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0"/>
  </p:notesMasterIdLst>
  <p:handoutMasterIdLst>
    <p:handoutMasterId r:id="rId31"/>
  </p:handoutMasterIdLst>
  <p:sldIdLst>
    <p:sldId id="256" r:id="rId2"/>
    <p:sldId id="261" r:id="rId3"/>
    <p:sldId id="264" r:id="rId4"/>
    <p:sldId id="322" r:id="rId5"/>
    <p:sldId id="330" r:id="rId6"/>
    <p:sldId id="265" r:id="rId7"/>
    <p:sldId id="329" r:id="rId8"/>
    <p:sldId id="291" r:id="rId9"/>
    <p:sldId id="289" r:id="rId10"/>
    <p:sldId id="296" r:id="rId11"/>
    <p:sldId id="266" r:id="rId12"/>
    <p:sldId id="262" r:id="rId13"/>
    <p:sldId id="286" r:id="rId14"/>
    <p:sldId id="287" r:id="rId15"/>
    <p:sldId id="267" r:id="rId16"/>
    <p:sldId id="288" r:id="rId17"/>
    <p:sldId id="268" r:id="rId18"/>
    <p:sldId id="269" r:id="rId19"/>
    <p:sldId id="299" r:id="rId20"/>
    <p:sldId id="300" r:id="rId21"/>
    <p:sldId id="323" r:id="rId22"/>
    <p:sldId id="326" r:id="rId23"/>
    <p:sldId id="277" r:id="rId24"/>
    <p:sldId id="327" r:id="rId25"/>
    <p:sldId id="309" r:id="rId26"/>
    <p:sldId id="311" r:id="rId27"/>
    <p:sldId id="328" r:id="rId28"/>
    <p:sldId id="263" r:id="rId29"/>
  </p:sldIdLst>
  <p:sldSz cx="9144000" cy="6858000" type="screen4x3"/>
  <p:notesSz cx="7315200" cy="9601200"/>
  <p:defaultTextStyle>
    <a:defPPr>
      <a:defRPr lang="en-US"/>
    </a:defPPr>
    <a:lvl1pPr algn="l" rtl="0" fontAlgn="base">
      <a:spcBef>
        <a:spcPct val="0"/>
      </a:spcBef>
      <a:spcAft>
        <a:spcPct val="0"/>
      </a:spcAft>
      <a:defRPr sz="2100" kern="1200">
        <a:solidFill>
          <a:schemeClr val="tx1"/>
        </a:solidFill>
        <a:latin typeface="Arial" charset="0"/>
        <a:ea typeface="+mn-ea"/>
        <a:cs typeface="Arial" charset="0"/>
      </a:defRPr>
    </a:lvl1pPr>
    <a:lvl2pPr marL="457200" algn="l" rtl="0" fontAlgn="base">
      <a:spcBef>
        <a:spcPct val="0"/>
      </a:spcBef>
      <a:spcAft>
        <a:spcPct val="0"/>
      </a:spcAft>
      <a:defRPr sz="2100" kern="1200">
        <a:solidFill>
          <a:schemeClr val="tx1"/>
        </a:solidFill>
        <a:latin typeface="Arial" charset="0"/>
        <a:ea typeface="+mn-ea"/>
        <a:cs typeface="Arial" charset="0"/>
      </a:defRPr>
    </a:lvl2pPr>
    <a:lvl3pPr marL="914400" algn="l" rtl="0" fontAlgn="base">
      <a:spcBef>
        <a:spcPct val="0"/>
      </a:spcBef>
      <a:spcAft>
        <a:spcPct val="0"/>
      </a:spcAft>
      <a:defRPr sz="2100" kern="1200">
        <a:solidFill>
          <a:schemeClr val="tx1"/>
        </a:solidFill>
        <a:latin typeface="Arial" charset="0"/>
        <a:ea typeface="+mn-ea"/>
        <a:cs typeface="Arial" charset="0"/>
      </a:defRPr>
    </a:lvl3pPr>
    <a:lvl4pPr marL="1371600" algn="l" rtl="0" fontAlgn="base">
      <a:spcBef>
        <a:spcPct val="0"/>
      </a:spcBef>
      <a:spcAft>
        <a:spcPct val="0"/>
      </a:spcAft>
      <a:defRPr sz="2100" kern="1200">
        <a:solidFill>
          <a:schemeClr val="tx1"/>
        </a:solidFill>
        <a:latin typeface="Arial" charset="0"/>
        <a:ea typeface="+mn-ea"/>
        <a:cs typeface="Arial" charset="0"/>
      </a:defRPr>
    </a:lvl4pPr>
    <a:lvl5pPr marL="1828800" algn="l" rtl="0" fontAlgn="base">
      <a:spcBef>
        <a:spcPct val="0"/>
      </a:spcBef>
      <a:spcAft>
        <a:spcPct val="0"/>
      </a:spcAft>
      <a:defRPr sz="2100" kern="1200">
        <a:solidFill>
          <a:schemeClr val="tx1"/>
        </a:solidFill>
        <a:latin typeface="Arial" charset="0"/>
        <a:ea typeface="+mn-ea"/>
        <a:cs typeface="Arial" charset="0"/>
      </a:defRPr>
    </a:lvl5pPr>
    <a:lvl6pPr marL="2286000" algn="l" defTabSz="914400" rtl="0" eaLnBrk="1" latinLnBrk="0" hangingPunct="1">
      <a:defRPr sz="2100" kern="1200">
        <a:solidFill>
          <a:schemeClr val="tx1"/>
        </a:solidFill>
        <a:latin typeface="Arial" charset="0"/>
        <a:ea typeface="+mn-ea"/>
        <a:cs typeface="Arial" charset="0"/>
      </a:defRPr>
    </a:lvl6pPr>
    <a:lvl7pPr marL="2743200" algn="l" defTabSz="914400" rtl="0" eaLnBrk="1" latinLnBrk="0" hangingPunct="1">
      <a:defRPr sz="2100" kern="1200">
        <a:solidFill>
          <a:schemeClr val="tx1"/>
        </a:solidFill>
        <a:latin typeface="Arial" charset="0"/>
        <a:ea typeface="+mn-ea"/>
        <a:cs typeface="Arial" charset="0"/>
      </a:defRPr>
    </a:lvl7pPr>
    <a:lvl8pPr marL="3200400" algn="l" defTabSz="914400" rtl="0" eaLnBrk="1" latinLnBrk="0" hangingPunct="1">
      <a:defRPr sz="2100" kern="1200">
        <a:solidFill>
          <a:schemeClr val="tx1"/>
        </a:solidFill>
        <a:latin typeface="Arial" charset="0"/>
        <a:ea typeface="+mn-ea"/>
        <a:cs typeface="Arial" charset="0"/>
      </a:defRPr>
    </a:lvl8pPr>
    <a:lvl9pPr marL="3657600" algn="l" defTabSz="914400" rtl="0" eaLnBrk="1" latinLnBrk="0" hangingPunct="1">
      <a:defRPr sz="21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FC0819"/>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679" autoAdjust="0"/>
  </p:normalViewPr>
  <p:slideViewPr>
    <p:cSldViewPr>
      <p:cViewPr>
        <p:scale>
          <a:sx n="90" d="100"/>
          <a:sy n="90" d="100"/>
        </p:scale>
        <p:origin x="-96" y="85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297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cs typeface="+mn-cs"/>
              </a:defRPr>
            </a:lvl1pPr>
          </a:lstStyle>
          <a:p>
            <a:pPr>
              <a:defRPr/>
            </a:pPr>
            <a:endParaRPr lang="en-US"/>
          </a:p>
        </p:txBody>
      </p:sp>
      <p:sp>
        <p:nvSpPr>
          <p:cNvPr id="3277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cs typeface="+mn-cs"/>
              </a:defRPr>
            </a:lvl1pPr>
          </a:lstStyle>
          <a:p>
            <a:pPr>
              <a:defRPr/>
            </a:pPr>
            <a:endParaRPr lang="en-US"/>
          </a:p>
        </p:txBody>
      </p:sp>
      <p:sp>
        <p:nvSpPr>
          <p:cNvPr id="3277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cs typeface="+mn-cs"/>
              </a:defRPr>
            </a:lvl1pPr>
          </a:lstStyle>
          <a:p>
            <a:pPr>
              <a:defRPr/>
            </a:pPr>
            <a:endParaRPr lang="en-US"/>
          </a:p>
        </p:txBody>
      </p:sp>
      <p:sp>
        <p:nvSpPr>
          <p:cNvPr id="3277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cs typeface="+mn-cs"/>
              </a:defRPr>
            </a:lvl1pPr>
          </a:lstStyle>
          <a:p>
            <a:pPr>
              <a:defRPr/>
            </a:pPr>
            <a:fld id="{13CAB639-5F25-412F-929B-F2A478E64F4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cs typeface="+mn-cs"/>
              </a:defRPr>
            </a:lvl1pPr>
          </a:lstStyle>
          <a:p>
            <a:pPr>
              <a:defRPr/>
            </a:pPr>
            <a:endParaRPr lang="en-US"/>
          </a:p>
        </p:txBody>
      </p:sp>
      <p:sp>
        <p:nvSpPr>
          <p:cNvPr id="3584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cs typeface="+mn-cs"/>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cs typeface="+mn-cs"/>
              </a:defRPr>
            </a:lvl1pPr>
          </a:lstStyle>
          <a:p>
            <a:pPr>
              <a:defRPr/>
            </a:pPr>
            <a:endParaRPr lang="en-US"/>
          </a:p>
        </p:txBody>
      </p:sp>
      <p:sp>
        <p:nvSpPr>
          <p:cNvPr id="3584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cs typeface="+mn-cs"/>
              </a:defRPr>
            </a:lvl1pPr>
          </a:lstStyle>
          <a:p>
            <a:pPr>
              <a:defRPr/>
            </a:pPr>
            <a:fld id="{851D48A3-C62E-48A9-BA8F-AA90CC181DA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en-US">
                <a:cs typeface="+mn-cs"/>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en-US">
                <a:cs typeface="+mn-cs"/>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2012.</a:t>
            </a:r>
          </a:p>
        </p:txBody>
      </p:sp>
      <p:sp>
        <p:nvSpPr>
          <p:cNvPr id="5" name="Rectangle 9"/>
          <p:cNvSpPr>
            <a:spLocks noGrp="1" noChangeArrowheads="1"/>
          </p:cNvSpPr>
          <p:nvPr>
            <p:ph type="sldNum" sz="quarter" idx="11"/>
          </p:nvPr>
        </p:nvSpPr>
        <p:spPr>
          <a:ln/>
        </p:spPr>
        <p:txBody>
          <a:bodyPr/>
          <a:lstStyle>
            <a:lvl1pPr>
              <a:defRPr/>
            </a:lvl1pPr>
          </a:lstStyle>
          <a:p>
            <a:pPr>
              <a:defRPr/>
            </a:pPr>
            <a:fld id="{2E7B796C-C547-4D6F-B574-F361FE0706C2}" type="slidenum">
              <a:rPr lang="en-US"/>
              <a:pPr>
                <a:defRPr/>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2012.</a:t>
            </a:r>
          </a:p>
        </p:txBody>
      </p:sp>
      <p:sp>
        <p:nvSpPr>
          <p:cNvPr id="5" name="Rectangle 9"/>
          <p:cNvSpPr>
            <a:spLocks noGrp="1" noChangeArrowheads="1"/>
          </p:cNvSpPr>
          <p:nvPr>
            <p:ph type="sldNum" sz="quarter" idx="11"/>
          </p:nvPr>
        </p:nvSpPr>
        <p:spPr>
          <a:ln/>
        </p:spPr>
        <p:txBody>
          <a:bodyPr/>
          <a:lstStyle>
            <a:lvl1pPr>
              <a:defRPr/>
            </a:lvl1pPr>
          </a:lstStyle>
          <a:p>
            <a:pPr>
              <a:defRPr/>
            </a:pPr>
            <a:fld id="{6FD762DD-C611-4378-BEC6-3203ABC92B20}" type="slidenum">
              <a:rPr lang="en-US"/>
              <a:pPr>
                <a:defRPr/>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2012.</a:t>
            </a:r>
          </a:p>
        </p:txBody>
      </p:sp>
      <p:sp>
        <p:nvSpPr>
          <p:cNvPr id="5" name="Rectangle 9"/>
          <p:cNvSpPr>
            <a:spLocks noGrp="1" noChangeArrowheads="1"/>
          </p:cNvSpPr>
          <p:nvPr>
            <p:ph type="sldNum" sz="quarter" idx="11"/>
          </p:nvPr>
        </p:nvSpPr>
        <p:spPr>
          <a:ln/>
        </p:spPr>
        <p:txBody>
          <a:bodyPr/>
          <a:lstStyle>
            <a:lvl1pPr>
              <a:defRPr/>
            </a:lvl1pPr>
          </a:lstStyle>
          <a:p>
            <a:pPr>
              <a:defRPr/>
            </a:pPr>
            <a:fld id="{74B1F218-205A-40FF-A053-412F8DB1A0F9}" type="slidenum">
              <a:rPr lang="en-US"/>
              <a:pPr>
                <a:defRPr/>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2012.</a:t>
            </a:r>
          </a:p>
        </p:txBody>
      </p:sp>
      <p:sp>
        <p:nvSpPr>
          <p:cNvPr id="5" name="Rectangle 9"/>
          <p:cNvSpPr>
            <a:spLocks noGrp="1" noChangeArrowheads="1"/>
          </p:cNvSpPr>
          <p:nvPr>
            <p:ph type="sldNum" sz="quarter" idx="11"/>
          </p:nvPr>
        </p:nvSpPr>
        <p:spPr>
          <a:ln/>
        </p:spPr>
        <p:txBody>
          <a:bodyPr/>
          <a:lstStyle>
            <a:lvl1pPr>
              <a:defRPr/>
            </a:lvl1pPr>
          </a:lstStyle>
          <a:p>
            <a:pPr>
              <a:defRPr/>
            </a:pPr>
            <a:fld id="{0134E882-7564-4307-B6DC-BCE8CAF8FC9B}" type="slidenum">
              <a:rPr lang="en-US"/>
              <a:pPr>
                <a:defRPr/>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2012.</a:t>
            </a:r>
          </a:p>
        </p:txBody>
      </p:sp>
      <p:sp>
        <p:nvSpPr>
          <p:cNvPr id="6" name="Rectangle 9"/>
          <p:cNvSpPr>
            <a:spLocks noGrp="1" noChangeArrowheads="1"/>
          </p:cNvSpPr>
          <p:nvPr>
            <p:ph type="sldNum" sz="quarter" idx="11"/>
          </p:nvPr>
        </p:nvSpPr>
        <p:spPr>
          <a:ln/>
        </p:spPr>
        <p:txBody>
          <a:bodyPr/>
          <a:lstStyle>
            <a:lvl1pPr>
              <a:defRPr/>
            </a:lvl1pPr>
          </a:lstStyle>
          <a:p>
            <a:pPr>
              <a:defRPr/>
            </a:pPr>
            <a:fld id="{DA985755-D27F-42E8-AA77-1A78EBCAF84D}" type="slidenum">
              <a:rPr lang="en-US"/>
              <a:pPr>
                <a:defRPr/>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2012.</a:t>
            </a:r>
          </a:p>
        </p:txBody>
      </p:sp>
      <p:sp>
        <p:nvSpPr>
          <p:cNvPr id="8" name="Rectangle 9"/>
          <p:cNvSpPr>
            <a:spLocks noGrp="1" noChangeArrowheads="1"/>
          </p:cNvSpPr>
          <p:nvPr>
            <p:ph type="sldNum" sz="quarter" idx="11"/>
          </p:nvPr>
        </p:nvSpPr>
        <p:spPr>
          <a:ln/>
        </p:spPr>
        <p:txBody>
          <a:bodyPr/>
          <a:lstStyle>
            <a:lvl1pPr>
              <a:defRPr/>
            </a:lvl1pPr>
          </a:lstStyle>
          <a:p>
            <a:pPr>
              <a:defRPr/>
            </a:pPr>
            <a:fld id="{7FA7D079-405D-491F-8713-FAACA1D23C53}" type="slidenum">
              <a:rPr lang="en-US"/>
              <a:pPr>
                <a:defRPr/>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2012.</a:t>
            </a:r>
          </a:p>
        </p:txBody>
      </p:sp>
      <p:sp>
        <p:nvSpPr>
          <p:cNvPr id="4" name="Rectangle 9"/>
          <p:cNvSpPr>
            <a:spLocks noGrp="1" noChangeArrowheads="1"/>
          </p:cNvSpPr>
          <p:nvPr>
            <p:ph type="sldNum" sz="quarter" idx="11"/>
          </p:nvPr>
        </p:nvSpPr>
        <p:spPr>
          <a:ln/>
        </p:spPr>
        <p:txBody>
          <a:bodyPr/>
          <a:lstStyle>
            <a:lvl1pPr>
              <a:defRPr/>
            </a:lvl1pPr>
          </a:lstStyle>
          <a:p>
            <a:pPr>
              <a:defRPr/>
            </a:pPr>
            <a:fld id="{5A3F7F04-8B40-4F3B-A227-79FBA51F4236}" type="slidenum">
              <a:rPr lang="en-US"/>
              <a:pPr>
                <a:defRPr/>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2012.</a:t>
            </a:r>
          </a:p>
        </p:txBody>
      </p:sp>
      <p:sp>
        <p:nvSpPr>
          <p:cNvPr id="3" name="Rectangle 9"/>
          <p:cNvSpPr>
            <a:spLocks noGrp="1" noChangeArrowheads="1"/>
          </p:cNvSpPr>
          <p:nvPr>
            <p:ph type="sldNum" sz="quarter" idx="11"/>
          </p:nvPr>
        </p:nvSpPr>
        <p:spPr>
          <a:ln/>
        </p:spPr>
        <p:txBody>
          <a:bodyPr/>
          <a:lstStyle>
            <a:lvl1pPr>
              <a:defRPr/>
            </a:lvl1pPr>
          </a:lstStyle>
          <a:p>
            <a:pPr>
              <a:defRPr/>
            </a:pPr>
            <a:fld id="{F5CA15A0-5F6D-41EE-9E09-9FD40CEB95EF}" type="slidenum">
              <a:rPr lang="en-US"/>
              <a:pPr>
                <a:defRPr/>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2012.</a:t>
            </a:r>
          </a:p>
        </p:txBody>
      </p:sp>
      <p:sp>
        <p:nvSpPr>
          <p:cNvPr id="6" name="Rectangle 9"/>
          <p:cNvSpPr>
            <a:spLocks noGrp="1" noChangeArrowheads="1"/>
          </p:cNvSpPr>
          <p:nvPr>
            <p:ph type="sldNum" sz="quarter" idx="11"/>
          </p:nvPr>
        </p:nvSpPr>
        <p:spPr>
          <a:ln/>
        </p:spPr>
        <p:txBody>
          <a:bodyPr/>
          <a:lstStyle>
            <a:lvl1pPr>
              <a:defRPr/>
            </a:lvl1pPr>
          </a:lstStyle>
          <a:p>
            <a:pPr>
              <a:defRPr/>
            </a:pPr>
            <a:fld id="{81476405-A9F1-4075-BFC4-E09A1B27FD12}" type="slidenum">
              <a:rPr lang="en-US"/>
              <a:pPr>
                <a:defRPr/>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2012.</a:t>
            </a:r>
          </a:p>
        </p:txBody>
      </p:sp>
      <p:sp>
        <p:nvSpPr>
          <p:cNvPr id="6" name="Rectangle 9"/>
          <p:cNvSpPr>
            <a:spLocks noGrp="1" noChangeArrowheads="1"/>
          </p:cNvSpPr>
          <p:nvPr>
            <p:ph type="sldNum" sz="quarter" idx="11"/>
          </p:nvPr>
        </p:nvSpPr>
        <p:spPr>
          <a:ln/>
        </p:spPr>
        <p:txBody>
          <a:bodyPr/>
          <a:lstStyle>
            <a:lvl1pPr>
              <a:defRPr/>
            </a:lvl1pPr>
          </a:lstStyle>
          <a:p>
            <a:pPr>
              <a:defRPr/>
            </a:pPr>
            <a:fld id="{BE864D92-92CE-4649-B429-0B4C7F9C56D1}" type="slidenum">
              <a:rPr lang="en-US"/>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056" name="Rectangle 8"/>
          <p:cNvSpPr>
            <a:spLocks noGrp="1" noChangeArrowheads="1"/>
          </p:cNvSpPr>
          <p:nvPr>
            <p:ph type="ftr" sz="quarter" idx="3"/>
          </p:nvPr>
        </p:nvSpPr>
        <p:spPr bwMode="auto">
          <a:xfrm>
            <a:off x="381000" y="6340475"/>
            <a:ext cx="4343400" cy="3048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000">
                <a:cs typeface="+mn-cs"/>
              </a:defRPr>
            </a:lvl1pPr>
          </a:lstStyle>
          <a:p>
            <a:pPr>
              <a:defRPr/>
            </a:pPr>
            <a:r>
              <a:rPr lang="en-US"/>
              <a:t>Irvine, Kip R. Assembly Language for Intel-Based Computers 6/e, 2012.</a:t>
            </a:r>
          </a:p>
        </p:txBody>
      </p:sp>
      <p:sp>
        <p:nvSpPr>
          <p:cNvPr id="1028" name="Rectangle 11"/>
          <p:cNvSpPr>
            <a:spLocks noGrp="1" noChangeArrowheads="1"/>
          </p:cNvSpPr>
          <p:nvPr>
            <p:ph type="body" idx="1"/>
          </p:nvPr>
        </p:nvSpPr>
        <p:spPr bwMode="auto">
          <a:xfrm>
            <a:off x="685800" y="1143000"/>
            <a:ext cx="7772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w="9525">
            <a:noFill/>
            <a:miter lim="800000"/>
            <a:headEnd/>
            <a:tailEnd/>
          </a:ln>
          <a:effectLst/>
        </p:spPr>
        <p:txBody>
          <a:bodyPr tIns="137160" bIns="137160">
            <a:spAutoFit/>
          </a:bodyPr>
          <a:lstStyle/>
          <a:p>
            <a:pPr>
              <a:spcBef>
                <a:spcPct val="50000"/>
              </a:spcBef>
              <a:defRPr/>
            </a:pPr>
            <a:endParaRPr lang="en-US">
              <a:cs typeface="+mn-cs"/>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600">
                <a:latin typeface="Times New Roman" pitchFamily="18" charset="0"/>
                <a:cs typeface="+mn-cs"/>
              </a:defRPr>
            </a:lvl1pPr>
          </a:lstStyle>
          <a:p>
            <a:pPr>
              <a:defRPr/>
            </a:pPr>
            <a:fld id="{EEA92C9E-AA83-4E1F-B4CB-BF6EB62CC0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fade/>
  </p:transition>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pPr eaLnBrk="1" hangingPunct="1">
              <a:defRPr/>
            </a:pPr>
            <a:r>
              <a:rPr lang="en-US" sz="2800" smtClean="0"/>
              <a:t>Assembly Language for Intel-Based Computers</a:t>
            </a:r>
          </a:p>
        </p:txBody>
      </p:sp>
      <p:sp>
        <p:nvSpPr>
          <p:cNvPr id="3075" name="Rectangle 3"/>
          <p:cNvSpPr>
            <a:spLocks noGrp="1" noChangeArrowheads="1"/>
          </p:cNvSpPr>
          <p:nvPr>
            <p:ph type="subTitle" idx="1"/>
          </p:nvPr>
        </p:nvSpPr>
        <p:spPr>
          <a:xfrm>
            <a:off x="1447800" y="2209800"/>
            <a:ext cx="6400800" cy="1752600"/>
          </a:xfrm>
        </p:spPr>
        <p:txBody>
          <a:bodyPr/>
          <a:lstStyle/>
          <a:p>
            <a:pPr eaLnBrk="1" hangingPunct="1"/>
            <a:r>
              <a:rPr lang="en-US" sz="2800" u="sng" dirty="0" smtClean="0"/>
              <a:t>Module 8</a:t>
            </a:r>
          </a:p>
          <a:p>
            <a:pPr eaLnBrk="1" hangingPunct="1"/>
            <a:r>
              <a:rPr lang="en-US" sz="2800" dirty="0" smtClean="0"/>
              <a:t>Strings</a:t>
            </a:r>
          </a:p>
          <a:p>
            <a:pPr eaLnBrk="1" hangingPunct="1"/>
            <a:r>
              <a:rPr lang="en-US" sz="2800" dirty="0" smtClean="0"/>
              <a:t>2D Arrays</a:t>
            </a:r>
          </a:p>
        </p:txBody>
      </p:sp>
      <p:sp>
        <p:nvSpPr>
          <p:cNvPr id="3077" name="Text Box 6"/>
          <p:cNvSpPr txBox="1">
            <a:spLocks noChangeArrowheads="1"/>
          </p:cNvSpPr>
          <p:nvPr/>
        </p:nvSpPr>
        <p:spPr bwMode="auto">
          <a:xfrm>
            <a:off x="533400" y="4876800"/>
            <a:ext cx="5181600" cy="982663"/>
          </a:xfrm>
          <a:prstGeom prst="rect">
            <a:avLst/>
          </a:prstGeom>
          <a:noFill/>
          <a:ln w="9525">
            <a:noFill/>
            <a:miter lim="800000"/>
            <a:headEnd/>
            <a:tailEnd/>
          </a:ln>
        </p:spPr>
        <p:txBody>
          <a:bodyPr tIns="137160" bIns="137160">
            <a:spAutoFit/>
          </a:bodyPr>
          <a:lstStyle/>
          <a:p>
            <a:pPr>
              <a:spcBef>
                <a:spcPct val="50000"/>
              </a:spcBef>
            </a:pPr>
            <a:r>
              <a:rPr lang="en-US" i="1"/>
              <a:t>Slide show prepared by Kip Irvine</a:t>
            </a:r>
          </a:p>
          <a:p>
            <a:pPr>
              <a:spcBef>
                <a:spcPct val="50000"/>
              </a:spcBef>
            </a:pPr>
            <a:r>
              <a:rPr lang="en-US" sz="1700" i="1"/>
              <a:t>Modified and supplemented by Clare Nguyen</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p:cNvSpPr>
            <a:spLocks noGrp="1"/>
          </p:cNvSpPr>
          <p:nvPr>
            <p:ph type="sldNum" sz="quarter" idx="11"/>
          </p:nvPr>
        </p:nvSpPr>
        <p:spPr/>
        <p:txBody>
          <a:bodyPr/>
          <a:lstStyle/>
          <a:p>
            <a:pPr>
              <a:defRPr/>
            </a:pPr>
            <a:fld id="{2BCB4B25-8E29-4B1D-BA8A-22F18640B1AB}" type="slidenum">
              <a:rPr lang="en-US" smtClean="0"/>
              <a:pPr>
                <a:defRPr/>
              </a:pPr>
              <a:t>10</a:t>
            </a:fld>
            <a:endParaRPr lang="en-US" smtClean="0"/>
          </a:p>
        </p:txBody>
      </p:sp>
      <p:sp>
        <p:nvSpPr>
          <p:cNvPr id="112642" name="Rectangle 1026"/>
          <p:cNvSpPr>
            <a:spLocks noGrp="1" noChangeArrowheads="1"/>
          </p:cNvSpPr>
          <p:nvPr>
            <p:ph type="title"/>
          </p:nvPr>
        </p:nvSpPr>
        <p:spPr/>
        <p:txBody>
          <a:bodyPr/>
          <a:lstStyle/>
          <a:p>
            <a:pPr eaLnBrk="1" hangingPunct="1">
              <a:defRPr/>
            </a:pPr>
            <a:r>
              <a:rPr lang="en-US" sz="2800" smtClean="0"/>
              <a:t>Your turn . . .</a:t>
            </a:r>
          </a:p>
        </p:txBody>
      </p:sp>
      <p:sp>
        <p:nvSpPr>
          <p:cNvPr id="11269" name="Rectangle 1027"/>
          <p:cNvSpPr>
            <a:spLocks noGrp="1" noChangeArrowheads="1"/>
          </p:cNvSpPr>
          <p:nvPr>
            <p:ph type="body" idx="1"/>
          </p:nvPr>
        </p:nvSpPr>
        <p:spPr>
          <a:xfrm>
            <a:off x="457200" y="1066800"/>
            <a:ext cx="8153400" cy="838200"/>
          </a:xfrm>
        </p:spPr>
        <p:txBody>
          <a:bodyPr/>
          <a:lstStyle/>
          <a:p>
            <a:pPr eaLnBrk="1" hangingPunct="1">
              <a:buFontTx/>
              <a:buNone/>
            </a:pPr>
            <a:r>
              <a:rPr lang="en-US" sz="1800" dirty="0" smtClean="0"/>
              <a:t>	Use MOVSD to shift left all elements of a </a:t>
            </a:r>
            <a:r>
              <a:rPr lang="en-US" sz="1800" dirty="0" err="1" smtClean="0"/>
              <a:t>doubleword</a:t>
            </a:r>
            <a:r>
              <a:rPr lang="en-US" sz="1800" dirty="0" smtClean="0"/>
              <a:t> array.</a:t>
            </a:r>
          </a:p>
          <a:p>
            <a:pPr lvl="1" eaLnBrk="1" hangingPunct="1">
              <a:buFontTx/>
              <a:buNone/>
            </a:pPr>
            <a:r>
              <a:rPr lang="en-US" sz="1800" b="1" dirty="0" smtClean="0">
                <a:latin typeface="Courier New" pitchFamily="49" charset="0"/>
              </a:rPr>
              <a:t>	array DWORD 1,1,2,3,4,5,6,7,8,9,10</a:t>
            </a:r>
          </a:p>
        </p:txBody>
      </p:sp>
      <p:sp>
        <p:nvSpPr>
          <p:cNvPr id="112644" name="Text Box 1028"/>
          <p:cNvSpPr txBox="1">
            <a:spLocks noChangeArrowheads="1"/>
          </p:cNvSpPr>
          <p:nvPr/>
        </p:nvSpPr>
        <p:spPr bwMode="auto">
          <a:xfrm>
            <a:off x="990600" y="1981200"/>
            <a:ext cx="7162800" cy="28194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dirty="0">
                <a:solidFill>
                  <a:schemeClr val="tx2"/>
                </a:solidFill>
                <a:latin typeface="Courier New" pitchFamily="49" charset="0"/>
              </a:rPr>
              <a:t>.data</a:t>
            </a:r>
          </a:p>
          <a:p>
            <a:pPr>
              <a:lnSpc>
                <a:spcPct val="50000"/>
              </a:lnSpc>
              <a:spcBef>
                <a:spcPct val="50000"/>
              </a:spcBef>
              <a:tabLst>
                <a:tab pos="457200" algn="l"/>
                <a:tab pos="3657600" algn="l"/>
                <a:tab pos="4114800" algn="l"/>
              </a:tabLst>
            </a:pPr>
            <a:r>
              <a:rPr lang="en-US" sz="1600" b="1" dirty="0">
                <a:solidFill>
                  <a:schemeClr val="tx2"/>
                </a:solidFill>
                <a:latin typeface="Courier New" pitchFamily="49" charset="0"/>
              </a:rPr>
              <a:t>array DWORD 1,1,2,3,4,5,6,7,8,9,10</a:t>
            </a:r>
          </a:p>
          <a:p>
            <a:pPr>
              <a:lnSpc>
                <a:spcPct val="50000"/>
              </a:lnSpc>
              <a:spcBef>
                <a:spcPct val="50000"/>
              </a:spcBef>
              <a:tabLst>
                <a:tab pos="457200" algn="l"/>
                <a:tab pos="3657600" algn="l"/>
                <a:tab pos="4114800" algn="l"/>
              </a:tabLst>
            </a:pPr>
            <a:endParaRPr lang="en-US" sz="1600" b="1" dirty="0">
              <a:solidFill>
                <a:schemeClr val="tx2"/>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2"/>
                </a:solidFill>
                <a:latin typeface="Courier New" pitchFamily="49" charset="0"/>
              </a:rPr>
              <a:t>.code</a:t>
            </a:r>
          </a:p>
          <a:p>
            <a:pPr>
              <a:lnSpc>
                <a:spcPct val="50000"/>
              </a:lnSpc>
              <a:spcBef>
                <a:spcPct val="50000"/>
              </a:spcBef>
              <a:tabLst>
                <a:tab pos="457200" algn="l"/>
                <a:tab pos="3657600" algn="l"/>
                <a:tab pos="4114800" algn="l"/>
              </a:tabLst>
            </a:pPr>
            <a:r>
              <a:rPr lang="en-US" sz="1600" b="1" dirty="0" err="1">
                <a:solidFill>
                  <a:schemeClr val="tx2"/>
                </a:solidFill>
                <a:latin typeface="Courier New" pitchFamily="49" charset="0"/>
              </a:rPr>
              <a:t>cld</a:t>
            </a:r>
            <a:r>
              <a:rPr lang="en-US" sz="1600" b="1" dirty="0">
                <a:solidFill>
                  <a:schemeClr val="tx2"/>
                </a:solidFill>
                <a:latin typeface="Courier New" pitchFamily="49" charset="0"/>
              </a:rPr>
              <a:t>	</a:t>
            </a:r>
          </a:p>
          <a:p>
            <a:pPr>
              <a:lnSpc>
                <a:spcPct val="50000"/>
              </a:lnSpc>
              <a:spcBef>
                <a:spcPct val="50000"/>
              </a:spcBef>
              <a:tabLst>
                <a:tab pos="457200" algn="l"/>
                <a:tab pos="3657600" algn="l"/>
                <a:tab pos="4114800" algn="l"/>
              </a:tabLst>
            </a:pPr>
            <a:r>
              <a:rPr lang="en-US" sz="1600" b="1" dirty="0" err="1">
                <a:solidFill>
                  <a:schemeClr val="tx2"/>
                </a:solidFill>
                <a:latin typeface="Courier New" pitchFamily="49" charset="0"/>
              </a:rPr>
              <a:t>mov</a:t>
            </a:r>
            <a:r>
              <a:rPr lang="en-US" sz="1600" b="1" dirty="0">
                <a:solidFill>
                  <a:schemeClr val="tx2"/>
                </a:solidFill>
                <a:latin typeface="Courier New" pitchFamily="49" charset="0"/>
              </a:rPr>
              <a:t> </a:t>
            </a:r>
            <a:r>
              <a:rPr lang="en-US" sz="1600" b="1" dirty="0" err="1">
                <a:solidFill>
                  <a:schemeClr val="tx2"/>
                </a:solidFill>
                <a:latin typeface="Courier New" pitchFamily="49" charset="0"/>
              </a:rPr>
              <a:t>ecx</a:t>
            </a:r>
            <a:r>
              <a:rPr lang="en-US" sz="1600" b="1" dirty="0">
                <a:solidFill>
                  <a:schemeClr val="tx2"/>
                </a:solidFill>
                <a:latin typeface="Courier New" pitchFamily="49" charset="0"/>
              </a:rPr>
              <a:t>,(LENGTHOF array) – 1	; don’t shift 1</a:t>
            </a:r>
            <a:r>
              <a:rPr lang="en-US" sz="1600" b="1" baseline="30000" dirty="0">
                <a:solidFill>
                  <a:schemeClr val="tx2"/>
                </a:solidFill>
                <a:latin typeface="Courier New" pitchFamily="49" charset="0"/>
              </a:rPr>
              <a:t>st</a:t>
            </a:r>
            <a:r>
              <a:rPr lang="en-US" sz="1600" b="1" dirty="0">
                <a:solidFill>
                  <a:schemeClr val="tx2"/>
                </a:solidFill>
                <a:latin typeface="Courier New" pitchFamily="49" charset="0"/>
              </a:rPr>
              <a:t> element</a:t>
            </a:r>
          </a:p>
          <a:p>
            <a:pPr>
              <a:lnSpc>
                <a:spcPct val="50000"/>
              </a:lnSpc>
              <a:spcBef>
                <a:spcPct val="50000"/>
              </a:spcBef>
              <a:tabLst>
                <a:tab pos="457200" algn="l"/>
                <a:tab pos="3657600" algn="l"/>
                <a:tab pos="4114800" algn="l"/>
              </a:tabLst>
            </a:pPr>
            <a:r>
              <a:rPr lang="en-US" sz="1600" b="1" dirty="0" err="1">
                <a:solidFill>
                  <a:schemeClr val="tx2"/>
                </a:solidFill>
                <a:latin typeface="Courier New" pitchFamily="49" charset="0"/>
              </a:rPr>
              <a:t>mov</a:t>
            </a:r>
            <a:r>
              <a:rPr lang="en-US" sz="1600" b="1" dirty="0">
                <a:solidFill>
                  <a:schemeClr val="tx2"/>
                </a:solidFill>
                <a:latin typeface="Courier New" pitchFamily="49" charset="0"/>
              </a:rPr>
              <a:t> </a:t>
            </a:r>
            <a:r>
              <a:rPr lang="en-US" sz="1600" b="1" dirty="0" err="1">
                <a:solidFill>
                  <a:schemeClr val="tx2"/>
                </a:solidFill>
                <a:latin typeface="Courier New" pitchFamily="49" charset="0"/>
              </a:rPr>
              <a:t>esi,OFFSET</a:t>
            </a:r>
            <a:r>
              <a:rPr lang="en-US" sz="1600" b="1" dirty="0">
                <a:solidFill>
                  <a:schemeClr val="tx2"/>
                </a:solidFill>
                <a:latin typeface="Courier New" pitchFamily="49" charset="0"/>
              </a:rPr>
              <a:t> array + 4	</a:t>
            </a:r>
            <a:r>
              <a:rPr lang="en-US" sz="1600" b="1" dirty="0" smtClean="0">
                <a:solidFill>
                  <a:schemeClr val="tx2"/>
                </a:solidFill>
                <a:latin typeface="Courier New" pitchFamily="49" charset="0"/>
              </a:rPr>
              <a:t>; </a:t>
            </a:r>
            <a:r>
              <a:rPr lang="en-US" sz="1600" b="1" dirty="0">
                <a:solidFill>
                  <a:schemeClr val="tx2"/>
                </a:solidFill>
                <a:latin typeface="Courier New" pitchFamily="49" charset="0"/>
              </a:rPr>
              <a:t>source init to 2</a:t>
            </a:r>
            <a:r>
              <a:rPr lang="en-US" sz="1600" b="1" baseline="30000" dirty="0">
                <a:solidFill>
                  <a:schemeClr val="tx2"/>
                </a:solidFill>
                <a:latin typeface="Courier New" pitchFamily="49" charset="0"/>
              </a:rPr>
              <a:t>nd</a:t>
            </a:r>
            <a:r>
              <a:rPr lang="en-US" sz="1600" b="1" dirty="0">
                <a:solidFill>
                  <a:schemeClr val="tx2"/>
                </a:solidFill>
                <a:latin typeface="Courier New" pitchFamily="49" charset="0"/>
              </a:rPr>
              <a:t> </a:t>
            </a:r>
            <a:r>
              <a:rPr lang="en-US" sz="1600" b="1" dirty="0" err="1">
                <a:solidFill>
                  <a:schemeClr val="tx2"/>
                </a:solidFill>
                <a:latin typeface="Courier New" pitchFamily="49" charset="0"/>
              </a:rPr>
              <a:t>elem</a:t>
            </a:r>
            <a:endParaRPr lang="en-US" sz="1600" b="1" dirty="0">
              <a:solidFill>
                <a:schemeClr val="tx2"/>
              </a:solidFill>
              <a:latin typeface="Courier New" pitchFamily="49" charset="0"/>
            </a:endParaRPr>
          </a:p>
          <a:p>
            <a:pPr>
              <a:lnSpc>
                <a:spcPct val="50000"/>
              </a:lnSpc>
              <a:spcBef>
                <a:spcPct val="50000"/>
              </a:spcBef>
              <a:tabLst>
                <a:tab pos="457200" algn="l"/>
                <a:tab pos="3657600" algn="l"/>
                <a:tab pos="4114800" algn="l"/>
              </a:tabLst>
            </a:pPr>
            <a:r>
              <a:rPr lang="en-US" sz="1600" b="1" dirty="0" err="1">
                <a:solidFill>
                  <a:schemeClr val="tx2"/>
                </a:solidFill>
                <a:latin typeface="Courier New" pitchFamily="49" charset="0"/>
              </a:rPr>
              <a:t>mov</a:t>
            </a:r>
            <a:r>
              <a:rPr lang="en-US" sz="1600" b="1" dirty="0">
                <a:solidFill>
                  <a:schemeClr val="tx2"/>
                </a:solidFill>
                <a:latin typeface="Courier New" pitchFamily="49" charset="0"/>
              </a:rPr>
              <a:t> </a:t>
            </a:r>
            <a:r>
              <a:rPr lang="en-US" sz="1600" b="1" dirty="0" err="1">
                <a:solidFill>
                  <a:schemeClr val="tx2"/>
                </a:solidFill>
                <a:latin typeface="Courier New" pitchFamily="49" charset="0"/>
              </a:rPr>
              <a:t>edi,OFFSET</a:t>
            </a:r>
            <a:r>
              <a:rPr lang="en-US" sz="1600" b="1" dirty="0">
                <a:solidFill>
                  <a:schemeClr val="tx2"/>
                </a:solidFill>
                <a:latin typeface="Courier New" pitchFamily="49" charset="0"/>
              </a:rPr>
              <a:t> array	</a:t>
            </a:r>
            <a:r>
              <a:rPr lang="en-US" sz="1600" b="1" dirty="0" smtClean="0">
                <a:solidFill>
                  <a:schemeClr val="tx2"/>
                </a:solidFill>
                <a:latin typeface="Courier New" pitchFamily="49" charset="0"/>
              </a:rPr>
              <a:t>; </a:t>
            </a:r>
            <a:r>
              <a:rPr lang="en-US" sz="1600" b="1" dirty="0">
                <a:solidFill>
                  <a:schemeClr val="tx2"/>
                </a:solidFill>
                <a:latin typeface="Courier New" pitchFamily="49" charset="0"/>
              </a:rPr>
              <a:t>destination init to 1</a:t>
            </a:r>
            <a:r>
              <a:rPr lang="en-US" sz="1600" b="1" baseline="30000" dirty="0">
                <a:solidFill>
                  <a:schemeClr val="tx2"/>
                </a:solidFill>
                <a:latin typeface="Courier New" pitchFamily="49" charset="0"/>
              </a:rPr>
              <a:t>st</a:t>
            </a:r>
          </a:p>
          <a:p>
            <a:pPr>
              <a:lnSpc>
                <a:spcPct val="50000"/>
              </a:lnSpc>
              <a:spcBef>
                <a:spcPct val="50000"/>
              </a:spcBef>
              <a:tabLst>
                <a:tab pos="457200" algn="l"/>
                <a:tab pos="3657600" algn="l"/>
                <a:tab pos="4114800" algn="l"/>
              </a:tabLst>
            </a:pPr>
            <a:r>
              <a:rPr lang="en-US" sz="1600" b="1" baseline="30000" dirty="0">
                <a:solidFill>
                  <a:schemeClr val="tx2"/>
                </a:solidFill>
                <a:latin typeface="Courier New" pitchFamily="49" charset="0"/>
              </a:rPr>
              <a:t>		</a:t>
            </a:r>
            <a:r>
              <a:rPr lang="en-US" sz="1600" b="1" baseline="30000" dirty="0" smtClean="0">
                <a:solidFill>
                  <a:schemeClr val="tx2"/>
                </a:solidFill>
                <a:latin typeface="Courier New" pitchFamily="49" charset="0"/>
              </a:rPr>
              <a:t>;</a:t>
            </a:r>
            <a:r>
              <a:rPr lang="en-US" sz="1600" b="1" dirty="0" smtClean="0">
                <a:solidFill>
                  <a:schemeClr val="tx2"/>
                </a:solidFill>
                <a:latin typeface="Courier New" pitchFamily="49" charset="0"/>
              </a:rPr>
              <a:t> </a:t>
            </a:r>
            <a:r>
              <a:rPr lang="en-US" sz="1600" b="1" dirty="0">
                <a:solidFill>
                  <a:schemeClr val="tx2"/>
                </a:solidFill>
                <a:latin typeface="Courier New" pitchFamily="49" charset="0"/>
              </a:rPr>
              <a:t>element</a:t>
            </a:r>
          </a:p>
          <a:p>
            <a:pPr>
              <a:lnSpc>
                <a:spcPct val="50000"/>
              </a:lnSpc>
              <a:spcBef>
                <a:spcPct val="50000"/>
              </a:spcBef>
              <a:tabLst>
                <a:tab pos="457200" algn="l"/>
                <a:tab pos="3657600" algn="l"/>
                <a:tab pos="4114800" algn="l"/>
              </a:tabLst>
            </a:pPr>
            <a:r>
              <a:rPr lang="en-US" sz="1600" b="1" dirty="0">
                <a:solidFill>
                  <a:schemeClr val="tx2"/>
                </a:solidFill>
                <a:latin typeface="Courier New" pitchFamily="49" charset="0"/>
              </a:rPr>
              <a:t>rep </a:t>
            </a:r>
            <a:r>
              <a:rPr lang="en-US" sz="1600" b="1" dirty="0" err="1">
                <a:solidFill>
                  <a:schemeClr val="tx2"/>
                </a:solidFill>
                <a:latin typeface="Courier New" pitchFamily="49" charset="0"/>
              </a:rPr>
              <a:t>movsd</a:t>
            </a:r>
            <a:r>
              <a:rPr lang="en-US" sz="1600" b="1" dirty="0">
                <a:solidFill>
                  <a:schemeClr val="tx2"/>
                </a:solidFill>
                <a:latin typeface="Courier New" pitchFamily="49" charset="0"/>
              </a:rPr>
              <a:t>	</a:t>
            </a:r>
            <a:r>
              <a:rPr lang="en-US" sz="1600" b="1" dirty="0" smtClean="0">
                <a:solidFill>
                  <a:schemeClr val="tx2"/>
                </a:solidFill>
                <a:latin typeface="Courier New" pitchFamily="49" charset="0"/>
              </a:rPr>
              <a:t>; </a:t>
            </a:r>
            <a:r>
              <a:rPr lang="en-US" sz="1600" b="1" dirty="0">
                <a:solidFill>
                  <a:schemeClr val="tx2"/>
                </a:solidFill>
                <a:latin typeface="Courier New" pitchFamily="49" charset="0"/>
              </a:rPr>
              <a:t>shift left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dissolve">
                                      <p:cBhvr>
                                        <p:cTn id="7"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4"/>
          <p:cNvSpPr>
            <a:spLocks noGrp="1"/>
          </p:cNvSpPr>
          <p:nvPr>
            <p:ph type="sldNum" sz="quarter" idx="11"/>
          </p:nvPr>
        </p:nvSpPr>
        <p:spPr/>
        <p:txBody>
          <a:bodyPr/>
          <a:lstStyle/>
          <a:p>
            <a:pPr>
              <a:defRPr/>
            </a:pPr>
            <a:fld id="{0AB3BBCB-3BAF-47A0-804F-D80DB107C5C4}" type="slidenum">
              <a:rPr lang="en-US" smtClean="0"/>
              <a:pPr>
                <a:defRPr/>
              </a:pPr>
              <a:t>11</a:t>
            </a:fld>
            <a:endParaRPr lang="en-US" smtClean="0"/>
          </a:p>
        </p:txBody>
      </p:sp>
      <p:sp>
        <p:nvSpPr>
          <p:cNvPr id="80898" name="Rectangle 2"/>
          <p:cNvSpPr>
            <a:spLocks noGrp="1" noChangeArrowheads="1"/>
          </p:cNvSpPr>
          <p:nvPr>
            <p:ph type="title"/>
          </p:nvPr>
        </p:nvSpPr>
        <p:spPr/>
        <p:txBody>
          <a:bodyPr/>
          <a:lstStyle/>
          <a:p>
            <a:pPr eaLnBrk="1" hangingPunct="1">
              <a:defRPr/>
            </a:pPr>
            <a:r>
              <a:rPr lang="en-US" sz="2800" smtClean="0"/>
              <a:t>CMPSB, CMPSW, and CMPSD</a:t>
            </a:r>
          </a:p>
        </p:txBody>
      </p:sp>
      <p:sp>
        <p:nvSpPr>
          <p:cNvPr id="12293" name="Rectangle 3"/>
          <p:cNvSpPr>
            <a:spLocks noGrp="1" noChangeArrowheads="1"/>
          </p:cNvSpPr>
          <p:nvPr>
            <p:ph type="body" idx="1"/>
          </p:nvPr>
        </p:nvSpPr>
        <p:spPr>
          <a:xfrm>
            <a:off x="457200" y="838200"/>
            <a:ext cx="7924800" cy="5410200"/>
          </a:xfrm>
        </p:spPr>
        <p:txBody>
          <a:bodyPr/>
          <a:lstStyle/>
          <a:p>
            <a:pPr eaLnBrk="1" hangingPunct="1">
              <a:lnSpc>
                <a:spcPct val="90000"/>
              </a:lnSpc>
            </a:pPr>
            <a:r>
              <a:rPr lang="en-US" sz="1800" dirty="0" smtClean="0"/>
              <a:t>The CMPSB, CMPSW, and CMPSD (</a:t>
            </a:r>
            <a:r>
              <a:rPr lang="en-US" sz="1800" b="1" u="sng" dirty="0" smtClean="0"/>
              <a:t>c</a:t>
            </a:r>
            <a:r>
              <a:rPr lang="en-US" sz="1800" dirty="0" smtClean="0"/>
              <a:t>o</a:t>
            </a:r>
            <a:r>
              <a:rPr lang="en-US" sz="1800" b="1" u="sng" dirty="0" smtClean="0"/>
              <a:t>mp</a:t>
            </a:r>
            <a:r>
              <a:rPr lang="en-US" sz="1800" dirty="0" smtClean="0"/>
              <a:t>are </a:t>
            </a:r>
            <a:r>
              <a:rPr lang="en-US" sz="1800" b="1" u="sng" dirty="0" smtClean="0"/>
              <a:t>s</a:t>
            </a:r>
            <a:r>
              <a:rPr lang="en-US" sz="1800" dirty="0" smtClean="0"/>
              <a:t>trings) instructions compare a memory operand pointed to by ESI (source) to a memory operand pointed to by EDI (destination).</a:t>
            </a:r>
          </a:p>
          <a:p>
            <a:pPr lvl="1" eaLnBrk="1" hangingPunct="1">
              <a:lnSpc>
                <a:spcPct val="90000"/>
              </a:lnSpc>
            </a:pPr>
            <a:r>
              <a:rPr lang="en-US" sz="1800" dirty="0" smtClean="0"/>
              <a:t>CMPSB compares bytes</a:t>
            </a:r>
          </a:p>
          <a:p>
            <a:pPr lvl="1" eaLnBrk="1" hangingPunct="1">
              <a:lnSpc>
                <a:spcPct val="90000"/>
              </a:lnSpc>
            </a:pPr>
            <a:r>
              <a:rPr lang="en-US" sz="1800" dirty="0" smtClean="0"/>
              <a:t>CMPSW compares words</a:t>
            </a:r>
          </a:p>
          <a:p>
            <a:pPr lvl="1" eaLnBrk="1" hangingPunct="1">
              <a:lnSpc>
                <a:spcPct val="90000"/>
              </a:lnSpc>
            </a:pPr>
            <a:r>
              <a:rPr lang="en-US" sz="1800" dirty="0" smtClean="0"/>
              <a:t>CMPSD compares </a:t>
            </a:r>
            <a:r>
              <a:rPr lang="en-US" sz="1800" dirty="0" err="1" smtClean="0"/>
              <a:t>doublewords</a:t>
            </a:r>
            <a:endParaRPr lang="en-US" sz="1800" dirty="0" smtClean="0"/>
          </a:p>
          <a:p>
            <a:pPr eaLnBrk="1" hangingPunct="1">
              <a:lnSpc>
                <a:spcPct val="90000"/>
              </a:lnSpc>
            </a:pPr>
            <a:r>
              <a:rPr lang="en-US" sz="1800" dirty="0" smtClean="0"/>
              <a:t>The REP prefix is often used with 2 different forms:</a:t>
            </a:r>
          </a:p>
          <a:p>
            <a:pPr lvl="1" eaLnBrk="1" hangingPunct="1">
              <a:lnSpc>
                <a:spcPct val="90000"/>
              </a:lnSpc>
            </a:pPr>
            <a:r>
              <a:rPr lang="en-US" sz="1800" dirty="0" smtClean="0"/>
              <a:t>REPE (</a:t>
            </a:r>
            <a:r>
              <a:rPr lang="en-US" sz="1800" b="1" u="sng" dirty="0" smtClean="0"/>
              <a:t>rep</a:t>
            </a:r>
            <a:r>
              <a:rPr lang="en-US" sz="1800" dirty="0" smtClean="0"/>
              <a:t>eat if </a:t>
            </a:r>
            <a:r>
              <a:rPr lang="en-US" sz="1800" b="1" u="sng" dirty="0" smtClean="0"/>
              <a:t>e</a:t>
            </a:r>
            <a:r>
              <a:rPr lang="en-US" sz="1800" dirty="0" smtClean="0"/>
              <a:t>qual) or REPZ (</a:t>
            </a:r>
            <a:r>
              <a:rPr lang="en-US" sz="1800" b="1" u="sng" dirty="0" smtClean="0"/>
              <a:t>rep</a:t>
            </a:r>
            <a:r>
              <a:rPr lang="en-US" sz="1800" dirty="0" smtClean="0"/>
              <a:t>eat if </a:t>
            </a:r>
            <a:r>
              <a:rPr lang="en-US" sz="1800" b="1" u="sng" dirty="0" smtClean="0"/>
              <a:t>z</a:t>
            </a:r>
            <a:r>
              <a:rPr lang="en-US" sz="1800" dirty="0" smtClean="0"/>
              <a:t>ero)</a:t>
            </a:r>
          </a:p>
          <a:p>
            <a:pPr lvl="2" eaLnBrk="1" hangingPunct="1">
              <a:lnSpc>
                <a:spcPct val="90000"/>
              </a:lnSpc>
            </a:pPr>
            <a:r>
              <a:rPr lang="en-US" sz="1800" dirty="0" smtClean="0"/>
              <a:t>REPE and REPZ are the same instructions, use the one that makes your code easier to read.</a:t>
            </a:r>
          </a:p>
          <a:p>
            <a:pPr lvl="2" eaLnBrk="1" hangingPunct="1">
              <a:lnSpc>
                <a:spcPct val="90000"/>
              </a:lnSpc>
            </a:pPr>
            <a:r>
              <a:rPr lang="en-US" sz="1800" dirty="0" smtClean="0"/>
              <a:t>REPE and REPZ will repeat the CMPS instruction as long as the data in source and destination are equal (zero flag is  set) </a:t>
            </a:r>
            <a:r>
              <a:rPr lang="en-US" sz="1800" u="sng" dirty="0" smtClean="0"/>
              <a:t>and</a:t>
            </a:r>
            <a:r>
              <a:rPr lang="en-US" sz="1800" dirty="0" smtClean="0"/>
              <a:t> ECX is not 0.</a:t>
            </a:r>
          </a:p>
          <a:p>
            <a:pPr lvl="1" eaLnBrk="1" hangingPunct="1">
              <a:lnSpc>
                <a:spcPct val="90000"/>
              </a:lnSpc>
            </a:pPr>
            <a:r>
              <a:rPr lang="en-US" sz="1800" dirty="0" smtClean="0"/>
              <a:t>REPNE (</a:t>
            </a:r>
            <a:r>
              <a:rPr lang="en-US" sz="1800" b="1" u="sng" dirty="0" smtClean="0"/>
              <a:t>rep</a:t>
            </a:r>
            <a:r>
              <a:rPr lang="en-US" sz="1800" dirty="0" smtClean="0"/>
              <a:t>eat if </a:t>
            </a:r>
            <a:r>
              <a:rPr lang="en-US" sz="1800" b="1" u="sng" dirty="0" smtClean="0"/>
              <a:t>n</a:t>
            </a:r>
            <a:r>
              <a:rPr lang="en-US" sz="1800" dirty="0" smtClean="0"/>
              <a:t>ot </a:t>
            </a:r>
            <a:r>
              <a:rPr lang="en-US" sz="1800" b="1" u="sng" dirty="0" smtClean="0"/>
              <a:t>e</a:t>
            </a:r>
            <a:r>
              <a:rPr lang="en-US" sz="1800" dirty="0" smtClean="0"/>
              <a:t>qual) or REPNZ (</a:t>
            </a:r>
            <a:r>
              <a:rPr lang="en-US" sz="1800" b="1" u="sng" dirty="0" smtClean="0"/>
              <a:t>rep</a:t>
            </a:r>
            <a:r>
              <a:rPr lang="en-US" sz="1800" dirty="0" smtClean="0"/>
              <a:t>eat if </a:t>
            </a:r>
            <a:r>
              <a:rPr lang="en-US" sz="1800" b="1" u="sng" dirty="0" smtClean="0"/>
              <a:t>n</a:t>
            </a:r>
            <a:r>
              <a:rPr lang="en-US" sz="1800" dirty="0" smtClean="0"/>
              <a:t>ot </a:t>
            </a:r>
            <a:r>
              <a:rPr lang="en-US" sz="1800" b="1" u="sng" dirty="0" smtClean="0"/>
              <a:t>z</a:t>
            </a:r>
            <a:r>
              <a:rPr lang="en-US" sz="1800" dirty="0" smtClean="0"/>
              <a:t>ero)</a:t>
            </a:r>
          </a:p>
          <a:p>
            <a:pPr lvl="2" eaLnBrk="1" hangingPunct="1">
              <a:lnSpc>
                <a:spcPct val="90000"/>
              </a:lnSpc>
            </a:pPr>
            <a:r>
              <a:rPr lang="en-US" sz="1800" dirty="0" smtClean="0"/>
              <a:t>REPNE and REPNZ are the same instructions, use the one that makes your code easier to read.</a:t>
            </a:r>
          </a:p>
          <a:p>
            <a:pPr lvl="2" eaLnBrk="1" hangingPunct="1">
              <a:lnSpc>
                <a:spcPct val="90000"/>
              </a:lnSpc>
            </a:pPr>
            <a:r>
              <a:rPr lang="en-US" sz="1800" dirty="0" smtClean="0"/>
              <a:t>REPNE and REPNZ will repeat the CMPS instruction as long as the data in source and destination are not equal (zero flag is not set) </a:t>
            </a:r>
            <a:r>
              <a:rPr lang="en-US" sz="1800" u="sng" dirty="0" smtClean="0"/>
              <a:t>and</a:t>
            </a:r>
            <a:r>
              <a:rPr lang="en-US" sz="1800" dirty="0" smtClean="0"/>
              <a:t> ECX is not 0.</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3"/>
          <p:cNvSpPr>
            <a:spLocks noGrp="1"/>
          </p:cNvSpPr>
          <p:nvPr>
            <p:ph type="sldNum" sz="quarter" idx="11"/>
          </p:nvPr>
        </p:nvSpPr>
        <p:spPr/>
        <p:txBody>
          <a:bodyPr/>
          <a:lstStyle/>
          <a:p>
            <a:pPr>
              <a:defRPr/>
            </a:pPr>
            <a:fld id="{476EA981-D396-497C-B6D8-1446D5C92183}" type="slidenum">
              <a:rPr lang="en-US" smtClean="0"/>
              <a:pPr>
                <a:defRPr/>
              </a:pPr>
              <a:t>12</a:t>
            </a:fld>
            <a:endParaRPr lang="en-US" smtClean="0"/>
          </a:p>
        </p:txBody>
      </p:sp>
      <p:sp>
        <p:nvSpPr>
          <p:cNvPr id="76802" name="Rectangle 2"/>
          <p:cNvSpPr>
            <a:spLocks noGrp="1" noChangeArrowheads="1"/>
          </p:cNvSpPr>
          <p:nvPr>
            <p:ph type="title"/>
          </p:nvPr>
        </p:nvSpPr>
        <p:spPr>
          <a:xfrm>
            <a:off x="685800" y="304800"/>
            <a:ext cx="7772400" cy="609600"/>
          </a:xfrm>
        </p:spPr>
        <p:txBody>
          <a:bodyPr/>
          <a:lstStyle/>
          <a:p>
            <a:pPr eaLnBrk="1" hangingPunct="1">
              <a:defRPr/>
            </a:pPr>
            <a:r>
              <a:rPr lang="en-US" sz="2800" dirty="0" smtClean="0"/>
              <a:t>Comparing a Pair of </a:t>
            </a:r>
            <a:r>
              <a:rPr lang="en-US" sz="2800" dirty="0" err="1" smtClean="0"/>
              <a:t>Doublewords</a:t>
            </a:r>
            <a:endParaRPr lang="en-US" sz="2800" dirty="0" smtClean="0"/>
          </a:p>
        </p:txBody>
      </p:sp>
      <p:sp>
        <p:nvSpPr>
          <p:cNvPr id="13317" name="Text Box 3"/>
          <p:cNvSpPr txBox="1">
            <a:spLocks noChangeArrowheads="1"/>
          </p:cNvSpPr>
          <p:nvPr/>
        </p:nvSpPr>
        <p:spPr bwMode="auto">
          <a:xfrm>
            <a:off x="1219200" y="1447800"/>
            <a:ext cx="6629400" cy="31242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2286000" algn="l"/>
              </a:tabLst>
            </a:pPr>
            <a:r>
              <a:rPr lang="en-US" sz="1600" b="1">
                <a:latin typeface="Courier New" pitchFamily="49" charset="0"/>
              </a:rPr>
              <a:t>.data</a:t>
            </a:r>
          </a:p>
          <a:p>
            <a:pPr>
              <a:lnSpc>
                <a:spcPct val="50000"/>
              </a:lnSpc>
              <a:spcBef>
                <a:spcPct val="50000"/>
              </a:spcBef>
              <a:tabLst>
                <a:tab pos="457200" algn="l"/>
                <a:tab pos="2286000" algn="l"/>
              </a:tabLst>
            </a:pPr>
            <a:r>
              <a:rPr lang="en-US" sz="1600" b="1">
                <a:latin typeface="Courier New" pitchFamily="49" charset="0"/>
              </a:rPr>
              <a:t>source DWORD 1234h</a:t>
            </a:r>
          </a:p>
          <a:p>
            <a:pPr>
              <a:lnSpc>
                <a:spcPct val="50000"/>
              </a:lnSpc>
              <a:spcBef>
                <a:spcPct val="50000"/>
              </a:spcBef>
              <a:tabLst>
                <a:tab pos="457200" algn="l"/>
                <a:tab pos="2286000" algn="l"/>
              </a:tabLst>
            </a:pPr>
            <a:r>
              <a:rPr lang="en-US" sz="1600" b="1">
                <a:latin typeface="Courier New" pitchFamily="49" charset="0"/>
              </a:rPr>
              <a:t>target DWORD 5678h</a:t>
            </a:r>
          </a:p>
          <a:p>
            <a:pPr>
              <a:lnSpc>
                <a:spcPct val="50000"/>
              </a:lnSpc>
              <a:spcBef>
                <a:spcPct val="50000"/>
              </a:spcBef>
              <a:tabLst>
                <a:tab pos="457200" algn="l"/>
                <a:tab pos="2286000" algn="l"/>
              </a:tabLst>
            </a:pPr>
            <a:endParaRPr lang="en-US" sz="1600" b="1">
              <a:latin typeface="Courier New" pitchFamily="49" charset="0"/>
            </a:endParaRPr>
          </a:p>
          <a:p>
            <a:pPr>
              <a:lnSpc>
                <a:spcPct val="50000"/>
              </a:lnSpc>
              <a:spcBef>
                <a:spcPct val="50000"/>
              </a:spcBef>
              <a:tabLst>
                <a:tab pos="457200" algn="l"/>
                <a:tab pos="2286000" algn="l"/>
              </a:tabLst>
            </a:pPr>
            <a:r>
              <a:rPr lang="en-US" sz="1600" b="1">
                <a:latin typeface="Courier New" pitchFamily="49" charset="0"/>
              </a:rPr>
              <a:t>.code</a:t>
            </a:r>
          </a:p>
          <a:p>
            <a:pPr>
              <a:lnSpc>
                <a:spcPct val="50000"/>
              </a:lnSpc>
              <a:spcBef>
                <a:spcPct val="50000"/>
              </a:spcBef>
              <a:tabLst>
                <a:tab pos="457200" algn="l"/>
                <a:tab pos="2286000" algn="l"/>
              </a:tabLst>
            </a:pPr>
            <a:r>
              <a:rPr lang="en-US" sz="1600" b="1">
                <a:latin typeface="Courier New" pitchFamily="49" charset="0"/>
              </a:rPr>
              <a:t>mov esi,OFFSET source</a:t>
            </a:r>
          </a:p>
          <a:p>
            <a:pPr>
              <a:lnSpc>
                <a:spcPct val="50000"/>
              </a:lnSpc>
              <a:spcBef>
                <a:spcPct val="50000"/>
              </a:spcBef>
              <a:tabLst>
                <a:tab pos="457200" algn="l"/>
                <a:tab pos="2286000" algn="l"/>
              </a:tabLst>
            </a:pPr>
            <a:r>
              <a:rPr lang="en-US" sz="1600" b="1">
                <a:latin typeface="Courier New" pitchFamily="49" charset="0"/>
              </a:rPr>
              <a:t>mov edi,OFFSET target</a:t>
            </a:r>
          </a:p>
          <a:p>
            <a:pPr>
              <a:lnSpc>
                <a:spcPct val="50000"/>
              </a:lnSpc>
              <a:spcBef>
                <a:spcPct val="50000"/>
              </a:spcBef>
              <a:tabLst>
                <a:tab pos="457200" algn="l"/>
                <a:tab pos="2286000" algn="l"/>
              </a:tabLst>
            </a:pPr>
            <a:r>
              <a:rPr lang="en-US" sz="1600" b="1">
                <a:latin typeface="Courier New" pitchFamily="49" charset="0"/>
              </a:rPr>
              <a:t>cmpsd	; compare the doublewords of </a:t>
            </a:r>
          </a:p>
          <a:p>
            <a:pPr>
              <a:lnSpc>
                <a:spcPct val="50000"/>
              </a:lnSpc>
              <a:spcBef>
                <a:spcPct val="50000"/>
              </a:spcBef>
              <a:tabLst>
                <a:tab pos="457200" algn="l"/>
                <a:tab pos="2286000" algn="l"/>
              </a:tabLst>
            </a:pPr>
            <a:r>
              <a:rPr lang="en-US" sz="1600" b="1">
                <a:latin typeface="Courier New" pitchFamily="49" charset="0"/>
              </a:rPr>
              <a:t>		; source and target </a:t>
            </a:r>
          </a:p>
          <a:p>
            <a:pPr>
              <a:lnSpc>
                <a:spcPct val="50000"/>
              </a:lnSpc>
              <a:spcBef>
                <a:spcPct val="50000"/>
              </a:spcBef>
              <a:tabLst>
                <a:tab pos="457200" algn="l"/>
                <a:tab pos="2286000" algn="l"/>
              </a:tabLst>
            </a:pPr>
            <a:r>
              <a:rPr lang="en-US" sz="1600" b="1">
                <a:latin typeface="Courier New" pitchFamily="49" charset="0"/>
              </a:rPr>
              <a:t>		; ESI and EDI both increase by </a:t>
            </a:r>
          </a:p>
          <a:p>
            <a:pPr>
              <a:lnSpc>
                <a:spcPct val="50000"/>
              </a:lnSpc>
              <a:spcBef>
                <a:spcPct val="50000"/>
              </a:spcBef>
              <a:tabLst>
                <a:tab pos="457200" algn="l"/>
                <a:tab pos="2286000" algn="l"/>
              </a:tabLst>
            </a:pPr>
            <a:r>
              <a:rPr lang="en-US" sz="1600" b="1">
                <a:latin typeface="Courier New" pitchFamily="49" charset="0"/>
              </a:rPr>
              <a:t>		; 4 bytes                     </a:t>
            </a:r>
          </a:p>
          <a:p>
            <a:pPr>
              <a:lnSpc>
                <a:spcPct val="50000"/>
              </a:lnSpc>
              <a:spcBef>
                <a:spcPct val="50000"/>
              </a:spcBef>
              <a:tabLst>
                <a:tab pos="457200" algn="l"/>
                <a:tab pos="2286000" algn="l"/>
              </a:tabLst>
            </a:pPr>
            <a:r>
              <a:rPr lang="en-US" sz="1600" b="1">
                <a:latin typeface="Courier New" pitchFamily="49" charset="0"/>
              </a:rPr>
              <a:t>ja L1	; jump if source &gt; target</a:t>
            </a:r>
          </a:p>
        </p:txBody>
      </p:sp>
      <p:sp>
        <p:nvSpPr>
          <p:cNvPr id="13318" name="Text Box 4"/>
          <p:cNvSpPr txBox="1">
            <a:spLocks noChangeArrowheads="1"/>
          </p:cNvSpPr>
          <p:nvPr/>
        </p:nvSpPr>
        <p:spPr bwMode="auto">
          <a:xfrm>
            <a:off x="685800" y="838200"/>
            <a:ext cx="7696200" cy="554038"/>
          </a:xfrm>
          <a:prstGeom prst="rect">
            <a:avLst/>
          </a:prstGeom>
          <a:noFill/>
          <a:ln w="9525">
            <a:noFill/>
            <a:miter lim="800000"/>
            <a:headEnd/>
            <a:tailEnd/>
          </a:ln>
        </p:spPr>
        <p:txBody>
          <a:bodyPr tIns="137160" bIns="137160">
            <a:spAutoFit/>
          </a:bodyPr>
          <a:lstStyle/>
          <a:p>
            <a:pPr>
              <a:spcBef>
                <a:spcPct val="50000"/>
              </a:spcBef>
            </a:pPr>
            <a:r>
              <a:rPr lang="en-US" sz="1800" dirty="0"/>
              <a:t>If source &gt; target, the code jumps to label </a:t>
            </a:r>
            <a:r>
              <a:rPr lang="en-US" sz="1800" dirty="0" smtClean="0"/>
              <a:t>L1.</a:t>
            </a:r>
            <a:endParaRPr lang="en-US" sz="1800" dirty="0"/>
          </a:p>
        </p:txBody>
      </p:sp>
      <p:sp>
        <p:nvSpPr>
          <p:cNvPr id="13319" name="Text Box 5"/>
          <p:cNvSpPr txBox="1">
            <a:spLocks noChangeArrowheads="1"/>
          </p:cNvSpPr>
          <p:nvPr/>
        </p:nvSpPr>
        <p:spPr bwMode="auto">
          <a:xfrm>
            <a:off x="762000" y="4800600"/>
            <a:ext cx="7467600" cy="1107996"/>
          </a:xfrm>
          <a:prstGeom prst="rect">
            <a:avLst/>
          </a:prstGeom>
          <a:noFill/>
          <a:ln w="9525">
            <a:noFill/>
            <a:miter lim="800000"/>
            <a:headEnd/>
            <a:tailEnd/>
          </a:ln>
        </p:spPr>
        <p:txBody>
          <a:bodyPr wrap="square" tIns="137160" bIns="137160">
            <a:spAutoFit/>
          </a:bodyPr>
          <a:lstStyle/>
          <a:p>
            <a:pPr>
              <a:spcBef>
                <a:spcPct val="50000"/>
              </a:spcBef>
            </a:pPr>
            <a:r>
              <a:rPr lang="en-US" sz="1800" dirty="0"/>
              <a:t>Note: Again, this is an example to show how the CMPS instruction works to compare 2 data values. Obviously this is not the most efficient way to compare 2 individual </a:t>
            </a:r>
            <a:r>
              <a:rPr lang="en-US" sz="1800" dirty="0" err="1"/>
              <a:t>doublewords</a:t>
            </a:r>
            <a:r>
              <a:rPr lang="en-US" sz="1800" dirty="0"/>
              <a:t>,  a simpler way is to </a:t>
            </a:r>
            <a:r>
              <a:rPr lang="en-US" sz="1800" dirty="0" smtClean="0"/>
              <a:t>use</a:t>
            </a:r>
            <a:r>
              <a:rPr lang="en-US" sz="1800" dirty="0"/>
              <a:t> </a:t>
            </a:r>
            <a:r>
              <a:rPr lang="en-US" sz="1800" dirty="0" err="1" smtClean="0"/>
              <a:t>cmp</a:t>
            </a:r>
            <a:r>
              <a:rPr lang="en-US" sz="18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3"/>
          <p:cNvSpPr>
            <a:spLocks noGrp="1"/>
          </p:cNvSpPr>
          <p:nvPr>
            <p:ph type="sldNum" sz="quarter" idx="11"/>
          </p:nvPr>
        </p:nvSpPr>
        <p:spPr/>
        <p:txBody>
          <a:bodyPr/>
          <a:lstStyle/>
          <a:p>
            <a:pPr>
              <a:defRPr/>
            </a:pPr>
            <a:fld id="{814AA551-4AD5-4A04-91A1-20E9DBD1A1E7}" type="slidenum">
              <a:rPr lang="en-US" smtClean="0"/>
              <a:pPr>
                <a:defRPr/>
              </a:pPr>
              <a:t>13</a:t>
            </a:fld>
            <a:endParaRPr lang="en-US" smtClean="0"/>
          </a:p>
        </p:txBody>
      </p:sp>
      <p:sp>
        <p:nvSpPr>
          <p:cNvPr id="101378" name="Rectangle 2"/>
          <p:cNvSpPr>
            <a:spLocks noGrp="1" noChangeArrowheads="1"/>
          </p:cNvSpPr>
          <p:nvPr>
            <p:ph type="title"/>
          </p:nvPr>
        </p:nvSpPr>
        <p:spPr/>
        <p:txBody>
          <a:bodyPr/>
          <a:lstStyle/>
          <a:p>
            <a:pPr eaLnBrk="1" hangingPunct="1">
              <a:defRPr/>
            </a:pPr>
            <a:r>
              <a:rPr lang="en-US" sz="2800" smtClean="0"/>
              <a:t>Comparing Arrays</a:t>
            </a:r>
          </a:p>
        </p:txBody>
      </p:sp>
      <p:sp>
        <p:nvSpPr>
          <p:cNvPr id="14341" name="Text Box 3"/>
          <p:cNvSpPr txBox="1">
            <a:spLocks noChangeArrowheads="1"/>
          </p:cNvSpPr>
          <p:nvPr/>
        </p:nvSpPr>
        <p:spPr bwMode="auto">
          <a:xfrm>
            <a:off x="838200" y="2590800"/>
            <a:ext cx="7543800" cy="28956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latin typeface="Courier New" pitchFamily="49" charset="0"/>
              </a:rPr>
              <a:t>.code</a:t>
            </a:r>
          </a:p>
          <a:p>
            <a:pPr>
              <a:lnSpc>
                <a:spcPct val="50000"/>
              </a:lnSpc>
              <a:spcBef>
                <a:spcPct val="50000"/>
              </a:spcBef>
              <a:tabLst>
                <a:tab pos="457200" algn="l"/>
                <a:tab pos="3657600" algn="l"/>
                <a:tab pos="4114800" algn="l"/>
              </a:tabLst>
            </a:pPr>
            <a:r>
              <a:rPr lang="en-US" sz="1600" b="1">
                <a:latin typeface="Courier New" pitchFamily="49" charset="0"/>
              </a:rPr>
              <a:t>mov ecx,COUNT            	; set max count</a:t>
            </a:r>
          </a:p>
          <a:p>
            <a:pPr>
              <a:lnSpc>
                <a:spcPct val="50000"/>
              </a:lnSpc>
              <a:spcBef>
                <a:spcPct val="50000"/>
              </a:spcBef>
              <a:tabLst>
                <a:tab pos="457200" algn="l"/>
                <a:tab pos="3657600" algn="l"/>
                <a:tab pos="4114800" algn="l"/>
              </a:tabLst>
            </a:pPr>
            <a:r>
              <a:rPr lang="en-US" sz="1600" b="1">
                <a:latin typeface="Courier New" pitchFamily="49" charset="0"/>
              </a:rPr>
              <a:t>mov esi,OFFSET source    	; source is array of dwords</a:t>
            </a:r>
          </a:p>
          <a:p>
            <a:pPr>
              <a:lnSpc>
                <a:spcPct val="50000"/>
              </a:lnSpc>
              <a:spcBef>
                <a:spcPct val="50000"/>
              </a:spcBef>
              <a:tabLst>
                <a:tab pos="457200" algn="l"/>
                <a:tab pos="3657600" algn="l"/>
                <a:tab pos="4114800" algn="l"/>
              </a:tabLst>
            </a:pPr>
            <a:r>
              <a:rPr lang="en-US" sz="1600" b="1">
                <a:latin typeface="Courier New" pitchFamily="49" charset="0"/>
              </a:rPr>
              <a:t>mov edi,OFFSET target    	; target is array of dwords</a:t>
            </a:r>
          </a:p>
          <a:p>
            <a:pPr>
              <a:lnSpc>
                <a:spcPct val="50000"/>
              </a:lnSpc>
              <a:spcBef>
                <a:spcPct val="50000"/>
              </a:spcBef>
              <a:tabLst>
                <a:tab pos="457200" algn="l"/>
                <a:tab pos="3657600" algn="l"/>
                <a:tab pos="4114800" algn="l"/>
              </a:tabLst>
            </a:pPr>
            <a:r>
              <a:rPr lang="en-US" sz="1600" b="1">
                <a:latin typeface="Courier New" pitchFamily="49" charset="0"/>
              </a:rPr>
              <a:t>cld	                     	; direction = forward</a:t>
            </a:r>
          </a:p>
          <a:p>
            <a:pPr>
              <a:lnSpc>
                <a:spcPct val="50000"/>
              </a:lnSpc>
              <a:spcBef>
                <a:spcPct val="50000"/>
              </a:spcBef>
              <a:tabLst>
                <a:tab pos="457200" algn="l"/>
                <a:tab pos="3657600" algn="l"/>
                <a:tab pos="4114800" algn="l"/>
              </a:tabLst>
            </a:pPr>
            <a:r>
              <a:rPr lang="en-US" sz="1600" b="1">
                <a:latin typeface="Courier New" pitchFamily="49" charset="0"/>
              </a:rPr>
              <a:t>repe cmpsd               	; repeat while equal</a:t>
            </a:r>
          </a:p>
          <a:p>
            <a:pPr>
              <a:lnSpc>
                <a:spcPct val="50000"/>
              </a:lnSpc>
              <a:spcBef>
                <a:spcPct val="50000"/>
              </a:spcBef>
              <a:tabLst>
                <a:tab pos="457200" algn="l"/>
                <a:tab pos="3657600" algn="l"/>
                <a:tab pos="4114800" algn="l"/>
              </a:tabLst>
            </a:pPr>
            <a:endParaRPr lang="en-US" sz="1600" b="1">
              <a:latin typeface="Courier New" pitchFamily="49" charset="0"/>
            </a:endParaRPr>
          </a:p>
          <a:p>
            <a:pPr>
              <a:lnSpc>
                <a:spcPct val="50000"/>
              </a:lnSpc>
              <a:spcBef>
                <a:spcPct val="50000"/>
              </a:spcBef>
              <a:tabLst>
                <a:tab pos="457200" algn="l"/>
                <a:tab pos="3657600" algn="l"/>
                <a:tab pos="4114800" algn="l"/>
              </a:tabLst>
            </a:pPr>
            <a:r>
              <a:rPr lang="en-US" sz="1600" b="1">
                <a:latin typeface="Courier New" pitchFamily="49" charset="0"/>
              </a:rPr>
              <a:t>; without repe cmpsd, it would take a mov instruction,</a:t>
            </a:r>
          </a:p>
          <a:p>
            <a:pPr>
              <a:lnSpc>
                <a:spcPct val="50000"/>
              </a:lnSpc>
              <a:spcBef>
                <a:spcPct val="50000"/>
              </a:spcBef>
              <a:tabLst>
                <a:tab pos="457200" algn="l"/>
                <a:tab pos="3657600" algn="l"/>
                <a:tab pos="4114800" algn="l"/>
              </a:tabLst>
            </a:pPr>
            <a:r>
              <a:rPr lang="en-US" sz="1600" b="1">
                <a:latin typeface="Courier New" pitchFamily="49" charset="0"/>
              </a:rPr>
              <a:t>; a cmp instruction, a conditional jump, 2 add</a:t>
            </a:r>
          </a:p>
          <a:p>
            <a:pPr>
              <a:lnSpc>
                <a:spcPct val="50000"/>
              </a:lnSpc>
              <a:spcBef>
                <a:spcPct val="50000"/>
              </a:spcBef>
              <a:tabLst>
                <a:tab pos="457200" algn="l"/>
                <a:tab pos="3657600" algn="l"/>
                <a:tab pos="4114800" algn="l"/>
              </a:tabLst>
            </a:pPr>
            <a:r>
              <a:rPr lang="en-US" sz="1600" b="1">
                <a:latin typeface="Courier New" pitchFamily="49" charset="0"/>
              </a:rPr>
              <a:t>; instructions, and a loop instruction</a:t>
            </a:r>
          </a:p>
        </p:txBody>
      </p:sp>
      <p:sp>
        <p:nvSpPr>
          <p:cNvPr id="14342" name="Text Box 4"/>
          <p:cNvSpPr txBox="1">
            <a:spLocks noChangeArrowheads="1"/>
          </p:cNvSpPr>
          <p:nvPr/>
        </p:nvSpPr>
        <p:spPr bwMode="auto">
          <a:xfrm>
            <a:off x="685800" y="762000"/>
            <a:ext cx="7848600" cy="1800225"/>
          </a:xfrm>
          <a:prstGeom prst="rect">
            <a:avLst/>
          </a:prstGeom>
          <a:noFill/>
          <a:ln w="9525">
            <a:noFill/>
            <a:miter lim="800000"/>
            <a:headEnd/>
            <a:tailEnd/>
          </a:ln>
        </p:spPr>
        <p:txBody>
          <a:bodyPr tIns="137160" bIns="137160">
            <a:spAutoFit/>
          </a:bodyPr>
          <a:lstStyle/>
          <a:p>
            <a:pPr>
              <a:spcBef>
                <a:spcPct val="50000"/>
              </a:spcBef>
            </a:pPr>
            <a:r>
              <a:rPr lang="en-US" sz="1800" dirty="0"/>
              <a:t>Use a REPE (repeat while equal) prefix to compare corresponding elements of two arrays.</a:t>
            </a:r>
          </a:p>
          <a:p>
            <a:pPr>
              <a:spcBef>
                <a:spcPct val="50000"/>
              </a:spcBef>
            </a:pPr>
            <a:r>
              <a:rPr lang="en-US" sz="1800" dirty="0"/>
              <a:t>The following code will walk the source and target arrays until there is a difference between them, or until the end of the arrays if there is no </a:t>
            </a:r>
            <a:r>
              <a:rPr lang="en-US" sz="1800" dirty="0" smtClean="0"/>
              <a:t>difference.</a:t>
            </a:r>
            <a:endParaRPr lang="en-US" sz="1800"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1"/>
          </p:nvPr>
        </p:nvSpPr>
        <p:spPr/>
        <p:txBody>
          <a:bodyPr/>
          <a:lstStyle/>
          <a:p>
            <a:pPr>
              <a:defRPr/>
            </a:pPr>
            <a:fld id="{39B4D177-DE14-4597-8C46-194B572B81CD}" type="slidenum">
              <a:rPr lang="en-US" smtClean="0"/>
              <a:pPr>
                <a:defRPr/>
              </a:pPr>
              <a:t>14</a:t>
            </a:fld>
            <a:endParaRPr lang="en-US" smtClean="0"/>
          </a:p>
        </p:txBody>
      </p:sp>
      <p:sp>
        <p:nvSpPr>
          <p:cNvPr id="102402" name="Rectangle 2"/>
          <p:cNvSpPr>
            <a:spLocks noGrp="1" noChangeArrowheads="1"/>
          </p:cNvSpPr>
          <p:nvPr>
            <p:ph type="title"/>
          </p:nvPr>
        </p:nvSpPr>
        <p:spPr>
          <a:xfrm>
            <a:off x="685800" y="228600"/>
            <a:ext cx="7772400" cy="457200"/>
          </a:xfrm>
        </p:spPr>
        <p:txBody>
          <a:bodyPr/>
          <a:lstStyle/>
          <a:p>
            <a:pPr eaLnBrk="1" hangingPunct="1">
              <a:defRPr/>
            </a:pPr>
            <a:r>
              <a:rPr lang="en-US" sz="2800" dirty="0" smtClean="0"/>
              <a:t>Example: Comparing Two Strings</a:t>
            </a:r>
          </a:p>
        </p:txBody>
      </p:sp>
      <p:sp>
        <p:nvSpPr>
          <p:cNvPr id="15365" name="Text Box 3"/>
          <p:cNvSpPr txBox="1">
            <a:spLocks noChangeArrowheads="1"/>
          </p:cNvSpPr>
          <p:nvPr/>
        </p:nvSpPr>
        <p:spPr bwMode="auto">
          <a:xfrm>
            <a:off x="533400" y="1447800"/>
            <a:ext cx="8077200" cy="48768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dirty="0">
                <a:latin typeface="Courier New" pitchFamily="49" charset="0"/>
              </a:rPr>
              <a:t>.data</a:t>
            </a:r>
          </a:p>
          <a:p>
            <a:pPr>
              <a:lnSpc>
                <a:spcPct val="50000"/>
              </a:lnSpc>
              <a:spcBef>
                <a:spcPct val="50000"/>
              </a:spcBef>
              <a:tabLst>
                <a:tab pos="457200" algn="l"/>
                <a:tab pos="3657600" algn="l"/>
                <a:tab pos="4114800" algn="l"/>
              </a:tabLst>
            </a:pPr>
            <a:r>
              <a:rPr lang="en-US" sz="1600" b="1" dirty="0">
                <a:latin typeface="Courier New" pitchFamily="49" charset="0"/>
              </a:rPr>
              <a:t>source BYTE "MARTIN  " 	; note extra spaces to </a:t>
            </a:r>
            <a:r>
              <a:rPr lang="en-US" sz="1600" b="1" dirty="0" smtClean="0">
                <a:latin typeface="Courier New" pitchFamily="49" charset="0"/>
              </a:rPr>
              <a:t>make the</a:t>
            </a:r>
            <a:endParaRPr lang="en-US" sz="1600" b="1" dirty="0">
              <a:latin typeface="Courier New" pitchFamily="49" charset="0"/>
            </a:endParaRPr>
          </a:p>
          <a:p>
            <a:pPr>
              <a:lnSpc>
                <a:spcPct val="50000"/>
              </a:lnSpc>
              <a:spcBef>
                <a:spcPct val="50000"/>
              </a:spcBef>
              <a:tabLst>
                <a:tab pos="457200" algn="l"/>
                <a:tab pos="3657600" algn="l"/>
                <a:tab pos="4114800" algn="l"/>
              </a:tabLst>
            </a:pPr>
            <a:r>
              <a:rPr lang="en-US" sz="1600" b="1" dirty="0" err="1">
                <a:latin typeface="Courier New" pitchFamily="49" charset="0"/>
              </a:rPr>
              <a:t>dest</a:t>
            </a:r>
            <a:r>
              <a:rPr lang="en-US" sz="1600" b="1" dirty="0">
                <a:latin typeface="Courier New" pitchFamily="49" charset="0"/>
              </a:rPr>
              <a:t>   BYTE "MARTINEZ"	; strings equal in length</a:t>
            </a:r>
          </a:p>
          <a:p>
            <a:pPr>
              <a:lnSpc>
                <a:spcPct val="50000"/>
              </a:lnSpc>
              <a:spcBef>
                <a:spcPct val="50000"/>
              </a:spcBef>
              <a:tabLst>
                <a:tab pos="457200" algn="l"/>
                <a:tab pos="3657600" algn="l"/>
                <a:tab pos="4114800" algn="l"/>
              </a:tabLst>
            </a:pPr>
            <a:r>
              <a:rPr lang="en-US" sz="1600" b="1" dirty="0">
                <a:latin typeface="Courier New" pitchFamily="49" charset="0"/>
              </a:rPr>
              <a:t>str1 BYTE "Source is smaller",0dh,0ah,0       ; conclusion text</a:t>
            </a:r>
          </a:p>
          <a:p>
            <a:pPr>
              <a:lnSpc>
                <a:spcPct val="50000"/>
              </a:lnSpc>
              <a:spcBef>
                <a:spcPct val="50000"/>
              </a:spcBef>
              <a:tabLst>
                <a:tab pos="457200" algn="l"/>
                <a:tab pos="3657600" algn="l"/>
                <a:tab pos="4114800" algn="l"/>
              </a:tabLst>
            </a:pPr>
            <a:r>
              <a:rPr lang="en-US" sz="1600" b="1" dirty="0">
                <a:latin typeface="Courier New" pitchFamily="49" charset="0"/>
              </a:rPr>
              <a:t>str2 BYTE "Source is not smaller",0dh,0ah,0   ; conclusion text</a:t>
            </a:r>
          </a:p>
          <a:p>
            <a:pPr>
              <a:lnSpc>
                <a:spcPct val="50000"/>
              </a:lnSpc>
              <a:spcBef>
                <a:spcPct val="50000"/>
              </a:spcBef>
              <a:tabLst>
                <a:tab pos="457200" algn="l"/>
                <a:tab pos="3657600" algn="l"/>
                <a:tab pos="4114800" algn="l"/>
              </a:tabLst>
            </a:pPr>
            <a:endParaRPr lang="en-US" sz="1600" b="1" dirty="0">
              <a:latin typeface="Courier New" pitchFamily="49" charset="0"/>
            </a:endParaRPr>
          </a:p>
          <a:p>
            <a:pPr>
              <a:tabLst>
                <a:tab pos="457200" algn="l"/>
                <a:tab pos="3657600" algn="l"/>
                <a:tab pos="4114800" algn="l"/>
              </a:tabLst>
            </a:pPr>
            <a:r>
              <a:rPr lang="en-US" sz="1600" b="1" dirty="0">
                <a:latin typeface="Courier New" pitchFamily="49" charset="0"/>
              </a:rPr>
              <a:t>.code</a:t>
            </a:r>
          </a:p>
          <a:p>
            <a:pPr lvl="1">
              <a:tabLst>
                <a:tab pos="457200" algn="l"/>
                <a:tab pos="3657600" algn="l"/>
                <a:tab pos="4114800" algn="l"/>
              </a:tabLst>
            </a:pPr>
            <a:r>
              <a:rPr lang="en-US" sz="1600" b="1" dirty="0" err="1" smtClean="0">
                <a:latin typeface="Courier New" pitchFamily="49" charset="0"/>
              </a:rPr>
              <a:t>cld</a:t>
            </a:r>
            <a:r>
              <a:rPr lang="en-US" sz="1600" b="1" dirty="0" smtClean="0">
                <a:latin typeface="Courier New" pitchFamily="49" charset="0"/>
              </a:rPr>
              <a:t>                     	; </a:t>
            </a:r>
            <a:r>
              <a:rPr lang="en-US" sz="1600" b="1" dirty="0">
                <a:latin typeface="Courier New" pitchFamily="49" charset="0"/>
              </a:rPr>
              <a:t>direction = forward</a:t>
            </a:r>
          </a:p>
          <a:p>
            <a:pPr lvl="1">
              <a:tabLst>
                <a:tab pos="457200" algn="l"/>
                <a:tab pos="3657600" algn="l"/>
                <a:tab pos="4114800" algn="l"/>
              </a:tabLst>
            </a:pPr>
            <a:r>
              <a:rPr lang="en-US" sz="1600" b="1" dirty="0" err="1" smtClean="0">
                <a:latin typeface="Courier New" pitchFamily="49" charset="0"/>
              </a:rPr>
              <a:t>mov</a:t>
            </a:r>
            <a:r>
              <a:rPr lang="en-US" sz="1600" b="1" dirty="0" smtClean="0">
                <a:latin typeface="Courier New" pitchFamily="49" charset="0"/>
              </a:rPr>
              <a:t> </a:t>
            </a:r>
            <a:r>
              <a:rPr lang="en-US" sz="1600" b="1" dirty="0" err="1">
                <a:latin typeface="Courier New" pitchFamily="49" charset="0"/>
              </a:rPr>
              <a:t>esi,OFFSET</a:t>
            </a:r>
            <a:r>
              <a:rPr lang="en-US" sz="1600" b="1" dirty="0">
                <a:latin typeface="Courier New" pitchFamily="49" charset="0"/>
              </a:rPr>
              <a:t> </a:t>
            </a:r>
            <a:r>
              <a:rPr lang="en-US" sz="1600" b="1" dirty="0" err="1" smtClean="0">
                <a:latin typeface="Courier New" pitchFamily="49" charset="0"/>
              </a:rPr>
              <a:t>sourcemov</a:t>
            </a:r>
            <a:r>
              <a:rPr lang="en-US" sz="1600" b="1" dirty="0" smtClean="0">
                <a:latin typeface="Courier New" pitchFamily="49" charset="0"/>
              </a:rPr>
              <a:t> </a:t>
            </a:r>
            <a:r>
              <a:rPr lang="en-US" sz="1600" b="1" dirty="0" err="1">
                <a:latin typeface="Courier New" pitchFamily="49" charset="0"/>
              </a:rPr>
              <a:t>edi,OFFSET</a:t>
            </a:r>
            <a:r>
              <a:rPr lang="en-US" sz="1600" b="1" dirty="0">
                <a:latin typeface="Courier New" pitchFamily="49" charset="0"/>
              </a:rPr>
              <a:t> </a:t>
            </a:r>
            <a:r>
              <a:rPr lang="en-US" sz="1600" b="1" dirty="0" err="1">
                <a:latin typeface="Courier New" pitchFamily="49" charset="0"/>
              </a:rPr>
              <a:t>dest</a:t>
            </a:r>
            <a:endParaRPr lang="en-US" sz="1600" b="1" dirty="0">
              <a:latin typeface="Courier New" pitchFamily="49" charset="0"/>
            </a:endParaRPr>
          </a:p>
          <a:p>
            <a:pPr lvl="1">
              <a:tabLst>
                <a:tab pos="457200" algn="l"/>
                <a:tab pos="3657600" algn="l"/>
                <a:tab pos="4114800" algn="l"/>
              </a:tabLst>
            </a:pPr>
            <a:r>
              <a:rPr lang="en-US" sz="1600" b="1" dirty="0" err="1" smtClean="0">
                <a:latin typeface="Courier New" pitchFamily="49" charset="0"/>
              </a:rPr>
              <a:t>mov</a:t>
            </a:r>
            <a:r>
              <a:rPr lang="en-US" sz="1600" b="1" dirty="0" smtClean="0">
                <a:latin typeface="Courier New" pitchFamily="49" charset="0"/>
              </a:rPr>
              <a:t> </a:t>
            </a:r>
            <a:r>
              <a:rPr lang="en-US" sz="1600" b="1" dirty="0" err="1">
                <a:latin typeface="Courier New" pitchFamily="49" charset="0"/>
              </a:rPr>
              <a:t>ecx,LENGTHOF</a:t>
            </a:r>
            <a:r>
              <a:rPr lang="en-US" sz="1600" b="1" dirty="0">
                <a:latin typeface="Courier New" pitchFamily="49" charset="0"/>
              </a:rPr>
              <a:t> source</a:t>
            </a:r>
          </a:p>
          <a:p>
            <a:pPr lvl="1">
              <a:tabLst>
                <a:tab pos="457200" algn="l"/>
                <a:tab pos="3657600" algn="l"/>
                <a:tab pos="4114800" algn="l"/>
              </a:tabLst>
            </a:pPr>
            <a:r>
              <a:rPr lang="en-US" sz="1600" b="1" dirty="0" err="1" smtClean="0">
                <a:latin typeface="Courier New" pitchFamily="49" charset="0"/>
              </a:rPr>
              <a:t>repe</a:t>
            </a:r>
            <a:r>
              <a:rPr lang="en-US" sz="1600" b="1" dirty="0" smtClean="0">
                <a:latin typeface="Courier New" pitchFamily="49" charset="0"/>
              </a:rPr>
              <a:t> </a:t>
            </a:r>
            <a:r>
              <a:rPr lang="en-US" sz="1600" b="1" dirty="0" err="1">
                <a:latin typeface="Courier New" pitchFamily="49" charset="0"/>
              </a:rPr>
              <a:t>cmpsb</a:t>
            </a:r>
            <a:endParaRPr lang="en-US" sz="1600" b="1" dirty="0">
              <a:latin typeface="Courier New" pitchFamily="49" charset="0"/>
            </a:endParaRPr>
          </a:p>
          <a:p>
            <a:pPr lvl="1">
              <a:tabLst>
                <a:tab pos="457200" algn="l"/>
                <a:tab pos="3657600" algn="l"/>
                <a:tab pos="4114800" algn="l"/>
              </a:tabLst>
            </a:pPr>
            <a:r>
              <a:rPr lang="en-US" sz="1600" b="1" dirty="0" err="1" smtClean="0">
                <a:latin typeface="Courier New" pitchFamily="49" charset="0"/>
              </a:rPr>
              <a:t>jb</a:t>
            </a:r>
            <a:r>
              <a:rPr lang="en-US" sz="1600" b="1" dirty="0" smtClean="0">
                <a:latin typeface="Courier New" pitchFamily="49" charset="0"/>
              </a:rPr>
              <a:t> </a:t>
            </a:r>
            <a:r>
              <a:rPr lang="en-US" sz="1600" b="1" dirty="0" err="1">
                <a:latin typeface="Courier New" pitchFamily="49" charset="0"/>
              </a:rPr>
              <a:t>source_smaller</a:t>
            </a:r>
            <a:r>
              <a:rPr lang="en-US" sz="1600" b="1" dirty="0">
                <a:latin typeface="Courier New" pitchFamily="49" charset="0"/>
              </a:rPr>
              <a:t>       </a:t>
            </a:r>
            <a:r>
              <a:rPr lang="en-US" sz="1600" b="1" dirty="0" smtClean="0">
                <a:latin typeface="Courier New" pitchFamily="49" charset="0"/>
              </a:rPr>
              <a:t>	; </a:t>
            </a:r>
            <a:r>
              <a:rPr lang="en-US" sz="1600" b="1" dirty="0">
                <a:latin typeface="Courier New" pitchFamily="49" charset="0"/>
              </a:rPr>
              <a:t>jump if source data &lt; </a:t>
            </a:r>
            <a:r>
              <a:rPr lang="en-US" sz="1600" b="1" dirty="0" err="1">
                <a:latin typeface="Courier New" pitchFamily="49" charset="0"/>
              </a:rPr>
              <a:t>dest</a:t>
            </a:r>
            <a:r>
              <a:rPr lang="en-US" sz="1600" b="1" dirty="0">
                <a:latin typeface="Courier New" pitchFamily="49" charset="0"/>
              </a:rPr>
              <a:t> data</a:t>
            </a:r>
          </a:p>
          <a:p>
            <a:pPr lvl="1">
              <a:tabLst>
                <a:tab pos="457200" algn="l"/>
                <a:tab pos="3657600" algn="l"/>
                <a:tab pos="4114800" algn="l"/>
              </a:tabLst>
            </a:pPr>
            <a:r>
              <a:rPr lang="en-US" sz="1600" b="1" dirty="0" err="1" smtClean="0">
                <a:latin typeface="Courier New" pitchFamily="49" charset="0"/>
              </a:rPr>
              <a:t>mov</a:t>
            </a:r>
            <a:r>
              <a:rPr lang="en-US" sz="1600" b="1" dirty="0" smtClean="0">
                <a:latin typeface="Courier New" pitchFamily="49" charset="0"/>
              </a:rPr>
              <a:t> </a:t>
            </a:r>
            <a:r>
              <a:rPr lang="en-US" sz="1600" b="1" dirty="0" err="1">
                <a:latin typeface="Courier New" pitchFamily="49" charset="0"/>
              </a:rPr>
              <a:t>edx,OFFSET</a:t>
            </a:r>
            <a:r>
              <a:rPr lang="en-US" sz="1600" b="1" dirty="0">
                <a:latin typeface="Courier New" pitchFamily="49" charset="0"/>
              </a:rPr>
              <a:t> str2     </a:t>
            </a:r>
            <a:r>
              <a:rPr lang="en-US" sz="1600" b="1" dirty="0" smtClean="0">
                <a:latin typeface="Courier New" pitchFamily="49" charset="0"/>
              </a:rPr>
              <a:t>	; </a:t>
            </a:r>
            <a:r>
              <a:rPr lang="en-US" sz="1600" b="1" dirty="0">
                <a:latin typeface="Courier New" pitchFamily="49" charset="0"/>
              </a:rPr>
              <a:t>else "source is not smaller"</a:t>
            </a:r>
          </a:p>
          <a:p>
            <a:pPr lvl="1">
              <a:tabLst>
                <a:tab pos="457200" algn="l"/>
                <a:tab pos="3657600" algn="l"/>
                <a:tab pos="4114800" algn="l"/>
              </a:tabLst>
            </a:pPr>
            <a:r>
              <a:rPr lang="en-US" sz="1600" b="1" dirty="0" err="1" smtClean="0">
                <a:latin typeface="Courier New" pitchFamily="49" charset="0"/>
              </a:rPr>
              <a:t>jmp</a:t>
            </a:r>
            <a:r>
              <a:rPr lang="en-US" sz="1600" b="1" dirty="0" smtClean="0">
                <a:latin typeface="Courier New" pitchFamily="49" charset="0"/>
              </a:rPr>
              <a:t> </a:t>
            </a:r>
            <a:r>
              <a:rPr lang="en-US" sz="1600" b="1" dirty="0">
                <a:latin typeface="Courier New" pitchFamily="49" charset="0"/>
              </a:rPr>
              <a:t>done</a:t>
            </a:r>
          </a:p>
          <a:p>
            <a:pPr>
              <a:tabLst>
                <a:tab pos="457200" algn="l"/>
                <a:tab pos="3657600" algn="l"/>
                <a:tab pos="4114800" algn="l"/>
              </a:tabLst>
            </a:pPr>
            <a:r>
              <a:rPr lang="en-US" sz="1600" b="1" dirty="0" err="1">
                <a:latin typeface="Courier New" pitchFamily="49" charset="0"/>
              </a:rPr>
              <a:t>source_smaller</a:t>
            </a:r>
            <a:r>
              <a:rPr lang="en-US" sz="1600" b="1" dirty="0" smtClean="0">
                <a:latin typeface="Courier New" pitchFamily="49" charset="0"/>
              </a:rPr>
              <a:t>:</a:t>
            </a:r>
          </a:p>
          <a:p>
            <a:pPr>
              <a:tabLst>
                <a:tab pos="457200" algn="l"/>
                <a:tab pos="3657600" algn="l"/>
                <a:tab pos="4114800" algn="l"/>
              </a:tabLst>
            </a:pPr>
            <a:r>
              <a:rPr lang="en-US" sz="1600" b="1" dirty="0">
                <a:latin typeface="Courier New" pitchFamily="49" charset="0"/>
              </a:rPr>
              <a:t>	</a:t>
            </a:r>
            <a:r>
              <a:rPr lang="en-US" sz="1600" b="1" dirty="0" err="1" smtClean="0">
                <a:latin typeface="Courier New" pitchFamily="49" charset="0"/>
              </a:rPr>
              <a:t>mov</a:t>
            </a:r>
            <a:r>
              <a:rPr lang="en-US" sz="1600" b="1" dirty="0" smtClean="0">
                <a:latin typeface="Courier New" pitchFamily="49" charset="0"/>
              </a:rPr>
              <a:t> </a:t>
            </a:r>
            <a:r>
              <a:rPr lang="en-US" sz="1600" b="1" dirty="0" err="1">
                <a:latin typeface="Courier New" pitchFamily="49" charset="0"/>
              </a:rPr>
              <a:t>edx,OFFSET</a:t>
            </a:r>
            <a:r>
              <a:rPr lang="en-US" sz="1600" b="1" dirty="0">
                <a:latin typeface="Courier New" pitchFamily="49" charset="0"/>
              </a:rPr>
              <a:t> str1     </a:t>
            </a:r>
            <a:r>
              <a:rPr lang="en-US" sz="1600" b="1" dirty="0" smtClean="0">
                <a:latin typeface="Courier New" pitchFamily="49" charset="0"/>
              </a:rPr>
              <a:t>	; </a:t>
            </a:r>
            <a:r>
              <a:rPr lang="en-US" sz="1600" b="1" dirty="0">
                <a:latin typeface="Courier New" pitchFamily="49" charset="0"/>
              </a:rPr>
              <a:t>"source is smaller"</a:t>
            </a:r>
          </a:p>
          <a:p>
            <a:pPr>
              <a:tabLst>
                <a:tab pos="457200" algn="l"/>
                <a:tab pos="3657600" algn="l"/>
                <a:tab pos="4114800" algn="l"/>
              </a:tabLst>
            </a:pPr>
            <a:r>
              <a:rPr lang="en-US" sz="1600" b="1" dirty="0">
                <a:latin typeface="Courier New" pitchFamily="49" charset="0"/>
              </a:rPr>
              <a:t>done:</a:t>
            </a:r>
          </a:p>
          <a:p>
            <a:pPr lvl="1">
              <a:tabLst>
                <a:tab pos="457200" algn="l"/>
                <a:tab pos="3657600" algn="l"/>
                <a:tab pos="4114800" algn="l"/>
              </a:tabLst>
            </a:pPr>
            <a:r>
              <a:rPr lang="en-US" sz="1600" b="1" dirty="0" smtClean="0">
                <a:latin typeface="Courier New" pitchFamily="49" charset="0"/>
              </a:rPr>
              <a:t>call </a:t>
            </a:r>
            <a:r>
              <a:rPr lang="en-US" sz="1600" b="1" dirty="0" err="1">
                <a:latin typeface="Courier New" pitchFamily="49" charset="0"/>
              </a:rPr>
              <a:t>WriteString</a:t>
            </a:r>
            <a:r>
              <a:rPr lang="en-US" sz="1600" b="1" dirty="0">
                <a:latin typeface="Courier New" pitchFamily="49" charset="0"/>
              </a:rPr>
              <a:t>        </a:t>
            </a:r>
            <a:r>
              <a:rPr lang="en-US" sz="1600" b="1" dirty="0" smtClean="0">
                <a:latin typeface="Courier New" pitchFamily="49" charset="0"/>
              </a:rPr>
              <a:t>	; </a:t>
            </a:r>
            <a:r>
              <a:rPr lang="en-US" sz="1600" b="1" dirty="0">
                <a:latin typeface="Courier New" pitchFamily="49" charset="0"/>
              </a:rPr>
              <a:t>print conclusion</a:t>
            </a:r>
          </a:p>
          <a:p>
            <a:pPr lvl="1">
              <a:tabLst>
                <a:tab pos="457200" algn="l"/>
                <a:tab pos="3657600" algn="l"/>
                <a:tab pos="4114800" algn="l"/>
              </a:tabLst>
            </a:pPr>
            <a:endParaRPr lang="en-US" sz="1600" b="1" dirty="0">
              <a:latin typeface="Courier New" pitchFamily="49" charset="0"/>
            </a:endParaRPr>
          </a:p>
          <a:p>
            <a:pPr>
              <a:lnSpc>
                <a:spcPct val="50000"/>
              </a:lnSpc>
              <a:spcBef>
                <a:spcPct val="50000"/>
              </a:spcBef>
              <a:tabLst>
                <a:tab pos="457200" algn="l"/>
                <a:tab pos="3657600" algn="l"/>
                <a:tab pos="4114800" algn="l"/>
              </a:tabLst>
            </a:pPr>
            <a:endParaRPr lang="en-US" sz="1400" b="1" dirty="0">
              <a:latin typeface="Courier New" pitchFamily="49" charset="0"/>
            </a:endParaRPr>
          </a:p>
        </p:txBody>
      </p:sp>
      <p:sp>
        <p:nvSpPr>
          <p:cNvPr id="15366" name="Text Box 4"/>
          <p:cNvSpPr txBox="1">
            <a:spLocks noChangeArrowheads="1"/>
          </p:cNvSpPr>
          <p:nvPr/>
        </p:nvSpPr>
        <p:spPr bwMode="auto">
          <a:xfrm>
            <a:off x="533400" y="685800"/>
            <a:ext cx="8001000" cy="784830"/>
          </a:xfrm>
          <a:prstGeom prst="rect">
            <a:avLst/>
          </a:prstGeom>
          <a:noFill/>
          <a:ln w="9525">
            <a:noFill/>
            <a:miter lim="800000"/>
            <a:headEnd/>
            <a:tailEnd/>
          </a:ln>
        </p:spPr>
        <p:txBody>
          <a:bodyPr tIns="91440" bIns="137160">
            <a:spAutoFit/>
          </a:bodyPr>
          <a:lstStyle/>
          <a:p>
            <a:pPr>
              <a:spcBef>
                <a:spcPts val="600"/>
              </a:spcBef>
            </a:pPr>
            <a:r>
              <a:rPr lang="en-US" sz="1800" dirty="0"/>
              <a:t>This code compares two strings and shows whether the lexical value of the source string is less than the destination string.</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p:cNvSpPr>
            <a:spLocks noGrp="1"/>
          </p:cNvSpPr>
          <p:nvPr>
            <p:ph type="sldNum" sz="quarter" idx="11"/>
          </p:nvPr>
        </p:nvSpPr>
        <p:spPr/>
        <p:txBody>
          <a:bodyPr/>
          <a:lstStyle/>
          <a:p>
            <a:pPr>
              <a:defRPr/>
            </a:pPr>
            <a:fld id="{16FE2021-E54B-40A2-B9BD-57C3FFE29295}" type="slidenum">
              <a:rPr lang="en-US" smtClean="0"/>
              <a:pPr>
                <a:defRPr/>
              </a:pPr>
              <a:t>15</a:t>
            </a:fld>
            <a:endParaRPr lang="en-US" smtClean="0"/>
          </a:p>
        </p:txBody>
      </p:sp>
      <p:sp>
        <p:nvSpPr>
          <p:cNvPr id="81922" name="Rectangle 2"/>
          <p:cNvSpPr>
            <a:spLocks noGrp="1" noChangeArrowheads="1"/>
          </p:cNvSpPr>
          <p:nvPr>
            <p:ph type="title"/>
          </p:nvPr>
        </p:nvSpPr>
        <p:spPr/>
        <p:txBody>
          <a:bodyPr/>
          <a:lstStyle/>
          <a:p>
            <a:pPr eaLnBrk="1" hangingPunct="1">
              <a:defRPr/>
            </a:pPr>
            <a:r>
              <a:rPr lang="en-US" sz="2800" dirty="0" smtClean="0"/>
              <a:t>SCASB, SCASW, and SCASD</a:t>
            </a:r>
          </a:p>
        </p:txBody>
      </p:sp>
      <p:sp>
        <p:nvSpPr>
          <p:cNvPr id="16389" name="Rectangle 3"/>
          <p:cNvSpPr>
            <a:spLocks noGrp="1" noChangeArrowheads="1"/>
          </p:cNvSpPr>
          <p:nvPr>
            <p:ph type="body" idx="1"/>
          </p:nvPr>
        </p:nvSpPr>
        <p:spPr>
          <a:xfrm>
            <a:off x="762000" y="914400"/>
            <a:ext cx="7696200" cy="5181600"/>
          </a:xfrm>
        </p:spPr>
        <p:txBody>
          <a:bodyPr/>
          <a:lstStyle/>
          <a:p>
            <a:pPr eaLnBrk="1" hangingPunct="1">
              <a:lnSpc>
                <a:spcPct val="110000"/>
              </a:lnSpc>
            </a:pPr>
            <a:r>
              <a:rPr lang="en-US" sz="1800" dirty="0" smtClean="0"/>
              <a:t>The SCASB, SCASW, and SCASD instructions </a:t>
            </a:r>
            <a:r>
              <a:rPr lang="en-US" sz="1800" b="1" u="sng" dirty="0" smtClean="0"/>
              <a:t>sca</a:t>
            </a:r>
            <a:r>
              <a:rPr lang="en-US" sz="1800" dirty="0" smtClean="0"/>
              <a:t>n the </a:t>
            </a:r>
            <a:r>
              <a:rPr lang="en-US" sz="1800" b="1" u="sng" dirty="0" smtClean="0"/>
              <a:t>s</a:t>
            </a:r>
            <a:r>
              <a:rPr lang="en-US" sz="1800" dirty="0" smtClean="0"/>
              <a:t>tring (addressed by EDI) for a target value.</a:t>
            </a:r>
          </a:p>
          <a:p>
            <a:pPr eaLnBrk="1" hangingPunct="1">
              <a:lnSpc>
                <a:spcPct val="110000"/>
              </a:lnSpc>
            </a:pPr>
            <a:r>
              <a:rPr lang="en-US" sz="1800" dirty="0" smtClean="0"/>
              <a:t>The target value should be in AL / AX / EAX before SCAS runs.</a:t>
            </a:r>
          </a:p>
          <a:p>
            <a:pPr eaLnBrk="1" hangingPunct="1">
              <a:lnSpc>
                <a:spcPct val="110000"/>
              </a:lnSpc>
            </a:pPr>
            <a:r>
              <a:rPr lang="en-US" sz="1800" dirty="0" smtClean="0"/>
              <a:t>ESI is not used by this string instruction.</a:t>
            </a:r>
          </a:p>
          <a:p>
            <a:pPr eaLnBrk="1" hangingPunct="1">
              <a:lnSpc>
                <a:spcPct val="110000"/>
              </a:lnSpc>
            </a:pPr>
            <a:r>
              <a:rPr lang="en-US" sz="1800" dirty="0" smtClean="0"/>
              <a:t>REPE or REPNE is useful to walk the destination array.</a:t>
            </a:r>
          </a:p>
          <a:p>
            <a:pPr lvl="1" eaLnBrk="1" hangingPunct="1">
              <a:lnSpc>
                <a:spcPct val="110000"/>
              </a:lnSpc>
            </a:pPr>
            <a:r>
              <a:rPr lang="en-US" sz="1800" dirty="0" smtClean="0"/>
              <a:t>REPE is to keep walking the string as long as the array value equals the target value. Useful when searching for the first element that does not match the target.</a:t>
            </a:r>
          </a:p>
          <a:p>
            <a:pPr lvl="1" eaLnBrk="1" hangingPunct="1">
              <a:lnSpc>
                <a:spcPct val="110000"/>
              </a:lnSpc>
            </a:pPr>
            <a:r>
              <a:rPr lang="en-US" sz="1800" dirty="0" smtClean="0"/>
              <a:t>REPNE is to keep walking the array as long as the array value is not equal to the target value. Useful when searching for a specific target value in an array.</a:t>
            </a:r>
          </a:p>
          <a:p>
            <a:pPr eaLnBrk="1" hangingPunct="1">
              <a:lnSpc>
                <a:spcPct val="110000"/>
              </a:lnSpc>
            </a:pPr>
            <a:r>
              <a:rPr lang="en-US" sz="1800" dirty="0" smtClean="0"/>
              <a:t>DF is set for search forward or backward.</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3"/>
          <p:cNvSpPr>
            <a:spLocks noGrp="1"/>
          </p:cNvSpPr>
          <p:nvPr>
            <p:ph type="sldNum" sz="quarter" idx="11"/>
          </p:nvPr>
        </p:nvSpPr>
        <p:spPr/>
        <p:txBody>
          <a:bodyPr/>
          <a:lstStyle/>
          <a:p>
            <a:pPr>
              <a:defRPr/>
            </a:pPr>
            <a:fld id="{A6227AF4-8073-4270-8F0E-7CBBDF00154D}" type="slidenum">
              <a:rPr lang="en-US" smtClean="0"/>
              <a:pPr>
                <a:defRPr/>
              </a:pPr>
              <a:t>16</a:t>
            </a:fld>
            <a:endParaRPr lang="en-US" smtClean="0"/>
          </a:p>
        </p:txBody>
      </p:sp>
      <p:sp>
        <p:nvSpPr>
          <p:cNvPr id="103426" name="Rectangle 1026"/>
          <p:cNvSpPr>
            <a:spLocks noGrp="1" noChangeArrowheads="1"/>
          </p:cNvSpPr>
          <p:nvPr>
            <p:ph type="title"/>
          </p:nvPr>
        </p:nvSpPr>
        <p:spPr>
          <a:xfrm>
            <a:off x="685800" y="152400"/>
            <a:ext cx="7772400" cy="609600"/>
          </a:xfrm>
        </p:spPr>
        <p:txBody>
          <a:bodyPr/>
          <a:lstStyle/>
          <a:p>
            <a:pPr eaLnBrk="1" hangingPunct="1">
              <a:defRPr/>
            </a:pPr>
            <a:r>
              <a:rPr lang="en-US" sz="2800" dirty="0" smtClean="0"/>
              <a:t>SCASB Example</a:t>
            </a:r>
          </a:p>
        </p:txBody>
      </p:sp>
      <p:sp>
        <p:nvSpPr>
          <p:cNvPr id="17413" name="Text Box 1027"/>
          <p:cNvSpPr txBox="1">
            <a:spLocks noChangeArrowheads="1"/>
          </p:cNvSpPr>
          <p:nvPr/>
        </p:nvSpPr>
        <p:spPr bwMode="auto">
          <a:xfrm>
            <a:off x="914400" y="1219200"/>
            <a:ext cx="7315200" cy="34290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latin typeface="Courier New" pitchFamily="49" charset="0"/>
              </a:rPr>
              <a:t>.data</a:t>
            </a:r>
          </a:p>
          <a:p>
            <a:pPr>
              <a:lnSpc>
                <a:spcPct val="50000"/>
              </a:lnSpc>
              <a:spcBef>
                <a:spcPct val="50000"/>
              </a:spcBef>
              <a:tabLst>
                <a:tab pos="457200" algn="l"/>
                <a:tab pos="3657600" algn="l"/>
                <a:tab pos="4114800" algn="l"/>
              </a:tabLst>
            </a:pPr>
            <a:r>
              <a:rPr lang="en-US" sz="1600" b="1">
                <a:latin typeface="Courier New" pitchFamily="49" charset="0"/>
              </a:rPr>
              <a:t>alpha BYTE "ABCDEFGH",0</a:t>
            </a:r>
          </a:p>
          <a:p>
            <a:pPr>
              <a:lnSpc>
                <a:spcPct val="50000"/>
              </a:lnSpc>
              <a:spcBef>
                <a:spcPts val="1800"/>
              </a:spcBef>
              <a:tabLst>
                <a:tab pos="457200" algn="l"/>
                <a:tab pos="3657600" algn="l"/>
                <a:tab pos="4114800" algn="l"/>
              </a:tabLst>
            </a:pPr>
            <a:r>
              <a:rPr lang="en-US" sz="1600" b="1">
                <a:latin typeface="Courier New" pitchFamily="49" charset="0"/>
              </a:rPr>
              <a:t>.code</a:t>
            </a:r>
          </a:p>
          <a:p>
            <a:pPr>
              <a:lnSpc>
                <a:spcPct val="50000"/>
              </a:lnSpc>
              <a:spcBef>
                <a:spcPct val="50000"/>
              </a:spcBef>
              <a:tabLst>
                <a:tab pos="457200" algn="l"/>
                <a:tab pos="3657600" algn="l"/>
                <a:tab pos="4114800" algn="l"/>
              </a:tabLst>
            </a:pPr>
            <a:r>
              <a:rPr lang="en-US" sz="1600" b="1">
                <a:latin typeface="Courier New" pitchFamily="49" charset="0"/>
              </a:rPr>
              <a:t>mov edi,OFFSET alpha</a:t>
            </a:r>
          </a:p>
          <a:p>
            <a:pPr>
              <a:lnSpc>
                <a:spcPct val="50000"/>
              </a:lnSpc>
              <a:spcBef>
                <a:spcPct val="50000"/>
              </a:spcBef>
              <a:tabLst>
                <a:tab pos="457200" algn="l"/>
                <a:tab pos="3657600" algn="l"/>
                <a:tab pos="4114800" algn="l"/>
              </a:tabLst>
            </a:pPr>
            <a:r>
              <a:rPr lang="en-US" sz="1600" b="1">
                <a:latin typeface="Courier New" pitchFamily="49" charset="0"/>
              </a:rPr>
              <a:t>mov al,‘F’                ; search for 'F'</a:t>
            </a:r>
          </a:p>
          <a:p>
            <a:pPr>
              <a:lnSpc>
                <a:spcPct val="50000"/>
              </a:lnSpc>
              <a:spcBef>
                <a:spcPct val="50000"/>
              </a:spcBef>
              <a:tabLst>
                <a:tab pos="457200" algn="l"/>
                <a:tab pos="3657600" algn="l"/>
                <a:tab pos="4114800" algn="l"/>
              </a:tabLst>
            </a:pPr>
            <a:r>
              <a:rPr lang="en-US" sz="1600" b="1">
                <a:latin typeface="Courier New" pitchFamily="49" charset="0"/>
              </a:rPr>
              <a:t>mov ecx,LENGTHOF alpha</a:t>
            </a:r>
          </a:p>
          <a:p>
            <a:pPr>
              <a:lnSpc>
                <a:spcPct val="50000"/>
              </a:lnSpc>
              <a:spcBef>
                <a:spcPct val="50000"/>
              </a:spcBef>
              <a:tabLst>
                <a:tab pos="457200" algn="l"/>
                <a:tab pos="3657600" algn="l"/>
                <a:tab pos="4114800" algn="l"/>
              </a:tabLst>
            </a:pPr>
            <a:r>
              <a:rPr lang="en-US" sz="1600" b="1">
                <a:latin typeface="Courier New" pitchFamily="49" charset="0"/>
              </a:rPr>
              <a:t>cld</a:t>
            </a:r>
          </a:p>
          <a:p>
            <a:pPr>
              <a:lnSpc>
                <a:spcPct val="50000"/>
              </a:lnSpc>
              <a:spcBef>
                <a:spcPct val="50000"/>
              </a:spcBef>
              <a:tabLst>
                <a:tab pos="457200" algn="l"/>
                <a:tab pos="3657600" algn="l"/>
                <a:tab pos="4114800" algn="l"/>
              </a:tabLst>
            </a:pPr>
            <a:r>
              <a:rPr lang="en-US" sz="1600" b="1">
                <a:latin typeface="Courier New" pitchFamily="49" charset="0"/>
              </a:rPr>
              <a:t>repne scasb               ; repeat while not equal</a:t>
            </a:r>
          </a:p>
          <a:p>
            <a:pPr>
              <a:lnSpc>
                <a:spcPct val="50000"/>
              </a:lnSpc>
              <a:spcBef>
                <a:spcPct val="50000"/>
              </a:spcBef>
              <a:tabLst>
                <a:tab pos="457200" algn="l"/>
                <a:tab pos="3657600" algn="l"/>
                <a:tab pos="4114800" algn="l"/>
              </a:tabLst>
            </a:pPr>
            <a:r>
              <a:rPr lang="en-US" sz="1600" b="1">
                <a:latin typeface="Courier New" pitchFamily="49" charset="0"/>
              </a:rPr>
              <a:t>jnz quit</a:t>
            </a:r>
          </a:p>
          <a:p>
            <a:pPr>
              <a:lnSpc>
                <a:spcPct val="50000"/>
              </a:lnSpc>
              <a:spcBef>
                <a:spcPct val="50000"/>
              </a:spcBef>
              <a:tabLst>
                <a:tab pos="457200" algn="l"/>
                <a:tab pos="3657600" algn="l"/>
                <a:tab pos="4114800" algn="l"/>
              </a:tabLst>
            </a:pPr>
            <a:r>
              <a:rPr lang="en-US" sz="1600" b="1">
                <a:latin typeface="Courier New" pitchFamily="49" charset="0"/>
              </a:rPr>
              <a:t>dec edi                   ; dec EDI so it points to ‘F’</a:t>
            </a:r>
          </a:p>
          <a:p>
            <a:pPr>
              <a:lnSpc>
                <a:spcPct val="50000"/>
              </a:lnSpc>
              <a:spcBef>
                <a:spcPct val="50000"/>
              </a:spcBef>
              <a:tabLst>
                <a:tab pos="457200" algn="l"/>
                <a:tab pos="3657600" algn="l"/>
                <a:tab pos="4114800" algn="l"/>
              </a:tabLst>
            </a:pPr>
            <a:r>
              <a:rPr lang="en-US" sz="1600" b="1">
                <a:latin typeface="Courier New" pitchFamily="49" charset="0"/>
              </a:rPr>
              <a:t>	    </a:t>
            </a:r>
          </a:p>
          <a:p>
            <a:pPr>
              <a:lnSpc>
                <a:spcPct val="50000"/>
              </a:lnSpc>
              <a:spcBef>
                <a:spcPct val="50000"/>
              </a:spcBef>
              <a:tabLst>
                <a:tab pos="457200" algn="l"/>
                <a:tab pos="3657600" algn="l"/>
                <a:tab pos="4114800" algn="l"/>
              </a:tabLst>
            </a:pPr>
            <a:r>
              <a:rPr lang="en-US" sz="1600" b="1">
                <a:latin typeface="Courier New" pitchFamily="49" charset="0"/>
              </a:rPr>
              <a:t>; without repne scasb, it would take a cmp, a conditional</a:t>
            </a:r>
          </a:p>
          <a:p>
            <a:pPr>
              <a:lnSpc>
                <a:spcPct val="50000"/>
              </a:lnSpc>
              <a:spcBef>
                <a:spcPct val="50000"/>
              </a:spcBef>
              <a:tabLst>
                <a:tab pos="457200" algn="l"/>
                <a:tab pos="3657600" algn="l"/>
                <a:tab pos="4114800" algn="l"/>
              </a:tabLst>
            </a:pPr>
            <a:r>
              <a:rPr lang="en-US" sz="1600" b="1">
                <a:latin typeface="Courier New" pitchFamily="49" charset="0"/>
              </a:rPr>
              <a:t>; jump, an add, and a loop instructions</a:t>
            </a:r>
          </a:p>
        </p:txBody>
      </p:sp>
      <p:sp>
        <p:nvSpPr>
          <p:cNvPr id="17414" name="Text Box 1028"/>
          <p:cNvSpPr txBox="1">
            <a:spLocks noChangeArrowheads="1"/>
          </p:cNvSpPr>
          <p:nvPr/>
        </p:nvSpPr>
        <p:spPr bwMode="auto">
          <a:xfrm>
            <a:off x="609600" y="685800"/>
            <a:ext cx="7696200" cy="554038"/>
          </a:xfrm>
          <a:prstGeom prst="rect">
            <a:avLst/>
          </a:prstGeom>
          <a:noFill/>
          <a:ln w="9525">
            <a:noFill/>
            <a:miter lim="800000"/>
            <a:headEnd/>
            <a:tailEnd/>
          </a:ln>
        </p:spPr>
        <p:txBody>
          <a:bodyPr tIns="137160" bIns="137160">
            <a:spAutoFit/>
          </a:bodyPr>
          <a:lstStyle/>
          <a:p>
            <a:pPr>
              <a:spcBef>
                <a:spcPct val="50000"/>
              </a:spcBef>
            </a:pPr>
            <a:r>
              <a:rPr lang="en-US" sz="1800" dirty="0"/>
              <a:t>Search for the letter 'F' in a string named </a:t>
            </a:r>
            <a:r>
              <a:rPr lang="en-US" sz="1800" dirty="0">
                <a:solidFill>
                  <a:schemeClr val="tx2"/>
                </a:solidFill>
              </a:rPr>
              <a:t>alpha</a:t>
            </a:r>
            <a:r>
              <a:rPr lang="en-US" sz="1800" dirty="0"/>
              <a:t>:</a:t>
            </a:r>
          </a:p>
        </p:txBody>
      </p:sp>
      <p:sp>
        <p:nvSpPr>
          <p:cNvPr id="103429" name="Text Box 1029"/>
          <p:cNvSpPr txBox="1">
            <a:spLocks noChangeArrowheads="1"/>
          </p:cNvSpPr>
          <p:nvPr/>
        </p:nvSpPr>
        <p:spPr bwMode="auto">
          <a:xfrm>
            <a:off x="838200" y="5029200"/>
            <a:ext cx="7543800" cy="1384300"/>
          </a:xfrm>
          <a:prstGeom prst="rect">
            <a:avLst/>
          </a:prstGeom>
          <a:noFill/>
          <a:ln w="9525">
            <a:noFill/>
            <a:miter lim="800000"/>
            <a:headEnd/>
            <a:tailEnd/>
          </a:ln>
        </p:spPr>
        <p:txBody>
          <a:bodyPr tIns="137160" bIns="137160">
            <a:spAutoFit/>
          </a:bodyPr>
          <a:lstStyle/>
          <a:p>
            <a:pPr marL="457200" indent="-457200">
              <a:defRPr/>
            </a:pPr>
            <a:r>
              <a:rPr lang="en-US" sz="1800" dirty="0">
                <a:cs typeface="+mn-cs"/>
              </a:rPr>
              <a:t>	When </a:t>
            </a:r>
            <a:r>
              <a:rPr lang="en-US" sz="1800" dirty="0" err="1">
                <a:cs typeface="+mn-cs"/>
              </a:rPr>
              <a:t>repne</a:t>
            </a:r>
            <a:r>
              <a:rPr lang="en-US" sz="1800" dirty="0">
                <a:cs typeface="+mn-cs"/>
              </a:rPr>
              <a:t> is done, if ZF is still not set, then ‘F’ is not </a:t>
            </a:r>
            <a:r>
              <a:rPr lang="en-US" sz="1800" dirty="0" smtClean="0">
                <a:cs typeface="+mn-cs"/>
              </a:rPr>
              <a:t>found.</a:t>
            </a:r>
            <a:endParaRPr lang="en-US" sz="1800" dirty="0">
              <a:cs typeface="+mn-cs"/>
            </a:endParaRPr>
          </a:p>
          <a:p>
            <a:pPr marL="457200" indent="-457200">
              <a:defRPr/>
            </a:pPr>
            <a:endParaRPr lang="en-US" sz="1800" dirty="0">
              <a:cs typeface="+mn-cs"/>
            </a:endParaRPr>
          </a:p>
          <a:p>
            <a:pPr marL="457200">
              <a:spcBef>
                <a:spcPts val="0"/>
              </a:spcBef>
              <a:defRPr/>
            </a:pPr>
            <a:r>
              <a:rPr lang="en-US" sz="1800" dirty="0">
                <a:cs typeface="+mn-cs"/>
              </a:rPr>
              <a:t>Because </a:t>
            </a:r>
            <a:r>
              <a:rPr lang="en-US" sz="1800" dirty="0" err="1">
                <a:cs typeface="+mn-cs"/>
              </a:rPr>
              <a:t>edi</a:t>
            </a:r>
            <a:r>
              <a:rPr lang="en-US" sz="1800" dirty="0">
                <a:cs typeface="+mn-cs"/>
              </a:rPr>
              <a:t> has been incremented to the location after ‘F’ as part of </a:t>
            </a:r>
            <a:r>
              <a:rPr lang="en-US" sz="1800" dirty="0" err="1">
                <a:cs typeface="+mn-cs"/>
              </a:rPr>
              <a:t>scasb</a:t>
            </a:r>
            <a:r>
              <a:rPr lang="en-US" sz="1800" dirty="0">
                <a:cs typeface="+mn-cs"/>
              </a:rPr>
              <a:t> </a:t>
            </a:r>
            <a:r>
              <a:rPr lang="en-US" sz="1800" dirty="0" smtClean="0">
                <a:cs typeface="+mn-cs"/>
              </a:rPr>
              <a:t>execution.</a:t>
            </a:r>
            <a:endParaRPr lang="en-US" sz="1800" dirty="0">
              <a:cs typeface="+mn-cs"/>
            </a:endParaRPr>
          </a:p>
        </p:txBody>
      </p:sp>
      <p:sp>
        <p:nvSpPr>
          <p:cNvPr id="17416" name="Rectangle 1031"/>
          <p:cNvSpPr>
            <a:spLocks noChangeArrowheads="1"/>
          </p:cNvSpPr>
          <p:nvPr/>
        </p:nvSpPr>
        <p:spPr bwMode="auto">
          <a:xfrm>
            <a:off x="533400" y="4724400"/>
            <a:ext cx="4608513" cy="1138238"/>
          </a:xfrm>
          <a:prstGeom prst="rect">
            <a:avLst/>
          </a:prstGeom>
          <a:noFill/>
          <a:ln w="9525">
            <a:noFill/>
            <a:miter lim="800000"/>
            <a:headEnd/>
            <a:tailEnd/>
          </a:ln>
        </p:spPr>
        <p:txBody>
          <a:bodyPr wrap="none" tIns="137160" bIns="137160">
            <a:spAutoFit/>
          </a:bodyPr>
          <a:lstStyle/>
          <a:p>
            <a:pPr marL="457200" indent="-457200">
              <a:spcBef>
                <a:spcPct val="50000"/>
              </a:spcBef>
            </a:pPr>
            <a:r>
              <a:rPr lang="en-US" sz="1800"/>
              <a:t>What is the purpose of the JNZ instruction?</a:t>
            </a:r>
          </a:p>
          <a:p>
            <a:pPr marL="457200" indent="-457200">
              <a:spcBef>
                <a:spcPts val="2400"/>
              </a:spcBef>
            </a:pPr>
            <a:r>
              <a:rPr lang="en-US" sz="1800"/>
              <a:t>Why is dec edi  necessary?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3429"/>
                                        </p:tgtEl>
                                        <p:attrNameLst>
                                          <p:attrName>style.visibility</p:attrName>
                                        </p:attrNameLst>
                                      </p:cBhvr>
                                      <p:to>
                                        <p:strVal val="visible"/>
                                      </p:to>
                                    </p:set>
                                    <p:animEffect transition="in" filter="box(in)">
                                      <p:cBhvr>
                                        <p:cTn id="7" dur="500"/>
                                        <p:tgtEl>
                                          <p:spTgt spid="10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p:cNvSpPr>
            <a:spLocks noGrp="1"/>
          </p:cNvSpPr>
          <p:nvPr>
            <p:ph type="sldNum" sz="quarter" idx="11"/>
          </p:nvPr>
        </p:nvSpPr>
        <p:spPr/>
        <p:txBody>
          <a:bodyPr/>
          <a:lstStyle/>
          <a:p>
            <a:pPr>
              <a:defRPr/>
            </a:pPr>
            <a:fld id="{4AC7D766-0BC8-4034-AC72-161700B730CB}" type="slidenum">
              <a:rPr lang="en-US" smtClean="0"/>
              <a:pPr>
                <a:defRPr/>
              </a:pPr>
              <a:t>17</a:t>
            </a:fld>
            <a:endParaRPr lang="en-US" smtClean="0"/>
          </a:p>
        </p:txBody>
      </p:sp>
      <p:sp>
        <p:nvSpPr>
          <p:cNvPr id="82946" name="Rectangle 2"/>
          <p:cNvSpPr>
            <a:spLocks noGrp="1" noChangeArrowheads="1"/>
          </p:cNvSpPr>
          <p:nvPr>
            <p:ph type="title"/>
          </p:nvPr>
        </p:nvSpPr>
        <p:spPr/>
        <p:txBody>
          <a:bodyPr/>
          <a:lstStyle/>
          <a:p>
            <a:pPr eaLnBrk="1" hangingPunct="1">
              <a:defRPr/>
            </a:pPr>
            <a:r>
              <a:rPr lang="en-US" sz="2800" smtClean="0"/>
              <a:t>STOSB, STOSW, and STOSD</a:t>
            </a:r>
          </a:p>
        </p:txBody>
      </p:sp>
      <p:sp>
        <p:nvSpPr>
          <p:cNvPr id="18437" name="Rectangle 3"/>
          <p:cNvSpPr>
            <a:spLocks noGrp="1" noChangeArrowheads="1"/>
          </p:cNvSpPr>
          <p:nvPr>
            <p:ph type="body" idx="1"/>
          </p:nvPr>
        </p:nvSpPr>
        <p:spPr>
          <a:xfrm>
            <a:off x="533400" y="762000"/>
            <a:ext cx="8077200" cy="2133600"/>
          </a:xfrm>
        </p:spPr>
        <p:txBody>
          <a:bodyPr/>
          <a:lstStyle/>
          <a:p>
            <a:pPr eaLnBrk="1" hangingPunct="1">
              <a:lnSpc>
                <a:spcPct val="110000"/>
              </a:lnSpc>
            </a:pPr>
            <a:r>
              <a:rPr lang="en-US" sz="1800" dirty="0" smtClean="0"/>
              <a:t>The STOSB, STOSW, and STOSD instructions </a:t>
            </a:r>
            <a:r>
              <a:rPr lang="en-US" sz="1800" b="1" u="sng" dirty="0" smtClean="0"/>
              <a:t>sto</a:t>
            </a:r>
            <a:r>
              <a:rPr lang="en-US" sz="1800" dirty="0" smtClean="0"/>
              <a:t>re the contents of AL / AX / EAX, respectively, in the </a:t>
            </a:r>
            <a:r>
              <a:rPr lang="en-US" sz="1800" b="1" u="sng" dirty="0" smtClean="0"/>
              <a:t>s</a:t>
            </a:r>
            <a:r>
              <a:rPr lang="en-US" sz="1800" dirty="0" smtClean="0"/>
              <a:t>tring at the offset pointed to by EDI.</a:t>
            </a:r>
          </a:p>
          <a:p>
            <a:pPr eaLnBrk="1" hangingPunct="1">
              <a:lnSpc>
                <a:spcPct val="110000"/>
              </a:lnSpc>
            </a:pPr>
            <a:r>
              <a:rPr lang="en-US" sz="1800" dirty="0" smtClean="0"/>
              <a:t>ESI is not used.</a:t>
            </a:r>
          </a:p>
          <a:p>
            <a:pPr eaLnBrk="1" hangingPunct="1">
              <a:lnSpc>
                <a:spcPct val="110000"/>
              </a:lnSpc>
            </a:pPr>
            <a:r>
              <a:rPr lang="en-US" sz="1800" dirty="0" smtClean="0"/>
              <a:t>REP is used to walk the array.</a:t>
            </a:r>
          </a:p>
          <a:p>
            <a:pPr eaLnBrk="1" hangingPunct="1">
              <a:lnSpc>
                <a:spcPct val="110000"/>
              </a:lnSpc>
            </a:pPr>
            <a:r>
              <a:rPr lang="en-US" sz="1800" dirty="0" smtClean="0"/>
              <a:t>DF is used for walk direction.</a:t>
            </a:r>
          </a:p>
          <a:p>
            <a:pPr eaLnBrk="1" hangingPunct="1">
              <a:lnSpc>
                <a:spcPct val="110000"/>
              </a:lnSpc>
            </a:pPr>
            <a:r>
              <a:rPr lang="en-US" sz="1800" dirty="0" smtClean="0"/>
              <a:t>Example: fill an array with 0FFh.</a:t>
            </a:r>
          </a:p>
        </p:txBody>
      </p:sp>
      <p:sp>
        <p:nvSpPr>
          <p:cNvPr id="18438" name="Text Box 4"/>
          <p:cNvSpPr txBox="1">
            <a:spLocks noChangeArrowheads="1"/>
          </p:cNvSpPr>
          <p:nvPr/>
        </p:nvSpPr>
        <p:spPr bwMode="auto">
          <a:xfrm>
            <a:off x="914400" y="2895600"/>
            <a:ext cx="7620000" cy="32766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latin typeface="Courier New" pitchFamily="49" charset="0"/>
              </a:rPr>
              <a:t>.data</a:t>
            </a:r>
          </a:p>
          <a:p>
            <a:pPr>
              <a:lnSpc>
                <a:spcPct val="50000"/>
              </a:lnSpc>
              <a:spcBef>
                <a:spcPct val="50000"/>
              </a:spcBef>
              <a:tabLst>
                <a:tab pos="457200" algn="l"/>
                <a:tab pos="3657600" algn="l"/>
                <a:tab pos="4114800" algn="l"/>
              </a:tabLst>
            </a:pPr>
            <a:r>
              <a:rPr lang="en-US" sz="1600" b="1">
                <a:latin typeface="Courier New" pitchFamily="49" charset="0"/>
              </a:rPr>
              <a:t>string1 BYTE 100 DUP(?)</a:t>
            </a:r>
          </a:p>
          <a:p>
            <a:pPr>
              <a:lnSpc>
                <a:spcPct val="50000"/>
              </a:lnSpc>
              <a:spcBef>
                <a:spcPct val="50000"/>
              </a:spcBef>
              <a:tabLst>
                <a:tab pos="457200" algn="l"/>
                <a:tab pos="3657600" algn="l"/>
                <a:tab pos="4114800" algn="l"/>
              </a:tabLst>
            </a:pPr>
            <a:endParaRPr lang="en-US" sz="1600" b="1">
              <a:latin typeface="Courier New" pitchFamily="49" charset="0"/>
            </a:endParaRPr>
          </a:p>
          <a:p>
            <a:pPr>
              <a:lnSpc>
                <a:spcPct val="50000"/>
              </a:lnSpc>
              <a:spcBef>
                <a:spcPct val="50000"/>
              </a:spcBef>
              <a:tabLst>
                <a:tab pos="457200" algn="l"/>
                <a:tab pos="3657600" algn="l"/>
                <a:tab pos="4114800" algn="l"/>
              </a:tabLst>
            </a:pPr>
            <a:r>
              <a:rPr lang="en-US" sz="1600" b="1">
                <a:latin typeface="Courier New" pitchFamily="49" charset="0"/>
              </a:rPr>
              <a:t>.code</a:t>
            </a:r>
          </a:p>
          <a:p>
            <a:pPr>
              <a:lnSpc>
                <a:spcPct val="50000"/>
              </a:lnSpc>
              <a:spcBef>
                <a:spcPct val="50000"/>
              </a:spcBef>
              <a:tabLst>
                <a:tab pos="457200" algn="l"/>
                <a:tab pos="3657600" algn="l"/>
                <a:tab pos="4114800" algn="l"/>
              </a:tabLst>
            </a:pPr>
            <a:r>
              <a:rPr lang="en-US" sz="1600" b="1">
                <a:latin typeface="Courier New" pitchFamily="49" charset="0"/>
              </a:rPr>
              <a:t>mov al, 0FFh	; AL = value to be stored</a:t>
            </a:r>
          </a:p>
          <a:p>
            <a:pPr>
              <a:lnSpc>
                <a:spcPct val="50000"/>
              </a:lnSpc>
              <a:spcBef>
                <a:spcPct val="50000"/>
              </a:spcBef>
              <a:tabLst>
                <a:tab pos="457200" algn="l"/>
                <a:tab pos="3657600" algn="l"/>
                <a:tab pos="4114800" algn="l"/>
              </a:tabLst>
            </a:pPr>
            <a:r>
              <a:rPr lang="en-US" sz="1600" b="1">
                <a:latin typeface="Courier New" pitchFamily="49" charset="0"/>
              </a:rPr>
              <a:t>mov edi, OFFSET string1	</a:t>
            </a:r>
          </a:p>
          <a:p>
            <a:pPr>
              <a:lnSpc>
                <a:spcPct val="50000"/>
              </a:lnSpc>
              <a:spcBef>
                <a:spcPct val="50000"/>
              </a:spcBef>
              <a:tabLst>
                <a:tab pos="457200" algn="l"/>
                <a:tab pos="3657600" algn="l"/>
                <a:tab pos="4114800" algn="l"/>
              </a:tabLst>
            </a:pPr>
            <a:r>
              <a:rPr lang="en-US" sz="1600" b="1">
                <a:latin typeface="Courier New" pitchFamily="49" charset="0"/>
              </a:rPr>
              <a:t>mov ecx, 100	</a:t>
            </a:r>
          </a:p>
          <a:p>
            <a:pPr>
              <a:lnSpc>
                <a:spcPct val="50000"/>
              </a:lnSpc>
              <a:spcBef>
                <a:spcPct val="50000"/>
              </a:spcBef>
              <a:tabLst>
                <a:tab pos="457200" algn="l"/>
                <a:tab pos="3657600" algn="l"/>
                <a:tab pos="4114800" algn="l"/>
              </a:tabLst>
            </a:pPr>
            <a:r>
              <a:rPr lang="en-US" sz="1600" b="1">
                <a:latin typeface="Courier New" pitchFamily="49" charset="0"/>
              </a:rPr>
              <a:t>cld		</a:t>
            </a:r>
          </a:p>
          <a:p>
            <a:pPr>
              <a:lnSpc>
                <a:spcPct val="50000"/>
              </a:lnSpc>
              <a:spcBef>
                <a:spcPct val="50000"/>
              </a:spcBef>
              <a:tabLst>
                <a:tab pos="457200" algn="l"/>
                <a:tab pos="3657600" algn="l"/>
                <a:tab pos="4114800" algn="l"/>
              </a:tabLst>
            </a:pPr>
            <a:r>
              <a:rPr lang="en-US" sz="1600" b="1">
                <a:latin typeface="Courier New" pitchFamily="49" charset="0"/>
              </a:rPr>
              <a:t>rep stosb	; store AL value in array</a:t>
            </a:r>
          </a:p>
          <a:p>
            <a:pPr>
              <a:lnSpc>
                <a:spcPct val="50000"/>
              </a:lnSpc>
              <a:spcBef>
                <a:spcPts val="1800"/>
              </a:spcBef>
              <a:tabLst>
                <a:tab pos="457200" algn="l"/>
                <a:tab pos="3657600" algn="l"/>
                <a:tab pos="4114800" algn="l"/>
              </a:tabLst>
            </a:pPr>
            <a:r>
              <a:rPr lang="en-US" sz="1600" b="1">
                <a:latin typeface="Courier New" pitchFamily="49" charset="0"/>
              </a:rPr>
              <a:t>	; without rep stosb, it would take a mov instruction,</a:t>
            </a:r>
          </a:p>
          <a:p>
            <a:pPr>
              <a:lnSpc>
                <a:spcPct val="50000"/>
              </a:lnSpc>
              <a:spcBef>
                <a:spcPct val="50000"/>
              </a:spcBef>
              <a:tabLst>
                <a:tab pos="457200" algn="l"/>
                <a:tab pos="3657600" algn="l"/>
                <a:tab pos="4114800" algn="l"/>
              </a:tabLst>
            </a:pPr>
            <a:r>
              <a:rPr lang="en-US" sz="1600" b="1">
                <a:latin typeface="Courier New" pitchFamily="49" charset="0"/>
              </a:rPr>
              <a:t>	; an add instruction, and a loop instruction</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4"/>
          <p:cNvSpPr>
            <a:spLocks noGrp="1"/>
          </p:cNvSpPr>
          <p:nvPr>
            <p:ph type="sldNum" sz="quarter" idx="11"/>
          </p:nvPr>
        </p:nvSpPr>
        <p:spPr/>
        <p:txBody>
          <a:bodyPr/>
          <a:lstStyle/>
          <a:p>
            <a:pPr>
              <a:defRPr/>
            </a:pPr>
            <a:fld id="{8A7C9D0A-2DB5-4E3A-902A-125059C4C3A4}" type="slidenum">
              <a:rPr lang="en-US" smtClean="0"/>
              <a:pPr>
                <a:defRPr/>
              </a:pPr>
              <a:t>18</a:t>
            </a:fld>
            <a:endParaRPr lang="en-US" smtClean="0"/>
          </a:p>
        </p:txBody>
      </p:sp>
      <p:sp>
        <p:nvSpPr>
          <p:cNvPr id="83970" name="Rectangle 2"/>
          <p:cNvSpPr>
            <a:spLocks noGrp="1" noChangeArrowheads="1"/>
          </p:cNvSpPr>
          <p:nvPr>
            <p:ph type="title"/>
          </p:nvPr>
        </p:nvSpPr>
        <p:spPr>
          <a:xfrm>
            <a:off x="685800" y="228600"/>
            <a:ext cx="7772400" cy="533400"/>
          </a:xfrm>
        </p:spPr>
        <p:txBody>
          <a:bodyPr/>
          <a:lstStyle/>
          <a:p>
            <a:pPr eaLnBrk="1" hangingPunct="1">
              <a:defRPr/>
            </a:pPr>
            <a:r>
              <a:rPr lang="en-US" sz="2800" dirty="0" smtClean="0"/>
              <a:t>LODSB, LODSW, and LODSD</a:t>
            </a:r>
          </a:p>
        </p:txBody>
      </p:sp>
      <p:sp>
        <p:nvSpPr>
          <p:cNvPr id="19461" name="Rectangle 3"/>
          <p:cNvSpPr>
            <a:spLocks noGrp="1" noChangeArrowheads="1"/>
          </p:cNvSpPr>
          <p:nvPr>
            <p:ph type="body" idx="1"/>
          </p:nvPr>
        </p:nvSpPr>
        <p:spPr>
          <a:xfrm>
            <a:off x="533400" y="685800"/>
            <a:ext cx="8077200" cy="2209800"/>
          </a:xfrm>
        </p:spPr>
        <p:txBody>
          <a:bodyPr/>
          <a:lstStyle/>
          <a:p>
            <a:pPr eaLnBrk="1" hangingPunct="1"/>
            <a:r>
              <a:rPr lang="en-US" sz="1800" dirty="0" smtClean="0"/>
              <a:t>LODSB, LODSW, and LODSD </a:t>
            </a:r>
            <a:r>
              <a:rPr lang="en-US" sz="1800" b="1" u="sng" dirty="0" smtClean="0"/>
              <a:t>lo</a:t>
            </a:r>
            <a:r>
              <a:rPr lang="en-US" sz="1800" dirty="0" smtClean="0"/>
              <a:t>a</a:t>
            </a:r>
            <a:r>
              <a:rPr lang="en-US" sz="1800" b="1" u="sng" dirty="0" smtClean="0"/>
              <a:t>d</a:t>
            </a:r>
            <a:r>
              <a:rPr lang="en-US" sz="1800" dirty="0" smtClean="0"/>
              <a:t> a byte, word, or </a:t>
            </a:r>
            <a:r>
              <a:rPr lang="en-US" sz="1800" dirty="0" err="1" smtClean="0"/>
              <a:t>doubleword</a:t>
            </a:r>
            <a:r>
              <a:rPr lang="en-US" sz="1800" dirty="0" smtClean="0"/>
              <a:t> from the </a:t>
            </a:r>
            <a:r>
              <a:rPr lang="en-US" sz="1800" b="1" u="sng" dirty="0" smtClean="0"/>
              <a:t>s</a:t>
            </a:r>
            <a:r>
              <a:rPr lang="en-US" sz="1800" dirty="0" smtClean="0"/>
              <a:t>tring at ESI into AL / AX / EAX, respectively. </a:t>
            </a:r>
          </a:p>
          <a:p>
            <a:pPr eaLnBrk="1" hangingPunct="1"/>
            <a:r>
              <a:rPr lang="en-US" sz="1800" dirty="0" smtClean="0"/>
              <a:t>EDI is not used.</a:t>
            </a:r>
          </a:p>
          <a:p>
            <a:pPr eaLnBrk="1" hangingPunct="1"/>
            <a:r>
              <a:rPr lang="en-US" sz="1800" dirty="0" smtClean="0"/>
              <a:t>DF is used for walk direction.</a:t>
            </a:r>
          </a:p>
          <a:p>
            <a:pPr eaLnBrk="1" hangingPunct="1"/>
            <a:r>
              <a:rPr lang="en-US" sz="1800" dirty="0" smtClean="0"/>
              <a:t>REP is not used, since you want to be able to access AL / AX / EAX within a loop, before it’s overwritten by the next LODSB / LODSW / LODSD.</a:t>
            </a:r>
          </a:p>
          <a:p>
            <a:pPr eaLnBrk="1" hangingPunct="1"/>
            <a:r>
              <a:rPr lang="en-US" sz="1800" dirty="0" smtClean="0"/>
              <a:t>Example of printing array to screen:</a:t>
            </a:r>
          </a:p>
        </p:txBody>
      </p:sp>
      <p:sp>
        <p:nvSpPr>
          <p:cNvPr id="19462" name="Text Box 4"/>
          <p:cNvSpPr txBox="1">
            <a:spLocks noChangeArrowheads="1"/>
          </p:cNvSpPr>
          <p:nvPr/>
        </p:nvSpPr>
        <p:spPr bwMode="auto">
          <a:xfrm>
            <a:off x="990600" y="2895600"/>
            <a:ext cx="7467600" cy="32766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682625" algn="l"/>
                <a:tab pos="3657600" algn="l"/>
                <a:tab pos="4114800" algn="l"/>
              </a:tabLst>
            </a:pPr>
            <a:r>
              <a:rPr lang="en-US" sz="1600" b="1">
                <a:latin typeface="Courier New" pitchFamily="49" charset="0"/>
              </a:rPr>
              <a:t>.data</a:t>
            </a:r>
          </a:p>
          <a:p>
            <a:pPr>
              <a:lnSpc>
                <a:spcPct val="50000"/>
              </a:lnSpc>
              <a:spcBef>
                <a:spcPct val="50000"/>
              </a:spcBef>
              <a:tabLst>
                <a:tab pos="682625" algn="l"/>
                <a:tab pos="3657600" algn="l"/>
                <a:tab pos="4114800" algn="l"/>
              </a:tabLst>
            </a:pPr>
            <a:r>
              <a:rPr lang="en-US" sz="1600" b="1">
                <a:latin typeface="Courier New" pitchFamily="49" charset="0"/>
              </a:rPr>
              <a:t>array BYTE 1,2,3,4,5,6,7,8,9</a:t>
            </a:r>
          </a:p>
          <a:p>
            <a:pPr>
              <a:lnSpc>
                <a:spcPct val="50000"/>
              </a:lnSpc>
              <a:spcBef>
                <a:spcPts val="1800"/>
              </a:spcBef>
              <a:tabLst>
                <a:tab pos="682625" algn="l"/>
                <a:tab pos="3657600" algn="l"/>
                <a:tab pos="4114800" algn="l"/>
              </a:tabLst>
            </a:pPr>
            <a:r>
              <a:rPr lang="en-US" sz="1600" b="1">
                <a:latin typeface="Courier New" pitchFamily="49" charset="0"/>
              </a:rPr>
              <a:t>.code</a:t>
            </a:r>
          </a:p>
          <a:p>
            <a:pPr>
              <a:lnSpc>
                <a:spcPct val="50000"/>
              </a:lnSpc>
              <a:spcBef>
                <a:spcPct val="50000"/>
              </a:spcBef>
              <a:tabLst>
                <a:tab pos="682625" algn="l"/>
                <a:tab pos="3657600" algn="l"/>
                <a:tab pos="4114800" algn="l"/>
              </a:tabLst>
            </a:pPr>
            <a:r>
              <a:rPr lang="en-US" sz="1600" b="1">
                <a:latin typeface="Courier New" pitchFamily="49" charset="0"/>
              </a:rPr>
              <a:t>	mov esi,OFFSET array</a:t>
            </a:r>
          </a:p>
          <a:p>
            <a:pPr>
              <a:lnSpc>
                <a:spcPct val="50000"/>
              </a:lnSpc>
              <a:spcBef>
                <a:spcPct val="50000"/>
              </a:spcBef>
              <a:tabLst>
                <a:tab pos="682625" algn="l"/>
                <a:tab pos="3657600" algn="l"/>
                <a:tab pos="4114800" algn="l"/>
              </a:tabLst>
            </a:pPr>
            <a:r>
              <a:rPr lang="en-US" sz="1600" b="1">
                <a:latin typeface="Courier New" pitchFamily="49" charset="0"/>
              </a:rPr>
              <a:t>	mov ecx,LENGTHOF array</a:t>
            </a:r>
          </a:p>
          <a:p>
            <a:pPr>
              <a:lnSpc>
                <a:spcPct val="50000"/>
              </a:lnSpc>
              <a:spcBef>
                <a:spcPct val="50000"/>
              </a:spcBef>
              <a:tabLst>
                <a:tab pos="682625" algn="l"/>
                <a:tab pos="3657600" algn="l"/>
                <a:tab pos="4114800" algn="l"/>
              </a:tabLst>
            </a:pPr>
            <a:r>
              <a:rPr lang="en-US" sz="1600" b="1">
                <a:latin typeface="Courier New" pitchFamily="49" charset="0"/>
              </a:rPr>
              <a:t>	cld</a:t>
            </a:r>
          </a:p>
          <a:p>
            <a:pPr>
              <a:lnSpc>
                <a:spcPct val="50000"/>
              </a:lnSpc>
              <a:spcBef>
                <a:spcPct val="50000"/>
              </a:spcBef>
              <a:tabLst>
                <a:tab pos="682625" algn="l"/>
                <a:tab pos="3657600" algn="l"/>
                <a:tab pos="4114800" algn="l"/>
              </a:tabLst>
            </a:pPr>
            <a:r>
              <a:rPr lang="en-US" sz="1600" b="1">
                <a:latin typeface="Courier New" pitchFamily="49" charset="0"/>
              </a:rPr>
              <a:t>L1:	lodsb	; load byte into AL</a:t>
            </a:r>
          </a:p>
          <a:p>
            <a:pPr>
              <a:lnSpc>
                <a:spcPct val="50000"/>
              </a:lnSpc>
              <a:spcBef>
                <a:spcPct val="50000"/>
              </a:spcBef>
              <a:tabLst>
                <a:tab pos="682625" algn="l"/>
                <a:tab pos="3657600" algn="l"/>
                <a:tab pos="4114800" algn="l"/>
              </a:tabLst>
            </a:pPr>
            <a:r>
              <a:rPr lang="en-US" sz="1600" b="1">
                <a:latin typeface="Courier New" pitchFamily="49" charset="0"/>
              </a:rPr>
              <a:t>	or al,30h	; convert to ASCII character</a:t>
            </a:r>
          </a:p>
          <a:p>
            <a:pPr>
              <a:lnSpc>
                <a:spcPct val="50000"/>
              </a:lnSpc>
              <a:spcBef>
                <a:spcPct val="50000"/>
              </a:spcBef>
              <a:tabLst>
                <a:tab pos="682625" algn="l"/>
                <a:tab pos="3657600" algn="l"/>
                <a:tab pos="4114800" algn="l"/>
              </a:tabLst>
            </a:pPr>
            <a:r>
              <a:rPr lang="en-US" sz="1600" b="1">
                <a:latin typeface="Courier New" pitchFamily="49" charset="0"/>
              </a:rPr>
              <a:t>	call WriteChar	; display it</a:t>
            </a:r>
          </a:p>
          <a:p>
            <a:pPr>
              <a:lnSpc>
                <a:spcPct val="50000"/>
              </a:lnSpc>
              <a:spcBef>
                <a:spcPct val="50000"/>
              </a:spcBef>
              <a:tabLst>
                <a:tab pos="682625" algn="l"/>
                <a:tab pos="3657600" algn="l"/>
                <a:tab pos="4114800" algn="l"/>
              </a:tabLst>
            </a:pPr>
            <a:r>
              <a:rPr lang="en-US" sz="1600" b="1">
                <a:latin typeface="Courier New" pitchFamily="49" charset="0"/>
              </a:rPr>
              <a:t>	loop L1 </a:t>
            </a:r>
          </a:p>
          <a:p>
            <a:pPr>
              <a:lnSpc>
                <a:spcPct val="50000"/>
              </a:lnSpc>
              <a:spcBef>
                <a:spcPct val="50000"/>
              </a:spcBef>
              <a:tabLst>
                <a:tab pos="682625" algn="l"/>
                <a:tab pos="3657600" algn="l"/>
                <a:tab pos="4114800" algn="l"/>
              </a:tabLst>
            </a:pPr>
            <a:r>
              <a:rPr lang="en-US" sz="1600" b="1">
                <a:latin typeface="Courier New" pitchFamily="49" charset="0"/>
              </a:rPr>
              <a:t>; without lodsb, it would take a mov and add instruction</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3"/>
          <p:cNvSpPr>
            <a:spLocks noGrp="1"/>
          </p:cNvSpPr>
          <p:nvPr>
            <p:ph type="sldNum" sz="quarter" idx="11"/>
          </p:nvPr>
        </p:nvSpPr>
        <p:spPr/>
        <p:txBody>
          <a:bodyPr/>
          <a:lstStyle/>
          <a:p>
            <a:pPr>
              <a:defRPr/>
            </a:pPr>
            <a:fld id="{7D1CA66C-2E1B-4CA3-ABD9-98C5CCA59299}" type="slidenum">
              <a:rPr lang="en-US" smtClean="0"/>
              <a:pPr>
                <a:defRPr/>
              </a:pPr>
              <a:t>19</a:t>
            </a:fld>
            <a:endParaRPr lang="en-US" smtClean="0"/>
          </a:p>
        </p:txBody>
      </p:sp>
      <p:sp>
        <p:nvSpPr>
          <p:cNvPr id="115714" name="Rectangle 2"/>
          <p:cNvSpPr>
            <a:spLocks noGrp="1" noChangeArrowheads="1"/>
          </p:cNvSpPr>
          <p:nvPr>
            <p:ph type="title"/>
          </p:nvPr>
        </p:nvSpPr>
        <p:spPr/>
        <p:txBody>
          <a:bodyPr/>
          <a:lstStyle/>
          <a:p>
            <a:pPr eaLnBrk="1" hangingPunct="1">
              <a:defRPr/>
            </a:pPr>
            <a:r>
              <a:rPr lang="en-US" sz="2800" smtClean="0"/>
              <a:t>Array Multiplication Example</a:t>
            </a:r>
          </a:p>
        </p:txBody>
      </p:sp>
      <p:sp>
        <p:nvSpPr>
          <p:cNvPr id="20485" name="Text Box 3"/>
          <p:cNvSpPr txBox="1">
            <a:spLocks noChangeArrowheads="1"/>
          </p:cNvSpPr>
          <p:nvPr/>
        </p:nvSpPr>
        <p:spPr bwMode="auto">
          <a:xfrm>
            <a:off x="914400" y="1295400"/>
            <a:ext cx="7543800" cy="45720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6013" algn="l"/>
              </a:tabLst>
            </a:pPr>
            <a:r>
              <a:rPr lang="en-US" sz="1600" b="1">
                <a:latin typeface="Courier New" pitchFamily="49" charset="0"/>
              </a:rPr>
              <a:t>.data</a:t>
            </a:r>
          </a:p>
          <a:p>
            <a:pPr>
              <a:lnSpc>
                <a:spcPct val="50000"/>
              </a:lnSpc>
              <a:spcBef>
                <a:spcPct val="50000"/>
              </a:spcBef>
              <a:tabLst>
                <a:tab pos="457200" algn="l"/>
                <a:tab pos="3656013" algn="l"/>
              </a:tabLst>
            </a:pPr>
            <a:r>
              <a:rPr lang="en-US" sz="1600" b="1">
                <a:latin typeface="Courier New" pitchFamily="49" charset="0"/>
              </a:rPr>
              <a:t>array DWORD 1,2,3,4,5,6,7,8,9,10</a:t>
            </a:r>
          </a:p>
          <a:p>
            <a:pPr>
              <a:lnSpc>
                <a:spcPct val="50000"/>
              </a:lnSpc>
              <a:spcBef>
                <a:spcPct val="50000"/>
              </a:spcBef>
              <a:tabLst>
                <a:tab pos="457200" algn="l"/>
                <a:tab pos="3656013" algn="l"/>
              </a:tabLst>
            </a:pPr>
            <a:r>
              <a:rPr lang="en-US" sz="1600" b="1">
                <a:latin typeface="Courier New" pitchFamily="49" charset="0"/>
              </a:rPr>
              <a:t>multiplier DWORD 10</a:t>
            </a:r>
          </a:p>
          <a:p>
            <a:pPr>
              <a:lnSpc>
                <a:spcPct val="50000"/>
              </a:lnSpc>
              <a:spcBef>
                <a:spcPct val="50000"/>
              </a:spcBef>
              <a:tabLst>
                <a:tab pos="457200" algn="l"/>
                <a:tab pos="3656013" algn="l"/>
              </a:tabLst>
            </a:pPr>
            <a:endParaRPr lang="en-US" sz="1600" b="1">
              <a:latin typeface="Courier New" pitchFamily="49" charset="0"/>
            </a:endParaRPr>
          </a:p>
          <a:p>
            <a:pPr>
              <a:lnSpc>
                <a:spcPct val="50000"/>
              </a:lnSpc>
              <a:spcBef>
                <a:spcPct val="50000"/>
              </a:spcBef>
              <a:tabLst>
                <a:tab pos="457200" algn="l"/>
                <a:tab pos="3656013" algn="l"/>
              </a:tabLst>
            </a:pPr>
            <a:r>
              <a:rPr lang="en-US" sz="1600" b="1">
                <a:latin typeface="Courier New" pitchFamily="49" charset="0"/>
              </a:rPr>
              <a:t>.code</a:t>
            </a:r>
          </a:p>
          <a:p>
            <a:pPr>
              <a:lnSpc>
                <a:spcPct val="50000"/>
              </a:lnSpc>
              <a:spcBef>
                <a:spcPct val="50000"/>
              </a:spcBef>
              <a:tabLst>
                <a:tab pos="457200" algn="l"/>
                <a:tab pos="3656013" algn="l"/>
              </a:tabLst>
            </a:pPr>
            <a:r>
              <a:rPr lang="en-US" sz="1600" b="1">
                <a:latin typeface="Courier New" pitchFamily="49" charset="0"/>
              </a:rPr>
              <a:t>	cld 		</a:t>
            </a:r>
          </a:p>
          <a:p>
            <a:pPr>
              <a:lnSpc>
                <a:spcPct val="50000"/>
              </a:lnSpc>
              <a:spcBef>
                <a:spcPct val="50000"/>
              </a:spcBef>
              <a:tabLst>
                <a:tab pos="457200" algn="l"/>
                <a:tab pos="3656013" algn="l"/>
              </a:tabLst>
            </a:pPr>
            <a:r>
              <a:rPr lang="en-US" sz="1600" b="1">
                <a:latin typeface="Courier New" pitchFamily="49" charset="0"/>
              </a:rPr>
              <a:t>	mov esi,OFFSET array  		</a:t>
            </a:r>
          </a:p>
          <a:p>
            <a:pPr>
              <a:lnSpc>
                <a:spcPct val="50000"/>
              </a:lnSpc>
              <a:spcBef>
                <a:spcPct val="50000"/>
              </a:spcBef>
              <a:tabLst>
                <a:tab pos="457200" algn="l"/>
                <a:tab pos="3656013" algn="l"/>
              </a:tabLst>
            </a:pPr>
            <a:r>
              <a:rPr lang="en-US" sz="1600" b="1">
                <a:latin typeface="Courier New" pitchFamily="49" charset="0"/>
              </a:rPr>
              <a:t>	mov edi,esi		; destination same as source</a:t>
            </a:r>
          </a:p>
          <a:p>
            <a:pPr>
              <a:lnSpc>
                <a:spcPct val="50000"/>
              </a:lnSpc>
              <a:spcBef>
                <a:spcPct val="50000"/>
              </a:spcBef>
              <a:tabLst>
                <a:tab pos="457200" algn="l"/>
                <a:tab pos="3656013" algn="l"/>
              </a:tabLst>
            </a:pPr>
            <a:r>
              <a:rPr lang="en-US" sz="1600" b="1">
                <a:latin typeface="Courier New" pitchFamily="49" charset="0"/>
              </a:rPr>
              <a:t>	mov ecx,LENGTHOF array		</a:t>
            </a:r>
          </a:p>
          <a:p>
            <a:pPr>
              <a:lnSpc>
                <a:spcPct val="50000"/>
              </a:lnSpc>
              <a:spcBef>
                <a:spcPct val="50000"/>
              </a:spcBef>
              <a:tabLst>
                <a:tab pos="457200" algn="l"/>
                <a:tab pos="3656013" algn="l"/>
              </a:tabLst>
            </a:pPr>
            <a:endParaRPr lang="en-US" sz="1600" b="1">
              <a:latin typeface="Courier New" pitchFamily="49" charset="0"/>
            </a:endParaRPr>
          </a:p>
          <a:p>
            <a:pPr>
              <a:lnSpc>
                <a:spcPct val="50000"/>
              </a:lnSpc>
              <a:spcBef>
                <a:spcPct val="50000"/>
              </a:spcBef>
              <a:tabLst>
                <a:tab pos="457200" algn="l"/>
                <a:tab pos="3656013" algn="l"/>
              </a:tabLst>
            </a:pPr>
            <a:r>
              <a:rPr lang="en-US" sz="1600" b="1">
                <a:latin typeface="Courier New" pitchFamily="49" charset="0"/>
              </a:rPr>
              <a:t>L1:	lodsd                  	; EAX = [ESI]</a:t>
            </a:r>
          </a:p>
          <a:p>
            <a:pPr>
              <a:lnSpc>
                <a:spcPct val="50000"/>
              </a:lnSpc>
              <a:spcBef>
                <a:spcPct val="50000"/>
              </a:spcBef>
              <a:tabLst>
                <a:tab pos="457200" algn="l"/>
                <a:tab pos="3656013" algn="l"/>
              </a:tabLst>
            </a:pPr>
            <a:r>
              <a:rPr lang="en-US" sz="1600" b="1">
                <a:latin typeface="Courier New" pitchFamily="49" charset="0"/>
              </a:rPr>
              <a:t>	mul multiplier		; EAX = EAX * multiplier</a:t>
            </a:r>
          </a:p>
          <a:p>
            <a:pPr>
              <a:lnSpc>
                <a:spcPct val="50000"/>
              </a:lnSpc>
              <a:spcBef>
                <a:spcPct val="50000"/>
              </a:spcBef>
              <a:tabLst>
                <a:tab pos="457200" algn="l"/>
                <a:tab pos="3656013" algn="l"/>
              </a:tabLst>
            </a:pPr>
            <a:r>
              <a:rPr lang="en-US" sz="1600" b="1">
                <a:latin typeface="Courier New" pitchFamily="49" charset="0"/>
              </a:rPr>
              <a:t>	stosd                  		; [EDI] = EAX</a:t>
            </a:r>
          </a:p>
          <a:p>
            <a:pPr>
              <a:lnSpc>
                <a:spcPct val="50000"/>
              </a:lnSpc>
              <a:spcBef>
                <a:spcPct val="50000"/>
              </a:spcBef>
              <a:tabLst>
                <a:tab pos="457200" algn="l"/>
                <a:tab pos="3656013" algn="l"/>
              </a:tabLst>
            </a:pPr>
            <a:r>
              <a:rPr lang="en-US" sz="1600" b="1">
                <a:latin typeface="Courier New" pitchFamily="49" charset="0"/>
              </a:rPr>
              <a:t>	loop L1</a:t>
            </a:r>
          </a:p>
          <a:p>
            <a:pPr>
              <a:lnSpc>
                <a:spcPct val="50000"/>
              </a:lnSpc>
              <a:spcBef>
                <a:spcPct val="50000"/>
              </a:spcBef>
              <a:tabLst>
                <a:tab pos="457200" algn="l"/>
                <a:tab pos="3656013" algn="l"/>
              </a:tabLst>
            </a:pPr>
            <a:r>
              <a:rPr lang="en-US" sz="1600" b="1">
                <a:latin typeface="Courier New" pitchFamily="49" charset="0"/>
              </a:rPr>
              <a:t>	          </a:t>
            </a:r>
          </a:p>
          <a:p>
            <a:pPr>
              <a:lnSpc>
                <a:spcPct val="50000"/>
              </a:lnSpc>
              <a:spcBef>
                <a:spcPct val="50000"/>
              </a:spcBef>
              <a:tabLst>
                <a:tab pos="457200" algn="l"/>
                <a:tab pos="3656013" algn="l"/>
              </a:tabLst>
            </a:pPr>
            <a:r>
              <a:rPr lang="en-US" sz="1600" b="1">
                <a:latin typeface="Courier New" pitchFamily="49" charset="0"/>
              </a:rPr>
              <a:t>; without lodsb and stosd, it would take an additional</a:t>
            </a:r>
          </a:p>
          <a:p>
            <a:pPr>
              <a:lnSpc>
                <a:spcPct val="50000"/>
              </a:lnSpc>
              <a:spcBef>
                <a:spcPct val="50000"/>
              </a:spcBef>
              <a:tabLst>
                <a:tab pos="457200" algn="l"/>
                <a:tab pos="3656013" algn="l"/>
              </a:tabLst>
            </a:pPr>
            <a:r>
              <a:rPr lang="en-US" sz="1600" b="1">
                <a:latin typeface="Courier New" pitchFamily="49" charset="0"/>
              </a:rPr>
              <a:t>; 2 mov and an add instructions</a:t>
            </a:r>
          </a:p>
          <a:p>
            <a:pPr>
              <a:lnSpc>
                <a:spcPct val="50000"/>
              </a:lnSpc>
              <a:spcBef>
                <a:spcPct val="50000"/>
              </a:spcBef>
              <a:tabLst>
                <a:tab pos="457200" algn="l"/>
                <a:tab pos="3656013" algn="l"/>
              </a:tabLst>
            </a:pPr>
            <a:endParaRPr lang="en-US" sz="1800" b="1">
              <a:latin typeface="Courier New" pitchFamily="49" charset="0"/>
            </a:endParaRPr>
          </a:p>
        </p:txBody>
      </p:sp>
      <p:sp>
        <p:nvSpPr>
          <p:cNvPr id="20486" name="Text Box 4"/>
          <p:cNvSpPr txBox="1">
            <a:spLocks noChangeArrowheads="1"/>
          </p:cNvSpPr>
          <p:nvPr/>
        </p:nvSpPr>
        <p:spPr bwMode="auto">
          <a:xfrm>
            <a:off x="1066800" y="685800"/>
            <a:ext cx="7010400" cy="547688"/>
          </a:xfrm>
          <a:prstGeom prst="rect">
            <a:avLst/>
          </a:prstGeom>
          <a:noFill/>
          <a:ln w="9525">
            <a:noFill/>
            <a:miter lim="800000"/>
            <a:headEnd/>
            <a:tailEnd/>
          </a:ln>
        </p:spPr>
        <p:txBody>
          <a:bodyPr tIns="137160" bIns="137160">
            <a:spAutoFit/>
          </a:bodyPr>
          <a:lstStyle/>
          <a:p>
            <a:pPr>
              <a:spcBef>
                <a:spcPct val="50000"/>
              </a:spcBef>
            </a:pPr>
            <a:r>
              <a:rPr lang="en-US" sz="1800"/>
              <a:t>Multiply each element of a doubleword array by a constant value.</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4"/>
          <p:cNvSpPr>
            <a:spLocks noGrp="1"/>
          </p:cNvSpPr>
          <p:nvPr>
            <p:ph type="sldNum" sz="quarter" idx="11"/>
          </p:nvPr>
        </p:nvSpPr>
        <p:spPr/>
        <p:txBody>
          <a:bodyPr/>
          <a:lstStyle/>
          <a:p>
            <a:pPr>
              <a:defRPr/>
            </a:pPr>
            <a:fld id="{0DFB7140-CF44-4ED3-8905-C8FE5A677498}" type="slidenum">
              <a:rPr lang="en-US" smtClean="0"/>
              <a:pPr>
                <a:defRPr/>
              </a:pPr>
              <a:t>2</a:t>
            </a:fld>
            <a:endParaRPr lang="en-US" smtClean="0"/>
          </a:p>
        </p:txBody>
      </p:sp>
      <p:sp>
        <p:nvSpPr>
          <p:cNvPr id="37890" name="Rectangle 2"/>
          <p:cNvSpPr>
            <a:spLocks noGrp="1" noChangeArrowheads="1"/>
          </p:cNvSpPr>
          <p:nvPr>
            <p:ph type="title"/>
          </p:nvPr>
        </p:nvSpPr>
        <p:spPr>
          <a:xfrm>
            <a:off x="685800" y="457200"/>
            <a:ext cx="7772400" cy="1066800"/>
          </a:xfrm>
        </p:spPr>
        <p:txBody>
          <a:bodyPr/>
          <a:lstStyle/>
          <a:p>
            <a:pPr eaLnBrk="1" hangingPunct="1">
              <a:defRPr/>
            </a:pPr>
            <a:r>
              <a:rPr lang="en-US" sz="2800" dirty="0" smtClean="0"/>
              <a:t>Overview: Strings </a:t>
            </a:r>
            <a:br>
              <a:rPr lang="en-US" sz="2800" dirty="0" smtClean="0"/>
            </a:br>
            <a:r>
              <a:rPr lang="en-US" sz="2400" dirty="0" smtClean="0"/>
              <a:t>Text book chapter 9: 9.1, 9.2</a:t>
            </a:r>
          </a:p>
        </p:txBody>
      </p:sp>
      <p:sp>
        <p:nvSpPr>
          <p:cNvPr id="4101" name="Rectangle 3"/>
          <p:cNvSpPr>
            <a:spLocks noGrp="1" noChangeArrowheads="1"/>
          </p:cNvSpPr>
          <p:nvPr>
            <p:ph type="body" idx="1"/>
          </p:nvPr>
        </p:nvSpPr>
        <p:spPr>
          <a:xfrm>
            <a:off x="1219200" y="1600200"/>
            <a:ext cx="6781800" cy="3276600"/>
          </a:xfrm>
        </p:spPr>
        <p:txBody>
          <a:bodyPr/>
          <a:lstStyle/>
          <a:p>
            <a:pPr eaLnBrk="1" hangingPunct="1"/>
            <a:r>
              <a:rPr lang="en-US" sz="1800" dirty="0" smtClean="0">
                <a:solidFill>
                  <a:schemeClr val="tx2"/>
                </a:solidFill>
              </a:rPr>
              <a:t>Since many applications involve the use of arrays to store data, Intel provides several complex instructions to make working with arrays more efficient and more convenient for programmers.</a:t>
            </a:r>
          </a:p>
          <a:p>
            <a:pPr eaLnBrk="1" hangingPunct="1"/>
            <a:endParaRPr lang="en-US" sz="1800" dirty="0" smtClean="0">
              <a:solidFill>
                <a:schemeClr val="tx2"/>
              </a:solidFill>
            </a:endParaRPr>
          </a:p>
          <a:p>
            <a:pPr eaLnBrk="1" hangingPunct="1"/>
            <a:r>
              <a:rPr lang="en-US" sz="1800" dirty="0" smtClean="0">
                <a:solidFill>
                  <a:schemeClr val="tx2"/>
                </a:solidFill>
              </a:rPr>
              <a:t>Concept covered in this section:</a:t>
            </a:r>
          </a:p>
          <a:p>
            <a:pPr lvl="1" eaLnBrk="1" hangingPunct="1">
              <a:buFontTx/>
              <a:buNone/>
            </a:pPr>
            <a:r>
              <a:rPr lang="en-US" sz="1800" dirty="0" smtClean="0">
                <a:solidFill>
                  <a:schemeClr val="tx2"/>
                </a:solidFill>
              </a:rPr>
              <a:t>	String Primitive Instructions</a:t>
            </a:r>
            <a:endParaRPr lang="en-US" sz="1800"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4"/>
          <p:cNvSpPr>
            <a:spLocks noGrp="1"/>
          </p:cNvSpPr>
          <p:nvPr>
            <p:ph type="sldNum" sz="quarter" idx="11"/>
          </p:nvPr>
        </p:nvSpPr>
        <p:spPr/>
        <p:txBody>
          <a:bodyPr/>
          <a:lstStyle/>
          <a:p>
            <a:pPr>
              <a:defRPr/>
            </a:pPr>
            <a:fld id="{D4AE5824-4C09-44EE-9DDA-5FE62FF1BE42}" type="slidenum">
              <a:rPr lang="en-US" smtClean="0"/>
              <a:pPr>
                <a:defRPr/>
              </a:pPr>
              <a:t>20</a:t>
            </a:fld>
            <a:endParaRPr lang="en-US" smtClean="0"/>
          </a:p>
        </p:txBody>
      </p:sp>
      <p:sp>
        <p:nvSpPr>
          <p:cNvPr id="116738" name="Rectangle 2"/>
          <p:cNvSpPr>
            <a:spLocks noGrp="1" noChangeArrowheads="1"/>
          </p:cNvSpPr>
          <p:nvPr>
            <p:ph type="title"/>
          </p:nvPr>
        </p:nvSpPr>
        <p:spPr/>
        <p:txBody>
          <a:bodyPr/>
          <a:lstStyle/>
          <a:p>
            <a:pPr eaLnBrk="1" hangingPunct="1">
              <a:defRPr/>
            </a:pPr>
            <a:r>
              <a:rPr lang="en-US" sz="2800" smtClean="0"/>
              <a:t>Your turn . . .</a:t>
            </a:r>
          </a:p>
        </p:txBody>
      </p:sp>
      <p:sp>
        <p:nvSpPr>
          <p:cNvPr id="21509" name="Rectangle 3"/>
          <p:cNvSpPr>
            <a:spLocks noGrp="1" noChangeArrowheads="1"/>
          </p:cNvSpPr>
          <p:nvPr>
            <p:ph type="body" idx="1"/>
          </p:nvPr>
        </p:nvSpPr>
        <p:spPr>
          <a:xfrm>
            <a:off x="685800" y="838200"/>
            <a:ext cx="7772400" cy="762000"/>
          </a:xfrm>
        </p:spPr>
        <p:txBody>
          <a:bodyPr/>
          <a:lstStyle/>
          <a:p>
            <a:pPr marL="0" indent="0" eaLnBrk="1" hangingPunct="1">
              <a:buFontTx/>
              <a:buNone/>
            </a:pPr>
            <a:r>
              <a:rPr lang="en-US" sz="1800" smtClean="0"/>
              <a:t>Write a program that converts each integer byte belonging to ‘array’ into an ASCII character and copy it to a ‘dest’ array.</a:t>
            </a:r>
          </a:p>
        </p:txBody>
      </p:sp>
      <p:sp>
        <p:nvSpPr>
          <p:cNvPr id="116740" name="Text Box 4"/>
          <p:cNvSpPr txBox="1">
            <a:spLocks noChangeArrowheads="1"/>
          </p:cNvSpPr>
          <p:nvPr/>
        </p:nvSpPr>
        <p:spPr bwMode="auto">
          <a:xfrm>
            <a:off x="685800" y="2971800"/>
            <a:ext cx="7772400" cy="22098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	mov esi,OFFSET array</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	mov edi,OFFSET dest</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	mov ecx,LENGTHOF array</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	cld</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L1:	lodsb	; AL = [ESI]</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	or al,30h	; convert to ASCII</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	stosb	; [EDI] = AL</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	loop L1</a:t>
            </a:r>
          </a:p>
        </p:txBody>
      </p:sp>
      <p:sp>
        <p:nvSpPr>
          <p:cNvPr id="21511" name="Text Box 5"/>
          <p:cNvSpPr txBox="1">
            <a:spLocks noChangeArrowheads="1"/>
          </p:cNvSpPr>
          <p:nvPr/>
        </p:nvSpPr>
        <p:spPr bwMode="auto">
          <a:xfrm>
            <a:off x="685800" y="1600200"/>
            <a:ext cx="7772400" cy="12192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latin typeface="Courier New" pitchFamily="49" charset="0"/>
              </a:rPr>
              <a:t>.data</a:t>
            </a:r>
          </a:p>
          <a:p>
            <a:pPr>
              <a:lnSpc>
                <a:spcPct val="50000"/>
              </a:lnSpc>
              <a:spcBef>
                <a:spcPct val="50000"/>
              </a:spcBef>
              <a:tabLst>
                <a:tab pos="457200" algn="l"/>
                <a:tab pos="3657600" algn="l"/>
                <a:tab pos="4114800" algn="l"/>
              </a:tabLst>
            </a:pPr>
            <a:r>
              <a:rPr lang="en-US" sz="1600" b="1">
                <a:latin typeface="Courier New" pitchFamily="49" charset="0"/>
              </a:rPr>
              <a:t>array BYTE 1,2,3,4,5,6,7,8,9</a:t>
            </a:r>
          </a:p>
          <a:p>
            <a:pPr>
              <a:lnSpc>
                <a:spcPct val="50000"/>
              </a:lnSpc>
              <a:spcBef>
                <a:spcPct val="50000"/>
              </a:spcBef>
              <a:tabLst>
                <a:tab pos="457200" algn="l"/>
                <a:tab pos="3657600" algn="l"/>
                <a:tab pos="4114800" algn="l"/>
              </a:tabLst>
            </a:pPr>
            <a:r>
              <a:rPr lang="en-US" sz="1600" b="1">
                <a:latin typeface="Courier New" pitchFamily="49" charset="0"/>
              </a:rPr>
              <a:t>dest  BYTE (LENGTHOF array) DUP(?)    ; holds character</a:t>
            </a:r>
          </a:p>
          <a:p>
            <a:pPr>
              <a:lnSpc>
                <a:spcPct val="50000"/>
              </a:lnSpc>
              <a:spcBef>
                <a:spcPct val="50000"/>
              </a:spcBef>
              <a:tabLst>
                <a:tab pos="457200" algn="l"/>
                <a:tab pos="3657600" algn="l"/>
                <a:tab pos="4114800" algn="l"/>
              </a:tabLst>
            </a:pPr>
            <a:r>
              <a:rPr lang="en-US" sz="1600" b="1">
                <a:latin typeface="Courier New" pitchFamily="49" charset="0"/>
              </a:rPr>
              <a:t>	                   ; equivalence of each element of array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dissolve">
                                      <p:cBhvr>
                                        <p:cTn id="7" dur="500"/>
                                        <p:tgtEl>
                                          <p:spTgt spid="116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1"/>
          </p:nvPr>
        </p:nvSpPr>
        <p:spPr/>
        <p:txBody>
          <a:bodyPr/>
          <a:lstStyle/>
          <a:p>
            <a:pPr>
              <a:defRPr/>
            </a:pPr>
            <a:fld id="{BCD2D9A4-7FF5-45FA-8C99-302E59431AC5}" type="slidenum">
              <a:rPr lang="en-US" smtClean="0"/>
              <a:pPr>
                <a:defRPr/>
              </a:pPr>
              <a:t>21</a:t>
            </a:fld>
            <a:endParaRPr lang="en-US" smtClean="0"/>
          </a:p>
        </p:txBody>
      </p:sp>
      <p:sp>
        <p:nvSpPr>
          <p:cNvPr id="37890" name="Rectangle 2"/>
          <p:cNvSpPr>
            <a:spLocks noGrp="1" noChangeArrowheads="1"/>
          </p:cNvSpPr>
          <p:nvPr>
            <p:ph type="title"/>
          </p:nvPr>
        </p:nvSpPr>
        <p:spPr>
          <a:xfrm>
            <a:off x="685800" y="457200"/>
            <a:ext cx="7772400" cy="1066800"/>
          </a:xfrm>
        </p:spPr>
        <p:txBody>
          <a:bodyPr/>
          <a:lstStyle/>
          <a:p>
            <a:pPr eaLnBrk="1" hangingPunct="1">
              <a:defRPr/>
            </a:pPr>
            <a:r>
              <a:rPr lang="en-US" sz="2800" dirty="0" smtClean="0"/>
              <a:t>Overview: Arrays </a:t>
            </a:r>
            <a:br>
              <a:rPr lang="en-US" sz="2800" dirty="0" smtClean="0"/>
            </a:br>
            <a:r>
              <a:rPr lang="en-US" sz="2400" dirty="0" smtClean="0"/>
              <a:t>Text book chapter 9: 9.4</a:t>
            </a:r>
          </a:p>
        </p:txBody>
      </p:sp>
      <p:sp>
        <p:nvSpPr>
          <p:cNvPr id="22533" name="Rectangle 3"/>
          <p:cNvSpPr>
            <a:spLocks noGrp="1" noChangeArrowheads="1"/>
          </p:cNvSpPr>
          <p:nvPr>
            <p:ph type="body" idx="1"/>
          </p:nvPr>
        </p:nvSpPr>
        <p:spPr>
          <a:xfrm>
            <a:off x="1219200" y="1600200"/>
            <a:ext cx="6781800" cy="3276600"/>
          </a:xfrm>
        </p:spPr>
        <p:txBody>
          <a:bodyPr/>
          <a:lstStyle/>
          <a:p>
            <a:pPr eaLnBrk="1" hangingPunct="1"/>
            <a:endParaRPr lang="en-US" sz="1800" smtClean="0">
              <a:solidFill>
                <a:schemeClr val="tx2"/>
              </a:solidFill>
            </a:endParaRPr>
          </a:p>
          <a:p>
            <a:pPr eaLnBrk="1" hangingPunct="1"/>
            <a:r>
              <a:rPr lang="en-US" sz="1800" smtClean="0">
                <a:solidFill>
                  <a:schemeClr val="tx2"/>
                </a:solidFill>
              </a:rPr>
              <a:t>Concept covered in this section:</a:t>
            </a:r>
          </a:p>
          <a:p>
            <a:pPr lvl="1" eaLnBrk="1" hangingPunct="1"/>
            <a:r>
              <a:rPr lang="en-US" sz="1800" smtClean="0">
                <a:solidFill>
                  <a:schemeClr val="tx2"/>
                </a:solidFill>
              </a:rPr>
              <a:t>Accessing 2 D Arrays</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4"/>
          <p:cNvSpPr>
            <a:spLocks noGrp="1"/>
          </p:cNvSpPr>
          <p:nvPr>
            <p:ph type="sldNum" sz="quarter" idx="11"/>
          </p:nvPr>
        </p:nvSpPr>
        <p:spPr/>
        <p:txBody>
          <a:bodyPr/>
          <a:lstStyle/>
          <a:p>
            <a:pPr>
              <a:defRPr/>
            </a:pPr>
            <a:fld id="{9BDEF1A2-7DE0-4458-8549-339D73D07D1E}" type="slidenum">
              <a:rPr lang="en-US" smtClean="0"/>
              <a:pPr>
                <a:defRPr/>
              </a:pPr>
              <a:t>22</a:t>
            </a:fld>
            <a:endParaRPr lang="en-US" smtClean="0"/>
          </a:p>
        </p:txBody>
      </p:sp>
      <p:sp>
        <p:nvSpPr>
          <p:cNvPr id="86018" name="Rectangle 2"/>
          <p:cNvSpPr>
            <a:spLocks noGrp="1" noChangeArrowheads="1"/>
          </p:cNvSpPr>
          <p:nvPr>
            <p:ph type="title"/>
          </p:nvPr>
        </p:nvSpPr>
        <p:spPr>
          <a:xfrm>
            <a:off x="762000" y="228600"/>
            <a:ext cx="7772400" cy="609600"/>
          </a:xfrm>
        </p:spPr>
        <p:txBody>
          <a:bodyPr/>
          <a:lstStyle/>
          <a:p>
            <a:pPr eaLnBrk="1" hangingPunct="1">
              <a:defRPr/>
            </a:pPr>
            <a:r>
              <a:rPr lang="en-US" sz="2800" dirty="0" smtClean="0"/>
              <a:t>Two-Dimensional Arrays</a:t>
            </a:r>
          </a:p>
        </p:txBody>
      </p:sp>
      <p:sp>
        <p:nvSpPr>
          <p:cNvPr id="23557" name="Rectangle 3"/>
          <p:cNvSpPr>
            <a:spLocks noGrp="1" noChangeArrowheads="1"/>
          </p:cNvSpPr>
          <p:nvPr>
            <p:ph type="body" idx="1"/>
          </p:nvPr>
        </p:nvSpPr>
        <p:spPr>
          <a:xfrm>
            <a:off x="533400" y="838200"/>
            <a:ext cx="8229600" cy="5257800"/>
          </a:xfrm>
        </p:spPr>
        <p:txBody>
          <a:bodyPr/>
          <a:lstStyle/>
          <a:p>
            <a:pPr eaLnBrk="1" hangingPunct="1"/>
            <a:r>
              <a:rPr lang="en-US" sz="1800" dirty="0" smtClean="0"/>
              <a:t>In assembly, 2D arrays are only an abstraction of an actual 1D array.</a:t>
            </a:r>
          </a:p>
          <a:p>
            <a:pPr eaLnBrk="1" hangingPunct="1"/>
            <a:r>
              <a:rPr lang="en-US" sz="1800" dirty="0" smtClean="0"/>
              <a:t>Data in a 2D array are not stored in rows and columns. Instead they are stored in consecutive memory location, much like the 1D arrays.</a:t>
            </a:r>
          </a:p>
          <a:p>
            <a:pPr eaLnBrk="1" hangingPunct="1"/>
            <a:r>
              <a:rPr lang="en-US" sz="1800" dirty="0" smtClean="0"/>
              <a:t>To define a 2D array with 3 rows and 5 columns, 15 data values in all, there are several ways:</a:t>
            </a:r>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buFontTx/>
              <a:buNone/>
            </a:pPr>
            <a:endParaRPr lang="en-US" sz="1800" dirty="0" smtClean="0"/>
          </a:p>
          <a:p>
            <a:pPr eaLnBrk="1" hangingPunct="1"/>
            <a:r>
              <a:rPr lang="en-US" sz="1800" dirty="0" smtClean="0"/>
              <a:t>Note that the first way is the most readable for a 2D array.</a:t>
            </a:r>
          </a:p>
          <a:p>
            <a:pPr eaLnBrk="1" hangingPunct="1"/>
            <a:endParaRPr lang="en-US" sz="1800" dirty="0" smtClean="0"/>
          </a:p>
          <a:p>
            <a:pPr lvl="1" eaLnBrk="1" hangingPunct="1">
              <a:buFontTx/>
              <a:buNone/>
            </a:pPr>
            <a:endParaRPr lang="en-US" sz="1800" dirty="0" smtClean="0"/>
          </a:p>
        </p:txBody>
      </p:sp>
      <p:sp>
        <p:nvSpPr>
          <p:cNvPr id="23558" name="Text Box 4"/>
          <p:cNvSpPr txBox="1">
            <a:spLocks noChangeArrowheads="1"/>
          </p:cNvSpPr>
          <p:nvPr/>
        </p:nvSpPr>
        <p:spPr bwMode="auto">
          <a:xfrm>
            <a:off x="1905000" y="2514600"/>
            <a:ext cx="5334000" cy="892175"/>
          </a:xfrm>
          <a:prstGeom prst="rect">
            <a:avLst/>
          </a:prstGeom>
          <a:noFill/>
          <a:ln w="9525">
            <a:solidFill>
              <a:schemeClr val="tx1"/>
            </a:solidFill>
            <a:miter lim="800000"/>
            <a:headEnd/>
            <a:tailEnd/>
          </a:ln>
        </p:spPr>
        <p:txBody>
          <a:bodyPr tIns="137160" bIns="137160">
            <a:spAutoFit/>
          </a:bodyPr>
          <a:lstStyle/>
          <a:p>
            <a:pPr>
              <a:lnSpc>
                <a:spcPct val="50000"/>
              </a:lnSpc>
              <a:spcBef>
                <a:spcPct val="50000"/>
              </a:spcBef>
            </a:pPr>
            <a:r>
              <a:rPr lang="en-US" sz="1600" b="1">
                <a:latin typeface="Courier New" pitchFamily="49" charset="0"/>
              </a:rPr>
              <a:t>table  BYTE  10h,  20h,  30h,  40h,  50h</a:t>
            </a:r>
          </a:p>
          <a:p>
            <a:pPr>
              <a:lnSpc>
                <a:spcPct val="50000"/>
              </a:lnSpc>
              <a:spcBef>
                <a:spcPct val="50000"/>
              </a:spcBef>
            </a:pPr>
            <a:r>
              <a:rPr lang="en-US" sz="1600" b="1">
                <a:latin typeface="Courier New" pitchFamily="49" charset="0"/>
              </a:rPr>
              <a:t>       BYTE  60h,  70h,  80h,  90h, 0A0h</a:t>
            </a:r>
          </a:p>
          <a:p>
            <a:pPr>
              <a:lnSpc>
                <a:spcPct val="50000"/>
              </a:lnSpc>
              <a:spcBef>
                <a:spcPct val="50000"/>
              </a:spcBef>
            </a:pPr>
            <a:r>
              <a:rPr lang="en-US" sz="1600" b="1">
                <a:latin typeface="Courier New" pitchFamily="49" charset="0"/>
              </a:rPr>
              <a:t>       BYTE 0B0h, 0C0h, 0D0h, 0E0h, 0F0h</a:t>
            </a:r>
          </a:p>
        </p:txBody>
      </p:sp>
      <p:sp>
        <p:nvSpPr>
          <p:cNvPr id="23559" name="Text Box 5"/>
          <p:cNvSpPr txBox="1">
            <a:spLocks noChangeArrowheads="1"/>
          </p:cNvSpPr>
          <p:nvPr/>
        </p:nvSpPr>
        <p:spPr bwMode="auto">
          <a:xfrm>
            <a:off x="1905000" y="3581400"/>
            <a:ext cx="5334000" cy="1138238"/>
          </a:xfrm>
          <a:prstGeom prst="rect">
            <a:avLst/>
          </a:prstGeom>
          <a:noFill/>
          <a:ln w="9525">
            <a:solidFill>
              <a:schemeClr val="tx1"/>
            </a:solidFill>
            <a:miter lim="800000"/>
            <a:headEnd/>
            <a:tailEnd/>
          </a:ln>
        </p:spPr>
        <p:txBody>
          <a:bodyPr tIns="137160" bIns="137160">
            <a:spAutoFit/>
          </a:bodyPr>
          <a:lstStyle/>
          <a:p>
            <a:pPr>
              <a:lnSpc>
                <a:spcPct val="50000"/>
              </a:lnSpc>
              <a:spcBef>
                <a:spcPct val="50000"/>
              </a:spcBef>
            </a:pPr>
            <a:r>
              <a:rPr lang="en-US" sz="1600" b="1">
                <a:latin typeface="Courier New" pitchFamily="49" charset="0"/>
              </a:rPr>
              <a:t>table  BYTE  10h,20h,30h,40h,50h,60h,70h,</a:t>
            </a:r>
          </a:p>
          <a:p>
            <a:pPr>
              <a:lnSpc>
                <a:spcPct val="50000"/>
              </a:lnSpc>
              <a:spcBef>
                <a:spcPct val="50000"/>
              </a:spcBef>
            </a:pPr>
            <a:r>
              <a:rPr lang="en-US" sz="1600" b="1">
                <a:latin typeface="Courier New" pitchFamily="49" charset="0"/>
              </a:rPr>
              <a:t>             80h,90h,0A0h,</a:t>
            </a:r>
          </a:p>
          <a:p>
            <a:pPr>
              <a:lnSpc>
                <a:spcPct val="50000"/>
              </a:lnSpc>
              <a:spcBef>
                <a:spcPct val="50000"/>
              </a:spcBef>
            </a:pPr>
            <a:r>
              <a:rPr lang="en-US" sz="1600" b="1">
                <a:latin typeface="Courier New" pitchFamily="49" charset="0"/>
              </a:rPr>
              <a:t>             0B0h,0C0h,0D0h, </a:t>
            </a:r>
          </a:p>
          <a:p>
            <a:pPr>
              <a:lnSpc>
                <a:spcPct val="50000"/>
              </a:lnSpc>
              <a:spcBef>
                <a:spcPct val="50000"/>
              </a:spcBef>
            </a:pPr>
            <a:r>
              <a:rPr lang="en-US" sz="1600" b="1">
                <a:latin typeface="Courier New" pitchFamily="49" charset="0"/>
              </a:rPr>
              <a:t>             0E0h,0F0h</a:t>
            </a:r>
          </a:p>
        </p:txBody>
      </p:sp>
      <p:sp>
        <p:nvSpPr>
          <p:cNvPr id="23560" name="Text Box 4"/>
          <p:cNvSpPr txBox="1">
            <a:spLocks noChangeArrowheads="1"/>
          </p:cNvSpPr>
          <p:nvPr/>
        </p:nvSpPr>
        <p:spPr bwMode="auto">
          <a:xfrm>
            <a:off x="381000" y="4876800"/>
            <a:ext cx="8382000" cy="384175"/>
          </a:xfrm>
          <a:prstGeom prst="rect">
            <a:avLst/>
          </a:prstGeom>
          <a:noFill/>
          <a:ln w="9525">
            <a:solidFill>
              <a:schemeClr val="tx1"/>
            </a:solidFill>
            <a:miter lim="800000"/>
            <a:headEnd/>
            <a:tailEnd/>
          </a:ln>
        </p:spPr>
        <p:txBody>
          <a:bodyPr tIns="137160" bIns="137160">
            <a:spAutoFit/>
          </a:bodyPr>
          <a:lstStyle/>
          <a:p>
            <a:pPr>
              <a:lnSpc>
                <a:spcPct val="50000"/>
              </a:lnSpc>
              <a:spcBef>
                <a:spcPct val="50000"/>
              </a:spcBef>
            </a:pPr>
            <a:r>
              <a:rPr lang="en-US" sz="1400" b="1">
                <a:latin typeface="Courier New" pitchFamily="49" charset="0"/>
              </a:rPr>
              <a:t>table BYTE 10h,20h,30h,40h,50h,60h,70h,80h,90h,0A0h,0B0h,0C0h,0D0h,0E0h,0F0h</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4"/>
          <p:cNvSpPr>
            <a:spLocks noGrp="1"/>
          </p:cNvSpPr>
          <p:nvPr>
            <p:ph type="sldNum" sz="quarter" idx="11"/>
          </p:nvPr>
        </p:nvSpPr>
        <p:spPr/>
        <p:txBody>
          <a:bodyPr/>
          <a:lstStyle/>
          <a:p>
            <a:pPr>
              <a:defRPr/>
            </a:pPr>
            <a:fld id="{70D12CC1-3C8D-4A04-B9D6-51F4E0AE1D91}" type="slidenum">
              <a:rPr lang="en-US" smtClean="0"/>
              <a:pPr>
                <a:defRPr/>
              </a:pPr>
              <a:t>23</a:t>
            </a:fld>
            <a:endParaRPr lang="en-US" smtClean="0"/>
          </a:p>
        </p:txBody>
      </p:sp>
      <p:sp>
        <p:nvSpPr>
          <p:cNvPr id="92162" name="Rectangle 2"/>
          <p:cNvSpPr>
            <a:spLocks noGrp="1" noChangeArrowheads="1"/>
          </p:cNvSpPr>
          <p:nvPr>
            <p:ph type="title"/>
          </p:nvPr>
        </p:nvSpPr>
        <p:spPr>
          <a:xfrm>
            <a:off x="685800" y="304800"/>
            <a:ext cx="7772400" cy="609600"/>
          </a:xfrm>
        </p:spPr>
        <p:txBody>
          <a:bodyPr/>
          <a:lstStyle/>
          <a:p>
            <a:pPr eaLnBrk="1" hangingPunct="1">
              <a:defRPr/>
            </a:pPr>
            <a:r>
              <a:rPr lang="en-US" sz="2800" dirty="0" smtClean="0"/>
              <a:t>Base-Index Operand </a:t>
            </a:r>
            <a:r>
              <a:rPr lang="en-US" sz="2000" dirty="0" smtClean="0"/>
              <a:t>(1 of 2)</a:t>
            </a:r>
          </a:p>
        </p:txBody>
      </p:sp>
      <p:sp>
        <p:nvSpPr>
          <p:cNvPr id="92163" name="Rectangle 3"/>
          <p:cNvSpPr>
            <a:spLocks noGrp="1" noChangeArrowheads="1"/>
          </p:cNvSpPr>
          <p:nvPr>
            <p:ph type="body" idx="1"/>
          </p:nvPr>
        </p:nvSpPr>
        <p:spPr>
          <a:xfrm>
            <a:off x="609600" y="914400"/>
            <a:ext cx="7924800" cy="4572000"/>
          </a:xfrm>
        </p:spPr>
        <p:txBody>
          <a:bodyPr/>
          <a:lstStyle/>
          <a:p>
            <a:pPr marL="234950" indent="-234950" eaLnBrk="1" hangingPunct="1">
              <a:defRPr/>
            </a:pPr>
            <a:r>
              <a:rPr lang="en-US" sz="1800" dirty="0" smtClean="0"/>
              <a:t>Because a 2D array is stored in memory just as a 1D array, we can access data in a 2D array in the same way we’ve been accessing 1D </a:t>
            </a:r>
            <a:r>
              <a:rPr lang="en-US" sz="2000" dirty="0" smtClean="0"/>
              <a:t>arrays: by using base-index operand.</a:t>
            </a:r>
          </a:p>
          <a:p>
            <a:pPr marL="234950" indent="-234950" eaLnBrk="1" hangingPunct="1">
              <a:defRPr/>
            </a:pPr>
            <a:r>
              <a:rPr lang="en-US" sz="1800" dirty="0" smtClean="0"/>
              <a:t>A </a:t>
            </a:r>
            <a:r>
              <a:rPr lang="en-US" sz="1800" dirty="0" smtClean="0">
                <a:solidFill>
                  <a:schemeClr val="tx2"/>
                </a:solidFill>
              </a:rPr>
              <a:t>base-index</a:t>
            </a:r>
            <a:r>
              <a:rPr lang="en-US" sz="1800" dirty="0" smtClean="0"/>
              <a:t> operand adds the values of two registers (called base and index), producing an </a:t>
            </a:r>
            <a:r>
              <a:rPr lang="en-US" sz="1800" dirty="0" smtClean="0">
                <a:solidFill>
                  <a:schemeClr val="tx2"/>
                </a:solidFill>
              </a:rPr>
              <a:t>effective address.</a:t>
            </a:r>
            <a:endParaRPr lang="en-US" sz="1800" dirty="0" smtClean="0"/>
          </a:p>
          <a:p>
            <a:pPr marL="234950" indent="-234950" eaLnBrk="1" hangingPunct="1">
              <a:defRPr/>
            </a:pPr>
            <a:r>
              <a:rPr lang="en-US" sz="1800" dirty="0" smtClean="0"/>
              <a:t>Any two 32-bit general-purpose registers may be used for the base and index registers, but typically E</a:t>
            </a:r>
            <a:r>
              <a:rPr lang="en-US" sz="1800" b="1" u="sng" dirty="0" smtClean="0"/>
              <a:t>B</a:t>
            </a:r>
            <a:r>
              <a:rPr lang="en-US" sz="1800" dirty="0" smtClean="0"/>
              <a:t>X is used for the </a:t>
            </a:r>
            <a:r>
              <a:rPr lang="en-US" sz="1800" b="1" u="sng" dirty="0" smtClean="0"/>
              <a:t>b</a:t>
            </a:r>
            <a:r>
              <a:rPr lang="en-US" sz="1800" dirty="0" smtClean="0"/>
              <a:t>ase register and ES</a:t>
            </a:r>
            <a:r>
              <a:rPr lang="en-US" sz="1800" b="1" u="sng" dirty="0" smtClean="0"/>
              <a:t>I</a:t>
            </a:r>
            <a:r>
              <a:rPr lang="en-US" sz="1800" dirty="0" smtClean="0"/>
              <a:t> / ED</a:t>
            </a:r>
            <a:r>
              <a:rPr lang="en-US" sz="1800" b="1" u="sng" dirty="0" smtClean="0"/>
              <a:t>I</a:t>
            </a:r>
            <a:r>
              <a:rPr lang="en-US" sz="1800" dirty="0" smtClean="0"/>
              <a:t> is used for the </a:t>
            </a:r>
            <a:r>
              <a:rPr lang="en-US" sz="1800" b="1" u="sng" dirty="0" smtClean="0"/>
              <a:t>i</a:t>
            </a:r>
            <a:r>
              <a:rPr lang="en-US" sz="1800" dirty="0" smtClean="0"/>
              <a:t>ndex register.</a:t>
            </a:r>
          </a:p>
          <a:p>
            <a:pPr marL="234950" indent="-234950" eaLnBrk="1" hangingPunct="1">
              <a:defRPr/>
            </a:pPr>
            <a:r>
              <a:rPr lang="en-US" sz="1800" dirty="0" smtClean="0"/>
              <a:t>Example:</a:t>
            </a:r>
          </a:p>
          <a:p>
            <a:pPr lvl="1" eaLnBrk="1" hangingPunct="1">
              <a:buFontTx/>
              <a:buNone/>
              <a:defRPr/>
            </a:pPr>
            <a:r>
              <a:rPr lang="en-US" sz="1600" b="1" dirty="0" err="1" smtClean="0">
                <a:latin typeface="Courier New" pitchFamily="49" charset="0"/>
              </a:rPr>
              <a:t>mov</a:t>
            </a:r>
            <a:r>
              <a:rPr lang="en-US" sz="1600" b="1" dirty="0" smtClean="0">
                <a:latin typeface="Courier New" pitchFamily="49" charset="0"/>
              </a:rPr>
              <a:t> </a:t>
            </a:r>
            <a:r>
              <a:rPr lang="en-US" sz="1600" b="1" dirty="0" err="1" smtClean="0">
                <a:latin typeface="Courier New" pitchFamily="49" charset="0"/>
              </a:rPr>
              <a:t>ebx</a:t>
            </a:r>
            <a:r>
              <a:rPr lang="en-US" sz="1600" b="1" dirty="0" smtClean="0">
                <a:latin typeface="Courier New" pitchFamily="49" charset="0"/>
              </a:rPr>
              <a:t>, OFFSET </a:t>
            </a:r>
            <a:r>
              <a:rPr lang="en-US" sz="1600" b="1" dirty="0" err="1" smtClean="0">
                <a:latin typeface="Courier New" pitchFamily="49" charset="0"/>
              </a:rPr>
              <a:t>arrayA</a:t>
            </a:r>
            <a:r>
              <a:rPr lang="en-US" sz="1600" b="1" dirty="0" smtClean="0">
                <a:latin typeface="Courier New" pitchFamily="49" charset="0"/>
              </a:rPr>
              <a:t>    ; 1D array of WORDs</a:t>
            </a:r>
          </a:p>
          <a:p>
            <a:pPr lvl="1" eaLnBrk="1" hangingPunct="1">
              <a:spcBef>
                <a:spcPts val="0"/>
              </a:spcBef>
              <a:buFontTx/>
              <a:buNone/>
              <a:defRPr/>
            </a:pPr>
            <a:r>
              <a:rPr lang="en-US" sz="1600" b="1" dirty="0" err="1" smtClean="0">
                <a:latin typeface="Courier New" pitchFamily="49" charset="0"/>
              </a:rPr>
              <a:t>mov</a:t>
            </a:r>
            <a:r>
              <a:rPr lang="en-US" sz="1600" b="1" dirty="0" smtClean="0">
                <a:latin typeface="Courier New" pitchFamily="49" charset="0"/>
              </a:rPr>
              <a:t> </a:t>
            </a:r>
            <a:r>
              <a:rPr lang="en-US" sz="1600" b="1" dirty="0" err="1" smtClean="0">
                <a:latin typeface="Courier New" pitchFamily="49" charset="0"/>
              </a:rPr>
              <a:t>edi</a:t>
            </a:r>
            <a:r>
              <a:rPr lang="en-US" sz="1600" b="1" dirty="0" smtClean="0">
                <a:latin typeface="Courier New" pitchFamily="49" charset="0"/>
              </a:rPr>
              <a:t>, 0</a:t>
            </a:r>
          </a:p>
          <a:p>
            <a:pPr lvl="1" eaLnBrk="1" hangingPunct="1">
              <a:spcBef>
                <a:spcPts val="0"/>
              </a:spcBef>
              <a:buFontTx/>
              <a:buNone/>
              <a:defRPr/>
            </a:pPr>
            <a:r>
              <a:rPr lang="en-US" sz="1600" b="1" dirty="0" err="1" smtClean="0">
                <a:latin typeface="Courier New" pitchFamily="49" charset="0"/>
              </a:rPr>
              <a:t>mov</a:t>
            </a:r>
            <a:r>
              <a:rPr lang="en-US" sz="1600" b="1" dirty="0" smtClean="0">
                <a:latin typeface="Courier New" pitchFamily="49" charset="0"/>
              </a:rPr>
              <a:t> ax, [</a:t>
            </a:r>
            <a:r>
              <a:rPr lang="en-US" sz="1600" b="1" dirty="0" err="1" smtClean="0">
                <a:latin typeface="Courier New" pitchFamily="49" charset="0"/>
              </a:rPr>
              <a:t>ebx+edi</a:t>
            </a:r>
            <a:r>
              <a:rPr lang="en-US" sz="1600" b="1" dirty="0" smtClean="0">
                <a:latin typeface="Courier New" pitchFamily="49" charset="0"/>
              </a:rPr>
              <a:t>]	       ; ax = </a:t>
            </a:r>
            <a:r>
              <a:rPr lang="en-US" sz="1600" b="1" dirty="0" err="1" smtClean="0">
                <a:latin typeface="Courier New" pitchFamily="49" charset="0"/>
              </a:rPr>
              <a:t>arrayA</a:t>
            </a:r>
            <a:r>
              <a:rPr lang="en-US" sz="1600" b="1" dirty="0" smtClean="0">
                <a:latin typeface="Courier New" pitchFamily="49" charset="0"/>
              </a:rPr>
              <a:t>[0]</a:t>
            </a:r>
          </a:p>
          <a:p>
            <a:pPr lvl="1" eaLnBrk="1" hangingPunct="1">
              <a:spcBef>
                <a:spcPts val="0"/>
              </a:spcBef>
              <a:buFontTx/>
              <a:buNone/>
              <a:defRPr/>
            </a:pPr>
            <a:r>
              <a:rPr lang="en-US" sz="1600" b="1" dirty="0" smtClean="0">
                <a:latin typeface="Courier New" pitchFamily="49" charset="0"/>
              </a:rPr>
              <a:t>add </a:t>
            </a:r>
            <a:r>
              <a:rPr lang="en-US" sz="1600" b="1" dirty="0" err="1" smtClean="0">
                <a:latin typeface="Courier New" pitchFamily="49" charset="0"/>
              </a:rPr>
              <a:t>edi</a:t>
            </a:r>
            <a:r>
              <a:rPr lang="en-US" sz="1600" b="1" dirty="0" smtClean="0">
                <a:latin typeface="Courier New" pitchFamily="49" charset="0"/>
              </a:rPr>
              <a:t>, 2			</a:t>
            </a:r>
          </a:p>
          <a:p>
            <a:pPr lvl="1" eaLnBrk="1" hangingPunct="1">
              <a:spcBef>
                <a:spcPts val="0"/>
              </a:spcBef>
              <a:buFontTx/>
              <a:buNone/>
              <a:defRPr/>
            </a:pPr>
            <a:r>
              <a:rPr lang="en-US" sz="1600" b="1" dirty="0" err="1" smtClean="0">
                <a:latin typeface="Courier New" pitchFamily="49" charset="0"/>
              </a:rPr>
              <a:t>mov</a:t>
            </a:r>
            <a:r>
              <a:rPr lang="en-US" sz="1600" b="1" dirty="0" smtClean="0">
                <a:latin typeface="Courier New" pitchFamily="49" charset="0"/>
              </a:rPr>
              <a:t> ax, [</a:t>
            </a:r>
            <a:r>
              <a:rPr lang="en-US" sz="1600" b="1" dirty="0" err="1" smtClean="0">
                <a:latin typeface="Courier New" pitchFamily="49" charset="0"/>
              </a:rPr>
              <a:t>ebx+edi</a:t>
            </a:r>
            <a:r>
              <a:rPr lang="en-US" sz="1600" b="1" dirty="0" smtClean="0">
                <a:latin typeface="Courier New" pitchFamily="49" charset="0"/>
              </a:rPr>
              <a:t>]	       </a:t>
            </a:r>
            <a:r>
              <a:rPr lang="en-US" sz="1600" b="1" smtClean="0">
                <a:latin typeface="Courier New" pitchFamily="49" charset="0"/>
              </a:rPr>
              <a:t>; ax </a:t>
            </a:r>
            <a:r>
              <a:rPr lang="en-US" sz="1600" b="1" dirty="0" smtClean="0">
                <a:latin typeface="Courier New" pitchFamily="49" charset="0"/>
              </a:rPr>
              <a:t>= </a:t>
            </a:r>
            <a:r>
              <a:rPr lang="en-US" sz="1600" b="1" dirty="0" err="1" smtClean="0">
                <a:latin typeface="Courier New" pitchFamily="49" charset="0"/>
              </a:rPr>
              <a:t>arrayA</a:t>
            </a:r>
            <a:r>
              <a:rPr lang="en-US" sz="1600" b="1" dirty="0" smtClean="0">
                <a:latin typeface="Courier New" pitchFamily="49" charset="0"/>
              </a:rPr>
              <a:t>[1]</a:t>
            </a:r>
          </a:p>
          <a:p>
            <a:pPr eaLnBrk="1" hangingPunct="1">
              <a:defRPr/>
            </a:pPr>
            <a:r>
              <a:rPr lang="en-US" sz="1800" dirty="0" smtClean="0"/>
              <a:t>Note that the [ ] are required.</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4"/>
          <p:cNvSpPr>
            <a:spLocks noGrp="1"/>
          </p:cNvSpPr>
          <p:nvPr>
            <p:ph type="sldNum" sz="quarter" idx="11"/>
          </p:nvPr>
        </p:nvSpPr>
        <p:spPr/>
        <p:txBody>
          <a:bodyPr/>
          <a:lstStyle/>
          <a:p>
            <a:pPr>
              <a:defRPr/>
            </a:pPr>
            <a:fld id="{C461033A-B850-498A-A92F-D7CBB6DB8BF3}" type="slidenum">
              <a:rPr lang="en-US" smtClean="0"/>
              <a:pPr>
                <a:defRPr/>
              </a:pPr>
              <a:t>24</a:t>
            </a:fld>
            <a:endParaRPr lang="en-US" smtClean="0"/>
          </a:p>
        </p:txBody>
      </p:sp>
      <p:sp>
        <p:nvSpPr>
          <p:cNvPr id="92162" name="Rectangle 2"/>
          <p:cNvSpPr>
            <a:spLocks noGrp="1" noChangeArrowheads="1"/>
          </p:cNvSpPr>
          <p:nvPr>
            <p:ph type="title"/>
          </p:nvPr>
        </p:nvSpPr>
        <p:spPr>
          <a:xfrm>
            <a:off x="762000" y="228600"/>
            <a:ext cx="7772400" cy="457200"/>
          </a:xfrm>
        </p:spPr>
        <p:txBody>
          <a:bodyPr/>
          <a:lstStyle/>
          <a:p>
            <a:pPr eaLnBrk="1" hangingPunct="1">
              <a:defRPr/>
            </a:pPr>
            <a:r>
              <a:rPr lang="en-US" sz="2800" dirty="0" smtClean="0"/>
              <a:t>Base-Index Operand </a:t>
            </a:r>
            <a:r>
              <a:rPr lang="en-US" sz="2000" dirty="0" smtClean="0"/>
              <a:t>(1 of 2)</a:t>
            </a:r>
          </a:p>
        </p:txBody>
      </p:sp>
      <p:sp>
        <p:nvSpPr>
          <p:cNvPr id="25605" name="Rectangle 3"/>
          <p:cNvSpPr>
            <a:spLocks noGrp="1" noChangeArrowheads="1"/>
          </p:cNvSpPr>
          <p:nvPr>
            <p:ph type="body" idx="1"/>
          </p:nvPr>
        </p:nvSpPr>
        <p:spPr>
          <a:xfrm>
            <a:off x="457200" y="685800"/>
            <a:ext cx="8229600" cy="5334000"/>
          </a:xfrm>
        </p:spPr>
        <p:txBody>
          <a:bodyPr/>
          <a:lstStyle/>
          <a:p>
            <a:pPr marL="234950" indent="-234950" eaLnBrk="1" hangingPunct="1"/>
            <a:r>
              <a:rPr lang="en-US" sz="1800" smtClean="0"/>
              <a:t>The example in the previous slide is for a 1D array. For a 2D array with rows and columns, we need one more data value: the number of columns in a row.</a:t>
            </a:r>
            <a:endParaRPr lang="en-US" sz="2000" smtClean="0"/>
          </a:p>
          <a:p>
            <a:pPr marL="234950" indent="-234950" eaLnBrk="1" hangingPunct="1"/>
            <a:r>
              <a:rPr lang="en-US" sz="1800" smtClean="0"/>
              <a:t> Recall the example 2D array definition:</a:t>
            </a:r>
          </a:p>
          <a:p>
            <a:pPr marL="234950" indent="-234950" eaLnBrk="1" hangingPunct="1"/>
            <a:endParaRPr lang="en-US" sz="1800" smtClean="0"/>
          </a:p>
          <a:p>
            <a:pPr marL="234950" indent="-234950" eaLnBrk="1" hangingPunct="1"/>
            <a:endParaRPr lang="en-US" sz="1800" smtClean="0"/>
          </a:p>
          <a:p>
            <a:pPr marL="234950" indent="-234950" eaLnBrk="1" hangingPunct="1"/>
            <a:endParaRPr lang="en-US" sz="1800" smtClean="0"/>
          </a:p>
          <a:p>
            <a:pPr marL="234950" indent="-234950" eaLnBrk="1" hangingPunct="1"/>
            <a:endParaRPr lang="en-US" sz="1800" smtClean="0"/>
          </a:p>
          <a:p>
            <a:pPr marL="234950" indent="-234950" eaLnBrk="1" hangingPunct="1"/>
            <a:r>
              <a:rPr lang="en-US" sz="1800" smtClean="0"/>
              <a:t>We can define a constant:  </a:t>
            </a:r>
            <a:r>
              <a:rPr lang="en-US" sz="1800" b="1" smtClean="0">
                <a:latin typeface="Courier New" pitchFamily="49" charset="0"/>
                <a:cs typeface="Courier New" pitchFamily="49" charset="0"/>
              </a:rPr>
              <a:t>numCols = 5</a:t>
            </a:r>
          </a:p>
          <a:p>
            <a:pPr marL="234950" indent="-234950" eaLnBrk="1" hangingPunct="1"/>
            <a:r>
              <a:rPr lang="en-US" sz="1800" smtClean="0"/>
              <a:t>Now we can access data in table as:</a:t>
            </a:r>
          </a:p>
          <a:p>
            <a:pPr lvl="1" eaLnBrk="1" hangingPunct="1">
              <a:buFontTx/>
              <a:buNone/>
            </a:pPr>
            <a:r>
              <a:rPr lang="en-US" sz="1600" b="1" smtClean="0">
                <a:latin typeface="Courier New" pitchFamily="49" charset="0"/>
              </a:rPr>
              <a:t>mov ebx, OFFSET table	</a:t>
            </a:r>
          </a:p>
          <a:p>
            <a:pPr lvl="1" eaLnBrk="1" hangingPunct="1">
              <a:spcBef>
                <a:spcPct val="0"/>
              </a:spcBef>
              <a:buFontTx/>
              <a:buNone/>
            </a:pPr>
            <a:r>
              <a:rPr lang="en-US" sz="1600" b="1" smtClean="0">
                <a:latin typeface="Courier New" pitchFamily="49" charset="0"/>
              </a:rPr>
              <a:t>mov edi, 0</a:t>
            </a:r>
          </a:p>
          <a:p>
            <a:pPr lvl="1" eaLnBrk="1" hangingPunct="1">
              <a:spcBef>
                <a:spcPct val="0"/>
              </a:spcBef>
              <a:buFontTx/>
              <a:buNone/>
            </a:pPr>
            <a:r>
              <a:rPr lang="en-US" sz="1600" b="1" smtClean="0">
                <a:latin typeface="Courier New" pitchFamily="49" charset="0"/>
              </a:rPr>
              <a:t>mov al, [ebx+edi]	   ; al = table[0][0]</a:t>
            </a:r>
          </a:p>
          <a:p>
            <a:pPr lvl="1" eaLnBrk="1" hangingPunct="1">
              <a:spcBef>
                <a:spcPct val="0"/>
              </a:spcBef>
              <a:buFontTx/>
              <a:buNone/>
            </a:pPr>
            <a:r>
              <a:rPr lang="en-US" sz="1600" b="1" smtClean="0">
                <a:latin typeface="Courier New" pitchFamily="49" charset="0"/>
              </a:rPr>
              <a:t>add ebx, numCols		</a:t>
            </a:r>
          </a:p>
          <a:p>
            <a:pPr lvl="1" eaLnBrk="1" hangingPunct="1">
              <a:spcBef>
                <a:spcPct val="0"/>
              </a:spcBef>
              <a:buFontTx/>
              <a:buNone/>
            </a:pPr>
            <a:r>
              <a:rPr lang="en-US" sz="1600" b="1" smtClean="0">
                <a:latin typeface="Courier New" pitchFamily="49" charset="0"/>
              </a:rPr>
              <a:t>add edi, 2			</a:t>
            </a:r>
          </a:p>
          <a:p>
            <a:pPr lvl="1" eaLnBrk="1" hangingPunct="1">
              <a:spcBef>
                <a:spcPct val="0"/>
              </a:spcBef>
              <a:buFontTx/>
              <a:buNone/>
            </a:pPr>
            <a:r>
              <a:rPr lang="en-US" sz="1600" b="1" smtClean="0">
                <a:latin typeface="Courier New" pitchFamily="49" charset="0"/>
              </a:rPr>
              <a:t>mov al, [ebx+edi]	   ; al = table[1][2]</a:t>
            </a:r>
          </a:p>
          <a:p>
            <a:pPr lvl="1" eaLnBrk="1" hangingPunct="1">
              <a:spcBef>
                <a:spcPct val="0"/>
              </a:spcBef>
              <a:buFontTx/>
              <a:buNone/>
            </a:pPr>
            <a:r>
              <a:rPr lang="en-US" sz="1600" b="1" smtClean="0">
                <a:latin typeface="Courier New" pitchFamily="49" charset="0"/>
              </a:rPr>
              <a:t>add ebx, numCols</a:t>
            </a:r>
          </a:p>
          <a:p>
            <a:pPr lvl="1" eaLnBrk="1" hangingPunct="1">
              <a:spcBef>
                <a:spcPct val="0"/>
              </a:spcBef>
              <a:buFontTx/>
              <a:buNone/>
            </a:pPr>
            <a:r>
              <a:rPr lang="en-US" sz="1600" b="1" smtClean="0">
                <a:latin typeface="Courier New" pitchFamily="49" charset="0"/>
              </a:rPr>
              <a:t>add edi, 1			</a:t>
            </a:r>
          </a:p>
          <a:p>
            <a:pPr lvl="1" eaLnBrk="1" hangingPunct="1">
              <a:spcBef>
                <a:spcPct val="0"/>
              </a:spcBef>
              <a:buFontTx/>
              <a:buNone/>
            </a:pPr>
            <a:r>
              <a:rPr lang="en-US" sz="1600" b="1" smtClean="0">
                <a:latin typeface="Courier New" pitchFamily="49" charset="0"/>
              </a:rPr>
              <a:t>mov al, [ebx+edi]	   ; al = table[2][3]</a:t>
            </a:r>
          </a:p>
        </p:txBody>
      </p:sp>
      <p:sp>
        <p:nvSpPr>
          <p:cNvPr id="25606" name="Text Box 4"/>
          <p:cNvSpPr txBox="1">
            <a:spLocks noChangeArrowheads="1"/>
          </p:cNvSpPr>
          <p:nvPr/>
        </p:nvSpPr>
        <p:spPr bwMode="auto">
          <a:xfrm>
            <a:off x="1905000" y="1752600"/>
            <a:ext cx="5410200" cy="892175"/>
          </a:xfrm>
          <a:prstGeom prst="rect">
            <a:avLst/>
          </a:prstGeom>
          <a:noFill/>
          <a:ln w="9525">
            <a:solidFill>
              <a:schemeClr val="tx1"/>
            </a:solidFill>
            <a:miter lim="800000"/>
            <a:headEnd/>
            <a:tailEnd/>
          </a:ln>
        </p:spPr>
        <p:txBody>
          <a:bodyPr tIns="137160" bIns="137160">
            <a:spAutoFit/>
          </a:bodyPr>
          <a:lstStyle/>
          <a:p>
            <a:pPr>
              <a:lnSpc>
                <a:spcPct val="50000"/>
              </a:lnSpc>
              <a:spcBef>
                <a:spcPct val="50000"/>
              </a:spcBef>
            </a:pPr>
            <a:r>
              <a:rPr lang="en-US" sz="1600" b="1">
                <a:latin typeface="Courier New" pitchFamily="49" charset="0"/>
              </a:rPr>
              <a:t>table  BYTE  10h,  20h,  30h,  40h,  50h</a:t>
            </a:r>
          </a:p>
          <a:p>
            <a:pPr>
              <a:lnSpc>
                <a:spcPct val="50000"/>
              </a:lnSpc>
              <a:spcBef>
                <a:spcPct val="50000"/>
              </a:spcBef>
            </a:pPr>
            <a:r>
              <a:rPr lang="en-US" sz="1600" b="1">
                <a:latin typeface="Courier New" pitchFamily="49" charset="0"/>
              </a:rPr>
              <a:t>       BYTE  60h,  70h,  80h,  90h, 0A0h</a:t>
            </a:r>
          </a:p>
          <a:p>
            <a:pPr>
              <a:lnSpc>
                <a:spcPct val="50000"/>
              </a:lnSpc>
              <a:spcBef>
                <a:spcPct val="50000"/>
              </a:spcBef>
            </a:pPr>
            <a:r>
              <a:rPr lang="en-US" sz="1600" b="1">
                <a:latin typeface="Courier New" pitchFamily="49" charset="0"/>
              </a:rPr>
              <a:t>       BYTE 0B0h, 0C0h, 0D0h, 0E0h, 0F0h</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4"/>
          <p:cNvSpPr>
            <a:spLocks noGrp="1"/>
          </p:cNvSpPr>
          <p:nvPr>
            <p:ph type="sldNum" sz="quarter" idx="11"/>
          </p:nvPr>
        </p:nvSpPr>
        <p:spPr/>
        <p:txBody>
          <a:bodyPr/>
          <a:lstStyle/>
          <a:p>
            <a:pPr>
              <a:defRPr/>
            </a:pPr>
            <a:fld id="{A53A32F0-4A44-4642-8101-6A4C4EDAA914}" type="slidenum">
              <a:rPr lang="en-US" smtClean="0"/>
              <a:pPr>
                <a:defRPr/>
              </a:pPr>
              <a:t>25</a:t>
            </a:fld>
            <a:endParaRPr lang="en-US" smtClean="0"/>
          </a:p>
        </p:txBody>
      </p:sp>
      <p:sp>
        <p:nvSpPr>
          <p:cNvPr id="128002" name="Rectangle 2"/>
          <p:cNvSpPr>
            <a:spLocks noGrp="1" noChangeArrowheads="1"/>
          </p:cNvSpPr>
          <p:nvPr>
            <p:ph type="title"/>
          </p:nvPr>
        </p:nvSpPr>
        <p:spPr/>
        <p:txBody>
          <a:bodyPr/>
          <a:lstStyle/>
          <a:p>
            <a:pPr eaLnBrk="1" hangingPunct="1">
              <a:defRPr/>
            </a:pPr>
            <a:r>
              <a:rPr lang="en-US" sz="2800" dirty="0" smtClean="0"/>
              <a:t>Base-Index-Displacement Operand </a:t>
            </a:r>
            <a:r>
              <a:rPr lang="en-US" sz="2000" dirty="0" smtClean="0"/>
              <a:t>(1 of 2)</a:t>
            </a:r>
          </a:p>
        </p:txBody>
      </p:sp>
      <p:sp>
        <p:nvSpPr>
          <p:cNvPr id="26629" name="Rectangle 3"/>
          <p:cNvSpPr>
            <a:spLocks noGrp="1" noChangeArrowheads="1"/>
          </p:cNvSpPr>
          <p:nvPr>
            <p:ph type="body" idx="1"/>
          </p:nvPr>
        </p:nvSpPr>
        <p:spPr>
          <a:xfrm>
            <a:off x="609600" y="838200"/>
            <a:ext cx="7848600" cy="3200400"/>
          </a:xfrm>
        </p:spPr>
        <p:txBody>
          <a:bodyPr/>
          <a:lstStyle/>
          <a:p>
            <a:pPr marL="234950" indent="-234950" eaLnBrk="1" hangingPunct="1"/>
            <a:r>
              <a:rPr lang="en-US" sz="1800" dirty="0" smtClean="0"/>
              <a:t>Another way of accessing a 2D array is with a </a:t>
            </a:r>
            <a:r>
              <a:rPr lang="en-US" sz="1800" dirty="0" smtClean="0">
                <a:solidFill>
                  <a:schemeClr val="tx2"/>
                </a:solidFill>
              </a:rPr>
              <a:t>base-index-displacement</a:t>
            </a:r>
            <a:r>
              <a:rPr lang="en-US" sz="1800" dirty="0" smtClean="0"/>
              <a:t> operand.</a:t>
            </a:r>
          </a:p>
          <a:p>
            <a:pPr marL="234950" indent="-234950" eaLnBrk="1" hangingPunct="1"/>
            <a:r>
              <a:rPr lang="en-US" sz="1800" dirty="0" smtClean="0"/>
              <a:t>Base-index-displacement adds base and index registers to an array address, producing an </a:t>
            </a:r>
            <a:r>
              <a:rPr lang="en-US" sz="1800" dirty="0" smtClean="0">
                <a:solidFill>
                  <a:schemeClr val="tx2"/>
                </a:solidFill>
              </a:rPr>
              <a:t>effective address.</a:t>
            </a:r>
            <a:endParaRPr lang="en-US" sz="1800" dirty="0" smtClean="0"/>
          </a:p>
          <a:p>
            <a:pPr marL="234950" indent="-234950" eaLnBrk="1" hangingPunct="1"/>
            <a:r>
              <a:rPr lang="en-US" sz="1800" dirty="0" smtClean="0"/>
              <a:t>This way of accessing a 2D array is most familiar to HLL programmers.</a:t>
            </a:r>
          </a:p>
          <a:p>
            <a:pPr marL="234950" indent="-234950" eaLnBrk="1" hangingPunct="1"/>
            <a:r>
              <a:rPr lang="en-US" sz="1800" dirty="0" smtClean="0"/>
              <a:t>Example:</a:t>
            </a:r>
          </a:p>
          <a:p>
            <a:pPr marL="234950" indent="-234950" eaLnBrk="1" hangingPunct="1">
              <a:buFontTx/>
              <a:buNone/>
            </a:pPr>
            <a:r>
              <a:rPr lang="en-US" sz="1800" b="1" dirty="0" smtClean="0">
                <a:latin typeface="Courier New" pitchFamily="49" charset="0"/>
              </a:rPr>
              <a:t>	</a:t>
            </a:r>
            <a:r>
              <a:rPr lang="en-US" sz="1600" b="1" dirty="0" err="1" smtClean="0">
                <a:latin typeface="Courier New" pitchFamily="49" charset="0"/>
              </a:rPr>
              <a:t>my_array</a:t>
            </a:r>
            <a:r>
              <a:rPr lang="en-US" sz="1600" b="1" dirty="0" smtClean="0">
                <a:latin typeface="Courier New" pitchFamily="49" charset="0"/>
              </a:rPr>
              <a:t>[</a:t>
            </a:r>
            <a:r>
              <a:rPr lang="en-US" sz="1600" b="1" dirty="0" err="1" smtClean="0">
                <a:latin typeface="Courier New" pitchFamily="49" charset="0"/>
              </a:rPr>
              <a:t>ebp+edi</a:t>
            </a:r>
            <a:r>
              <a:rPr lang="en-US" sz="1600" b="1" dirty="0" smtClean="0">
                <a:latin typeface="Courier New" pitchFamily="49" charset="0"/>
              </a:rPr>
              <a:t>]   ; </a:t>
            </a:r>
            <a:r>
              <a:rPr lang="en-US" sz="1600" b="1" dirty="0" err="1" smtClean="0">
                <a:latin typeface="Courier New" pitchFamily="49" charset="0"/>
              </a:rPr>
              <a:t>my_array</a:t>
            </a:r>
            <a:r>
              <a:rPr lang="en-US" sz="1600" b="1" dirty="0" smtClean="0">
                <a:latin typeface="Courier New" pitchFamily="49" charset="0"/>
              </a:rPr>
              <a:t> is the address of the array</a:t>
            </a:r>
          </a:p>
          <a:p>
            <a:pPr lvl="1" eaLnBrk="1" hangingPunct="1">
              <a:buFontTx/>
              <a:buNone/>
            </a:pPr>
            <a:r>
              <a:rPr lang="en-US" sz="1600" b="1" dirty="0" smtClean="0">
                <a:latin typeface="Courier New" pitchFamily="49" charset="0"/>
              </a:rPr>
              <a:t>				; </a:t>
            </a:r>
            <a:r>
              <a:rPr lang="en-US" sz="1600" b="1" dirty="0" err="1" smtClean="0">
                <a:latin typeface="Courier New" pitchFamily="49" charset="0"/>
              </a:rPr>
              <a:t>ebp+edi</a:t>
            </a:r>
            <a:r>
              <a:rPr lang="en-US" sz="1600" b="1" dirty="0" smtClean="0">
                <a:latin typeface="Courier New" pitchFamily="49" charset="0"/>
              </a:rPr>
              <a:t> is the base-index which is</a:t>
            </a:r>
          </a:p>
          <a:p>
            <a:pPr lvl="1" eaLnBrk="1" hangingPunct="1">
              <a:buFontTx/>
              <a:buNone/>
            </a:pPr>
            <a:r>
              <a:rPr lang="en-US" sz="1600" b="1" dirty="0" smtClean="0">
                <a:latin typeface="Courier New" pitchFamily="49" charset="0"/>
              </a:rPr>
              <a:t>				; added to </a:t>
            </a:r>
            <a:r>
              <a:rPr lang="en-US" sz="1600" b="1" dirty="0" err="1" smtClean="0">
                <a:latin typeface="Courier New" pitchFamily="49" charset="0"/>
              </a:rPr>
              <a:t>my_array</a:t>
            </a:r>
            <a:endParaRPr lang="en-US" sz="1600" b="1" dirty="0" smtClean="0">
              <a:latin typeface="Courier New" pitchFamily="49" charset="0"/>
            </a:endParaRPr>
          </a:p>
          <a:p>
            <a:pPr marL="234950" indent="-234950" eaLnBrk="1" hangingPunct="1">
              <a:lnSpc>
                <a:spcPct val="90000"/>
              </a:lnSpc>
            </a:pPr>
            <a:r>
              <a:rPr lang="en-US" sz="1800" dirty="0" smtClean="0"/>
              <a:t>2 common formats for base-index-displacement: </a:t>
            </a:r>
          </a:p>
        </p:txBody>
      </p:sp>
      <p:sp>
        <p:nvSpPr>
          <p:cNvPr id="26630" name="Text Box 5"/>
          <p:cNvSpPr txBox="1">
            <a:spLocks noChangeArrowheads="1"/>
          </p:cNvSpPr>
          <p:nvPr/>
        </p:nvSpPr>
        <p:spPr bwMode="auto">
          <a:xfrm>
            <a:off x="2438400" y="4038600"/>
            <a:ext cx="3352800" cy="1384300"/>
          </a:xfrm>
          <a:prstGeom prst="rect">
            <a:avLst/>
          </a:prstGeom>
          <a:noFill/>
          <a:ln w="9525">
            <a:solidFill>
              <a:schemeClr val="bg2"/>
            </a:solidFill>
            <a:miter lim="800000"/>
            <a:headEnd/>
            <a:tailEnd/>
          </a:ln>
        </p:spPr>
        <p:txBody>
          <a:bodyPr tIns="137160" bIns="137160">
            <a:spAutoFit/>
          </a:bodyPr>
          <a:lstStyle/>
          <a:p>
            <a:pPr>
              <a:spcBef>
                <a:spcPct val="50000"/>
              </a:spcBef>
            </a:pPr>
            <a:r>
              <a:rPr lang="en-US" sz="1800" dirty="0"/>
              <a:t>[ </a:t>
            </a:r>
            <a:r>
              <a:rPr lang="en-US" sz="1800" i="1" dirty="0"/>
              <a:t>base</a:t>
            </a:r>
            <a:r>
              <a:rPr lang="en-US" sz="1800" dirty="0"/>
              <a:t> + </a:t>
            </a:r>
            <a:r>
              <a:rPr lang="en-US" sz="1800" i="1" dirty="0"/>
              <a:t>index</a:t>
            </a:r>
            <a:r>
              <a:rPr lang="en-US" sz="1800" dirty="0"/>
              <a:t> + </a:t>
            </a:r>
            <a:r>
              <a:rPr lang="en-US" sz="1800" i="1" dirty="0"/>
              <a:t>displacement </a:t>
            </a:r>
            <a:r>
              <a:rPr lang="en-US" sz="1800" dirty="0"/>
              <a:t>]</a:t>
            </a:r>
          </a:p>
          <a:p>
            <a:pPr>
              <a:spcBef>
                <a:spcPct val="50000"/>
              </a:spcBef>
            </a:pPr>
            <a:r>
              <a:rPr lang="en-US" sz="1800" dirty="0"/>
              <a:t>	          or</a:t>
            </a:r>
          </a:p>
          <a:p>
            <a:pPr>
              <a:spcBef>
                <a:spcPct val="50000"/>
              </a:spcBef>
            </a:pPr>
            <a:r>
              <a:rPr lang="en-US" sz="1800" i="1" dirty="0"/>
              <a:t>displacement</a:t>
            </a:r>
            <a:r>
              <a:rPr lang="en-US" sz="1800" dirty="0"/>
              <a:t> [ </a:t>
            </a:r>
            <a:r>
              <a:rPr lang="en-US" sz="1800" i="1" dirty="0"/>
              <a:t>base</a:t>
            </a:r>
            <a:r>
              <a:rPr lang="en-US" sz="1800" dirty="0"/>
              <a:t> + </a:t>
            </a:r>
            <a:r>
              <a:rPr lang="en-US" sz="1800" i="1" dirty="0"/>
              <a:t>index</a:t>
            </a:r>
            <a:r>
              <a:rPr lang="en-US" sz="1800" dirty="0"/>
              <a:t> ]</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4"/>
          <p:cNvSpPr>
            <a:spLocks noGrp="1"/>
          </p:cNvSpPr>
          <p:nvPr>
            <p:ph type="sldNum" sz="quarter" idx="11"/>
          </p:nvPr>
        </p:nvSpPr>
        <p:spPr/>
        <p:txBody>
          <a:bodyPr/>
          <a:lstStyle/>
          <a:p>
            <a:pPr>
              <a:defRPr/>
            </a:pPr>
            <a:fld id="{B60B7C89-377E-4E49-BE17-7C6704A35423}" type="slidenum">
              <a:rPr lang="en-US" smtClean="0"/>
              <a:pPr>
                <a:defRPr/>
              </a:pPr>
              <a:t>26</a:t>
            </a:fld>
            <a:endParaRPr lang="en-US" smtClean="0"/>
          </a:p>
        </p:txBody>
      </p:sp>
      <p:sp>
        <p:nvSpPr>
          <p:cNvPr id="130050" name="Rectangle 2"/>
          <p:cNvSpPr>
            <a:spLocks noGrp="1" noChangeArrowheads="1"/>
          </p:cNvSpPr>
          <p:nvPr>
            <p:ph type="title"/>
          </p:nvPr>
        </p:nvSpPr>
        <p:spPr>
          <a:xfrm>
            <a:off x="685800" y="304800"/>
            <a:ext cx="7772400" cy="838200"/>
          </a:xfrm>
        </p:spPr>
        <p:txBody>
          <a:bodyPr/>
          <a:lstStyle/>
          <a:p>
            <a:pPr eaLnBrk="1" hangingPunct="1">
              <a:defRPr/>
            </a:pPr>
            <a:r>
              <a:rPr lang="en-US" sz="2800" dirty="0" smtClean="0"/>
              <a:t>Base-Index-Displacement Operand </a:t>
            </a:r>
            <a:r>
              <a:rPr lang="en-US" sz="2000" dirty="0" smtClean="0"/>
              <a:t>(2 of 2)</a:t>
            </a:r>
          </a:p>
        </p:txBody>
      </p:sp>
      <p:sp>
        <p:nvSpPr>
          <p:cNvPr id="27653" name="Rectangle 3"/>
          <p:cNvSpPr>
            <a:spLocks noGrp="1" noChangeArrowheads="1"/>
          </p:cNvSpPr>
          <p:nvPr>
            <p:ph type="body" idx="1"/>
          </p:nvPr>
        </p:nvSpPr>
        <p:spPr>
          <a:xfrm>
            <a:off x="685800" y="1066800"/>
            <a:ext cx="7772400" cy="457200"/>
          </a:xfrm>
        </p:spPr>
        <p:txBody>
          <a:bodyPr/>
          <a:lstStyle/>
          <a:p>
            <a:pPr marL="0" indent="0" eaLnBrk="1" hangingPunct="1">
              <a:buFontTx/>
              <a:buNone/>
            </a:pPr>
            <a:r>
              <a:rPr lang="en-US" sz="1800" dirty="0" smtClean="0"/>
              <a:t>The following code can access any element  in the same table array:</a:t>
            </a:r>
          </a:p>
        </p:txBody>
      </p:sp>
      <p:sp>
        <p:nvSpPr>
          <p:cNvPr id="27654" name="Text Box 4"/>
          <p:cNvSpPr txBox="1">
            <a:spLocks noChangeArrowheads="1"/>
          </p:cNvSpPr>
          <p:nvPr/>
        </p:nvSpPr>
        <p:spPr bwMode="auto">
          <a:xfrm>
            <a:off x="685800" y="3429000"/>
            <a:ext cx="7772400" cy="2154238"/>
          </a:xfrm>
          <a:prstGeom prst="rect">
            <a:avLst/>
          </a:prstGeom>
          <a:noFill/>
          <a:ln w="9525">
            <a:solidFill>
              <a:schemeClr val="tx1"/>
            </a:solidFill>
            <a:miter lim="800000"/>
            <a:headEnd/>
            <a:tailEnd/>
          </a:ln>
        </p:spPr>
        <p:txBody>
          <a:bodyPr tIns="137160" bIns="137160">
            <a:spAutoFit/>
          </a:bodyPr>
          <a:lstStyle/>
          <a:p>
            <a:pPr>
              <a:lnSpc>
                <a:spcPct val="50000"/>
              </a:lnSpc>
              <a:spcBef>
                <a:spcPct val="50000"/>
              </a:spcBef>
            </a:pPr>
            <a:r>
              <a:rPr lang="en-US" sz="1600" b="1">
                <a:latin typeface="Courier New" pitchFamily="49" charset="0"/>
              </a:rPr>
              <a:t>RowNumber = 1		; row 1, column 2 as an example</a:t>
            </a:r>
          </a:p>
          <a:p>
            <a:pPr>
              <a:lnSpc>
                <a:spcPct val="50000"/>
              </a:lnSpc>
              <a:spcBef>
                <a:spcPct val="50000"/>
              </a:spcBef>
            </a:pPr>
            <a:r>
              <a:rPr lang="en-US" sz="1600" b="1">
                <a:latin typeface="Courier New" pitchFamily="49" charset="0"/>
              </a:rPr>
              <a:t>ColumnNumber = 2	; but it could be any row/col</a:t>
            </a:r>
          </a:p>
          <a:p>
            <a:pPr>
              <a:lnSpc>
                <a:spcPct val="50000"/>
              </a:lnSpc>
              <a:spcBef>
                <a:spcPct val="50000"/>
              </a:spcBef>
            </a:pPr>
            <a:endParaRPr lang="en-US" sz="1600" b="1">
              <a:latin typeface="Courier New" pitchFamily="49" charset="0"/>
            </a:endParaRPr>
          </a:p>
          <a:p>
            <a:pPr>
              <a:lnSpc>
                <a:spcPct val="50000"/>
              </a:lnSpc>
              <a:spcBef>
                <a:spcPct val="50000"/>
              </a:spcBef>
            </a:pPr>
            <a:r>
              <a:rPr lang="en-US" sz="1600" b="1">
                <a:latin typeface="Courier New" pitchFamily="49" charset="0"/>
              </a:rPr>
              <a:t>; calculate the offset of the current row and </a:t>
            </a:r>
          </a:p>
          <a:p>
            <a:pPr>
              <a:lnSpc>
                <a:spcPct val="50000"/>
              </a:lnSpc>
              <a:spcBef>
                <a:spcPct val="50000"/>
              </a:spcBef>
            </a:pPr>
            <a:r>
              <a:rPr lang="en-US" sz="1600" b="1">
                <a:latin typeface="Courier New" pitchFamily="49" charset="0"/>
              </a:rPr>
              <a:t>; store in ebx</a:t>
            </a:r>
          </a:p>
          <a:p>
            <a:pPr>
              <a:lnSpc>
                <a:spcPct val="50000"/>
              </a:lnSpc>
              <a:spcBef>
                <a:spcPct val="50000"/>
              </a:spcBef>
            </a:pPr>
            <a:r>
              <a:rPr lang="en-US" sz="1600" b="1">
                <a:latin typeface="Courier New" pitchFamily="49" charset="0"/>
              </a:rPr>
              <a:t>mov ebx,rowNumber * numCol   ; ebx = target row</a:t>
            </a:r>
          </a:p>
          <a:p>
            <a:pPr>
              <a:lnSpc>
                <a:spcPct val="50000"/>
              </a:lnSpc>
              <a:spcBef>
                <a:spcPct val="50000"/>
              </a:spcBef>
            </a:pPr>
            <a:r>
              <a:rPr lang="en-US" sz="1600" b="1">
                <a:latin typeface="Courier New" pitchFamily="49" charset="0"/>
              </a:rPr>
              <a:t>mov esi,ColumnNumber	       ; esi = target column</a:t>
            </a:r>
          </a:p>
          <a:p>
            <a:pPr>
              <a:lnSpc>
                <a:spcPct val="50000"/>
              </a:lnSpc>
              <a:spcBef>
                <a:spcPct val="50000"/>
              </a:spcBef>
            </a:pPr>
            <a:r>
              <a:rPr lang="en-US" sz="1600" b="1">
                <a:latin typeface="Courier New" pitchFamily="49" charset="0"/>
              </a:rPr>
              <a:t>mov dl,table[ebx + esi]      ; DL = element at [1][2]</a:t>
            </a:r>
          </a:p>
        </p:txBody>
      </p:sp>
      <p:sp>
        <p:nvSpPr>
          <p:cNvPr id="27655" name="Text Box 4"/>
          <p:cNvSpPr txBox="1">
            <a:spLocks noChangeArrowheads="1"/>
          </p:cNvSpPr>
          <p:nvPr/>
        </p:nvSpPr>
        <p:spPr bwMode="auto">
          <a:xfrm>
            <a:off x="1447800" y="1600200"/>
            <a:ext cx="6248400" cy="923330"/>
          </a:xfrm>
          <a:prstGeom prst="rect">
            <a:avLst/>
          </a:prstGeom>
          <a:noFill/>
          <a:ln w="9525">
            <a:solidFill>
              <a:schemeClr val="tx1"/>
            </a:solidFill>
            <a:miter lim="800000"/>
            <a:headEnd/>
            <a:tailEnd/>
          </a:ln>
        </p:spPr>
        <p:txBody>
          <a:bodyPr tIns="137160" bIns="137160">
            <a:spAutoFit/>
          </a:bodyPr>
          <a:lstStyle/>
          <a:p>
            <a:pPr>
              <a:lnSpc>
                <a:spcPct val="50000"/>
              </a:lnSpc>
              <a:spcBef>
                <a:spcPct val="50000"/>
              </a:spcBef>
            </a:pPr>
            <a:r>
              <a:rPr lang="en-US" sz="1600" b="1" dirty="0">
                <a:latin typeface="Courier New" pitchFamily="49" charset="0"/>
              </a:rPr>
              <a:t>table  BYTE  10h,  20h,  30h,  40h,  50h</a:t>
            </a:r>
          </a:p>
          <a:p>
            <a:pPr>
              <a:lnSpc>
                <a:spcPct val="50000"/>
              </a:lnSpc>
              <a:spcBef>
                <a:spcPct val="50000"/>
              </a:spcBef>
            </a:pPr>
            <a:r>
              <a:rPr lang="en-US" sz="1600" b="1" dirty="0" smtClean="0">
                <a:latin typeface="Courier New" pitchFamily="49" charset="0"/>
              </a:rPr>
              <a:t>       BYTE  </a:t>
            </a:r>
            <a:r>
              <a:rPr lang="en-US" sz="1600" b="1" dirty="0">
                <a:latin typeface="Courier New" pitchFamily="49" charset="0"/>
              </a:rPr>
              <a:t>60h,  70h,  80h,  90h, 0A0h</a:t>
            </a:r>
          </a:p>
          <a:p>
            <a:pPr>
              <a:lnSpc>
                <a:spcPct val="50000"/>
              </a:lnSpc>
              <a:spcBef>
                <a:spcPct val="50000"/>
              </a:spcBef>
            </a:pPr>
            <a:r>
              <a:rPr lang="en-US" sz="1600" b="1" dirty="0">
                <a:latin typeface="Courier New" pitchFamily="49" charset="0"/>
              </a:rPr>
              <a:t>       BYTE 0B0h, 0C0h, 0D0h, 0E0h, 0F0h</a:t>
            </a:r>
          </a:p>
        </p:txBody>
      </p:sp>
      <p:sp>
        <p:nvSpPr>
          <p:cNvPr id="27656" name="TextBox 7"/>
          <p:cNvSpPr txBox="1">
            <a:spLocks noChangeArrowheads="1"/>
          </p:cNvSpPr>
          <p:nvPr/>
        </p:nvSpPr>
        <p:spPr bwMode="auto">
          <a:xfrm>
            <a:off x="685800" y="2895600"/>
            <a:ext cx="4903788" cy="369888"/>
          </a:xfrm>
          <a:prstGeom prst="rect">
            <a:avLst/>
          </a:prstGeom>
          <a:noFill/>
          <a:ln w="9525">
            <a:noFill/>
            <a:miter lim="800000"/>
            <a:headEnd/>
            <a:tailEnd/>
          </a:ln>
        </p:spPr>
        <p:txBody>
          <a:bodyPr>
            <a:spAutoFit/>
          </a:bodyPr>
          <a:lstStyle/>
          <a:p>
            <a:r>
              <a:rPr lang="en-US" sz="1800"/>
              <a:t>In this example, we want to access table[1][2]:</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7B4244D6-E483-46B8-81C1-F1F9710855AC}" type="slidenum">
              <a:rPr lang="en-US" sz="1600">
                <a:latin typeface="Times New Roman" pitchFamily="18" charset="0"/>
              </a:rPr>
              <a:pPr algn="r"/>
              <a:t>27</a:t>
            </a:fld>
            <a:endParaRPr lang="en-US" sz="1600">
              <a:latin typeface="Times New Roman" pitchFamily="18" charset="0"/>
            </a:endParaRPr>
          </a:p>
        </p:txBody>
      </p:sp>
      <p:sp>
        <p:nvSpPr>
          <p:cNvPr id="151554" name="Rectangle 2"/>
          <p:cNvSpPr>
            <a:spLocks noGrp="1" noChangeArrowheads="1"/>
          </p:cNvSpPr>
          <p:nvPr>
            <p:ph type="title" idx="4294967295"/>
          </p:nvPr>
        </p:nvSpPr>
        <p:spPr/>
        <p:txBody>
          <a:bodyPr/>
          <a:lstStyle/>
          <a:p>
            <a:pPr eaLnBrk="1" hangingPunct="1">
              <a:defRPr/>
            </a:pPr>
            <a:r>
              <a:rPr lang="en-US" sz="2800" smtClean="0"/>
              <a:t>Summary of Key Concepts</a:t>
            </a:r>
          </a:p>
        </p:txBody>
      </p:sp>
      <p:sp>
        <p:nvSpPr>
          <p:cNvPr id="28676" name="Rectangle 3"/>
          <p:cNvSpPr>
            <a:spLocks noGrp="1" noChangeArrowheads="1"/>
          </p:cNvSpPr>
          <p:nvPr>
            <p:ph type="body" idx="4294967295"/>
          </p:nvPr>
        </p:nvSpPr>
        <p:spPr>
          <a:xfrm>
            <a:off x="914400" y="914400"/>
            <a:ext cx="7391400" cy="4800600"/>
          </a:xfrm>
        </p:spPr>
        <p:txBody>
          <a:bodyPr/>
          <a:lstStyle/>
          <a:p>
            <a:pPr eaLnBrk="1" hangingPunct="1">
              <a:lnSpc>
                <a:spcPct val="90000"/>
              </a:lnSpc>
            </a:pPr>
            <a:r>
              <a:rPr lang="en-US" sz="1800" dirty="0" smtClean="0"/>
              <a:t>In assembly, an array is also called a string.</a:t>
            </a:r>
          </a:p>
          <a:p>
            <a:pPr eaLnBrk="1" hangingPunct="1">
              <a:lnSpc>
                <a:spcPct val="90000"/>
              </a:lnSpc>
            </a:pPr>
            <a:r>
              <a:rPr lang="en-US" sz="1800" dirty="0" smtClean="0"/>
              <a:t>String instructions are designed to work efficiently when there is a need to walk the array to process each element.</a:t>
            </a:r>
          </a:p>
          <a:p>
            <a:pPr eaLnBrk="1" hangingPunct="1">
              <a:lnSpc>
                <a:spcPct val="90000"/>
              </a:lnSpc>
            </a:pPr>
            <a:r>
              <a:rPr lang="en-US" sz="1800" dirty="0" smtClean="0"/>
              <a:t>There are 5 string instructions, each with 3 variations to work with arrays of bytes, words, or </a:t>
            </a:r>
            <a:r>
              <a:rPr lang="en-US" sz="1800" dirty="0" err="1" smtClean="0"/>
              <a:t>doublewords</a:t>
            </a:r>
            <a:r>
              <a:rPr lang="en-US" sz="1800" dirty="0" smtClean="0"/>
              <a:t>:</a:t>
            </a:r>
          </a:p>
          <a:p>
            <a:pPr lvl="1" eaLnBrk="1" hangingPunct="1">
              <a:lnSpc>
                <a:spcPct val="90000"/>
              </a:lnSpc>
              <a:buFontTx/>
              <a:buNone/>
            </a:pPr>
            <a:r>
              <a:rPr lang="en-US" sz="1800" dirty="0" smtClean="0"/>
              <a:t>MOVS*, LODS*, STOS*, CMPS*, SCAS*</a:t>
            </a:r>
          </a:p>
          <a:p>
            <a:pPr eaLnBrk="1" hangingPunct="1">
              <a:lnSpc>
                <a:spcPct val="90000"/>
              </a:lnSpc>
            </a:pPr>
            <a:r>
              <a:rPr lang="en-US" sz="1800" dirty="0" smtClean="0"/>
              <a:t>2D arrays are stored in memory in the same way as 1D arrays, with elements in consecutive memory locations.</a:t>
            </a:r>
          </a:p>
          <a:p>
            <a:pPr eaLnBrk="1" hangingPunct="1">
              <a:lnSpc>
                <a:spcPct val="90000"/>
              </a:lnSpc>
            </a:pPr>
            <a:r>
              <a:rPr lang="en-US" sz="1800" dirty="0" smtClean="0"/>
              <a:t>With a known number of columns per row, we can access a 2D array with:</a:t>
            </a:r>
          </a:p>
          <a:p>
            <a:pPr lvl="1" eaLnBrk="1" hangingPunct="1">
              <a:lnSpc>
                <a:spcPct val="90000"/>
              </a:lnSpc>
            </a:pPr>
            <a:r>
              <a:rPr lang="en-US" sz="1800" dirty="0" smtClean="0"/>
              <a:t>Base index operand: [</a:t>
            </a:r>
            <a:r>
              <a:rPr lang="en-US" sz="1800" dirty="0" err="1" smtClean="0"/>
              <a:t>ebx</a:t>
            </a:r>
            <a:r>
              <a:rPr lang="en-US" sz="1800" dirty="0" smtClean="0"/>
              <a:t> + </a:t>
            </a:r>
            <a:r>
              <a:rPr lang="en-US" sz="1800" dirty="0" err="1" smtClean="0"/>
              <a:t>edi</a:t>
            </a:r>
            <a:r>
              <a:rPr lang="en-US" sz="1800" dirty="0" smtClean="0"/>
              <a:t>], for indirect addressing.</a:t>
            </a:r>
          </a:p>
          <a:p>
            <a:pPr lvl="1" eaLnBrk="1" hangingPunct="1">
              <a:lnSpc>
                <a:spcPct val="90000"/>
              </a:lnSpc>
            </a:pPr>
            <a:r>
              <a:rPr lang="en-US" sz="1800" dirty="0" smtClean="0"/>
              <a:t>Base index displacement operand: array[</a:t>
            </a:r>
            <a:r>
              <a:rPr lang="en-US" sz="1800" dirty="0" err="1" smtClean="0"/>
              <a:t>ebx</a:t>
            </a:r>
            <a:r>
              <a:rPr lang="en-US" sz="1800" dirty="0" smtClean="0"/>
              <a:t> + </a:t>
            </a:r>
            <a:r>
              <a:rPr lang="en-US" sz="1800" dirty="0" err="1" smtClean="0"/>
              <a:t>edi</a:t>
            </a:r>
            <a:r>
              <a:rPr lang="en-US" sz="1800" dirty="0" smtClean="0"/>
              <a:t>], for direct addressing.</a:t>
            </a:r>
          </a:p>
          <a:p>
            <a:pPr eaLnBrk="1" hangingPunct="1">
              <a:lnSpc>
                <a:spcPct val="90000"/>
              </a:lnSpc>
              <a:buFontTx/>
              <a:buNone/>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1800" dirty="0" smtClean="0"/>
          </a:p>
        </p:txBody>
      </p:sp>
      <p:sp>
        <p:nvSpPr>
          <p:cNvPr id="28677" name="Slide Number Placeholder 5"/>
          <p:cNvSpPr>
            <a:spLocks noGrp="1"/>
          </p:cNvSpPr>
          <p:nvPr>
            <p:ph type="sldNum" sz="quarter" idx="11"/>
          </p:nvPr>
        </p:nvSpPr>
        <p:spPr/>
        <p:txBody>
          <a:bodyPr/>
          <a:lstStyle/>
          <a:p>
            <a:pPr>
              <a:defRPr/>
            </a:pPr>
            <a:fld id="{782184B7-94FD-4046-B9FA-3DFC1FC57B05}" type="slidenum">
              <a:rPr lang="en-US" smtClean="0"/>
              <a:pPr>
                <a:defRPr/>
              </a:pPr>
              <a:t>27</a:t>
            </a:fld>
            <a:endParaRPr lang="en-US" smtClean="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11"/>
          </p:nvPr>
        </p:nvSpPr>
        <p:spPr/>
        <p:txBody>
          <a:bodyPr/>
          <a:lstStyle/>
          <a:p>
            <a:pPr>
              <a:defRPr/>
            </a:pPr>
            <a:fld id="{218FF702-0435-4520-BA53-BB86F1AD4EA6}" type="slidenum">
              <a:rPr lang="en-US" smtClean="0"/>
              <a:pPr>
                <a:defRPr/>
              </a:pPr>
              <a:t>28</a:t>
            </a:fld>
            <a:endParaRPr lang="en-US" smtClean="0"/>
          </a:p>
        </p:txBody>
      </p:sp>
      <p:sp>
        <p:nvSpPr>
          <p:cNvPr id="77826" name="Rectangle 2"/>
          <p:cNvSpPr>
            <a:spLocks noGrp="1" noChangeArrowheads="1"/>
          </p:cNvSpPr>
          <p:nvPr>
            <p:ph type="title"/>
          </p:nvPr>
        </p:nvSpPr>
        <p:spPr>
          <a:xfrm>
            <a:off x="1828800" y="2057400"/>
            <a:ext cx="4953000" cy="1066800"/>
          </a:xfrm>
        </p:spPr>
        <p:txBody>
          <a:bodyPr/>
          <a:lstStyle/>
          <a:p>
            <a:pPr eaLnBrk="1" hangingPunct="1">
              <a:defRPr/>
            </a:pPr>
            <a:r>
              <a:rPr lang="en-US" sz="2000" dirty="0" smtClean="0"/>
              <a:t>Congratulations, you’ve reached the end of the course material.</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p:txBody>
          <a:bodyPr/>
          <a:lstStyle/>
          <a:p>
            <a:pPr>
              <a:defRPr/>
            </a:pPr>
            <a:fld id="{EE952DFA-47F5-460E-8831-CEEA9784FD62}" type="slidenum">
              <a:rPr lang="en-US" smtClean="0"/>
              <a:pPr>
                <a:defRPr/>
              </a:pPr>
              <a:t>3</a:t>
            </a:fld>
            <a:endParaRPr lang="en-US" smtClean="0"/>
          </a:p>
        </p:txBody>
      </p:sp>
      <p:sp>
        <p:nvSpPr>
          <p:cNvPr id="78850" name="Rectangle 2"/>
          <p:cNvSpPr>
            <a:spLocks noGrp="1" noChangeArrowheads="1"/>
          </p:cNvSpPr>
          <p:nvPr>
            <p:ph type="title"/>
          </p:nvPr>
        </p:nvSpPr>
        <p:spPr/>
        <p:txBody>
          <a:bodyPr/>
          <a:lstStyle/>
          <a:p>
            <a:pPr eaLnBrk="1" hangingPunct="1">
              <a:defRPr/>
            </a:pPr>
            <a:r>
              <a:rPr lang="en-US" sz="2800" dirty="0" smtClean="0"/>
              <a:t>String Primitive Instructions</a:t>
            </a:r>
            <a:endParaRPr lang="en-US" sz="2000" dirty="0" smtClean="0"/>
          </a:p>
        </p:txBody>
      </p:sp>
      <p:sp>
        <p:nvSpPr>
          <p:cNvPr id="5125" name="Rectangle 3"/>
          <p:cNvSpPr>
            <a:spLocks noGrp="1" noChangeArrowheads="1"/>
          </p:cNvSpPr>
          <p:nvPr>
            <p:ph type="body" idx="1"/>
          </p:nvPr>
        </p:nvSpPr>
        <p:spPr>
          <a:xfrm>
            <a:off x="533400" y="990600"/>
            <a:ext cx="7772400" cy="5029200"/>
          </a:xfrm>
        </p:spPr>
        <p:txBody>
          <a:bodyPr/>
          <a:lstStyle/>
          <a:p>
            <a:pPr eaLnBrk="1" hangingPunct="1">
              <a:lnSpc>
                <a:spcPct val="80000"/>
              </a:lnSpc>
            </a:pPr>
            <a:r>
              <a:rPr lang="en-US" sz="1800" dirty="0" smtClean="0"/>
              <a:t>In assembly, strings don’t necessarily have to be arrays of characters. Any array can be a called a string.</a:t>
            </a:r>
          </a:p>
          <a:p>
            <a:pPr eaLnBrk="1" hangingPunct="1">
              <a:lnSpc>
                <a:spcPct val="80000"/>
              </a:lnSpc>
              <a:spcBef>
                <a:spcPts val="600"/>
              </a:spcBef>
            </a:pPr>
            <a:r>
              <a:rPr lang="en-US" sz="1800" dirty="0" smtClean="0"/>
              <a:t>Some strings can be arrays of characters, if the integers in the string correspond to printable characters.</a:t>
            </a:r>
          </a:p>
          <a:p>
            <a:pPr eaLnBrk="1" hangingPunct="1">
              <a:lnSpc>
                <a:spcPct val="80000"/>
              </a:lnSpc>
              <a:spcBef>
                <a:spcPct val="40000"/>
              </a:spcBef>
            </a:pPr>
            <a:r>
              <a:rPr lang="en-US" sz="1800" dirty="0" smtClean="0"/>
              <a:t>When working with arrays, or strings, a program typically will need to walk the array and do some work on each element.</a:t>
            </a:r>
          </a:p>
          <a:p>
            <a:pPr eaLnBrk="1" hangingPunct="1">
              <a:lnSpc>
                <a:spcPct val="80000"/>
              </a:lnSpc>
              <a:spcBef>
                <a:spcPct val="40000"/>
              </a:spcBef>
            </a:pPr>
            <a:r>
              <a:rPr lang="en-US" sz="1800" dirty="0" smtClean="0"/>
              <a:t>In HLL this means writing loops to walk the array, and this can also be done in assembly.</a:t>
            </a:r>
          </a:p>
          <a:p>
            <a:pPr eaLnBrk="1" hangingPunct="1">
              <a:lnSpc>
                <a:spcPct val="80000"/>
              </a:lnSpc>
              <a:spcBef>
                <a:spcPct val="40000"/>
              </a:spcBef>
            </a:pPr>
            <a:r>
              <a:rPr lang="en-US" sz="1800" dirty="0" smtClean="0"/>
              <a:t>However, in assembly there are also string instructions that are specifically used to work with arrays. </a:t>
            </a:r>
          </a:p>
          <a:p>
            <a:pPr eaLnBrk="1" hangingPunct="1">
              <a:lnSpc>
                <a:spcPct val="80000"/>
              </a:lnSpc>
              <a:spcBef>
                <a:spcPct val="40000"/>
              </a:spcBef>
            </a:pPr>
            <a:r>
              <a:rPr lang="en-US" sz="1800" dirty="0" smtClean="0"/>
              <a:t>These instructions are CISC instructions that do several steps per instruction to work with arrays more efficiently.</a:t>
            </a:r>
          </a:p>
          <a:p>
            <a:pPr eaLnBrk="1" hangingPunct="1">
              <a:lnSpc>
                <a:spcPct val="80000"/>
              </a:lnSpc>
              <a:spcBef>
                <a:spcPct val="40000"/>
              </a:spcBef>
            </a:pPr>
            <a:r>
              <a:rPr lang="en-US" sz="1800" dirty="0" smtClean="0"/>
              <a:t>These instructions can be set up to walk the arrays in the forward or backward direction, without having to use looping instructions.</a:t>
            </a:r>
          </a:p>
          <a:p>
            <a:pPr eaLnBrk="1" hangingPunct="1">
              <a:lnSpc>
                <a:spcPct val="80000"/>
              </a:lnSpc>
              <a:spcBef>
                <a:spcPct val="40000"/>
              </a:spcBef>
            </a:pPr>
            <a:r>
              <a:rPr lang="en-US" sz="1800" dirty="0" smtClean="0"/>
              <a:t>Without the explicit use of looping instructions and other instructions to support loop control, string instructions are more efficient for array processing.</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p:txBody>
          <a:bodyPr/>
          <a:lstStyle/>
          <a:p>
            <a:pPr>
              <a:defRPr/>
            </a:pPr>
            <a:fld id="{E5EE8CCF-4C5C-49ED-ADA4-BCD56EA6B67B}" type="slidenum">
              <a:rPr lang="en-US" smtClean="0"/>
              <a:pPr>
                <a:defRPr/>
              </a:pPr>
              <a:t>4</a:t>
            </a:fld>
            <a:endParaRPr lang="en-US" smtClean="0"/>
          </a:p>
        </p:txBody>
      </p:sp>
      <p:sp>
        <p:nvSpPr>
          <p:cNvPr id="145410" name="Rectangle 2"/>
          <p:cNvSpPr>
            <a:spLocks noGrp="1" noChangeArrowheads="1"/>
          </p:cNvSpPr>
          <p:nvPr>
            <p:ph type="title"/>
          </p:nvPr>
        </p:nvSpPr>
        <p:spPr>
          <a:xfrm>
            <a:off x="685800" y="228600"/>
            <a:ext cx="7772400" cy="457200"/>
          </a:xfrm>
        </p:spPr>
        <p:txBody>
          <a:bodyPr/>
          <a:lstStyle/>
          <a:p>
            <a:pPr eaLnBrk="1" hangingPunct="1">
              <a:defRPr/>
            </a:pPr>
            <a:r>
              <a:rPr lang="en-US" sz="2800" dirty="0" smtClean="0"/>
              <a:t>String Instructions </a:t>
            </a:r>
            <a:r>
              <a:rPr lang="en-US" sz="2800" dirty="0" smtClean="0"/>
              <a:t>Overview </a:t>
            </a:r>
            <a:r>
              <a:rPr lang="en-US" sz="2000" dirty="0" smtClean="0"/>
              <a:t>(1 of 2)</a:t>
            </a:r>
            <a:endParaRPr lang="en-US" sz="1600" dirty="0" smtClean="0"/>
          </a:p>
        </p:txBody>
      </p:sp>
      <p:sp>
        <p:nvSpPr>
          <p:cNvPr id="6149" name="Rectangle 3"/>
          <p:cNvSpPr>
            <a:spLocks noGrp="1" noChangeArrowheads="1"/>
          </p:cNvSpPr>
          <p:nvPr>
            <p:ph type="body" idx="1"/>
          </p:nvPr>
        </p:nvSpPr>
        <p:spPr>
          <a:xfrm>
            <a:off x="457200" y="762000"/>
            <a:ext cx="8153400" cy="5486400"/>
          </a:xfrm>
        </p:spPr>
        <p:txBody>
          <a:bodyPr/>
          <a:lstStyle/>
          <a:p>
            <a:pPr eaLnBrk="1" hangingPunct="1">
              <a:lnSpc>
                <a:spcPct val="90000"/>
              </a:lnSpc>
            </a:pPr>
            <a:r>
              <a:rPr lang="en-US" sz="1800" dirty="0" smtClean="0"/>
              <a:t>There are 5 main string instructions, each with 3 variations to work with strings of bytes (B), words (W), and </a:t>
            </a:r>
            <a:r>
              <a:rPr lang="en-US" sz="1800" dirty="0" err="1" smtClean="0"/>
              <a:t>doublewords</a:t>
            </a:r>
            <a:r>
              <a:rPr lang="en-US" sz="1800" dirty="0" smtClean="0"/>
              <a:t> (D):</a:t>
            </a:r>
          </a:p>
          <a:p>
            <a:pPr lvl="1" eaLnBrk="1" hangingPunct="1">
              <a:lnSpc>
                <a:spcPct val="90000"/>
              </a:lnSpc>
            </a:pPr>
            <a:r>
              <a:rPr lang="en-US" sz="1800" dirty="0" smtClean="0"/>
              <a:t>MOVSB, MOVSW, and MOVSD: </a:t>
            </a:r>
            <a:r>
              <a:rPr lang="en-US" sz="1800" b="1" dirty="0" smtClean="0"/>
              <a:t>mov</a:t>
            </a:r>
            <a:r>
              <a:rPr lang="en-US" sz="1800" dirty="0" smtClean="0"/>
              <a:t>e data from source </a:t>
            </a:r>
            <a:r>
              <a:rPr lang="en-US" sz="1800" b="1" dirty="0" smtClean="0"/>
              <a:t>s</a:t>
            </a:r>
            <a:r>
              <a:rPr lang="en-US" sz="1800" dirty="0" smtClean="0"/>
              <a:t>tring to destination string</a:t>
            </a:r>
          </a:p>
          <a:p>
            <a:pPr lvl="1" eaLnBrk="1" hangingPunct="1">
              <a:lnSpc>
                <a:spcPct val="90000"/>
              </a:lnSpc>
            </a:pPr>
            <a:r>
              <a:rPr lang="en-US" sz="1800" dirty="0" smtClean="0"/>
              <a:t>CMPSB, CMPSW, and CMPSD: </a:t>
            </a:r>
            <a:r>
              <a:rPr lang="en-US" sz="1800" b="1" dirty="0" smtClean="0"/>
              <a:t>c</a:t>
            </a:r>
            <a:r>
              <a:rPr lang="en-US" sz="1800" dirty="0" smtClean="0"/>
              <a:t>o</a:t>
            </a:r>
            <a:r>
              <a:rPr lang="en-US" sz="1800" b="1" dirty="0" smtClean="0"/>
              <a:t>mp</a:t>
            </a:r>
            <a:r>
              <a:rPr lang="en-US" sz="1800" dirty="0" smtClean="0"/>
              <a:t>are 2 </a:t>
            </a:r>
            <a:r>
              <a:rPr lang="en-US" sz="1800" b="1" dirty="0" smtClean="0"/>
              <a:t>s</a:t>
            </a:r>
            <a:r>
              <a:rPr lang="en-US" sz="1800" dirty="0" smtClean="0"/>
              <a:t>trings</a:t>
            </a:r>
          </a:p>
          <a:p>
            <a:pPr lvl="1" eaLnBrk="1" hangingPunct="1">
              <a:lnSpc>
                <a:spcPct val="90000"/>
              </a:lnSpc>
            </a:pPr>
            <a:r>
              <a:rPr lang="en-US" sz="1800" dirty="0" smtClean="0"/>
              <a:t>SCASB, SCASW, and SCASD: search (</a:t>
            </a:r>
            <a:r>
              <a:rPr lang="en-US" sz="1800" b="1" dirty="0" smtClean="0"/>
              <a:t>sca</a:t>
            </a:r>
            <a:r>
              <a:rPr lang="en-US" sz="1800" dirty="0" smtClean="0"/>
              <a:t>n) for data within a </a:t>
            </a:r>
            <a:r>
              <a:rPr lang="en-US" sz="1800" b="1" dirty="0" smtClean="0"/>
              <a:t>s</a:t>
            </a:r>
            <a:r>
              <a:rPr lang="en-US" sz="1800" dirty="0" smtClean="0"/>
              <a:t>tring</a:t>
            </a:r>
          </a:p>
          <a:p>
            <a:pPr lvl="1" eaLnBrk="1" hangingPunct="1">
              <a:lnSpc>
                <a:spcPct val="90000"/>
              </a:lnSpc>
            </a:pPr>
            <a:r>
              <a:rPr lang="en-US" sz="1800" dirty="0" smtClean="0"/>
              <a:t>STOSB, STOSW, and STOSD: copy (</a:t>
            </a:r>
            <a:r>
              <a:rPr lang="en-US" sz="1800" b="1" dirty="0" smtClean="0"/>
              <a:t>sto</a:t>
            </a:r>
            <a:r>
              <a:rPr lang="en-US" sz="1800" dirty="0" smtClean="0"/>
              <a:t>re) data into the </a:t>
            </a:r>
            <a:r>
              <a:rPr lang="en-US" sz="1800" b="1" dirty="0" smtClean="0"/>
              <a:t>s</a:t>
            </a:r>
            <a:r>
              <a:rPr lang="en-US" sz="1800" dirty="0" smtClean="0"/>
              <a:t>tring</a:t>
            </a:r>
          </a:p>
          <a:p>
            <a:pPr lvl="1" eaLnBrk="1" hangingPunct="1">
              <a:lnSpc>
                <a:spcPct val="90000"/>
              </a:lnSpc>
            </a:pPr>
            <a:r>
              <a:rPr lang="en-US" sz="1800" dirty="0" smtClean="0"/>
              <a:t>LODSB, LODSW, and LODSD: copy (</a:t>
            </a:r>
            <a:r>
              <a:rPr lang="en-US" sz="1800" b="1" dirty="0" smtClean="0"/>
              <a:t>lo</a:t>
            </a:r>
            <a:r>
              <a:rPr lang="en-US" sz="1800" dirty="0" smtClean="0"/>
              <a:t>a</a:t>
            </a:r>
            <a:r>
              <a:rPr lang="en-US" sz="1800" b="1" dirty="0" smtClean="0"/>
              <a:t>d</a:t>
            </a:r>
            <a:r>
              <a:rPr lang="en-US" sz="1800" dirty="0" smtClean="0"/>
              <a:t>) data from the </a:t>
            </a:r>
            <a:r>
              <a:rPr lang="en-US" sz="1800" b="1" dirty="0" smtClean="0"/>
              <a:t>s</a:t>
            </a:r>
            <a:r>
              <a:rPr lang="en-US" sz="1800" dirty="0" smtClean="0"/>
              <a:t>tring</a:t>
            </a:r>
          </a:p>
          <a:p>
            <a:pPr eaLnBrk="1" hangingPunct="1">
              <a:lnSpc>
                <a:spcPct val="90000"/>
              </a:lnSpc>
              <a:spcBef>
                <a:spcPct val="40000"/>
              </a:spcBef>
            </a:pPr>
            <a:r>
              <a:rPr lang="en-US" sz="1800" dirty="0" smtClean="0"/>
              <a:t>Each string instruction works with a source string and/or a destination string:</a:t>
            </a:r>
          </a:p>
          <a:p>
            <a:pPr lvl="1" eaLnBrk="1" hangingPunct="1">
              <a:lnSpc>
                <a:spcPct val="90000"/>
              </a:lnSpc>
              <a:spcBef>
                <a:spcPct val="40000"/>
              </a:spcBef>
            </a:pPr>
            <a:r>
              <a:rPr lang="en-US" sz="1800" dirty="0" smtClean="0"/>
              <a:t>string instructions use ESI and/or EDI specifically.</a:t>
            </a:r>
          </a:p>
          <a:p>
            <a:pPr lvl="1" eaLnBrk="1" hangingPunct="1">
              <a:lnSpc>
                <a:spcPct val="90000"/>
              </a:lnSpc>
              <a:spcBef>
                <a:spcPct val="40000"/>
              </a:spcBef>
            </a:pPr>
            <a:r>
              <a:rPr lang="en-US" sz="1800" dirty="0" smtClean="0"/>
              <a:t>ESI (</a:t>
            </a:r>
            <a:r>
              <a:rPr lang="en-US" sz="1800" b="1" dirty="0" smtClean="0"/>
              <a:t>e</a:t>
            </a:r>
            <a:r>
              <a:rPr lang="en-US" sz="1800" dirty="0" smtClean="0"/>
              <a:t>xtended </a:t>
            </a:r>
            <a:r>
              <a:rPr lang="en-US" sz="1800" b="1" dirty="0" smtClean="0"/>
              <a:t>s</a:t>
            </a:r>
            <a:r>
              <a:rPr lang="en-US" sz="1800" dirty="0" smtClean="0"/>
              <a:t>ource </a:t>
            </a:r>
            <a:r>
              <a:rPr lang="en-US" sz="1800" b="1" dirty="0" smtClean="0"/>
              <a:t>i</a:t>
            </a:r>
            <a:r>
              <a:rPr lang="en-US" sz="1800" dirty="0" smtClean="0"/>
              <a:t>ndex) should be set to point to the source string.</a:t>
            </a:r>
          </a:p>
          <a:p>
            <a:pPr lvl="1" eaLnBrk="1" hangingPunct="1">
              <a:lnSpc>
                <a:spcPct val="90000"/>
              </a:lnSpc>
              <a:spcBef>
                <a:spcPct val="25000"/>
              </a:spcBef>
            </a:pPr>
            <a:r>
              <a:rPr lang="en-US" sz="1800" dirty="0" smtClean="0"/>
              <a:t>EDI (</a:t>
            </a:r>
            <a:r>
              <a:rPr lang="en-US" sz="1800" b="1" dirty="0" smtClean="0"/>
              <a:t>e</a:t>
            </a:r>
            <a:r>
              <a:rPr lang="en-US" sz="1800" dirty="0" smtClean="0"/>
              <a:t>xtended </a:t>
            </a:r>
            <a:r>
              <a:rPr lang="en-US" sz="1800" b="1" dirty="0" smtClean="0"/>
              <a:t>d</a:t>
            </a:r>
            <a:r>
              <a:rPr lang="en-US" sz="1800" dirty="0" smtClean="0"/>
              <a:t>estination </a:t>
            </a:r>
            <a:r>
              <a:rPr lang="en-US" sz="1800" b="1" dirty="0" smtClean="0"/>
              <a:t>i</a:t>
            </a:r>
            <a:r>
              <a:rPr lang="en-US" sz="1800" dirty="0" smtClean="0"/>
              <a:t>ndex) should be set to point to the destination string</a:t>
            </a:r>
            <a:r>
              <a:rPr lang="en-US" sz="1800" dirty="0" smtClean="0"/>
              <a:t>.</a:t>
            </a:r>
          </a:p>
          <a:p>
            <a:pPr eaLnBrk="1" hangingPunct="1">
              <a:lnSpc>
                <a:spcPct val="90000"/>
              </a:lnSpc>
              <a:spcBef>
                <a:spcPct val="25000"/>
              </a:spcBef>
            </a:pPr>
            <a:r>
              <a:rPr lang="en-US" sz="1800" dirty="0" smtClean="0"/>
              <a:t>After a string instruction runs, the ESI and/or EDI value changes by 1, 2, or 4 (for bytes, words, or </a:t>
            </a:r>
            <a:r>
              <a:rPr lang="en-US" sz="1800" dirty="0" err="1" smtClean="0"/>
              <a:t>doublewords</a:t>
            </a:r>
            <a:r>
              <a:rPr lang="en-US" sz="1800" dirty="0" smtClean="0"/>
              <a:t>) so ESI / EDI point to the next element of the string.</a:t>
            </a:r>
            <a:endParaRPr lang="en-US" sz="1800" dirty="0" smtClean="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p:txBody>
          <a:bodyPr/>
          <a:lstStyle/>
          <a:p>
            <a:pPr>
              <a:defRPr/>
            </a:pPr>
            <a:fld id="{E5EE8CCF-4C5C-49ED-ADA4-BCD56EA6B67B}" type="slidenum">
              <a:rPr lang="en-US" smtClean="0"/>
              <a:pPr>
                <a:defRPr/>
              </a:pPr>
              <a:t>5</a:t>
            </a:fld>
            <a:endParaRPr lang="en-US" smtClean="0"/>
          </a:p>
        </p:txBody>
      </p:sp>
      <p:sp>
        <p:nvSpPr>
          <p:cNvPr id="145410" name="Rectangle 2"/>
          <p:cNvSpPr>
            <a:spLocks noGrp="1" noChangeArrowheads="1"/>
          </p:cNvSpPr>
          <p:nvPr>
            <p:ph type="title"/>
          </p:nvPr>
        </p:nvSpPr>
        <p:spPr>
          <a:xfrm>
            <a:off x="685800" y="228600"/>
            <a:ext cx="7772400" cy="457200"/>
          </a:xfrm>
        </p:spPr>
        <p:txBody>
          <a:bodyPr/>
          <a:lstStyle/>
          <a:p>
            <a:pPr eaLnBrk="1" hangingPunct="1">
              <a:defRPr/>
            </a:pPr>
            <a:r>
              <a:rPr lang="en-US" sz="2800" dirty="0" smtClean="0"/>
              <a:t>String Instructions </a:t>
            </a:r>
            <a:r>
              <a:rPr lang="en-US" sz="2800" dirty="0" smtClean="0"/>
              <a:t>Overview </a:t>
            </a:r>
            <a:r>
              <a:rPr lang="en-US" sz="2000" dirty="0" smtClean="0"/>
              <a:t>(2 of 2)</a:t>
            </a:r>
            <a:endParaRPr lang="en-US" sz="2000" dirty="0" smtClean="0"/>
          </a:p>
        </p:txBody>
      </p:sp>
      <p:sp>
        <p:nvSpPr>
          <p:cNvPr id="6149" name="Rectangle 3"/>
          <p:cNvSpPr>
            <a:spLocks noGrp="1" noChangeArrowheads="1"/>
          </p:cNvSpPr>
          <p:nvPr>
            <p:ph type="body" idx="1"/>
          </p:nvPr>
        </p:nvSpPr>
        <p:spPr>
          <a:xfrm>
            <a:off x="457200" y="762000"/>
            <a:ext cx="8153400" cy="5486400"/>
          </a:xfrm>
        </p:spPr>
        <p:txBody>
          <a:bodyPr/>
          <a:lstStyle/>
          <a:p>
            <a:pPr eaLnBrk="1" hangingPunct="1">
              <a:lnSpc>
                <a:spcPct val="90000"/>
              </a:lnSpc>
              <a:spcBef>
                <a:spcPct val="40000"/>
              </a:spcBef>
            </a:pPr>
            <a:r>
              <a:rPr lang="en-US" sz="1800" dirty="0" smtClean="0"/>
              <a:t>Each </a:t>
            </a:r>
            <a:r>
              <a:rPr lang="en-US" sz="1800" dirty="0" smtClean="0"/>
              <a:t>string instruction also works with a direction flag (DF) that controls whether the code will walk the string in the forward or backward direction</a:t>
            </a:r>
            <a:r>
              <a:rPr lang="en-US" sz="1800" dirty="0" smtClean="0"/>
              <a:t>.</a:t>
            </a:r>
          </a:p>
          <a:p>
            <a:pPr lvl="1" eaLnBrk="1" hangingPunct="1">
              <a:lnSpc>
                <a:spcPct val="90000"/>
              </a:lnSpc>
              <a:spcBef>
                <a:spcPct val="40000"/>
              </a:spcBef>
            </a:pPr>
            <a:r>
              <a:rPr lang="en-US" sz="1800" dirty="0" smtClean="0"/>
              <a:t>When going in the forward direction, the ESI and/or EDI value will increment by 1, 2, or 4.</a:t>
            </a:r>
          </a:p>
          <a:p>
            <a:pPr lvl="1" eaLnBrk="1" hangingPunct="1">
              <a:lnSpc>
                <a:spcPct val="90000"/>
              </a:lnSpc>
              <a:spcBef>
                <a:spcPct val="40000"/>
              </a:spcBef>
            </a:pPr>
            <a:r>
              <a:rPr lang="en-US" sz="1800" dirty="0" smtClean="0"/>
              <a:t>When going in the backward direction, the ESI and/or EDI value will decrement by 1, 2, or 4.</a:t>
            </a:r>
            <a:endParaRPr lang="en-US" sz="1800" dirty="0" smtClean="0"/>
          </a:p>
          <a:p>
            <a:pPr eaLnBrk="1" hangingPunct="1">
              <a:lnSpc>
                <a:spcPct val="90000"/>
              </a:lnSpc>
              <a:spcBef>
                <a:spcPct val="40000"/>
              </a:spcBef>
            </a:pPr>
            <a:r>
              <a:rPr lang="en-US" sz="1800" dirty="0" smtClean="0"/>
              <a:t>When walking the string, ECX is </a:t>
            </a:r>
            <a:r>
              <a:rPr lang="en-US" sz="1800" dirty="0" smtClean="0"/>
              <a:t>used </a:t>
            </a:r>
            <a:r>
              <a:rPr lang="en-US" sz="1800" dirty="0" smtClean="0"/>
              <a:t>as a loop counter to determine how far to walk the string</a:t>
            </a:r>
            <a:r>
              <a:rPr lang="en-US" sz="1800" dirty="0" smtClean="0"/>
              <a:t>. Therefore, ECX should be set to the number of elements of the string.</a:t>
            </a:r>
            <a:endParaRPr lang="en-US" sz="1800" dirty="0" smtClean="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p:cNvSpPr>
            <a:spLocks noGrp="1"/>
          </p:cNvSpPr>
          <p:nvPr>
            <p:ph type="sldNum" sz="quarter" idx="11"/>
          </p:nvPr>
        </p:nvSpPr>
        <p:spPr/>
        <p:txBody>
          <a:bodyPr/>
          <a:lstStyle/>
          <a:p>
            <a:pPr>
              <a:defRPr/>
            </a:pPr>
            <a:fld id="{1D08CCAD-82C7-4811-9150-45E9A987CA12}" type="slidenum">
              <a:rPr lang="en-US" smtClean="0"/>
              <a:pPr>
                <a:defRPr/>
              </a:pPr>
              <a:t>6</a:t>
            </a:fld>
            <a:endParaRPr lang="en-US" smtClean="0"/>
          </a:p>
        </p:txBody>
      </p:sp>
      <p:sp>
        <p:nvSpPr>
          <p:cNvPr id="79874" name="Rectangle 2"/>
          <p:cNvSpPr>
            <a:spLocks noGrp="1" noChangeArrowheads="1"/>
          </p:cNvSpPr>
          <p:nvPr>
            <p:ph type="title"/>
          </p:nvPr>
        </p:nvSpPr>
        <p:spPr>
          <a:xfrm>
            <a:off x="685800" y="152400"/>
            <a:ext cx="7772400" cy="685800"/>
          </a:xfrm>
        </p:spPr>
        <p:txBody>
          <a:bodyPr/>
          <a:lstStyle/>
          <a:p>
            <a:pPr eaLnBrk="1" hangingPunct="1">
              <a:defRPr/>
            </a:pPr>
            <a:r>
              <a:rPr lang="en-US" sz="2800" dirty="0" smtClean="0"/>
              <a:t>MOVSB, MOVSW, and MOVSD </a:t>
            </a:r>
            <a:r>
              <a:rPr lang="en-US" sz="2000" dirty="0" smtClean="0"/>
              <a:t>(1 of 2)</a:t>
            </a:r>
          </a:p>
        </p:txBody>
      </p:sp>
      <p:sp>
        <p:nvSpPr>
          <p:cNvPr id="7173" name="Rectangle 3"/>
          <p:cNvSpPr>
            <a:spLocks noGrp="1" noChangeArrowheads="1"/>
          </p:cNvSpPr>
          <p:nvPr>
            <p:ph type="body" idx="1"/>
          </p:nvPr>
        </p:nvSpPr>
        <p:spPr>
          <a:xfrm>
            <a:off x="609600" y="838200"/>
            <a:ext cx="7696200" cy="4419600"/>
          </a:xfrm>
        </p:spPr>
        <p:txBody>
          <a:bodyPr/>
          <a:lstStyle/>
          <a:p>
            <a:pPr eaLnBrk="1" hangingPunct="1"/>
            <a:r>
              <a:rPr lang="en-US" sz="1800" dirty="0" smtClean="0"/>
              <a:t>The MOVSB, MOVSW, and MOVSD (</a:t>
            </a:r>
            <a:r>
              <a:rPr lang="en-US" sz="1800" b="1" u="sng" dirty="0" smtClean="0"/>
              <a:t>mov</a:t>
            </a:r>
            <a:r>
              <a:rPr lang="en-US" sz="1800" dirty="0" smtClean="0"/>
              <a:t>e </a:t>
            </a:r>
            <a:r>
              <a:rPr lang="en-US" sz="1800" b="1" u="sng" dirty="0" smtClean="0"/>
              <a:t>s</a:t>
            </a:r>
            <a:r>
              <a:rPr lang="en-US" sz="1800" dirty="0" smtClean="0"/>
              <a:t>tring) instructions copy data from the memory location pointed to by ESI (source) to the memory location pointed to by EDI (destination).</a:t>
            </a:r>
          </a:p>
          <a:p>
            <a:pPr eaLnBrk="1" hangingPunct="1"/>
            <a:r>
              <a:rPr lang="en-US" sz="1800" dirty="0" smtClean="0"/>
              <a:t>ESI and EDI should be set to the correct strings before the MOVS instruction is run.</a:t>
            </a:r>
          </a:p>
          <a:p>
            <a:pPr eaLnBrk="1" hangingPunct="1"/>
            <a:r>
              <a:rPr lang="en-US" sz="1800" dirty="0" smtClean="0"/>
              <a:t>ESI and EDI are </a:t>
            </a:r>
            <a:r>
              <a:rPr lang="en-US" sz="1800" i="1" dirty="0" smtClean="0"/>
              <a:t>automatically</a:t>
            </a:r>
            <a:r>
              <a:rPr lang="en-US" sz="1800" dirty="0" smtClean="0"/>
              <a:t> incremented or decremented by each MOVS instruction:</a:t>
            </a:r>
          </a:p>
          <a:p>
            <a:pPr lvl="1" eaLnBrk="1" hangingPunct="1"/>
            <a:r>
              <a:rPr lang="en-US" sz="1800" dirty="0" smtClean="0"/>
              <a:t>MOVSB: ESI, EDI increment/decrement by 1 (byte)</a:t>
            </a:r>
          </a:p>
          <a:p>
            <a:pPr lvl="1" eaLnBrk="1" hangingPunct="1"/>
            <a:r>
              <a:rPr lang="en-US" sz="1800" dirty="0" smtClean="0"/>
              <a:t>MOVSW: ESI, EDI increment/decrement by 2 (bytes)</a:t>
            </a:r>
          </a:p>
          <a:p>
            <a:pPr lvl="1" eaLnBrk="1" hangingPunct="1"/>
            <a:r>
              <a:rPr lang="en-US" sz="1800" dirty="0" smtClean="0"/>
              <a:t>MOVSD: ESI, EDI increment/decrement by 4 (bytes)</a:t>
            </a:r>
          </a:p>
          <a:p>
            <a:pPr eaLnBrk="1" hangingPunct="1"/>
            <a:r>
              <a:rPr lang="en-US" sz="1800" dirty="0" smtClean="0"/>
              <a:t>ESI and EDI are either incremented or decremented depending on the direction flag, which also should be set before the MOVS instruction (more in the next slides).</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1"/>
          </p:nvPr>
        </p:nvSpPr>
        <p:spPr/>
        <p:txBody>
          <a:bodyPr/>
          <a:lstStyle/>
          <a:p>
            <a:pPr>
              <a:defRPr/>
            </a:pPr>
            <a:fld id="{79FED323-2C20-4847-BE9B-16E1922206BD}" type="slidenum">
              <a:rPr lang="en-US" smtClean="0"/>
              <a:pPr>
                <a:defRPr/>
              </a:pPr>
              <a:t>7</a:t>
            </a:fld>
            <a:endParaRPr lang="en-US" smtClean="0"/>
          </a:p>
        </p:txBody>
      </p:sp>
      <p:sp>
        <p:nvSpPr>
          <p:cNvPr id="79874" name="Rectangle 2"/>
          <p:cNvSpPr>
            <a:spLocks noGrp="1" noChangeArrowheads="1"/>
          </p:cNvSpPr>
          <p:nvPr>
            <p:ph type="title"/>
          </p:nvPr>
        </p:nvSpPr>
        <p:spPr>
          <a:xfrm>
            <a:off x="685800" y="152400"/>
            <a:ext cx="7772400" cy="685800"/>
          </a:xfrm>
        </p:spPr>
        <p:txBody>
          <a:bodyPr/>
          <a:lstStyle/>
          <a:p>
            <a:pPr eaLnBrk="1" hangingPunct="1">
              <a:defRPr/>
            </a:pPr>
            <a:r>
              <a:rPr lang="en-US" sz="2800" dirty="0" smtClean="0"/>
              <a:t>MOVSB, MOVSW, and MOVSD </a:t>
            </a:r>
            <a:r>
              <a:rPr lang="en-US" sz="2000" dirty="0" smtClean="0"/>
              <a:t>(2 of 2)</a:t>
            </a:r>
          </a:p>
        </p:txBody>
      </p:sp>
      <p:sp>
        <p:nvSpPr>
          <p:cNvPr id="8197" name="Rectangle 3"/>
          <p:cNvSpPr>
            <a:spLocks noGrp="1" noChangeArrowheads="1"/>
          </p:cNvSpPr>
          <p:nvPr>
            <p:ph type="body" idx="1"/>
          </p:nvPr>
        </p:nvSpPr>
        <p:spPr>
          <a:xfrm>
            <a:off x="457200" y="838200"/>
            <a:ext cx="8001000" cy="1219200"/>
          </a:xfrm>
        </p:spPr>
        <p:txBody>
          <a:bodyPr/>
          <a:lstStyle/>
          <a:p>
            <a:r>
              <a:rPr lang="en-US" sz="1800" dirty="0" smtClean="0"/>
              <a:t>The MOVS instruction is typically used with a string of data, where it is repeatedly run.</a:t>
            </a:r>
          </a:p>
          <a:p>
            <a:r>
              <a:rPr lang="en-US" sz="1800" dirty="0" smtClean="0"/>
              <a:t>But here is an example of using MOVS to copy </a:t>
            </a:r>
            <a:r>
              <a:rPr lang="en-US" sz="1800" u="sng" dirty="0" smtClean="0"/>
              <a:t>one</a:t>
            </a:r>
            <a:r>
              <a:rPr lang="en-US" sz="1800" dirty="0" smtClean="0"/>
              <a:t> data value, so we can see how one iteration of MOVS works:</a:t>
            </a:r>
          </a:p>
          <a:p>
            <a:endParaRPr lang="en-US" sz="2000" dirty="0" smtClean="0"/>
          </a:p>
          <a:p>
            <a:pPr eaLnBrk="1" hangingPunct="1"/>
            <a:endParaRPr lang="en-US" sz="1800" dirty="0" smtClean="0"/>
          </a:p>
        </p:txBody>
      </p:sp>
      <p:sp>
        <p:nvSpPr>
          <p:cNvPr id="8198" name="Text Box 4"/>
          <p:cNvSpPr txBox="1">
            <a:spLocks noChangeArrowheads="1"/>
          </p:cNvSpPr>
          <p:nvPr/>
        </p:nvSpPr>
        <p:spPr bwMode="auto">
          <a:xfrm>
            <a:off x="990600" y="2133600"/>
            <a:ext cx="7010400" cy="28956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dirty="0">
                <a:latin typeface="Courier New" pitchFamily="49" charset="0"/>
              </a:rPr>
              <a:t>.data</a:t>
            </a:r>
          </a:p>
          <a:p>
            <a:pPr>
              <a:lnSpc>
                <a:spcPct val="50000"/>
              </a:lnSpc>
              <a:spcBef>
                <a:spcPct val="50000"/>
              </a:spcBef>
              <a:tabLst>
                <a:tab pos="457200" algn="l"/>
                <a:tab pos="3657600" algn="l"/>
                <a:tab pos="4114800" algn="l"/>
              </a:tabLst>
            </a:pPr>
            <a:r>
              <a:rPr lang="en-US" sz="1600" b="1" dirty="0">
                <a:latin typeface="Courier New" pitchFamily="49" charset="0"/>
              </a:rPr>
              <a:t>source DWORD 0FFFFFFFFh</a:t>
            </a:r>
          </a:p>
          <a:p>
            <a:pPr>
              <a:lnSpc>
                <a:spcPct val="50000"/>
              </a:lnSpc>
              <a:spcBef>
                <a:spcPct val="50000"/>
              </a:spcBef>
              <a:tabLst>
                <a:tab pos="457200" algn="l"/>
                <a:tab pos="3657600" algn="l"/>
                <a:tab pos="4114800" algn="l"/>
              </a:tabLst>
            </a:pPr>
            <a:r>
              <a:rPr lang="en-US" sz="1600" b="1" dirty="0" err="1">
                <a:latin typeface="Courier New" pitchFamily="49" charset="0"/>
              </a:rPr>
              <a:t>dest</a:t>
            </a:r>
            <a:r>
              <a:rPr lang="en-US" sz="1600" b="1" dirty="0">
                <a:latin typeface="Courier New" pitchFamily="49" charset="0"/>
              </a:rPr>
              <a:t>   DWORD ?</a:t>
            </a:r>
          </a:p>
          <a:p>
            <a:pPr>
              <a:lnSpc>
                <a:spcPct val="50000"/>
              </a:lnSpc>
              <a:spcBef>
                <a:spcPct val="50000"/>
              </a:spcBef>
              <a:tabLst>
                <a:tab pos="457200" algn="l"/>
                <a:tab pos="3657600" algn="l"/>
                <a:tab pos="4114800" algn="l"/>
              </a:tabLst>
            </a:pPr>
            <a:endParaRPr lang="en-US" sz="1600" b="1" dirty="0">
              <a:latin typeface="Courier New" pitchFamily="49" charset="0"/>
            </a:endParaRPr>
          </a:p>
          <a:p>
            <a:pPr>
              <a:lnSpc>
                <a:spcPct val="50000"/>
              </a:lnSpc>
              <a:spcBef>
                <a:spcPct val="50000"/>
              </a:spcBef>
              <a:tabLst>
                <a:tab pos="457200" algn="l"/>
                <a:tab pos="3657600" algn="l"/>
                <a:tab pos="4114800" algn="l"/>
              </a:tabLst>
            </a:pPr>
            <a:r>
              <a:rPr lang="en-US" sz="1600" b="1" dirty="0">
                <a:latin typeface="Courier New" pitchFamily="49" charset="0"/>
              </a:rPr>
              <a:t>.code</a:t>
            </a:r>
          </a:p>
          <a:p>
            <a:pPr>
              <a:lnSpc>
                <a:spcPct val="50000"/>
              </a:lnSpc>
              <a:spcBef>
                <a:spcPct val="50000"/>
              </a:spcBef>
              <a:tabLst>
                <a:tab pos="457200" algn="l"/>
                <a:tab pos="3657600" algn="l"/>
                <a:tab pos="4114800" algn="l"/>
              </a:tabLst>
            </a:pPr>
            <a:r>
              <a:rPr lang="en-US" sz="1600" b="1" dirty="0" err="1">
                <a:latin typeface="Courier New" pitchFamily="49" charset="0"/>
              </a:rPr>
              <a:t>mov</a:t>
            </a:r>
            <a:r>
              <a:rPr lang="en-US" sz="1600" b="1" dirty="0">
                <a:latin typeface="Courier New" pitchFamily="49" charset="0"/>
              </a:rPr>
              <a:t> </a:t>
            </a:r>
            <a:r>
              <a:rPr lang="en-US" sz="1600" b="1" dirty="0" err="1">
                <a:latin typeface="Courier New" pitchFamily="49" charset="0"/>
              </a:rPr>
              <a:t>esi,OFFSET</a:t>
            </a:r>
            <a:r>
              <a:rPr lang="en-US" sz="1600" b="1" dirty="0">
                <a:latin typeface="Courier New" pitchFamily="49" charset="0"/>
              </a:rPr>
              <a:t> source     ; ESI = </a:t>
            </a:r>
            <a:r>
              <a:rPr lang="en-US" sz="1600" b="1" dirty="0" err="1">
                <a:latin typeface="Courier New" pitchFamily="49" charset="0"/>
              </a:rPr>
              <a:t>addr</a:t>
            </a:r>
            <a:r>
              <a:rPr lang="en-US" sz="1600" b="1" dirty="0">
                <a:latin typeface="Courier New" pitchFamily="49" charset="0"/>
              </a:rPr>
              <a:t> of source</a:t>
            </a:r>
          </a:p>
          <a:p>
            <a:pPr>
              <a:lnSpc>
                <a:spcPct val="50000"/>
              </a:lnSpc>
              <a:spcBef>
                <a:spcPct val="50000"/>
              </a:spcBef>
              <a:tabLst>
                <a:tab pos="457200" algn="l"/>
                <a:tab pos="3657600" algn="l"/>
                <a:tab pos="4114800" algn="l"/>
              </a:tabLst>
            </a:pPr>
            <a:r>
              <a:rPr lang="en-US" sz="1600" b="1" dirty="0" err="1">
                <a:latin typeface="Courier New" pitchFamily="49" charset="0"/>
              </a:rPr>
              <a:t>mov</a:t>
            </a:r>
            <a:r>
              <a:rPr lang="en-US" sz="1600" b="1" dirty="0">
                <a:latin typeface="Courier New" pitchFamily="49" charset="0"/>
              </a:rPr>
              <a:t> </a:t>
            </a:r>
            <a:r>
              <a:rPr lang="en-US" sz="1600" b="1" dirty="0" err="1">
                <a:latin typeface="Courier New" pitchFamily="49" charset="0"/>
              </a:rPr>
              <a:t>edi,OFFSET</a:t>
            </a:r>
            <a:r>
              <a:rPr lang="en-US" sz="1600" b="1" dirty="0">
                <a:latin typeface="Courier New" pitchFamily="49" charset="0"/>
              </a:rPr>
              <a:t> </a:t>
            </a:r>
            <a:r>
              <a:rPr lang="en-US" sz="1600" b="1" dirty="0" err="1">
                <a:latin typeface="Courier New" pitchFamily="49" charset="0"/>
              </a:rPr>
              <a:t>dest</a:t>
            </a:r>
            <a:r>
              <a:rPr lang="en-US" sz="1600" b="1" dirty="0">
                <a:latin typeface="Courier New" pitchFamily="49" charset="0"/>
              </a:rPr>
              <a:t>       ; EDI = </a:t>
            </a:r>
            <a:r>
              <a:rPr lang="en-US" sz="1600" b="1" dirty="0" err="1">
                <a:latin typeface="Courier New" pitchFamily="49" charset="0"/>
              </a:rPr>
              <a:t>addr</a:t>
            </a:r>
            <a:r>
              <a:rPr lang="en-US" sz="1600" b="1" dirty="0">
                <a:latin typeface="Courier New" pitchFamily="49" charset="0"/>
              </a:rPr>
              <a:t> of </a:t>
            </a:r>
            <a:r>
              <a:rPr lang="en-US" sz="1600" b="1" dirty="0" err="1">
                <a:latin typeface="Courier New" pitchFamily="49" charset="0"/>
              </a:rPr>
              <a:t>dest</a:t>
            </a:r>
            <a:endParaRPr lang="en-US" sz="1600" b="1" dirty="0">
              <a:latin typeface="Courier New" pitchFamily="49" charset="0"/>
            </a:endParaRPr>
          </a:p>
          <a:p>
            <a:pPr>
              <a:lnSpc>
                <a:spcPct val="50000"/>
              </a:lnSpc>
              <a:spcBef>
                <a:spcPct val="50000"/>
              </a:spcBef>
              <a:tabLst>
                <a:tab pos="457200" algn="l"/>
                <a:tab pos="3657600" algn="l"/>
                <a:tab pos="4114800" algn="l"/>
              </a:tabLst>
            </a:pPr>
            <a:r>
              <a:rPr lang="en-US" sz="1600" b="1" dirty="0" err="1">
                <a:latin typeface="Courier New" pitchFamily="49" charset="0"/>
              </a:rPr>
              <a:t>movsd</a:t>
            </a:r>
            <a:r>
              <a:rPr lang="en-US" sz="1600" b="1" dirty="0">
                <a:latin typeface="Courier New" pitchFamily="49" charset="0"/>
              </a:rPr>
              <a:t>                     ; the </a:t>
            </a:r>
            <a:r>
              <a:rPr lang="en-US" sz="1600" b="1" dirty="0" err="1">
                <a:latin typeface="Courier New" pitchFamily="49" charset="0"/>
              </a:rPr>
              <a:t>doubleword</a:t>
            </a:r>
            <a:r>
              <a:rPr lang="en-US" sz="1600" b="1" dirty="0">
                <a:latin typeface="Courier New" pitchFamily="49" charset="0"/>
              </a:rPr>
              <a:t> in source</a:t>
            </a:r>
          </a:p>
          <a:p>
            <a:pPr>
              <a:lnSpc>
                <a:spcPct val="50000"/>
              </a:lnSpc>
              <a:spcBef>
                <a:spcPct val="50000"/>
              </a:spcBef>
              <a:tabLst>
                <a:tab pos="457200" algn="l"/>
                <a:tab pos="3657600" algn="l"/>
                <a:tab pos="4114800" algn="l"/>
              </a:tabLst>
            </a:pPr>
            <a:r>
              <a:rPr lang="en-US" sz="1600" b="1" dirty="0">
                <a:latin typeface="Courier New" pitchFamily="49" charset="0"/>
              </a:rPr>
              <a:t>                          ; is copied to </a:t>
            </a:r>
            <a:r>
              <a:rPr lang="en-US" sz="1600" b="1" dirty="0" err="1">
                <a:latin typeface="Courier New" pitchFamily="49" charset="0"/>
              </a:rPr>
              <a:t>dest</a:t>
            </a:r>
            <a:endParaRPr lang="en-US" sz="1600" b="1" dirty="0">
              <a:latin typeface="Courier New" pitchFamily="49" charset="0"/>
            </a:endParaRPr>
          </a:p>
          <a:p>
            <a:pPr>
              <a:lnSpc>
                <a:spcPct val="50000"/>
              </a:lnSpc>
              <a:spcBef>
                <a:spcPct val="50000"/>
              </a:spcBef>
              <a:tabLst>
                <a:tab pos="457200" algn="l"/>
                <a:tab pos="3657600" algn="l"/>
                <a:tab pos="4114800" algn="l"/>
              </a:tabLst>
            </a:pPr>
            <a:r>
              <a:rPr lang="en-US" sz="1600" b="1" dirty="0">
                <a:latin typeface="Courier New" pitchFamily="49" charset="0"/>
              </a:rPr>
              <a:t>	                      ; ESI = ESI + 4</a:t>
            </a:r>
          </a:p>
          <a:p>
            <a:pPr>
              <a:lnSpc>
                <a:spcPct val="50000"/>
              </a:lnSpc>
              <a:spcBef>
                <a:spcPct val="50000"/>
              </a:spcBef>
              <a:tabLst>
                <a:tab pos="457200" algn="l"/>
                <a:tab pos="3657600" algn="l"/>
                <a:tab pos="4114800" algn="l"/>
              </a:tabLst>
            </a:pPr>
            <a:r>
              <a:rPr lang="en-US" sz="1600" b="1" dirty="0">
                <a:latin typeface="Courier New" pitchFamily="49" charset="0"/>
              </a:rPr>
              <a:t>	                      ; EDI = EDI + 4</a:t>
            </a:r>
          </a:p>
          <a:p>
            <a:pPr>
              <a:lnSpc>
                <a:spcPct val="50000"/>
              </a:lnSpc>
              <a:spcBef>
                <a:spcPct val="50000"/>
              </a:spcBef>
              <a:tabLst>
                <a:tab pos="457200" algn="l"/>
                <a:tab pos="3657600" algn="l"/>
                <a:tab pos="4114800" algn="l"/>
              </a:tabLst>
            </a:pPr>
            <a:r>
              <a:rPr lang="en-US" sz="1600" b="1" dirty="0">
                <a:latin typeface="Courier New" pitchFamily="49" charset="0"/>
              </a:rPr>
              <a:t>	</a:t>
            </a:r>
          </a:p>
        </p:txBody>
      </p:sp>
      <p:sp>
        <p:nvSpPr>
          <p:cNvPr id="8199" name="TextBox 7"/>
          <p:cNvSpPr txBox="1">
            <a:spLocks noChangeArrowheads="1"/>
          </p:cNvSpPr>
          <p:nvPr/>
        </p:nvSpPr>
        <p:spPr bwMode="auto">
          <a:xfrm>
            <a:off x="609600" y="5181600"/>
            <a:ext cx="7848600" cy="923925"/>
          </a:xfrm>
          <a:prstGeom prst="rect">
            <a:avLst/>
          </a:prstGeom>
          <a:noFill/>
          <a:ln w="9525">
            <a:noFill/>
            <a:miter lim="800000"/>
            <a:headEnd/>
            <a:tailEnd/>
          </a:ln>
        </p:spPr>
        <p:txBody>
          <a:bodyPr>
            <a:spAutoFit/>
          </a:bodyPr>
          <a:lstStyle/>
          <a:p>
            <a:r>
              <a:rPr lang="en-US" sz="1800" dirty="0"/>
              <a:t>Note: this is not the most efficient way to copy one data value, this is only used to demonstrate how MOVS works. What is the easier way to copy one data value?  </a:t>
            </a:r>
          </a:p>
        </p:txBody>
      </p:sp>
      <p:sp>
        <p:nvSpPr>
          <p:cNvPr id="9" name="TextBox 8"/>
          <p:cNvSpPr txBox="1">
            <a:spLocks noChangeArrowheads="1"/>
          </p:cNvSpPr>
          <p:nvPr/>
        </p:nvSpPr>
        <p:spPr bwMode="auto">
          <a:xfrm>
            <a:off x="6248400" y="5867400"/>
            <a:ext cx="1249363" cy="369888"/>
          </a:xfrm>
          <a:prstGeom prst="rect">
            <a:avLst/>
          </a:prstGeom>
          <a:noFill/>
          <a:ln w="9525">
            <a:noFill/>
            <a:miter lim="800000"/>
            <a:headEnd/>
            <a:tailEnd/>
          </a:ln>
        </p:spPr>
        <p:txBody>
          <a:bodyPr wrap="none">
            <a:spAutoFit/>
          </a:bodyPr>
          <a:lstStyle/>
          <a:p>
            <a:r>
              <a:rPr lang="en-US" sz="1800" dirty="0"/>
              <a:t>Use MOV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Slide Number Placeholder 4"/>
          <p:cNvSpPr>
            <a:spLocks noGrp="1"/>
          </p:cNvSpPr>
          <p:nvPr>
            <p:ph type="sldNum" sz="quarter" idx="11"/>
          </p:nvPr>
        </p:nvSpPr>
        <p:spPr/>
        <p:txBody>
          <a:bodyPr/>
          <a:lstStyle/>
          <a:p>
            <a:pPr>
              <a:defRPr/>
            </a:pPr>
            <a:fld id="{1999C9D1-28F2-4A21-A96C-447E8F7E7417}" type="slidenum">
              <a:rPr lang="en-US" smtClean="0"/>
              <a:pPr>
                <a:defRPr/>
              </a:pPr>
              <a:t>8</a:t>
            </a:fld>
            <a:endParaRPr lang="en-US" smtClean="0"/>
          </a:p>
        </p:txBody>
      </p:sp>
      <p:sp>
        <p:nvSpPr>
          <p:cNvPr id="106498" name="Rectangle 2"/>
          <p:cNvSpPr>
            <a:spLocks noGrp="1" noChangeArrowheads="1"/>
          </p:cNvSpPr>
          <p:nvPr>
            <p:ph type="title"/>
          </p:nvPr>
        </p:nvSpPr>
        <p:spPr/>
        <p:txBody>
          <a:bodyPr/>
          <a:lstStyle/>
          <a:p>
            <a:pPr eaLnBrk="1" hangingPunct="1">
              <a:defRPr/>
            </a:pPr>
            <a:r>
              <a:rPr lang="en-US" sz="2800" smtClean="0"/>
              <a:t>Direction Flag</a:t>
            </a:r>
          </a:p>
        </p:txBody>
      </p:sp>
      <p:sp>
        <p:nvSpPr>
          <p:cNvPr id="9221" name="Rectangle 3"/>
          <p:cNvSpPr>
            <a:spLocks noGrp="1" noChangeArrowheads="1"/>
          </p:cNvSpPr>
          <p:nvPr>
            <p:ph type="body" idx="1"/>
          </p:nvPr>
        </p:nvSpPr>
        <p:spPr>
          <a:xfrm>
            <a:off x="685800" y="914400"/>
            <a:ext cx="7848600" cy="4953000"/>
          </a:xfrm>
        </p:spPr>
        <p:txBody>
          <a:bodyPr/>
          <a:lstStyle/>
          <a:p>
            <a:pPr eaLnBrk="1" hangingPunct="1">
              <a:lnSpc>
                <a:spcPct val="90000"/>
              </a:lnSpc>
            </a:pPr>
            <a:r>
              <a:rPr lang="en-US" sz="1800" dirty="0" smtClean="0"/>
              <a:t>The Direction Flag controls whether ESI and EDI are incremented or decremented.</a:t>
            </a:r>
          </a:p>
          <a:p>
            <a:pPr lvl="1" eaLnBrk="1" hangingPunct="1">
              <a:lnSpc>
                <a:spcPct val="90000"/>
              </a:lnSpc>
            </a:pPr>
            <a:r>
              <a:rPr lang="en-US" sz="1800" dirty="0" smtClean="0"/>
              <a:t>DF = 0 (clear): increment ESI and EDI to walk forward</a:t>
            </a:r>
          </a:p>
          <a:p>
            <a:pPr lvl="1" eaLnBrk="1" hangingPunct="1">
              <a:lnSpc>
                <a:spcPct val="90000"/>
              </a:lnSpc>
            </a:pPr>
            <a:r>
              <a:rPr lang="en-US" sz="1800" dirty="0" smtClean="0"/>
              <a:t>DF = 1 (set): decrement ESI and EDI to walk backward</a:t>
            </a:r>
          </a:p>
          <a:p>
            <a:pPr eaLnBrk="1" hangingPunct="1">
              <a:lnSpc>
                <a:spcPct val="90000"/>
              </a:lnSpc>
              <a:spcBef>
                <a:spcPct val="50000"/>
              </a:spcBef>
            </a:pPr>
            <a:r>
              <a:rPr lang="en-US" sz="1800" dirty="0" smtClean="0"/>
              <a:t>The default setting value is DF = 0.</a:t>
            </a:r>
          </a:p>
          <a:p>
            <a:pPr eaLnBrk="1" hangingPunct="1">
              <a:lnSpc>
                <a:spcPct val="90000"/>
              </a:lnSpc>
              <a:spcBef>
                <a:spcPct val="50000"/>
              </a:spcBef>
            </a:pPr>
            <a:r>
              <a:rPr lang="en-US" sz="1800" dirty="0" smtClean="0"/>
              <a:t>Rather than relying on the default setting, DF should be set or cleared before using the string instructions.</a:t>
            </a:r>
          </a:p>
          <a:p>
            <a:pPr eaLnBrk="1" hangingPunct="1">
              <a:lnSpc>
                <a:spcPct val="90000"/>
              </a:lnSpc>
              <a:spcBef>
                <a:spcPct val="50000"/>
              </a:spcBef>
            </a:pPr>
            <a:r>
              <a:rPr lang="en-US" sz="1800" dirty="0" smtClean="0"/>
              <a:t>If DF is set for a particular task, it is a good idea to clear DF when the task is finished, so it can be at the default setting and not surprise anyone. It is also a requirement to clear DF before ending the program since the Windows OS expects DF to be cleared.</a:t>
            </a:r>
          </a:p>
          <a:p>
            <a:pPr eaLnBrk="1" hangingPunct="1">
              <a:lnSpc>
                <a:spcPct val="90000"/>
              </a:lnSpc>
              <a:spcBef>
                <a:spcPct val="50000"/>
              </a:spcBef>
            </a:pPr>
            <a:r>
              <a:rPr lang="en-US" sz="1800" dirty="0" smtClean="0"/>
              <a:t>The Direction Flag can be explicitly changed using the CLD and STD instructions:</a:t>
            </a:r>
          </a:p>
          <a:p>
            <a:pPr eaLnBrk="1" hangingPunct="1">
              <a:lnSpc>
                <a:spcPct val="90000"/>
              </a:lnSpc>
              <a:buFontTx/>
              <a:buNone/>
            </a:pPr>
            <a:r>
              <a:rPr lang="en-US" sz="1600" b="1" dirty="0" smtClean="0">
                <a:latin typeface="Courier New" pitchFamily="49" charset="0"/>
              </a:rPr>
              <a:t>		CLD 	; </a:t>
            </a:r>
            <a:r>
              <a:rPr lang="en-US" sz="1600" b="1" u="sng" dirty="0" err="1" smtClean="0">
                <a:latin typeface="Courier New" pitchFamily="49" charset="0"/>
              </a:rPr>
              <a:t>CL</a:t>
            </a:r>
            <a:r>
              <a:rPr lang="en-US" sz="1600" b="1" dirty="0" err="1" smtClean="0">
                <a:latin typeface="Courier New" pitchFamily="49" charset="0"/>
              </a:rPr>
              <a:t>ear</a:t>
            </a:r>
            <a:r>
              <a:rPr lang="en-US" sz="1600" b="1" dirty="0" smtClean="0">
                <a:latin typeface="Courier New" pitchFamily="49" charset="0"/>
              </a:rPr>
              <a:t> </a:t>
            </a:r>
            <a:r>
              <a:rPr lang="en-US" sz="1600" b="1" u="sng" dirty="0" smtClean="0">
                <a:latin typeface="Courier New" pitchFamily="49" charset="0"/>
              </a:rPr>
              <a:t>D</a:t>
            </a:r>
            <a:r>
              <a:rPr lang="en-US" sz="1600" b="1" dirty="0" smtClean="0">
                <a:latin typeface="Courier New" pitchFamily="49" charset="0"/>
              </a:rPr>
              <a:t>irection flag</a:t>
            </a:r>
          </a:p>
          <a:p>
            <a:pPr eaLnBrk="1" hangingPunct="1">
              <a:lnSpc>
                <a:spcPct val="90000"/>
              </a:lnSpc>
              <a:buFontTx/>
              <a:buNone/>
            </a:pPr>
            <a:r>
              <a:rPr lang="en-US" sz="1600" b="1" dirty="0" smtClean="0">
                <a:latin typeface="Courier New" pitchFamily="49" charset="0"/>
              </a:rPr>
              <a:t>		STD 	; </a:t>
            </a:r>
            <a:r>
              <a:rPr lang="en-US" sz="1600" b="1" u="sng" dirty="0" err="1" smtClean="0">
                <a:latin typeface="Courier New" pitchFamily="49" charset="0"/>
              </a:rPr>
              <a:t>S</a:t>
            </a:r>
            <a:r>
              <a:rPr lang="en-US" sz="1600" b="1" dirty="0" err="1" smtClean="0">
                <a:latin typeface="Courier New" pitchFamily="49" charset="0"/>
              </a:rPr>
              <a:t>e</a:t>
            </a:r>
            <a:r>
              <a:rPr lang="en-US" sz="1600" b="1" u="sng" dirty="0" err="1" smtClean="0">
                <a:latin typeface="Courier New" pitchFamily="49" charset="0"/>
              </a:rPr>
              <a:t>T</a:t>
            </a:r>
            <a:r>
              <a:rPr lang="en-US" sz="1600" b="1" dirty="0" smtClean="0">
                <a:latin typeface="Courier New" pitchFamily="49" charset="0"/>
              </a:rPr>
              <a:t> </a:t>
            </a:r>
            <a:r>
              <a:rPr lang="en-US" sz="1600" b="1" u="sng" dirty="0" smtClean="0">
                <a:latin typeface="Courier New" pitchFamily="49" charset="0"/>
              </a:rPr>
              <a:t>D</a:t>
            </a:r>
            <a:r>
              <a:rPr lang="en-US" sz="1600" b="1" dirty="0" smtClean="0">
                <a:latin typeface="Courier New" pitchFamily="49" charset="0"/>
              </a:rPr>
              <a:t>irection flag</a:t>
            </a:r>
            <a:endParaRPr lang="en-US" sz="1600" dirty="0" smtClean="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4"/>
          <p:cNvSpPr>
            <a:spLocks noGrp="1"/>
          </p:cNvSpPr>
          <p:nvPr>
            <p:ph type="sldNum" sz="quarter" idx="11"/>
          </p:nvPr>
        </p:nvSpPr>
        <p:spPr/>
        <p:txBody>
          <a:bodyPr/>
          <a:lstStyle/>
          <a:p>
            <a:pPr>
              <a:defRPr/>
            </a:pPr>
            <a:fld id="{26211289-8B1B-45C4-ABA5-A0F7206AB8FF}" type="slidenum">
              <a:rPr lang="en-US" smtClean="0"/>
              <a:pPr>
                <a:defRPr/>
              </a:pPr>
              <a:t>9</a:t>
            </a:fld>
            <a:endParaRPr lang="en-US" smtClean="0"/>
          </a:p>
        </p:txBody>
      </p:sp>
      <p:sp>
        <p:nvSpPr>
          <p:cNvPr id="104450" name="Rectangle 2"/>
          <p:cNvSpPr>
            <a:spLocks noGrp="1" noChangeArrowheads="1"/>
          </p:cNvSpPr>
          <p:nvPr>
            <p:ph type="title"/>
          </p:nvPr>
        </p:nvSpPr>
        <p:spPr/>
        <p:txBody>
          <a:bodyPr/>
          <a:lstStyle/>
          <a:p>
            <a:pPr eaLnBrk="1" hangingPunct="1">
              <a:defRPr/>
            </a:pPr>
            <a:r>
              <a:rPr lang="en-US" sz="2800" smtClean="0"/>
              <a:t>Using a Repeat Prefix</a:t>
            </a:r>
          </a:p>
        </p:txBody>
      </p:sp>
      <p:sp>
        <p:nvSpPr>
          <p:cNvPr id="10245" name="Rectangle 3"/>
          <p:cNvSpPr>
            <a:spLocks noGrp="1" noChangeArrowheads="1"/>
          </p:cNvSpPr>
          <p:nvPr>
            <p:ph type="body" idx="1"/>
          </p:nvPr>
        </p:nvSpPr>
        <p:spPr>
          <a:xfrm>
            <a:off x="685800" y="762000"/>
            <a:ext cx="8077200" cy="1905000"/>
          </a:xfrm>
        </p:spPr>
        <p:txBody>
          <a:bodyPr/>
          <a:lstStyle/>
          <a:p>
            <a:pPr eaLnBrk="1" hangingPunct="1">
              <a:lnSpc>
                <a:spcPct val="90000"/>
              </a:lnSpc>
            </a:pPr>
            <a:r>
              <a:rPr lang="en-US" sz="1800" dirty="0" smtClean="0"/>
              <a:t>Each call to a string instruction works with one element in the array.</a:t>
            </a:r>
          </a:p>
          <a:p>
            <a:pPr eaLnBrk="1" hangingPunct="1">
              <a:lnSpc>
                <a:spcPct val="90000"/>
              </a:lnSpc>
            </a:pPr>
            <a:r>
              <a:rPr lang="en-US" sz="1800" dirty="0" smtClean="0"/>
              <a:t>REP (</a:t>
            </a:r>
            <a:r>
              <a:rPr lang="en-US" sz="1800" b="1" u="sng" dirty="0" smtClean="0"/>
              <a:t>rep</a:t>
            </a:r>
            <a:r>
              <a:rPr lang="en-US" sz="1800" dirty="0" smtClean="0"/>
              <a:t>eat prefix) can be inserted just before the string instruction to repeat the call to the string instruction in an internal, counter controlled loop.</a:t>
            </a:r>
          </a:p>
          <a:p>
            <a:pPr eaLnBrk="1" hangingPunct="1">
              <a:lnSpc>
                <a:spcPct val="90000"/>
              </a:lnSpc>
            </a:pPr>
            <a:r>
              <a:rPr lang="en-US" sz="1800" dirty="0" smtClean="0"/>
              <a:t>ECX controls the number of repetitions.</a:t>
            </a:r>
          </a:p>
          <a:p>
            <a:pPr eaLnBrk="1" hangingPunct="1">
              <a:lnSpc>
                <a:spcPct val="90000"/>
              </a:lnSpc>
            </a:pPr>
            <a:r>
              <a:rPr lang="en-US" sz="1800" dirty="0" smtClean="0"/>
              <a:t>Example: Copy 20 </a:t>
            </a:r>
            <a:r>
              <a:rPr lang="en-US" sz="1800" dirty="0" err="1" smtClean="0"/>
              <a:t>doublewords</a:t>
            </a:r>
            <a:r>
              <a:rPr lang="en-US" sz="1800" dirty="0" smtClean="0"/>
              <a:t> from source to target.</a:t>
            </a:r>
          </a:p>
        </p:txBody>
      </p:sp>
      <p:sp>
        <p:nvSpPr>
          <p:cNvPr id="10246" name="Text Box 4"/>
          <p:cNvSpPr txBox="1">
            <a:spLocks noChangeArrowheads="1"/>
          </p:cNvSpPr>
          <p:nvPr/>
        </p:nvSpPr>
        <p:spPr bwMode="auto">
          <a:xfrm>
            <a:off x="914400" y="2590800"/>
            <a:ext cx="7620000" cy="35814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latin typeface="Courier New" pitchFamily="49" charset="0"/>
              </a:rPr>
              <a:t>.data</a:t>
            </a:r>
          </a:p>
          <a:p>
            <a:pPr>
              <a:lnSpc>
                <a:spcPct val="50000"/>
              </a:lnSpc>
              <a:spcBef>
                <a:spcPct val="50000"/>
              </a:spcBef>
              <a:tabLst>
                <a:tab pos="457200" algn="l"/>
                <a:tab pos="3657600" algn="l"/>
                <a:tab pos="4114800" algn="l"/>
              </a:tabLst>
            </a:pPr>
            <a:r>
              <a:rPr lang="en-US" sz="1600" b="1">
                <a:latin typeface="Courier New" pitchFamily="49" charset="0"/>
              </a:rPr>
              <a:t>source DWORD 20 DUP(7)</a:t>
            </a:r>
          </a:p>
          <a:p>
            <a:pPr>
              <a:lnSpc>
                <a:spcPct val="50000"/>
              </a:lnSpc>
              <a:spcBef>
                <a:spcPct val="50000"/>
              </a:spcBef>
              <a:tabLst>
                <a:tab pos="457200" algn="l"/>
                <a:tab pos="3657600" algn="l"/>
                <a:tab pos="4114800" algn="l"/>
              </a:tabLst>
            </a:pPr>
            <a:r>
              <a:rPr lang="en-US" sz="1600" b="1">
                <a:latin typeface="Courier New" pitchFamily="49" charset="0"/>
              </a:rPr>
              <a:t>dest   DWORD 20 DUP(?)</a:t>
            </a:r>
          </a:p>
          <a:p>
            <a:pPr>
              <a:lnSpc>
                <a:spcPct val="50000"/>
              </a:lnSpc>
              <a:spcBef>
                <a:spcPct val="50000"/>
              </a:spcBef>
              <a:tabLst>
                <a:tab pos="457200" algn="l"/>
                <a:tab pos="3657600" algn="l"/>
                <a:tab pos="4114800" algn="l"/>
              </a:tabLst>
            </a:pPr>
            <a:endParaRPr lang="en-US" sz="1600" b="1">
              <a:latin typeface="Courier New" pitchFamily="49" charset="0"/>
            </a:endParaRPr>
          </a:p>
          <a:p>
            <a:pPr>
              <a:lnSpc>
                <a:spcPct val="50000"/>
              </a:lnSpc>
              <a:spcBef>
                <a:spcPct val="50000"/>
              </a:spcBef>
              <a:tabLst>
                <a:tab pos="457200" algn="l"/>
                <a:tab pos="3657600" algn="l"/>
                <a:tab pos="4114800" algn="l"/>
              </a:tabLst>
            </a:pPr>
            <a:r>
              <a:rPr lang="en-US" sz="1600" b="1">
                <a:latin typeface="Courier New" pitchFamily="49" charset="0"/>
              </a:rPr>
              <a:t>.code</a:t>
            </a:r>
          </a:p>
          <a:p>
            <a:pPr>
              <a:lnSpc>
                <a:spcPct val="50000"/>
              </a:lnSpc>
              <a:spcBef>
                <a:spcPct val="50000"/>
              </a:spcBef>
              <a:tabLst>
                <a:tab pos="457200" algn="l"/>
                <a:tab pos="3657600" algn="l"/>
                <a:tab pos="4114800" algn="l"/>
              </a:tabLst>
            </a:pPr>
            <a:r>
              <a:rPr lang="en-US" sz="1600" b="1">
                <a:latin typeface="Courier New" pitchFamily="49" charset="0"/>
              </a:rPr>
              <a:t>cld	                      	; direction = forward</a:t>
            </a:r>
          </a:p>
          <a:p>
            <a:pPr>
              <a:lnSpc>
                <a:spcPct val="50000"/>
              </a:lnSpc>
              <a:spcBef>
                <a:spcPct val="50000"/>
              </a:spcBef>
              <a:tabLst>
                <a:tab pos="457200" algn="l"/>
                <a:tab pos="3657600" algn="l"/>
                <a:tab pos="4114800" algn="l"/>
              </a:tabLst>
            </a:pPr>
            <a:r>
              <a:rPr lang="en-US" sz="1600" b="1">
                <a:latin typeface="Courier New" pitchFamily="49" charset="0"/>
              </a:rPr>
              <a:t>mov ecx,LENGTHOF source  	; set REP counter</a:t>
            </a:r>
          </a:p>
          <a:p>
            <a:pPr>
              <a:lnSpc>
                <a:spcPct val="50000"/>
              </a:lnSpc>
              <a:spcBef>
                <a:spcPct val="50000"/>
              </a:spcBef>
              <a:tabLst>
                <a:tab pos="457200" algn="l"/>
                <a:tab pos="3657600" algn="l"/>
                <a:tab pos="4114800" algn="l"/>
              </a:tabLst>
            </a:pPr>
            <a:r>
              <a:rPr lang="en-US" sz="1600" b="1">
                <a:latin typeface="Courier New" pitchFamily="49" charset="0"/>
              </a:rPr>
              <a:t>mov esi,OFFSET source</a:t>
            </a:r>
          </a:p>
          <a:p>
            <a:pPr>
              <a:lnSpc>
                <a:spcPct val="50000"/>
              </a:lnSpc>
              <a:spcBef>
                <a:spcPct val="50000"/>
              </a:spcBef>
              <a:tabLst>
                <a:tab pos="457200" algn="l"/>
                <a:tab pos="3657600" algn="l"/>
                <a:tab pos="4114800" algn="l"/>
              </a:tabLst>
            </a:pPr>
            <a:r>
              <a:rPr lang="en-US" sz="1600" b="1">
                <a:latin typeface="Courier New" pitchFamily="49" charset="0"/>
              </a:rPr>
              <a:t>mov edi,OFFSET dest</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rep movsd                	; without rep movsd, it would</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	                      	; take 2 mov instructions, </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	        	; 2 add instructions, and a </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	                      	; loop instruction</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Soaring">
  <a:themeElements>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9692</TotalTime>
  <Words>2540</Words>
  <Application>Microsoft Office PowerPoint</Application>
  <PresentationFormat>On-screen Show (4:3)</PresentationFormat>
  <Paragraphs>382</Paragraphs>
  <Slides>28</Slides>
  <Notes>0</Notes>
  <HiddenSlides>2</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Soaring</vt:lpstr>
      <vt:lpstr>Assembly Language for Intel-Based Computers</vt:lpstr>
      <vt:lpstr>Overview: Strings  Text book chapter 9: 9.1, 9.2</vt:lpstr>
      <vt:lpstr>String Primitive Instructions</vt:lpstr>
      <vt:lpstr>String Instructions Overview (1 of 2)</vt:lpstr>
      <vt:lpstr>String Instructions Overview (2 of 2)</vt:lpstr>
      <vt:lpstr>MOVSB, MOVSW, and MOVSD (1 of 2)</vt:lpstr>
      <vt:lpstr>MOVSB, MOVSW, and MOVSD (2 of 2)</vt:lpstr>
      <vt:lpstr>Direction Flag</vt:lpstr>
      <vt:lpstr>Using a Repeat Prefix</vt:lpstr>
      <vt:lpstr>Your turn . . .</vt:lpstr>
      <vt:lpstr>CMPSB, CMPSW, and CMPSD</vt:lpstr>
      <vt:lpstr>Comparing a Pair of Doublewords</vt:lpstr>
      <vt:lpstr>Comparing Arrays</vt:lpstr>
      <vt:lpstr>Example: Comparing Two Strings</vt:lpstr>
      <vt:lpstr>SCASB, SCASW, and SCASD</vt:lpstr>
      <vt:lpstr>SCASB Example</vt:lpstr>
      <vt:lpstr>STOSB, STOSW, and STOSD</vt:lpstr>
      <vt:lpstr>LODSB, LODSW, and LODSD</vt:lpstr>
      <vt:lpstr>Array Multiplication Example</vt:lpstr>
      <vt:lpstr>Your turn . . .</vt:lpstr>
      <vt:lpstr>Overview: Arrays  Text book chapter 9: 9.4</vt:lpstr>
      <vt:lpstr>Two-Dimensional Arrays</vt:lpstr>
      <vt:lpstr>Base-Index Operand (1 of 2)</vt:lpstr>
      <vt:lpstr>Base-Index Operand (1 of 2)</vt:lpstr>
      <vt:lpstr>Base-Index-Displacement Operand (1 of 2)</vt:lpstr>
      <vt:lpstr>Base-Index-Displacement Operand (2 of 2)</vt:lpstr>
      <vt:lpstr>Summary of Key Concepts</vt:lpstr>
      <vt:lpstr>Congratulations, you’ve reached the end of the course material.</vt:lpstr>
    </vt:vector>
  </TitlesOfParts>
  <Company>Prentice-Hall Publishing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dc:title>
  <dc:subject>Strings and Arrays</dc:subject>
  <dc:creator>Kip Irvine</dc:creator>
  <cp:lastModifiedBy>Clare</cp:lastModifiedBy>
  <cp:revision>506</cp:revision>
  <cp:lastPrinted>1601-01-01T00:00:00Z</cp:lastPrinted>
  <dcterms:created xsi:type="dcterms:W3CDTF">2002-05-30T02:31:33Z</dcterms:created>
  <dcterms:modified xsi:type="dcterms:W3CDTF">2020-12-20T07:41:43Z</dcterms:modified>
</cp:coreProperties>
</file>