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47"/>
  </p:notesMasterIdLst>
  <p:handoutMasterIdLst>
    <p:handoutMasterId r:id="rId48"/>
  </p:handoutMasterIdLst>
  <p:sldIdLst>
    <p:sldId id="256" r:id="rId2"/>
    <p:sldId id="376" r:id="rId3"/>
    <p:sldId id="261" r:id="rId4"/>
    <p:sldId id="303" r:id="rId5"/>
    <p:sldId id="318" r:id="rId6"/>
    <p:sldId id="327" r:id="rId7"/>
    <p:sldId id="377" r:id="rId8"/>
    <p:sldId id="379" r:id="rId9"/>
    <p:sldId id="326" r:id="rId10"/>
    <p:sldId id="378" r:id="rId11"/>
    <p:sldId id="335" r:id="rId12"/>
    <p:sldId id="311" r:id="rId13"/>
    <p:sldId id="272" r:id="rId14"/>
    <p:sldId id="273" r:id="rId15"/>
    <p:sldId id="275" r:id="rId16"/>
    <p:sldId id="276" r:id="rId17"/>
    <p:sldId id="301" r:id="rId18"/>
    <p:sldId id="279" r:id="rId19"/>
    <p:sldId id="280" r:id="rId20"/>
    <p:sldId id="282" r:id="rId21"/>
    <p:sldId id="322" r:id="rId22"/>
    <p:sldId id="321" r:id="rId23"/>
    <p:sldId id="298" r:id="rId24"/>
    <p:sldId id="299" r:id="rId25"/>
    <p:sldId id="329" r:id="rId26"/>
    <p:sldId id="330" r:id="rId27"/>
    <p:sldId id="331" r:id="rId28"/>
    <p:sldId id="323" r:id="rId29"/>
    <p:sldId id="369" r:id="rId30"/>
    <p:sldId id="370" r:id="rId31"/>
    <p:sldId id="324" r:id="rId32"/>
    <p:sldId id="320" r:id="rId33"/>
    <p:sldId id="286" r:id="rId34"/>
    <p:sldId id="325" r:id="rId35"/>
    <p:sldId id="332" r:id="rId36"/>
    <p:sldId id="287" r:id="rId37"/>
    <p:sldId id="336" r:id="rId38"/>
    <p:sldId id="265" r:id="rId39"/>
    <p:sldId id="291" r:id="rId40"/>
    <p:sldId id="292" r:id="rId41"/>
    <p:sldId id="293" r:id="rId42"/>
    <p:sldId id="333" r:id="rId43"/>
    <p:sldId id="294" r:id="rId44"/>
    <p:sldId id="317" r:id="rId45"/>
    <p:sldId id="260" r:id="rId46"/>
  </p:sldIdLst>
  <p:sldSz cx="9144000" cy="6858000" type="screen4x3"/>
  <p:notesSz cx="7315200" cy="9601200"/>
  <p:defaultTextStyle>
    <a:defPPr>
      <a:defRPr lang="en-US"/>
    </a:defPPr>
    <a:lvl1pPr algn="l" rtl="0" fontAlgn="base">
      <a:spcBef>
        <a:spcPct val="0"/>
      </a:spcBef>
      <a:spcAft>
        <a:spcPct val="0"/>
      </a:spcAft>
      <a:defRPr sz="2100" kern="1200">
        <a:solidFill>
          <a:schemeClr val="tx1"/>
        </a:solidFill>
        <a:latin typeface="Arial" pitchFamily="34" charset="0"/>
        <a:ea typeface="+mn-ea"/>
        <a:cs typeface="Arial" pitchFamily="34" charset="0"/>
      </a:defRPr>
    </a:lvl1pPr>
    <a:lvl2pPr marL="457200" algn="l" rtl="0" fontAlgn="base">
      <a:spcBef>
        <a:spcPct val="0"/>
      </a:spcBef>
      <a:spcAft>
        <a:spcPct val="0"/>
      </a:spcAft>
      <a:defRPr sz="2100" kern="1200">
        <a:solidFill>
          <a:schemeClr val="tx1"/>
        </a:solidFill>
        <a:latin typeface="Arial" pitchFamily="34" charset="0"/>
        <a:ea typeface="+mn-ea"/>
        <a:cs typeface="Arial" pitchFamily="34" charset="0"/>
      </a:defRPr>
    </a:lvl2pPr>
    <a:lvl3pPr marL="914400" algn="l" rtl="0" fontAlgn="base">
      <a:spcBef>
        <a:spcPct val="0"/>
      </a:spcBef>
      <a:spcAft>
        <a:spcPct val="0"/>
      </a:spcAft>
      <a:defRPr sz="2100"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sz="2100"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sz="2100" kern="1200">
        <a:solidFill>
          <a:schemeClr val="tx1"/>
        </a:solidFill>
        <a:latin typeface="Arial" pitchFamily="34" charset="0"/>
        <a:ea typeface="+mn-ea"/>
        <a:cs typeface="Arial" pitchFamily="34" charset="0"/>
      </a:defRPr>
    </a:lvl5pPr>
    <a:lvl6pPr marL="2286000" algn="l" defTabSz="914400" rtl="0" eaLnBrk="1" latinLnBrk="0" hangingPunct="1">
      <a:defRPr sz="2100" kern="1200">
        <a:solidFill>
          <a:schemeClr val="tx1"/>
        </a:solidFill>
        <a:latin typeface="Arial" pitchFamily="34" charset="0"/>
        <a:ea typeface="+mn-ea"/>
        <a:cs typeface="Arial" pitchFamily="34" charset="0"/>
      </a:defRPr>
    </a:lvl6pPr>
    <a:lvl7pPr marL="2743200" algn="l" defTabSz="914400" rtl="0" eaLnBrk="1" latinLnBrk="0" hangingPunct="1">
      <a:defRPr sz="2100" kern="1200">
        <a:solidFill>
          <a:schemeClr val="tx1"/>
        </a:solidFill>
        <a:latin typeface="Arial" pitchFamily="34" charset="0"/>
        <a:ea typeface="+mn-ea"/>
        <a:cs typeface="Arial" pitchFamily="34" charset="0"/>
      </a:defRPr>
    </a:lvl7pPr>
    <a:lvl8pPr marL="3200400" algn="l" defTabSz="914400" rtl="0" eaLnBrk="1" latinLnBrk="0" hangingPunct="1">
      <a:defRPr sz="2100" kern="1200">
        <a:solidFill>
          <a:schemeClr val="tx1"/>
        </a:solidFill>
        <a:latin typeface="Arial" pitchFamily="34" charset="0"/>
        <a:ea typeface="+mn-ea"/>
        <a:cs typeface="Arial" pitchFamily="34" charset="0"/>
      </a:defRPr>
    </a:lvl8pPr>
    <a:lvl9pPr marL="3657600" algn="l" defTabSz="914400" rtl="0" eaLnBrk="1" latinLnBrk="0" hangingPunct="1">
      <a:defRPr sz="2100"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62" autoAdjust="0"/>
    <p:restoredTop sz="97650" autoAdjust="0"/>
  </p:normalViewPr>
  <p:slideViewPr>
    <p:cSldViewPr>
      <p:cViewPr>
        <p:scale>
          <a:sx n="90" d="100"/>
          <a:sy n="90" d="100"/>
        </p:scale>
        <p:origin x="-72" y="-3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532" y="-90"/>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cs typeface="+mn-cs"/>
              </a:defRPr>
            </a:lvl1pPr>
          </a:lstStyle>
          <a:p>
            <a:pPr>
              <a:defRPr/>
            </a:pPr>
            <a:endParaRPr lang="en-US"/>
          </a:p>
        </p:txBody>
      </p:sp>
      <p:sp>
        <p:nvSpPr>
          <p:cNvPr id="32771"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cs typeface="+mn-cs"/>
              </a:defRPr>
            </a:lvl1pPr>
          </a:lstStyle>
          <a:p>
            <a:pPr>
              <a:defRPr/>
            </a:pPr>
            <a:endParaRPr lang="en-US"/>
          </a:p>
        </p:txBody>
      </p:sp>
      <p:sp>
        <p:nvSpPr>
          <p:cNvPr id="32772"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cs typeface="+mn-cs"/>
              </a:defRPr>
            </a:lvl1pPr>
          </a:lstStyle>
          <a:p>
            <a:pPr>
              <a:defRPr/>
            </a:pPr>
            <a:endParaRPr lang="en-US"/>
          </a:p>
        </p:txBody>
      </p:sp>
      <p:sp>
        <p:nvSpPr>
          <p:cNvPr id="32773"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imes New Roman" pitchFamily="18" charset="0"/>
                <a:cs typeface="+mn-cs"/>
              </a:defRPr>
            </a:lvl1pPr>
          </a:lstStyle>
          <a:p>
            <a:pPr>
              <a:defRPr/>
            </a:pPr>
            <a:fld id="{C60B08E1-0FE7-4841-A2F9-38F502FE934F}"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cs typeface="+mn-cs"/>
              </a:defRPr>
            </a:lvl1pPr>
          </a:lstStyle>
          <a:p>
            <a:pPr>
              <a:defRPr/>
            </a:pPr>
            <a:endParaRPr lang="en-US"/>
          </a:p>
        </p:txBody>
      </p:sp>
      <p:sp>
        <p:nvSpPr>
          <p:cNvPr id="35843"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cs typeface="+mn-cs"/>
              </a:defRPr>
            </a:lvl1pPr>
          </a:lstStyle>
          <a:p>
            <a:pPr>
              <a:defRPr/>
            </a:pPr>
            <a:endParaRPr lang="en-US"/>
          </a:p>
        </p:txBody>
      </p:sp>
      <p:sp>
        <p:nvSpPr>
          <p:cNvPr id="8909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cs typeface="+mn-cs"/>
              </a:defRPr>
            </a:lvl1pPr>
          </a:lstStyle>
          <a:p>
            <a:pPr>
              <a:defRPr/>
            </a:pPr>
            <a:endParaRPr lang="en-US"/>
          </a:p>
        </p:txBody>
      </p:sp>
      <p:sp>
        <p:nvSpPr>
          <p:cNvPr id="35847"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charset="0"/>
                <a:cs typeface="+mn-cs"/>
              </a:defRPr>
            </a:lvl1pPr>
          </a:lstStyle>
          <a:p>
            <a:pPr>
              <a:defRPr/>
            </a:pPr>
            <a:fld id="{26BA275F-8D1F-4522-B55D-FF5A4D6A8CE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noTextEdit="1"/>
          </p:cNvSpPr>
          <p:nvPr>
            <p:ph type="sldImg"/>
          </p:nvPr>
        </p:nvSpPr>
        <p:spPr>
          <a:ln/>
        </p:spPr>
      </p:sp>
      <p:sp>
        <p:nvSpPr>
          <p:cNvPr id="96258" name="Notes Placeholder 2"/>
          <p:cNvSpPr>
            <a:spLocks noGrp="1"/>
          </p:cNvSpPr>
          <p:nvPr>
            <p:ph type="body" idx="1"/>
          </p:nvPr>
        </p:nvSpPr>
        <p:spPr>
          <a:noFill/>
          <a:ln/>
        </p:spPr>
        <p:txBody>
          <a:bodyPr/>
          <a:lstStyle/>
          <a:p>
            <a:endParaRPr lang="en-US" smtClean="0"/>
          </a:p>
        </p:txBody>
      </p:sp>
      <p:sp>
        <p:nvSpPr>
          <p:cNvPr id="96259" name="Slide Number Placeholder 3"/>
          <p:cNvSpPr>
            <a:spLocks noGrp="1"/>
          </p:cNvSpPr>
          <p:nvPr>
            <p:ph type="sldNum" sz="quarter" idx="5"/>
          </p:nvPr>
        </p:nvSpPr>
        <p:spPr>
          <a:noFill/>
        </p:spPr>
        <p:txBody>
          <a:bodyPr/>
          <a:lstStyle/>
          <a:p>
            <a:fld id="{13249290-672B-44AA-81FE-E958BB166E10}" type="slidenum">
              <a:rPr lang="en-US" smtClean="0">
                <a:latin typeface="Arial" pitchFamily="34" charset="0"/>
                <a:cs typeface="Arial" pitchFamily="34" charset="0"/>
              </a:rPr>
              <a:pPr/>
              <a:t>1</a:t>
            </a:fld>
            <a:endParaRPr lang="en-US" smtClean="0">
              <a:latin typeface="Arial" pitchFamily="34" charset="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a:ln/>
        </p:spPr>
      </p:sp>
      <p:sp>
        <p:nvSpPr>
          <p:cNvPr id="53250" name="Notes Placeholder 2"/>
          <p:cNvSpPr>
            <a:spLocks noGrp="1"/>
          </p:cNvSpPr>
          <p:nvPr>
            <p:ph type="body" idx="1"/>
          </p:nvPr>
        </p:nvSpPr>
        <p:spPr>
          <a:noFill/>
          <a:ln/>
        </p:spPr>
        <p:txBody>
          <a:bodyPr/>
          <a:lstStyle/>
          <a:p>
            <a:endParaRPr lang="en-US" smtClean="0"/>
          </a:p>
        </p:txBody>
      </p:sp>
      <p:sp>
        <p:nvSpPr>
          <p:cNvPr id="53251" name="Slide Number Placeholder 3"/>
          <p:cNvSpPr>
            <a:spLocks noGrp="1"/>
          </p:cNvSpPr>
          <p:nvPr>
            <p:ph type="sldNum" sz="quarter" idx="5"/>
          </p:nvPr>
        </p:nvSpPr>
        <p:spPr>
          <a:noFill/>
        </p:spPr>
        <p:txBody>
          <a:bodyPr/>
          <a:lstStyle/>
          <a:p>
            <a:fld id="{304AA552-583D-42E2-AAE8-488057CCEFC1}" type="slidenum">
              <a:rPr lang="en-US" smtClean="0">
                <a:latin typeface="Arial" pitchFamily="34" charset="0"/>
                <a:cs typeface="Arial" pitchFamily="34" charset="0"/>
              </a:rPr>
              <a:pPr/>
              <a:t>28</a:t>
            </a:fld>
            <a:endParaRPr lang="en-US" smtClean="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en-US">
                <a:latin typeface="Arial" charset="0"/>
                <a:cs typeface="+mn-cs"/>
              </a:endParaRPr>
            </a:p>
          </p:txBody>
        </p:sp>
        <p:sp>
          <p:nvSpPr>
            <p:cNvPr id="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p:spPr>
          <p:txBody>
            <a:bodyPr wrap="none" anchor="ctr"/>
            <a:lstStyle/>
            <a:p>
              <a:pPr>
                <a:defRPr/>
              </a:pPr>
              <a:endParaRPr lang="en-US">
                <a:latin typeface="Arial" charset="0"/>
                <a:cs typeface="+mn-cs"/>
              </a:endParaRPr>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r>
              <a:rPr lang="en-US"/>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xfrm>
            <a:off x="381000" y="6340475"/>
            <a:ext cx="4343400" cy="304800"/>
          </a:xfrm>
          <a:prstGeom prst="rect">
            <a:avLst/>
          </a:prstGeom>
          <a:ln/>
        </p:spPr>
        <p:txBody>
          <a:bodyPr/>
          <a:lstStyle>
            <a:lvl1pPr>
              <a:defRPr/>
            </a:lvl1pPr>
          </a:lstStyle>
          <a:p>
            <a:pPr>
              <a:defRPr/>
            </a:pPr>
            <a:r>
              <a:rPr lang="en-US"/>
              <a:t>Irvine, Kip R. Assembly Language for Intel-Based Computers 6/e, 2010.</a:t>
            </a:r>
          </a:p>
        </p:txBody>
      </p:sp>
      <p:sp>
        <p:nvSpPr>
          <p:cNvPr id="5" name="Rectangle 9"/>
          <p:cNvSpPr>
            <a:spLocks noGrp="1" noChangeArrowheads="1"/>
          </p:cNvSpPr>
          <p:nvPr>
            <p:ph type="sldNum" sz="quarter" idx="11"/>
          </p:nvPr>
        </p:nvSpPr>
        <p:spPr>
          <a:ln/>
        </p:spPr>
        <p:txBody>
          <a:bodyPr/>
          <a:lstStyle>
            <a:lvl1pPr>
              <a:defRPr/>
            </a:lvl1pPr>
          </a:lstStyle>
          <a:p>
            <a:pPr>
              <a:defRPr/>
            </a:pPr>
            <a:fld id="{6B7241EF-62C8-4213-B49B-2D648EED3E0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xfrm>
            <a:off x="381000" y="6340475"/>
            <a:ext cx="4343400" cy="304800"/>
          </a:xfrm>
          <a:prstGeom prst="rect">
            <a:avLst/>
          </a:prstGeom>
          <a:ln/>
        </p:spPr>
        <p:txBody>
          <a:bodyPr/>
          <a:lstStyle>
            <a:lvl1pPr>
              <a:defRPr/>
            </a:lvl1pPr>
          </a:lstStyle>
          <a:p>
            <a:pPr>
              <a:defRPr/>
            </a:pPr>
            <a:r>
              <a:rPr lang="en-US"/>
              <a:t>Irvine, Kip R. Assembly Language for Intel-Based Computers 6/e, 2010.</a:t>
            </a:r>
          </a:p>
        </p:txBody>
      </p:sp>
      <p:sp>
        <p:nvSpPr>
          <p:cNvPr id="5" name="Rectangle 9"/>
          <p:cNvSpPr>
            <a:spLocks noGrp="1" noChangeArrowheads="1"/>
          </p:cNvSpPr>
          <p:nvPr>
            <p:ph type="sldNum" sz="quarter" idx="11"/>
          </p:nvPr>
        </p:nvSpPr>
        <p:spPr>
          <a:ln/>
        </p:spPr>
        <p:txBody>
          <a:bodyPr/>
          <a:lstStyle>
            <a:lvl1pPr>
              <a:defRPr/>
            </a:lvl1pPr>
          </a:lstStyle>
          <a:p>
            <a:pPr>
              <a:defRPr/>
            </a:pPr>
            <a:fld id="{D63584D8-A838-4DBF-8D0A-606C25066F3D}"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143000"/>
            <a:ext cx="3810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ftr" sz="quarter" idx="10"/>
          </p:nvPr>
        </p:nvSpPr>
        <p:spPr>
          <a:xfrm>
            <a:off x="381000" y="6340475"/>
            <a:ext cx="4343400" cy="304800"/>
          </a:xfrm>
          <a:prstGeom prst="rect">
            <a:avLst/>
          </a:prstGeom>
          <a:ln/>
        </p:spPr>
        <p:txBody>
          <a:bodyPr/>
          <a:lstStyle>
            <a:lvl1pPr>
              <a:defRPr/>
            </a:lvl1pPr>
          </a:lstStyle>
          <a:p>
            <a:pPr>
              <a:defRPr/>
            </a:pPr>
            <a:r>
              <a:rPr lang="en-US"/>
              <a:t>Irvine, Kip R. Assembly Language for Intel-Based Computers 6/e, 2010.</a:t>
            </a:r>
          </a:p>
        </p:txBody>
      </p:sp>
      <p:sp>
        <p:nvSpPr>
          <p:cNvPr id="6" name="Rectangle 9"/>
          <p:cNvSpPr>
            <a:spLocks noGrp="1" noChangeArrowheads="1"/>
          </p:cNvSpPr>
          <p:nvPr>
            <p:ph type="sldNum" sz="quarter" idx="11"/>
          </p:nvPr>
        </p:nvSpPr>
        <p:spPr>
          <a:ln/>
        </p:spPr>
        <p:txBody>
          <a:bodyPr/>
          <a:lstStyle>
            <a:lvl1pPr>
              <a:defRPr/>
            </a:lvl1pPr>
          </a:lstStyle>
          <a:p>
            <a:pPr>
              <a:defRPr/>
            </a:pPr>
            <a:fld id="{2DC6DEBE-8051-4877-A9E2-00FDAD8281E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9"/>
          <p:cNvSpPr>
            <a:spLocks noGrp="1" noChangeArrowheads="1"/>
          </p:cNvSpPr>
          <p:nvPr>
            <p:ph type="sldNum" sz="quarter" idx="11"/>
          </p:nvPr>
        </p:nvSpPr>
        <p:spPr>
          <a:ln/>
        </p:spPr>
        <p:txBody>
          <a:bodyPr/>
          <a:lstStyle>
            <a:lvl1pPr>
              <a:defRPr/>
            </a:lvl1pPr>
          </a:lstStyle>
          <a:p>
            <a:pPr>
              <a:defRPr/>
            </a:pPr>
            <a:fld id="{EF123425-5F1C-4B84-A48C-A6C9CF8C564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ftr" sz="quarter" idx="10"/>
          </p:nvPr>
        </p:nvSpPr>
        <p:spPr>
          <a:xfrm>
            <a:off x="381000" y="6340475"/>
            <a:ext cx="4343400" cy="304800"/>
          </a:xfrm>
          <a:prstGeom prst="rect">
            <a:avLst/>
          </a:prstGeom>
          <a:ln/>
        </p:spPr>
        <p:txBody>
          <a:bodyPr/>
          <a:lstStyle>
            <a:lvl1pPr>
              <a:defRPr/>
            </a:lvl1pPr>
          </a:lstStyle>
          <a:p>
            <a:pPr>
              <a:defRPr/>
            </a:pPr>
            <a:r>
              <a:rPr lang="en-US"/>
              <a:t>Irvine, Kip R. Assembly Language for Intel-Based Computers 6/e, 2010.</a:t>
            </a:r>
          </a:p>
        </p:txBody>
      </p:sp>
      <p:sp>
        <p:nvSpPr>
          <p:cNvPr id="5" name="Rectangle 9"/>
          <p:cNvSpPr>
            <a:spLocks noGrp="1" noChangeArrowheads="1"/>
          </p:cNvSpPr>
          <p:nvPr>
            <p:ph type="sldNum" sz="quarter" idx="11"/>
          </p:nvPr>
        </p:nvSpPr>
        <p:spPr>
          <a:ln/>
        </p:spPr>
        <p:txBody>
          <a:bodyPr/>
          <a:lstStyle>
            <a:lvl1pPr>
              <a:defRPr/>
            </a:lvl1pPr>
          </a:lstStyle>
          <a:p>
            <a:pPr>
              <a:defRPr/>
            </a:pPr>
            <a:fld id="{56B10CC6-ABB6-4BE9-8398-82F62DA6B0C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ftr" sz="quarter" idx="10"/>
          </p:nvPr>
        </p:nvSpPr>
        <p:spPr>
          <a:xfrm>
            <a:off x="381000" y="6340475"/>
            <a:ext cx="4343400" cy="304800"/>
          </a:xfrm>
          <a:prstGeom prst="rect">
            <a:avLst/>
          </a:prstGeom>
          <a:ln/>
        </p:spPr>
        <p:txBody>
          <a:bodyPr/>
          <a:lstStyle>
            <a:lvl1pPr>
              <a:defRPr/>
            </a:lvl1pPr>
          </a:lstStyle>
          <a:p>
            <a:pPr>
              <a:defRPr/>
            </a:pPr>
            <a:r>
              <a:rPr lang="en-US"/>
              <a:t>Irvine, Kip R. Assembly Language for Intel-Based Computers 6/e, 2010.</a:t>
            </a:r>
          </a:p>
        </p:txBody>
      </p:sp>
      <p:sp>
        <p:nvSpPr>
          <p:cNvPr id="6" name="Rectangle 9"/>
          <p:cNvSpPr>
            <a:spLocks noGrp="1" noChangeArrowheads="1"/>
          </p:cNvSpPr>
          <p:nvPr>
            <p:ph type="sldNum" sz="quarter" idx="11"/>
          </p:nvPr>
        </p:nvSpPr>
        <p:spPr>
          <a:ln/>
        </p:spPr>
        <p:txBody>
          <a:bodyPr/>
          <a:lstStyle>
            <a:lvl1pPr>
              <a:defRPr/>
            </a:lvl1pPr>
          </a:lstStyle>
          <a:p>
            <a:pPr>
              <a:defRPr/>
            </a:pPr>
            <a:fld id="{EBC8A6A9-694C-4FA9-A362-9DDF3DF0AF1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ftr" sz="quarter" idx="10"/>
          </p:nvPr>
        </p:nvSpPr>
        <p:spPr>
          <a:xfrm>
            <a:off x="381000" y="6340475"/>
            <a:ext cx="4343400" cy="304800"/>
          </a:xfrm>
          <a:prstGeom prst="rect">
            <a:avLst/>
          </a:prstGeom>
          <a:ln/>
        </p:spPr>
        <p:txBody>
          <a:bodyPr/>
          <a:lstStyle>
            <a:lvl1pPr>
              <a:defRPr/>
            </a:lvl1pPr>
          </a:lstStyle>
          <a:p>
            <a:pPr>
              <a:defRPr/>
            </a:pPr>
            <a:r>
              <a:rPr lang="en-US"/>
              <a:t>Irvine, Kip R. Assembly Language for Intel-Based Computers 6/e, 2010.</a:t>
            </a:r>
          </a:p>
        </p:txBody>
      </p:sp>
      <p:sp>
        <p:nvSpPr>
          <p:cNvPr id="8" name="Rectangle 9"/>
          <p:cNvSpPr>
            <a:spLocks noGrp="1" noChangeArrowheads="1"/>
          </p:cNvSpPr>
          <p:nvPr>
            <p:ph type="sldNum" sz="quarter" idx="11"/>
          </p:nvPr>
        </p:nvSpPr>
        <p:spPr>
          <a:ln/>
        </p:spPr>
        <p:txBody>
          <a:bodyPr/>
          <a:lstStyle>
            <a:lvl1pPr>
              <a:defRPr/>
            </a:lvl1pPr>
          </a:lstStyle>
          <a:p>
            <a:pPr>
              <a:defRPr/>
            </a:pPr>
            <a:fld id="{2BC88F56-7398-4606-AEC2-4C316A80678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ftr" sz="quarter" idx="10"/>
          </p:nvPr>
        </p:nvSpPr>
        <p:spPr>
          <a:xfrm>
            <a:off x="381000" y="6340475"/>
            <a:ext cx="4343400" cy="304800"/>
          </a:xfrm>
          <a:prstGeom prst="rect">
            <a:avLst/>
          </a:prstGeom>
          <a:ln/>
        </p:spPr>
        <p:txBody>
          <a:bodyPr/>
          <a:lstStyle>
            <a:lvl1pPr>
              <a:defRPr/>
            </a:lvl1pPr>
          </a:lstStyle>
          <a:p>
            <a:pPr>
              <a:defRPr/>
            </a:pPr>
            <a:r>
              <a:rPr lang="en-US"/>
              <a:t>Irvine, Kip R. Assembly Language for Intel-Based Computers 6/e, 2010.</a:t>
            </a:r>
          </a:p>
        </p:txBody>
      </p:sp>
      <p:sp>
        <p:nvSpPr>
          <p:cNvPr id="4" name="Rectangle 9"/>
          <p:cNvSpPr>
            <a:spLocks noGrp="1" noChangeArrowheads="1"/>
          </p:cNvSpPr>
          <p:nvPr>
            <p:ph type="sldNum" sz="quarter" idx="11"/>
          </p:nvPr>
        </p:nvSpPr>
        <p:spPr>
          <a:ln/>
        </p:spPr>
        <p:txBody>
          <a:bodyPr/>
          <a:lstStyle>
            <a:lvl1pPr>
              <a:defRPr/>
            </a:lvl1pPr>
          </a:lstStyle>
          <a:p>
            <a:pPr>
              <a:defRPr/>
            </a:pPr>
            <a:fld id="{424460CD-AC85-427F-A242-5CD8350EF1B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a:xfrm>
            <a:off x="381000" y="6340475"/>
            <a:ext cx="4343400" cy="304800"/>
          </a:xfrm>
          <a:prstGeom prst="rect">
            <a:avLst/>
          </a:prstGeom>
          <a:ln/>
        </p:spPr>
        <p:txBody>
          <a:bodyPr/>
          <a:lstStyle>
            <a:lvl1pPr>
              <a:defRPr/>
            </a:lvl1pPr>
          </a:lstStyle>
          <a:p>
            <a:pPr>
              <a:defRPr/>
            </a:pPr>
            <a:r>
              <a:rPr lang="en-US"/>
              <a:t>Irvine, Kip R. Assembly Language for Intel-Based Computers 6/e, 2010.</a:t>
            </a:r>
          </a:p>
        </p:txBody>
      </p:sp>
      <p:sp>
        <p:nvSpPr>
          <p:cNvPr id="3" name="Rectangle 9"/>
          <p:cNvSpPr>
            <a:spLocks noGrp="1" noChangeArrowheads="1"/>
          </p:cNvSpPr>
          <p:nvPr>
            <p:ph type="sldNum" sz="quarter" idx="11"/>
          </p:nvPr>
        </p:nvSpPr>
        <p:spPr>
          <a:ln/>
        </p:spPr>
        <p:txBody>
          <a:bodyPr/>
          <a:lstStyle>
            <a:lvl1pPr>
              <a:defRPr/>
            </a:lvl1pPr>
          </a:lstStyle>
          <a:p>
            <a:pPr>
              <a:defRPr/>
            </a:pPr>
            <a:fld id="{C12E87EC-78C0-49F2-A1E6-325398911D2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xfrm>
            <a:off x="381000" y="6340475"/>
            <a:ext cx="4343400" cy="304800"/>
          </a:xfrm>
          <a:prstGeom prst="rect">
            <a:avLst/>
          </a:prstGeom>
          <a:ln/>
        </p:spPr>
        <p:txBody>
          <a:bodyPr/>
          <a:lstStyle>
            <a:lvl1pPr>
              <a:defRPr/>
            </a:lvl1pPr>
          </a:lstStyle>
          <a:p>
            <a:pPr>
              <a:defRPr/>
            </a:pPr>
            <a:r>
              <a:rPr lang="en-US"/>
              <a:t>Irvine, Kip R. Assembly Language for Intel-Based Computers 6/e, 2010.</a:t>
            </a:r>
          </a:p>
        </p:txBody>
      </p:sp>
      <p:sp>
        <p:nvSpPr>
          <p:cNvPr id="6" name="Rectangle 9"/>
          <p:cNvSpPr>
            <a:spLocks noGrp="1" noChangeArrowheads="1"/>
          </p:cNvSpPr>
          <p:nvPr>
            <p:ph type="sldNum" sz="quarter" idx="11"/>
          </p:nvPr>
        </p:nvSpPr>
        <p:spPr>
          <a:ln/>
        </p:spPr>
        <p:txBody>
          <a:bodyPr/>
          <a:lstStyle>
            <a:lvl1pPr>
              <a:defRPr/>
            </a:lvl1pPr>
          </a:lstStyle>
          <a:p>
            <a:pPr>
              <a:defRPr/>
            </a:pPr>
            <a:fld id="{8AF86821-434B-436B-B254-694FAA0DB3B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xfrm>
            <a:off x="381000" y="6340475"/>
            <a:ext cx="4343400" cy="304800"/>
          </a:xfrm>
          <a:prstGeom prst="rect">
            <a:avLst/>
          </a:prstGeom>
          <a:ln/>
        </p:spPr>
        <p:txBody>
          <a:bodyPr/>
          <a:lstStyle>
            <a:lvl1pPr>
              <a:defRPr/>
            </a:lvl1pPr>
          </a:lstStyle>
          <a:p>
            <a:pPr>
              <a:defRPr/>
            </a:pPr>
            <a:r>
              <a:rPr lang="en-US"/>
              <a:t>Irvine, Kip R. Assembly Language for Intel-Based Computers 6/e, 2010.</a:t>
            </a:r>
          </a:p>
        </p:txBody>
      </p:sp>
      <p:sp>
        <p:nvSpPr>
          <p:cNvPr id="6" name="Rectangle 9"/>
          <p:cNvSpPr>
            <a:spLocks noGrp="1" noChangeArrowheads="1"/>
          </p:cNvSpPr>
          <p:nvPr>
            <p:ph type="sldNum" sz="quarter" idx="11"/>
          </p:nvPr>
        </p:nvSpPr>
        <p:spPr>
          <a:ln/>
        </p:spPr>
        <p:txBody>
          <a:bodyPr/>
          <a:lstStyle>
            <a:lvl1pPr>
              <a:defRPr/>
            </a:lvl1pPr>
          </a:lstStyle>
          <a:p>
            <a:pPr>
              <a:defRPr/>
            </a:pPr>
            <a:fld id="{33AB8828-9B56-4C3B-98F5-AF39C241A58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29700" name="Rectangle 11"/>
          <p:cNvSpPr>
            <a:spLocks noGrp="1" noChangeArrowheads="1"/>
          </p:cNvSpPr>
          <p:nvPr>
            <p:ph type="body" idx="1"/>
          </p:nvPr>
        </p:nvSpPr>
        <p:spPr bwMode="auto">
          <a:xfrm>
            <a:off x="685800" y="1143000"/>
            <a:ext cx="77724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2060" name="Text Box 12"/>
          <p:cNvSpPr txBox="1">
            <a:spLocks noChangeArrowheads="1"/>
          </p:cNvSpPr>
          <p:nvPr userDrawn="1"/>
        </p:nvSpPr>
        <p:spPr bwMode="auto">
          <a:xfrm>
            <a:off x="685800" y="5867400"/>
            <a:ext cx="2209800" cy="593725"/>
          </a:xfrm>
          <a:prstGeom prst="rect">
            <a:avLst/>
          </a:prstGeom>
          <a:noFill/>
          <a:ln w="9525">
            <a:noFill/>
            <a:miter lim="800000"/>
            <a:headEnd/>
            <a:tailEnd/>
          </a:ln>
          <a:effectLst/>
        </p:spPr>
        <p:txBody>
          <a:bodyPr tIns="137160" bIns="137160">
            <a:spAutoFit/>
          </a:bodyPr>
          <a:lstStyle/>
          <a:p>
            <a:pPr>
              <a:spcBef>
                <a:spcPct val="50000"/>
              </a:spcBef>
              <a:defRPr/>
            </a:pPr>
            <a:endParaRPr lang="en-US">
              <a:latin typeface="Arial" charset="0"/>
              <a:cs typeface="+mn-cs"/>
            </a:endParaRPr>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a:defRPr sz="1600">
                <a:latin typeface="Times New Roman" pitchFamily="18" charset="0"/>
                <a:cs typeface="+mn-cs"/>
              </a:defRPr>
            </a:lvl1pPr>
          </a:lstStyle>
          <a:p>
            <a:pPr>
              <a:defRPr/>
            </a:pPr>
            <a:fld id="{60B348A6-72E4-4E32-B8B5-C10FE527C51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dt="0"/>
  <p:txStyles>
    <p:titleStyle>
      <a:lvl1pPr algn="ctr" rtl="0" eaLnBrk="0" fontAlgn="base" hangingPunct="0">
        <a:spcBef>
          <a:spcPct val="0"/>
        </a:spcBef>
        <a:spcAft>
          <a:spcPct val="0"/>
        </a:spcAft>
        <a:defRPr sz="3200">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C0C0C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C0C0C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C0C0C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C0C0C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C0C0C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C0C0C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C0C0C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hyperlink" Target="https://www.youtube.com/watch?v=MijmeoH9LT4"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685800" y="609600"/>
            <a:ext cx="7772400" cy="685800"/>
          </a:xfrm>
        </p:spPr>
        <p:txBody>
          <a:bodyPr/>
          <a:lstStyle/>
          <a:p>
            <a:pPr eaLnBrk="1" hangingPunct="1">
              <a:defRPr/>
            </a:pPr>
            <a:r>
              <a:rPr lang="en-US" sz="2800" smtClean="0"/>
              <a:t>Assembly Language for Intel-Based Computers</a:t>
            </a:r>
          </a:p>
        </p:txBody>
      </p:sp>
      <p:sp>
        <p:nvSpPr>
          <p:cNvPr id="93186" name="Rectangle 3"/>
          <p:cNvSpPr>
            <a:spLocks noGrp="1" noChangeArrowheads="1"/>
          </p:cNvSpPr>
          <p:nvPr>
            <p:ph type="subTitle" idx="1"/>
          </p:nvPr>
        </p:nvSpPr>
        <p:spPr>
          <a:xfrm>
            <a:off x="1524000" y="1524000"/>
            <a:ext cx="6477000" cy="1752600"/>
          </a:xfrm>
        </p:spPr>
        <p:txBody>
          <a:bodyPr/>
          <a:lstStyle/>
          <a:p>
            <a:pPr eaLnBrk="1" hangingPunct="1"/>
            <a:r>
              <a:rPr lang="en-US" sz="2800" u="sng" dirty="0" smtClean="0"/>
              <a:t>Module 1</a:t>
            </a:r>
          </a:p>
          <a:p>
            <a:pPr eaLnBrk="1" hangingPunct="1"/>
            <a:r>
              <a:rPr lang="en-US" dirty="0" smtClean="0"/>
              <a:t>Basic Concepts</a:t>
            </a:r>
            <a:endParaRPr lang="en-US" sz="2000" dirty="0" smtClean="0"/>
          </a:p>
          <a:p>
            <a:pPr eaLnBrk="1" hangingPunct="1"/>
            <a:endParaRPr lang="en-US" dirty="0" smtClean="0"/>
          </a:p>
          <a:p>
            <a:pPr eaLnBrk="1" hangingPunct="1">
              <a:lnSpc>
                <a:spcPct val="50000"/>
              </a:lnSpc>
            </a:pPr>
            <a:endParaRPr lang="en-US" sz="2000" dirty="0" smtClean="0"/>
          </a:p>
        </p:txBody>
      </p:sp>
      <p:sp>
        <p:nvSpPr>
          <p:cNvPr id="93188" name="Text Box 6"/>
          <p:cNvSpPr txBox="1">
            <a:spLocks noChangeArrowheads="1"/>
          </p:cNvSpPr>
          <p:nvPr/>
        </p:nvSpPr>
        <p:spPr bwMode="auto">
          <a:xfrm>
            <a:off x="533400" y="4800600"/>
            <a:ext cx="5181600" cy="936625"/>
          </a:xfrm>
          <a:prstGeom prst="rect">
            <a:avLst/>
          </a:prstGeom>
          <a:noFill/>
          <a:ln w="9525">
            <a:noFill/>
            <a:miter lim="800000"/>
            <a:headEnd/>
            <a:tailEnd/>
          </a:ln>
        </p:spPr>
        <p:txBody>
          <a:bodyPr tIns="137160" bIns="137160">
            <a:spAutoFit/>
          </a:bodyPr>
          <a:lstStyle/>
          <a:p>
            <a:pPr>
              <a:spcBef>
                <a:spcPct val="50000"/>
              </a:spcBef>
            </a:pPr>
            <a:r>
              <a:rPr lang="en-US" sz="1800" i="1"/>
              <a:t>Slides prepared by Kip Irvine</a:t>
            </a:r>
          </a:p>
          <a:p>
            <a:pPr>
              <a:spcBef>
                <a:spcPct val="50000"/>
              </a:spcBef>
            </a:pPr>
            <a:r>
              <a:rPr lang="en-US" sz="1700" i="1"/>
              <a:t>Modified and supplemented by Clare Nguyen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4672A4E6-C7CF-46C3-B68E-721D5A7528D9}" type="slidenum">
              <a:rPr lang="en-US" sz="1600">
                <a:latin typeface="Times New Roman" pitchFamily="18" charset="0"/>
              </a:rPr>
              <a:pPr algn="r"/>
              <a:t>10</a:t>
            </a:fld>
            <a:endParaRPr lang="en-US" sz="1600">
              <a:latin typeface="Times New Roman" pitchFamily="18" charset="0"/>
            </a:endParaRPr>
          </a:p>
        </p:txBody>
      </p:sp>
      <p:sp>
        <p:nvSpPr>
          <p:cNvPr id="44034" name="Rectangle 2"/>
          <p:cNvSpPr>
            <a:spLocks noGrp="1" noChangeArrowheads="1"/>
          </p:cNvSpPr>
          <p:nvPr>
            <p:ph type="title" idx="4294967295"/>
          </p:nvPr>
        </p:nvSpPr>
        <p:spPr/>
        <p:txBody>
          <a:bodyPr/>
          <a:lstStyle/>
          <a:p>
            <a:pPr eaLnBrk="1" hangingPunct="1">
              <a:defRPr/>
            </a:pPr>
            <a:r>
              <a:rPr lang="en-US" sz="2800" dirty="0" smtClean="0"/>
              <a:t>Is Assembly Language Portable ?</a:t>
            </a:r>
            <a:endParaRPr lang="en-US" sz="2800" i="1" dirty="0" smtClean="0"/>
          </a:p>
        </p:txBody>
      </p:sp>
      <p:sp>
        <p:nvSpPr>
          <p:cNvPr id="24579" name="Rectangle 3"/>
          <p:cNvSpPr>
            <a:spLocks noGrp="1" noChangeArrowheads="1"/>
          </p:cNvSpPr>
          <p:nvPr>
            <p:ph type="body" idx="4294967295"/>
          </p:nvPr>
        </p:nvSpPr>
        <p:spPr>
          <a:xfrm>
            <a:off x="533400" y="762000"/>
            <a:ext cx="8077200" cy="5715000"/>
          </a:xfrm>
        </p:spPr>
        <p:txBody>
          <a:bodyPr/>
          <a:lstStyle/>
          <a:p>
            <a:pPr eaLnBrk="1" hangingPunct="1"/>
            <a:r>
              <a:rPr lang="en-US" sz="1800" dirty="0" smtClean="0"/>
              <a:t>Assembly language is not portable.</a:t>
            </a:r>
          </a:p>
          <a:p>
            <a:pPr eaLnBrk="1" hangingPunct="1"/>
            <a:r>
              <a:rPr lang="en-US" sz="1800" dirty="0" smtClean="0"/>
              <a:t>Each type of processor (CPU) works with a set of instructions that are specifically created for it, and other type of processors will not be able to work with these instructions.</a:t>
            </a:r>
          </a:p>
          <a:p>
            <a:pPr eaLnBrk="1" hangingPunct="1"/>
            <a:r>
              <a:rPr lang="en-US" sz="1800" dirty="0" smtClean="0"/>
              <a:t>This set of instructions make up the machine language – and therefore the assembly language – of the processor.</a:t>
            </a:r>
          </a:p>
          <a:p>
            <a:pPr eaLnBrk="1" hangingPunct="1"/>
            <a:r>
              <a:rPr lang="en-US" sz="1800" dirty="0" smtClean="0"/>
              <a:t>For this class, we use the Intel instruction set, so only CPUs that work with the Intel instruction set will be able to run our assembly programs. Fortunately for us, most desktop and laptop systems currently have CPUs that run the Intel instruction sets.</a:t>
            </a:r>
          </a:p>
          <a:p>
            <a:pPr eaLnBrk="1" hangingPunct="1"/>
            <a:r>
              <a:rPr lang="en-US" sz="1800" dirty="0" smtClean="0"/>
              <a:t>In addition, each </a:t>
            </a:r>
            <a:r>
              <a:rPr lang="en-US" sz="1800" i="1" dirty="0" smtClean="0"/>
              <a:t>assembler</a:t>
            </a:r>
            <a:r>
              <a:rPr lang="en-US" sz="1800" dirty="0" smtClean="0"/>
              <a:t> has its own set of directives that helps the programmer write shorter assembly language programs.  These directives are written for a specific assembler.</a:t>
            </a:r>
          </a:p>
          <a:p>
            <a:pPr eaLnBrk="1" hangingPunct="1"/>
            <a:r>
              <a:rPr lang="en-US" sz="1800" dirty="0" smtClean="0"/>
              <a:t>Therefore an assembly language program written for the MASM assembler (used in this class) cannot be assembled and run with a different assembler (TASM or NASM, for example).</a:t>
            </a:r>
          </a:p>
        </p:txBody>
      </p:sp>
      <p:sp>
        <p:nvSpPr>
          <p:cNvPr id="24580" name="Slide Number Placeholder 5"/>
          <p:cNvSpPr>
            <a:spLocks noGrp="1"/>
          </p:cNvSpPr>
          <p:nvPr>
            <p:ph type="sldNum" sz="quarter" idx="11"/>
          </p:nvPr>
        </p:nvSpPr>
        <p:spPr>
          <a:noFill/>
        </p:spPr>
        <p:txBody>
          <a:bodyPr/>
          <a:lstStyle/>
          <a:p>
            <a:fld id="{DAF1A38A-A8D1-4162-83A6-6F277848C019}" type="slidenum">
              <a:rPr lang="en-US" smtClean="0">
                <a:cs typeface="Arial" pitchFamily="34" charset="0"/>
              </a:rPr>
              <a:pPr/>
              <a:t>10</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750592B7-0D04-41C6-98C8-B19192F91C96}" type="slidenum">
              <a:rPr lang="en-US" sz="1600">
                <a:latin typeface="Times New Roman" pitchFamily="18" charset="0"/>
              </a:rPr>
              <a:pPr algn="r"/>
              <a:t>11</a:t>
            </a:fld>
            <a:endParaRPr lang="en-US" sz="1600">
              <a:latin typeface="Times New Roman" pitchFamily="18" charset="0"/>
            </a:endParaRPr>
          </a:p>
        </p:txBody>
      </p:sp>
      <p:sp>
        <p:nvSpPr>
          <p:cNvPr id="150530" name="Rectangle 2"/>
          <p:cNvSpPr>
            <a:spLocks noGrp="1" noChangeArrowheads="1"/>
          </p:cNvSpPr>
          <p:nvPr>
            <p:ph type="title" idx="4294967295"/>
          </p:nvPr>
        </p:nvSpPr>
        <p:spPr/>
        <p:txBody>
          <a:bodyPr/>
          <a:lstStyle/>
          <a:p>
            <a:pPr eaLnBrk="1" hangingPunct="1">
              <a:defRPr/>
            </a:pPr>
            <a:r>
              <a:rPr lang="en-US" sz="2800" smtClean="0"/>
              <a:t>What's Next</a:t>
            </a:r>
          </a:p>
        </p:txBody>
      </p:sp>
      <p:sp>
        <p:nvSpPr>
          <p:cNvPr id="30723" name="Rectangle 3"/>
          <p:cNvSpPr>
            <a:spLocks noChangeArrowheads="1"/>
          </p:cNvSpPr>
          <p:nvPr/>
        </p:nvSpPr>
        <p:spPr bwMode="auto">
          <a:xfrm>
            <a:off x="1524000" y="1752600"/>
            <a:ext cx="6553200" cy="3276600"/>
          </a:xfrm>
          <a:prstGeom prst="rect">
            <a:avLst/>
          </a:prstGeom>
          <a:noFill/>
          <a:ln w="9525">
            <a:noFill/>
            <a:miter lim="800000"/>
            <a:headEnd/>
            <a:tailEnd/>
          </a:ln>
        </p:spPr>
        <p:txBody>
          <a:bodyPr/>
          <a:lstStyle/>
          <a:p>
            <a:pPr marL="342900" indent="-342900">
              <a:spcBef>
                <a:spcPct val="20000"/>
              </a:spcBef>
              <a:buClr>
                <a:schemeClr val="tx1"/>
              </a:buClr>
              <a:buFontTx/>
              <a:buChar char="•"/>
            </a:pPr>
            <a:r>
              <a:rPr lang="en-US" sz="1800" dirty="0" smtClean="0">
                <a:solidFill>
                  <a:schemeClr val="tx2"/>
                </a:solidFill>
              </a:rPr>
              <a:t>Welcome to Assembly Language</a:t>
            </a:r>
          </a:p>
          <a:p>
            <a:pPr marL="342900" indent="-342900">
              <a:spcBef>
                <a:spcPct val="20000"/>
              </a:spcBef>
              <a:buClr>
                <a:schemeClr val="tx1"/>
              </a:buClr>
              <a:buFontTx/>
              <a:buChar char="•"/>
            </a:pPr>
            <a:r>
              <a:rPr lang="en-US" sz="1800" b="1" dirty="0" err="1" smtClean="0">
                <a:solidFill>
                  <a:schemeClr val="tx2"/>
                </a:solidFill>
              </a:rPr>
              <a:t>Dataa</a:t>
            </a:r>
            <a:r>
              <a:rPr lang="en-US" sz="1800" b="1" dirty="0" smtClean="0">
                <a:solidFill>
                  <a:schemeClr val="tx2"/>
                </a:solidFill>
              </a:rPr>
              <a:t> representation in assembly programming</a:t>
            </a:r>
            <a:endParaRPr lang="en-US" sz="1800" b="1" dirty="0">
              <a:solidFill>
                <a:schemeClr val="tx2"/>
              </a:solidFill>
            </a:endParaRPr>
          </a:p>
          <a:p>
            <a:pPr marL="342900" indent="-342900">
              <a:spcBef>
                <a:spcPct val="20000"/>
              </a:spcBef>
              <a:buClr>
                <a:schemeClr val="tx1"/>
              </a:buClr>
              <a:buFontTx/>
              <a:buChar char="•"/>
            </a:pPr>
            <a:r>
              <a:rPr lang="en-US" sz="1800" dirty="0">
                <a:solidFill>
                  <a:schemeClr val="tx2"/>
                </a:solidFill>
              </a:rPr>
              <a:t>Logic or </a:t>
            </a:r>
            <a:r>
              <a:rPr lang="en-US" sz="1800" dirty="0" err="1">
                <a:solidFill>
                  <a:schemeClr val="tx2"/>
                </a:solidFill>
              </a:rPr>
              <a:t>boolean</a:t>
            </a:r>
            <a:r>
              <a:rPr lang="en-US" sz="1800" dirty="0">
                <a:solidFill>
                  <a:schemeClr val="tx2"/>
                </a:solidFill>
              </a:rPr>
              <a:t> operations</a:t>
            </a:r>
          </a:p>
          <a:p>
            <a:pPr marL="742950" lvl="1" indent="-285750">
              <a:spcBef>
                <a:spcPct val="20000"/>
              </a:spcBef>
              <a:buClr>
                <a:schemeClr val="tx1"/>
              </a:buClr>
            </a:pPr>
            <a:endParaRPr lang="en-US" sz="2200" b="1" dirty="0">
              <a:solidFill>
                <a:schemeClr val="tx2"/>
              </a:solidFill>
            </a:endParaRPr>
          </a:p>
          <a:p>
            <a:pPr marL="342900" indent="-342900">
              <a:spcBef>
                <a:spcPct val="20000"/>
              </a:spcBef>
              <a:buClr>
                <a:schemeClr val="tx1"/>
              </a:buClr>
            </a:pPr>
            <a:endParaRPr lang="en-US" sz="2400" dirty="0"/>
          </a:p>
        </p:txBody>
      </p:sp>
      <p:sp>
        <p:nvSpPr>
          <p:cNvPr id="30724" name="Slide Number Placeholder 5"/>
          <p:cNvSpPr>
            <a:spLocks noGrp="1"/>
          </p:cNvSpPr>
          <p:nvPr>
            <p:ph type="sldNum" sz="quarter" idx="11"/>
          </p:nvPr>
        </p:nvSpPr>
        <p:spPr>
          <a:noFill/>
        </p:spPr>
        <p:txBody>
          <a:bodyPr/>
          <a:lstStyle/>
          <a:p>
            <a:fld id="{BC289C58-3013-4EE8-B273-1452BD78947C}" type="slidenum">
              <a:rPr lang="en-US" smtClean="0">
                <a:cs typeface="Arial" pitchFamily="34" charset="0"/>
              </a:rPr>
              <a:pPr/>
              <a:t>11</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p:spPr>
        <p:txBody>
          <a:bodyPr/>
          <a:lstStyle/>
          <a:p>
            <a:fld id="{F8C5B047-FBC5-4C80-94B1-4CC37B1D879A}" type="slidenum">
              <a:rPr lang="en-US" smtClean="0">
                <a:cs typeface="Arial" pitchFamily="34" charset="0"/>
              </a:rPr>
              <a:pPr/>
              <a:t>12</a:t>
            </a:fld>
            <a:endParaRPr lang="en-US" smtClean="0">
              <a:cs typeface="Arial" pitchFamily="34" charset="0"/>
            </a:endParaRPr>
          </a:p>
        </p:txBody>
      </p:sp>
      <p:sp>
        <p:nvSpPr>
          <p:cNvPr id="90114" name="Rectangle 2050"/>
          <p:cNvSpPr>
            <a:spLocks noGrp="1" noChangeArrowheads="1"/>
          </p:cNvSpPr>
          <p:nvPr>
            <p:ph type="title"/>
          </p:nvPr>
        </p:nvSpPr>
        <p:spPr>
          <a:xfrm>
            <a:off x="685800" y="228600"/>
            <a:ext cx="7772400" cy="457200"/>
          </a:xfrm>
        </p:spPr>
        <p:txBody>
          <a:bodyPr/>
          <a:lstStyle/>
          <a:p>
            <a:pPr eaLnBrk="1" hangingPunct="1">
              <a:defRPr/>
            </a:pPr>
            <a:r>
              <a:rPr lang="en-US" sz="2800" dirty="0" smtClean="0"/>
              <a:t>Data Representation Overview</a:t>
            </a:r>
          </a:p>
        </p:txBody>
      </p:sp>
      <p:sp>
        <p:nvSpPr>
          <p:cNvPr id="31748" name="Rectangle 2051"/>
          <p:cNvSpPr>
            <a:spLocks noGrp="1" noChangeArrowheads="1"/>
          </p:cNvSpPr>
          <p:nvPr>
            <p:ph type="body" idx="1"/>
          </p:nvPr>
        </p:nvSpPr>
        <p:spPr>
          <a:xfrm>
            <a:off x="304800" y="685800"/>
            <a:ext cx="8534400" cy="5562600"/>
          </a:xfrm>
        </p:spPr>
        <p:txBody>
          <a:bodyPr/>
          <a:lstStyle/>
          <a:p>
            <a:pPr eaLnBrk="1" hangingPunct="1">
              <a:lnSpc>
                <a:spcPct val="80000"/>
              </a:lnSpc>
            </a:pPr>
            <a:r>
              <a:rPr lang="en-US" sz="1800" dirty="0" smtClean="0"/>
              <a:t>Numbering format</a:t>
            </a:r>
          </a:p>
          <a:p>
            <a:pPr lvl="1" eaLnBrk="1" hangingPunct="1">
              <a:lnSpc>
                <a:spcPct val="80000"/>
              </a:lnSpc>
            </a:pPr>
            <a:r>
              <a:rPr lang="en-US" sz="1800" dirty="0" smtClean="0"/>
              <a:t>Humans typically work with data in decimal format (base 10).</a:t>
            </a:r>
          </a:p>
          <a:p>
            <a:pPr lvl="1" eaLnBrk="1" hangingPunct="1">
              <a:lnSpc>
                <a:spcPct val="80000"/>
              </a:lnSpc>
            </a:pPr>
            <a:r>
              <a:rPr lang="en-US" sz="1800" dirty="0" smtClean="0"/>
              <a:t>Data on computers are stored as 1’s and 0’s, also known as binary format (base 2).</a:t>
            </a:r>
          </a:p>
          <a:p>
            <a:pPr lvl="1" eaLnBrk="1" hangingPunct="1">
              <a:lnSpc>
                <a:spcPct val="80000"/>
              </a:lnSpc>
            </a:pPr>
            <a:r>
              <a:rPr lang="en-US" sz="1800" dirty="0" smtClean="0"/>
              <a:t>Therefore assembly programmers often need to convert from binary to decimal, and vice versa.</a:t>
            </a:r>
          </a:p>
          <a:p>
            <a:pPr lvl="1" eaLnBrk="1" hangingPunct="1">
              <a:lnSpc>
                <a:spcPct val="80000"/>
              </a:lnSpc>
            </a:pPr>
            <a:r>
              <a:rPr lang="en-US" sz="1800" dirty="0" smtClean="0"/>
              <a:t>However, binary data are cumbersome to work with when the data is large, so a shorter format to represent binary data is hexadecimal (base 16).      </a:t>
            </a:r>
          </a:p>
          <a:p>
            <a:pPr lvl="1" eaLnBrk="1" hangingPunct="1">
              <a:lnSpc>
                <a:spcPct val="80000"/>
              </a:lnSpc>
              <a:buNone/>
            </a:pPr>
            <a:r>
              <a:rPr lang="en-US" sz="1800" dirty="0" smtClean="0"/>
              <a:t>	For example, the binary value 1010000111001000 has many digits and is cumbersome, but the same data value is A1C8 in hexadecimal, much shorter and easier to work with.</a:t>
            </a:r>
          </a:p>
          <a:p>
            <a:pPr lvl="1" eaLnBrk="1" hangingPunct="1">
              <a:lnSpc>
                <a:spcPct val="80000"/>
              </a:lnSpc>
            </a:pPr>
            <a:r>
              <a:rPr lang="en-US" sz="1800" dirty="0" smtClean="0"/>
              <a:t>Therefore assembly programmers also often need to convert between decimal and hexadecimal, and binary and hexadecimal.</a:t>
            </a:r>
          </a:p>
          <a:p>
            <a:pPr lvl="1" eaLnBrk="1" hangingPunct="1">
              <a:lnSpc>
                <a:spcPct val="80000"/>
              </a:lnSpc>
            </a:pPr>
            <a:endParaRPr lang="en-US" sz="1600" dirty="0" smtClean="0"/>
          </a:p>
          <a:p>
            <a:pPr eaLnBrk="1" hangingPunct="1">
              <a:lnSpc>
                <a:spcPct val="80000"/>
              </a:lnSpc>
            </a:pPr>
            <a:r>
              <a:rPr lang="en-US" sz="1800" dirty="0" smtClean="0"/>
              <a:t>Basic data types</a:t>
            </a:r>
          </a:p>
          <a:p>
            <a:pPr lvl="1" eaLnBrk="1" hangingPunct="1">
              <a:lnSpc>
                <a:spcPct val="80000"/>
              </a:lnSpc>
            </a:pPr>
            <a:r>
              <a:rPr lang="en-US" sz="1800" dirty="0" smtClean="0"/>
              <a:t>A basic type of numeric data is an unsigned integer, a positive whole number.</a:t>
            </a:r>
          </a:p>
          <a:p>
            <a:pPr lvl="1" eaLnBrk="1" hangingPunct="1">
              <a:lnSpc>
                <a:spcPct val="80000"/>
              </a:lnSpc>
            </a:pPr>
            <a:r>
              <a:rPr lang="en-US" sz="1800" dirty="0" smtClean="0"/>
              <a:t>Another basic type of numeric data is the signed integer, a whole number that can be positive or negative</a:t>
            </a:r>
          </a:p>
          <a:p>
            <a:pPr lvl="1" eaLnBrk="1" hangingPunct="1">
              <a:lnSpc>
                <a:spcPct val="80000"/>
              </a:lnSpc>
            </a:pPr>
            <a:r>
              <a:rPr lang="en-US" sz="1800" dirty="0" smtClean="0"/>
              <a:t>Characters are stored as unsigned integers.</a:t>
            </a:r>
          </a:p>
          <a:p>
            <a:pPr lvl="1" eaLnBrk="1" hangingPunct="1">
              <a:lnSpc>
                <a:spcPct val="80000"/>
              </a:lnSpc>
            </a:pPr>
            <a:r>
              <a:rPr lang="en-US" sz="1800" dirty="0" smtClean="0"/>
              <a:t>For this class we work with integer data types only. Floating point data are covered in the Advanced Assembly course.</a:t>
            </a:r>
          </a:p>
          <a:p>
            <a:pPr lvl="1" eaLnBrk="1" hangingPunct="1">
              <a:lnSpc>
                <a:spcPct val="80000"/>
              </a:lnSpc>
            </a:pPr>
            <a:endParaRPr lang="en-US" sz="16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Slide Number Placeholder 4"/>
          <p:cNvSpPr>
            <a:spLocks noGrp="1"/>
          </p:cNvSpPr>
          <p:nvPr>
            <p:ph type="sldNum" sz="quarter" idx="11"/>
          </p:nvPr>
        </p:nvSpPr>
        <p:spPr>
          <a:noFill/>
        </p:spPr>
        <p:txBody>
          <a:bodyPr/>
          <a:lstStyle/>
          <a:p>
            <a:fld id="{0A0DB70B-95BF-4B62-B3CA-890D64BEB20C}" type="slidenum">
              <a:rPr lang="en-US" smtClean="0">
                <a:cs typeface="Arial" pitchFamily="34" charset="0"/>
              </a:rPr>
              <a:pPr/>
              <a:t>13</a:t>
            </a:fld>
            <a:endParaRPr lang="en-US" smtClean="0">
              <a:cs typeface="Arial" pitchFamily="34" charset="0"/>
            </a:endParaRPr>
          </a:p>
        </p:txBody>
      </p:sp>
      <p:sp>
        <p:nvSpPr>
          <p:cNvPr id="49154" name="Rectangle 2"/>
          <p:cNvSpPr>
            <a:spLocks noGrp="1" noChangeArrowheads="1"/>
          </p:cNvSpPr>
          <p:nvPr>
            <p:ph type="title"/>
          </p:nvPr>
        </p:nvSpPr>
        <p:spPr>
          <a:xfrm>
            <a:off x="685800" y="152400"/>
            <a:ext cx="7772400" cy="609600"/>
          </a:xfrm>
        </p:spPr>
        <p:txBody>
          <a:bodyPr/>
          <a:lstStyle/>
          <a:p>
            <a:pPr eaLnBrk="1" hangingPunct="1">
              <a:defRPr/>
            </a:pPr>
            <a:r>
              <a:rPr lang="en-US" sz="2800" dirty="0" smtClean="0"/>
              <a:t>Binary Numbers</a:t>
            </a:r>
          </a:p>
        </p:txBody>
      </p:sp>
      <p:sp>
        <p:nvSpPr>
          <p:cNvPr id="2054" name="Rectangle 3"/>
          <p:cNvSpPr>
            <a:spLocks noGrp="1" noChangeArrowheads="1"/>
          </p:cNvSpPr>
          <p:nvPr>
            <p:ph type="body" idx="1"/>
          </p:nvPr>
        </p:nvSpPr>
        <p:spPr>
          <a:xfrm>
            <a:off x="457200" y="685800"/>
            <a:ext cx="8077200" cy="4648200"/>
          </a:xfrm>
        </p:spPr>
        <p:txBody>
          <a:bodyPr/>
          <a:lstStyle/>
          <a:p>
            <a:pPr eaLnBrk="1" hangingPunct="1"/>
            <a:r>
              <a:rPr lang="en-US" sz="1800" dirty="0" smtClean="0"/>
              <a:t>Data on computers are in binary or base 2 format.</a:t>
            </a:r>
          </a:p>
          <a:p>
            <a:pPr eaLnBrk="1" hangingPunct="1">
              <a:spcBef>
                <a:spcPts val="0"/>
              </a:spcBef>
            </a:pPr>
            <a:r>
              <a:rPr lang="en-US" sz="1800" dirty="0" smtClean="0"/>
              <a:t>A binary number is made up of multiple digits.</a:t>
            </a:r>
          </a:p>
          <a:p>
            <a:pPr eaLnBrk="1" hangingPunct="1"/>
            <a:r>
              <a:rPr lang="en-US" sz="1800" dirty="0" smtClean="0"/>
              <a:t>The </a:t>
            </a:r>
            <a:r>
              <a:rPr lang="en-US" sz="1800" b="1" u="sng" dirty="0" smtClean="0"/>
              <a:t>b</a:t>
            </a:r>
            <a:r>
              <a:rPr lang="en-US" sz="1800" dirty="0" smtClean="0"/>
              <a:t>inary dig</a:t>
            </a:r>
            <a:r>
              <a:rPr lang="en-US" sz="1800" b="1" u="sng" dirty="0" smtClean="0"/>
              <a:t>its</a:t>
            </a:r>
            <a:r>
              <a:rPr lang="en-US" sz="1800" dirty="0" smtClean="0"/>
              <a:t> have the value 1 or 0, and are called </a:t>
            </a:r>
            <a:r>
              <a:rPr lang="en-US" sz="1800" b="1" dirty="0" smtClean="0"/>
              <a:t>bits:</a:t>
            </a:r>
          </a:p>
          <a:p>
            <a:pPr eaLnBrk="1" hangingPunct="1">
              <a:buFontTx/>
              <a:buNone/>
            </a:pPr>
            <a:r>
              <a:rPr lang="en-US" sz="1800" dirty="0" smtClean="0"/>
              <a:t>		1 is interpreted as true or on</a:t>
            </a:r>
          </a:p>
          <a:p>
            <a:pPr eaLnBrk="1" hangingPunct="1">
              <a:buFontTx/>
              <a:buNone/>
            </a:pPr>
            <a:r>
              <a:rPr lang="en-US" sz="1800" dirty="0" smtClean="0"/>
              <a:t>		0 is interpreted as false or off</a:t>
            </a:r>
          </a:p>
          <a:p>
            <a:pPr marL="342900" lvl="1" indent="-342900" eaLnBrk="1" hangingPunct="1"/>
            <a:r>
              <a:rPr lang="en-US" sz="1800" dirty="0" smtClean="0"/>
              <a:t>Typically a binary number used by the computer is an 8-bit, 16-bit, 32-bit, or 64-bit number.</a:t>
            </a:r>
          </a:p>
          <a:p>
            <a:pPr eaLnBrk="1" hangingPunct="1"/>
            <a:r>
              <a:rPr lang="en-US" sz="1800" b="1" dirty="0" smtClean="0"/>
              <a:t>MSB</a:t>
            </a:r>
            <a:r>
              <a:rPr lang="en-US" sz="1800" dirty="0" smtClean="0"/>
              <a:t> = </a:t>
            </a:r>
            <a:r>
              <a:rPr lang="en-US" sz="1800" b="1" u="sng" dirty="0" smtClean="0"/>
              <a:t>m</a:t>
            </a:r>
            <a:r>
              <a:rPr lang="en-US" sz="1800" dirty="0" smtClean="0"/>
              <a:t>ost </a:t>
            </a:r>
            <a:r>
              <a:rPr lang="en-US" sz="1800" b="1" u="sng" dirty="0" smtClean="0"/>
              <a:t>s</a:t>
            </a:r>
            <a:r>
              <a:rPr lang="en-US" sz="1800" dirty="0" smtClean="0"/>
              <a:t>ignificant </a:t>
            </a:r>
            <a:r>
              <a:rPr lang="en-US" sz="1800" b="1" u="sng" dirty="0" smtClean="0"/>
              <a:t>b</a:t>
            </a:r>
            <a:r>
              <a:rPr lang="en-US" sz="1800" dirty="0" smtClean="0"/>
              <a:t>it, the left most bit of a binary number.</a:t>
            </a:r>
          </a:p>
          <a:p>
            <a:pPr eaLnBrk="1" hangingPunct="1"/>
            <a:r>
              <a:rPr lang="en-US" sz="1800" b="1" dirty="0" smtClean="0"/>
              <a:t>LSB</a:t>
            </a:r>
            <a:r>
              <a:rPr lang="en-US" sz="1800" dirty="0" smtClean="0"/>
              <a:t> = </a:t>
            </a:r>
            <a:r>
              <a:rPr lang="en-US" sz="1800" b="1" u="sng" dirty="0" smtClean="0"/>
              <a:t>l</a:t>
            </a:r>
            <a:r>
              <a:rPr lang="en-US" sz="1800" dirty="0" smtClean="0"/>
              <a:t>east </a:t>
            </a:r>
            <a:r>
              <a:rPr lang="en-US" sz="1800" b="1" u="sng" dirty="0" smtClean="0"/>
              <a:t>s</a:t>
            </a:r>
            <a:r>
              <a:rPr lang="en-US" sz="1800" dirty="0" smtClean="0"/>
              <a:t>ignificant </a:t>
            </a:r>
            <a:r>
              <a:rPr lang="en-US" sz="1800" b="1" u="sng" dirty="0" smtClean="0"/>
              <a:t>b</a:t>
            </a:r>
            <a:r>
              <a:rPr lang="en-US" sz="1800" dirty="0" smtClean="0"/>
              <a:t>it, the right most bit of a binary number.</a:t>
            </a:r>
          </a:p>
          <a:p>
            <a:pPr eaLnBrk="1" hangingPunct="1"/>
            <a:r>
              <a:rPr lang="en-US" sz="1800" dirty="0" smtClean="0"/>
              <a:t>Because a binary number typically have multiple bits, each bit is numbered for ease of identification.</a:t>
            </a:r>
          </a:p>
          <a:p>
            <a:pPr eaLnBrk="1" hangingPunct="1"/>
            <a:r>
              <a:rPr lang="en-US" sz="1800" dirty="0" smtClean="0"/>
              <a:t>Bits are numbered starting with the LSB = 0, and counting up to the MSB.</a:t>
            </a:r>
          </a:p>
          <a:p>
            <a:pPr eaLnBrk="1" hangingPunct="1"/>
            <a:r>
              <a:rPr lang="en-US" sz="1800" dirty="0" smtClean="0"/>
              <a:t>Bit numbering for a 16 bit number:</a:t>
            </a:r>
          </a:p>
          <a:p>
            <a:pPr eaLnBrk="1" hangingPunct="1">
              <a:buFontTx/>
              <a:buNone/>
            </a:pPr>
            <a:r>
              <a:rPr lang="en-US" sz="1800" dirty="0" smtClean="0"/>
              <a:t>	MSB is bit 15, LSB is bit 0, counting up from right to left</a:t>
            </a:r>
          </a:p>
        </p:txBody>
      </p:sp>
      <p:graphicFrame>
        <p:nvGraphicFramePr>
          <p:cNvPr id="2050" name="Object 4"/>
          <p:cNvGraphicFramePr>
            <a:graphicFrameLocks noChangeAspect="1"/>
          </p:cNvGraphicFramePr>
          <p:nvPr/>
        </p:nvGraphicFramePr>
        <p:xfrm>
          <a:off x="2590800" y="5181600"/>
          <a:ext cx="3962400" cy="1143000"/>
        </p:xfrm>
        <a:graphic>
          <a:graphicData uri="http://schemas.openxmlformats.org/presentationml/2006/ole">
            <p:oleObj spid="_x0000_s2050" name="VISIO" r:id="rId3" imgW="1928160" imgH="556920" progId="">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Slide Number Placeholder 4"/>
          <p:cNvSpPr>
            <a:spLocks noGrp="1"/>
          </p:cNvSpPr>
          <p:nvPr>
            <p:ph type="sldNum" sz="quarter" idx="11"/>
          </p:nvPr>
        </p:nvSpPr>
        <p:spPr>
          <a:noFill/>
        </p:spPr>
        <p:txBody>
          <a:bodyPr/>
          <a:lstStyle/>
          <a:p>
            <a:fld id="{C4D18940-10ED-4245-94F9-A370B11DB613}" type="slidenum">
              <a:rPr lang="en-US" smtClean="0">
                <a:cs typeface="Arial" pitchFamily="34" charset="0"/>
              </a:rPr>
              <a:pPr/>
              <a:t>14</a:t>
            </a:fld>
            <a:endParaRPr lang="en-US" smtClean="0">
              <a:cs typeface="Arial" pitchFamily="34" charset="0"/>
            </a:endParaRPr>
          </a:p>
        </p:txBody>
      </p:sp>
      <p:sp>
        <p:nvSpPr>
          <p:cNvPr id="50178" name="Rectangle 2"/>
          <p:cNvSpPr>
            <a:spLocks noGrp="1" noChangeArrowheads="1"/>
          </p:cNvSpPr>
          <p:nvPr>
            <p:ph type="title"/>
          </p:nvPr>
        </p:nvSpPr>
        <p:spPr/>
        <p:txBody>
          <a:bodyPr/>
          <a:lstStyle/>
          <a:p>
            <a:pPr eaLnBrk="1" hangingPunct="1">
              <a:defRPr/>
            </a:pPr>
            <a:r>
              <a:rPr lang="en-US" sz="2800" smtClean="0"/>
              <a:t>Binary Numbers</a:t>
            </a:r>
          </a:p>
        </p:txBody>
      </p:sp>
      <p:sp>
        <p:nvSpPr>
          <p:cNvPr id="3078" name="Rectangle 3"/>
          <p:cNvSpPr>
            <a:spLocks noGrp="1" noChangeArrowheads="1"/>
          </p:cNvSpPr>
          <p:nvPr>
            <p:ph type="body" idx="1"/>
          </p:nvPr>
        </p:nvSpPr>
        <p:spPr>
          <a:xfrm>
            <a:off x="685800" y="762000"/>
            <a:ext cx="7848600" cy="1371600"/>
          </a:xfrm>
        </p:spPr>
        <p:txBody>
          <a:bodyPr/>
          <a:lstStyle/>
          <a:p>
            <a:pPr eaLnBrk="1" hangingPunct="1">
              <a:lnSpc>
                <a:spcPct val="80000"/>
              </a:lnSpc>
              <a:buFontTx/>
              <a:buNone/>
            </a:pPr>
            <a:r>
              <a:rPr lang="en-US" sz="1800" dirty="0" smtClean="0"/>
              <a:t>Each digit (bit) in a binary number has a specific value.</a:t>
            </a:r>
          </a:p>
          <a:p>
            <a:pPr eaLnBrk="1" hangingPunct="1">
              <a:lnSpc>
                <a:spcPct val="80000"/>
              </a:lnSpc>
            </a:pPr>
            <a:r>
              <a:rPr lang="en-US" sz="1800" dirty="0" smtClean="0"/>
              <a:t>The value of each bit is a power of 2, and depends on the bit’s location in the number.</a:t>
            </a:r>
          </a:p>
          <a:p>
            <a:pPr eaLnBrk="1" hangingPunct="1">
              <a:lnSpc>
                <a:spcPct val="80000"/>
              </a:lnSpc>
            </a:pPr>
            <a:r>
              <a:rPr lang="en-US" sz="1800" dirty="0" smtClean="0"/>
              <a:t>Therefore every binary number is a sum of powers of 2.</a:t>
            </a:r>
          </a:p>
          <a:p>
            <a:pPr eaLnBrk="1" hangingPunct="1">
              <a:lnSpc>
                <a:spcPct val="80000"/>
              </a:lnSpc>
            </a:pPr>
            <a:r>
              <a:rPr lang="en-US" sz="1800" dirty="0" smtClean="0"/>
              <a:t>Here is the value of each bit in an 8-bit number.</a:t>
            </a:r>
          </a:p>
        </p:txBody>
      </p:sp>
      <p:graphicFrame>
        <p:nvGraphicFramePr>
          <p:cNvPr id="3074" name="Object 1024"/>
          <p:cNvGraphicFramePr>
            <a:graphicFrameLocks noChangeAspect="1"/>
          </p:cNvGraphicFramePr>
          <p:nvPr/>
        </p:nvGraphicFramePr>
        <p:xfrm>
          <a:off x="2743200" y="2133600"/>
          <a:ext cx="3200400" cy="842963"/>
        </p:xfrm>
        <a:graphic>
          <a:graphicData uri="http://schemas.openxmlformats.org/presentationml/2006/ole">
            <p:oleObj spid="_x0000_s3074" name="VISIO" r:id="rId3" imgW="1791000" imgH="450360" progId="">
              <p:embed/>
            </p:oleObj>
          </a:graphicData>
        </a:graphic>
      </p:graphicFrame>
      <p:pic>
        <p:nvPicPr>
          <p:cNvPr id="50182" name="Picture 6"/>
          <p:cNvPicPr>
            <a:picLocks noChangeAspect="1" noChangeArrowheads="1"/>
          </p:cNvPicPr>
          <p:nvPr/>
        </p:nvPicPr>
        <p:blipFill>
          <a:blip r:embed="rId4" cstate="print"/>
          <a:srcRect/>
          <a:stretch>
            <a:fillRect/>
          </a:stretch>
        </p:blipFill>
        <p:spPr bwMode="auto">
          <a:xfrm>
            <a:off x="1295400" y="2895600"/>
            <a:ext cx="6213475" cy="35163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0182"/>
                                        </p:tgtEl>
                                        <p:attrNameLst>
                                          <p:attrName>style.visibility</p:attrName>
                                        </p:attrNameLst>
                                      </p:cBhvr>
                                      <p:to>
                                        <p:strVal val="visible"/>
                                      </p:to>
                                    </p:set>
                                    <p:animEffect transition="in" filter="dissolve">
                                      <p:cBhvr>
                                        <p:cTn id="7" dur="500"/>
                                        <p:tgtEl>
                                          <p:spTgt spid="50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p:spPr>
        <p:txBody>
          <a:bodyPr/>
          <a:lstStyle/>
          <a:p>
            <a:fld id="{D53EA00C-5F8C-4E4B-BF9D-69F01EB3C5BE}" type="slidenum">
              <a:rPr lang="en-US" smtClean="0">
                <a:cs typeface="Arial" pitchFamily="34" charset="0"/>
              </a:rPr>
              <a:pPr/>
              <a:t>15</a:t>
            </a:fld>
            <a:endParaRPr lang="en-US" smtClean="0">
              <a:cs typeface="Arial" pitchFamily="34" charset="0"/>
            </a:endParaRPr>
          </a:p>
        </p:txBody>
      </p:sp>
      <p:sp>
        <p:nvSpPr>
          <p:cNvPr id="52226" name="Rectangle 2"/>
          <p:cNvSpPr>
            <a:spLocks noGrp="1" noChangeArrowheads="1"/>
          </p:cNvSpPr>
          <p:nvPr>
            <p:ph type="title"/>
          </p:nvPr>
        </p:nvSpPr>
        <p:spPr/>
        <p:txBody>
          <a:bodyPr/>
          <a:lstStyle/>
          <a:p>
            <a:pPr eaLnBrk="1" hangingPunct="1">
              <a:defRPr/>
            </a:pPr>
            <a:r>
              <a:rPr lang="en-US" sz="2800" smtClean="0"/>
              <a:t>Converting Unsigned Binary to Decimal</a:t>
            </a:r>
          </a:p>
        </p:txBody>
      </p:sp>
      <p:sp>
        <p:nvSpPr>
          <p:cNvPr id="36868" name="Rectangle 3"/>
          <p:cNvSpPr>
            <a:spLocks noGrp="1" noChangeArrowheads="1"/>
          </p:cNvSpPr>
          <p:nvPr>
            <p:ph type="body" idx="1"/>
          </p:nvPr>
        </p:nvSpPr>
        <p:spPr>
          <a:xfrm>
            <a:off x="609600" y="838200"/>
            <a:ext cx="8001000" cy="4953000"/>
          </a:xfrm>
        </p:spPr>
        <p:txBody>
          <a:bodyPr/>
          <a:lstStyle/>
          <a:p>
            <a:pPr marL="114300" indent="0" eaLnBrk="1" hangingPunct="1">
              <a:spcBef>
                <a:spcPts val="600"/>
              </a:spcBef>
              <a:spcAft>
                <a:spcPts val="600"/>
              </a:spcAft>
            </a:pPr>
            <a:r>
              <a:rPr lang="en-US" sz="1800" dirty="0" smtClean="0"/>
              <a:t>   Recall that an unsigned number is a number that is 0 or positive (no negative)</a:t>
            </a:r>
          </a:p>
          <a:p>
            <a:pPr marL="114300" indent="0" eaLnBrk="1" hangingPunct="1">
              <a:spcBef>
                <a:spcPts val="600"/>
              </a:spcBef>
              <a:spcAft>
                <a:spcPts val="600"/>
              </a:spcAft>
            </a:pPr>
            <a:r>
              <a:rPr lang="en-US" sz="1800" dirty="0" smtClean="0"/>
              <a:t>   To convert binary to unsigned decimal</a:t>
            </a:r>
          </a:p>
          <a:p>
            <a:pPr marL="114300" indent="0" eaLnBrk="1" hangingPunct="1">
              <a:spcBef>
                <a:spcPts val="600"/>
              </a:spcBef>
              <a:spcAft>
                <a:spcPts val="600"/>
              </a:spcAft>
              <a:buFontTx/>
              <a:buNone/>
            </a:pPr>
            <a:r>
              <a:rPr lang="en-US" sz="1800" b="1" i="1" dirty="0" smtClean="0">
                <a:solidFill>
                  <a:schemeClr val="tx2"/>
                </a:solidFill>
                <a:latin typeface="Times New Roman" pitchFamily="18" charset="0"/>
              </a:rPr>
              <a:t>	</a:t>
            </a:r>
            <a:r>
              <a:rPr lang="en-US" sz="1800" b="1" i="1" dirty="0" err="1" smtClean="0">
                <a:solidFill>
                  <a:schemeClr val="tx2"/>
                </a:solidFill>
                <a:latin typeface="Times New Roman" pitchFamily="18" charset="0"/>
              </a:rPr>
              <a:t>dec</a:t>
            </a:r>
            <a:r>
              <a:rPr lang="en-US" sz="1800" b="1" dirty="0" smtClean="0">
                <a:solidFill>
                  <a:schemeClr val="tx2"/>
                </a:solidFill>
                <a:latin typeface="Times New Roman" pitchFamily="18" charset="0"/>
              </a:rPr>
              <a:t> = (</a:t>
            </a:r>
            <a:r>
              <a:rPr lang="en-US" sz="1800" b="1" i="1" dirty="0" smtClean="0">
                <a:solidFill>
                  <a:schemeClr val="tx2"/>
                </a:solidFill>
                <a:latin typeface="Times New Roman" pitchFamily="18" charset="0"/>
              </a:rPr>
              <a:t>D</a:t>
            </a:r>
            <a:r>
              <a:rPr lang="en-US" sz="1800" b="1" i="1" baseline="-25000" dirty="0" smtClean="0">
                <a:solidFill>
                  <a:schemeClr val="tx2"/>
                </a:solidFill>
                <a:latin typeface="Times New Roman" pitchFamily="18" charset="0"/>
              </a:rPr>
              <a:t>n-1</a:t>
            </a:r>
            <a:r>
              <a:rPr lang="en-US" sz="1800" b="1" dirty="0" smtClean="0">
                <a:solidFill>
                  <a:schemeClr val="tx2"/>
                </a:solidFill>
                <a:latin typeface="Times New Roman" pitchFamily="18" charset="0"/>
              </a:rPr>
              <a:t> </a:t>
            </a:r>
            <a:r>
              <a:rPr lang="en-US" sz="1800" b="1" dirty="0" smtClean="0">
                <a:solidFill>
                  <a:schemeClr val="tx2"/>
                </a:solidFill>
                <a:latin typeface="Symbol" pitchFamily="18" charset="2"/>
                <a:sym typeface="Symbol" pitchFamily="18" charset="2"/>
              </a:rPr>
              <a:t></a:t>
            </a:r>
            <a:r>
              <a:rPr lang="en-US" sz="1800" b="1" dirty="0" smtClean="0">
                <a:solidFill>
                  <a:schemeClr val="tx2"/>
                </a:solidFill>
                <a:latin typeface="Symbol" pitchFamily="18" charset="2"/>
              </a:rPr>
              <a:t> </a:t>
            </a:r>
            <a:r>
              <a:rPr lang="en-US" sz="1800" b="1" dirty="0" smtClean="0">
                <a:solidFill>
                  <a:schemeClr val="tx2"/>
                </a:solidFill>
                <a:latin typeface="Times New Roman" pitchFamily="18" charset="0"/>
              </a:rPr>
              <a:t>2</a:t>
            </a:r>
            <a:r>
              <a:rPr lang="en-US" sz="1800" b="1" i="1" baseline="30000" dirty="0" smtClean="0">
                <a:solidFill>
                  <a:schemeClr val="tx2"/>
                </a:solidFill>
                <a:latin typeface="Times New Roman" pitchFamily="18" charset="0"/>
              </a:rPr>
              <a:t>n</a:t>
            </a:r>
            <a:r>
              <a:rPr lang="en-US" sz="1800" b="1" baseline="30000" dirty="0" smtClean="0">
                <a:solidFill>
                  <a:schemeClr val="tx2"/>
                </a:solidFill>
                <a:latin typeface="Times New Roman" pitchFamily="18" charset="0"/>
              </a:rPr>
              <a:t>-1</a:t>
            </a:r>
            <a:r>
              <a:rPr lang="en-US" sz="1800" b="1" dirty="0" smtClean="0">
                <a:solidFill>
                  <a:schemeClr val="tx2"/>
                </a:solidFill>
                <a:latin typeface="Times New Roman" pitchFamily="18" charset="0"/>
              </a:rPr>
              <a:t>) </a:t>
            </a:r>
            <a:r>
              <a:rPr lang="en-US" sz="1800" b="1" dirty="0" smtClean="0">
                <a:solidFill>
                  <a:schemeClr val="tx2"/>
                </a:solidFill>
                <a:latin typeface="Symbol" pitchFamily="18" charset="2"/>
              </a:rPr>
              <a:t>+</a:t>
            </a:r>
            <a:r>
              <a:rPr lang="en-US" sz="1800" b="1" dirty="0" smtClean="0">
                <a:solidFill>
                  <a:schemeClr val="tx2"/>
                </a:solidFill>
                <a:latin typeface="Times New Roman" pitchFamily="18" charset="0"/>
              </a:rPr>
              <a:t> (</a:t>
            </a:r>
            <a:r>
              <a:rPr lang="en-US" sz="1800" b="1" i="1" dirty="0" smtClean="0">
                <a:solidFill>
                  <a:schemeClr val="tx2"/>
                </a:solidFill>
                <a:latin typeface="Times New Roman" pitchFamily="18" charset="0"/>
              </a:rPr>
              <a:t>D</a:t>
            </a:r>
            <a:r>
              <a:rPr lang="en-US" sz="1800" b="1" i="1" baseline="-25000" dirty="0" smtClean="0">
                <a:solidFill>
                  <a:schemeClr val="tx2"/>
                </a:solidFill>
                <a:latin typeface="Times New Roman" pitchFamily="18" charset="0"/>
              </a:rPr>
              <a:t>n-2</a:t>
            </a:r>
            <a:r>
              <a:rPr lang="en-US" sz="1800" b="1" dirty="0" smtClean="0">
                <a:solidFill>
                  <a:schemeClr val="tx2"/>
                </a:solidFill>
                <a:latin typeface="Times New Roman" pitchFamily="18" charset="0"/>
              </a:rPr>
              <a:t> </a:t>
            </a:r>
            <a:r>
              <a:rPr lang="en-US" sz="1800" b="1" dirty="0" smtClean="0">
                <a:solidFill>
                  <a:schemeClr val="tx2"/>
                </a:solidFill>
                <a:latin typeface="Symbol" pitchFamily="18" charset="2"/>
                <a:sym typeface="Symbol" pitchFamily="18" charset="2"/>
              </a:rPr>
              <a:t></a:t>
            </a:r>
            <a:r>
              <a:rPr lang="en-US" sz="1800" b="1" dirty="0" smtClean="0">
                <a:solidFill>
                  <a:schemeClr val="tx2"/>
                </a:solidFill>
                <a:latin typeface="Times New Roman" pitchFamily="18" charset="0"/>
              </a:rPr>
              <a:t> 2</a:t>
            </a:r>
            <a:r>
              <a:rPr lang="en-US" sz="1800" b="1" i="1" baseline="30000" dirty="0" smtClean="0">
                <a:solidFill>
                  <a:schemeClr val="tx2"/>
                </a:solidFill>
                <a:latin typeface="Times New Roman" pitchFamily="18" charset="0"/>
              </a:rPr>
              <a:t>n</a:t>
            </a:r>
            <a:r>
              <a:rPr lang="en-US" sz="1800" b="1" baseline="30000" dirty="0" smtClean="0">
                <a:solidFill>
                  <a:schemeClr val="tx2"/>
                </a:solidFill>
                <a:latin typeface="Times New Roman" pitchFamily="18" charset="0"/>
              </a:rPr>
              <a:t>-2</a:t>
            </a:r>
            <a:r>
              <a:rPr lang="en-US" sz="1800" b="1" dirty="0" smtClean="0">
                <a:solidFill>
                  <a:schemeClr val="tx2"/>
                </a:solidFill>
                <a:latin typeface="Times New Roman" pitchFamily="18" charset="0"/>
              </a:rPr>
              <a:t>) </a:t>
            </a:r>
            <a:r>
              <a:rPr lang="en-US" sz="1800" b="1" dirty="0" smtClean="0">
                <a:solidFill>
                  <a:schemeClr val="tx2"/>
                </a:solidFill>
                <a:latin typeface="Symbol" pitchFamily="18" charset="2"/>
              </a:rPr>
              <a:t>+</a:t>
            </a:r>
            <a:r>
              <a:rPr lang="en-US" sz="1800" b="1" dirty="0" smtClean="0">
                <a:solidFill>
                  <a:schemeClr val="tx2"/>
                </a:solidFill>
                <a:latin typeface="Times New Roman" pitchFamily="18" charset="0"/>
              </a:rPr>
              <a:t> ... </a:t>
            </a:r>
            <a:r>
              <a:rPr lang="en-US" sz="1800" b="1" dirty="0" smtClean="0">
                <a:solidFill>
                  <a:schemeClr val="tx2"/>
                </a:solidFill>
                <a:latin typeface="Symbol" pitchFamily="18" charset="2"/>
              </a:rPr>
              <a:t>+</a:t>
            </a:r>
            <a:r>
              <a:rPr lang="en-US" sz="1800" b="1" dirty="0" smtClean="0">
                <a:solidFill>
                  <a:schemeClr val="tx2"/>
                </a:solidFill>
                <a:latin typeface="Times New Roman" pitchFamily="18" charset="0"/>
              </a:rPr>
              <a:t> (</a:t>
            </a:r>
            <a:r>
              <a:rPr lang="en-US" sz="1800" b="1" i="1" dirty="0" smtClean="0">
                <a:solidFill>
                  <a:schemeClr val="tx2"/>
                </a:solidFill>
                <a:latin typeface="Times New Roman" pitchFamily="18" charset="0"/>
              </a:rPr>
              <a:t>D</a:t>
            </a:r>
            <a:r>
              <a:rPr lang="en-US" sz="1800" b="1" i="1" baseline="-25000" dirty="0" smtClean="0">
                <a:solidFill>
                  <a:schemeClr val="tx2"/>
                </a:solidFill>
                <a:latin typeface="Times New Roman" pitchFamily="18" charset="0"/>
              </a:rPr>
              <a:t>1</a:t>
            </a:r>
            <a:r>
              <a:rPr lang="en-US" sz="1800" b="1" dirty="0" smtClean="0">
                <a:solidFill>
                  <a:schemeClr val="tx2"/>
                </a:solidFill>
                <a:latin typeface="Times New Roman" pitchFamily="18" charset="0"/>
              </a:rPr>
              <a:t> </a:t>
            </a:r>
            <a:r>
              <a:rPr lang="en-US" sz="1800" b="1" dirty="0" smtClean="0">
                <a:solidFill>
                  <a:schemeClr val="tx2"/>
                </a:solidFill>
                <a:latin typeface="Times New Roman" pitchFamily="18" charset="0"/>
                <a:sym typeface="Symbol" pitchFamily="18" charset="2"/>
              </a:rPr>
              <a:t></a:t>
            </a:r>
            <a:r>
              <a:rPr lang="en-US" sz="1800" b="1" dirty="0" smtClean="0">
                <a:solidFill>
                  <a:schemeClr val="tx2"/>
                </a:solidFill>
                <a:latin typeface="Times New Roman" pitchFamily="18" charset="0"/>
              </a:rPr>
              <a:t> 2</a:t>
            </a:r>
            <a:r>
              <a:rPr lang="en-US" sz="1800" b="1" baseline="30000" dirty="0" smtClean="0">
                <a:solidFill>
                  <a:schemeClr val="tx2"/>
                </a:solidFill>
                <a:latin typeface="Times New Roman" pitchFamily="18" charset="0"/>
              </a:rPr>
              <a:t>1</a:t>
            </a:r>
            <a:r>
              <a:rPr lang="en-US" sz="1800" b="1" dirty="0" smtClean="0">
                <a:solidFill>
                  <a:schemeClr val="tx2"/>
                </a:solidFill>
                <a:latin typeface="Times New Roman" pitchFamily="18" charset="0"/>
              </a:rPr>
              <a:t>) </a:t>
            </a:r>
            <a:r>
              <a:rPr lang="en-US" sz="1800" b="1" dirty="0" smtClean="0">
                <a:solidFill>
                  <a:schemeClr val="tx2"/>
                </a:solidFill>
                <a:latin typeface="Symbol" pitchFamily="18" charset="2"/>
              </a:rPr>
              <a:t>+</a:t>
            </a:r>
            <a:r>
              <a:rPr lang="en-US" sz="1800" b="1" dirty="0" smtClean="0">
                <a:solidFill>
                  <a:schemeClr val="tx2"/>
                </a:solidFill>
                <a:latin typeface="Times New Roman" pitchFamily="18" charset="0"/>
              </a:rPr>
              <a:t> (</a:t>
            </a:r>
            <a:r>
              <a:rPr lang="en-US" sz="1800" b="1" i="1" dirty="0" smtClean="0">
                <a:solidFill>
                  <a:schemeClr val="tx2"/>
                </a:solidFill>
                <a:latin typeface="Times New Roman" pitchFamily="18" charset="0"/>
              </a:rPr>
              <a:t>D</a:t>
            </a:r>
            <a:r>
              <a:rPr lang="en-US" sz="1800" b="1" i="1" baseline="-25000" dirty="0" smtClean="0">
                <a:solidFill>
                  <a:schemeClr val="tx2"/>
                </a:solidFill>
                <a:latin typeface="Times New Roman" pitchFamily="18" charset="0"/>
              </a:rPr>
              <a:t>0</a:t>
            </a:r>
            <a:r>
              <a:rPr lang="en-US" sz="1800" b="1" dirty="0" smtClean="0">
                <a:solidFill>
                  <a:schemeClr val="tx2"/>
                </a:solidFill>
                <a:latin typeface="Times New Roman" pitchFamily="18" charset="0"/>
              </a:rPr>
              <a:t> </a:t>
            </a:r>
            <a:r>
              <a:rPr lang="en-US" sz="1800" b="1" dirty="0" smtClean="0">
                <a:solidFill>
                  <a:schemeClr val="tx2"/>
                </a:solidFill>
                <a:latin typeface="Times New Roman" pitchFamily="18" charset="0"/>
                <a:sym typeface="Symbol" pitchFamily="18" charset="2"/>
              </a:rPr>
              <a:t></a:t>
            </a:r>
            <a:r>
              <a:rPr lang="en-US" sz="1800" b="1" dirty="0" smtClean="0">
                <a:solidFill>
                  <a:schemeClr val="tx2"/>
                </a:solidFill>
                <a:latin typeface="Times New Roman" pitchFamily="18" charset="0"/>
              </a:rPr>
              <a:t> 2</a:t>
            </a:r>
            <a:r>
              <a:rPr lang="en-US" sz="1800" b="1" baseline="30000" dirty="0" smtClean="0">
                <a:solidFill>
                  <a:schemeClr val="tx2"/>
                </a:solidFill>
                <a:latin typeface="Times New Roman" pitchFamily="18" charset="0"/>
              </a:rPr>
              <a:t>0</a:t>
            </a:r>
            <a:r>
              <a:rPr lang="en-US" sz="1800" b="1" dirty="0" smtClean="0">
                <a:solidFill>
                  <a:schemeClr val="tx2"/>
                </a:solidFill>
                <a:latin typeface="Times New Roman" pitchFamily="18" charset="0"/>
              </a:rPr>
              <a:t>)</a:t>
            </a:r>
          </a:p>
          <a:p>
            <a:pPr marL="114300" indent="0" eaLnBrk="1" hangingPunct="1">
              <a:lnSpc>
                <a:spcPct val="80000"/>
              </a:lnSpc>
              <a:spcAft>
                <a:spcPts val="600"/>
              </a:spcAft>
              <a:buFontTx/>
              <a:buNone/>
            </a:pPr>
            <a:r>
              <a:rPr lang="en-US" sz="1800" dirty="0" smtClean="0"/>
              <a:t>		D = binary digit, value 1 or 0</a:t>
            </a:r>
          </a:p>
          <a:p>
            <a:pPr marL="114300" indent="0" eaLnBrk="1" hangingPunct="1">
              <a:lnSpc>
                <a:spcPct val="80000"/>
              </a:lnSpc>
              <a:spcAft>
                <a:spcPts val="600"/>
              </a:spcAft>
              <a:buFontTx/>
              <a:buNone/>
            </a:pPr>
            <a:r>
              <a:rPr lang="en-US" sz="1800" dirty="0" smtClean="0"/>
              <a:t>		n = the bit number</a:t>
            </a:r>
          </a:p>
          <a:p>
            <a:pPr marL="114300" indent="0" eaLnBrk="1" hangingPunct="1">
              <a:spcBef>
                <a:spcPts val="600"/>
              </a:spcBef>
              <a:spcAft>
                <a:spcPts val="600"/>
              </a:spcAft>
            </a:pPr>
            <a:r>
              <a:rPr lang="en-US" sz="1800" dirty="0" smtClean="0"/>
              <a:t>   Example:</a:t>
            </a:r>
          </a:p>
          <a:p>
            <a:pPr marL="114300" indent="0" eaLnBrk="1" hangingPunct="1">
              <a:spcBef>
                <a:spcPts val="600"/>
              </a:spcBef>
              <a:spcAft>
                <a:spcPts val="600"/>
              </a:spcAft>
              <a:buFontTx/>
              <a:buNone/>
            </a:pPr>
            <a:r>
              <a:rPr lang="en-US" sz="1800" dirty="0" smtClean="0"/>
              <a:t>-  binary  0 0 0 0   1 0 0 1 = decimal  9</a:t>
            </a:r>
          </a:p>
          <a:p>
            <a:pPr marL="114300" indent="0" eaLnBrk="1" hangingPunct="1">
              <a:spcBef>
                <a:spcPct val="0"/>
              </a:spcBef>
              <a:spcAft>
                <a:spcPts val="600"/>
              </a:spcAft>
              <a:buFontTx/>
              <a:buNone/>
            </a:pPr>
            <a:r>
              <a:rPr lang="en-US" sz="1600" dirty="0" smtClean="0"/>
              <a:t>(0 x 2</a:t>
            </a:r>
            <a:r>
              <a:rPr lang="en-US" sz="1600" baseline="30000" dirty="0" smtClean="0"/>
              <a:t>7</a:t>
            </a:r>
            <a:r>
              <a:rPr lang="en-US" sz="1600" dirty="0" smtClean="0"/>
              <a:t>) + (0 x 2</a:t>
            </a:r>
            <a:r>
              <a:rPr lang="en-US" sz="1600" baseline="30000" dirty="0" smtClean="0"/>
              <a:t>6</a:t>
            </a:r>
            <a:r>
              <a:rPr lang="en-US" sz="1600" dirty="0" smtClean="0"/>
              <a:t>) + (0 x 2</a:t>
            </a:r>
            <a:r>
              <a:rPr lang="en-US" sz="1600" baseline="30000" dirty="0" smtClean="0"/>
              <a:t>5</a:t>
            </a:r>
            <a:r>
              <a:rPr lang="en-US" sz="1600" dirty="0" smtClean="0"/>
              <a:t>) + (0 x 2</a:t>
            </a:r>
            <a:r>
              <a:rPr lang="en-US" sz="1600" baseline="30000" dirty="0" smtClean="0"/>
              <a:t>4</a:t>
            </a:r>
            <a:r>
              <a:rPr lang="en-US" sz="1600" dirty="0" smtClean="0"/>
              <a:t>) + (1 </a:t>
            </a:r>
            <a:r>
              <a:rPr lang="en-US" sz="1600" dirty="0" smtClean="0">
                <a:sym typeface="Symbol" pitchFamily="18" charset="2"/>
              </a:rPr>
              <a:t></a:t>
            </a:r>
            <a:r>
              <a:rPr lang="en-US" sz="1600" dirty="0" smtClean="0"/>
              <a:t> 2</a:t>
            </a:r>
            <a:r>
              <a:rPr lang="en-US" sz="1600" baseline="30000" dirty="0" smtClean="0"/>
              <a:t>3</a:t>
            </a:r>
            <a:r>
              <a:rPr lang="en-US" sz="1600" dirty="0" smtClean="0"/>
              <a:t>) + (0 x 2</a:t>
            </a:r>
            <a:r>
              <a:rPr lang="en-US" sz="1600" baseline="30000" dirty="0" smtClean="0"/>
              <a:t>2</a:t>
            </a:r>
            <a:r>
              <a:rPr lang="en-US" sz="1600" dirty="0" smtClean="0"/>
              <a:t>) + (0 x 2</a:t>
            </a:r>
            <a:r>
              <a:rPr lang="en-US" sz="1600" baseline="30000" dirty="0" smtClean="0"/>
              <a:t>1</a:t>
            </a:r>
            <a:r>
              <a:rPr lang="en-US" sz="1600" dirty="0" smtClean="0"/>
              <a:t>) + (1 </a:t>
            </a:r>
            <a:r>
              <a:rPr lang="en-US" sz="1600" dirty="0" smtClean="0">
                <a:sym typeface="Symbol" pitchFamily="18" charset="2"/>
              </a:rPr>
              <a:t></a:t>
            </a:r>
            <a:r>
              <a:rPr lang="en-US" sz="1600" dirty="0" smtClean="0"/>
              <a:t> 2</a:t>
            </a:r>
            <a:r>
              <a:rPr lang="en-US" sz="1600" baseline="30000" dirty="0" smtClean="0"/>
              <a:t>0</a:t>
            </a:r>
            <a:r>
              <a:rPr lang="en-US" sz="1600" dirty="0" smtClean="0"/>
              <a:t>) = 9</a:t>
            </a:r>
          </a:p>
          <a:p>
            <a:pPr marL="114300" indent="0" eaLnBrk="1" hangingPunct="1">
              <a:spcBef>
                <a:spcPct val="0"/>
              </a:spcBef>
              <a:spcAft>
                <a:spcPts val="600"/>
              </a:spcAft>
              <a:buFontTx/>
              <a:buNone/>
            </a:pPr>
            <a:endParaRPr lang="en-US" sz="1600" dirty="0" smtClean="0"/>
          </a:p>
          <a:p>
            <a:pPr marL="114300" indent="0" eaLnBrk="1" hangingPunct="1">
              <a:spcBef>
                <a:spcPct val="0"/>
              </a:spcBef>
              <a:spcAft>
                <a:spcPts val="100"/>
              </a:spcAft>
              <a:buFontTx/>
              <a:buNone/>
            </a:pPr>
            <a:r>
              <a:rPr lang="en-US" sz="1800" dirty="0" smtClean="0"/>
              <a:t>-  binary  1 0 1 1   0 0 1 1 = decimal  179</a:t>
            </a:r>
          </a:p>
          <a:p>
            <a:pPr marL="114300" indent="0" eaLnBrk="1" hangingPunct="1">
              <a:spcBef>
                <a:spcPct val="0"/>
              </a:spcBef>
              <a:spcAft>
                <a:spcPts val="600"/>
              </a:spcAft>
              <a:buFontTx/>
              <a:buNone/>
            </a:pPr>
            <a:r>
              <a:rPr lang="en-US" sz="1600" dirty="0" smtClean="0"/>
              <a:t>(1 x 2</a:t>
            </a:r>
            <a:r>
              <a:rPr lang="en-US" sz="1600" baseline="30000" dirty="0" smtClean="0"/>
              <a:t>7</a:t>
            </a:r>
            <a:r>
              <a:rPr lang="en-US" sz="1600" dirty="0" smtClean="0"/>
              <a:t>) + (0 x 2</a:t>
            </a:r>
            <a:r>
              <a:rPr lang="en-US" sz="1600" baseline="30000" dirty="0" smtClean="0"/>
              <a:t>6</a:t>
            </a:r>
            <a:r>
              <a:rPr lang="en-US" sz="1600" dirty="0" smtClean="0"/>
              <a:t>) + (1 x 2</a:t>
            </a:r>
            <a:r>
              <a:rPr lang="en-US" sz="1600" baseline="30000" dirty="0" smtClean="0"/>
              <a:t>5</a:t>
            </a:r>
            <a:r>
              <a:rPr lang="en-US" sz="1600" dirty="0" smtClean="0"/>
              <a:t>) + (1 x 2</a:t>
            </a:r>
            <a:r>
              <a:rPr lang="en-US" sz="1600" baseline="30000" dirty="0" smtClean="0"/>
              <a:t>4</a:t>
            </a:r>
            <a:r>
              <a:rPr lang="en-US" sz="1600" dirty="0" smtClean="0"/>
              <a:t>) + (0 </a:t>
            </a:r>
            <a:r>
              <a:rPr lang="en-US" sz="1600" dirty="0" smtClean="0">
                <a:sym typeface="Symbol" pitchFamily="18" charset="2"/>
              </a:rPr>
              <a:t></a:t>
            </a:r>
            <a:r>
              <a:rPr lang="en-US" sz="1600" dirty="0" smtClean="0"/>
              <a:t> 2</a:t>
            </a:r>
            <a:r>
              <a:rPr lang="en-US" sz="1600" baseline="30000" dirty="0" smtClean="0"/>
              <a:t>3</a:t>
            </a:r>
            <a:r>
              <a:rPr lang="en-US" sz="1600" dirty="0" smtClean="0"/>
              <a:t>) + (0 x 2</a:t>
            </a:r>
            <a:r>
              <a:rPr lang="en-US" sz="1600" baseline="30000" dirty="0" smtClean="0"/>
              <a:t>2</a:t>
            </a:r>
            <a:r>
              <a:rPr lang="en-US" sz="1600" dirty="0" smtClean="0"/>
              <a:t>) + (1 x 2</a:t>
            </a:r>
            <a:r>
              <a:rPr lang="en-US" sz="1600" baseline="30000" dirty="0" smtClean="0"/>
              <a:t>1</a:t>
            </a:r>
            <a:r>
              <a:rPr lang="en-US" sz="1600" dirty="0" smtClean="0"/>
              <a:t>) + (1 </a:t>
            </a:r>
            <a:r>
              <a:rPr lang="en-US" sz="1600" dirty="0" smtClean="0">
                <a:sym typeface="Symbol" pitchFamily="18" charset="2"/>
              </a:rPr>
              <a:t></a:t>
            </a:r>
            <a:r>
              <a:rPr lang="en-US" sz="1600" dirty="0" smtClean="0"/>
              <a:t> 2</a:t>
            </a:r>
            <a:r>
              <a:rPr lang="en-US" sz="1600" baseline="30000" dirty="0" smtClean="0"/>
              <a:t>0</a:t>
            </a:r>
            <a:r>
              <a:rPr lang="en-US" sz="1600" dirty="0" smtClean="0"/>
              <a:t>) = 179</a:t>
            </a:r>
          </a:p>
          <a:p>
            <a:pPr marL="114300" indent="0" eaLnBrk="1" hangingPunct="1">
              <a:spcBef>
                <a:spcPct val="0"/>
              </a:spcBef>
              <a:spcAft>
                <a:spcPts val="600"/>
              </a:spcAft>
              <a:buFontTx/>
              <a:buNone/>
            </a:pPr>
            <a:endParaRPr lang="en-US" sz="1600" dirty="0" smtClean="0"/>
          </a:p>
          <a:p>
            <a:pPr marL="114300" indent="0" eaLnBrk="1" hangingPunct="1">
              <a:spcBef>
                <a:spcPct val="0"/>
              </a:spcBef>
              <a:spcAft>
                <a:spcPts val="600"/>
              </a:spcAft>
              <a:buFontTx/>
              <a:buNone/>
            </a:pPr>
            <a:endParaRPr lang="en-US" sz="1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p:spPr>
        <p:txBody>
          <a:bodyPr/>
          <a:lstStyle/>
          <a:p>
            <a:fld id="{F7F5946C-B8E5-4946-8E98-E1823EF98D5B}" type="slidenum">
              <a:rPr lang="en-US" smtClean="0">
                <a:cs typeface="Arial" pitchFamily="34" charset="0"/>
              </a:rPr>
              <a:pPr/>
              <a:t>16</a:t>
            </a:fld>
            <a:endParaRPr lang="en-US" smtClean="0">
              <a:cs typeface="Arial" pitchFamily="34" charset="0"/>
            </a:endParaRPr>
          </a:p>
        </p:txBody>
      </p:sp>
      <p:sp>
        <p:nvSpPr>
          <p:cNvPr id="53250" name="Rectangle 2"/>
          <p:cNvSpPr>
            <a:spLocks noGrp="1" noChangeArrowheads="1"/>
          </p:cNvSpPr>
          <p:nvPr>
            <p:ph type="title"/>
          </p:nvPr>
        </p:nvSpPr>
        <p:spPr/>
        <p:txBody>
          <a:bodyPr/>
          <a:lstStyle/>
          <a:p>
            <a:pPr eaLnBrk="1" hangingPunct="1">
              <a:defRPr/>
            </a:pPr>
            <a:r>
              <a:rPr lang="en-US" sz="2800" smtClean="0"/>
              <a:t>Converting Unsigned Decimal to Binary</a:t>
            </a:r>
          </a:p>
        </p:txBody>
      </p:sp>
      <p:sp>
        <p:nvSpPr>
          <p:cNvPr id="37892" name="Rectangle 3"/>
          <p:cNvSpPr>
            <a:spLocks noGrp="1" noChangeArrowheads="1"/>
          </p:cNvSpPr>
          <p:nvPr>
            <p:ph type="body" idx="1"/>
          </p:nvPr>
        </p:nvSpPr>
        <p:spPr>
          <a:xfrm>
            <a:off x="685800" y="762000"/>
            <a:ext cx="7772400" cy="1371600"/>
          </a:xfrm>
        </p:spPr>
        <p:txBody>
          <a:bodyPr/>
          <a:lstStyle/>
          <a:p>
            <a:pPr eaLnBrk="1" hangingPunct="1"/>
            <a:r>
              <a:rPr lang="en-US" sz="1800" dirty="0" smtClean="0"/>
              <a:t>Repeatedly divide the decimal integer by 2.</a:t>
            </a:r>
          </a:p>
          <a:p>
            <a:pPr eaLnBrk="1" hangingPunct="1"/>
            <a:r>
              <a:rPr lang="en-US" sz="1800" dirty="0" smtClean="0"/>
              <a:t>Each remainder is a binary digit in the translated value, in order from LSB to MSB.</a:t>
            </a:r>
          </a:p>
          <a:p>
            <a:pPr eaLnBrk="1" hangingPunct="1"/>
            <a:r>
              <a:rPr lang="en-US" sz="1800" dirty="0" smtClean="0"/>
              <a:t>For example, to convert decimal 37 to binary:</a:t>
            </a:r>
          </a:p>
        </p:txBody>
      </p:sp>
      <p:sp>
        <p:nvSpPr>
          <p:cNvPr id="37893" name="Text Box 9"/>
          <p:cNvSpPr txBox="1">
            <a:spLocks noChangeArrowheads="1"/>
          </p:cNvSpPr>
          <p:nvPr/>
        </p:nvSpPr>
        <p:spPr bwMode="auto">
          <a:xfrm>
            <a:off x="1066800" y="5105400"/>
            <a:ext cx="6400800" cy="1477963"/>
          </a:xfrm>
          <a:prstGeom prst="rect">
            <a:avLst/>
          </a:prstGeom>
          <a:noFill/>
          <a:ln w="9525">
            <a:noFill/>
            <a:miter lim="800000"/>
            <a:headEnd/>
            <a:tailEnd/>
          </a:ln>
        </p:spPr>
        <p:txBody>
          <a:bodyPr tIns="137160" bIns="137160">
            <a:spAutoFit/>
          </a:bodyPr>
          <a:lstStyle/>
          <a:p>
            <a:pPr algn="ctr">
              <a:spcBef>
                <a:spcPct val="50000"/>
              </a:spcBef>
            </a:pPr>
            <a:r>
              <a:rPr lang="en-US" sz="1800"/>
              <a:t>Decimal  37 = binary  100101</a:t>
            </a:r>
          </a:p>
          <a:p>
            <a:pPr>
              <a:spcBef>
                <a:spcPct val="50000"/>
              </a:spcBef>
            </a:pPr>
            <a:endParaRPr lang="en-US" sz="1600"/>
          </a:p>
          <a:p>
            <a:pPr algn="ctr">
              <a:spcBef>
                <a:spcPct val="50000"/>
              </a:spcBef>
            </a:pPr>
            <a:endParaRPr lang="en-US" sz="1200"/>
          </a:p>
          <a:p>
            <a:pPr algn="ctr">
              <a:spcBef>
                <a:spcPct val="50000"/>
              </a:spcBef>
            </a:pPr>
            <a:endParaRPr lang="en-US" sz="1200"/>
          </a:p>
        </p:txBody>
      </p:sp>
      <p:grpSp>
        <p:nvGrpSpPr>
          <p:cNvPr id="37894" name="Group 13"/>
          <p:cNvGrpSpPr>
            <a:grpSpLocks/>
          </p:cNvGrpSpPr>
          <p:nvPr/>
        </p:nvGrpSpPr>
        <p:grpSpPr bwMode="auto">
          <a:xfrm>
            <a:off x="1828800" y="2209800"/>
            <a:ext cx="5181600" cy="2819400"/>
            <a:chOff x="1828800" y="2209800"/>
            <a:chExt cx="4917596" cy="2514600"/>
          </a:xfrm>
        </p:grpSpPr>
        <p:pic>
          <p:nvPicPr>
            <p:cNvPr id="37895" name="Picture 7"/>
            <p:cNvPicPr>
              <a:picLocks noChangeAspect="1" noChangeArrowheads="1"/>
            </p:cNvPicPr>
            <p:nvPr/>
          </p:nvPicPr>
          <p:blipFill>
            <a:blip r:embed="rId2" cstate="print"/>
            <a:srcRect/>
            <a:stretch>
              <a:fillRect/>
            </a:stretch>
          </p:blipFill>
          <p:spPr bwMode="auto">
            <a:xfrm>
              <a:off x="1828800" y="3276600"/>
              <a:ext cx="4343400" cy="1447800"/>
            </a:xfrm>
            <a:prstGeom prst="rect">
              <a:avLst/>
            </a:prstGeom>
            <a:noFill/>
            <a:ln w="9525">
              <a:noFill/>
              <a:miter lim="800000"/>
              <a:headEnd/>
              <a:tailEnd/>
            </a:ln>
          </p:spPr>
        </p:pic>
        <p:pic>
          <p:nvPicPr>
            <p:cNvPr id="37896" name="Picture 8"/>
            <p:cNvPicPr>
              <a:picLocks noChangeAspect="1" noChangeArrowheads="1"/>
            </p:cNvPicPr>
            <p:nvPr/>
          </p:nvPicPr>
          <p:blipFill>
            <a:blip r:embed="rId3" cstate="print"/>
            <a:srcRect/>
            <a:stretch>
              <a:fillRect/>
            </a:stretch>
          </p:blipFill>
          <p:spPr bwMode="auto">
            <a:xfrm>
              <a:off x="1828800" y="2209800"/>
              <a:ext cx="4343400" cy="1066800"/>
            </a:xfrm>
            <a:prstGeom prst="rect">
              <a:avLst/>
            </a:prstGeom>
            <a:noFill/>
            <a:ln w="9525">
              <a:noFill/>
              <a:miter lim="800000"/>
              <a:headEnd/>
              <a:tailEnd/>
            </a:ln>
          </p:spPr>
        </p:pic>
        <p:sp>
          <p:nvSpPr>
            <p:cNvPr id="37897" name="TextBox 8"/>
            <p:cNvSpPr txBox="1">
              <a:spLocks noChangeArrowheads="1"/>
            </p:cNvSpPr>
            <p:nvPr/>
          </p:nvSpPr>
          <p:spPr bwMode="auto">
            <a:xfrm>
              <a:off x="6172200" y="2590800"/>
              <a:ext cx="524503" cy="307777"/>
            </a:xfrm>
            <a:prstGeom prst="rect">
              <a:avLst/>
            </a:prstGeom>
            <a:noFill/>
            <a:ln w="9525">
              <a:noFill/>
              <a:miter lim="800000"/>
              <a:headEnd/>
              <a:tailEnd/>
            </a:ln>
          </p:spPr>
          <p:txBody>
            <a:bodyPr wrap="none">
              <a:spAutoFit/>
            </a:bodyPr>
            <a:lstStyle/>
            <a:p>
              <a:r>
                <a:rPr lang="en-US" sz="1400"/>
                <a:t>LSB</a:t>
              </a:r>
            </a:p>
          </p:txBody>
        </p:sp>
        <p:cxnSp>
          <p:nvCxnSpPr>
            <p:cNvPr id="37898" name="Straight Arrow Connector 10"/>
            <p:cNvCxnSpPr>
              <a:cxnSpLocks noChangeShapeType="1"/>
            </p:cNvCxnSpPr>
            <p:nvPr/>
          </p:nvCxnSpPr>
          <p:spPr bwMode="auto">
            <a:xfrm>
              <a:off x="6400800" y="2895600"/>
              <a:ext cx="0" cy="1295400"/>
            </a:xfrm>
            <a:prstGeom prst="straightConnector1">
              <a:avLst/>
            </a:prstGeom>
            <a:noFill/>
            <a:ln w="3175" algn="ctr">
              <a:solidFill>
                <a:schemeClr val="tx1"/>
              </a:solidFill>
              <a:round/>
              <a:headEnd/>
              <a:tailEnd type="arrow" w="med" len="med"/>
            </a:ln>
          </p:spPr>
        </p:cxnSp>
        <p:sp>
          <p:nvSpPr>
            <p:cNvPr id="37899" name="TextBox 12"/>
            <p:cNvSpPr txBox="1">
              <a:spLocks noChangeArrowheads="1"/>
            </p:cNvSpPr>
            <p:nvPr/>
          </p:nvSpPr>
          <p:spPr bwMode="auto">
            <a:xfrm>
              <a:off x="6172200" y="4267200"/>
              <a:ext cx="574196" cy="307777"/>
            </a:xfrm>
            <a:prstGeom prst="rect">
              <a:avLst/>
            </a:prstGeom>
            <a:noFill/>
            <a:ln w="9525">
              <a:noFill/>
              <a:miter lim="800000"/>
              <a:headEnd/>
              <a:tailEnd/>
            </a:ln>
          </p:spPr>
          <p:txBody>
            <a:bodyPr wrap="none">
              <a:spAutoFit/>
            </a:bodyPr>
            <a:lstStyle/>
            <a:p>
              <a:r>
                <a:rPr lang="en-US" sz="1400"/>
                <a:t>MSB</a:t>
              </a: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1"/>
          </p:nvPr>
        </p:nvSpPr>
        <p:spPr>
          <a:noFill/>
        </p:spPr>
        <p:txBody>
          <a:bodyPr/>
          <a:lstStyle/>
          <a:p>
            <a:fld id="{BB35C6CE-73C8-4026-ABC4-F529F3710A91}" type="slidenum">
              <a:rPr lang="en-US" smtClean="0">
                <a:cs typeface="Arial" pitchFamily="34" charset="0"/>
              </a:rPr>
              <a:pPr/>
              <a:t>17</a:t>
            </a:fld>
            <a:endParaRPr lang="en-US" smtClean="0">
              <a:cs typeface="Arial" pitchFamily="34" charset="0"/>
            </a:endParaRPr>
          </a:p>
        </p:txBody>
      </p:sp>
      <p:sp>
        <p:nvSpPr>
          <p:cNvPr id="79874" name="Rectangle 1026"/>
          <p:cNvSpPr>
            <a:spLocks noGrp="1" noChangeArrowheads="1"/>
          </p:cNvSpPr>
          <p:nvPr>
            <p:ph type="title"/>
          </p:nvPr>
        </p:nvSpPr>
        <p:spPr/>
        <p:txBody>
          <a:bodyPr/>
          <a:lstStyle/>
          <a:p>
            <a:pPr eaLnBrk="1" hangingPunct="1">
              <a:defRPr/>
            </a:pPr>
            <a:r>
              <a:rPr lang="en-US" sz="2800" smtClean="0"/>
              <a:t>Hexadecimal Numbers</a:t>
            </a:r>
          </a:p>
        </p:txBody>
      </p:sp>
      <p:pic>
        <p:nvPicPr>
          <p:cNvPr id="38916" name="Picture 1027"/>
          <p:cNvPicPr>
            <a:picLocks noChangeAspect="1" noChangeArrowheads="1"/>
          </p:cNvPicPr>
          <p:nvPr/>
        </p:nvPicPr>
        <p:blipFill>
          <a:blip r:embed="rId2" cstate="print"/>
          <a:srcRect/>
          <a:stretch>
            <a:fillRect/>
          </a:stretch>
        </p:blipFill>
        <p:spPr bwMode="auto">
          <a:xfrm>
            <a:off x="1447800" y="2895600"/>
            <a:ext cx="6602413" cy="3505200"/>
          </a:xfrm>
          <a:prstGeom prst="rect">
            <a:avLst/>
          </a:prstGeom>
          <a:noFill/>
          <a:ln w="9525">
            <a:noFill/>
            <a:miter lim="800000"/>
            <a:headEnd/>
            <a:tailEnd/>
          </a:ln>
        </p:spPr>
      </p:pic>
      <p:sp>
        <p:nvSpPr>
          <p:cNvPr id="38917" name="Rectangle 3"/>
          <p:cNvSpPr>
            <a:spLocks noChangeArrowheads="1"/>
          </p:cNvSpPr>
          <p:nvPr/>
        </p:nvSpPr>
        <p:spPr bwMode="auto">
          <a:xfrm>
            <a:off x="457200" y="685800"/>
            <a:ext cx="8153400" cy="2362200"/>
          </a:xfrm>
          <a:prstGeom prst="rect">
            <a:avLst/>
          </a:prstGeom>
          <a:noFill/>
          <a:ln w="9525">
            <a:noFill/>
            <a:miter lim="800000"/>
            <a:headEnd/>
            <a:tailEnd/>
          </a:ln>
        </p:spPr>
        <p:txBody>
          <a:bodyPr/>
          <a:lstStyle/>
          <a:p>
            <a:pPr marL="342900" indent="-342900">
              <a:spcBef>
                <a:spcPct val="20000"/>
              </a:spcBef>
              <a:buClr>
                <a:schemeClr val="tx1"/>
              </a:buClr>
              <a:buFontTx/>
              <a:buChar char="•"/>
            </a:pPr>
            <a:r>
              <a:rPr lang="en-US" sz="1800" dirty="0"/>
              <a:t>Binary values can be cumbersome: it takes many bits to represent a </a:t>
            </a:r>
            <a:r>
              <a:rPr lang="en-US" sz="1800" dirty="0" smtClean="0"/>
              <a:t>value.</a:t>
            </a:r>
            <a:endParaRPr lang="en-US" sz="1800" dirty="0"/>
          </a:p>
          <a:p>
            <a:pPr marL="342900" indent="-342900">
              <a:spcBef>
                <a:spcPct val="20000"/>
              </a:spcBef>
              <a:buClr>
                <a:schemeClr val="tx1"/>
              </a:buClr>
              <a:buFontTx/>
              <a:buChar char="•"/>
            </a:pPr>
            <a:r>
              <a:rPr lang="en-US" sz="1800" dirty="0"/>
              <a:t>A shorter representation of binary is hexadecimal, or base </a:t>
            </a:r>
            <a:r>
              <a:rPr lang="en-US" sz="1800" dirty="0" smtClean="0"/>
              <a:t>16.</a:t>
            </a:r>
            <a:endParaRPr lang="en-US" sz="1800" dirty="0"/>
          </a:p>
          <a:p>
            <a:pPr marL="342900" indent="-342900" eaLnBrk="0" hangingPunct="0">
              <a:spcBef>
                <a:spcPct val="20000"/>
              </a:spcBef>
              <a:buClr>
                <a:schemeClr val="tx1"/>
              </a:buClr>
              <a:buFontTx/>
              <a:buChar char="•"/>
            </a:pPr>
            <a:r>
              <a:rPr lang="en-US" sz="1800" dirty="0"/>
              <a:t>Every 4 digits of a binary number is grouped into 1 hexadecimal </a:t>
            </a:r>
            <a:r>
              <a:rPr lang="en-US" sz="1800" dirty="0" smtClean="0"/>
              <a:t>digit.</a:t>
            </a:r>
            <a:endParaRPr lang="en-US" sz="1800" dirty="0"/>
          </a:p>
          <a:p>
            <a:pPr marL="742950" lvl="1" indent="-285750" eaLnBrk="0" hangingPunct="0">
              <a:spcBef>
                <a:spcPct val="20000"/>
              </a:spcBef>
              <a:buClr>
                <a:schemeClr val="tx1"/>
              </a:buClr>
              <a:buFontTx/>
              <a:buChar char="•"/>
            </a:pPr>
            <a:r>
              <a:rPr lang="en-US" sz="1800" dirty="0"/>
              <a:t>The smallest 4-digit binary value is 0000 = 0 hexadecimal</a:t>
            </a:r>
          </a:p>
          <a:p>
            <a:pPr marL="742950" lvl="1" indent="-285750" eaLnBrk="0" hangingPunct="0">
              <a:spcBef>
                <a:spcPct val="20000"/>
              </a:spcBef>
              <a:buClr>
                <a:schemeClr val="tx1"/>
              </a:buClr>
              <a:buFontTx/>
              <a:buChar char="•"/>
            </a:pPr>
            <a:r>
              <a:rPr lang="en-US" sz="1800" dirty="0"/>
              <a:t>The largest 4-digit binary value is 1111 = F hexadecimal</a:t>
            </a:r>
          </a:p>
          <a:p>
            <a:pPr marL="342900" indent="-342900" eaLnBrk="0" hangingPunct="0">
              <a:spcBef>
                <a:spcPct val="20000"/>
              </a:spcBef>
              <a:buClr>
                <a:schemeClr val="tx1"/>
              </a:buClr>
              <a:buFontTx/>
              <a:buChar char="•"/>
            </a:pPr>
            <a:r>
              <a:rPr lang="en-US" sz="1800" dirty="0"/>
              <a:t>The following table shows all the combinations of 4-digit binary values and their decimal and hexadecimal </a:t>
            </a:r>
            <a:r>
              <a:rPr lang="en-US" sz="1800" dirty="0" smtClean="0"/>
              <a:t>equivalence.</a:t>
            </a:r>
            <a:endParaRPr lang="en-US" sz="1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1"/>
          </p:nvPr>
        </p:nvSpPr>
        <p:spPr>
          <a:noFill/>
        </p:spPr>
        <p:txBody>
          <a:bodyPr/>
          <a:lstStyle/>
          <a:p>
            <a:fld id="{F29A5E96-757F-4FDA-8BE4-5791F04255E4}" type="slidenum">
              <a:rPr lang="en-US" smtClean="0">
                <a:cs typeface="Arial" pitchFamily="34" charset="0"/>
              </a:rPr>
              <a:pPr/>
              <a:t>18</a:t>
            </a:fld>
            <a:endParaRPr lang="en-US" smtClean="0">
              <a:cs typeface="Arial" pitchFamily="34" charset="0"/>
            </a:endParaRPr>
          </a:p>
        </p:txBody>
      </p:sp>
      <p:sp>
        <p:nvSpPr>
          <p:cNvPr id="56322" name="Rectangle 2"/>
          <p:cNvSpPr>
            <a:spLocks noGrp="1" noChangeArrowheads="1"/>
          </p:cNvSpPr>
          <p:nvPr>
            <p:ph type="title"/>
          </p:nvPr>
        </p:nvSpPr>
        <p:spPr>
          <a:xfrm>
            <a:off x="685800" y="457200"/>
            <a:ext cx="7772400" cy="609600"/>
          </a:xfrm>
        </p:spPr>
        <p:txBody>
          <a:bodyPr/>
          <a:lstStyle/>
          <a:p>
            <a:pPr eaLnBrk="1" hangingPunct="1">
              <a:defRPr/>
            </a:pPr>
            <a:r>
              <a:rPr lang="en-US" sz="2800" smtClean="0"/>
              <a:t>Converting Binary to Hexadecimal</a:t>
            </a:r>
          </a:p>
        </p:txBody>
      </p:sp>
      <p:sp>
        <p:nvSpPr>
          <p:cNvPr id="39940" name="Text Box 38"/>
          <p:cNvSpPr txBox="1">
            <a:spLocks noChangeArrowheads="1"/>
          </p:cNvSpPr>
          <p:nvPr/>
        </p:nvSpPr>
        <p:spPr bwMode="auto">
          <a:xfrm>
            <a:off x="838200" y="1143000"/>
            <a:ext cx="7467600" cy="2216150"/>
          </a:xfrm>
          <a:prstGeom prst="rect">
            <a:avLst/>
          </a:prstGeom>
          <a:noFill/>
          <a:ln w="9525">
            <a:noFill/>
            <a:miter lim="800000"/>
            <a:headEnd/>
            <a:tailEnd/>
          </a:ln>
        </p:spPr>
        <p:txBody>
          <a:bodyPr tIns="137160" bIns="137160">
            <a:spAutoFit/>
          </a:bodyPr>
          <a:lstStyle/>
          <a:p>
            <a:pPr marL="228600" indent="-228600">
              <a:spcBef>
                <a:spcPct val="50000"/>
              </a:spcBef>
              <a:buFontTx/>
              <a:buChar char="•"/>
            </a:pPr>
            <a:r>
              <a:rPr lang="en-US" sz="1800" dirty="0"/>
              <a:t>Each hexadecimal digit corresponds to 4 binary </a:t>
            </a:r>
            <a:r>
              <a:rPr lang="en-US" sz="1800" dirty="0" smtClean="0"/>
              <a:t>bits.</a:t>
            </a:r>
            <a:endParaRPr lang="en-US" sz="1800" dirty="0"/>
          </a:p>
          <a:p>
            <a:pPr marL="228600" indent="-228600">
              <a:spcBef>
                <a:spcPct val="50000"/>
              </a:spcBef>
              <a:buFontTx/>
              <a:buChar char="•"/>
            </a:pPr>
            <a:r>
              <a:rPr lang="en-US" sz="1800" dirty="0"/>
              <a:t>To convert from binary to hexadecimal, group 4 bits together into a hexadecimal equivalence, starting from the LSB and working toward the </a:t>
            </a:r>
            <a:r>
              <a:rPr lang="en-US" sz="1800" dirty="0" smtClean="0"/>
              <a:t>MSB.</a:t>
            </a:r>
            <a:endParaRPr lang="en-US" sz="1800" dirty="0"/>
          </a:p>
          <a:p>
            <a:pPr marL="228600" indent="-228600">
              <a:spcBef>
                <a:spcPct val="50000"/>
              </a:spcBef>
              <a:buFontTx/>
              <a:buChar char="•"/>
            </a:pPr>
            <a:r>
              <a:rPr lang="en-US" sz="1800" dirty="0"/>
              <a:t>Example: To convert the binary value 000101101010011110010100 to  </a:t>
            </a:r>
            <a:r>
              <a:rPr lang="en-US" sz="1800" dirty="0" smtClean="0"/>
              <a:t>hexadecimal:</a:t>
            </a:r>
            <a:endParaRPr lang="en-US" sz="1800" dirty="0"/>
          </a:p>
        </p:txBody>
      </p:sp>
      <p:pic>
        <p:nvPicPr>
          <p:cNvPr id="39941" name="Picture 39"/>
          <p:cNvPicPr>
            <a:picLocks noChangeAspect="1" noChangeArrowheads="1"/>
          </p:cNvPicPr>
          <p:nvPr/>
        </p:nvPicPr>
        <p:blipFill>
          <a:blip r:embed="rId2" cstate="print"/>
          <a:srcRect/>
          <a:stretch>
            <a:fillRect/>
          </a:stretch>
        </p:blipFill>
        <p:spPr bwMode="auto">
          <a:xfrm>
            <a:off x="1828800" y="3429000"/>
            <a:ext cx="5562600" cy="823913"/>
          </a:xfrm>
          <a:prstGeom prst="rect">
            <a:avLst/>
          </a:prstGeom>
          <a:noFill/>
          <a:ln w="9525">
            <a:noFill/>
            <a:miter lim="800000"/>
            <a:headEnd/>
            <a:tailEnd/>
          </a:ln>
        </p:spPr>
      </p:pic>
      <p:sp>
        <p:nvSpPr>
          <p:cNvPr id="39942" name="Text Box 9"/>
          <p:cNvSpPr txBox="1">
            <a:spLocks noChangeArrowheads="1"/>
          </p:cNvSpPr>
          <p:nvPr/>
        </p:nvSpPr>
        <p:spPr bwMode="auto">
          <a:xfrm>
            <a:off x="1371600" y="4343400"/>
            <a:ext cx="6400800" cy="1446213"/>
          </a:xfrm>
          <a:prstGeom prst="rect">
            <a:avLst/>
          </a:prstGeom>
          <a:noFill/>
          <a:ln w="9525">
            <a:noFill/>
            <a:miter lim="800000"/>
            <a:headEnd/>
            <a:tailEnd/>
          </a:ln>
        </p:spPr>
        <p:txBody>
          <a:bodyPr tIns="137160" bIns="137160">
            <a:spAutoFit/>
          </a:bodyPr>
          <a:lstStyle/>
          <a:p>
            <a:pPr algn="ctr">
              <a:spcBef>
                <a:spcPct val="50000"/>
              </a:spcBef>
            </a:pPr>
            <a:r>
              <a:rPr lang="en-US" sz="1600"/>
              <a:t>Binary 000101101010011110010100 = Hexadecimal  16A794</a:t>
            </a:r>
          </a:p>
          <a:p>
            <a:pPr>
              <a:spcBef>
                <a:spcPct val="50000"/>
              </a:spcBef>
            </a:pPr>
            <a:endParaRPr lang="en-US" sz="1600"/>
          </a:p>
          <a:p>
            <a:pPr algn="ctr">
              <a:spcBef>
                <a:spcPct val="50000"/>
              </a:spcBef>
            </a:pPr>
            <a:endParaRPr lang="en-US" sz="1200"/>
          </a:p>
          <a:p>
            <a:pPr algn="ctr">
              <a:spcBef>
                <a:spcPct val="50000"/>
              </a:spcBef>
            </a:pPr>
            <a:endParaRPr lang="en-US" sz="12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1"/>
          </p:nvPr>
        </p:nvSpPr>
        <p:spPr>
          <a:noFill/>
        </p:spPr>
        <p:txBody>
          <a:bodyPr/>
          <a:lstStyle/>
          <a:p>
            <a:fld id="{A5BED7A1-A4AE-40BE-BCC9-F478960D2D51}" type="slidenum">
              <a:rPr lang="en-US" smtClean="0">
                <a:cs typeface="Arial" pitchFamily="34" charset="0"/>
              </a:rPr>
              <a:pPr/>
              <a:t>19</a:t>
            </a:fld>
            <a:endParaRPr lang="en-US" smtClean="0">
              <a:cs typeface="Arial" pitchFamily="34" charset="0"/>
            </a:endParaRPr>
          </a:p>
        </p:txBody>
      </p:sp>
      <p:sp>
        <p:nvSpPr>
          <p:cNvPr id="57346" name="Rectangle 2"/>
          <p:cNvSpPr>
            <a:spLocks noGrp="1" noChangeArrowheads="1"/>
          </p:cNvSpPr>
          <p:nvPr>
            <p:ph type="title"/>
          </p:nvPr>
        </p:nvSpPr>
        <p:spPr/>
        <p:txBody>
          <a:bodyPr/>
          <a:lstStyle/>
          <a:p>
            <a:pPr eaLnBrk="1" hangingPunct="1">
              <a:defRPr/>
            </a:pPr>
            <a:r>
              <a:rPr lang="en-US" sz="2800" smtClean="0"/>
              <a:t>Converting Hexadecimal to Unsigned Decimal</a:t>
            </a:r>
          </a:p>
        </p:txBody>
      </p:sp>
      <p:sp>
        <p:nvSpPr>
          <p:cNvPr id="40964" name="Rectangle 3"/>
          <p:cNvSpPr>
            <a:spLocks noGrp="1" noChangeArrowheads="1"/>
          </p:cNvSpPr>
          <p:nvPr>
            <p:ph type="body" sz="half" idx="1"/>
          </p:nvPr>
        </p:nvSpPr>
        <p:spPr>
          <a:xfrm>
            <a:off x="457200" y="990600"/>
            <a:ext cx="8305800" cy="2895600"/>
          </a:xfrm>
        </p:spPr>
        <p:txBody>
          <a:bodyPr/>
          <a:lstStyle/>
          <a:p>
            <a:pPr eaLnBrk="1" hangingPunct="1">
              <a:lnSpc>
                <a:spcPct val="90000"/>
              </a:lnSpc>
            </a:pPr>
            <a:r>
              <a:rPr lang="en-US" sz="1800" dirty="0" smtClean="0"/>
              <a:t>Multiply each hexadecimal digit by its corresponding power of 16:</a:t>
            </a:r>
          </a:p>
          <a:p>
            <a:pPr lvl="1" eaLnBrk="1" hangingPunct="1">
              <a:lnSpc>
                <a:spcPct val="90000"/>
              </a:lnSpc>
              <a:spcBef>
                <a:spcPts val="600"/>
              </a:spcBef>
              <a:spcAft>
                <a:spcPts val="600"/>
              </a:spcAft>
              <a:buFontTx/>
              <a:buNone/>
            </a:pPr>
            <a:r>
              <a:rPr lang="en-US" sz="1800" dirty="0" smtClean="0">
                <a:latin typeface="Times" pitchFamily="18" charset="0"/>
              </a:rPr>
              <a:t>	</a:t>
            </a:r>
            <a:r>
              <a:rPr lang="en-US" sz="1800" b="1" i="1" dirty="0" smtClean="0">
                <a:solidFill>
                  <a:schemeClr val="tx2"/>
                </a:solidFill>
                <a:latin typeface="Times New Roman" pitchFamily="18" charset="0"/>
              </a:rPr>
              <a:t>	</a:t>
            </a:r>
            <a:r>
              <a:rPr lang="en-US" sz="1800" b="1" i="1" dirty="0" err="1" smtClean="0">
                <a:solidFill>
                  <a:schemeClr val="tx2"/>
                </a:solidFill>
                <a:latin typeface="Times New Roman" pitchFamily="18" charset="0"/>
              </a:rPr>
              <a:t>dec</a:t>
            </a:r>
            <a:r>
              <a:rPr lang="en-US" sz="1800" b="1" dirty="0" smtClean="0">
                <a:solidFill>
                  <a:schemeClr val="tx2"/>
                </a:solidFill>
                <a:latin typeface="Times New Roman" pitchFamily="18" charset="0"/>
              </a:rPr>
              <a:t> = (</a:t>
            </a:r>
            <a:r>
              <a:rPr lang="en-US" sz="1800" b="1" i="1" dirty="0" smtClean="0">
                <a:solidFill>
                  <a:schemeClr val="tx2"/>
                </a:solidFill>
                <a:latin typeface="Times New Roman" pitchFamily="18" charset="0"/>
              </a:rPr>
              <a:t>D</a:t>
            </a:r>
            <a:r>
              <a:rPr lang="en-US" sz="1800" b="1" i="1" baseline="-25000" dirty="0" smtClean="0">
                <a:solidFill>
                  <a:schemeClr val="tx2"/>
                </a:solidFill>
                <a:latin typeface="Times New Roman" pitchFamily="18" charset="0"/>
              </a:rPr>
              <a:t>n-1</a:t>
            </a:r>
            <a:r>
              <a:rPr lang="en-US" sz="1800" b="1" dirty="0" smtClean="0">
                <a:solidFill>
                  <a:schemeClr val="tx2"/>
                </a:solidFill>
                <a:latin typeface="Times New Roman" pitchFamily="18" charset="0"/>
              </a:rPr>
              <a:t> </a:t>
            </a:r>
            <a:r>
              <a:rPr lang="en-US" sz="1800" b="1" dirty="0" smtClean="0">
                <a:solidFill>
                  <a:schemeClr val="tx2"/>
                </a:solidFill>
                <a:latin typeface="Symbol" pitchFamily="18" charset="2"/>
                <a:sym typeface="Symbol" pitchFamily="18" charset="2"/>
              </a:rPr>
              <a:t></a:t>
            </a:r>
            <a:r>
              <a:rPr lang="en-US" sz="1800" b="1" dirty="0" smtClean="0">
                <a:solidFill>
                  <a:schemeClr val="tx2"/>
                </a:solidFill>
                <a:latin typeface="Symbol" pitchFamily="18" charset="2"/>
              </a:rPr>
              <a:t> </a:t>
            </a:r>
            <a:r>
              <a:rPr lang="en-US" sz="1800" b="1" dirty="0" smtClean="0">
                <a:solidFill>
                  <a:schemeClr val="tx2"/>
                </a:solidFill>
                <a:latin typeface="Times New Roman" pitchFamily="18" charset="0"/>
              </a:rPr>
              <a:t>16</a:t>
            </a:r>
            <a:r>
              <a:rPr lang="en-US" sz="1800" b="1" i="1" baseline="30000" dirty="0" smtClean="0">
                <a:solidFill>
                  <a:schemeClr val="tx2"/>
                </a:solidFill>
                <a:latin typeface="Times New Roman" pitchFamily="18" charset="0"/>
              </a:rPr>
              <a:t>n</a:t>
            </a:r>
            <a:r>
              <a:rPr lang="en-US" sz="1800" b="1" baseline="30000" dirty="0" smtClean="0">
                <a:solidFill>
                  <a:schemeClr val="tx2"/>
                </a:solidFill>
                <a:latin typeface="Times New Roman" pitchFamily="18" charset="0"/>
              </a:rPr>
              <a:t>-1</a:t>
            </a:r>
            <a:r>
              <a:rPr lang="en-US" sz="1800" b="1" dirty="0" smtClean="0">
                <a:solidFill>
                  <a:schemeClr val="tx2"/>
                </a:solidFill>
                <a:latin typeface="Times New Roman" pitchFamily="18" charset="0"/>
              </a:rPr>
              <a:t>) </a:t>
            </a:r>
            <a:r>
              <a:rPr lang="en-US" sz="1800" b="1" dirty="0" smtClean="0">
                <a:solidFill>
                  <a:schemeClr val="tx2"/>
                </a:solidFill>
                <a:latin typeface="Symbol" pitchFamily="18" charset="2"/>
              </a:rPr>
              <a:t>+</a:t>
            </a:r>
            <a:r>
              <a:rPr lang="en-US" sz="1800" b="1" dirty="0" smtClean="0">
                <a:solidFill>
                  <a:schemeClr val="tx2"/>
                </a:solidFill>
                <a:latin typeface="Times New Roman" pitchFamily="18" charset="0"/>
              </a:rPr>
              <a:t> (</a:t>
            </a:r>
            <a:r>
              <a:rPr lang="en-US" sz="1800" b="1" i="1" dirty="0" smtClean="0">
                <a:solidFill>
                  <a:schemeClr val="tx2"/>
                </a:solidFill>
                <a:latin typeface="Times New Roman" pitchFamily="18" charset="0"/>
              </a:rPr>
              <a:t>D</a:t>
            </a:r>
            <a:r>
              <a:rPr lang="en-US" sz="1800" b="1" i="1" baseline="-25000" dirty="0" smtClean="0">
                <a:solidFill>
                  <a:schemeClr val="tx2"/>
                </a:solidFill>
                <a:latin typeface="Times New Roman" pitchFamily="18" charset="0"/>
              </a:rPr>
              <a:t>n-2</a:t>
            </a:r>
            <a:r>
              <a:rPr lang="en-US" sz="1800" b="1" dirty="0" smtClean="0">
                <a:solidFill>
                  <a:schemeClr val="tx2"/>
                </a:solidFill>
                <a:latin typeface="Times New Roman" pitchFamily="18" charset="0"/>
              </a:rPr>
              <a:t> </a:t>
            </a:r>
            <a:r>
              <a:rPr lang="en-US" sz="1800" b="1" dirty="0" smtClean="0">
                <a:solidFill>
                  <a:schemeClr val="tx2"/>
                </a:solidFill>
                <a:latin typeface="Symbol" pitchFamily="18" charset="2"/>
                <a:sym typeface="Symbol" pitchFamily="18" charset="2"/>
              </a:rPr>
              <a:t></a:t>
            </a:r>
            <a:r>
              <a:rPr lang="en-US" sz="1800" b="1" dirty="0" smtClean="0">
                <a:solidFill>
                  <a:schemeClr val="tx2"/>
                </a:solidFill>
                <a:latin typeface="Times New Roman" pitchFamily="18" charset="0"/>
              </a:rPr>
              <a:t> 16</a:t>
            </a:r>
            <a:r>
              <a:rPr lang="en-US" sz="1800" b="1" i="1" baseline="30000" dirty="0" smtClean="0">
                <a:solidFill>
                  <a:schemeClr val="tx2"/>
                </a:solidFill>
                <a:latin typeface="Times New Roman" pitchFamily="18" charset="0"/>
              </a:rPr>
              <a:t>n</a:t>
            </a:r>
            <a:r>
              <a:rPr lang="en-US" sz="1800" b="1" baseline="30000" dirty="0" smtClean="0">
                <a:solidFill>
                  <a:schemeClr val="tx2"/>
                </a:solidFill>
                <a:latin typeface="Times New Roman" pitchFamily="18" charset="0"/>
              </a:rPr>
              <a:t>-2</a:t>
            </a:r>
            <a:r>
              <a:rPr lang="en-US" sz="1800" b="1" dirty="0" smtClean="0">
                <a:solidFill>
                  <a:schemeClr val="tx2"/>
                </a:solidFill>
                <a:latin typeface="Times New Roman" pitchFamily="18" charset="0"/>
              </a:rPr>
              <a:t>) </a:t>
            </a:r>
            <a:r>
              <a:rPr lang="en-US" sz="1800" b="1" dirty="0" smtClean="0">
                <a:solidFill>
                  <a:schemeClr val="tx2"/>
                </a:solidFill>
                <a:latin typeface="Symbol" pitchFamily="18" charset="2"/>
              </a:rPr>
              <a:t>+</a:t>
            </a:r>
            <a:r>
              <a:rPr lang="en-US" sz="1800" b="1" dirty="0" smtClean="0">
                <a:solidFill>
                  <a:schemeClr val="tx2"/>
                </a:solidFill>
                <a:latin typeface="Times New Roman" pitchFamily="18" charset="0"/>
              </a:rPr>
              <a:t> ... </a:t>
            </a:r>
            <a:r>
              <a:rPr lang="en-US" sz="1800" b="1" dirty="0" smtClean="0">
                <a:solidFill>
                  <a:schemeClr val="tx2"/>
                </a:solidFill>
                <a:latin typeface="Symbol" pitchFamily="18" charset="2"/>
              </a:rPr>
              <a:t>+</a:t>
            </a:r>
            <a:r>
              <a:rPr lang="en-US" sz="1800" b="1" dirty="0" smtClean="0">
                <a:solidFill>
                  <a:schemeClr val="tx2"/>
                </a:solidFill>
                <a:latin typeface="Times New Roman" pitchFamily="18" charset="0"/>
              </a:rPr>
              <a:t> (</a:t>
            </a:r>
            <a:r>
              <a:rPr lang="en-US" sz="1800" b="1" i="1" dirty="0" smtClean="0">
                <a:solidFill>
                  <a:schemeClr val="tx2"/>
                </a:solidFill>
                <a:latin typeface="Times New Roman" pitchFamily="18" charset="0"/>
              </a:rPr>
              <a:t>D</a:t>
            </a:r>
            <a:r>
              <a:rPr lang="en-US" sz="1800" b="1" i="1" baseline="-25000" dirty="0" smtClean="0">
                <a:solidFill>
                  <a:schemeClr val="tx2"/>
                </a:solidFill>
                <a:latin typeface="Times New Roman" pitchFamily="18" charset="0"/>
              </a:rPr>
              <a:t>1</a:t>
            </a:r>
            <a:r>
              <a:rPr lang="en-US" sz="1800" b="1" dirty="0" smtClean="0">
                <a:solidFill>
                  <a:schemeClr val="tx2"/>
                </a:solidFill>
                <a:latin typeface="Times New Roman" pitchFamily="18" charset="0"/>
              </a:rPr>
              <a:t> </a:t>
            </a:r>
            <a:r>
              <a:rPr lang="en-US" sz="1800" b="1" dirty="0" smtClean="0">
                <a:solidFill>
                  <a:schemeClr val="tx2"/>
                </a:solidFill>
                <a:latin typeface="Times New Roman" pitchFamily="18" charset="0"/>
                <a:sym typeface="Symbol" pitchFamily="18" charset="2"/>
              </a:rPr>
              <a:t></a:t>
            </a:r>
            <a:r>
              <a:rPr lang="en-US" sz="1800" b="1" dirty="0" smtClean="0">
                <a:solidFill>
                  <a:schemeClr val="tx2"/>
                </a:solidFill>
                <a:latin typeface="Times New Roman" pitchFamily="18" charset="0"/>
              </a:rPr>
              <a:t> 16</a:t>
            </a:r>
            <a:r>
              <a:rPr lang="en-US" sz="1800" b="1" baseline="30000" dirty="0" smtClean="0">
                <a:solidFill>
                  <a:schemeClr val="tx2"/>
                </a:solidFill>
                <a:latin typeface="Times New Roman" pitchFamily="18" charset="0"/>
              </a:rPr>
              <a:t>1</a:t>
            </a:r>
            <a:r>
              <a:rPr lang="en-US" sz="1800" b="1" dirty="0" smtClean="0">
                <a:solidFill>
                  <a:schemeClr val="tx2"/>
                </a:solidFill>
                <a:latin typeface="Times New Roman" pitchFamily="18" charset="0"/>
              </a:rPr>
              <a:t>) </a:t>
            </a:r>
            <a:r>
              <a:rPr lang="en-US" sz="1800" b="1" dirty="0" smtClean="0">
                <a:solidFill>
                  <a:schemeClr val="tx2"/>
                </a:solidFill>
                <a:latin typeface="Symbol" pitchFamily="18" charset="2"/>
              </a:rPr>
              <a:t>+</a:t>
            </a:r>
            <a:r>
              <a:rPr lang="en-US" sz="1800" b="1" dirty="0" smtClean="0">
                <a:solidFill>
                  <a:schemeClr val="tx2"/>
                </a:solidFill>
                <a:latin typeface="Times New Roman" pitchFamily="18" charset="0"/>
              </a:rPr>
              <a:t> (</a:t>
            </a:r>
            <a:r>
              <a:rPr lang="en-US" sz="1800" b="1" i="1" dirty="0" smtClean="0">
                <a:solidFill>
                  <a:schemeClr val="tx2"/>
                </a:solidFill>
                <a:latin typeface="Times New Roman" pitchFamily="18" charset="0"/>
              </a:rPr>
              <a:t>D</a:t>
            </a:r>
            <a:r>
              <a:rPr lang="en-US" sz="1800" b="1" i="1" baseline="-25000" dirty="0" smtClean="0">
                <a:solidFill>
                  <a:schemeClr val="tx2"/>
                </a:solidFill>
                <a:latin typeface="Times New Roman" pitchFamily="18" charset="0"/>
              </a:rPr>
              <a:t>0</a:t>
            </a:r>
            <a:r>
              <a:rPr lang="en-US" sz="1800" b="1" dirty="0" smtClean="0">
                <a:solidFill>
                  <a:schemeClr val="tx2"/>
                </a:solidFill>
                <a:latin typeface="Times New Roman" pitchFamily="18" charset="0"/>
              </a:rPr>
              <a:t> </a:t>
            </a:r>
            <a:r>
              <a:rPr lang="en-US" sz="1800" b="1" dirty="0" smtClean="0">
                <a:solidFill>
                  <a:schemeClr val="tx2"/>
                </a:solidFill>
                <a:latin typeface="Times New Roman" pitchFamily="18" charset="0"/>
                <a:sym typeface="Symbol" pitchFamily="18" charset="2"/>
              </a:rPr>
              <a:t></a:t>
            </a:r>
            <a:r>
              <a:rPr lang="en-US" sz="1800" b="1" dirty="0" smtClean="0">
                <a:solidFill>
                  <a:schemeClr val="tx2"/>
                </a:solidFill>
                <a:latin typeface="Times New Roman" pitchFamily="18" charset="0"/>
              </a:rPr>
              <a:t> 16</a:t>
            </a:r>
            <a:r>
              <a:rPr lang="en-US" sz="1800" b="1" baseline="30000" dirty="0" smtClean="0">
                <a:solidFill>
                  <a:schemeClr val="tx2"/>
                </a:solidFill>
                <a:latin typeface="Times New Roman" pitchFamily="18" charset="0"/>
              </a:rPr>
              <a:t>0</a:t>
            </a:r>
            <a:r>
              <a:rPr lang="en-US" sz="1800" b="1" dirty="0" smtClean="0">
                <a:solidFill>
                  <a:schemeClr val="tx2"/>
                </a:solidFill>
                <a:latin typeface="Times New Roman" pitchFamily="18" charset="0"/>
              </a:rPr>
              <a:t>)</a:t>
            </a:r>
          </a:p>
          <a:p>
            <a:pPr lvl="1" eaLnBrk="1" hangingPunct="1">
              <a:lnSpc>
                <a:spcPct val="80000"/>
              </a:lnSpc>
              <a:spcBef>
                <a:spcPts val="200"/>
              </a:spcBef>
              <a:spcAft>
                <a:spcPts val="200"/>
              </a:spcAft>
              <a:buFontTx/>
              <a:buNone/>
            </a:pPr>
            <a:r>
              <a:rPr lang="en-US" sz="1800" dirty="0" smtClean="0"/>
              <a:t>		D = hexadecimal (or hex) digit</a:t>
            </a:r>
          </a:p>
          <a:p>
            <a:pPr lvl="1" eaLnBrk="1" hangingPunct="1">
              <a:lnSpc>
                <a:spcPct val="80000"/>
              </a:lnSpc>
              <a:spcBef>
                <a:spcPts val="200"/>
              </a:spcBef>
              <a:spcAft>
                <a:spcPts val="200"/>
              </a:spcAft>
              <a:buFontTx/>
              <a:buNone/>
            </a:pPr>
            <a:r>
              <a:rPr lang="en-US" sz="1800" dirty="0" smtClean="0"/>
              <a:t>		n = digit number, numbering starts at 0 for the right most digit</a:t>
            </a:r>
          </a:p>
          <a:p>
            <a:pPr eaLnBrk="1" hangingPunct="1">
              <a:lnSpc>
                <a:spcPct val="90000"/>
              </a:lnSpc>
              <a:spcBef>
                <a:spcPts val="600"/>
              </a:spcBef>
              <a:spcAft>
                <a:spcPts val="600"/>
              </a:spcAft>
            </a:pPr>
            <a:r>
              <a:rPr lang="en-US" sz="1800" dirty="0" smtClean="0"/>
              <a:t>Example:</a:t>
            </a:r>
          </a:p>
          <a:p>
            <a:pPr eaLnBrk="1" hangingPunct="1">
              <a:lnSpc>
                <a:spcPct val="90000"/>
              </a:lnSpc>
              <a:spcBef>
                <a:spcPts val="600"/>
              </a:spcBef>
              <a:spcAft>
                <a:spcPts val="600"/>
              </a:spcAft>
              <a:buFontTx/>
              <a:buNone/>
            </a:pPr>
            <a:r>
              <a:rPr lang="en-US" sz="1800" dirty="0" smtClean="0"/>
              <a:t>	Hex 1234 = (1 </a:t>
            </a:r>
            <a:r>
              <a:rPr lang="en-US" sz="1800" dirty="0" smtClean="0">
                <a:sym typeface="Symbol" pitchFamily="18" charset="2"/>
              </a:rPr>
              <a:t></a:t>
            </a:r>
            <a:r>
              <a:rPr lang="en-US" sz="1800" dirty="0" smtClean="0"/>
              <a:t> 16</a:t>
            </a:r>
            <a:r>
              <a:rPr lang="en-US" sz="1800" baseline="30000" dirty="0" smtClean="0"/>
              <a:t>3</a:t>
            </a:r>
            <a:r>
              <a:rPr lang="en-US" sz="1800" dirty="0" smtClean="0"/>
              <a:t>) + (2 </a:t>
            </a:r>
            <a:r>
              <a:rPr lang="en-US" sz="1800" dirty="0" smtClean="0">
                <a:sym typeface="Symbol" pitchFamily="18" charset="2"/>
              </a:rPr>
              <a:t></a:t>
            </a:r>
            <a:r>
              <a:rPr lang="en-US" sz="1800" dirty="0" smtClean="0"/>
              <a:t> 16</a:t>
            </a:r>
            <a:r>
              <a:rPr lang="en-US" sz="1800" baseline="30000" dirty="0" smtClean="0"/>
              <a:t>2</a:t>
            </a:r>
            <a:r>
              <a:rPr lang="en-US" sz="1800" dirty="0" smtClean="0"/>
              <a:t>) + (3 </a:t>
            </a:r>
            <a:r>
              <a:rPr lang="en-US" sz="1800" dirty="0" smtClean="0">
                <a:sym typeface="Symbol" pitchFamily="18" charset="2"/>
              </a:rPr>
              <a:t></a:t>
            </a:r>
            <a:r>
              <a:rPr lang="en-US" sz="1800" dirty="0" smtClean="0"/>
              <a:t> 16</a:t>
            </a:r>
            <a:r>
              <a:rPr lang="en-US" sz="1800" baseline="30000" dirty="0" smtClean="0"/>
              <a:t>1</a:t>
            </a:r>
            <a:r>
              <a:rPr lang="en-US" sz="1800" dirty="0" smtClean="0"/>
              <a:t>) + (4 </a:t>
            </a:r>
            <a:r>
              <a:rPr lang="en-US" sz="1800" dirty="0" smtClean="0">
                <a:sym typeface="Symbol" pitchFamily="18" charset="2"/>
              </a:rPr>
              <a:t></a:t>
            </a:r>
            <a:r>
              <a:rPr lang="en-US" sz="1800" dirty="0" smtClean="0"/>
              <a:t> 16</a:t>
            </a:r>
            <a:r>
              <a:rPr lang="en-US" sz="1800" baseline="30000" dirty="0" smtClean="0"/>
              <a:t>0</a:t>
            </a:r>
            <a:r>
              <a:rPr lang="en-US" sz="1800" dirty="0" smtClean="0"/>
              <a:t>) =  decimal 4660</a:t>
            </a:r>
          </a:p>
          <a:p>
            <a:pPr eaLnBrk="1" hangingPunct="1">
              <a:lnSpc>
                <a:spcPct val="90000"/>
              </a:lnSpc>
              <a:spcBef>
                <a:spcPts val="600"/>
              </a:spcBef>
              <a:spcAft>
                <a:spcPts val="600"/>
              </a:spcAft>
              <a:buFontTx/>
              <a:buNone/>
            </a:pPr>
            <a:r>
              <a:rPr lang="en-US" sz="1800" dirty="0" smtClean="0"/>
              <a:t>	Hex 3BA4 = (3 </a:t>
            </a:r>
            <a:r>
              <a:rPr lang="en-US" sz="1800" dirty="0" smtClean="0">
                <a:sym typeface="Symbol" pitchFamily="18" charset="2"/>
              </a:rPr>
              <a:t></a:t>
            </a:r>
            <a:r>
              <a:rPr lang="en-US" sz="1800" dirty="0" smtClean="0"/>
              <a:t> 16</a:t>
            </a:r>
            <a:r>
              <a:rPr lang="en-US" sz="1800" baseline="30000" dirty="0" smtClean="0"/>
              <a:t>3</a:t>
            </a:r>
            <a:r>
              <a:rPr lang="en-US" sz="1800" dirty="0" smtClean="0"/>
              <a:t>) + (11 </a:t>
            </a:r>
            <a:r>
              <a:rPr lang="en-US" sz="1800" dirty="0" smtClean="0">
                <a:sym typeface="Symbol" pitchFamily="18" charset="2"/>
              </a:rPr>
              <a:t></a:t>
            </a:r>
            <a:r>
              <a:rPr lang="en-US" sz="1800" dirty="0" smtClean="0"/>
              <a:t> 16</a:t>
            </a:r>
            <a:r>
              <a:rPr lang="en-US" sz="1800" baseline="30000" dirty="0" smtClean="0"/>
              <a:t>2</a:t>
            </a:r>
            <a:r>
              <a:rPr lang="en-US" sz="1800" dirty="0" smtClean="0"/>
              <a:t>) + (10 </a:t>
            </a:r>
            <a:r>
              <a:rPr lang="en-US" sz="1800" dirty="0" smtClean="0">
                <a:sym typeface="Symbol" pitchFamily="18" charset="2"/>
              </a:rPr>
              <a:t></a:t>
            </a:r>
            <a:r>
              <a:rPr lang="en-US" sz="1800" dirty="0" smtClean="0"/>
              <a:t> 16</a:t>
            </a:r>
            <a:r>
              <a:rPr lang="en-US" sz="1800" baseline="30000" dirty="0" smtClean="0"/>
              <a:t>1</a:t>
            </a:r>
            <a:r>
              <a:rPr lang="en-US" sz="1800" dirty="0" smtClean="0"/>
              <a:t>) + (4 </a:t>
            </a:r>
            <a:r>
              <a:rPr lang="en-US" sz="1800" dirty="0" smtClean="0">
                <a:sym typeface="Symbol" pitchFamily="18" charset="2"/>
              </a:rPr>
              <a:t></a:t>
            </a:r>
            <a:r>
              <a:rPr lang="en-US" sz="1800" dirty="0" smtClean="0"/>
              <a:t> 16</a:t>
            </a:r>
            <a:r>
              <a:rPr lang="en-US" sz="1800" baseline="30000" dirty="0" smtClean="0"/>
              <a:t>0</a:t>
            </a:r>
            <a:r>
              <a:rPr lang="en-US" sz="1800" dirty="0" smtClean="0"/>
              <a:t>) = decimal 15268</a:t>
            </a:r>
          </a:p>
          <a:p>
            <a:pPr eaLnBrk="1" hangingPunct="1">
              <a:lnSpc>
                <a:spcPct val="90000"/>
              </a:lnSpc>
              <a:spcBef>
                <a:spcPts val="600"/>
              </a:spcBef>
              <a:spcAft>
                <a:spcPts val="600"/>
              </a:spcAft>
            </a:pPr>
            <a:r>
              <a:rPr lang="en-US" sz="1800" dirty="0" smtClean="0"/>
              <a:t>The following table shows the decimal value of the powers of 16:</a:t>
            </a:r>
          </a:p>
          <a:p>
            <a:pPr eaLnBrk="1" hangingPunct="1">
              <a:lnSpc>
                <a:spcPct val="90000"/>
              </a:lnSpc>
              <a:spcBef>
                <a:spcPts val="600"/>
              </a:spcBef>
              <a:spcAft>
                <a:spcPts val="600"/>
              </a:spcAft>
              <a:buFontTx/>
              <a:buNone/>
            </a:pPr>
            <a:endParaRPr lang="en-US" sz="1200" dirty="0" smtClean="0"/>
          </a:p>
        </p:txBody>
      </p:sp>
      <p:pic>
        <p:nvPicPr>
          <p:cNvPr id="40965" name="Picture 4"/>
          <p:cNvPicPr>
            <a:picLocks noGrp="1" noChangeAspect="1" noChangeArrowheads="1"/>
          </p:cNvPicPr>
          <p:nvPr>
            <p:ph sz="half" idx="2"/>
          </p:nvPr>
        </p:nvPicPr>
        <p:blipFill>
          <a:blip r:embed="rId2" cstate="print"/>
          <a:srcRect/>
          <a:stretch>
            <a:fillRect/>
          </a:stretch>
        </p:blipFill>
        <p:spPr>
          <a:xfrm>
            <a:off x="2133600" y="3962400"/>
            <a:ext cx="4572000" cy="195580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CCAF76F1-2342-4378-B4F3-27DDC7678BC5}" type="slidenum">
              <a:rPr lang="en-US" sz="1600">
                <a:latin typeface="Times New Roman" pitchFamily="18" charset="0"/>
              </a:rPr>
              <a:pPr algn="r"/>
              <a:t>2</a:t>
            </a:fld>
            <a:endParaRPr lang="en-US" sz="1600">
              <a:latin typeface="Times New Roman" pitchFamily="18" charset="0"/>
            </a:endParaRPr>
          </a:p>
        </p:txBody>
      </p:sp>
      <p:sp>
        <p:nvSpPr>
          <p:cNvPr id="150530" name="Rectangle 2"/>
          <p:cNvSpPr>
            <a:spLocks noGrp="1" noChangeArrowheads="1"/>
          </p:cNvSpPr>
          <p:nvPr>
            <p:ph type="title" idx="4294967295"/>
          </p:nvPr>
        </p:nvSpPr>
        <p:spPr/>
        <p:txBody>
          <a:bodyPr/>
          <a:lstStyle/>
          <a:p>
            <a:pPr eaLnBrk="1" hangingPunct="1">
              <a:defRPr/>
            </a:pPr>
            <a:r>
              <a:rPr lang="en-US" sz="2800" smtClean="0"/>
              <a:t>What's Next</a:t>
            </a:r>
          </a:p>
        </p:txBody>
      </p:sp>
      <p:sp>
        <p:nvSpPr>
          <p:cNvPr id="22531" name="Rectangle 3"/>
          <p:cNvSpPr>
            <a:spLocks noGrp="1" noChangeArrowheads="1"/>
          </p:cNvSpPr>
          <p:nvPr>
            <p:ph type="body" idx="4294967295"/>
          </p:nvPr>
        </p:nvSpPr>
        <p:spPr>
          <a:xfrm>
            <a:off x="1600200" y="1600200"/>
            <a:ext cx="6172200" cy="3276600"/>
          </a:xfrm>
        </p:spPr>
        <p:txBody>
          <a:bodyPr/>
          <a:lstStyle/>
          <a:p>
            <a:pPr eaLnBrk="1" hangingPunct="1"/>
            <a:r>
              <a:rPr lang="en-US" sz="1800" b="1" dirty="0" smtClean="0">
                <a:solidFill>
                  <a:schemeClr val="tx2"/>
                </a:solidFill>
              </a:rPr>
              <a:t>Welcome to Assembly Programming</a:t>
            </a:r>
          </a:p>
          <a:p>
            <a:pPr eaLnBrk="1" hangingPunct="1"/>
            <a:r>
              <a:rPr lang="en-US" sz="1800" dirty="0" smtClean="0">
                <a:solidFill>
                  <a:schemeClr val="tx2"/>
                </a:solidFill>
              </a:rPr>
              <a:t>Data representation in assembly programming</a:t>
            </a:r>
          </a:p>
          <a:p>
            <a:pPr eaLnBrk="1" hangingPunct="1"/>
            <a:r>
              <a:rPr lang="en-US" sz="1800" dirty="0" smtClean="0">
                <a:solidFill>
                  <a:schemeClr val="tx2"/>
                </a:solidFill>
              </a:rPr>
              <a:t>Logic or </a:t>
            </a:r>
            <a:r>
              <a:rPr lang="en-US" sz="1800" dirty="0" err="1" smtClean="0">
                <a:solidFill>
                  <a:schemeClr val="tx2"/>
                </a:solidFill>
              </a:rPr>
              <a:t>boolean</a:t>
            </a:r>
            <a:r>
              <a:rPr lang="en-US" sz="1800" dirty="0" smtClean="0">
                <a:solidFill>
                  <a:schemeClr val="tx2"/>
                </a:solidFill>
              </a:rPr>
              <a:t> operations</a:t>
            </a:r>
          </a:p>
          <a:p>
            <a:pPr lvl="1" eaLnBrk="1" hangingPunct="1">
              <a:buFontTx/>
              <a:buNone/>
            </a:pPr>
            <a:endParaRPr lang="en-US" sz="1800" b="1" dirty="0" smtClean="0">
              <a:solidFill>
                <a:schemeClr val="tx2"/>
              </a:solidFill>
            </a:endParaRPr>
          </a:p>
          <a:p>
            <a:pPr eaLnBrk="1" hangingPunct="1">
              <a:buFontTx/>
              <a:buNone/>
            </a:pPr>
            <a:endParaRPr lang="en-US" sz="1800" dirty="0" smtClean="0"/>
          </a:p>
        </p:txBody>
      </p:sp>
      <p:sp>
        <p:nvSpPr>
          <p:cNvPr id="22532" name="Slide Number Placeholder 5"/>
          <p:cNvSpPr>
            <a:spLocks noGrp="1"/>
          </p:cNvSpPr>
          <p:nvPr>
            <p:ph type="sldNum" sz="quarter" idx="11"/>
          </p:nvPr>
        </p:nvSpPr>
        <p:spPr>
          <a:noFill/>
        </p:spPr>
        <p:txBody>
          <a:bodyPr/>
          <a:lstStyle/>
          <a:p>
            <a:fld id="{2A2FD5F5-B807-4A3B-B41E-B31A52AEBB0C}" type="slidenum">
              <a:rPr lang="en-US" smtClean="0">
                <a:cs typeface="Arial" pitchFamily="34" charset="0"/>
              </a:rPr>
              <a:pPr/>
              <a:t>2</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1"/>
          </p:nvPr>
        </p:nvSpPr>
        <p:spPr>
          <a:noFill/>
        </p:spPr>
        <p:txBody>
          <a:bodyPr/>
          <a:lstStyle/>
          <a:p>
            <a:fld id="{98E259DF-0B0E-4398-89A2-4321561817D8}" type="slidenum">
              <a:rPr lang="en-US" smtClean="0">
                <a:cs typeface="Arial" pitchFamily="34" charset="0"/>
              </a:rPr>
              <a:pPr/>
              <a:t>20</a:t>
            </a:fld>
            <a:endParaRPr lang="en-US" smtClean="0">
              <a:cs typeface="Arial" pitchFamily="34" charset="0"/>
            </a:endParaRPr>
          </a:p>
        </p:txBody>
      </p:sp>
      <p:sp>
        <p:nvSpPr>
          <p:cNvPr id="59394" name="Rectangle 2"/>
          <p:cNvSpPr>
            <a:spLocks noGrp="1" noChangeArrowheads="1"/>
          </p:cNvSpPr>
          <p:nvPr>
            <p:ph type="title"/>
          </p:nvPr>
        </p:nvSpPr>
        <p:spPr>
          <a:xfrm>
            <a:off x="685800" y="609600"/>
            <a:ext cx="7772400" cy="609600"/>
          </a:xfrm>
        </p:spPr>
        <p:txBody>
          <a:bodyPr/>
          <a:lstStyle/>
          <a:p>
            <a:pPr eaLnBrk="1" hangingPunct="1">
              <a:defRPr/>
            </a:pPr>
            <a:r>
              <a:rPr lang="en-US" sz="2800" smtClean="0"/>
              <a:t>Converting Unsigned Decimal to Hexadecimal</a:t>
            </a:r>
          </a:p>
        </p:txBody>
      </p:sp>
      <p:pic>
        <p:nvPicPr>
          <p:cNvPr id="41988" name="Picture 4"/>
          <p:cNvPicPr>
            <a:picLocks noChangeAspect="1" noChangeArrowheads="1"/>
          </p:cNvPicPr>
          <p:nvPr/>
        </p:nvPicPr>
        <p:blipFill>
          <a:blip r:embed="rId2" cstate="print"/>
          <a:srcRect/>
          <a:stretch>
            <a:fillRect/>
          </a:stretch>
        </p:blipFill>
        <p:spPr bwMode="auto">
          <a:xfrm>
            <a:off x="2438400" y="2667000"/>
            <a:ext cx="4191000" cy="1905000"/>
          </a:xfrm>
          <a:prstGeom prst="rect">
            <a:avLst/>
          </a:prstGeom>
          <a:noFill/>
          <a:ln w="9525">
            <a:noFill/>
            <a:miter lim="800000"/>
            <a:headEnd/>
            <a:tailEnd/>
          </a:ln>
        </p:spPr>
      </p:pic>
      <p:sp>
        <p:nvSpPr>
          <p:cNvPr id="41989" name="Text Box 5"/>
          <p:cNvSpPr txBox="1">
            <a:spLocks noChangeArrowheads="1"/>
          </p:cNvSpPr>
          <p:nvPr/>
        </p:nvSpPr>
        <p:spPr bwMode="auto">
          <a:xfrm>
            <a:off x="1752600" y="4572000"/>
            <a:ext cx="5334000" cy="554038"/>
          </a:xfrm>
          <a:prstGeom prst="rect">
            <a:avLst/>
          </a:prstGeom>
          <a:noFill/>
          <a:ln w="9525">
            <a:noFill/>
            <a:miter lim="800000"/>
            <a:headEnd/>
            <a:tailEnd/>
          </a:ln>
        </p:spPr>
        <p:txBody>
          <a:bodyPr tIns="137160" bIns="137160">
            <a:spAutoFit/>
          </a:bodyPr>
          <a:lstStyle/>
          <a:p>
            <a:pPr algn="ctr">
              <a:spcBef>
                <a:spcPct val="50000"/>
              </a:spcBef>
            </a:pPr>
            <a:r>
              <a:rPr lang="en-US" sz="1800"/>
              <a:t>decimal 422 = 1A6 hexadecimal</a:t>
            </a:r>
          </a:p>
        </p:txBody>
      </p:sp>
      <p:sp>
        <p:nvSpPr>
          <p:cNvPr id="41990" name="Rectangle 6"/>
          <p:cNvSpPr>
            <a:spLocks noChangeArrowheads="1"/>
          </p:cNvSpPr>
          <p:nvPr/>
        </p:nvSpPr>
        <p:spPr bwMode="auto">
          <a:xfrm>
            <a:off x="685800" y="1371600"/>
            <a:ext cx="7772400" cy="1066800"/>
          </a:xfrm>
          <a:prstGeom prst="rect">
            <a:avLst/>
          </a:prstGeom>
          <a:noFill/>
          <a:ln w="9525">
            <a:noFill/>
            <a:miter lim="800000"/>
            <a:headEnd/>
            <a:tailEnd/>
          </a:ln>
        </p:spPr>
        <p:txBody>
          <a:bodyPr/>
          <a:lstStyle/>
          <a:p>
            <a:pPr marL="342900" indent="-342900">
              <a:spcBef>
                <a:spcPct val="20000"/>
              </a:spcBef>
              <a:buClr>
                <a:schemeClr val="tx1"/>
              </a:buClr>
              <a:buFontTx/>
              <a:buChar char="•"/>
            </a:pPr>
            <a:r>
              <a:rPr lang="en-US" sz="1800" dirty="0"/>
              <a:t>Repeatedly divide the decimal integer by </a:t>
            </a:r>
            <a:r>
              <a:rPr lang="en-US" sz="1800" dirty="0" smtClean="0"/>
              <a:t>16.</a:t>
            </a:r>
            <a:endParaRPr lang="en-US" sz="1800" dirty="0"/>
          </a:p>
          <a:p>
            <a:pPr marL="342900" indent="-342900">
              <a:spcBef>
                <a:spcPct val="20000"/>
              </a:spcBef>
              <a:buClr>
                <a:schemeClr val="tx1"/>
              </a:buClr>
              <a:buFontTx/>
              <a:buChar char="•"/>
            </a:pPr>
            <a:r>
              <a:rPr lang="en-US" sz="1800" dirty="0"/>
              <a:t>Each remainder is a hexadecimal digit in the translated value, in order from LSB to </a:t>
            </a:r>
            <a:r>
              <a:rPr lang="en-US" sz="1800" dirty="0" smtClean="0"/>
              <a:t>MSB.</a:t>
            </a:r>
            <a:endParaRPr lang="en-US" sz="1800" dirty="0"/>
          </a:p>
        </p:txBody>
      </p:sp>
      <p:sp>
        <p:nvSpPr>
          <p:cNvPr id="41991" name="TextBox 7"/>
          <p:cNvSpPr txBox="1">
            <a:spLocks noChangeArrowheads="1"/>
          </p:cNvSpPr>
          <p:nvPr/>
        </p:nvSpPr>
        <p:spPr bwMode="auto">
          <a:xfrm>
            <a:off x="6858000" y="3276600"/>
            <a:ext cx="523875" cy="307975"/>
          </a:xfrm>
          <a:prstGeom prst="rect">
            <a:avLst/>
          </a:prstGeom>
          <a:noFill/>
          <a:ln w="9525">
            <a:noFill/>
            <a:miter lim="800000"/>
            <a:headEnd/>
            <a:tailEnd/>
          </a:ln>
        </p:spPr>
        <p:txBody>
          <a:bodyPr wrap="none">
            <a:spAutoFit/>
          </a:bodyPr>
          <a:lstStyle/>
          <a:p>
            <a:r>
              <a:rPr lang="en-US" sz="1400"/>
              <a:t>LSB</a:t>
            </a:r>
          </a:p>
        </p:txBody>
      </p:sp>
      <p:sp>
        <p:nvSpPr>
          <p:cNvPr id="41992" name="TextBox 8"/>
          <p:cNvSpPr txBox="1">
            <a:spLocks noChangeArrowheads="1"/>
          </p:cNvSpPr>
          <p:nvPr/>
        </p:nvSpPr>
        <p:spPr bwMode="auto">
          <a:xfrm>
            <a:off x="6858000" y="4038600"/>
            <a:ext cx="574675" cy="307975"/>
          </a:xfrm>
          <a:prstGeom prst="rect">
            <a:avLst/>
          </a:prstGeom>
          <a:noFill/>
          <a:ln w="9525">
            <a:noFill/>
            <a:miter lim="800000"/>
            <a:headEnd/>
            <a:tailEnd/>
          </a:ln>
        </p:spPr>
        <p:txBody>
          <a:bodyPr>
            <a:spAutoFit/>
          </a:bodyPr>
          <a:lstStyle/>
          <a:p>
            <a:r>
              <a:rPr lang="en-US" sz="1400"/>
              <a:t>MSB</a:t>
            </a:r>
          </a:p>
        </p:txBody>
      </p:sp>
      <p:cxnSp>
        <p:nvCxnSpPr>
          <p:cNvPr id="41993" name="Straight Arrow Connector 11"/>
          <p:cNvCxnSpPr>
            <a:cxnSpLocks noChangeShapeType="1"/>
          </p:cNvCxnSpPr>
          <p:nvPr/>
        </p:nvCxnSpPr>
        <p:spPr bwMode="auto">
          <a:xfrm>
            <a:off x="7086600" y="3581400"/>
            <a:ext cx="0" cy="381000"/>
          </a:xfrm>
          <a:prstGeom prst="straightConnector1">
            <a:avLst/>
          </a:prstGeom>
          <a:noFill/>
          <a:ln w="9525" algn="ctr">
            <a:solidFill>
              <a:schemeClr val="tx1"/>
            </a:solidFill>
            <a:round/>
            <a:headEnd/>
            <a:tailEnd type="arrow" w="med" len="med"/>
          </a:ln>
        </p:spPr>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1"/>
          </p:nvPr>
        </p:nvSpPr>
        <p:spPr>
          <a:noFill/>
        </p:spPr>
        <p:txBody>
          <a:bodyPr/>
          <a:lstStyle/>
          <a:p>
            <a:fld id="{49E4CFD7-1080-4254-8E2A-32D132C8FD5A}" type="slidenum">
              <a:rPr lang="en-US" smtClean="0">
                <a:cs typeface="Arial" pitchFamily="34" charset="0"/>
              </a:rPr>
              <a:pPr/>
              <a:t>21</a:t>
            </a:fld>
            <a:endParaRPr lang="en-US" smtClean="0">
              <a:cs typeface="Arial" pitchFamily="34" charset="0"/>
            </a:endParaRPr>
          </a:p>
        </p:txBody>
      </p:sp>
      <p:sp>
        <p:nvSpPr>
          <p:cNvPr id="110594" name="Rectangle 2"/>
          <p:cNvSpPr>
            <a:spLocks noGrp="1" noChangeArrowheads="1"/>
          </p:cNvSpPr>
          <p:nvPr>
            <p:ph type="title"/>
          </p:nvPr>
        </p:nvSpPr>
        <p:spPr>
          <a:xfrm>
            <a:off x="685800" y="533400"/>
            <a:ext cx="7772400" cy="609600"/>
          </a:xfrm>
        </p:spPr>
        <p:txBody>
          <a:bodyPr/>
          <a:lstStyle/>
          <a:p>
            <a:pPr eaLnBrk="1" hangingPunct="1">
              <a:defRPr/>
            </a:pPr>
            <a:r>
              <a:rPr lang="en-US" sz="2800" smtClean="0"/>
              <a:t>Basic Operations with Binary and Hexadecimal</a:t>
            </a:r>
          </a:p>
        </p:txBody>
      </p:sp>
      <p:sp>
        <p:nvSpPr>
          <p:cNvPr id="43012" name="Rectangle 3"/>
          <p:cNvSpPr>
            <a:spLocks noGrp="1" noChangeArrowheads="1"/>
          </p:cNvSpPr>
          <p:nvPr>
            <p:ph type="body" idx="1"/>
          </p:nvPr>
        </p:nvSpPr>
        <p:spPr>
          <a:xfrm>
            <a:off x="1219200" y="1143000"/>
            <a:ext cx="6858000" cy="3657600"/>
          </a:xfrm>
        </p:spPr>
        <p:txBody>
          <a:bodyPr/>
          <a:lstStyle/>
          <a:p>
            <a:pPr eaLnBrk="1" hangingPunct="1">
              <a:buFontTx/>
              <a:buNone/>
            </a:pPr>
            <a:r>
              <a:rPr lang="en-US" sz="1800" dirty="0" smtClean="0"/>
              <a:t>	Memory addresses and data values that are shown by the debugger are in hexadecimal. So it is important to know how to add and subtract in these bases so we can debug our programs</a:t>
            </a:r>
          </a:p>
          <a:p>
            <a:pPr lvl="1" eaLnBrk="1" hangingPunct="1"/>
            <a:r>
              <a:rPr lang="en-US" sz="1800" dirty="0" smtClean="0"/>
              <a:t>Adding binary numbers</a:t>
            </a:r>
          </a:p>
          <a:p>
            <a:pPr lvl="1" eaLnBrk="1" hangingPunct="1"/>
            <a:r>
              <a:rPr lang="en-US" sz="1800" dirty="0" smtClean="0"/>
              <a:t>Adding hexadecimal numbers</a:t>
            </a:r>
          </a:p>
          <a:p>
            <a:pPr lvl="1" eaLnBrk="1" hangingPunct="1"/>
            <a:r>
              <a:rPr lang="en-US" sz="1800" dirty="0" smtClean="0"/>
              <a:t>Subtracting hexadecimal numbers</a:t>
            </a:r>
          </a:p>
          <a:p>
            <a:pPr lvl="1" eaLnBrk="1" hangingPunct="1"/>
            <a:r>
              <a:rPr lang="en-US" sz="1800" dirty="0" smtClean="0"/>
              <a:t>Calculating 2’s complement</a:t>
            </a:r>
          </a:p>
          <a:p>
            <a:pPr lvl="1" eaLnBrk="1" hangingPunct="1"/>
            <a:r>
              <a:rPr lang="en-US" sz="1800" dirty="0" smtClean="0"/>
              <a:t>Subtracting binary numbers</a:t>
            </a:r>
          </a:p>
          <a:p>
            <a:pPr eaLnBrk="1" hangingPunct="1"/>
            <a:endParaRPr lang="en-US" sz="18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5"/>
          <p:cNvSpPr>
            <a:spLocks noGrp="1"/>
          </p:cNvSpPr>
          <p:nvPr>
            <p:ph type="sldNum" sz="quarter" idx="11"/>
          </p:nvPr>
        </p:nvSpPr>
        <p:spPr>
          <a:noFill/>
        </p:spPr>
        <p:txBody>
          <a:bodyPr/>
          <a:lstStyle/>
          <a:p>
            <a:fld id="{D425500F-C814-4865-87AE-0720C9AC3E29}" type="slidenum">
              <a:rPr lang="en-US" smtClean="0">
                <a:cs typeface="Arial" pitchFamily="34" charset="0"/>
              </a:rPr>
              <a:pPr/>
              <a:t>22</a:t>
            </a:fld>
            <a:endParaRPr lang="en-US" smtClean="0">
              <a:cs typeface="Arial" pitchFamily="34" charset="0"/>
            </a:endParaRPr>
          </a:p>
        </p:txBody>
      </p:sp>
      <p:sp>
        <p:nvSpPr>
          <p:cNvPr id="109570" name="Rectangle 2"/>
          <p:cNvSpPr>
            <a:spLocks noGrp="1" noChangeArrowheads="1"/>
          </p:cNvSpPr>
          <p:nvPr>
            <p:ph type="title"/>
          </p:nvPr>
        </p:nvSpPr>
        <p:spPr/>
        <p:txBody>
          <a:bodyPr/>
          <a:lstStyle/>
          <a:p>
            <a:pPr eaLnBrk="1" hangingPunct="1">
              <a:defRPr/>
            </a:pPr>
            <a:r>
              <a:rPr lang="en-US" sz="2800" smtClean="0"/>
              <a:t>Binary Addition</a:t>
            </a:r>
          </a:p>
        </p:txBody>
      </p:sp>
      <p:sp>
        <p:nvSpPr>
          <p:cNvPr id="4102" name="Rectangle 3"/>
          <p:cNvSpPr>
            <a:spLocks noGrp="1" noChangeArrowheads="1"/>
          </p:cNvSpPr>
          <p:nvPr>
            <p:ph type="body" sz="half" idx="1"/>
          </p:nvPr>
        </p:nvSpPr>
        <p:spPr>
          <a:xfrm>
            <a:off x="533400" y="914400"/>
            <a:ext cx="8077200" cy="1752600"/>
          </a:xfrm>
        </p:spPr>
        <p:txBody>
          <a:bodyPr/>
          <a:lstStyle/>
          <a:p>
            <a:pPr eaLnBrk="1" hangingPunct="1">
              <a:lnSpc>
                <a:spcPct val="80000"/>
              </a:lnSpc>
            </a:pPr>
            <a:r>
              <a:rPr lang="en-US" sz="1800" dirty="0" smtClean="0"/>
              <a:t>Basic addition of binary values:</a:t>
            </a:r>
          </a:p>
          <a:p>
            <a:pPr eaLnBrk="1" hangingPunct="1">
              <a:lnSpc>
                <a:spcPct val="80000"/>
              </a:lnSpc>
              <a:spcBef>
                <a:spcPts val="300"/>
              </a:spcBef>
              <a:spcAft>
                <a:spcPts val="100"/>
              </a:spcAft>
              <a:buFontTx/>
              <a:buNone/>
            </a:pPr>
            <a:r>
              <a:rPr lang="en-US" sz="1800" dirty="0" smtClean="0"/>
              <a:t>		0 + 0 = 0</a:t>
            </a:r>
          </a:p>
          <a:p>
            <a:pPr eaLnBrk="1" hangingPunct="1">
              <a:lnSpc>
                <a:spcPct val="80000"/>
              </a:lnSpc>
              <a:spcBef>
                <a:spcPts val="100"/>
              </a:spcBef>
              <a:spcAft>
                <a:spcPts val="100"/>
              </a:spcAft>
              <a:buFontTx/>
              <a:buNone/>
            </a:pPr>
            <a:r>
              <a:rPr lang="en-US" sz="1800" dirty="0" smtClean="0"/>
              <a:t>	 	0 + 1 = 1</a:t>
            </a:r>
          </a:p>
          <a:p>
            <a:pPr eaLnBrk="1" hangingPunct="1">
              <a:lnSpc>
                <a:spcPct val="80000"/>
              </a:lnSpc>
              <a:spcBef>
                <a:spcPts val="100"/>
              </a:spcBef>
              <a:spcAft>
                <a:spcPts val="100"/>
              </a:spcAft>
              <a:buFontTx/>
              <a:buNone/>
            </a:pPr>
            <a:r>
              <a:rPr lang="en-US" sz="1800" dirty="0" smtClean="0"/>
              <a:t>		1 + 1 = 0  carry 1</a:t>
            </a:r>
          </a:p>
          <a:p>
            <a:pPr eaLnBrk="1" hangingPunct="1">
              <a:lnSpc>
                <a:spcPct val="80000"/>
              </a:lnSpc>
              <a:buFontTx/>
              <a:buNone/>
            </a:pPr>
            <a:endParaRPr lang="en-US" sz="1600" dirty="0" smtClean="0"/>
          </a:p>
          <a:p>
            <a:pPr eaLnBrk="1" hangingPunct="1">
              <a:lnSpc>
                <a:spcPct val="80000"/>
              </a:lnSpc>
            </a:pPr>
            <a:r>
              <a:rPr lang="en-US" sz="1800" dirty="0" smtClean="0"/>
              <a:t>Starting with the LSB, add each corresponding pair of digits, include the carry if present.</a:t>
            </a:r>
          </a:p>
        </p:txBody>
      </p:sp>
      <p:graphicFrame>
        <p:nvGraphicFramePr>
          <p:cNvPr id="4098" name="Object 4"/>
          <p:cNvGraphicFramePr>
            <a:graphicFrameLocks noChangeAspect="1"/>
          </p:cNvGraphicFramePr>
          <p:nvPr/>
        </p:nvGraphicFramePr>
        <p:xfrm>
          <a:off x="2438400" y="2743200"/>
          <a:ext cx="3810000" cy="1752600"/>
        </p:xfrm>
        <a:graphic>
          <a:graphicData uri="http://schemas.openxmlformats.org/presentationml/2006/ole">
            <p:oleObj spid="_x0000_s4098" name="VISIO" r:id="rId3" imgW="3332880" imgH="1589760" progId="">
              <p:embed/>
            </p:oleObj>
          </a:graphicData>
        </a:graphic>
      </p:graphicFrame>
      <p:sp>
        <p:nvSpPr>
          <p:cNvPr id="4103" name="Text Box 5"/>
          <p:cNvSpPr txBox="1">
            <a:spLocks noChangeArrowheads="1"/>
          </p:cNvSpPr>
          <p:nvPr/>
        </p:nvSpPr>
        <p:spPr bwMode="auto">
          <a:xfrm>
            <a:off x="381000" y="4648200"/>
            <a:ext cx="8001000" cy="1631950"/>
          </a:xfrm>
          <a:prstGeom prst="rect">
            <a:avLst/>
          </a:prstGeom>
          <a:noFill/>
          <a:ln w="9525">
            <a:noFill/>
            <a:miter lim="800000"/>
            <a:headEnd/>
            <a:tailEnd/>
          </a:ln>
        </p:spPr>
        <p:txBody>
          <a:bodyPr tIns="137160" bIns="137160">
            <a:spAutoFit/>
          </a:bodyPr>
          <a:lstStyle/>
          <a:p>
            <a:pPr lvl="1">
              <a:spcBef>
                <a:spcPct val="50000"/>
              </a:spcBef>
              <a:buFontTx/>
              <a:buChar char="•"/>
            </a:pPr>
            <a:r>
              <a:rPr lang="en-US" sz="1800"/>
              <a:t>    Another example:          binary                 	decimal</a:t>
            </a:r>
          </a:p>
          <a:p>
            <a:r>
              <a:rPr lang="en-US" sz="1800"/>
              <a:t> 			  0 0 1 0    1 0 0 0                   40</a:t>
            </a:r>
          </a:p>
          <a:p>
            <a:r>
              <a:rPr lang="en-US" sz="1800"/>
              <a:t>                  	            +  </a:t>
            </a:r>
            <a:r>
              <a:rPr lang="en-US" sz="1800" u="sng"/>
              <a:t>0 0 1 1    1 1 0 0</a:t>
            </a:r>
            <a:r>
              <a:rPr lang="en-US" sz="1800"/>
              <a:t>	 	 </a:t>
            </a:r>
            <a:r>
              <a:rPr lang="en-US" sz="1800" u="sng"/>
              <a:t>+ 60</a:t>
            </a:r>
            <a:endParaRPr lang="en-US" sz="1800"/>
          </a:p>
          <a:p>
            <a:r>
              <a:rPr lang="en-US" sz="1800"/>
              <a:t>			  0 1 1 0    0 1 0 0       	  100</a:t>
            </a:r>
          </a:p>
          <a:p>
            <a:endParaRPr lang="en-US" sz="16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1"/>
          </p:nvPr>
        </p:nvSpPr>
        <p:spPr>
          <a:noFill/>
        </p:spPr>
        <p:txBody>
          <a:bodyPr/>
          <a:lstStyle/>
          <a:p>
            <a:fld id="{0B8D8BD4-37D9-4CD2-9748-539468A2298D}" type="slidenum">
              <a:rPr lang="en-US" smtClean="0">
                <a:cs typeface="Arial" pitchFamily="34" charset="0"/>
              </a:rPr>
              <a:pPr/>
              <a:t>23</a:t>
            </a:fld>
            <a:endParaRPr lang="en-US" smtClean="0">
              <a:cs typeface="Arial" pitchFamily="34" charset="0"/>
            </a:endParaRPr>
          </a:p>
        </p:txBody>
      </p:sp>
      <p:sp>
        <p:nvSpPr>
          <p:cNvPr id="76802" name="Rectangle 1026"/>
          <p:cNvSpPr>
            <a:spLocks noGrp="1" noChangeArrowheads="1"/>
          </p:cNvSpPr>
          <p:nvPr>
            <p:ph type="title"/>
          </p:nvPr>
        </p:nvSpPr>
        <p:spPr/>
        <p:txBody>
          <a:bodyPr/>
          <a:lstStyle/>
          <a:p>
            <a:pPr eaLnBrk="1" hangingPunct="1">
              <a:defRPr/>
            </a:pPr>
            <a:r>
              <a:rPr lang="en-US" sz="2800" smtClean="0"/>
              <a:t>Hexadecimal Addition</a:t>
            </a:r>
          </a:p>
        </p:txBody>
      </p:sp>
      <p:sp>
        <p:nvSpPr>
          <p:cNvPr id="46084" name="Rectangle 1027"/>
          <p:cNvSpPr>
            <a:spLocks noGrp="1" noChangeArrowheads="1"/>
          </p:cNvSpPr>
          <p:nvPr>
            <p:ph type="body" idx="1"/>
          </p:nvPr>
        </p:nvSpPr>
        <p:spPr>
          <a:xfrm>
            <a:off x="609600" y="838200"/>
            <a:ext cx="7848600" cy="1981200"/>
          </a:xfrm>
        </p:spPr>
        <p:txBody>
          <a:bodyPr/>
          <a:lstStyle/>
          <a:p>
            <a:pPr eaLnBrk="1" hangingPunct="1">
              <a:lnSpc>
                <a:spcPct val="110000"/>
              </a:lnSpc>
              <a:spcBef>
                <a:spcPct val="0"/>
              </a:spcBef>
            </a:pPr>
            <a:r>
              <a:rPr lang="en-US" sz="1800" dirty="0" smtClean="0"/>
              <a:t>As with any addition, add corresponding digits from right to left.</a:t>
            </a:r>
          </a:p>
          <a:p>
            <a:pPr eaLnBrk="1" hangingPunct="1">
              <a:lnSpc>
                <a:spcPct val="110000"/>
              </a:lnSpc>
              <a:spcBef>
                <a:spcPct val="0"/>
              </a:spcBef>
            </a:pPr>
            <a:r>
              <a:rPr lang="en-US" sz="1800" dirty="0" smtClean="0"/>
              <a:t>If the sum of the digits is 15 (F) or less, there is no carry so the sum is the result.</a:t>
            </a:r>
          </a:p>
          <a:p>
            <a:pPr eaLnBrk="1" hangingPunct="1">
              <a:lnSpc>
                <a:spcPct val="110000"/>
              </a:lnSpc>
              <a:spcBef>
                <a:spcPct val="0"/>
              </a:spcBef>
            </a:pPr>
            <a:r>
              <a:rPr lang="en-US" sz="1800" dirty="0" smtClean="0"/>
              <a:t>If the sum is greater than 15, divide the sum by 16. The quotient becomes the carry value, and the remainder is the result.</a:t>
            </a:r>
          </a:p>
          <a:p>
            <a:pPr eaLnBrk="1" hangingPunct="1">
              <a:lnSpc>
                <a:spcPct val="110000"/>
              </a:lnSpc>
              <a:spcBef>
                <a:spcPct val="0"/>
              </a:spcBef>
            </a:pPr>
            <a:r>
              <a:rPr lang="en-US" sz="1800" dirty="0" smtClean="0"/>
              <a:t>Examples:</a:t>
            </a:r>
          </a:p>
        </p:txBody>
      </p:sp>
      <p:sp>
        <p:nvSpPr>
          <p:cNvPr id="46085" name="Text Box 1028"/>
          <p:cNvSpPr txBox="1">
            <a:spLocks noChangeArrowheads="1"/>
          </p:cNvSpPr>
          <p:nvPr/>
        </p:nvSpPr>
        <p:spPr bwMode="auto">
          <a:xfrm>
            <a:off x="2133600" y="2819400"/>
            <a:ext cx="5334000" cy="1123950"/>
          </a:xfrm>
          <a:prstGeom prst="rect">
            <a:avLst/>
          </a:prstGeom>
          <a:noFill/>
          <a:ln w="9525">
            <a:noFill/>
            <a:miter lim="800000"/>
            <a:headEnd/>
            <a:tailEnd/>
          </a:ln>
        </p:spPr>
        <p:txBody>
          <a:bodyPr tIns="137160" bIns="137160">
            <a:spAutoFit/>
          </a:bodyPr>
          <a:lstStyle/>
          <a:p>
            <a:pPr>
              <a:lnSpc>
                <a:spcPct val="40000"/>
              </a:lnSpc>
              <a:spcBef>
                <a:spcPct val="50000"/>
              </a:spcBef>
            </a:pPr>
            <a:r>
              <a:rPr lang="en-US" sz="1600"/>
              <a:t>  </a:t>
            </a:r>
          </a:p>
          <a:p>
            <a:pPr>
              <a:lnSpc>
                <a:spcPct val="40000"/>
              </a:lnSpc>
              <a:spcBef>
                <a:spcPct val="50000"/>
              </a:spcBef>
            </a:pPr>
            <a:r>
              <a:rPr lang="en-US" sz="1800"/>
              <a:t>	36	28	28	  6A</a:t>
            </a:r>
          </a:p>
          <a:p>
            <a:pPr>
              <a:lnSpc>
                <a:spcPct val="40000"/>
              </a:lnSpc>
              <a:spcBef>
                <a:spcPct val="50000"/>
              </a:spcBef>
            </a:pPr>
            <a:r>
              <a:rPr lang="en-US" sz="1800"/>
              <a:t>            + </a:t>
            </a:r>
            <a:r>
              <a:rPr lang="en-US" sz="1800" u="sng"/>
              <a:t>42</a:t>
            </a:r>
            <a:r>
              <a:rPr lang="en-US" sz="1800"/>
              <a:t>       + </a:t>
            </a:r>
            <a:r>
              <a:rPr lang="en-US" sz="1800" u="sng"/>
              <a:t>45</a:t>
            </a:r>
            <a:r>
              <a:rPr lang="en-US" sz="1800"/>
              <a:t>       + </a:t>
            </a:r>
            <a:r>
              <a:rPr lang="en-US" sz="1800" u="sng"/>
              <a:t>58</a:t>
            </a:r>
            <a:r>
              <a:rPr lang="en-US" sz="1800"/>
              <a:t>         + </a:t>
            </a:r>
            <a:r>
              <a:rPr lang="en-US" sz="1800" u="sng"/>
              <a:t>4B</a:t>
            </a:r>
          </a:p>
          <a:p>
            <a:pPr>
              <a:lnSpc>
                <a:spcPct val="40000"/>
              </a:lnSpc>
              <a:spcBef>
                <a:spcPct val="50000"/>
              </a:spcBef>
            </a:pPr>
            <a:r>
              <a:rPr lang="en-US" sz="1800"/>
              <a:t>	78	6D	80	  B5</a:t>
            </a:r>
          </a:p>
        </p:txBody>
      </p:sp>
      <p:sp>
        <p:nvSpPr>
          <p:cNvPr id="46086" name="Text Box 1030"/>
          <p:cNvSpPr txBox="1">
            <a:spLocks noChangeArrowheads="1"/>
          </p:cNvSpPr>
          <p:nvPr/>
        </p:nvSpPr>
        <p:spPr bwMode="auto">
          <a:xfrm>
            <a:off x="5867400" y="2743200"/>
            <a:ext cx="282575" cy="461963"/>
          </a:xfrm>
          <a:prstGeom prst="rect">
            <a:avLst/>
          </a:prstGeom>
          <a:noFill/>
          <a:ln w="9525">
            <a:noFill/>
            <a:miter lim="800000"/>
            <a:headEnd/>
            <a:tailEnd/>
          </a:ln>
        </p:spPr>
        <p:txBody>
          <a:bodyPr tIns="137160" bIns="137160">
            <a:spAutoFit/>
          </a:bodyPr>
          <a:lstStyle/>
          <a:p>
            <a:pPr>
              <a:spcBef>
                <a:spcPct val="50000"/>
              </a:spcBef>
            </a:pPr>
            <a:r>
              <a:rPr lang="en-US" sz="1200" b="1"/>
              <a:t>1</a:t>
            </a:r>
          </a:p>
        </p:txBody>
      </p:sp>
      <p:sp>
        <p:nvSpPr>
          <p:cNvPr id="46087" name="Text Box 1033"/>
          <p:cNvSpPr txBox="1">
            <a:spLocks noChangeArrowheads="1"/>
          </p:cNvSpPr>
          <p:nvPr/>
        </p:nvSpPr>
        <p:spPr bwMode="auto">
          <a:xfrm>
            <a:off x="4876800" y="2743200"/>
            <a:ext cx="282575" cy="461963"/>
          </a:xfrm>
          <a:prstGeom prst="rect">
            <a:avLst/>
          </a:prstGeom>
          <a:noFill/>
          <a:ln w="9525">
            <a:noFill/>
            <a:miter lim="800000"/>
            <a:headEnd/>
            <a:tailEnd/>
          </a:ln>
        </p:spPr>
        <p:txBody>
          <a:bodyPr tIns="137160" bIns="137160">
            <a:spAutoFit/>
          </a:bodyPr>
          <a:lstStyle/>
          <a:p>
            <a:pPr>
              <a:spcBef>
                <a:spcPct val="50000"/>
              </a:spcBef>
            </a:pPr>
            <a:r>
              <a:rPr lang="en-US" sz="1200" b="1"/>
              <a:t>1</a:t>
            </a:r>
          </a:p>
        </p:txBody>
      </p:sp>
      <p:sp>
        <p:nvSpPr>
          <p:cNvPr id="46088" name="Line 1035"/>
          <p:cNvSpPr>
            <a:spLocks noChangeShapeType="1"/>
          </p:cNvSpPr>
          <p:nvPr/>
        </p:nvSpPr>
        <p:spPr bwMode="auto">
          <a:xfrm flipH="1" flipV="1">
            <a:off x="6248400" y="3810000"/>
            <a:ext cx="0" cy="304800"/>
          </a:xfrm>
          <a:prstGeom prst="line">
            <a:avLst/>
          </a:prstGeom>
          <a:noFill/>
          <a:ln w="9525">
            <a:solidFill>
              <a:schemeClr val="tx1"/>
            </a:solidFill>
            <a:round/>
            <a:headEnd/>
            <a:tailEnd type="triangle" w="med" len="med"/>
          </a:ln>
        </p:spPr>
        <p:txBody>
          <a:bodyPr tIns="137160" bIns="137160">
            <a:spAutoFit/>
          </a:bodyPr>
          <a:lstStyle/>
          <a:p>
            <a:endParaRPr lang="en-US"/>
          </a:p>
        </p:txBody>
      </p:sp>
      <p:sp>
        <p:nvSpPr>
          <p:cNvPr id="46089" name="Text Box 1036"/>
          <p:cNvSpPr txBox="1">
            <a:spLocks noChangeArrowheads="1"/>
          </p:cNvSpPr>
          <p:nvPr/>
        </p:nvSpPr>
        <p:spPr bwMode="auto">
          <a:xfrm>
            <a:off x="5029200" y="4038600"/>
            <a:ext cx="2514600" cy="581025"/>
          </a:xfrm>
          <a:prstGeom prst="rect">
            <a:avLst/>
          </a:prstGeom>
          <a:noFill/>
          <a:ln w="9525">
            <a:solidFill>
              <a:schemeClr val="tx1"/>
            </a:solidFill>
            <a:miter lim="800000"/>
            <a:headEnd/>
            <a:tailEnd/>
          </a:ln>
        </p:spPr>
        <p:txBody>
          <a:bodyPr tIns="137160" bIns="137160">
            <a:spAutoFit/>
          </a:bodyPr>
          <a:lstStyle/>
          <a:p>
            <a:pPr>
              <a:lnSpc>
                <a:spcPct val="110000"/>
              </a:lnSpc>
              <a:spcBef>
                <a:spcPct val="50000"/>
              </a:spcBef>
            </a:pPr>
            <a:r>
              <a:rPr lang="en-US" sz="1200"/>
              <a:t>    </a:t>
            </a:r>
            <a:r>
              <a:rPr lang="en-US" sz="1800"/>
              <a:t>21 / 16 = 1, rem 5</a:t>
            </a:r>
          </a:p>
        </p:txBody>
      </p:sp>
      <p:sp>
        <p:nvSpPr>
          <p:cNvPr id="76814" name="Text Box 1038"/>
          <p:cNvSpPr txBox="1">
            <a:spLocks noChangeArrowheads="1"/>
          </p:cNvSpPr>
          <p:nvPr/>
        </p:nvSpPr>
        <p:spPr bwMode="auto">
          <a:xfrm>
            <a:off x="914400" y="4800600"/>
            <a:ext cx="7391400" cy="708025"/>
          </a:xfrm>
          <a:prstGeom prst="rect">
            <a:avLst/>
          </a:prstGeom>
          <a:noFill/>
          <a:ln w="9525">
            <a:solidFill>
              <a:schemeClr val="tx2"/>
            </a:solidFill>
            <a:miter lim="800000"/>
            <a:headEnd/>
            <a:tailEnd/>
          </a:ln>
        </p:spPr>
        <p:txBody>
          <a:bodyPr tIns="137160" bIns="137160">
            <a:spAutoFit/>
          </a:bodyPr>
          <a:lstStyle/>
          <a:p>
            <a:pPr>
              <a:spcBef>
                <a:spcPct val="50000"/>
              </a:spcBef>
            </a:pPr>
            <a:r>
              <a:rPr lang="en-US" sz="1400">
                <a:solidFill>
                  <a:schemeClr val="tx2"/>
                </a:solidFill>
              </a:rPr>
              <a:t>This is an important skill: Programmers frequently add and subtract the addresses of variables and instructions, and addresses are always shown in hexadecimal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6814"/>
                                        </p:tgtEl>
                                        <p:attrNameLst>
                                          <p:attrName>style.visibility</p:attrName>
                                        </p:attrNameLst>
                                      </p:cBhvr>
                                      <p:to>
                                        <p:strVal val="visible"/>
                                      </p:to>
                                    </p:set>
                                    <p:animEffect transition="in" filter="dissolve">
                                      <p:cBhvr>
                                        <p:cTn id="7" dur="500"/>
                                        <p:tgtEl>
                                          <p:spTgt spid="76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14"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1"/>
          </p:nvPr>
        </p:nvSpPr>
        <p:spPr>
          <a:noFill/>
        </p:spPr>
        <p:txBody>
          <a:bodyPr/>
          <a:lstStyle/>
          <a:p>
            <a:fld id="{A9B68694-9BCE-4297-87E6-CFDF877BC180}" type="slidenum">
              <a:rPr lang="en-US" smtClean="0">
                <a:cs typeface="Arial" pitchFamily="34" charset="0"/>
              </a:rPr>
              <a:pPr/>
              <a:t>24</a:t>
            </a:fld>
            <a:endParaRPr lang="en-US" smtClean="0">
              <a:cs typeface="Arial" pitchFamily="34" charset="0"/>
            </a:endParaRPr>
          </a:p>
        </p:txBody>
      </p:sp>
      <p:sp>
        <p:nvSpPr>
          <p:cNvPr id="77826" name="Rectangle 1026"/>
          <p:cNvSpPr>
            <a:spLocks noGrp="1" noChangeArrowheads="1"/>
          </p:cNvSpPr>
          <p:nvPr>
            <p:ph type="title"/>
          </p:nvPr>
        </p:nvSpPr>
        <p:spPr/>
        <p:txBody>
          <a:bodyPr/>
          <a:lstStyle/>
          <a:p>
            <a:pPr eaLnBrk="1" hangingPunct="1">
              <a:defRPr/>
            </a:pPr>
            <a:r>
              <a:rPr lang="en-US" sz="2800" dirty="0" smtClean="0"/>
              <a:t>Hexadecimal Subtraction</a:t>
            </a:r>
          </a:p>
        </p:txBody>
      </p:sp>
      <p:sp>
        <p:nvSpPr>
          <p:cNvPr id="47108" name="Rectangle 1027"/>
          <p:cNvSpPr>
            <a:spLocks noGrp="1" noChangeArrowheads="1"/>
          </p:cNvSpPr>
          <p:nvPr>
            <p:ph type="body" idx="1"/>
          </p:nvPr>
        </p:nvSpPr>
        <p:spPr>
          <a:xfrm>
            <a:off x="685800" y="990600"/>
            <a:ext cx="7696200" cy="1066800"/>
          </a:xfrm>
        </p:spPr>
        <p:txBody>
          <a:bodyPr/>
          <a:lstStyle/>
          <a:p>
            <a:pPr eaLnBrk="1" hangingPunct="1">
              <a:spcBef>
                <a:spcPct val="0"/>
              </a:spcBef>
              <a:spcAft>
                <a:spcPts val="100"/>
              </a:spcAft>
            </a:pPr>
            <a:r>
              <a:rPr lang="en-US" sz="1800" dirty="0" smtClean="0"/>
              <a:t>Just like subtractions in other bases, subtract from right to left.</a:t>
            </a:r>
          </a:p>
          <a:p>
            <a:pPr eaLnBrk="1" hangingPunct="1">
              <a:spcBef>
                <a:spcPct val="0"/>
              </a:spcBef>
              <a:spcAft>
                <a:spcPts val="100"/>
              </a:spcAft>
            </a:pPr>
            <a:r>
              <a:rPr lang="en-US" sz="1800" dirty="0" smtClean="0"/>
              <a:t>When a borrow is required from the digit to the left, add 16 (decimal) to the current digit's value.</a:t>
            </a:r>
          </a:p>
        </p:txBody>
      </p:sp>
      <p:sp>
        <p:nvSpPr>
          <p:cNvPr id="47109" name="Text Box 1028"/>
          <p:cNvSpPr txBox="1">
            <a:spLocks noChangeArrowheads="1"/>
          </p:cNvSpPr>
          <p:nvPr/>
        </p:nvSpPr>
        <p:spPr bwMode="auto">
          <a:xfrm>
            <a:off x="2895600" y="3505200"/>
            <a:ext cx="2209800" cy="981075"/>
          </a:xfrm>
          <a:prstGeom prst="rect">
            <a:avLst/>
          </a:prstGeom>
          <a:noFill/>
          <a:ln w="9525">
            <a:noFill/>
            <a:miter lim="800000"/>
            <a:headEnd/>
            <a:tailEnd/>
          </a:ln>
        </p:spPr>
        <p:txBody>
          <a:bodyPr tIns="137160" bIns="137160">
            <a:spAutoFit/>
          </a:bodyPr>
          <a:lstStyle/>
          <a:p>
            <a:pPr>
              <a:lnSpc>
                <a:spcPct val="40000"/>
              </a:lnSpc>
              <a:spcBef>
                <a:spcPct val="50000"/>
              </a:spcBef>
            </a:pPr>
            <a:r>
              <a:rPr lang="en-US" sz="2000"/>
              <a:t>      C6	         75</a:t>
            </a:r>
          </a:p>
          <a:p>
            <a:pPr>
              <a:lnSpc>
                <a:spcPct val="40000"/>
              </a:lnSpc>
              <a:spcBef>
                <a:spcPct val="50000"/>
              </a:spcBef>
            </a:pPr>
            <a:r>
              <a:rPr lang="en-US" sz="2000"/>
              <a:t>    -</a:t>
            </a:r>
            <a:r>
              <a:rPr lang="en-US" sz="2000" u="sng"/>
              <a:t> A2</a:t>
            </a:r>
            <a:r>
              <a:rPr lang="en-US" sz="2000"/>
              <a:t>	       - </a:t>
            </a:r>
            <a:r>
              <a:rPr lang="en-US" sz="2000" u="sng"/>
              <a:t>47</a:t>
            </a:r>
          </a:p>
          <a:p>
            <a:pPr>
              <a:lnSpc>
                <a:spcPct val="40000"/>
              </a:lnSpc>
              <a:spcBef>
                <a:spcPct val="50000"/>
              </a:spcBef>
            </a:pPr>
            <a:r>
              <a:rPr lang="en-US" sz="2000"/>
              <a:t>      24	         2E</a:t>
            </a:r>
          </a:p>
        </p:txBody>
      </p:sp>
      <p:sp>
        <p:nvSpPr>
          <p:cNvPr id="47110" name="Text Box 1031"/>
          <p:cNvSpPr txBox="1">
            <a:spLocks noChangeArrowheads="1"/>
          </p:cNvSpPr>
          <p:nvPr/>
        </p:nvSpPr>
        <p:spPr bwMode="auto">
          <a:xfrm>
            <a:off x="4343400" y="3200400"/>
            <a:ext cx="533400" cy="455613"/>
          </a:xfrm>
          <a:prstGeom prst="rect">
            <a:avLst/>
          </a:prstGeom>
          <a:noFill/>
          <a:ln w="9525">
            <a:noFill/>
            <a:miter lim="800000"/>
            <a:headEnd/>
            <a:tailEnd/>
          </a:ln>
        </p:spPr>
        <p:txBody>
          <a:bodyPr tIns="137160" bIns="137160">
            <a:spAutoFit/>
          </a:bodyPr>
          <a:lstStyle/>
          <a:p>
            <a:pPr>
              <a:spcBef>
                <a:spcPct val="50000"/>
              </a:spcBef>
            </a:pPr>
            <a:r>
              <a:rPr lang="en-US" sz="1200" b="1">
                <a:solidFill>
                  <a:schemeClr val="tx2"/>
                </a:solidFill>
                <a:latin typeface="Symbol" pitchFamily="18" charset="2"/>
              </a:rPr>
              <a:t>-</a:t>
            </a:r>
            <a:r>
              <a:rPr lang="en-US" sz="1200" b="1">
                <a:solidFill>
                  <a:schemeClr val="tx2"/>
                </a:solidFill>
              </a:rPr>
              <a:t>1</a:t>
            </a:r>
          </a:p>
        </p:txBody>
      </p:sp>
      <p:sp>
        <p:nvSpPr>
          <p:cNvPr id="47111" name="Line 1034"/>
          <p:cNvSpPr>
            <a:spLocks noChangeShapeType="1"/>
          </p:cNvSpPr>
          <p:nvPr/>
        </p:nvSpPr>
        <p:spPr bwMode="auto">
          <a:xfrm flipH="1">
            <a:off x="4724400" y="2819400"/>
            <a:ext cx="76200" cy="685800"/>
          </a:xfrm>
          <a:prstGeom prst="line">
            <a:avLst/>
          </a:prstGeom>
          <a:noFill/>
          <a:ln w="9525">
            <a:solidFill>
              <a:schemeClr val="tx1"/>
            </a:solidFill>
            <a:round/>
            <a:headEnd/>
            <a:tailEnd type="triangle" w="med" len="med"/>
          </a:ln>
        </p:spPr>
        <p:txBody>
          <a:bodyPr tIns="137160" bIns="137160">
            <a:spAutoFit/>
          </a:bodyPr>
          <a:lstStyle/>
          <a:p>
            <a:endParaRPr lang="en-US"/>
          </a:p>
        </p:txBody>
      </p:sp>
      <p:sp>
        <p:nvSpPr>
          <p:cNvPr id="47112" name="Text Box 1035"/>
          <p:cNvSpPr txBox="1">
            <a:spLocks noChangeArrowheads="1"/>
          </p:cNvSpPr>
          <p:nvPr/>
        </p:nvSpPr>
        <p:spPr bwMode="auto">
          <a:xfrm>
            <a:off x="2971800" y="2362200"/>
            <a:ext cx="4724400" cy="581025"/>
          </a:xfrm>
          <a:prstGeom prst="rect">
            <a:avLst/>
          </a:prstGeom>
          <a:noFill/>
          <a:ln w="9525">
            <a:solidFill>
              <a:schemeClr val="tx1"/>
            </a:solidFill>
            <a:miter lim="800000"/>
            <a:headEnd/>
            <a:tailEnd/>
          </a:ln>
        </p:spPr>
        <p:txBody>
          <a:bodyPr tIns="137160" bIns="137160">
            <a:spAutoFit/>
          </a:bodyPr>
          <a:lstStyle/>
          <a:p>
            <a:pPr algn="ctr">
              <a:lnSpc>
                <a:spcPct val="110000"/>
              </a:lnSpc>
              <a:spcBef>
                <a:spcPct val="50000"/>
              </a:spcBef>
            </a:pPr>
            <a:r>
              <a:rPr lang="en-US" sz="1800"/>
              <a:t>16 + 5 = 21, 21 – 7 = 14 = E hexadecimal</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r>
              <a:rPr lang="en-US" sz="2800" smtClean="0">
                <a:effectLst/>
              </a:rPr>
              <a:t>Signed Numbers</a:t>
            </a:r>
          </a:p>
        </p:txBody>
      </p:sp>
      <p:sp>
        <p:nvSpPr>
          <p:cNvPr id="48130" name="Rectangle 3"/>
          <p:cNvSpPr>
            <a:spLocks noGrp="1" noChangeArrowheads="1"/>
          </p:cNvSpPr>
          <p:nvPr>
            <p:ph type="body" idx="1"/>
          </p:nvPr>
        </p:nvSpPr>
        <p:spPr>
          <a:xfrm>
            <a:off x="457200" y="762000"/>
            <a:ext cx="8153400" cy="5486400"/>
          </a:xfrm>
        </p:spPr>
        <p:txBody>
          <a:bodyPr/>
          <a:lstStyle/>
          <a:p>
            <a:r>
              <a:rPr lang="en-US" sz="1800" dirty="0" smtClean="0"/>
              <a:t>Recall that signed numbers are numbers that can be positive or negative.</a:t>
            </a:r>
          </a:p>
          <a:p>
            <a:r>
              <a:rPr lang="en-US" sz="1800" dirty="0" smtClean="0"/>
              <a:t>In base 10, decimal numbers have:</a:t>
            </a:r>
          </a:p>
          <a:p>
            <a:pPr lvl="1">
              <a:buNone/>
            </a:pPr>
            <a:r>
              <a:rPr lang="en-US" sz="1800" dirty="0" smtClean="0"/>
              <a:t> +  sign or no sign to indicate positive value</a:t>
            </a:r>
          </a:p>
          <a:p>
            <a:pPr lvl="1">
              <a:buNone/>
            </a:pPr>
            <a:r>
              <a:rPr lang="en-US" sz="1800" dirty="0" smtClean="0"/>
              <a:t> –  sign to indicate negative value</a:t>
            </a:r>
          </a:p>
          <a:p>
            <a:r>
              <a:rPr lang="en-US" sz="1800" dirty="0" smtClean="0"/>
              <a:t>In base 2 (and its shorter form, base 16), there is </a:t>
            </a:r>
            <a:r>
              <a:rPr lang="en-US" sz="1800" b="1" dirty="0" smtClean="0"/>
              <a:t>no +/- sign </a:t>
            </a:r>
            <a:r>
              <a:rPr lang="en-US" sz="1800" dirty="0" smtClean="0"/>
              <a:t>to indicate positive or negative.</a:t>
            </a:r>
          </a:p>
          <a:p>
            <a:r>
              <a:rPr lang="en-US" sz="1800" dirty="0" smtClean="0"/>
              <a:t>A binary or hexadecimal number is </a:t>
            </a:r>
            <a:r>
              <a:rPr lang="en-US" sz="1800" i="1" dirty="0" smtClean="0"/>
              <a:t>interpreted</a:t>
            </a:r>
            <a:r>
              <a:rPr lang="en-US" sz="1800" dirty="0" smtClean="0"/>
              <a:t> as positive or negative based </a:t>
            </a:r>
            <a:r>
              <a:rPr lang="en-US" sz="1800" u="sng" dirty="0" smtClean="0"/>
              <a:t>on context only.</a:t>
            </a:r>
            <a:endParaRPr lang="en-US" sz="1800" dirty="0" smtClean="0"/>
          </a:p>
          <a:p>
            <a:pPr lvl="1"/>
            <a:r>
              <a:rPr lang="en-US" sz="1800" dirty="0" smtClean="0"/>
              <a:t>If we write a program that deals with positive numbers only, then all binary or hexadecimal values are considered unsigned.</a:t>
            </a:r>
          </a:p>
          <a:p>
            <a:pPr lvl="1"/>
            <a:r>
              <a:rPr lang="en-US" sz="1800" dirty="0" smtClean="0"/>
              <a:t>If we write a program that can have negative numbers, we must interpret the data to be signed data.</a:t>
            </a:r>
          </a:p>
          <a:p>
            <a:pPr lvl="1"/>
            <a:r>
              <a:rPr lang="en-US" sz="1800" dirty="0" smtClean="0"/>
              <a:t>In other words, it is up to the programmer to decide whether a particular data value is a signed value or an unsigned value.</a:t>
            </a:r>
          </a:p>
          <a:p>
            <a:pPr lvl="1"/>
            <a:r>
              <a:rPr lang="en-US" sz="1800" dirty="0" smtClean="0"/>
              <a:t>For this module, you will be told whether a value is signed or unsigned when you need to evaluate it. For the later modules, it will be up to you to interpret a data value as signed or unsigned based on how it is used in the code.</a:t>
            </a:r>
          </a:p>
        </p:txBody>
      </p:sp>
      <p:sp>
        <p:nvSpPr>
          <p:cNvPr id="48131" name="Slide Number Placeholder 3"/>
          <p:cNvSpPr>
            <a:spLocks noGrp="1"/>
          </p:cNvSpPr>
          <p:nvPr>
            <p:ph type="sldNum" sz="quarter" idx="11"/>
          </p:nvPr>
        </p:nvSpPr>
        <p:spPr>
          <a:noFill/>
        </p:spPr>
        <p:txBody>
          <a:bodyPr/>
          <a:lstStyle/>
          <a:p>
            <a:fld id="{747F328C-F339-4338-941B-EC55EEA5C4C6}" type="slidenum">
              <a:rPr lang="en-US" smtClean="0">
                <a:cs typeface="Arial" pitchFamily="34" charset="0"/>
              </a:rPr>
              <a:pPr/>
              <a:t>25</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189A3C3F-3247-48AB-A430-791BDB7E44CF}" type="slidenum">
              <a:rPr lang="en-US" sz="1600">
                <a:latin typeface="Times New Roman" pitchFamily="18" charset="0"/>
              </a:rPr>
              <a:pPr algn="r"/>
              <a:t>26</a:t>
            </a:fld>
            <a:endParaRPr lang="en-US" sz="1600">
              <a:latin typeface="Times New Roman" pitchFamily="18" charset="0"/>
            </a:endParaRPr>
          </a:p>
        </p:txBody>
      </p:sp>
      <p:sp>
        <p:nvSpPr>
          <p:cNvPr id="60418" name="Rectangle 2"/>
          <p:cNvSpPr>
            <a:spLocks noGrp="1" noChangeArrowheads="1"/>
          </p:cNvSpPr>
          <p:nvPr>
            <p:ph type="title" idx="4294967295"/>
          </p:nvPr>
        </p:nvSpPr>
        <p:spPr/>
        <p:txBody>
          <a:bodyPr/>
          <a:lstStyle/>
          <a:p>
            <a:pPr eaLnBrk="1" hangingPunct="1">
              <a:defRPr/>
            </a:pPr>
            <a:r>
              <a:rPr lang="en-US" sz="2800" dirty="0" smtClean="0"/>
              <a:t>Signed Binary Integers </a:t>
            </a:r>
            <a:r>
              <a:rPr lang="en-US" sz="2000" dirty="0" smtClean="0"/>
              <a:t>(1 of 2)</a:t>
            </a:r>
          </a:p>
        </p:txBody>
      </p:sp>
      <p:sp>
        <p:nvSpPr>
          <p:cNvPr id="5125" name="Rectangle 3"/>
          <p:cNvSpPr>
            <a:spLocks noGrp="1" noChangeArrowheads="1"/>
          </p:cNvSpPr>
          <p:nvPr>
            <p:ph type="body" idx="4294967295"/>
          </p:nvPr>
        </p:nvSpPr>
        <p:spPr>
          <a:xfrm>
            <a:off x="762000" y="762000"/>
            <a:ext cx="7848600" cy="2514600"/>
          </a:xfrm>
        </p:spPr>
        <p:txBody>
          <a:bodyPr/>
          <a:lstStyle/>
          <a:p>
            <a:pPr marL="0" indent="0" eaLnBrk="1" hangingPunct="1">
              <a:lnSpc>
                <a:spcPct val="80000"/>
              </a:lnSpc>
            </a:pPr>
            <a:r>
              <a:rPr lang="en-US" sz="1800" dirty="0" smtClean="0"/>
              <a:t>  Recall that for an unsigned integer, the MSB is a part of the data value.</a:t>
            </a:r>
          </a:p>
          <a:p>
            <a:pPr marL="0" indent="0" eaLnBrk="1" hangingPunct="1">
              <a:lnSpc>
                <a:spcPct val="80000"/>
              </a:lnSpc>
            </a:pPr>
            <a:r>
              <a:rPr lang="en-US" sz="1800" dirty="0" smtClean="0"/>
              <a:t>  For signed integer, the MSB is not part of the data value, instead it is      </a:t>
            </a:r>
          </a:p>
          <a:p>
            <a:pPr marL="0" indent="0" eaLnBrk="1" hangingPunct="1">
              <a:lnSpc>
                <a:spcPct val="80000"/>
              </a:lnSpc>
              <a:buFontTx/>
              <a:buNone/>
            </a:pPr>
            <a:r>
              <a:rPr lang="en-US" sz="1800" dirty="0" smtClean="0"/>
              <a:t>   used as a sign. An MSB of:</a:t>
            </a:r>
          </a:p>
          <a:p>
            <a:pPr lvl="1" eaLnBrk="1" hangingPunct="1">
              <a:lnSpc>
                <a:spcPct val="80000"/>
              </a:lnSpc>
              <a:buNone/>
            </a:pPr>
            <a:r>
              <a:rPr lang="en-US" sz="1800" dirty="0" smtClean="0"/>
              <a:t>1 = negative</a:t>
            </a:r>
          </a:p>
          <a:p>
            <a:pPr lvl="1" eaLnBrk="1" hangingPunct="1">
              <a:lnSpc>
                <a:spcPct val="80000"/>
              </a:lnSpc>
              <a:buNone/>
            </a:pPr>
            <a:r>
              <a:rPr lang="en-US" sz="1800" dirty="0" smtClean="0"/>
              <a:t>0 = positive</a:t>
            </a:r>
          </a:p>
          <a:p>
            <a:pPr marL="0" indent="0" eaLnBrk="1" hangingPunct="1">
              <a:lnSpc>
                <a:spcPct val="80000"/>
              </a:lnSpc>
            </a:pPr>
            <a:r>
              <a:rPr lang="en-US" sz="1600" dirty="0" smtClean="0"/>
              <a:t>   </a:t>
            </a:r>
            <a:r>
              <a:rPr lang="en-US" sz="1800" dirty="0" smtClean="0"/>
              <a:t>This means every signed integer has one less bit for data representation </a:t>
            </a:r>
          </a:p>
          <a:p>
            <a:pPr marL="0" indent="0" eaLnBrk="1" hangingPunct="1">
              <a:lnSpc>
                <a:spcPct val="80000"/>
              </a:lnSpc>
              <a:buFontTx/>
              <a:buNone/>
            </a:pPr>
            <a:r>
              <a:rPr lang="en-US" sz="1800" dirty="0" smtClean="0"/>
              <a:t>    than its counterpart unsigned integer.</a:t>
            </a:r>
            <a:endParaRPr lang="en-US" sz="1600" dirty="0" smtClean="0"/>
          </a:p>
          <a:p>
            <a:pPr lvl="1" eaLnBrk="1" hangingPunct="1">
              <a:lnSpc>
                <a:spcPct val="75000"/>
              </a:lnSpc>
              <a:spcBef>
                <a:spcPct val="25000"/>
              </a:spcBef>
            </a:pPr>
            <a:r>
              <a:rPr lang="en-US" sz="1800" dirty="0" smtClean="0"/>
              <a:t>An 8-bit unsigned integer has 8 bits for data</a:t>
            </a:r>
          </a:p>
          <a:p>
            <a:pPr lvl="1" eaLnBrk="1" hangingPunct="1">
              <a:lnSpc>
                <a:spcPct val="75000"/>
              </a:lnSpc>
              <a:spcBef>
                <a:spcPct val="25000"/>
              </a:spcBef>
            </a:pPr>
            <a:r>
              <a:rPr lang="en-US" sz="1800" dirty="0" smtClean="0"/>
              <a:t>An 8-bit signed integer has 7 bits of data and 1 bit for the sign</a:t>
            </a:r>
          </a:p>
        </p:txBody>
      </p:sp>
      <p:graphicFrame>
        <p:nvGraphicFramePr>
          <p:cNvPr id="5122" name="Object 1024"/>
          <p:cNvGraphicFramePr>
            <a:graphicFrameLocks noChangeAspect="1"/>
          </p:cNvGraphicFramePr>
          <p:nvPr/>
        </p:nvGraphicFramePr>
        <p:xfrm>
          <a:off x="1457325" y="3276600"/>
          <a:ext cx="6000750" cy="1524000"/>
        </p:xfrm>
        <a:graphic>
          <a:graphicData uri="http://schemas.openxmlformats.org/presentationml/2006/ole">
            <p:oleObj spid="_x0000_s5122" name="VISIO" r:id="rId3" imgW="2806200" imgH="1200240" progId="">
              <p:embed/>
            </p:oleObj>
          </a:graphicData>
        </a:graphic>
      </p:graphicFrame>
      <p:sp>
        <p:nvSpPr>
          <p:cNvPr id="5126" name="Text Box 5"/>
          <p:cNvSpPr txBox="1">
            <a:spLocks noChangeArrowheads="1"/>
          </p:cNvSpPr>
          <p:nvPr/>
        </p:nvSpPr>
        <p:spPr bwMode="auto">
          <a:xfrm>
            <a:off x="762000" y="4724400"/>
            <a:ext cx="7772400" cy="1239838"/>
          </a:xfrm>
          <a:prstGeom prst="rect">
            <a:avLst/>
          </a:prstGeom>
          <a:noFill/>
          <a:ln w="9525">
            <a:noFill/>
            <a:miter lim="800000"/>
            <a:headEnd/>
            <a:tailEnd/>
          </a:ln>
        </p:spPr>
        <p:txBody>
          <a:bodyPr tIns="137160" bIns="137160">
            <a:spAutoFit/>
          </a:bodyPr>
          <a:lstStyle/>
          <a:p>
            <a:pPr>
              <a:spcBef>
                <a:spcPct val="50000"/>
              </a:spcBef>
              <a:buFontTx/>
              <a:buChar char="•"/>
            </a:pPr>
            <a:r>
              <a:rPr lang="en-US" sz="1800" dirty="0"/>
              <a:t>   For signed hexadecimal values, if the MSB &gt; 7, the value is negative </a:t>
            </a:r>
          </a:p>
          <a:p>
            <a:pPr>
              <a:lnSpc>
                <a:spcPct val="85000"/>
              </a:lnSpc>
              <a:spcBef>
                <a:spcPct val="50000"/>
              </a:spcBef>
              <a:buFontTx/>
              <a:buChar char="•"/>
            </a:pPr>
            <a:r>
              <a:rPr lang="en-US" sz="1800" dirty="0"/>
              <a:t>   Examples: 8A, C5, A2, 9D are all negative values if they are signed  </a:t>
            </a:r>
          </a:p>
          <a:p>
            <a:pPr>
              <a:lnSpc>
                <a:spcPct val="85000"/>
              </a:lnSpc>
              <a:spcBef>
                <a:spcPts val="600"/>
              </a:spcBef>
            </a:pPr>
            <a:r>
              <a:rPr lang="en-US" sz="1800" dirty="0"/>
              <a:t>     </a:t>
            </a:r>
            <a:r>
              <a:rPr lang="en-US" sz="1800" dirty="0" smtClean="0"/>
              <a:t>integers.</a:t>
            </a:r>
            <a:endParaRPr lang="en-US" sz="1800" dirty="0"/>
          </a:p>
        </p:txBody>
      </p:sp>
      <p:sp>
        <p:nvSpPr>
          <p:cNvPr id="5127" name="Slide Number Placeholder 7"/>
          <p:cNvSpPr>
            <a:spLocks noGrp="1"/>
          </p:cNvSpPr>
          <p:nvPr>
            <p:ph type="sldNum" sz="quarter" idx="11"/>
          </p:nvPr>
        </p:nvSpPr>
        <p:spPr>
          <a:noFill/>
        </p:spPr>
        <p:txBody>
          <a:bodyPr/>
          <a:lstStyle/>
          <a:p>
            <a:fld id="{F8B2E8B9-991A-4604-8928-E722C84DA9F8}" type="slidenum">
              <a:rPr lang="en-US" smtClean="0">
                <a:cs typeface="Arial" pitchFamily="34" charset="0"/>
              </a:rPr>
              <a:pPr/>
              <a:t>26</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3"/>
          <p:cNvSpPr>
            <a:spLocks noGrp="1" noChangeArrowheads="1"/>
          </p:cNvSpPr>
          <p:nvPr>
            <p:ph type="body" idx="1"/>
          </p:nvPr>
        </p:nvSpPr>
        <p:spPr>
          <a:xfrm>
            <a:off x="762000" y="838200"/>
            <a:ext cx="7772400" cy="5410200"/>
          </a:xfrm>
        </p:spPr>
        <p:txBody>
          <a:bodyPr/>
          <a:lstStyle/>
          <a:p>
            <a:pPr>
              <a:lnSpc>
                <a:spcPct val="90000"/>
              </a:lnSpc>
            </a:pPr>
            <a:r>
              <a:rPr lang="en-US" sz="1800" dirty="0" smtClean="0"/>
              <a:t>For signed binary integers, half of the possible binary values are designated for positive numbers, and the other half for negative numbers.</a:t>
            </a:r>
          </a:p>
          <a:p>
            <a:pPr>
              <a:lnSpc>
                <a:spcPct val="90000"/>
              </a:lnSpc>
            </a:pPr>
            <a:r>
              <a:rPr lang="en-US" sz="1800" dirty="0" smtClean="0"/>
              <a:t>Example: for a 3-bit signed binary integer</a:t>
            </a:r>
          </a:p>
          <a:p>
            <a:pPr lvl="1">
              <a:lnSpc>
                <a:spcPct val="90000"/>
              </a:lnSpc>
              <a:buFontTx/>
              <a:buNone/>
            </a:pPr>
            <a:r>
              <a:rPr lang="en-US" sz="1800" dirty="0" smtClean="0"/>
              <a:t>		</a:t>
            </a:r>
            <a:r>
              <a:rPr lang="en-US" sz="1800" u="sng" dirty="0" smtClean="0"/>
              <a:t>Binary</a:t>
            </a:r>
            <a:r>
              <a:rPr lang="en-US" sz="1800" dirty="0" smtClean="0"/>
              <a:t>	    </a:t>
            </a:r>
            <a:r>
              <a:rPr lang="en-US" sz="1800" u="sng" dirty="0" smtClean="0"/>
              <a:t>Signed Decimal</a:t>
            </a:r>
            <a:r>
              <a:rPr lang="en-US" sz="1800" dirty="0" smtClean="0"/>
              <a:t>    </a:t>
            </a:r>
            <a:r>
              <a:rPr lang="en-US" sz="1800" u="sng" dirty="0" smtClean="0"/>
              <a:t>Unsigned Decimal</a:t>
            </a:r>
          </a:p>
          <a:p>
            <a:pPr lvl="1">
              <a:lnSpc>
                <a:spcPct val="90000"/>
              </a:lnSpc>
              <a:buFontTx/>
              <a:buNone/>
            </a:pPr>
            <a:r>
              <a:rPr lang="en-US" sz="1800" dirty="0" smtClean="0"/>
              <a:t>		 011		 3		3</a:t>
            </a:r>
          </a:p>
          <a:p>
            <a:pPr lvl="1">
              <a:lnSpc>
                <a:spcPct val="90000"/>
              </a:lnSpc>
              <a:buFontTx/>
              <a:buNone/>
            </a:pPr>
            <a:r>
              <a:rPr lang="en-US" sz="1800" dirty="0" smtClean="0"/>
              <a:t>		 010   		 2		2		</a:t>
            </a:r>
          </a:p>
          <a:p>
            <a:pPr lvl="1">
              <a:lnSpc>
                <a:spcPct val="90000"/>
              </a:lnSpc>
              <a:buFontTx/>
              <a:buNone/>
            </a:pPr>
            <a:r>
              <a:rPr lang="en-US" sz="1800" dirty="0" smtClean="0"/>
              <a:t>		 001		 1		1	</a:t>
            </a:r>
          </a:p>
          <a:p>
            <a:pPr lvl="1">
              <a:lnSpc>
                <a:spcPct val="90000"/>
              </a:lnSpc>
              <a:buFontTx/>
              <a:buNone/>
            </a:pPr>
            <a:r>
              <a:rPr lang="en-US" sz="1800" dirty="0" smtClean="0"/>
              <a:t>		 000		 0		0</a:t>
            </a:r>
          </a:p>
          <a:p>
            <a:pPr lvl="1">
              <a:lnSpc>
                <a:spcPct val="90000"/>
              </a:lnSpc>
              <a:buFontTx/>
              <a:buNone/>
            </a:pPr>
            <a:r>
              <a:rPr lang="en-US" sz="1800" dirty="0" smtClean="0"/>
              <a:t>		 111		-1		7 </a:t>
            </a:r>
          </a:p>
          <a:p>
            <a:pPr lvl="1">
              <a:lnSpc>
                <a:spcPct val="90000"/>
              </a:lnSpc>
              <a:buFontTx/>
              <a:buNone/>
            </a:pPr>
            <a:r>
              <a:rPr lang="en-US" sz="1800" dirty="0" smtClean="0"/>
              <a:t>		 110		-2		6</a:t>
            </a:r>
          </a:p>
          <a:p>
            <a:pPr lvl="1">
              <a:lnSpc>
                <a:spcPct val="90000"/>
              </a:lnSpc>
              <a:buFontTx/>
              <a:buNone/>
            </a:pPr>
            <a:r>
              <a:rPr lang="en-US" sz="1800" dirty="0" smtClean="0"/>
              <a:t>		 101		-3		5</a:t>
            </a:r>
          </a:p>
          <a:p>
            <a:pPr lvl="1">
              <a:lnSpc>
                <a:spcPct val="90000"/>
              </a:lnSpc>
              <a:buFontTx/>
              <a:buNone/>
            </a:pPr>
            <a:r>
              <a:rPr lang="en-US" sz="1800" dirty="0" smtClean="0"/>
              <a:t>		 100		-4		4</a:t>
            </a:r>
          </a:p>
          <a:p>
            <a:pPr lvl="1">
              <a:lnSpc>
                <a:spcPct val="90000"/>
              </a:lnSpc>
              <a:buFontTx/>
              <a:buNone/>
            </a:pPr>
            <a:endParaRPr lang="en-US" sz="1600" dirty="0" smtClean="0"/>
          </a:p>
          <a:p>
            <a:pPr>
              <a:lnSpc>
                <a:spcPct val="90000"/>
              </a:lnSpc>
            </a:pPr>
            <a:r>
              <a:rPr lang="en-US" sz="1800" dirty="0" smtClean="0"/>
              <a:t>Other than counting down from 111, how do we easily calculate the binary format of a negative decimal value?   We used the 2’s complement method.</a:t>
            </a:r>
          </a:p>
        </p:txBody>
      </p:sp>
      <p:sp>
        <p:nvSpPr>
          <p:cNvPr id="60418" name="Rectangle 2"/>
          <p:cNvSpPr>
            <a:spLocks noGrp="1" noChangeArrowheads="1"/>
          </p:cNvSpPr>
          <p:nvPr>
            <p:ph type="title"/>
          </p:nvPr>
        </p:nvSpPr>
        <p:spPr/>
        <p:txBody>
          <a:bodyPr/>
          <a:lstStyle/>
          <a:p>
            <a:pPr eaLnBrk="1" hangingPunct="1">
              <a:defRPr/>
            </a:pPr>
            <a:r>
              <a:rPr lang="en-US" sz="2800" dirty="0" smtClean="0"/>
              <a:t>Signed Binary Integers </a:t>
            </a:r>
            <a:r>
              <a:rPr lang="en-US" sz="2000" dirty="0" smtClean="0"/>
              <a:t>(2 of 2)</a:t>
            </a:r>
          </a:p>
        </p:txBody>
      </p:sp>
      <p:sp>
        <p:nvSpPr>
          <p:cNvPr id="51203" name="Text Box 6"/>
          <p:cNvSpPr txBox="1">
            <a:spLocks noChangeArrowheads="1"/>
          </p:cNvSpPr>
          <p:nvPr/>
        </p:nvSpPr>
        <p:spPr bwMode="auto">
          <a:xfrm>
            <a:off x="762000" y="3581400"/>
            <a:ext cx="979488" cy="698500"/>
          </a:xfrm>
          <a:prstGeom prst="rect">
            <a:avLst/>
          </a:prstGeom>
          <a:noFill/>
          <a:ln w="9525">
            <a:noFill/>
            <a:miter lim="800000"/>
            <a:headEnd/>
            <a:tailEnd/>
          </a:ln>
        </p:spPr>
        <p:txBody>
          <a:bodyPr tIns="137160" bIns="137160">
            <a:spAutoFit/>
          </a:bodyPr>
          <a:lstStyle/>
          <a:p>
            <a:r>
              <a:rPr lang="en-US" sz="1400"/>
              <a:t>Note the MSB = 1</a:t>
            </a:r>
          </a:p>
        </p:txBody>
      </p:sp>
      <p:sp>
        <p:nvSpPr>
          <p:cNvPr id="51204" name="Slide Number Placeholder 4"/>
          <p:cNvSpPr>
            <a:spLocks noGrp="1"/>
          </p:cNvSpPr>
          <p:nvPr>
            <p:ph type="sldNum" sz="quarter" idx="11"/>
          </p:nvPr>
        </p:nvSpPr>
        <p:spPr>
          <a:noFill/>
        </p:spPr>
        <p:txBody>
          <a:bodyPr/>
          <a:lstStyle/>
          <a:p>
            <a:fld id="{9A02A585-2418-4EEB-BF3D-62F80D7D3CC9}" type="slidenum">
              <a:rPr lang="en-US" smtClean="0">
                <a:cs typeface="Arial" pitchFamily="34" charset="0"/>
              </a:rPr>
              <a:pPr/>
              <a:t>27</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a:spLocks noGrp="1"/>
          </p:cNvSpPr>
          <p:nvPr>
            <p:ph type="sldNum" sz="quarter" idx="11"/>
          </p:nvPr>
        </p:nvSpPr>
        <p:spPr>
          <a:noFill/>
        </p:spPr>
        <p:txBody>
          <a:bodyPr/>
          <a:lstStyle/>
          <a:p>
            <a:fld id="{0BB3ECEE-A8CA-43A5-917C-5EBC2F263876}" type="slidenum">
              <a:rPr lang="en-US" smtClean="0">
                <a:cs typeface="Arial" pitchFamily="34" charset="0"/>
              </a:rPr>
              <a:pPr/>
              <a:t>28</a:t>
            </a:fld>
            <a:endParaRPr lang="en-US" smtClean="0">
              <a:cs typeface="Arial" pitchFamily="34" charset="0"/>
            </a:endParaRPr>
          </a:p>
        </p:txBody>
      </p:sp>
      <p:sp>
        <p:nvSpPr>
          <p:cNvPr id="111618" name="Rectangle 2"/>
          <p:cNvSpPr>
            <a:spLocks noGrp="1" noChangeArrowheads="1"/>
          </p:cNvSpPr>
          <p:nvPr>
            <p:ph type="title"/>
          </p:nvPr>
        </p:nvSpPr>
        <p:spPr/>
        <p:txBody>
          <a:bodyPr/>
          <a:lstStyle/>
          <a:p>
            <a:pPr eaLnBrk="1" hangingPunct="1">
              <a:defRPr/>
            </a:pPr>
            <a:r>
              <a:rPr lang="en-US" sz="2800" smtClean="0"/>
              <a:t>The Two's Complement</a:t>
            </a:r>
          </a:p>
        </p:txBody>
      </p:sp>
      <p:sp>
        <p:nvSpPr>
          <p:cNvPr id="52228" name="Rectangle 3"/>
          <p:cNvSpPr>
            <a:spLocks noGrp="1" noChangeArrowheads="1"/>
          </p:cNvSpPr>
          <p:nvPr>
            <p:ph type="body" idx="1"/>
          </p:nvPr>
        </p:nvSpPr>
        <p:spPr>
          <a:xfrm>
            <a:off x="838200" y="838200"/>
            <a:ext cx="7772400" cy="1371600"/>
          </a:xfrm>
        </p:spPr>
        <p:txBody>
          <a:bodyPr/>
          <a:lstStyle/>
          <a:p>
            <a:pPr eaLnBrk="1" hangingPunct="1">
              <a:lnSpc>
                <a:spcPct val="80000"/>
              </a:lnSpc>
              <a:buFontTx/>
              <a:buNone/>
            </a:pPr>
            <a:r>
              <a:rPr lang="en-US" sz="2000" dirty="0" smtClean="0"/>
              <a:t>Negate a binary number by using two's complement.</a:t>
            </a:r>
          </a:p>
          <a:p>
            <a:pPr eaLnBrk="1" hangingPunct="1">
              <a:lnSpc>
                <a:spcPct val="80000"/>
              </a:lnSpc>
            </a:pPr>
            <a:r>
              <a:rPr lang="en-US" sz="1800" dirty="0" smtClean="0"/>
              <a:t>Two’s complement gives the </a:t>
            </a:r>
            <a:r>
              <a:rPr lang="en-US" sz="1800" dirty="0" smtClean="0">
                <a:solidFill>
                  <a:schemeClr val="tx2"/>
                </a:solidFill>
              </a:rPr>
              <a:t>additive inverse, or the negation,</a:t>
            </a:r>
            <a:r>
              <a:rPr lang="en-US" sz="1800" dirty="0" smtClean="0"/>
              <a:t> of a positive number.</a:t>
            </a:r>
          </a:p>
          <a:p>
            <a:pPr eaLnBrk="1" hangingPunct="1">
              <a:lnSpc>
                <a:spcPct val="80000"/>
              </a:lnSpc>
            </a:pPr>
            <a:r>
              <a:rPr lang="en-US" sz="1800" dirty="0" smtClean="0"/>
              <a:t>The following steps show how to form the 2’s complement of an 8-bit binary number:</a:t>
            </a:r>
          </a:p>
        </p:txBody>
      </p:sp>
      <p:pic>
        <p:nvPicPr>
          <p:cNvPr id="52229" name="Picture 4"/>
          <p:cNvPicPr>
            <a:picLocks noChangeAspect="1" noChangeArrowheads="1"/>
          </p:cNvPicPr>
          <p:nvPr/>
        </p:nvPicPr>
        <p:blipFill>
          <a:blip r:embed="rId3" cstate="print"/>
          <a:srcRect/>
          <a:stretch>
            <a:fillRect/>
          </a:stretch>
        </p:blipFill>
        <p:spPr bwMode="auto">
          <a:xfrm>
            <a:off x="1447800" y="2286000"/>
            <a:ext cx="6261100" cy="2057400"/>
          </a:xfrm>
          <a:prstGeom prst="rect">
            <a:avLst/>
          </a:prstGeom>
          <a:noFill/>
          <a:ln w="9525">
            <a:noFill/>
            <a:miter lim="800000"/>
            <a:headEnd/>
            <a:tailEnd/>
          </a:ln>
        </p:spPr>
      </p:pic>
      <p:sp>
        <p:nvSpPr>
          <p:cNvPr id="52230" name="Rectangle 3"/>
          <p:cNvSpPr>
            <a:spLocks noChangeArrowheads="1"/>
          </p:cNvSpPr>
          <p:nvPr/>
        </p:nvSpPr>
        <p:spPr bwMode="auto">
          <a:xfrm>
            <a:off x="914400" y="4572000"/>
            <a:ext cx="7620000" cy="1143000"/>
          </a:xfrm>
          <a:prstGeom prst="rect">
            <a:avLst/>
          </a:prstGeom>
          <a:noFill/>
          <a:ln w="9525">
            <a:noFill/>
            <a:miter lim="800000"/>
            <a:headEnd/>
            <a:tailEnd/>
          </a:ln>
        </p:spPr>
        <p:txBody>
          <a:bodyPr/>
          <a:lstStyle/>
          <a:p>
            <a:pPr marL="342900" indent="-342900">
              <a:lnSpc>
                <a:spcPct val="80000"/>
              </a:lnSpc>
              <a:spcBef>
                <a:spcPct val="20000"/>
              </a:spcBef>
              <a:buClr>
                <a:schemeClr val="tx1"/>
              </a:buClr>
              <a:buFontTx/>
              <a:buChar char="•"/>
            </a:pPr>
            <a:r>
              <a:rPr lang="en-US" sz="1800" dirty="0"/>
              <a:t>Note that the starting value is 0000 0001, or decimal </a:t>
            </a:r>
            <a:r>
              <a:rPr lang="en-US" sz="1800" dirty="0" smtClean="0"/>
              <a:t>1.</a:t>
            </a:r>
            <a:endParaRPr lang="en-US" sz="1800" dirty="0"/>
          </a:p>
          <a:p>
            <a:pPr marL="342900" indent="-342900">
              <a:lnSpc>
                <a:spcPct val="80000"/>
              </a:lnSpc>
              <a:spcBef>
                <a:spcPct val="20000"/>
              </a:spcBef>
              <a:buClr>
                <a:schemeClr val="tx1"/>
              </a:buClr>
              <a:buFontTx/>
              <a:buChar char="•"/>
            </a:pPr>
            <a:r>
              <a:rPr lang="en-US" sz="1800" dirty="0"/>
              <a:t>The resulting 2’s complement is 1111 1111, or decimal -</a:t>
            </a:r>
            <a:r>
              <a:rPr lang="en-US" sz="1800" dirty="0" smtClean="0"/>
              <a:t>1.</a:t>
            </a:r>
            <a:endParaRPr lang="en-US" sz="1800" dirty="0"/>
          </a:p>
          <a:p>
            <a:pPr marL="342900" indent="-342900">
              <a:lnSpc>
                <a:spcPct val="80000"/>
              </a:lnSpc>
              <a:spcBef>
                <a:spcPct val="20000"/>
              </a:spcBef>
              <a:buClr>
                <a:schemeClr val="tx1"/>
              </a:buClr>
              <a:buFontTx/>
              <a:buChar char="•"/>
            </a:pPr>
            <a:r>
              <a:rPr lang="en-US" sz="1800" dirty="0"/>
              <a:t>Checking our work:  0000 0001 + 1111 1111  = 0000 0000      </a:t>
            </a:r>
          </a:p>
          <a:p>
            <a:pPr marL="342900" indent="-342900">
              <a:lnSpc>
                <a:spcPct val="80000"/>
              </a:lnSpc>
              <a:spcBef>
                <a:spcPct val="20000"/>
              </a:spcBef>
              <a:buClr>
                <a:schemeClr val="tx1"/>
              </a:buClr>
            </a:pPr>
            <a:r>
              <a:rPr lang="en-US" sz="1800" dirty="0"/>
              <a:t>		or in decimal:    1 + (-1) = 0</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p:cNvSpPr>
            <a:spLocks noGrp="1"/>
          </p:cNvSpPr>
          <p:nvPr>
            <p:ph type="sldNum" sz="quarter" idx="11"/>
          </p:nvPr>
        </p:nvSpPr>
        <p:spPr>
          <a:noFill/>
        </p:spPr>
        <p:txBody>
          <a:bodyPr/>
          <a:lstStyle/>
          <a:p>
            <a:fld id="{0553C5DD-E856-4D9E-A36A-3528031BC3E2}" type="slidenum">
              <a:rPr lang="en-US" smtClean="0">
                <a:cs typeface="Arial" pitchFamily="34" charset="0"/>
              </a:rPr>
              <a:pPr/>
              <a:t>29</a:t>
            </a:fld>
            <a:endParaRPr lang="en-US" smtClean="0">
              <a:cs typeface="Arial" pitchFamily="34" charset="0"/>
            </a:endParaRPr>
          </a:p>
        </p:txBody>
      </p:sp>
      <p:sp>
        <p:nvSpPr>
          <p:cNvPr id="111618" name="Rectangle 2"/>
          <p:cNvSpPr>
            <a:spLocks noGrp="1" noChangeArrowheads="1"/>
          </p:cNvSpPr>
          <p:nvPr>
            <p:ph type="title"/>
          </p:nvPr>
        </p:nvSpPr>
        <p:spPr>
          <a:xfrm>
            <a:off x="685800" y="76200"/>
            <a:ext cx="7772400" cy="609600"/>
          </a:xfrm>
        </p:spPr>
        <p:txBody>
          <a:bodyPr/>
          <a:lstStyle/>
          <a:p>
            <a:pPr eaLnBrk="1" hangingPunct="1">
              <a:defRPr/>
            </a:pPr>
            <a:r>
              <a:rPr lang="en-US" sz="2800" dirty="0" smtClean="0"/>
              <a:t>Convert Signed Binary Integers to Decimal</a:t>
            </a:r>
          </a:p>
        </p:txBody>
      </p:sp>
      <p:sp>
        <p:nvSpPr>
          <p:cNvPr id="50181" name="Rectangle 3"/>
          <p:cNvSpPr>
            <a:spLocks noGrp="1" noChangeArrowheads="1"/>
          </p:cNvSpPr>
          <p:nvPr>
            <p:ph idx="1"/>
          </p:nvPr>
        </p:nvSpPr>
        <p:spPr>
          <a:xfrm>
            <a:off x="381000" y="609600"/>
            <a:ext cx="8458200" cy="5638800"/>
          </a:xfrm>
        </p:spPr>
        <p:txBody>
          <a:bodyPr/>
          <a:lstStyle/>
          <a:p>
            <a:pPr marL="457200" eaLnBrk="1" hangingPunct="1">
              <a:spcBef>
                <a:spcPts val="600"/>
              </a:spcBef>
              <a:spcAft>
                <a:spcPts val="600"/>
              </a:spcAft>
              <a:buFont typeface="+mj-lt"/>
              <a:buAutoNum type="arabicPeriod"/>
              <a:defRPr/>
            </a:pPr>
            <a:r>
              <a:rPr lang="en-US" sz="1800" dirty="0" smtClean="0"/>
              <a:t>Find the absolute value of the signed binary integer.			         This means that if the signed binary integer is negative, use the 2’s complement to get its absolute value.</a:t>
            </a:r>
          </a:p>
          <a:p>
            <a:pPr marL="457200" eaLnBrk="1" hangingPunct="1">
              <a:spcBef>
                <a:spcPct val="0"/>
              </a:spcBef>
              <a:buFontTx/>
              <a:buAutoNum type="arabicPeriod" startAt="2"/>
              <a:defRPr/>
            </a:pPr>
            <a:r>
              <a:rPr lang="en-US" sz="1800" dirty="0" smtClean="0"/>
              <a:t>With the absolute value, use the same method as the conversion from unsigned binary integer to decimal.</a:t>
            </a:r>
          </a:p>
          <a:p>
            <a:pPr marL="457200" eaLnBrk="1" hangingPunct="1">
              <a:spcBef>
                <a:spcPts val="200"/>
              </a:spcBef>
              <a:buFontTx/>
              <a:buAutoNum type="arabicPeriod" startAt="2"/>
              <a:defRPr/>
            </a:pPr>
            <a:r>
              <a:rPr lang="en-US" sz="1800" dirty="0" smtClean="0"/>
              <a:t>If the original binary integer is negative, add a negative sign to the converted decimal value to get the negative decimal result.</a:t>
            </a:r>
          </a:p>
          <a:p>
            <a:pPr marL="457200" eaLnBrk="1" hangingPunct="1">
              <a:spcBef>
                <a:spcPts val="200"/>
              </a:spcBef>
              <a:buNone/>
              <a:defRPr/>
            </a:pPr>
            <a:endParaRPr lang="en-US" sz="1800" dirty="0" smtClean="0"/>
          </a:p>
          <a:p>
            <a:pPr marL="114300" indent="0" eaLnBrk="1" hangingPunct="1">
              <a:spcBef>
                <a:spcPct val="0"/>
              </a:spcBef>
              <a:buFontTx/>
              <a:buNone/>
              <a:defRPr/>
            </a:pPr>
            <a:r>
              <a:rPr lang="en-US" sz="1800" u="sng" dirty="0" smtClean="0"/>
              <a:t>Example 1</a:t>
            </a:r>
            <a:r>
              <a:rPr lang="en-US" sz="1800" dirty="0" smtClean="0"/>
              <a:t>:       binary  1011  0011 = decimal  -77</a:t>
            </a:r>
          </a:p>
          <a:p>
            <a:pPr marL="114300" indent="0" eaLnBrk="1" hangingPunct="1">
              <a:spcBef>
                <a:spcPct val="0"/>
              </a:spcBef>
              <a:spcAft>
                <a:spcPts val="100"/>
              </a:spcAft>
              <a:buFontTx/>
              <a:buNone/>
              <a:defRPr/>
            </a:pPr>
            <a:r>
              <a:rPr lang="en-US" sz="1800" dirty="0" smtClean="0"/>
              <a:t>1.   Find absolute value: 1 0 1 1   0 0 1 1 </a:t>
            </a:r>
            <a:r>
              <a:rPr lang="en-US" sz="1800" dirty="0" smtClean="0">
                <a:sym typeface="Wingdings" pitchFamily="2" charset="2"/>
              </a:rPr>
              <a:t> 0 1 0 0    1 1 0 1 </a:t>
            </a:r>
            <a:endParaRPr lang="en-US" sz="1800" dirty="0" smtClean="0"/>
          </a:p>
          <a:p>
            <a:pPr marL="457200" eaLnBrk="1" hangingPunct="1">
              <a:spcBef>
                <a:spcPct val="0"/>
              </a:spcBef>
              <a:spcAft>
                <a:spcPts val="0"/>
              </a:spcAft>
              <a:buFontTx/>
              <a:buAutoNum type="arabicPeriod" startAt="2"/>
              <a:defRPr/>
            </a:pPr>
            <a:r>
              <a:rPr lang="en-US" sz="1800" dirty="0" smtClean="0"/>
              <a:t>Convert:  (0 x 2</a:t>
            </a:r>
            <a:r>
              <a:rPr lang="en-US" sz="1800" baseline="30000" dirty="0" smtClean="0"/>
              <a:t>7</a:t>
            </a:r>
            <a:r>
              <a:rPr lang="en-US" sz="1800" dirty="0" smtClean="0"/>
              <a:t>) + (1 x 2</a:t>
            </a:r>
            <a:r>
              <a:rPr lang="en-US" sz="1800" baseline="30000" dirty="0" smtClean="0"/>
              <a:t>6</a:t>
            </a:r>
            <a:r>
              <a:rPr lang="en-US" sz="1800" dirty="0" smtClean="0"/>
              <a:t>) + (0 x 2</a:t>
            </a:r>
            <a:r>
              <a:rPr lang="en-US" sz="1800" baseline="30000" dirty="0" smtClean="0"/>
              <a:t>5</a:t>
            </a:r>
            <a:r>
              <a:rPr lang="en-US" sz="1800" dirty="0" smtClean="0"/>
              <a:t>) + (0 x 2</a:t>
            </a:r>
            <a:r>
              <a:rPr lang="en-US" sz="1800" baseline="30000" dirty="0" smtClean="0"/>
              <a:t>4</a:t>
            </a:r>
            <a:r>
              <a:rPr lang="en-US" sz="1800" dirty="0" smtClean="0"/>
              <a:t>) + (1 </a:t>
            </a:r>
            <a:r>
              <a:rPr lang="en-US" sz="1800" dirty="0" smtClean="0">
                <a:sym typeface="Symbol" pitchFamily="18" charset="2"/>
              </a:rPr>
              <a:t></a:t>
            </a:r>
            <a:r>
              <a:rPr lang="en-US" sz="1800" dirty="0" smtClean="0"/>
              <a:t> 2</a:t>
            </a:r>
            <a:r>
              <a:rPr lang="en-US" sz="1800" baseline="30000" dirty="0" smtClean="0"/>
              <a:t>3</a:t>
            </a:r>
            <a:r>
              <a:rPr lang="en-US" sz="1800" dirty="0" smtClean="0"/>
              <a:t>) + 	</a:t>
            </a:r>
          </a:p>
          <a:p>
            <a:pPr marL="457200" eaLnBrk="1" hangingPunct="1">
              <a:spcBef>
                <a:spcPct val="0"/>
              </a:spcBef>
              <a:spcAft>
                <a:spcPts val="0"/>
              </a:spcAft>
              <a:buFontTx/>
              <a:buNone/>
              <a:defRPr/>
            </a:pPr>
            <a:r>
              <a:rPr lang="en-US" sz="1800" dirty="0" smtClean="0"/>
              <a:t>						(1 x 2</a:t>
            </a:r>
            <a:r>
              <a:rPr lang="en-US" sz="1800" baseline="30000" dirty="0" smtClean="0"/>
              <a:t>2</a:t>
            </a:r>
            <a:r>
              <a:rPr lang="en-US" sz="1800" dirty="0" smtClean="0"/>
              <a:t>) + (0 x 2</a:t>
            </a:r>
            <a:r>
              <a:rPr lang="en-US" sz="1800" baseline="30000" dirty="0" smtClean="0"/>
              <a:t>1</a:t>
            </a:r>
            <a:r>
              <a:rPr lang="en-US" sz="1800" dirty="0" smtClean="0"/>
              <a:t>) + (1 </a:t>
            </a:r>
            <a:r>
              <a:rPr lang="en-US" sz="1800" dirty="0" smtClean="0">
                <a:sym typeface="Symbol" pitchFamily="18" charset="2"/>
              </a:rPr>
              <a:t></a:t>
            </a:r>
            <a:r>
              <a:rPr lang="en-US" sz="1800" dirty="0" smtClean="0"/>
              <a:t> 2</a:t>
            </a:r>
            <a:r>
              <a:rPr lang="en-US" sz="1800" baseline="30000" dirty="0" smtClean="0"/>
              <a:t>0</a:t>
            </a:r>
            <a:r>
              <a:rPr lang="en-US" sz="1800" dirty="0" smtClean="0"/>
              <a:t>) = 77</a:t>
            </a:r>
          </a:p>
          <a:p>
            <a:pPr marL="114300" indent="0" eaLnBrk="1" hangingPunct="1">
              <a:spcBef>
                <a:spcPct val="0"/>
              </a:spcBef>
              <a:spcAft>
                <a:spcPts val="0"/>
              </a:spcAft>
              <a:buFontTx/>
              <a:buNone/>
              <a:defRPr/>
            </a:pPr>
            <a:r>
              <a:rPr lang="en-US" sz="1800" dirty="0" smtClean="0"/>
              <a:t>3.   Add negative sign:  77  </a:t>
            </a:r>
            <a:r>
              <a:rPr lang="en-US" sz="1800" dirty="0" smtClean="0">
                <a:sym typeface="Wingdings" pitchFamily="2" charset="2"/>
              </a:rPr>
              <a:t>  -77</a:t>
            </a:r>
            <a:endParaRPr lang="en-US" sz="1800" dirty="0" smtClean="0"/>
          </a:p>
          <a:p>
            <a:pPr marL="114300" indent="0" eaLnBrk="1" hangingPunct="1">
              <a:spcBef>
                <a:spcPct val="0"/>
              </a:spcBef>
              <a:spcAft>
                <a:spcPts val="600"/>
              </a:spcAft>
              <a:buFontTx/>
              <a:buNone/>
              <a:defRPr/>
            </a:pPr>
            <a:endParaRPr lang="en-US" sz="1600" dirty="0" smtClean="0"/>
          </a:p>
          <a:p>
            <a:pPr marL="114300" indent="0" eaLnBrk="1" hangingPunct="1">
              <a:spcBef>
                <a:spcPct val="0"/>
              </a:spcBef>
              <a:buFontTx/>
              <a:buNone/>
              <a:defRPr/>
            </a:pPr>
            <a:r>
              <a:rPr lang="en-US" sz="1800" u="sng" dirty="0" smtClean="0"/>
              <a:t>Example 2</a:t>
            </a:r>
            <a:r>
              <a:rPr lang="en-US" sz="1800" dirty="0" smtClean="0"/>
              <a:t>:       binary  0011  0011 = decimal  51</a:t>
            </a:r>
          </a:p>
          <a:p>
            <a:pPr marL="114300" indent="0" eaLnBrk="1" hangingPunct="1">
              <a:spcBef>
                <a:spcPct val="0"/>
              </a:spcBef>
              <a:spcAft>
                <a:spcPts val="100"/>
              </a:spcAft>
              <a:buFontTx/>
              <a:buNone/>
              <a:defRPr/>
            </a:pPr>
            <a:r>
              <a:rPr lang="en-US" sz="1800" dirty="0" smtClean="0"/>
              <a:t>1.   No need to find absolute value since it’s a positive number</a:t>
            </a:r>
          </a:p>
          <a:p>
            <a:pPr marL="457200" eaLnBrk="1" hangingPunct="1">
              <a:spcBef>
                <a:spcPct val="0"/>
              </a:spcBef>
              <a:spcAft>
                <a:spcPts val="600"/>
              </a:spcAft>
              <a:buFontTx/>
              <a:buAutoNum type="arabicPeriod" startAt="2"/>
              <a:defRPr/>
            </a:pPr>
            <a:r>
              <a:rPr lang="en-US" sz="1800" dirty="0" smtClean="0"/>
              <a:t>Convert:  (0 x 2</a:t>
            </a:r>
            <a:r>
              <a:rPr lang="en-US" sz="1800" baseline="30000" dirty="0" smtClean="0"/>
              <a:t>7</a:t>
            </a:r>
            <a:r>
              <a:rPr lang="en-US" sz="1800" dirty="0" smtClean="0"/>
              <a:t>) + (0 x 2</a:t>
            </a:r>
            <a:r>
              <a:rPr lang="en-US" sz="1800" baseline="30000" dirty="0" smtClean="0"/>
              <a:t>6</a:t>
            </a:r>
            <a:r>
              <a:rPr lang="en-US" sz="1800" dirty="0" smtClean="0"/>
              <a:t>) + (1 x 2</a:t>
            </a:r>
            <a:r>
              <a:rPr lang="en-US" sz="1800" baseline="30000" dirty="0" smtClean="0"/>
              <a:t>5</a:t>
            </a:r>
            <a:r>
              <a:rPr lang="en-US" sz="1800" dirty="0" smtClean="0"/>
              <a:t>) + (1 x 2</a:t>
            </a:r>
            <a:r>
              <a:rPr lang="en-US" sz="1800" baseline="30000" dirty="0" smtClean="0"/>
              <a:t>4</a:t>
            </a:r>
            <a:r>
              <a:rPr lang="en-US" sz="1800" dirty="0" smtClean="0"/>
              <a:t>) + (0 </a:t>
            </a:r>
            <a:r>
              <a:rPr lang="en-US" sz="1800" dirty="0" smtClean="0">
                <a:sym typeface="Symbol" pitchFamily="18" charset="2"/>
              </a:rPr>
              <a:t></a:t>
            </a:r>
            <a:r>
              <a:rPr lang="en-US" sz="1800" dirty="0" smtClean="0"/>
              <a:t> 2</a:t>
            </a:r>
            <a:r>
              <a:rPr lang="en-US" sz="1800" baseline="30000" dirty="0" smtClean="0"/>
              <a:t>3</a:t>
            </a:r>
            <a:r>
              <a:rPr lang="en-US" sz="1800" dirty="0" smtClean="0"/>
              <a:t>) + 	</a:t>
            </a:r>
          </a:p>
          <a:p>
            <a:pPr marL="457200" eaLnBrk="1" hangingPunct="1">
              <a:spcBef>
                <a:spcPct val="0"/>
              </a:spcBef>
              <a:spcAft>
                <a:spcPts val="600"/>
              </a:spcAft>
              <a:buFontTx/>
              <a:buNone/>
              <a:defRPr/>
            </a:pPr>
            <a:r>
              <a:rPr lang="en-US" sz="1800" dirty="0" smtClean="0"/>
              <a:t>						(0 x 2</a:t>
            </a:r>
            <a:r>
              <a:rPr lang="en-US" sz="1800" baseline="30000" dirty="0" smtClean="0"/>
              <a:t>2</a:t>
            </a:r>
            <a:r>
              <a:rPr lang="en-US" sz="1800" dirty="0" smtClean="0"/>
              <a:t>) + (1 x 2</a:t>
            </a:r>
            <a:r>
              <a:rPr lang="en-US" sz="1800" baseline="30000" dirty="0" smtClean="0"/>
              <a:t>1</a:t>
            </a:r>
            <a:r>
              <a:rPr lang="en-US" sz="1800" dirty="0" smtClean="0"/>
              <a:t>) + (1 </a:t>
            </a:r>
            <a:r>
              <a:rPr lang="en-US" sz="1800" dirty="0" smtClean="0">
                <a:sym typeface="Symbol" pitchFamily="18" charset="2"/>
              </a:rPr>
              <a:t></a:t>
            </a:r>
            <a:r>
              <a:rPr lang="en-US" sz="1800" dirty="0" smtClean="0"/>
              <a:t> 2</a:t>
            </a:r>
            <a:r>
              <a:rPr lang="en-US" sz="1800" baseline="30000" dirty="0" smtClean="0"/>
              <a:t>0</a:t>
            </a:r>
            <a:r>
              <a:rPr lang="en-US" sz="1800" dirty="0" smtClean="0"/>
              <a:t>) = 51</a:t>
            </a:r>
          </a:p>
          <a:p>
            <a:pPr marL="114300" indent="0" eaLnBrk="1" hangingPunct="1">
              <a:spcBef>
                <a:spcPct val="0"/>
              </a:spcBef>
              <a:spcAft>
                <a:spcPts val="600"/>
              </a:spcAft>
              <a:buFontTx/>
              <a:buNone/>
              <a:defRPr/>
            </a:pPr>
            <a:r>
              <a:rPr lang="en-US" sz="1800" dirty="0" smtClean="0"/>
              <a:t>3.   No need to add negative sign since it’s a positive number</a:t>
            </a:r>
          </a:p>
          <a:p>
            <a:pPr marL="114300" indent="0" eaLnBrk="1" hangingPunct="1">
              <a:spcBef>
                <a:spcPct val="0"/>
              </a:spcBef>
              <a:spcAft>
                <a:spcPts val="600"/>
              </a:spcAft>
              <a:buFontTx/>
              <a:buNone/>
              <a:defRPr/>
            </a:pPr>
            <a:endParaRPr lang="en-US" sz="1600" dirty="0" smtClean="0"/>
          </a:p>
          <a:p>
            <a:pPr marL="114300" indent="0" eaLnBrk="1" hangingPunct="1">
              <a:spcBef>
                <a:spcPct val="0"/>
              </a:spcBef>
              <a:spcAft>
                <a:spcPts val="600"/>
              </a:spcAft>
              <a:buFontTx/>
              <a:buNone/>
              <a:defRPr/>
            </a:pPr>
            <a:endParaRPr lang="en-US" sz="14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4"/>
          <p:cNvSpPr>
            <a:spLocks noGrp="1"/>
          </p:cNvSpPr>
          <p:nvPr>
            <p:ph type="sldNum" sz="quarter" idx="11"/>
          </p:nvPr>
        </p:nvSpPr>
        <p:spPr>
          <a:noFill/>
        </p:spPr>
        <p:txBody>
          <a:bodyPr/>
          <a:lstStyle/>
          <a:p>
            <a:fld id="{D5F215F8-09F7-457D-9F31-F1E4394FB12A}" type="slidenum">
              <a:rPr lang="en-US" smtClean="0">
                <a:cs typeface="Arial" pitchFamily="34" charset="0"/>
              </a:rPr>
              <a:pPr/>
              <a:t>3</a:t>
            </a:fld>
            <a:endParaRPr lang="en-US" smtClean="0">
              <a:cs typeface="Arial" pitchFamily="34" charset="0"/>
            </a:endParaRPr>
          </a:p>
        </p:txBody>
      </p:sp>
      <p:sp>
        <p:nvSpPr>
          <p:cNvPr id="37890" name="Rectangle 1026"/>
          <p:cNvSpPr>
            <a:spLocks noGrp="1" noChangeArrowheads="1"/>
          </p:cNvSpPr>
          <p:nvPr>
            <p:ph type="title"/>
          </p:nvPr>
        </p:nvSpPr>
        <p:spPr>
          <a:xfrm>
            <a:off x="685800" y="381000"/>
            <a:ext cx="7772400" cy="609600"/>
          </a:xfrm>
        </p:spPr>
        <p:txBody>
          <a:bodyPr/>
          <a:lstStyle/>
          <a:p>
            <a:pPr eaLnBrk="1" hangingPunct="1">
              <a:defRPr/>
            </a:pPr>
            <a:r>
              <a:rPr lang="en-US" sz="2800" dirty="0" smtClean="0"/>
              <a:t>Overview: Basic Concepts</a:t>
            </a:r>
          </a:p>
        </p:txBody>
      </p:sp>
      <p:sp>
        <p:nvSpPr>
          <p:cNvPr id="100356" name="Rectangle 1027"/>
          <p:cNvSpPr>
            <a:spLocks noGrp="1" noChangeArrowheads="1"/>
          </p:cNvSpPr>
          <p:nvPr>
            <p:ph type="body" idx="1"/>
          </p:nvPr>
        </p:nvSpPr>
        <p:spPr>
          <a:xfrm>
            <a:off x="838200" y="1447800"/>
            <a:ext cx="7239000" cy="3276600"/>
          </a:xfrm>
        </p:spPr>
        <p:txBody>
          <a:bodyPr/>
          <a:lstStyle/>
          <a:p>
            <a:pPr eaLnBrk="1" hangingPunct="1">
              <a:buFontTx/>
              <a:buNone/>
            </a:pPr>
            <a:r>
              <a:rPr lang="en-US" sz="3200" b="1" dirty="0" smtClean="0">
                <a:solidFill>
                  <a:schemeClr val="tx2"/>
                </a:solidFill>
              </a:rPr>
              <a:t>	</a:t>
            </a:r>
            <a:r>
              <a:rPr lang="en-US" sz="1800" dirty="0" smtClean="0">
                <a:solidFill>
                  <a:schemeClr val="tx2"/>
                </a:solidFill>
              </a:rPr>
              <a:t>Assembly programming is closer to the hardware than high level language programming.</a:t>
            </a:r>
          </a:p>
          <a:p>
            <a:pPr eaLnBrk="1" hangingPunct="1">
              <a:buFontTx/>
              <a:buNone/>
            </a:pPr>
            <a:r>
              <a:rPr lang="en-US" sz="1800" dirty="0" smtClean="0">
                <a:solidFill>
                  <a:schemeClr val="tx2"/>
                </a:solidFill>
              </a:rPr>
              <a:t>	Therefore, before we actually write programs in assembly, it is necessary that we gain some background knowledge on:</a:t>
            </a:r>
          </a:p>
          <a:p>
            <a:pPr lvl="1" eaLnBrk="1" hangingPunct="1"/>
            <a:r>
              <a:rPr lang="en-US" sz="1800" dirty="0" smtClean="0">
                <a:solidFill>
                  <a:schemeClr val="tx2"/>
                </a:solidFill>
              </a:rPr>
              <a:t>Where assembly language fits in the virtual machine concept</a:t>
            </a:r>
          </a:p>
          <a:p>
            <a:pPr lvl="1" eaLnBrk="1" hangingPunct="1"/>
            <a:r>
              <a:rPr lang="en-US" sz="1800" dirty="0" smtClean="0">
                <a:solidFill>
                  <a:schemeClr val="tx2"/>
                </a:solidFill>
              </a:rPr>
              <a:t>How data are represented and organized in memory</a:t>
            </a:r>
          </a:p>
          <a:p>
            <a:pPr lvl="1" eaLnBrk="1" hangingPunct="1"/>
            <a:r>
              <a:rPr lang="en-US" sz="1800" dirty="0" smtClean="0">
                <a:solidFill>
                  <a:schemeClr val="tx2"/>
                </a:solidFill>
              </a:rPr>
              <a:t>Logic or </a:t>
            </a:r>
            <a:r>
              <a:rPr lang="en-US" sz="1800" dirty="0" err="1" smtClean="0">
                <a:solidFill>
                  <a:schemeClr val="tx2"/>
                </a:solidFill>
              </a:rPr>
              <a:t>boolean</a:t>
            </a:r>
            <a:r>
              <a:rPr lang="en-US" sz="1800" dirty="0" smtClean="0">
                <a:solidFill>
                  <a:schemeClr val="tx2"/>
                </a:solidFill>
              </a:rPr>
              <a:t> operations</a:t>
            </a:r>
          </a:p>
        </p:txBody>
      </p:sp>
      <p:sp>
        <p:nvSpPr>
          <p:cNvPr id="100357" name="Rectangle 7"/>
          <p:cNvSpPr>
            <a:spLocks noChangeArrowheads="1"/>
          </p:cNvSpPr>
          <p:nvPr/>
        </p:nvSpPr>
        <p:spPr bwMode="auto">
          <a:xfrm>
            <a:off x="2590800" y="838200"/>
            <a:ext cx="3740150" cy="600075"/>
          </a:xfrm>
          <a:prstGeom prst="rect">
            <a:avLst/>
          </a:prstGeom>
          <a:noFill/>
          <a:ln w="9525">
            <a:noFill/>
            <a:miter lim="800000"/>
            <a:headEnd/>
            <a:tailEnd/>
          </a:ln>
        </p:spPr>
        <p:txBody>
          <a:bodyPr wrap="none" tIns="137160" bIns="137160">
            <a:spAutoFit/>
          </a:bodyPr>
          <a:lstStyle/>
          <a:p>
            <a:r>
              <a:rPr lang="en-US" dirty="0"/>
              <a:t>(Read Chapter 1: all sections)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p:cNvSpPr>
            <a:spLocks noGrp="1"/>
          </p:cNvSpPr>
          <p:nvPr>
            <p:ph type="sldNum" sz="quarter" idx="11"/>
          </p:nvPr>
        </p:nvSpPr>
        <p:spPr>
          <a:noFill/>
        </p:spPr>
        <p:txBody>
          <a:bodyPr/>
          <a:lstStyle/>
          <a:p>
            <a:fld id="{ADBB41A7-1E47-4858-A5DE-3228767E3071}" type="slidenum">
              <a:rPr lang="en-US" smtClean="0">
                <a:cs typeface="Arial" pitchFamily="34" charset="0"/>
              </a:rPr>
              <a:pPr/>
              <a:t>30</a:t>
            </a:fld>
            <a:endParaRPr lang="en-US" smtClean="0">
              <a:cs typeface="Arial" pitchFamily="34" charset="0"/>
            </a:endParaRPr>
          </a:p>
        </p:txBody>
      </p:sp>
      <p:sp>
        <p:nvSpPr>
          <p:cNvPr id="111618" name="Rectangle 2"/>
          <p:cNvSpPr>
            <a:spLocks noGrp="1" noChangeArrowheads="1"/>
          </p:cNvSpPr>
          <p:nvPr>
            <p:ph type="title"/>
          </p:nvPr>
        </p:nvSpPr>
        <p:spPr/>
        <p:txBody>
          <a:bodyPr/>
          <a:lstStyle/>
          <a:p>
            <a:pPr eaLnBrk="1" hangingPunct="1">
              <a:defRPr/>
            </a:pPr>
            <a:r>
              <a:rPr lang="en-US" sz="2800" dirty="0" smtClean="0"/>
              <a:t>Convert Decimal to Signed Integers</a:t>
            </a:r>
          </a:p>
        </p:txBody>
      </p:sp>
      <p:sp>
        <p:nvSpPr>
          <p:cNvPr id="51205" name="Rectangle 3"/>
          <p:cNvSpPr>
            <a:spLocks noGrp="1" noChangeArrowheads="1"/>
          </p:cNvSpPr>
          <p:nvPr>
            <p:ph idx="1"/>
          </p:nvPr>
        </p:nvSpPr>
        <p:spPr>
          <a:xfrm>
            <a:off x="381000" y="838200"/>
            <a:ext cx="8382000" cy="5257800"/>
          </a:xfrm>
        </p:spPr>
        <p:txBody>
          <a:bodyPr/>
          <a:lstStyle/>
          <a:p>
            <a:pPr marL="457200" eaLnBrk="1" hangingPunct="1">
              <a:spcBef>
                <a:spcPts val="600"/>
              </a:spcBef>
              <a:spcAft>
                <a:spcPts val="600"/>
              </a:spcAft>
              <a:buFont typeface="+mj-lt"/>
              <a:buAutoNum type="arabicPeriod"/>
              <a:defRPr/>
            </a:pPr>
            <a:r>
              <a:rPr lang="en-US" sz="1800" dirty="0" smtClean="0"/>
              <a:t>Find the absolute value of the signed decimal integer.		</a:t>
            </a:r>
          </a:p>
          <a:p>
            <a:pPr marL="457200" eaLnBrk="1" hangingPunct="1">
              <a:spcBef>
                <a:spcPct val="0"/>
              </a:spcBef>
              <a:buFontTx/>
              <a:buAutoNum type="arabicPeriod" startAt="2"/>
              <a:defRPr/>
            </a:pPr>
            <a:r>
              <a:rPr lang="en-US" sz="1800" dirty="0" smtClean="0"/>
              <a:t>With the absolute value, use the same method as the conversion from unsigned decimal integer to binary.</a:t>
            </a:r>
          </a:p>
          <a:p>
            <a:pPr marL="457200" eaLnBrk="1" hangingPunct="1">
              <a:spcBef>
                <a:spcPts val="200"/>
              </a:spcBef>
              <a:buFontTx/>
              <a:buAutoNum type="arabicPeriod" startAt="2"/>
              <a:defRPr/>
            </a:pPr>
            <a:r>
              <a:rPr lang="en-US" sz="1800" dirty="0" smtClean="0"/>
              <a:t>If the original decimal integer is negative, use the 2’s complement to get the negative binary result.</a:t>
            </a:r>
          </a:p>
          <a:p>
            <a:pPr marL="114300" indent="0" eaLnBrk="1" hangingPunct="1">
              <a:spcBef>
                <a:spcPct val="0"/>
              </a:spcBef>
              <a:buFontTx/>
              <a:buNone/>
              <a:defRPr/>
            </a:pPr>
            <a:endParaRPr lang="en-US" sz="1800" dirty="0" smtClean="0"/>
          </a:p>
          <a:p>
            <a:pPr marL="114300" indent="0" eaLnBrk="1" hangingPunct="1">
              <a:spcBef>
                <a:spcPct val="0"/>
              </a:spcBef>
              <a:buFontTx/>
              <a:buNone/>
              <a:defRPr/>
            </a:pPr>
            <a:r>
              <a:rPr lang="en-US" sz="1800" u="sng" dirty="0" smtClean="0"/>
              <a:t>Example 1</a:t>
            </a:r>
            <a:r>
              <a:rPr lang="en-US" sz="1800" dirty="0" smtClean="0"/>
              <a:t>:     decimal  19  =  </a:t>
            </a:r>
            <a:r>
              <a:rPr lang="en-US" sz="1800" smtClean="0"/>
              <a:t>0001  0011 </a:t>
            </a:r>
            <a:r>
              <a:rPr lang="en-US" sz="1800" dirty="0" smtClean="0"/>
              <a:t>binary</a:t>
            </a:r>
          </a:p>
          <a:p>
            <a:pPr marL="457200" eaLnBrk="1" hangingPunct="1">
              <a:spcBef>
                <a:spcPct val="0"/>
              </a:spcBef>
              <a:buFont typeface="+mj-lt"/>
              <a:buAutoNum type="arabicPeriod"/>
              <a:defRPr/>
            </a:pPr>
            <a:r>
              <a:rPr lang="en-US" sz="1800" dirty="0" smtClean="0"/>
              <a:t>No need to find absolute value since it’s a positive number.</a:t>
            </a:r>
          </a:p>
          <a:p>
            <a:pPr marL="457200" eaLnBrk="1" hangingPunct="1">
              <a:spcBef>
                <a:spcPct val="0"/>
              </a:spcBef>
              <a:buFont typeface="+mj-lt"/>
              <a:buAutoNum type="arabicPeriod"/>
              <a:defRPr/>
            </a:pPr>
            <a:r>
              <a:rPr lang="en-US" sz="1800" dirty="0" smtClean="0"/>
              <a:t>Convert:  19/2 = 9 R 1, 9/2 = 4 R 1, 4/2 = 2 R 0, 2/2 = 1 R 0, 1/2 = 0 R 1</a:t>
            </a:r>
          </a:p>
          <a:p>
            <a:pPr marL="114300" indent="0" eaLnBrk="1" hangingPunct="1">
              <a:spcBef>
                <a:spcPct val="0"/>
              </a:spcBef>
              <a:buFontTx/>
              <a:buNone/>
              <a:defRPr/>
            </a:pPr>
            <a:r>
              <a:rPr lang="en-US" sz="1800" dirty="0" smtClean="0"/>
              <a:t>     Reading the remainder values in order from LSB to MSB: 0001 0011</a:t>
            </a:r>
          </a:p>
          <a:p>
            <a:pPr marL="457200" eaLnBrk="1" hangingPunct="1">
              <a:spcBef>
                <a:spcPct val="0"/>
              </a:spcBef>
              <a:buFont typeface="+mj-lt"/>
              <a:buAutoNum type="arabicPeriod" startAt="3"/>
              <a:defRPr/>
            </a:pPr>
            <a:r>
              <a:rPr lang="en-US" sz="1800" dirty="0" smtClean="0"/>
              <a:t>No need to use 2’s complement since it’s a positive number.</a:t>
            </a:r>
          </a:p>
          <a:p>
            <a:pPr marL="114300" indent="0" eaLnBrk="1" hangingPunct="1">
              <a:spcBef>
                <a:spcPct val="0"/>
              </a:spcBef>
              <a:buFontTx/>
              <a:buNone/>
              <a:defRPr/>
            </a:pPr>
            <a:endParaRPr lang="en-US" sz="1600" dirty="0" smtClean="0"/>
          </a:p>
          <a:p>
            <a:pPr marL="114300" indent="0" eaLnBrk="1" hangingPunct="1">
              <a:spcBef>
                <a:spcPct val="0"/>
              </a:spcBef>
              <a:buFontTx/>
              <a:buNone/>
              <a:defRPr/>
            </a:pPr>
            <a:r>
              <a:rPr lang="en-US" sz="1800" u="sng" dirty="0" smtClean="0"/>
              <a:t>Example 2</a:t>
            </a:r>
            <a:r>
              <a:rPr lang="en-US" sz="1800" dirty="0" smtClean="0"/>
              <a:t>:     decimal   -5 = 1111 1011</a:t>
            </a:r>
          </a:p>
          <a:p>
            <a:pPr marL="457200" eaLnBrk="1" hangingPunct="1">
              <a:spcBef>
                <a:spcPts val="600"/>
              </a:spcBef>
              <a:spcAft>
                <a:spcPts val="0"/>
              </a:spcAft>
              <a:buFontTx/>
              <a:buAutoNum type="arabicPeriod"/>
              <a:defRPr/>
            </a:pPr>
            <a:r>
              <a:rPr lang="en-US" sz="1800" dirty="0" smtClean="0"/>
              <a:t>Find absolute value:   -5 </a:t>
            </a:r>
            <a:r>
              <a:rPr lang="en-US" sz="1800" dirty="0" smtClean="0">
                <a:sym typeface="Wingdings" pitchFamily="2" charset="2"/>
              </a:rPr>
              <a:t></a:t>
            </a:r>
            <a:r>
              <a:rPr lang="en-US" sz="1800" dirty="0" smtClean="0"/>
              <a:t> 5</a:t>
            </a:r>
          </a:p>
          <a:p>
            <a:pPr marL="457200" eaLnBrk="1" hangingPunct="1">
              <a:spcBef>
                <a:spcPts val="600"/>
              </a:spcBef>
              <a:spcAft>
                <a:spcPts val="600"/>
              </a:spcAft>
              <a:buFontTx/>
              <a:buAutoNum type="arabicPeriod"/>
              <a:defRPr/>
            </a:pPr>
            <a:r>
              <a:rPr lang="en-US" sz="1800" dirty="0" smtClean="0">
                <a:sym typeface="Wingdings" pitchFamily="2" charset="2"/>
              </a:rPr>
              <a:t>Convert:  5/2 = 2 R 1,  2/2 = 1 R 0, 1/2 = 0 R 1    0000  0101</a:t>
            </a:r>
            <a:endParaRPr lang="en-US" sz="1800" dirty="0" smtClean="0"/>
          </a:p>
          <a:p>
            <a:pPr marL="457200" eaLnBrk="1" hangingPunct="1">
              <a:spcBef>
                <a:spcPct val="0"/>
              </a:spcBef>
              <a:spcAft>
                <a:spcPts val="600"/>
              </a:spcAft>
              <a:buFont typeface="+mj-lt"/>
              <a:buAutoNum type="arabicPeriod" startAt="3"/>
              <a:defRPr/>
            </a:pPr>
            <a:r>
              <a:rPr lang="en-US" sz="1800" dirty="0" smtClean="0"/>
              <a:t>Use 2’s complement since it’s a negative number: 0000 0101 </a:t>
            </a:r>
            <a:r>
              <a:rPr lang="en-US" sz="1800" dirty="0" smtClean="0">
                <a:sym typeface="Wingdings" pitchFamily="2" charset="2"/>
              </a:rPr>
              <a:t> 1111 1011</a:t>
            </a:r>
            <a:endParaRPr lang="en-US" sz="1800" dirty="0" smtClean="0"/>
          </a:p>
          <a:p>
            <a:pPr marL="114300" indent="0" eaLnBrk="1" hangingPunct="1">
              <a:spcBef>
                <a:spcPct val="0"/>
              </a:spcBef>
              <a:spcAft>
                <a:spcPts val="600"/>
              </a:spcAft>
              <a:buFontTx/>
              <a:buNone/>
              <a:defRPr/>
            </a:pPr>
            <a:endParaRPr lang="en-US" sz="1600" dirty="0" smtClean="0"/>
          </a:p>
          <a:p>
            <a:pPr marL="114300" indent="0" eaLnBrk="1" hangingPunct="1">
              <a:spcBef>
                <a:spcPct val="0"/>
              </a:spcBef>
              <a:spcAft>
                <a:spcPts val="600"/>
              </a:spcAft>
              <a:buFontTx/>
              <a:buNone/>
              <a:defRPr/>
            </a:pPr>
            <a:endParaRPr lang="en-US" sz="14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a:spLocks noGrp="1"/>
          </p:cNvSpPr>
          <p:nvPr>
            <p:ph type="sldNum" sz="quarter" idx="11"/>
          </p:nvPr>
        </p:nvSpPr>
        <p:spPr>
          <a:noFill/>
        </p:spPr>
        <p:txBody>
          <a:bodyPr/>
          <a:lstStyle/>
          <a:p>
            <a:fld id="{7F3CD9BA-97DA-4357-88FF-21044B7C32DF}" type="slidenum">
              <a:rPr lang="en-US" smtClean="0">
                <a:cs typeface="Arial" pitchFamily="34" charset="0"/>
              </a:rPr>
              <a:pPr/>
              <a:t>31</a:t>
            </a:fld>
            <a:endParaRPr lang="en-US" smtClean="0">
              <a:cs typeface="Arial" pitchFamily="34" charset="0"/>
            </a:endParaRPr>
          </a:p>
        </p:txBody>
      </p:sp>
      <p:sp>
        <p:nvSpPr>
          <p:cNvPr id="112642" name="Rectangle 2"/>
          <p:cNvSpPr>
            <a:spLocks noGrp="1" noChangeArrowheads="1"/>
          </p:cNvSpPr>
          <p:nvPr>
            <p:ph type="title"/>
          </p:nvPr>
        </p:nvSpPr>
        <p:spPr>
          <a:xfrm>
            <a:off x="685800" y="685800"/>
            <a:ext cx="7772400" cy="609600"/>
          </a:xfrm>
        </p:spPr>
        <p:txBody>
          <a:bodyPr/>
          <a:lstStyle/>
          <a:p>
            <a:pPr eaLnBrk="1" hangingPunct="1">
              <a:defRPr/>
            </a:pPr>
            <a:r>
              <a:rPr lang="en-US" sz="2800" smtClean="0"/>
              <a:t>Binary Subtraction</a:t>
            </a:r>
          </a:p>
        </p:txBody>
      </p:sp>
      <p:sp>
        <p:nvSpPr>
          <p:cNvPr id="56324" name="Rectangle 3"/>
          <p:cNvSpPr>
            <a:spLocks noGrp="1" noChangeArrowheads="1"/>
          </p:cNvSpPr>
          <p:nvPr>
            <p:ph type="body" idx="1"/>
          </p:nvPr>
        </p:nvSpPr>
        <p:spPr>
          <a:xfrm>
            <a:off x="685800" y="1828800"/>
            <a:ext cx="7772400" cy="3810000"/>
          </a:xfrm>
        </p:spPr>
        <p:txBody>
          <a:bodyPr/>
          <a:lstStyle/>
          <a:p>
            <a:pPr eaLnBrk="1" hangingPunct="1"/>
            <a:r>
              <a:rPr lang="en-US" sz="1800" dirty="0" smtClean="0"/>
              <a:t>When subtracting A – B, first convert B to its two's complement.</a:t>
            </a:r>
          </a:p>
          <a:p>
            <a:pPr eaLnBrk="1" hangingPunct="1"/>
            <a:r>
              <a:rPr lang="en-US" sz="1800" dirty="0" smtClean="0"/>
              <a:t>Then add A to (–B)</a:t>
            </a:r>
          </a:p>
          <a:p>
            <a:pPr eaLnBrk="1" hangingPunct="1"/>
            <a:endParaRPr lang="en-US" sz="1800" dirty="0" smtClean="0"/>
          </a:p>
          <a:p>
            <a:pPr eaLnBrk="1" hangingPunct="1">
              <a:buFontTx/>
              <a:buNone/>
            </a:pPr>
            <a:r>
              <a:rPr lang="en-US" sz="1800" dirty="0" smtClean="0"/>
              <a:t>		0 0 0 0 1 1 0 0			0 0 0 0 1 1 0 0</a:t>
            </a:r>
          </a:p>
          <a:p>
            <a:pPr eaLnBrk="1" hangingPunct="1">
              <a:buFontTx/>
              <a:buNone/>
            </a:pPr>
            <a:r>
              <a:rPr lang="en-US" sz="1800" dirty="0" smtClean="0"/>
              <a:t>	      –	</a:t>
            </a:r>
            <a:r>
              <a:rPr lang="en-US" sz="1800" u="sng" dirty="0" smtClean="0"/>
              <a:t>0 0 0 0 0 0 1 1</a:t>
            </a:r>
            <a:r>
              <a:rPr lang="en-US" sz="1800" dirty="0" smtClean="0"/>
              <a:t>		           + </a:t>
            </a:r>
            <a:r>
              <a:rPr lang="en-US" sz="1800" u="sng" dirty="0" smtClean="0"/>
              <a:t>1 1 1 1 1 1 0 1</a:t>
            </a:r>
          </a:p>
          <a:p>
            <a:pPr eaLnBrk="1" hangingPunct="1">
              <a:buFontTx/>
              <a:buNone/>
            </a:pPr>
            <a:r>
              <a:rPr lang="en-US" sz="1800" dirty="0" smtClean="0"/>
              <a:t>	  	   			           	0 0 0 0 1 0 0 1</a:t>
            </a:r>
          </a:p>
        </p:txBody>
      </p:sp>
      <p:sp>
        <p:nvSpPr>
          <p:cNvPr id="56325" name="Line 4"/>
          <p:cNvSpPr>
            <a:spLocks noChangeShapeType="1"/>
          </p:cNvSpPr>
          <p:nvPr/>
        </p:nvSpPr>
        <p:spPr bwMode="auto">
          <a:xfrm>
            <a:off x="3352800" y="3352800"/>
            <a:ext cx="1143000" cy="0"/>
          </a:xfrm>
          <a:prstGeom prst="line">
            <a:avLst/>
          </a:prstGeom>
          <a:noFill/>
          <a:ln w="38100">
            <a:solidFill>
              <a:schemeClr val="tx1"/>
            </a:solidFill>
            <a:round/>
            <a:headEnd/>
            <a:tailEnd type="triangle" w="med" len="med"/>
          </a:ln>
        </p:spPr>
        <p:txBody>
          <a:bodyPr tIns="137160" bIns="137160">
            <a:spAutoFit/>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Slide Number Placeholder 4"/>
          <p:cNvSpPr>
            <a:spLocks noGrp="1"/>
          </p:cNvSpPr>
          <p:nvPr>
            <p:ph type="sldNum" sz="quarter" idx="11"/>
          </p:nvPr>
        </p:nvSpPr>
        <p:spPr>
          <a:noFill/>
        </p:spPr>
        <p:txBody>
          <a:bodyPr/>
          <a:lstStyle/>
          <a:p>
            <a:fld id="{2EF63303-C1FC-4720-AE49-D3B5BA54B6FF}" type="slidenum">
              <a:rPr lang="en-US" smtClean="0">
                <a:cs typeface="Arial" pitchFamily="34" charset="0"/>
              </a:rPr>
              <a:pPr/>
              <a:t>32</a:t>
            </a:fld>
            <a:endParaRPr lang="en-US" smtClean="0">
              <a:cs typeface="Arial" pitchFamily="34" charset="0"/>
            </a:endParaRPr>
          </a:p>
        </p:txBody>
      </p:sp>
      <p:sp>
        <p:nvSpPr>
          <p:cNvPr id="106498" name="Rectangle 2"/>
          <p:cNvSpPr>
            <a:spLocks noGrp="1" noChangeArrowheads="1"/>
          </p:cNvSpPr>
          <p:nvPr>
            <p:ph type="title"/>
          </p:nvPr>
        </p:nvSpPr>
        <p:spPr/>
        <p:txBody>
          <a:bodyPr/>
          <a:lstStyle/>
          <a:p>
            <a:pPr eaLnBrk="1" hangingPunct="1">
              <a:defRPr/>
            </a:pPr>
            <a:r>
              <a:rPr lang="en-US" sz="2800" smtClean="0"/>
              <a:t>Integer Storage Sizes</a:t>
            </a:r>
          </a:p>
        </p:txBody>
      </p:sp>
      <p:graphicFrame>
        <p:nvGraphicFramePr>
          <p:cNvPr id="6146" name="Object 3"/>
          <p:cNvGraphicFramePr>
            <a:graphicFrameLocks noChangeAspect="1"/>
          </p:cNvGraphicFramePr>
          <p:nvPr/>
        </p:nvGraphicFramePr>
        <p:xfrm>
          <a:off x="3733800" y="990600"/>
          <a:ext cx="3703638" cy="1444625"/>
        </p:xfrm>
        <a:graphic>
          <a:graphicData uri="http://schemas.openxmlformats.org/presentationml/2006/ole">
            <p:oleObj spid="_x0000_s6146" name="VISIO" r:id="rId3" imgW="2926800" imgH="892080" progId="">
              <p:embed/>
            </p:oleObj>
          </a:graphicData>
        </a:graphic>
      </p:graphicFrame>
      <p:pic>
        <p:nvPicPr>
          <p:cNvPr id="6150" name="Picture 4"/>
          <p:cNvPicPr>
            <a:picLocks noChangeAspect="1" noChangeArrowheads="1"/>
          </p:cNvPicPr>
          <p:nvPr/>
        </p:nvPicPr>
        <p:blipFill>
          <a:blip r:embed="rId4" cstate="print"/>
          <a:srcRect/>
          <a:stretch>
            <a:fillRect/>
          </a:stretch>
        </p:blipFill>
        <p:spPr bwMode="auto">
          <a:xfrm>
            <a:off x="1066800" y="2895600"/>
            <a:ext cx="7053263" cy="2743200"/>
          </a:xfrm>
          <a:prstGeom prst="rect">
            <a:avLst/>
          </a:prstGeom>
          <a:noFill/>
          <a:ln w="9525">
            <a:noFill/>
            <a:miter lim="800000"/>
            <a:headEnd/>
            <a:tailEnd/>
          </a:ln>
        </p:spPr>
      </p:pic>
      <p:sp>
        <p:nvSpPr>
          <p:cNvPr id="6151" name="Text Box 6"/>
          <p:cNvSpPr txBox="1">
            <a:spLocks noChangeArrowheads="1"/>
          </p:cNvSpPr>
          <p:nvPr/>
        </p:nvSpPr>
        <p:spPr bwMode="auto">
          <a:xfrm>
            <a:off x="1752600" y="1295400"/>
            <a:ext cx="1905000" cy="822325"/>
          </a:xfrm>
          <a:prstGeom prst="rect">
            <a:avLst/>
          </a:prstGeom>
          <a:noFill/>
          <a:ln w="9525">
            <a:noFill/>
            <a:miter lim="800000"/>
            <a:headEnd/>
            <a:tailEnd/>
          </a:ln>
        </p:spPr>
        <p:txBody>
          <a:bodyPr tIns="137160" bIns="137160">
            <a:spAutoFit/>
          </a:bodyPr>
          <a:lstStyle/>
          <a:p>
            <a:pPr>
              <a:spcBef>
                <a:spcPct val="50000"/>
              </a:spcBef>
            </a:pPr>
            <a:r>
              <a:rPr lang="en-US" sz="1800"/>
              <a:t>Standard sizes (in bits):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3"/>
          <p:cNvSpPr>
            <a:spLocks noGrp="1"/>
          </p:cNvSpPr>
          <p:nvPr>
            <p:ph type="sldNum" sz="quarter" idx="11"/>
          </p:nvPr>
        </p:nvSpPr>
        <p:spPr>
          <a:noFill/>
        </p:spPr>
        <p:txBody>
          <a:bodyPr/>
          <a:lstStyle/>
          <a:p>
            <a:fld id="{348BD2B6-902F-4394-A1ED-3D31298AE22D}" type="slidenum">
              <a:rPr lang="en-US" smtClean="0">
                <a:cs typeface="Arial" pitchFamily="34" charset="0"/>
              </a:rPr>
              <a:pPr/>
              <a:t>33</a:t>
            </a:fld>
            <a:endParaRPr lang="en-US" smtClean="0">
              <a:cs typeface="Arial" pitchFamily="34" charset="0"/>
            </a:endParaRPr>
          </a:p>
        </p:txBody>
      </p:sp>
      <p:sp>
        <p:nvSpPr>
          <p:cNvPr id="63490" name="Rectangle 2"/>
          <p:cNvSpPr>
            <a:spLocks noGrp="1" noChangeArrowheads="1"/>
          </p:cNvSpPr>
          <p:nvPr>
            <p:ph type="title"/>
          </p:nvPr>
        </p:nvSpPr>
        <p:spPr>
          <a:xfrm>
            <a:off x="685800" y="304800"/>
            <a:ext cx="7772400" cy="609600"/>
          </a:xfrm>
        </p:spPr>
        <p:txBody>
          <a:bodyPr/>
          <a:lstStyle/>
          <a:p>
            <a:pPr eaLnBrk="1" hangingPunct="1">
              <a:defRPr/>
            </a:pPr>
            <a:r>
              <a:rPr lang="en-US" sz="2800" smtClean="0"/>
              <a:t>Ranges of Signed Integers</a:t>
            </a:r>
          </a:p>
        </p:txBody>
      </p:sp>
      <p:pic>
        <p:nvPicPr>
          <p:cNvPr id="59396" name="Picture 5"/>
          <p:cNvPicPr>
            <a:picLocks noChangeAspect="1" noChangeArrowheads="1"/>
          </p:cNvPicPr>
          <p:nvPr/>
        </p:nvPicPr>
        <p:blipFill>
          <a:blip r:embed="rId2" cstate="print"/>
          <a:srcRect/>
          <a:stretch>
            <a:fillRect/>
          </a:stretch>
        </p:blipFill>
        <p:spPr bwMode="auto">
          <a:xfrm>
            <a:off x="533400" y="1828800"/>
            <a:ext cx="8153400" cy="2506663"/>
          </a:xfrm>
          <a:prstGeom prst="rect">
            <a:avLst/>
          </a:prstGeom>
          <a:noFill/>
          <a:ln w="9525">
            <a:noFill/>
            <a:miter lim="800000"/>
            <a:headEnd/>
            <a:tailEnd/>
          </a:ln>
        </p:spPr>
      </p:pic>
      <p:sp>
        <p:nvSpPr>
          <p:cNvPr id="59397" name="Text Box 6"/>
          <p:cNvSpPr txBox="1">
            <a:spLocks noChangeArrowheads="1"/>
          </p:cNvSpPr>
          <p:nvPr/>
        </p:nvSpPr>
        <p:spPr bwMode="auto">
          <a:xfrm>
            <a:off x="533400" y="1143000"/>
            <a:ext cx="8077200" cy="593725"/>
          </a:xfrm>
          <a:prstGeom prst="rect">
            <a:avLst/>
          </a:prstGeom>
          <a:noFill/>
          <a:ln w="9525">
            <a:noFill/>
            <a:miter lim="800000"/>
            <a:headEnd/>
            <a:tailEnd/>
          </a:ln>
        </p:spPr>
        <p:txBody>
          <a:bodyPr tIns="137160" bIns="137160">
            <a:spAutoFit/>
          </a:bodyPr>
          <a:lstStyle/>
          <a:p>
            <a:pPr>
              <a:spcBef>
                <a:spcPct val="50000"/>
              </a:spcBef>
            </a:pPr>
            <a:r>
              <a:rPr lang="en-US"/>
              <a:t>The highest bit is reserved for the sign. This limits the range: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p:cNvSpPr>
            <a:spLocks noGrp="1"/>
          </p:cNvSpPr>
          <p:nvPr>
            <p:ph type="sldNum" sz="quarter" idx="11"/>
          </p:nvPr>
        </p:nvSpPr>
        <p:spPr>
          <a:noFill/>
        </p:spPr>
        <p:txBody>
          <a:bodyPr/>
          <a:lstStyle/>
          <a:p>
            <a:fld id="{4BFD9223-7B33-4D91-9E26-92551811C02B}" type="slidenum">
              <a:rPr lang="en-US" smtClean="0">
                <a:cs typeface="Arial" pitchFamily="34" charset="0"/>
              </a:rPr>
              <a:pPr/>
              <a:t>34</a:t>
            </a:fld>
            <a:endParaRPr lang="en-US" smtClean="0">
              <a:cs typeface="Arial" pitchFamily="34" charset="0"/>
            </a:endParaRPr>
          </a:p>
        </p:txBody>
      </p:sp>
      <p:sp>
        <p:nvSpPr>
          <p:cNvPr id="118786" name="Rectangle 2"/>
          <p:cNvSpPr>
            <a:spLocks noGrp="1" noChangeArrowheads="1"/>
          </p:cNvSpPr>
          <p:nvPr>
            <p:ph type="title"/>
          </p:nvPr>
        </p:nvSpPr>
        <p:spPr/>
        <p:txBody>
          <a:bodyPr/>
          <a:lstStyle/>
          <a:p>
            <a:pPr eaLnBrk="1" hangingPunct="1">
              <a:defRPr/>
            </a:pPr>
            <a:r>
              <a:rPr lang="en-US" sz="2800" smtClean="0"/>
              <a:t>Signed vs. Unsigned Integers</a:t>
            </a:r>
          </a:p>
        </p:txBody>
      </p:sp>
      <p:sp>
        <p:nvSpPr>
          <p:cNvPr id="60420" name="Rectangle 3"/>
          <p:cNvSpPr>
            <a:spLocks noGrp="1" noChangeArrowheads="1"/>
          </p:cNvSpPr>
          <p:nvPr>
            <p:ph type="body" idx="1"/>
          </p:nvPr>
        </p:nvSpPr>
        <p:spPr>
          <a:xfrm>
            <a:off x="838200" y="914400"/>
            <a:ext cx="7620000" cy="4724400"/>
          </a:xfrm>
        </p:spPr>
        <p:txBody>
          <a:bodyPr/>
          <a:lstStyle/>
          <a:p>
            <a:pPr eaLnBrk="1" hangingPunct="1"/>
            <a:r>
              <a:rPr lang="en-US" sz="1800" smtClean="0"/>
              <a:t>Since data in an assembly program are often shown in binary format (or hexadecimal, if you want a shorter version of the binary number), it is impossible to distinguish between a signed and unsigned integer if you only see the number by itself.</a:t>
            </a:r>
          </a:p>
          <a:p>
            <a:pPr eaLnBrk="1" hangingPunct="1">
              <a:buFontTx/>
              <a:buNone/>
            </a:pPr>
            <a:r>
              <a:rPr lang="en-US" sz="1800" smtClean="0"/>
              <a:t>		1000 0010 binary = 82 hex = 130 decimal  </a:t>
            </a:r>
          </a:p>
          <a:p>
            <a:pPr eaLnBrk="1" hangingPunct="1">
              <a:buFontTx/>
              <a:buNone/>
            </a:pPr>
            <a:r>
              <a:rPr lang="en-US" sz="1800" smtClean="0"/>
              <a:t>				or </a:t>
            </a:r>
          </a:p>
          <a:p>
            <a:pPr eaLnBrk="1" hangingPunct="1">
              <a:buFontTx/>
              <a:buNone/>
            </a:pPr>
            <a:r>
              <a:rPr lang="en-US" sz="1800" smtClean="0"/>
              <a:t>		1000 0010 binary = 82 hex = -126 decimal</a:t>
            </a:r>
          </a:p>
          <a:p>
            <a:pPr eaLnBrk="1" hangingPunct="1">
              <a:spcBef>
                <a:spcPct val="50000"/>
              </a:spcBef>
            </a:pPr>
            <a:r>
              <a:rPr lang="en-US" sz="1800" smtClean="0"/>
              <a:t>To determine whether the data value above is 130 decimal or -126 decimal (vastly different values), you need to decide whether it is signed or unsigned. This means you need to know the context in which it is used.</a:t>
            </a:r>
          </a:p>
          <a:p>
            <a:pPr eaLnBrk="1" hangingPunct="1">
              <a:buFontTx/>
              <a:buNone/>
            </a:pPr>
            <a:endParaRPr lang="en-US" sz="1800" smtClean="0"/>
          </a:p>
          <a:p>
            <a:pPr eaLnBrk="1" hangingPunct="1"/>
            <a:endParaRPr lang="en-US" sz="180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E2B71058-8F93-4396-BAD6-8FCF6DC05590}" type="slidenum">
              <a:rPr lang="en-US" sz="1600">
                <a:latin typeface="Times New Roman" pitchFamily="18" charset="0"/>
              </a:rPr>
              <a:pPr algn="r"/>
              <a:t>35</a:t>
            </a:fld>
            <a:endParaRPr lang="en-US" sz="1600">
              <a:latin typeface="Times New Roman" pitchFamily="18" charset="0"/>
            </a:endParaRPr>
          </a:p>
        </p:txBody>
      </p:sp>
      <p:sp>
        <p:nvSpPr>
          <p:cNvPr id="65538" name="Rectangle 1026"/>
          <p:cNvSpPr>
            <a:spLocks noGrp="1" noChangeArrowheads="1"/>
          </p:cNvSpPr>
          <p:nvPr>
            <p:ph type="title" idx="4294967295"/>
          </p:nvPr>
        </p:nvSpPr>
        <p:spPr/>
        <p:txBody>
          <a:bodyPr/>
          <a:lstStyle/>
          <a:p>
            <a:pPr eaLnBrk="1" hangingPunct="1">
              <a:defRPr/>
            </a:pPr>
            <a:r>
              <a:rPr lang="en-US" sz="2800" smtClean="0"/>
              <a:t>Numeric Data in a Program</a:t>
            </a:r>
          </a:p>
        </p:txBody>
      </p:sp>
      <p:sp>
        <p:nvSpPr>
          <p:cNvPr id="61443" name="Rectangle 1027"/>
          <p:cNvSpPr>
            <a:spLocks noGrp="1" noChangeArrowheads="1"/>
          </p:cNvSpPr>
          <p:nvPr>
            <p:ph type="body" idx="4294967295"/>
          </p:nvPr>
        </p:nvSpPr>
        <p:spPr>
          <a:xfrm>
            <a:off x="609600" y="762000"/>
            <a:ext cx="7772400" cy="4953000"/>
          </a:xfrm>
        </p:spPr>
        <p:txBody>
          <a:bodyPr/>
          <a:lstStyle/>
          <a:p>
            <a:pPr eaLnBrk="1" hangingPunct="1"/>
            <a:r>
              <a:rPr lang="en-US" sz="1800" dirty="0" smtClean="0"/>
              <a:t>Numeric data used by the CPU and stored in memory are always pure binary data (1’s and 0’s).</a:t>
            </a:r>
          </a:p>
          <a:p>
            <a:pPr eaLnBrk="1" hangingPunct="1"/>
            <a:r>
              <a:rPr lang="en-US" sz="1800" dirty="0" smtClean="0"/>
              <a:t>When entering a numeric data constant in a program, we enter the value as a string of text, which is then converted to pure binary format before it can be stored and used.</a:t>
            </a:r>
          </a:p>
          <a:p>
            <a:pPr lvl="1" eaLnBrk="1" hangingPunct="1"/>
            <a:r>
              <a:rPr lang="en-US" sz="1800" dirty="0" smtClean="0"/>
              <a:t>For example, the decimal value 65 in the source code is converted into 0100 0001 in memory.</a:t>
            </a:r>
          </a:p>
          <a:p>
            <a:pPr lvl="1" eaLnBrk="1" hangingPunct="1"/>
            <a:r>
              <a:rPr lang="en-US" sz="1800" dirty="0" smtClean="0"/>
              <a:t>Even if the programmer enters the binary value 101 in the source code, it is still a text string, which is converted to the binary value 101 in memory.</a:t>
            </a:r>
          </a:p>
          <a:p>
            <a:pPr eaLnBrk="1" hangingPunct="1"/>
            <a:r>
              <a:rPr lang="en-US" sz="1800" dirty="0" smtClean="0"/>
              <a:t>Likewise, when the program runs and the user is asked to enter a data value, the user enters a text string, for example,12 decimal. This text string is then read in and converted into 0000 1100 before any calculation can be performed with it.</a:t>
            </a:r>
          </a:p>
          <a:p>
            <a:pPr eaLnBrk="1" hangingPunct="1">
              <a:spcBef>
                <a:spcPct val="100000"/>
              </a:spcBef>
              <a:buFontTx/>
              <a:buNone/>
            </a:pPr>
            <a:endParaRPr lang="en-US" sz="1800" dirty="0" smtClean="0"/>
          </a:p>
          <a:p>
            <a:pPr lvl="1" eaLnBrk="1" hangingPunct="1">
              <a:buFontTx/>
              <a:buNone/>
            </a:pPr>
            <a:endParaRPr lang="en-US" sz="1600" dirty="0" smtClean="0"/>
          </a:p>
        </p:txBody>
      </p:sp>
      <p:sp>
        <p:nvSpPr>
          <p:cNvPr id="61444" name="Slide Number Placeholder 5"/>
          <p:cNvSpPr>
            <a:spLocks noGrp="1"/>
          </p:cNvSpPr>
          <p:nvPr>
            <p:ph type="sldNum" sz="quarter" idx="11"/>
          </p:nvPr>
        </p:nvSpPr>
        <p:spPr>
          <a:noFill/>
        </p:spPr>
        <p:txBody>
          <a:bodyPr/>
          <a:lstStyle/>
          <a:p>
            <a:fld id="{6B5FBDD1-E08A-455B-9550-1FA0B16A2D60}" type="slidenum">
              <a:rPr lang="en-US" smtClean="0">
                <a:cs typeface="Arial" pitchFamily="34" charset="0"/>
              </a:rPr>
              <a:pPr/>
              <a:t>35</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p:cNvSpPr>
            <a:spLocks noGrp="1"/>
          </p:cNvSpPr>
          <p:nvPr>
            <p:ph type="sldNum" sz="quarter" idx="11"/>
          </p:nvPr>
        </p:nvSpPr>
        <p:spPr>
          <a:noFill/>
        </p:spPr>
        <p:txBody>
          <a:bodyPr/>
          <a:lstStyle/>
          <a:p>
            <a:fld id="{9BA79EEB-898B-4DCB-8796-34C6C8FADE99}" type="slidenum">
              <a:rPr lang="en-US" smtClean="0">
                <a:cs typeface="Arial" pitchFamily="34" charset="0"/>
              </a:rPr>
              <a:pPr/>
              <a:t>36</a:t>
            </a:fld>
            <a:endParaRPr lang="en-US" smtClean="0">
              <a:cs typeface="Arial" pitchFamily="34" charset="0"/>
            </a:endParaRPr>
          </a:p>
        </p:txBody>
      </p:sp>
      <p:sp>
        <p:nvSpPr>
          <p:cNvPr id="64514" name="Rectangle 2"/>
          <p:cNvSpPr>
            <a:spLocks noGrp="1" noChangeArrowheads="1"/>
          </p:cNvSpPr>
          <p:nvPr>
            <p:ph type="title"/>
          </p:nvPr>
        </p:nvSpPr>
        <p:spPr>
          <a:xfrm>
            <a:off x="685800" y="228600"/>
            <a:ext cx="7772400" cy="457200"/>
          </a:xfrm>
        </p:spPr>
        <p:txBody>
          <a:bodyPr/>
          <a:lstStyle/>
          <a:p>
            <a:pPr eaLnBrk="1" hangingPunct="1">
              <a:defRPr/>
            </a:pPr>
            <a:r>
              <a:rPr lang="en-US" sz="2800" dirty="0" smtClean="0"/>
              <a:t>Character Data in a Program</a:t>
            </a:r>
          </a:p>
        </p:txBody>
      </p:sp>
      <p:sp>
        <p:nvSpPr>
          <p:cNvPr id="62468" name="Rectangle 3"/>
          <p:cNvSpPr>
            <a:spLocks noGrp="1" noChangeArrowheads="1"/>
          </p:cNvSpPr>
          <p:nvPr>
            <p:ph type="body" idx="1"/>
          </p:nvPr>
        </p:nvSpPr>
        <p:spPr>
          <a:xfrm>
            <a:off x="381000" y="685800"/>
            <a:ext cx="8229600" cy="5562600"/>
          </a:xfrm>
        </p:spPr>
        <p:txBody>
          <a:bodyPr/>
          <a:lstStyle/>
          <a:p>
            <a:pPr eaLnBrk="1" hangingPunct="1">
              <a:lnSpc>
                <a:spcPct val="80000"/>
              </a:lnSpc>
            </a:pPr>
            <a:r>
              <a:rPr lang="en-US" sz="1800" dirty="0" smtClean="0"/>
              <a:t>Recall that characters are stored as unsigned integers.</a:t>
            </a:r>
          </a:p>
          <a:p>
            <a:pPr eaLnBrk="1" hangingPunct="1">
              <a:lnSpc>
                <a:spcPct val="80000"/>
              </a:lnSpc>
            </a:pPr>
            <a:r>
              <a:rPr lang="en-US" sz="1800" dirty="0" smtClean="0"/>
              <a:t>There are several character sets, listed below </a:t>
            </a:r>
            <a:r>
              <a:rPr lang="en-US" sz="1800" dirty="0" smtClean="0"/>
              <a:t>are 2 main ones:</a:t>
            </a:r>
            <a:endParaRPr lang="en-US" sz="1800" dirty="0" smtClean="0"/>
          </a:p>
          <a:p>
            <a:pPr lvl="1" eaLnBrk="1" hangingPunct="1">
              <a:lnSpc>
                <a:spcPct val="80000"/>
              </a:lnSpc>
              <a:buFontTx/>
              <a:buNone/>
            </a:pPr>
            <a:r>
              <a:rPr lang="en-US" sz="1800" dirty="0" smtClean="0"/>
              <a:t>- Standard </a:t>
            </a:r>
            <a:r>
              <a:rPr lang="en-US" sz="1800" dirty="0" smtClean="0"/>
              <a:t>ASCII: values </a:t>
            </a:r>
            <a:r>
              <a:rPr lang="en-US" sz="1800" dirty="0" smtClean="0"/>
              <a:t>0 – 127, symbols on a US </a:t>
            </a:r>
            <a:r>
              <a:rPr lang="en-US" sz="1800" dirty="0" smtClean="0"/>
              <a:t>keyboard.</a:t>
            </a:r>
            <a:endParaRPr lang="en-US" sz="1800" dirty="0" smtClean="0"/>
          </a:p>
          <a:p>
            <a:pPr lvl="1" eaLnBrk="1" hangingPunct="1">
              <a:lnSpc>
                <a:spcPct val="80000"/>
              </a:lnSpc>
              <a:buFontTx/>
              <a:buNone/>
            </a:pPr>
            <a:r>
              <a:rPr lang="en-US" sz="1800" dirty="0" smtClean="0"/>
              <a:t>- </a:t>
            </a:r>
            <a:r>
              <a:rPr lang="en-US" sz="1800" dirty="0" smtClean="0">
                <a:hlinkClick r:id="rId2"/>
              </a:rPr>
              <a:t>Unicode</a:t>
            </a:r>
            <a:r>
              <a:rPr lang="en-US" sz="1800" dirty="0" smtClean="0"/>
              <a:t>: </a:t>
            </a:r>
            <a:r>
              <a:rPr lang="en-US" sz="1800" dirty="0" smtClean="0"/>
              <a:t>values </a:t>
            </a:r>
            <a:r>
              <a:rPr lang="en-US" sz="1800" dirty="0" smtClean="0"/>
              <a:t>0 – 65535, </a:t>
            </a:r>
            <a:r>
              <a:rPr lang="en-US" sz="1800" dirty="0" smtClean="0"/>
              <a:t>current standard for modern computer systems, has </a:t>
            </a:r>
            <a:r>
              <a:rPr lang="en-US" sz="1800" dirty="0" smtClean="0"/>
              <a:t>3 formats UTF-8, UTF-16, UTF-32 and covers symbols for </a:t>
            </a:r>
            <a:r>
              <a:rPr lang="en-US" sz="1800" dirty="0" smtClean="0"/>
              <a:t>international languages. (Click on the link for a discussion of how we moved from ASCII to Unicode.)</a:t>
            </a:r>
            <a:endParaRPr lang="en-US" sz="1800" dirty="0" smtClean="0"/>
          </a:p>
          <a:p>
            <a:pPr lvl="1" eaLnBrk="1" hangingPunct="1">
              <a:lnSpc>
                <a:spcPct val="80000"/>
              </a:lnSpc>
              <a:buFontTx/>
              <a:buNone/>
            </a:pPr>
            <a:r>
              <a:rPr lang="en-US" sz="1800" dirty="0" smtClean="0"/>
              <a:t>The character set we use for this class is the standard ASCII set that can be found in an ASCII table.</a:t>
            </a:r>
          </a:p>
          <a:p>
            <a:pPr eaLnBrk="1" hangingPunct="1">
              <a:lnSpc>
                <a:spcPct val="80000"/>
              </a:lnSpc>
              <a:spcBef>
                <a:spcPct val="50000"/>
              </a:spcBef>
            </a:pPr>
            <a:r>
              <a:rPr lang="en-US" sz="1800" dirty="0" smtClean="0"/>
              <a:t>Using the ASCII table</a:t>
            </a:r>
            <a:endParaRPr lang="en-US" sz="1700" dirty="0" smtClean="0"/>
          </a:p>
          <a:p>
            <a:pPr lvl="1" eaLnBrk="1" hangingPunct="1">
              <a:lnSpc>
                <a:spcPct val="80000"/>
              </a:lnSpc>
              <a:buFontTx/>
              <a:buChar char="-"/>
            </a:pPr>
            <a:r>
              <a:rPr lang="en-US" sz="1800" dirty="0" smtClean="0"/>
              <a:t>The integer value of each character can be looked up in the ASCII table.</a:t>
            </a:r>
          </a:p>
          <a:p>
            <a:pPr lvl="1" eaLnBrk="1" hangingPunct="1">
              <a:lnSpc>
                <a:spcPct val="80000"/>
              </a:lnSpc>
              <a:buFontTx/>
              <a:buChar char="-"/>
            </a:pPr>
            <a:r>
              <a:rPr lang="en-US" sz="1800" dirty="0" smtClean="0"/>
              <a:t>On the back inside cover of book is the ASCII table.</a:t>
            </a:r>
          </a:p>
          <a:p>
            <a:pPr lvl="1" eaLnBrk="1" hangingPunct="1">
              <a:lnSpc>
                <a:spcPct val="80000"/>
              </a:lnSpc>
              <a:buFontTx/>
              <a:buChar char="-"/>
            </a:pPr>
            <a:r>
              <a:rPr lang="en-US" sz="1800" dirty="0" smtClean="0"/>
              <a:t>To look up the integer value of a character symbol:</a:t>
            </a:r>
          </a:p>
          <a:p>
            <a:pPr lvl="2" eaLnBrk="1" hangingPunct="1">
              <a:lnSpc>
                <a:spcPct val="80000"/>
              </a:lnSpc>
              <a:buFontTx/>
              <a:buChar char="-"/>
            </a:pPr>
            <a:r>
              <a:rPr lang="en-US" sz="1800" dirty="0" smtClean="0"/>
              <a:t>Locate the symbol in the table.</a:t>
            </a:r>
          </a:p>
          <a:p>
            <a:pPr lvl="2" eaLnBrk="1" hangingPunct="1">
              <a:lnSpc>
                <a:spcPct val="80000"/>
              </a:lnSpc>
              <a:buFontTx/>
              <a:buChar char="-"/>
            </a:pPr>
            <a:r>
              <a:rPr lang="en-US" sz="1800" dirty="0" smtClean="0"/>
              <a:t>To get the decimal integer value: Add the outer numbers of the corresponding row and column.</a:t>
            </a:r>
          </a:p>
          <a:p>
            <a:pPr lvl="2" eaLnBrk="1" hangingPunct="1">
              <a:lnSpc>
                <a:spcPct val="80000"/>
              </a:lnSpc>
              <a:buFontTx/>
              <a:buChar char="-"/>
            </a:pPr>
            <a:r>
              <a:rPr lang="en-US" sz="1800" dirty="0" smtClean="0"/>
              <a:t>To get the hexadecimal value: Put the inner number of the corresponding column in front of the inner number of the corresponding row. 	</a:t>
            </a:r>
          </a:p>
          <a:p>
            <a:pPr lvl="2" eaLnBrk="1" hangingPunct="1">
              <a:lnSpc>
                <a:spcPct val="80000"/>
              </a:lnSpc>
              <a:buFontTx/>
              <a:buChar char="-"/>
            </a:pPr>
            <a:r>
              <a:rPr lang="en-US" sz="1800" dirty="0" smtClean="0"/>
              <a:t>For example: A is 64 (column) + 1 (row) = 65 decimal</a:t>
            </a:r>
          </a:p>
          <a:p>
            <a:pPr lvl="1" eaLnBrk="1" hangingPunct="1">
              <a:lnSpc>
                <a:spcPct val="80000"/>
              </a:lnSpc>
              <a:buFontTx/>
              <a:buNone/>
            </a:pPr>
            <a:r>
              <a:rPr lang="en-US" sz="1800" dirty="0" smtClean="0"/>
              <a:t>		                         A is 4 (column) and 1 (row) = 41 hexadecimal</a:t>
            </a:r>
          </a:p>
          <a:p>
            <a:pPr lvl="1" eaLnBrk="1" hangingPunct="1">
              <a:lnSpc>
                <a:spcPct val="80000"/>
              </a:lnSpc>
            </a:pPr>
            <a:endParaRPr lang="en-US" sz="1600" i="1"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35A9FF8A-5E54-482B-B9AD-C5884ECF8804}" type="slidenum">
              <a:rPr lang="en-US" sz="1600">
                <a:latin typeface="Times New Roman" pitchFamily="18" charset="0"/>
              </a:rPr>
              <a:pPr algn="r"/>
              <a:t>37</a:t>
            </a:fld>
            <a:endParaRPr lang="en-US" sz="1600">
              <a:latin typeface="Times New Roman" pitchFamily="18" charset="0"/>
            </a:endParaRPr>
          </a:p>
        </p:txBody>
      </p:sp>
      <p:sp>
        <p:nvSpPr>
          <p:cNvPr id="150530" name="Rectangle 2"/>
          <p:cNvSpPr>
            <a:spLocks noGrp="1" noChangeArrowheads="1"/>
          </p:cNvSpPr>
          <p:nvPr>
            <p:ph type="title" idx="4294967295"/>
          </p:nvPr>
        </p:nvSpPr>
        <p:spPr/>
        <p:txBody>
          <a:bodyPr/>
          <a:lstStyle/>
          <a:p>
            <a:pPr eaLnBrk="1" hangingPunct="1">
              <a:defRPr/>
            </a:pPr>
            <a:r>
              <a:rPr lang="en-US" sz="2800" smtClean="0"/>
              <a:t>What's Next</a:t>
            </a:r>
          </a:p>
        </p:txBody>
      </p:sp>
      <p:sp>
        <p:nvSpPr>
          <p:cNvPr id="64515" name="Rectangle 3"/>
          <p:cNvSpPr>
            <a:spLocks noChangeArrowheads="1"/>
          </p:cNvSpPr>
          <p:nvPr/>
        </p:nvSpPr>
        <p:spPr bwMode="auto">
          <a:xfrm>
            <a:off x="1524000" y="1371600"/>
            <a:ext cx="6553200" cy="3276600"/>
          </a:xfrm>
          <a:prstGeom prst="rect">
            <a:avLst/>
          </a:prstGeom>
          <a:noFill/>
          <a:ln w="9525">
            <a:noFill/>
            <a:miter lim="800000"/>
            <a:headEnd/>
            <a:tailEnd/>
          </a:ln>
        </p:spPr>
        <p:txBody>
          <a:bodyPr/>
          <a:lstStyle/>
          <a:p>
            <a:pPr marL="342900" indent="-342900">
              <a:spcBef>
                <a:spcPct val="20000"/>
              </a:spcBef>
              <a:buClr>
                <a:schemeClr val="tx1"/>
              </a:buClr>
              <a:buFontTx/>
              <a:buChar char="•"/>
            </a:pPr>
            <a:r>
              <a:rPr lang="en-US" sz="1800" dirty="0" smtClean="0">
                <a:solidFill>
                  <a:schemeClr val="tx2"/>
                </a:solidFill>
              </a:rPr>
              <a:t>Welcome to Assembly Programming</a:t>
            </a:r>
          </a:p>
          <a:p>
            <a:pPr marL="342900" indent="-342900">
              <a:spcBef>
                <a:spcPct val="20000"/>
              </a:spcBef>
              <a:buClr>
                <a:schemeClr val="tx1"/>
              </a:buClr>
              <a:buFontTx/>
              <a:buChar char="•"/>
            </a:pPr>
            <a:r>
              <a:rPr lang="en-US" sz="1800" dirty="0" smtClean="0">
                <a:solidFill>
                  <a:schemeClr val="tx2"/>
                </a:solidFill>
              </a:rPr>
              <a:t>Data representation in assembly programming</a:t>
            </a:r>
            <a:endParaRPr lang="en-US" sz="1800" dirty="0">
              <a:solidFill>
                <a:schemeClr val="tx2"/>
              </a:solidFill>
            </a:endParaRPr>
          </a:p>
          <a:p>
            <a:pPr marL="342900" indent="-342900">
              <a:spcBef>
                <a:spcPct val="20000"/>
              </a:spcBef>
              <a:buClr>
                <a:schemeClr val="tx1"/>
              </a:buClr>
              <a:buFontTx/>
              <a:buChar char="•"/>
            </a:pPr>
            <a:r>
              <a:rPr lang="en-US" sz="1800" b="1" dirty="0">
                <a:solidFill>
                  <a:schemeClr val="tx2"/>
                </a:solidFill>
              </a:rPr>
              <a:t>Logic or </a:t>
            </a:r>
            <a:r>
              <a:rPr lang="en-US" sz="1800" b="1" dirty="0" err="1">
                <a:solidFill>
                  <a:schemeClr val="tx2"/>
                </a:solidFill>
              </a:rPr>
              <a:t>boolean</a:t>
            </a:r>
            <a:r>
              <a:rPr lang="en-US" sz="1800" b="1" dirty="0">
                <a:solidFill>
                  <a:schemeClr val="tx2"/>
                </a:solidFill>
              </a:rPr>
              <a:t> operations</a:t>
            </a:r>
          </a:p>
          <a:p>
            <a:pPr marL="742950" lvl="1" indent="-285750">
              <a:spcBef>
                <a:spcPct val="20000"/>
              </a:spcBef>
              <a:buClr>
                <a:schemeClr val="tx1"/>
              </a:buClr>
            </a:pPr>
            <a:endParaRPr lang="en-US" sz="2200" b="1" dirty="0">
              <a:solidFill>
                <a:schemeClr val="tx2"/>
              </a:solidFill>
            </a:endParaRPr>
          </a:p>
          <a:p>
            <a:pPr marL="342900" indent="-342900">
              <a:spcBef>
                <a:spcPct val="20000"/>
              </a:spcBef>
              <a:buClr>
                <a:schemeClr val="tx1"/>
              </a:buClr>
            </a:pPr>
            <a:endParaRPr lang="en-US" sz="2400" dirty="0"/>
          </a:p>
        </p:txBody>
      </p:sp>
      <p:sp>
        <p:nvSpPr>
          <p:cNvPr id="64516" name="Slide Number Placeholder 5"/>
          <p:cNvSpPr>
            <a:spLocks noGrp="1"/>
          </p:cNvSpPr>
          <p:nvPr>
            <p:ph type="sldNum" sz="quarter" idx="11"/>
          </p:nvPr>
        </p:nvSpPr>
        <p:spPr>
          <a:noFill/>
        </p:spPr>
        <p:txBody>
          <a:bodyPr/>
          <a:lstStyle/>
          <a:p>
            <a:fld id="{AD35D02C-ED5F-4E13-9D53-87857EBD2B56}" type="slidenum">
              <a:rPr lang="en-US" smtClean="0">
                <a:cs typeface="Arial" pitchFamily="34" charset="0"/>
              </a:rPr>
              <a:pPr/>
              <a:t>37</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p:cNvSpPr>
            <a:spLocks noGrp="1"/>
          </p:cNvSpPr>
          <p:nvPr>
            <p:ph type="sldNum" sz="quarter" idx="11"/>
          </p:nvPr>
        </p:nvSpPr>
        <p:spPr>
          <a:noFill/>
        </p:spPr>
        <p:txBody>
          <a:bodyPr/>
          <a:lstStyle/>
          <a:p>
            <a:fld id="{A1A46B18-4047-4D60-9FE3-E5E1D11BDC86}" type="slidenum">
              <a:rPr lang="en-US" smtClean="0">
                <a:cs typeface="Arial" pitchFamily="34" charset="0"/>
              </a:rPr>
              <a:pPr/>
              <a:t>38</a:t>
            </a:fld>
            <a:endParaRPr lang="en-US" smtClean="0">
              <a:cs typeface="Arial" pitchFamily="34" charset="0"/>
            </a:endParaRPr>
          </a:p>
        </p:txBody>
      </p:sp>
      <p:sp>
        <p:nvSpPr>
          <p:cNvPr id="41986" name="Rectangle 2"/>
          <p:cNvSpPr>
            <a:spLocks noGrp="1" noChangeArrowheads="1"/>
          </p:cNvSpPr>
          <p:nvPr>
            <p:ph type="title"/>
          </p:nvPr>
        </p:nvSpPr>
        <p:spPr/>
        <p:txBody>
          <a:bodyPr/>
          <a:lstStyle/>
          <a:p>
            <a:pPr eaLnBrk="1" hangingPunct="1">
              <a:defRPr/>
            </a:pPr>
            <a:r>
              <a:rPr lang="en-US" sz="2800" smtClean="0"/>
              <a:t>Boolean Algebra</a:t>
            </a:r>
          </a:p>
        </p:txBody>
      </p:sp>
      <p:sp>
        <p:nvSpPr>
          <p:cNvPr id="65540" name="Rectangle 3"/>
          <p:cNvSpPr>
            <a:spLocks noGrp="1" noChangeArrowheads="1"/>
          </p:cNvSpPr>
          <p:nvPr>
            <p:ph type="body" idx="1"/>
          </p:nvPr>
        </p:nvSpPr>
        <p:spPr>
          <a:xfrm>
            <a:off x="1143000" y="1219200"/>
            <a:ext cx="6705600" cy="2667000"/>
          </a:xfrm>
        </p:spPr>
        <p:txBody>
          <a:bodyPr/>
          <a:lstStyle/>
          <a:p>
            <a:pPr eaLnBrk="1" hangingPunct="1">
              <a:lnSpc>
                <a:spcPct val="90000"/>
              </a:lnSpc>
            </a:pPr>
            <a:r>
              <a:rPr lang="en-US" sz="1800" dirty="0" smtClean="0"/>
              <a:t>Based on </a:t>
            </a:r>
            <a:r>
              <a:rPr lang="en-US" sz="1800" dirty="0" smtClean="0">
                <a:solidFill>
                  <a:schemeClr val="tx2"/>
                </a:solidFill>
              </a:rPr>
              <a:t>symbolic logic</a:t>
            </a:r>
            <a:r>
              <a:rPr lang="en-US" sz="1800" dirty="0" smtClean="0"/>
              <a:t>, designed by George Boole</a:t>
            </a:r>
          </a:p>
          <a:p>
            <a:pPr eaLnBrk="1" hangingPunct="1">
              <a:lnSpc>
                <a:spcPct val="90000"/>
              </a:lnSpc>
            </a:pPr>
            <a:r>
              <a:rPr lang="en-US" sz="1800" dirty="0" smtClean="0"/>
              <a:t>There are 2 Boolean values  </a:t>
            </a:r>
          </a:p>
          <a:p>
            <a:pPr lvl="1" eaLnBrk="1" hangingPunct="1">
              <a:lnSpc>
                <a:spcPct val="90000"/>
              </a:lnSpc>
            </a:pPr>
            <a:r>
              <a:rPr lang="en-US" sz="1800" dirty="0" smtClean="0"/>
              <a:t>True</a:t>
            </a:r>
          </a:p>
          <a:p>
            <a:pPr lvl="1" eaLnBrk="1" hangingPunct="1">
              <a:lnSpc>
                <a:spcPct val="90000"/>
              </a:lnSpc>
            </a:pPr>
            <a:r>
              <a:rPr lang="en-US" sz="1800" dirty="0" smtClean="0"/>
              <a:t>False</a:t>
            </a:r>
          </a:p>
          <a:p>
            <a:pPr eaLnBrk="1" hangingPunct="1">
              <a:lnSpc>
                <a:spcPct val="90000"/>
              </a:lnSpc>
            </a:pPr>
            <a:r>
              <a:rPr lang="en-US" sz="1800" dirty="0" smtClean="0"/>
              <a:t>Boolean expressions are created from the Boolean operators</a:t>
            </a:r>
          </a:p>
          <a:p>
            <a:pPr lvl="1" eaLnBrk="1" hangingPunct="1">
              <a:lnSpc>
                <a:spcPct val="90000"/>
              </a:lnSpc>
            </a:pPr>
            <a:r>
              <a:rPr lang="en-US" sz="1800" dirty="0" smtClean="0"/>
              <a:t>NOT</a:t>
            </a:r>
          </a:p>
          <a:p>
            <a:pPr lvl="1" eaLnBrk="1" hangingPunct="1">
              <a:lnSpc>
                <a:spcPct val="90000"/>
              </a:lnSpc>
            </a:pPr>
            <a:r>
              <a:rPr lang="en-US" sz="1800" dirty="0" smtClean="0"/>
              <a:t>AND</a:t>
            </a:r>
          </a:p>
          <a:p>
            <a:pPr lvl="1" eaLnBrk="1" hangingPunct="1">
              <a:lnSpc>
                <a:spcPct val="90000"/>
              </a:lnSpc>
            </a:pPr>
            <a:r>
              <a:rPr lang="en-US" sz="1800" dirty="0" smtClean="0"/>
              <a:t>OR</a:t>
            </a:r>
          </a:p>
          <a:p>
            <a:pPr lvl="1" eaLnBrk="1" hangingPunct="1">
              <a:lnSpc>
                <a:spcPct val="90000"/>
              </a:lnSpc>
            </a:pPr>
            <a:r>
              <a:rPr lang="en-US" sz="1800" dirty="0" smtClean="0"/>
              <a:t>XOR (e</a:t>
            </a:r>
            <a:r>
              <a:rPr lang="en-US" sz="1800" b="1" u="sng" dirty="0" smtClean="0"/>
              <a:t>x</a:t>
            </a:r>
            <a:r>
              <a:rPr lang="en-US" sz="1800" dirty="0" smtClean="0"/>
              <a:t>clusive </a:t>
            </a:r>
            <a:r>
              <a:rPr lang="en-US" sz="1800" b="1" u="sng" dirty="0" smtClean="0"/>
              <a:t>or</a:t>
            </a:r>
            <a:r>
              <a:rPr lang="en-US" sz="1800" dirty="0" smtClean="0"/>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4"/>
          <p:cNvSpPr>
            <a:spLocks noGrp="1"/>
          </p:cNvSpPr>
          <p:nvPr>
            <p:ph type="sldNum" sz="quarter" idx="11"/>
          </p:nvPr>
        </p:nvSpPr>
        <p:spPr>
          <a:noFill/>
        </p:spPr>
        <p:txBody>
          <a:bodyPr/>
          <a:lstStyle/>
          <a:p>
            <a:fld id="{DF39DB67-00E9-4FF5-87EC-74B3734B798C}" type="slidenum">
              <a:rPr lang="en-US" smtClean="0">
                <a:cs typeface="Arial" pitchFamily="34" charset="0"/>
              </a:rPr>
              <a:pPr/>
              <a:t>39</a:t>
            </a:fld>
            <a:endParaRPr lang="en-US" smtClean="0">
              <a:cs typeface="Arial" pitchFamily="34" charset="0"/>
            </a:endParaRPr>
          </a:p>
        </p:txBody>
      </p:sp>
      <p:sp>
        <p:nvSpPr>
          <p:cNvPr id="69634" name="Rectangle 2"/>
          <p:cNvSpPr>
            <a:spLocks noGrp="1" noChangeArrowheads="1"/>
          </p:cNvSpPr>
          <p:nvPr>
            <p:ph type="title"/>
          </p:nvPr>
        </p:nvSpPr>
        <p:spPr/>
        <p:txBody>
          <a:bodyPr/>
          <a:lstStyle/>
          <a:p>
            <a:pPr eaLnBrk="1" hangingPunct="1">
              <a:defRPr/>
            </a:pPr>
            <a:r>
              <a:rPr lang="en-US" sz="2800" smtClean="0"/>
              <a:t>NOT</a:t>
            </a:r>
          </a:p>
        </p:txBody>
      </p:sp>
      <p:sp>
        <p:nvSpPr>
          <p:cNvPr id="7174" name="Rectangle 3"/>
          <p:cNvSpPr>
            <a:spLocks noGrp="1" noChangeArrowheads="1"/>
          </p:cNvSpPr>
          <p:nvPr>
            <p:ph type="body" idx="1"/>
          </p:nvPr>
        </p:nvSpPr>
        <p:spPr>
          <a:xfrm>
            <a:off x="1371600" y="1295400"/>
            <a:ext cx="6553200" cy="1143000"/>
          </a:xfrm>
        </p:spPr>
        <p:txBody>
          <a:bodyPr/>
          <a:lstStyle/>
          <a:p>
            <a:pPr eaLnBrk="1" hangingPunct="1"/>
            <a:r>
              <a:rPr lang="en-US" sz="1800" dirty="0" smtClean="0"/>
              <a:t>Accepts 1 input value.</a:t>
            </a:r>
          </a:p>
          <a:p>
            <a:pPr eaLnBrk="1" hangingPunct="1"/>
            <a:r>
              <a:rPr lang="en-US" sz="1800" dirty="0" smtClean="0"/>
              <a:t>Inverts (reverses) the </a:t>
            </a:r>
            <a:r>
              <a:rPr lang="en-US" sz="1800" dirty="0" err="1" smtClean="0"/>
              <a:t>boolean</a:t>
            </a:r>
            <a:r>
              <a:rPr lang="en-US" sz="1800" dirty="0" smtClean="0"/>
              <a:t> input value.</a:t>
            </a:r>
          </a:p>
          <a:p>
            <a:pPr eaLnBrk="1" hangingPunct="1"/>
            <a:r>
              <a:rPr lang="en-US" sz="1800" dirty="0" smtClean="0"/>
              <a:t>Truth table for Boolean NOT operator:</a:t>
            </a:r>
          </a:p>
        </p:txBody>
      </p:sp>
      <p:pic>
        <p:nvPicPr>
          <p:cNvPr id="7175" name="Picture 4"/>
          <p:cNvPicPr>
            <a:picLocks noChangeAspect="1" noChangeArrowheads="1"/>
          </p:cNvPicPr>
          <p:nvPr/>
        </p:nvPicPr>
        <p:blipFill>
          <a:blip r:embed="rId3" cstate="print"/>
          <a:srcRect/>
          <a:stretch>
            <a:fillRect/>
          </a:stretch>
        </p:blipFill>
        <p:spPr bwMode="auto">
          <a:xfrm>
            <a:off x="3962400" y="2362200"/>
            <a:ext cx="1274762" cy="1295400"/>
          </a:xfrm>
          <a:prstGeom prst="rect">
            <a:avLst/>
          </a:prstGeom>
          <a:noFill/>
          <a:ln w="9525">
            <a:noFill/>
            <a:miter lim="800000"/>
            <a:headEnd/>
            <a:tailEnd/>
          </a:ln>
        </p:spPr>
      </p:pic>
      <p:grpSp>
        <p:nvGrpSpPr>
          <p:cNvPr id="2" name="Group 8"/>
          <p:cNvGrpSpPr>
            <a:grpSpLocks/>
          </p:cNvGrpSpPr>
          <p:nvPr/>
        </p:nvGrpSpPr>
        <p:grpSpPr bwMode="auto">
          <a:xfrm>
            <a:off x="3048000" y="3810000"/>
            <a:ext cx="3200400" cy="1293812"/>
            <a:chOff x="2544" y="1729"/>
            <a:chExt cx="2352" cy="971"/>
          </a:xfrm>
        </p:grpSpPr>
        <p:graphicFrame>
          <p:nvGraphicFramePr>
            <p:cNvPr id="7170" name="Object 6"/>
            <p:cNvGraphicFramePr>
              <a:graphicFrameLocks noChangeAspect="1"/>
            </p:cNvGraphicFramePr>
            <p:nvPr/>
          </p:nvGraphicFramePr>
          <p:xfrm>
            <a:off x="2928" y="2064"/>
            <a:ext cx="1488" cy="636"/>
          </p:xfrm>
          <a:graphic>
            <a:graphicData uri="http://schemas.openxmlformats.org/presentationml/2006/ole">
              <p:oleObj spid="_x0000_s7170" name="VISIO" r:id="rId4" imgW="790560" imgH="337680" progId="">
                <p:embed/>
              </p:oleObj>
            </a:graphicData>
          </a:graphic>
        </p:graphicFrame>
        <p:sp>
          <p:nvSpPr>
            <p:cNvPr id="7177" name="Text Box 7"/>
            <p:cNvSpPr txBox="1">
              <a:spLocks noChangeArrowheads="1"/>
            </p:cNvSpPr>
            <p:nvPr/>
          </p:nvSpPr>
          <p:spPr bwMode="auto">
            <a:xfrm>
              <a:off x="2544" y="1729"/>
              <a:ext cx="2352" cy="342"/>
            </a:xfrm>
            <a:prstGeom prst="rect">
              <a:avLst/>
            </a:prstGeom>
            <a:noFill/>
            <a:ln w="9525">
              <a:noFill/>
              <a:miter lim="800000"/>
              <a:headEnd/>
              <a:tailEnd/>
            </a:ln>
          </p:spPr>
          <p:txBody>
            <a:bodyPr tIns="137160" bIns="137160">
              <a:spAutoFit/>
            </a:bodyPr>
            <a:lstStyle/>
            <a:p>
              <a:pPr algn="ctr">
                <a:spcBef>
                  <a:spcPct val="50000"/>
                </a:spcBef>
              </a:pPr>
              <a:r>
                <a:rPr lang="en-US" sz="1200" dirty="0"/>
                <a:t>Digital gate diagram for NOT: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4"/>
          <p:cNvSpPr>
            <a:spLocks noGrp="1"/>
          </p:cNvSpPr>
          <p:nvPr>
            <p:ph type="sldNum" sz="quarter" idx="11"/>
          </p:nvPr>
        </p:nvSpPr>
        <p:spPr>
          <a:noFill/>
        </p:spPr>
        <p:txBody>
          <a:bodyPr/>
          <a:lstStyle/>
          <a:p>
            <a:fld id="{4C905B4A-E280-4D00-B2A6-B4DD08D6C39E}" type="slidenum">
              <a:rPr lang="en-US" smtClean="0">
                <a:cs typeface="Arial" pitchFamily="34" charset="0"/>
              </a:rPr>
              <a:pPr/>
              <a:t>4</a:t>
            </a:fld>
            <a:endParaRPr lang="en-US" smtClean="0">
              <a:cs typeface="Arial" pitchFamily="34" charset="0"/>
            </a:endParaRPr>
          </a:p>
        </p:txBody>
      </p:sp>
      <p:sp>
        <p:nvSpPr>
          <p:cNvPr id="81922" name="Rectangle 2"/>
          <p:cNvSpPr>
            <a:spLocks noGrp="1" noChangeArrowheads="1"/>
          </p:cNvSpPr>
          <p:nvPr>
            <p:ph type="title"/>
          </p:nvPr>
        </p:nvSpPr>
        <p:spPr>
          <a:xfrm>
            <a:off x="609600" y="152400"/>
            <a:ext cx="7772400" cy="685800"/>
          </a:xfrm>
        </p:spPr>
        <p:txBody>
          <a:bodyPr/>
          <a:lstStyle/>
          <a:p>
            <a:pPr eaLnBrk="1" hangingPunct="1">
              <a:defRPr/>
            </a:pPr>
            <a:r>
              <a:rPr lang="en-US" sz="2800" dirty="0" smtClean="0"/>
              <a:t>Welcome to Assembly Language </a:t>
            </a:r>
            <a:r>
              <a:rPr lang="en-US" sz="2000" dirty="0" smtClean="0"/>
              <a:t>(1 of 2)</a:t>
            </a:r>
          </a:p>
        </p:txBody>
      </p:sp>
      <p:sp>
        <p:nvSpPr>
          <p:cNvPr id="111620" name="Rectangle 3"/>
          <p:cNvSpPr>
            <a:spLocks noGrp="1" noChangeArrowheads="1"/>
          </p:cNvSpPr>
          <p:nvPr>
            <p:ph type="body" idx="1"/>
          </p:nvPr>
        </p:nvSpPr>
        <p:spPr>
          <a:xfrm>
            <a:off x="457200" y="914400"/>
            <a:ext cx="8305800" cy="5181600"/>
          </a:xfrm>
        </p:spPr>
        <p:txBody>
          <a:bodyPr/>
          <a:lstStyle/>
          <a:p>
            <a:pPr eaLnBrk="1" hangingPunct="1">
              <a:lnSpc>
                <a:spcPct val="80000"/>
              </a:lnSpc>
            </a:pPr>
            <a:r>
              <a:rPr lang="en-US" sz="1800" b="1" dirty="0" smtClean="0"/>
              <a:t>Why am I learning Assembly Language?</a:t>
            </a:r>
          </a:p>
          <a:p>
            <a:pPr lvl="1" indent="-365760" eaLnBrk="1" hangingPunct="1">
              <a:lnSpc>
                <a:spcPct val="80000"/>
              </a:lnSpc>
            </a:pPr>
            <a:r>
              <a:rPr lang="en-US" sz="1800" dirty="0" smtClean="0"/>
              <a:t>Closest language to the native machine language, resulting in efficient, compact code.</a:t>
            </a:r>
          </a:p>
          <a:p>
            <a:pPr lvl="1" indent="-365760" eaLnBrk="1" hangingPunct="1">
              <a:lnSpc>
                <a:spcPct val="80000"/>
              </a:lnSpc>
            </a:pPr>
            <a:r>
              <a:rPr lang="en-US" sz="1800" dirty="0" smtClean="0"/>
              <a:t>Provides direct access to the hardware: helps in learning computer architecture.</a:t>
            </a:r>
          </a:p>
          <a:p>
            <a:pPr lvl="1" indent="-365760" eaLnBrk="1" hangingPunct="1">
              <a:lnSpc>
                <a:spcPct val="80000"/>
              </a:lnSpc>
            </a:pPr>
            <a:r>
              <a:rPr lang="en-US" sz="1800" dirty="0" smtClean="0"/>
              <a:t>Helps in understanding how high level languages work.</a:t>
            </a:r>
          </a:p>
          <a:p>
            <a:pPr eaLnBrk="1" hangingPunct="1">
              <a:lnSpc>
                <a:spcPct val="80000"/>
              </a:lnSpc>
              <a:buFontTx/>
              <a:buNone/>
            </a:pPr>
            <a:r>
              <a:rPr lang="en-US" sz="1800" dirty="0" smtClean="0"/>
              <a:t>	</a:t>
            </a:r>
          </a:p>
          <a:p>
            <a:pPr eaLnBrk="1" hangingPunct="1">
              <a:lnSpc>
                <a:spcPct val="80000"/>
              </a:lnSpc>
            </a:pPr>
            <a:r>
              <a:rPr lang="en-US" sz="1800" b="1" dirty="0" smtClean="0"/>
              <a:t>What background should I have?</a:t>
            </a:r>
          </a:p>
          <a:p>
            <a:pPr lvl="1" eaLnBrk="1" hangingPunct="1">
              <a:lnSpc>
                <a:spcPct val="80000"/>
              </a:lnSpc>
            </a:pPr>
            <a:r>
              <a:rPr lang="en-US" sz="1800" dirty="0" smtClean="0"/>
              <a:t>Minimum: intermediate level programming experience, preferably in C, C++, Java</a:t>
            </a:r>
          </a:p>
          <a:p>
            <a:pPr lvl="1" eaLnBrk="1" hangingPunct="1">
              <a:lnSpc>
                <a:spcPct val="80000"/>
              </a:lnSpc>
            </a:pPr>
            <a:r>
              <a:rPr lang="en-US" sz="1800" dirty="0" smtClean="0"/>
              <a:t>Understanding of: if statements, loops, arrays, indirect addressing such as pointers or references, and functions or methods.</a:t>
            </a:r>
          </a:p>
          <a:p>
            <a:pPr eaLnBrk="1" hangingPunct="1">
              <a:lnSpc>
                <a:spcPct val="80000"/>
              </a:lnSpc>
              <a:buFontTx/>
              <a:buNone/>
            </a:pPr>
            <a:endParaRPr lang="en-US" sz="1800" dirty="0" smtClean="0"/>
          </a:p>
          <a:p>
            <a:pPr eaLnBrk="1" hangingPunct="1">
              <a:lnSpc>
                <a:spcPct val="80000"/>
              </a:lnSpc>
            </a:pPr>
            <a:r>
              <a:rPr lang="en-US" sz="1800" b="1" dirty="0" smtClean="0"/>
              <a:t>What tools do I need to write Assembly Language programs?</a:t>
            </a:r>
          </a:p>
          <a:p>
            <a:pPr lvl="1" eaLnBrk="1" hangingPunct="1">
              <a:lnSpc>
                <a:spcPct val="80000"/>
              </a:lnSpc>
            </a:pPr>
            <a:r>
              <a:rPr lang="en-US" sz="1800" u="sng" dirty="0" smtClean="0"/>
              <a:t>Text editor</a:t>
            </a:r>
            <a:r>
              <a:rPr lang="en-US" sz="1800" dirty="0" smtClean="0"/>
              <a:t>: to write the assembly program</a:t>
            </a:r>
          </a:p>
          <a:p>
            <a:pPr lvl="1" eaLnBrk="1" hangingPunct="1">
              <a:lnSpc>
                <a:spcPct val="80000"/>
              </a:lnSpc>
            </a:pPr>
            <a:r>
              <a:rPr lang="en-US" sz="1800" u="sng" dirty="0" smtClean="0"/>
              <a:t>Assembler</a:t>
            </a:r>
            <a:r>
              <a:rPr lang="en-US" sz="1800" dirty="0" smtClean="0"/>
              <a:t>: translate Assembly Language to machine language</a:t>
            </a:r>
          </a:p>
          <a:p>
            <a:pPr lvl="1" eaLnBrk="1" hangingPunct="1">
              <a:lnSpc>
                <a:spcPct val="80000"/>
              </a:lnSpc>
            </a:pPr>
            <a:r>
              <a:rPr lang="en-US" sz="1800" u="sng" dirty="0" smtClean="0"/>
              <a:t>Linker</a:t>
            </a:r>
            <a:r>
              <a:rPr lang="en-US" sz="1800" dirty="0" smtClean="0"/>
              <a:t>: combine individual object files together into an executable</a:t>
            </a:r>
          </a:p>
          <a:p>
            <a:pPr eaLnBrk="1" hangingPunct="1">
              <a:lnSpc>
                <a:spcPct val="80000"/>
              </a:lnSpc>
            </a:pPr>
            <a:endParaRPr lang="en-US" sz="1800" dirty="0" smtClean="0"/>
          </a:p>
          <a:p>
            <a:pPr eaLnBrk="1" hangingPunct="1">
              <a:lnSpc>
                <a:spcPct val="80000"/>
              </a:lnSpc>
              <a:buFontTx/>
              <a:buNone/>
            </a:pPr>
            <a:r>
              <a:rPr lang="en-US" sz="1800" dirty="0" smtClean="0"/>
              <a:t>		</a:t>
            </a:r>
          </a:p>
          <a:p>
            <a:pPr eaLnBrk="1" hangingPunct="1">
              <a:lnSpc>
                <a:spcPct val="80000"/>
              </a:lnSpc>
              <a:buFontTx/>
              <a:buNone/>
            </a:pPr>
            <a:endParaRPr lang="en-US" sz="18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Slide Number Placeholder 4"/>
          <p:cNvSpPr>
            <a:spLocks noGrp="1"/>
          </p:cNvSpPr>
          <p:nvPr>
            <p:ph type="sldNum" sz="quarter" idx="11"/>
          </p:nvPr>
        </p:nvSpPr>
        <p:spPr>
          <a:noFill/>
        </p:spPr>
        <p:txBody>
          <a:bodyPr/>
          <a:lstStyle/>
          <a:p>
            <a:fld id="{C32A3E96-C255-4E68-9DD5-B1AC477CF8A5}" type="slidenum">
              <a:rPr lang="en-US" smtClean="0">
                <a:cs typeface="Arial" pitchFamily="34" charset="0"/>
              </a:rPr>
              <a:pPr/>
              <a:t>40</a:t>
            </a:fld>
            <a:endParaRPr lang="en-US" smtClean="0">
              <a:cs typeface="Arial" pitchFamily="34" charset="0"/>
            </a:endParaRPr>
          </a:p>
        </p:txBody>
      </p:sp>
      <p:sp>
        <p:nvSpPr>
          <p:cNvPr id="70658" name="Rectangle 2"/>
          <p:cNvSpPr>
            <a:spLocks noGrp="1" noChangeArrowheads="1"/>
          </p:cNvSpPr>
          <p:nvPr>
            <p:ph type="title"/>
          </p:nvPr>
        </p:nvSpPr>
        <p:spPr/>
        <p:txBody>
          <a:bodyPr/>
          <a:lstStyle/>
          <a:p>
            <a:pPr eaLnBrk="1" hangingPunct="1">
              <a:defRPr/>
            </a:pPr>
            <a:r>
              <a:rPr lang="en-US" sz="2800" smtClean="0"/>
              <a:t>AND</a:t>
            </a:r>
          </a:p>
        </p:txBody>
      </p:sp>
      <p:sp>
        <p:nvSpPr>
          <p:cNvPr id="8198" name="Rectangle 4"/>
          <p:cNvSpPr>
            <a:spLocks noGrp="1" noChangeArrowheads="1"/>
          </p:cNvSpPr>
          <p:nvPr>
            <p:ph type="body" idx="1"/>
          </p:nvPr>
        </p:nvSpPr>
        <p:spPr>
          <a:xfrm>
            <a:off x="838200" y="1143000"/>
            <a:ext cx="7772400" cy="1066800"/>
          </a:xfrm>
        </p:spPr>
        <p:txBody>
          <a:bodyPr/>
          <a:lstStyle/>
          <a:p>
            <a:pPr eaLnBrk="1" hangingPunct="1"/>
            <a:r>
              <a:rPr lang="en-US" sz="1800" dirty="0" smtClean="0"/>
              <a:t>Accepts 2 input values.</a:t>
            </a:r>
          </a:p>
          <a:p>
            <a:pPr eaLnBrk="1" hangingPunct="1"/>
            <a:r>
              <a:rPr lang="en-US" sz="1800" dirty="0" smtClean="0"/>
              <a:t>Returns True only if both input are True.</a:t>
            </a:r>
          </a:p>
          <a:p>
            <a:pPr eaLnBrk="1" hangingPunct="1"/>
            <a:r>
              <a:rPr lang="en-US" sz="1800" dirty="0" smtClean="0"/>
              <a:t>Truth table for AND operator:</a:t>
            </a:r>
            <a:endParaRPr lang="en-US" dirty="0" smtClean="0"/>
          </a:p>
        </p:txBody>
      </p:sp>
      <p:pic>
        <p:nvPicPr>
          <p:cNvPr id="8199" name="Picture 5"/>
          <p:cNvPicPr>
            <a:picLocks noChangeAspect="1" noChangeArrowheads="1"/>
          </p:cNvPicPr>
          <p:nvPr/>
        </p:nvPicPr>
        <p:blipFill>
          <a:blip r:embed="rId3" cstate="print"/>
          <a:srcRect/>
          <a:stretch>
            <a:fillRect/>
          </a:stretch>
        </p:blipFill>
        <p:spPr bwMode="auto">
          <a:xfrm>
            <a:off x="3429000" y="2209800"/>
            <a:ext cx="1682750" cy="2057400"/>
          </a:xfrm>
          <a:prstGeom prst="rect">
            <a:avLst/>
          </a:prstGeom>
          <a:noFill/>
          <a:ln w="9525">
            <a:noFill/>
            <a:miter lim="800000"/>
            <a:headEnd/>
            <a:tailEnd/>
          </a:ln>
        </p:spPr>
      </p:pic>
      <p:grpSp>
        <p:nvGrpSpPr>
          <p:cNvPr id="2" name="Group 8"/>
          <p:cNvGrpSpPr>
            <a:grpSpLocks/>
          </p:cNvGrpSpPr>
          <p:nvPr/>
        </p:nvGrpSpPr>
        <p:grpSpPr bwMode="auto">
          <a:xfrm>
            <a:off x="2743200" y="4419600"/>
            <a:ext cx="3048000" cy="1371600"/>
            <a:chOff x="2544" y="1872"/>
            <a:chExt cx="2352" cy="973"/>
          </a:xfrm>
        </p:grpSpPr>
        <p:graphicFrame>
          <p:nvGraphicFramePr>
            <p:cNvPr id="8194" name="Object 1024"/>
            <p:cNvGraphicFramePr>
              <a:graphicFrameLocks noChangeAspect="1"/>
            </p:cNvGraphicFramePr>
            <p:nvPr/>
          </p:nvGraphicFramePr>
          <p:xfrm>
            <a:off x="3120" y="2208"/>
            <a:ext cx="1248" cy="637"/>
          </p:xfrm>
          <a:graphic>
            <a:graphicData uri="http://schemas.openxmlformats.org/presentationml/2006/ole">
              <p:oleObj spid="_x0000_s8194" name="VISIO" r:id="rId4" imgW="790560" imgH="402480" progId="">
                <p:embed/>
              </p:oleObj>
            </a:graphicData>
          </a:graphic>
        </p:graphicFrame>
        <p:sp>
          <p:nvSpPr>
            <p:cNvPr id="8201" name="Text Box 7"/>
            <p:cNvSpPr txBox="1">
              <a:spLocks noChangeArrowheads="1"/>
            </p:cNvSpPr>
            <p:nvPr/>
          </p:nvSpPr>
          <p:spPr bwMode="auto">
            <a:xfrm>
              <a:off x="2544" y="1872"/>
              <a:ext cx="2352" cy="323"/>
            </a:xfrm>
            <a:prstGeom prst="rect">
              <a:avLst/>
            </a:prstGeom>
            <a:noFill/>
            <a:ln w="9525">
              <a:noFill/>
              <a:miter lim="800000"/>
              <a:headEnd/>
              <a:tailEnd/>
            </a:ln>
          </p:spPr>
          <p:txBody>
            <a:bodyPr tIns="137160" bIns="137160">
              <a:spAutoFit/>
            </a:bodyPr>
            <a:lstStyle/>
            <a:p>
              <a:pPr algn="ctr">
                <a:spcBef>
                  <a:spcPct val="50000"/>
                </a:spcBef>
              </a:pPr>
              <a:r>
                <a:rPr lang="en-US" sz="1200" dirty="0"/>
                <a:t>Digital gate diagram for AND:</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4"/>
          <p:cNvSpPr>
            <a:spLocks noGrp="1"/>
          </p:cNvSpPr>
          <p:nvPr>
            <p:ph type="sldNum" sz="quarter" idx="11"/>
          </p:nvPr>
        </p:nvSpPr>
        <p:spPr>
          <a:noFill/>
        </p:spPr>
        <p:txBody>
          <a:bodyPr/>
          <a:lstStyle/>
          <a:p>
            <a:fld id="{1A3D5007-4120-40A0-A100-95561E145AF6}" type="slidenum">
              <a:rPr lang="en-US" smtClean="0">
                <a:cs typeface="Arial" pitchFamily="34" charset="0"/>
              </a:rPr>
              <a:pPr/>
              <a:t>41</a:t>
            </a:fld>
            <a:endParaRPr lang="en-US" smtClean="0">
              <a:cs typeface="Arial" pitchFamily="34" charset="0"/>
            </a:endParaRPr>
          </a:p>
        </p:txBody>
      </p:sp>
      <p:sp>
        <p:nvSpPr>
          <p:cNvPr id="71682" name="Rectangle 2"/>
          <p:cNvSpPr>
            <a:spLocks noGrp="1" noChangeArrowheads="1"/>
          </p:cNvSpPr>
          <p:nvPr>
            <p:ph type="title"/>
          </p:nvPr>
        </p:nvSpPr>
        <p:spPr/>
        <p:txBody>
          <a:bodyPr/>
          <a:lstStyle/>
          <a:p>
            <a:pPr eaLnBrk="1" hangingPunct="1">
              <a:defRPr/>
            </a:pPr>
            <a:r>
              <a:rPr lang="en-US" sz="2800" smtClean="0"/>
              <a:t>OR</a:t>
            </a:r>
          </a:p>
        </p:txBody>
      </p:sp>
      <p:sp>
        <p:nvSpPr>
          <p:cNvPr id="9222" name="Rectangle 3"/>
          <p:cNvSpPr>
            <a:spLocks noGrp="1" noChangeArrowheads="1"/>
          </p:cNvSpPr>
          <p:nvPr>
            <p:ph type="body" idx="1"/>
          </p:nvPr>
        </p:nvSpPr>
        <p:spPr>
          <a:xfrm>
            <a:off x="838200" y="1143000"/>
            <a:ext cx="7772400" cy="1066800"/>
          </a:xfrm>
        </p:spPr>
        <p:txBody>
          <a:bodyPr/>
          <a:lstStyle/>
          <a:p>
            <a:pPr eaLnBrk="1" hangingPunct="1"/>
            <a:r>
              <a:rPr lang="en-US" sz="1800" dirty="0" smtClean="0"/>
              <a:t>Accepts 2 input values.</a:t>
            </a:r>
          </a:p>
          <a:p>
            <a:pPr eaLnBrk="1" hangingPunct="1"/>
            <a:r>
              <a:rPr lang="en-US" sz="1800" dirty="0" smtClean="0"/>
              <a:t>Returns False only if both input are False.</a:t>
            </a:r>
          </a:p>
          <a:p>
            <a:pPr eaLnBrk="1" hangingPunct="1"/>
            <a:r>
              <a:rPr lang="en-US" sz="1800" dirty="0" smtClean="0"/>
              <a:t>Truth table for Boolean OR operator:</a:t>
            </a:r>
          </a:p>
        </p:txBody>
      </p:sp>
      <p:pic>
        <p:nvPicPr>
          <p:cNvPr id="9223" name="Picture 5"/>
          <p:cNvPicPr>
            <a:picLocks noChangeAspect="1" noChangeArrowheads="1"/>
          </p:cNvPicPr>
          <p:nvPr/>
        </p:nvPicPr>
        <p:blipFill>
          <a:blip r:embed="rId3" cstate="print"/>
          <a:srcRect/>
          <a:stretch>
            <a:fillRect/>
          </a:stretch>
        </p:blipFill>
        <p:spPr bwMode="auto">
          <a:xfrm>
            <a:off x="3733800" y="2209800"/>
            <a:ext cx="1665288" cy="2057400"/>
          </a:xfrm>
          <a:prstGeom prst="rect">
            <a:avLst/>
          </a:prstGeom>
          <a:noFill/>
          <a:ln w="9525">
            <a:noFill/>
            <a:miter lim="800000"/>
            <a:headEnd/>
            <a:tailEnd/>
          </a:ln>
        </p:spPr>
      </p:pic>
      <p:grpSp>
        <p:nvGrpSpPr>
          <p:cNvPr id="2" name="Group 8"/>
          <p:cNvGrpSpPr>
            <a:grpSpLocks/>
          </p:cNvGrpSpPr>
          <p:nvPr/>
        </p:nvGrpSpPr>
        <p:grpSpPr bwMode="auto">
          <a:xfrm>
            <a:off x="2971800" y="4419600"/>
            <a:ext cx="3124200" cy="1143000"/>
            <a:chOff x="2496" y="1872"/>
            <a:chExt cx="2352" cy="924"/>
          </a:xfrm>
        </p:grpSpPr>
        <p:graphicFrame>
          <p:nvGraphicFramePr>
            <p:cNvPr id="9218" name="Object 1024"/>
            <p:cNvGraphicFramePr>
              <a:graphicFrameLocks noChangeAspect="1"/>
            </p:cNvGraphicFramePr>
            <p:nvPr/>
          </p:nvGraphicFramePr>
          <p:xfrm>
            <a:off x="3120" y="2208"/>
            <a:ext cx="1152" cy="588"/>
          </p:xfrm>
          <a:graphic>
            <a:graphicData uri="http://schemas.openxmlformats.org/presentationml/2006/ole">
              <p:oleObj spid="_x0000_s9218" name="VISIO" r:id="rId4" imgW="790560" imgH="402480" progId="">
                <p:embed/>
              </p:oleObj>
            </a:graphicData>
          </a:graphic>
        </p:graphicFrame>
        <p:sp>
          <p:nvSpPr>
            <p:cNvPr id="9225" name="Text Box 7"/>
            <p:cNvSpPr txBox="1">
              <a:spLocks noChangeArrowheads="1"/>
            </p:cNvSpPr>
            <p:nvPr/>
          </p:nvSpPr>
          <p:spPr bwMode="auto">
            <a:xfrm>
              <a:off x="2496" y="1872"/>
              <a:ext cx="2352" cy="368"/>
            </a:xfrm>
            <a:prstGeom prst="rect">
              <a:avLst/>
            </a:prstGeom>
            <a:noFill/>
            <a:ln w="9525">
              <a:noFill/>
              <a:miter lim="800000"/>
              <a:headEnd/>
              <a:tailEnd/>
            </a:ln>
          </p:spPr>
          <p:txBody>
            <a:bodyPr tIns="137160" bIns="137160">
              <a:spAutoFit/>
            </a:bodyPr>
            <a:lstStyle/>
            <a:p>
              <a:pPr algn="ctr">
                <a:spcBef>
                  <a:spcPct val="50000"/>
                </a:spcBef>
              </a:pPr>
              <a:r>
                <a:rPr lang="en-US" sz="1200" dirty="0"/>
                <a:t>Digital gate diagram for OR:</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DE4BC546-6C17-4392-B028-0232A0433968}" type="slidenum">
              <a:rPr lang="en-US" sz="1600">
                <a:latin typeface="Times New Roman" pitchFamily="18" charset="0"/>
              </a:rPr>
              <a:pPr algn="r"/>
              <a:t>42</a:t>
            </a:fld>
            <a:endParaRPr lang="en-US" sz="1600">
              <a:latin typeface="Times New Roman" pitchFamily="18" charset="0"/>
            </a:endParaRPr>
          </a:p>
        </p:txBody>
      </p:sp>
      <p:sp>
        <p:nvSpPr>
          <p:cNvPr id="71682" name="Rectangle 2"/>
          <p:cNvSpPr>
            <a:spLocks noGrp="1" noChangeArrowheads="1"/>
          </p:cNvSpPr>
          <p:nvPr>
            <p:ph type="title" idx="4294967295"/>
          </p:nvPr>
        </p:nvSpPr>
        <p:spPr/>
        <p:txBody>
          <a:bodyPr/>
          <a:lstStyle/>
          <a:p>
            <a:pPr eaLnBrk="1" hangingPunct="1">
              <a:defRPr/>
            </a:pPr>
            <a:r>
              <a:rPr lang="en-US" sz="2800" smtClean="0"/>
              <a:t>XOR</a:t>
            </a:r>
          </a:p>
        </p:txBody>
      </p:sp>
      <p:sp>
        <p:nvSpPr>
          <p:cNvPr id="72707" name="Rectangle 3"/>
          <p:cNvSpPr>
            <a:spLocks noGrp="1" noChangeArrowheads="1"/>
          </p:cNvSpPr>
          <p:nvPr>
            <p:ph type="body" idx="4294967295"/>
          </p:nvPr>
        </p:nvSpPr>
        <p:spPr>
          <a:xfrm>
            <a:off x="838200" y="1143000"/>
            <a:ext cx="7772400" cy="1066800"/>
          </a:xfrm>
        </p:spPr>
        <p:txBody>
          <a:bodyPr/>
          <a:lstStyle/>
          <a:p>
            <a:pPr eaLnBrk="1" hangingPunct="1"/>
            <a:r>
              <a:rPr lang="en-US" sz="1800" dirty="0" smtClean="0"/>
              <a:t>Accepts 2 input values.</a:t>
            </a:r>
          </a:p>
          <a:p>
            <a:pPr eaLnBrk="1" hangingPunct="1"/>
            <a:r>
              <a:rPr lang="en-US" sz="1800" dirty="0" smtClean="0"/>
              <a:t>Returns True only if the 2 input are different.</a:t>
            </a:r>
          </a:p>
          <a:p>
            <a:pPr eaLnBrk="1" hangingPunct="1"/>
            <a:r>
              <a:rPr lang="en-US" sz="1800" dirty="0" smtClean="0"/>
              <a:t>Truth table for Boolean XOR operator:</a:t>
            </a:r>
          </a:p>
        </p:txBody>
      </p:sp>
      <p:grpSp>
        <p:nvGrpSpPr>
          <p:cNvPr id="11" name="Group 10"/>
          <p:cNvGrpSpPr/>
          <p:nvPr/>
        </p:nvGrpSpPr>
        <p:grpSpPr>
          <a:xfrm>
            <a:off x="2971800" y="4724400"/>
            <a:ext cx="3124200" cy="1123950"/>
            <a:chOff x="3962400" y="2895600"/>
            <a:chExt cx="3124200" cy="1123950"/>
          </a:xfrm>
        </p:grpSpPr>
        <p:sp>
          <p:nvSpPr>
            <p:cNvPr id="72708" name="Text Box 7"/>
            <p:cNvSpPr txBox="1">
              <a:spLocks noChangeArrowheads="1"/>
            </p:cNvSpPr>
            <p:nvPr/>
          </p:nvSpPr>
          <p:spPr bwMode="auto">
            <a:xfrm>
              <a:off x="3962400" y="2895600"/>
              <a:ext cx="3124200" cy="455613"/>
            </a:xfrm>
            <a:prstGeom prst="rect">
              <a:avLst/>
            </a:prstGeom>
            <a:noFill/>
            <a:ln w="9525">
              <a:noFill/>
              <a:miter lim="800000"/>
              <a:headEnd/>
              <a:tailEnd/>
            </a:ln>
          </p:spPr>
          <p:txBody>
            <a:bodyPr tIns="137160" bIns="137160">
              <a:spAutoFit/>
            </a:bodyPr>
            <a:lstStyle/>
            <a:p>
              <a:pPr algn="ctr">
                <a:spcBef>
                  <a:spcPct val="50000"/>
                </a:spcBef>
              </a:pPr>
              <a:r>
                <a:rPr lang="en-US" sz="1200" dirty="0"/>
                <a:t>Digital gate diagram for XOR:</a:t>
              </a:r>
            </a:p>
          </p:txBody>
        </p:sp>
        <p:pic>
          <p:nvPicPr>
            <p:cNvPr id="72710" name="Picture 15"/>
            <p:cNvPicPr>
              <a:picLocks noChangeAspect="1" noChangeArrowheads="1"/>
            </p:cNvPicPr>
            <p:nvPr/>
          </p:nvPicPr>
          <p:blipFill>
            <a:blip r:embed="rId2" cstate="print"/>
            <a:srcRect/>
            <a:stretch>
              <a:fillRect/>
            </a:stretch>
          </p:blipFill>
          <p:spPr bwMode="auto">
            <a:xfrm>
              <a:off x="4648200" y="3276600"/>
              <a:ext cx="1543050" cy="742950"/>
            </a:xfrm>
            <a:prstGeom prst="rect">
              <a:avLst/>
            </a:prstGeom>
            <a:noFill/>
            <a:ln w="9525">
              <a:noFill/>
              <a:miter lim="800000"/>
              <a:headEnd/>
              <a:tailEnd/>
            </a:ln>
          </p:spPr>
        </p:pic>
      </p:grpSp>
      <p:sp>
        <p:nvSpPr>
          <p:cNvPr id="72711" name="Slide Number Placeholder 8"/>
          <p:cNvSpPr>
            <a:spLocks noGrp="1"/>
          </p:cNvSpPr>
          <p:nvPr>
            <p:ph type="sldNum" sz="quarter" idx="11"/>
          </p:nvPr>
        </p:nvSpPr>
        <p:spPr>
          <a:noFill/>
        </p:spPr>
        <p:txBody>
          <a:bodyPr/>
          <a:lstStyle/>
          <a:p>
            <a:fld id="{1D5AE7D9-AA4D-4832-A760-F7B3453734E5}" type="slidenum">
              <a:rPr lang="en-US" smtClean="0">
                <a:cs typeface="Arial" pitchFamily="34" charset="0"/>
              </a:rPr>
              <a:pPr/>
              <a:t>42</a:t>
            </a:fld>
            <a:endParaRPr lang="en-US" smtClean="0">
              <a:cs typeface="Arial" pitchFamily="34" charset="0"/>
            </a:endParaRPr>
          </a:p>
        </p:txBody>
      </p:sp>
      <p:grpSp>
        <p:nvGrpSpPr>
          <p:cNvPr id="12" name="Group 11"/>
          <p:cNvGrpSpPr/>
          <p:nvPr/>
        </p:nvGrpSpPr>
        <p:grpSpPr>
          <a:xfrm>
            <a:off x="3581400" y="2209800"/>
            <a:ext cx="1752600" cy="2359329"/>
            <a:chOff x="3581400" y="2209800"/>
            <a:chExt cx="1752600" cy="2359329"/>
          </a:xfrm>
        </p:grpSpPr>
        <p:pic>
          <p:nvPicPr>
            <p:cNvPr id="72709" name="Picture 12"/>
            <p:cNvPicPr>
              <a:picLocks noChangeAspect="1" noChangeArrowheads="1"/>
            </p:cNvPicPr>
            <p:nvPr/>
          </p:nvPicPr>
          <p:blipFill>
            <a:blip r:embed="rId3" cstate="print"/>
            <a:srcRect/>
            <a:stretch>
              <a:fillRect/>
            </a:stretch>
          </p:blipFill>
          <p:spPr bwMode="auto">
            <a:xfrm>
              <a:off x="3581400" y="2209800"/>
              <a:ext cx="1752600" cy="2359329"/>
            </a:xfrm>
            <a:prstGeom prst="rect">
              <a:avLst/>
            </a:prstGeom>
            <a:noFill/>
            <a:ln w="9525">
              <a:noFill/>
              <a:miter lim="800000"/>
              <a:headEnd/>
              <a:tailEnd/>
            </a:ln>
          </p:spPr>
        </p:pic>
        <p:pic>
          <p:nvPicPr>
            <p:cNvPr id="72713" name="il_fi" descr="http://www.clker.com/cliparts/0/f/9/d/11954317121794711249xor_mika_bostr_m_01.svg.thumb.png"/>
            <p:cNvPicPr>
              <a:picLocks noChangeAspect="1" noChangeArrowheads="1"/>
            </p:cNvPicPr>
            <p:nvPr/>
          </p:nvPicPr>
          <p:blipFill>
            <a:blip r:embed="rId4" cstate="print"/>
            <a:srcRect/>
            <a:stretch>
              <a:fillRect/>
            </a:stretch>
          </p:blipFill>
          <p:spPr bwMode="auto">
            <a:xfrm>
              <a:off x="4800600" y="2362200"/>
              <a:ext cx="171450" cy="15240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p:cNvSpPr>
            <a:spLocks noGrp="1"/>
          </p:cNvSpPr>
          <p:nvPr>
            <p:ph type="sldNum" sz="quarter" idx="11"/>
          </p:nvPr>
        </p:nvSpPr>
        <p:spPr>
          <a:noFill/>
        </p:spPr>
        <p:txBody>
          <a:bodyPr/>
          <a:lstStyle/>
          <a:p>
            <a:fld id="{D85228A7-4AAB-4AC7-A0C8-2FF0F132FD7E}" type="slidenum">
              <a:rPr lang="en-US" smtClean="0">
                <a:cs typeface="Arial" pitchFamily="34" charset="0"/>
              </a:rPr>
              <a:pPr/>
              <a:t>43</a:t>
            </a:fld>
            <a:endParaRPr lang="en-US" smtClean="0">
              <a:cs typeface="Arial" pitchFamily="34" charset="0"/>
            </a:endParaRPr>
          </a:p>
        </p:txBody>
      </p:sp>
      <p:sp>
        <p:nvSpPr>
          <p:cNvPr id="72706" name="Rectangle 2"/>
          <p:cNvSpPr>
            <a:spLocks noGrp="1" noChangeArrowheads="1"/>
          </p:cNvSpPr>
          <p:nvPr>
            <p:ph type="title"/>
          </p:nvPr>
        </p:nvSpPr>
        <p:spPr>
          <a:xfrm>
            <a:off x="685800" y="533400"/>
            <a:ext cx="7772400" cy="609600"/>
          </a:xfrm>
        </p:spPr>
        <p:txBody>
          <a:bodyPr/>
          <a:lstStyle/>
          <a:p>
            <a:pPr eaLnBrk="1" hangingPunct="1">
              <a:defRPr/>
            </a:pPr>
            <a:r>
              <a:rPr lang="en-US" sz="2800" smtClean="0"/>
              <a:t>Boolean Operator Precedence</a:t>
            </a:r>
          </a:p>
        </p:txBody>
      </p:sp>
      <p:sp>
        <p:nvSpPr>
          <p:cNvPr id="73732" name="Rectangle 3"/>
          <p:cNvSpPr>
            <a:spLocks noGrp="1" noChangeArrowheads="1"/>
          </p:cNvSpPr>
          <p:nvPr>
            <p:ph type="body" idx="1"/>
          </p:nvPr>
        </p:nvSpPr>
        <p:spPr>
          <a:xfrm>
            <a:off x="1981200" y="1524000"/>
            <a:ext cx="5867400" cy="1371600"/>
          </a:xfrm>
        </p:spPr>
        <p:txBody>
          <a:bodyPr/>
          <a:lstStyle/>
          <a:p>
            <a:pPr eaLnBrk="1" hangingPunct="1"/>
            <a:r>
              <a:rPr lang="en-US" sz="1800" smtClean="0"/>
              <a:t>Order of precedence, from highest to lowest:</a:t>
            </a:r>
          </a:p>
          <a:p>
            <a:pPr eaLnBrk="1" hangingPunct="1">
              <a:buFontTx/>
              <a:buNone/>
            </a:pPr>
            <a:r>
              <a:rPr lang="en-US" sz="1800" smtClean="0"/>
              <a:t>		Parentheses, NOT, AND, XOR, OR</a:t>
            </a:r>
          </a:p>
          <a:p>
            <a:pPr eaLnBrk="1" hangingPunct="1">
              <a:buFontTx/>
              <a:buNone/>
            </a:pPr>
            <a:endParaRPr lang="en-US" sz="1600" smtClean="0"/>
          </a:p>
          <a:p>
            <a:pPr eaLnBrk="1" hangingPunct="1"/>
            <a:r>
              <a:rPr lang="en-US" sz="1800" smtClean="0"/>
              <a:t>Examples showing the order of operations:</a:t>
            </a:r>
          </a:p>
        </p:txBody>
      </p:sp>
      <p:pic>
        <p:nvPicPr>
          <p:cNvPr id="73733" name="Picture 5"/>
          <p:cNvPicPr>
            <a:picLocks noChangeAspect="1" noChangeArrowheads="1"/>
          </p:cNvPicPr>
          <p:nvPr/>
        </p:nvPicPr>
        <p:blipFill>
          <a:blip r:embed="rId2" cstate="print"/>
          <a:srcRect/>
          <a:stretch>
            <a:fillRect/>
          </a:stretch>
        </p:blipFill>
        <p:spPr bwMode="auto">
          <a:xfrm>
            <a:off x="2286000" y="2971800"/>
            <a:ext cx="4800600" cy="182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4"/>
          <p:cNvSpPr>
            <a:spLocks noGrp="1"/>
          </p:cNvSpPr>
          <p:nvPr>
            <p:ph type="sldNum" sz="quarter" idx="11"/>
          </p:nvPr>
        </p:nvSpPr>
        <p:spPr>
          <a:noFill/>
        </p:spPr>
        <p:txBody>
          <a:bodyPr/>
          <a:lstStyle/>
          <a:p>
            <a:fld id="{49425F39-08C0-4870-93B0-A184E925D6CE}" type="slidenum">
              <a:rPr lang="en-US" smtClean="0">
                <a:cs typeface="Arial" pitchFamily="34" charset="0"/>
              </a:rPr>
              <a:pPr/>
              <a:t>44</a:t>
            </a:fld>
            <a:endParaRPr lang="en-US" smtClean="0">
              <a:cs typeface="Arial" pitchFamily="34" charset="0"/>
            </a:endParaRPr>
          </a:p>
        </p:txBody>
      </p:sp>
      <p:sp>
        <p:nvSpPr>
          <p:cNvPr id="98306" name="Rectangle 2"/>
          <p:cNvSpPr>
            <a:spLocks noGrp="1" noChangeArrowheads="1"/>
          </p:cNvSpPr>
          <p:nvPr>
            <p:ph type="title"/>
          </p:nvPr>
        </p:nvSpPr>
        <p:spPr/>
        <p:txBody>
          <a:bodyPr/>
          <a:lstStyle/>
          <a:p>
            <a:pPr eaLnBrk="1" hangingPunct="1">
              <a:defRPr/>
            </a:pPr>
            <a:r>
              <a:rPr lang="en-US" sz="2800" smtClean="0"/>
              <a:t>Summary of Key Concepts</a:t>
            </a:r>
          </a:p>
        </p:txBody>
      </p:sp>
      <p:sp>
        <p:nvSpPr>
          <p:cNvPr id="74756" name="Rectangle 3"/>
          <p:cNvSpPr>
            <a:spLocks noGrp="1" noChangeArrowheads="1"/>
          </p:cNvSpPr>
          <p:nvPr>
            <p:ph type="body" idx="1"/>
          </p:nvPr>
        </p:nvSpPr>
        <p:spPr>
          <a:xfrm>
            <a:off x="533400" y="838200"/>
            <a:ext cx="8153400" cy="5410200"/>
          </a:xfrm>
        </p:spPr>
        <p:txBody>
          <a:bodyPr/>
          <a:lstStyle/>
          <a:p>
            <a:pPr eaLnBrk="1" hangingPunct="1">
              <a:lnSpc>
                <a:spcPct val="90000"/>
              </a:lnSpc>
            </a:pPr>
            <a:r>
              <a:rPr lang="en-US" sz="1800" dirty="0" smtClean="0"/>
              <a:t>Assembly language has a one-to-one instruction correspondence to machine language, and a many-to-one instruction correspondence to high level languages.</a:t>
            </a:r>
          </a:p>
          <a:p>
            <a:pPr eaLnBrk="1" hangingPunct="1">
              <a:lnSpc>
                <a:spcPct val="90000"/>
              </a:lnSpc>
            </a:pPr>
            <a:r>
              <a:rPr lang="en-US" sz="1800" dirty="0" smtClean="0"/>
              <a:t>Data is always stored as a </a:t>
            </a:r>
            <a:r>
              <a:rPr lang="en-US" sz="1800" i="1" dirty="0" smtClean="0"/>
              <a:t>binary</a:t>
            </a:r>
            <a:r>
              <a:rPr lang="en-US" sz="1800" dirty="0" smtClean="0"/>
              <a:t> value.  In a program, binary values can be written in a more compact form by using hexadecimal, or can be converted to decimal for human ease. Therefore it is important for assembly programmers to know how to convert values among binary, hexadecimal, and decimal formats.</a:t>
            </a:r>
          </a:p>
          <a:p>
            <a:pPr eaLnBrk="1" hangingPunct="1">
              <a:lnSpc>
                <a:spcPct val="90000"/>
              </a:lnSpc>
            </a:pPr>
            <a:r>
              <a:rPr lang="en-US" sz="1800" dirty="0" smtClean="0"/>
              <a:t>Binary data is accessed in units of specific sizes: byte, word, </a:t>
            </a:r>
            <a:r>
              <a:rPr lang="en-US" sz="1800" dirty="0" err="1" smtClean="0"/>
              <a:t>doubleword</a:t>
            </a:r>
            <a:r>
              <a:rPr lang="en-US" sz="1800" dirty="0" smtClean="0"/>
              <a:t>, </a:t>
            </a:r>
            <a:r>
              <a:rPr lang="en-US" sz="1800" dirty="0" err="1" smtClean="0"/>
              <a:t>quadword</a:t>
            </a:r>
            <a:r>
              <a:rPr lang="en-US" sz="1800" dirty="0" smtClean="0"/>
              <a:t>, etc. Given each unit of data, the value can be interpreted as signed or unsigned, depending on how it is used.</a:t>
            </a:r>
          </a:p>
          <a:p>
            <a:pPr eaLnBrk="1" hangingPunct="1">
              <a:lnSpc>
                <a:spcPct val="90000"/>
              </a:lnSpc>
            </a:pPr>
            <a:r>
              <a:rPr lang="en-US" sz="1800" dirty="0" smtClean="0"/>
              <a:t>For signed data, negating a value means calculating its 2’s complement.</a:t>
            </a:r>
          </a:p>
          <a:p>
            <a:pPr eaLnBrk="1" hangingPunct="1">
              <a:lnSpc>
                <a:spcPct val="90000"/>
              </a:lnSpc>
            </a:pPr>
            <a:r>
              <a:rPr lang="en-US" sz="1800" dirty="0" smtClean="0"/>
              <a:t>Assembly programmers often need to do adding and subtracting of hexadecimal or binary numbers during debugging.</a:t>
            </a:r>
          </a:p>
          <a:p>
            <a:pPr eaLnBrk="1" hangingPunct="1">
              <a:lnSpc>
                <a:spcPct val="90000"/>
              </a:lnSpc>
            </a:pPr>
            <a:r>
              <a:rPr lang="en-US" sz="1800" dirty="0" smtClean="0"/>
              <a:t>Boolean expressions are essential to the design of computer hardware and software.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Number Placeholder 3"/>
          <p:cNvSpPr>
            <a:spLocks noGrp="1"/>
          </p:cNvSpPr>
          <p:nvPr>
            <p:ph type="sldNum" sz="quarter" idx="11"/>
          </p:nvPr>
        </p:nvSpPr>
        <p:spPr>
          <a:noFill/>
        </p:spPr>
        <p:txBody>
          <a:bodyPr/>
          <a:lstStyle/>
          <a:p>
            <a:fld id="{72A8728E-E352-422B-BB61-A95364548165}" type="slidenum">
              <a:rPr lang="en-US" smtClean="0">
                <a:cs typeface="Arial" pitchFamily="34" charset="0"/>
              </a:rPr>
              <a:pPr/>
              <a:t>45</a:t>
            </a:fld>
            <a:endParaRPr lang="en-US" smtClean="0">
              <a:cs typeface="Arial" pitchFamily="34" charset="0"/>
            </a:endParaRPr>
          </a:p>
        </p:txBody>
      </p:sp>
      <p:sp>
        <p:nvSpPr>
          <p:cNvPr id="34818" name="Rectangle 2"/>
          <p:cNvSpPr>
            <a:spLocks noGrp="1" noChangeArrowheads="1"/>
          </p:cNvSpPr>
          <p:nvPr>
            <p:ph type="title"/>
          </p:nvPr>
        </p:nvSpPr>
        <p:spPr>
          <a:xfrm>
            <a:off x="2286000" y="2667000"/>
            <a:ext cx="4495800" cy="609600"/>
          </a:xfrm>
          <a:ln>
            <a:solidFill>
              <a:schemeClr val="tx1"/>
            </a:solidFill>
          </a:ln>
        </p:spPr>
        <p:txBody>
          <a:bodyPr tIns="137160"/>
          <a:lstStyle/>
          <a:p>
            <a:pPr eaLnBrk="1" hangingPunct="1">
              <a:defRPr/>
            </a:pPr>
            <a:r>
              <a:rPr lang="en-US" sz="2800" smtClean="0">
                <a:latin typeface="Viner Hand ITC" pitchFamily="66" charset="0"/>
              </a:rPr>
              <a:t>54 68 65 20 45 6E 64</a:t>
            </a:r>
          </a:p>
        </p:txBody>
      </p:sp>
      <p:sp>
        <p:nvSpPr>
          <p:cNvPr id="123908" name="Text Box 4"/>
          <p:cNvSpPr txBox="1">
            <a:spLocks noChangeArrowheads="1"/>
          </p:cNvSpPr>
          <p:nvPr/>
        </p:nvSpPr>
        <p:spPr bwMode="auto">
          <a:xfrm>
            <a:off x="2133600" y="3429000"/>
            <a:ext cx="4800600" cy="593725"/>
          </a:xfrm>
          <a:prstGeom prst="rect">
            <a:avLst/>
          </a:prstGeom>
          <a:noFill/>
          <a:ln w="9525">
            <a:noFill/>
            <a:miter lim="800000"/>
            <a:headEnd/>
            <a:tailEnd/>
          </a:ln>
        </p:spPr>
        <p:txBody>
          <a:bodyPr tIns="137160" bIns="137160">
            <a:spAutoFit/>
          </a:bodyPr>
          <a:lstStyle/>
          <a:p>
            <a:pPr algn="ctr">
              <a:spcBef>
                <a:spcPct val="50000"/>
              </a:spcBef>
            </a:pPr>
            <a:r>
              <a:rPr lang="en-US"/>
              <a:t>What do these numbers represent?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4"/>
          <p:cNvSpPr>
            <a:spLocks noGrp="1"/>
          </p:cNvSpPr>
          <p:nvPr>
            <p:ph type="sldNum" sz="quarter" idx="11"/>
          </p:nvPr>
        </p:nvSpPr>
        <p:spPr>
          <a:noFill/>
        </p:spPr>
        <p:txBody>
          <a:bodyPr/>
          <a:lstStyle/>
          <a:p>
            <a:fld id="{0E65FB51-BE42-474E-B843-2CAD8589503B}" type="slidenum">
              <a:rPr lang="en-US" smtClean="0">
                <a:cs typeface="Arial" pitchFamily="34" charset="0"/>
              </a:rPr>
              <a:pPr/>
              <a:t>5</a:t>
            </a:fld>
            <a:endParaRPr lang="en-US" smtClean="0">
              <a:cs typeface="Arial" pitchFamily="34" charset="0"/>
            </a:endParaRPr>
          </a:p>
        </p:txBody>
      </p:sp>
      <p:sp>
        <p:nvSpPr>
          <p:cNvPr id="100354" name="Rectangle 2"/>
          <p:cNvSpPr>
            <a:spLocks noGrp="1" noChangeArrowheads="1"/>
          </p:cNvSpPr>
          <p:nvPr>
            <p:ph type="title"/>
          </p:nvPr>
        </p:nvSpPr>
        <p:spPr>
          <a:xfrm>
            <a:off x="609600" y="228600"/>
            <a:ext cx="7772400" cy="609600"/>
          </a:xfrm>
        </p:spPr>
        <p:txBody>
          <a:bodyPr/>
          <a:lstStyle/>
          <a:p>
            <a:pPr eaLnBrk="1" hangingPunct="1">
              <a:defRPr/>
            </a:pPr>
            <a:r>
              <a:rPr lang="en-US" sz="2800" dirty="0" smtClean="0"/>
              <a:t>Welcome to Assembly Language </a:t>
            </a:r>
            <a:r>
              <a:rPr lang="en-US" sz="2000" dirty="0" smtClean="0"/>
              <a:t>(2 of 2)</a:t>
            </a:r>
          </a:p>
        </p:txBody>
      </p:sp>
      <p:sp>
        <p:nvSpPr>
          <p:cNvPr id="113668" name="Rectangle 3"/>
          <p:cNvSpPr>
            <a:spLocks noGrp="1" noChangeArrowheads="1"/>
          </p:cNvSpPr>
          <p:nvPr>
            <p:ph type="body" idx="1"/>
          </p:nvPr>
        </p:nvSpPr>
        <p:spPr>
          <a:xfrm>
            <a:off x="457200" y="838200"/>
            <a:ext cx="8229600" cy="5334000"/>
          </a:xfrm>
        </p:spPr>
        <p:txBody>
          <a:bodyPr/>
          <a:lstStyle/>
          <a:p>
            <a:pPr eaLnBrk="1" hangingPunct="1">
              <a:lnSpc>
                <a:spcPct val="80000"/>
              </a:lnSpc>
            </a:pPr>
            <a:r>
              <a:rPr lang="en-US" sz="1800" b="1" dirty="0" smtClean="0"/>
              <a:t>What hardware/software do I need?</a:t>
            </a:r>
          </a:p>
          <a:p>
            <a:pPr lvl="1" eaLnBrk="1" hangingPunct="1"/>
            <a:r>
              <a:rPr lang="en-US" sz="1800" dirty="0" smtClean="0"/>
              <a:t>A computer with x86 based processor and running Windows</a:t>
            </a:r>
          </a:p>
          <a:p>
            <a:pPr lvl="1" eaLnBrk="1" hangingPunct="1"/>
            <a:r>
              <a:rPr lang="en-US" sz="1800" dirty="0" smtClean="0"/>
              <a:t>The IDE Microsoft Visual Studio 2017</a:t>
            </a:r>
            <a:br>
              <a:rPr lang="en-US" sz="1800" dirty="0" smtClean="0"/>
            </a:br>
            <a:r>
              <a:rPr lang="en-US" sz="1800" dirty="0" smtClean="0"/>
              <a:t>The IDE comes with a text editor, linker, and debugger.</a:t>
            </a:r>
          </a:p>
          <a:p>
            <a:pPr lvl="1" eaLnBrk="1" hangingPunct="1"/>
            <a:r>
              <a:rPr lang="en-US" sz="1800" dirty="0" smtClean="0"/>
              <a:t>MASM, or </a:t>
            </a:r>
            <a:r>
              <a:rPr lang="en-US" sz="1800" b="1" u="sng" dirty="0" smtClean="0"/>
              <a:t>M</a:t>
            </a:r>
            <a:r>
              <a:rPr lang="en-US" sz="1800" dirty="0" smtClean="0"/>
              <a:t>icrosoft </a:t>
            </a:r>
            <a:r>
              <a:rPr lang="en-US" sz="1800" b="1" u="sng" dirty="0" smtClean="0"/>
              <a:t>As</a:t>
            </a:r>
            <a:r>
              <a:rPr lang="en-US" sz="1800" dirty="0" smtClean="0"/>
              <a:t>se</a:t>
            </a:r>
            <a:r>
              <a:rPr lang="en-US" sz="1800" b="1" u="sng" dirty="0" smtClean="0"/>
              <a:t>m</a:t>
            </a:r>
            <a:r>
              <a:rPr lang="en-US" sz="1800" dirty="0" smtClean="0"/>
              <a:t>bler, which comes with the Microsoft IDE.</a:t>
            </a:r>
          </a:p>
          <a:p>
            <a:pPr lvl="1" eaLnBrk="1" hangingPunct="1"/>
            <a:r>
              <a:rPr lang="en-US" sz="1800" dirty="0" smtClean="0"/>
              <a:t>Instructions to download and install the IDE are part of assignment 1.</a:t>
            </a:r>
          </a:p>
          <a:p>
            <a:pPr eaLnBrk="1" hangingPunct="1">
              <a:lnSpc>
                <a:spcPct val="80000"/>
              </a:lnSpc>
              <a:buFontTx/>
              <a:buNone/>
            </a:pPr>
            <a:r>
              <a:rPr lang="en-US" sz="1800" dirty="0" smtClean="0"/>
              <a:t>	</a:t>
            </a:r>
          </a:p>
          <a:p>
            <a:pPr eaLnBrk="1" hangingPunct="1">
              <a:lnSpc>
                <a:spcPct val="80000"/>
              </a:lnSpc>
            </a:pPr>
            <a:r>
              <a:rPr lang="en-US" sz="1800" b="1" dirty="0" smtClean="0"/>
              <a:t>What types of programs will I create?</a:t>
            </a:r>
          </a:p>
          <a:p>
            <a:pPr eaLnBrk="1" hangingPunct="1">
              <a:lnSpc>
                <a:spcPct val="80000"/>
              </a:lnSpc>
              <a:buFontTx/>
              <a:buNone/>
            </a:pPr>
            <a:r>
              <a:rPr lang="en-US" sz="1800" dirty="0" smtClean="0"/>
              <a:t>	- 32-bit protected mode assembly programs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15A29B83-971B-4008-A795-502467E6FDE1}" type="slidenum">
              <a:rPr lang="en-US" sz="1600">
                <a:latin typeface="Times New Roman" pitchFamily="18" charset="0"/>
              </a:rPr>
              <a:pPr algn="r"/>
              <a:t>6</a:t>
            </a:fld>
            <a:endParaRPr lang="en-US" sz="1600">
              <a:latin typeface="Times New Roman" pitchFamily="18" charset="0"/>
            </a:endParaRPr>
          </a:p>
        </p:txBody>
      </p:sp>
      <p:sp>
        <p:nvSpPr>
          <p:cNvPr id="45058" name="Rectangle 2"/>
          <p:cNvSpPr>
            <a:spLocks noGrp="1" noChangeArrowheads="1"/>
          </p:cNvSpPr>
          <p:nvPr>
            <p:ph type="title" idx="4294967295"/>
          </p:nvPr>
        </p:nvSpPr>
        <p:spPr>
          <a:xfrm>
            <a:off x="762000" y="152400"/>
            <a:ext cx="7772400" cy="609600"/>
          </a:xfrm>
        </p:spPr>
        <p:txBody>
          <a:bodyPr/>
          <a:lstStyle/>
          <a:p>
            <a:pPr eaLnBrk="1" hangingPunct="1">
              <a:defRPr/>
            </a:pPr>
            <a:r>
              <a:rPr lang="en-US" sz="2800" dirty="0" smtClean="0"/>
              <a:t>Assembly Language Applications</a:t>
            </a:r>
          </a:p>
        </p:txBody>
      </p:sp>
      <p:sp>
        <p:nvSpPr>
          <p:cNvPr id="121859" name="Rectangle 3"/>
          <p:cNvSpPr>
            <a:spLocks noGrp="1" noChangeArrowheads="1"/>
          </p:cNvSpPr>
          <p:nvPr>
            <p:ph type="body" idx="4294967295"/>
          </p:nvPr>
        </p:nvSpPr>
        <p:spPr>
          <a:xfrm>
            <a:off x="457200" y="685800"/>
            <a:ext cx="8305800" cy="5562600"/>
          </a:xfrm>
        </p:spPr>
        <p:txBody>
          <a:bodyPr/>
          <a:lstStyle/>
          <a:p>
            <a:pPr eaLnBrk="1" hangingPunct="1"/>
            <a:r>
              <a:rPr lang="en-US" sz="1800" dirty="0" smtClean="0"/>
              <a:t>The majority of modern applications are written in a high level language and not in assembly.</a:t>
            </a:r>
          </a:p>
          <a:p>
            <a:pPr eaLnBrk="1" hangingPunct="1"/>
            <a:r>
              <a:rPr lang="en-US" sz="1800" dirty="0" smtClean="0"/>
              <a:t>Typically, assembly is used when there are speed and / or memory constraints, or when there is no compiler available for a particular processor.</a:t>
            </a:r>
          </a:p>
          <a:p>
            <a:pPr eaLnBrk="1" hangingPunct="1"/>
            <a:r>
              <a:rPr lang="en-US" sz="1800" dirty="0" smtClean="0"/>
              <a:t>Some typical applications of assembly language:</a:t>
            </a:r>
          </a:p>
          <a:p>
            <a:pPr lvl="1" eaLnBrk="1" hangingPunct="1"/>
            <a:r>
              <a:rPr lang="en-US" sz="1800" dirty="0" smtClean="0"/>
              <a:t>Embedded systems: mobile phones, car ignition systems, video cards, printers, etc. Embedded applications need to be compact.</a:t>
            </a:r>
          </a:p>
          <a:p>
            <a:pPr lvl="1" eaLnBrk="1" hangingPunct="1"/>
            <a:r>
              <a:rPr lang="en-US" sz="1800" dirty="0" smtClean="0"/>
              <a:t>Hardware device drivers for hardware monitoring, precise timing, etc. Device drivers need to communicate directly with the hardware, and most high level languages have restrictions that do not allow direct access to hardware.</a:t>
            </a:r>
          </a:p>
          <a:p>
            <a:pPr lvl="1" eaLnBrk="1" hangingPunct="1"/>
            <a:r>
              <a:rPr lang="en-US" sz="1800" dirty="0" smtClean="0"/>
              <a:t>Business applications on multiple platforms for bit-wise manipulation, data encryption, etc. Bit-wise applications can be written more efficiently with assembly than with some high level language.</a:t>
            </a:r>
          </a:p>
          <a:p>
            <a:pPr lvl="1" eaLnBrk="1" hangingPunct="1"/>
            <a:r>
              <a:rPr lang="en-US" sz="1800" dirty="0" smtClean="0"/>
              <a:t>Computer game consoles: taking advantage of hardware features, hand optimizing for speed. Game applications are typically written in a high level, object oriented language, but the code can drop down to assembly for certain modules where speed is important or to take advantage of specific features of the hardware.</a:t>
            </a:r>
          </a:p>
        </p:txBody>
      </p:sp>
      <p:sp>
        <p:nvSpPr>
          <p:cNvPr id="121860" name="Text Box 5"/>
          <p:cNvSpPr txBox="1">
            <a:spLocks noChangeArrowheads="1"/>
          </p:cNvSpPr>
          <p:nvPr/>
        </p:nvSpPr>
        <p:spPr bwMode="auto">
          <a:xfrm>
            <a:off x="685800" y="4267200"/>
            <a:ext cx="7315200" cy="593725"/>
          </a:xfrm>
          <a:prstGeom prst="rect">
            <a:avLst/>
          </a:prstGeom>
          <a:noFill/>
          <a:ln w="9525">
            <a:noFill/>
            <a:miter lim="800000"/>
            <a:headEnd/>
            <a:tailEnd/>
          </a:ln>
        </p:spPr>
        <p:txBody>
          <a:bodyPr tIns="137160" bIns="137160">
            <a:spAutoFit/>
          </a:bodyPr>
          <a:lstStyle/>
          <a:p>
            <a:pPr algn="ctr">
              <a:spcBef>
                <a:spcPct val="50000"/>
              </a:spcBef>
            </a:pPr>
            <a:endParaRPr lang="en-US"/>
          </a:p>
        </p:txBody>
      </p:sp>
      <p:sp>
        <p:nvSpPr>
          <p:cNvPr id="121861" name="Slide Number Placeholder 6"/>
          <p:cNvSpPr>
            <a:spLocks noGrp="1"/>
          </p:cNvSpPr>
          <p:nvPr>
            <p:ph type="sldNum" sz="quarter" idx="11"/>
          </p:nvPr>
        </p:nvSpPr>
        <p:spPr>
          <a:noFill/>
        </p:spPr>
        <p:txBody>
          <a:bodyPr/>
          <a:lstStyle/>
          <a:p>
            <a:fld id="{744B80DF-AAA2-4F4A-BE74-8AF8DEBB8D4A}" type="slidenum">
              <a:rPr lang="en-US" smtClean="0">
                <a:cs typeface="Arial" pitchFamily="34" charset="0"/>
              </a:rPr>
              <a:pPr/>
              <a:t>6</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p>
            <a:fld id="{527643B9-25DF-4B95-B958-7DD75FF376DD}" type="slidenum">
              <a:rPr lang="en-US" smtClean="0">
                <a:cs typeface="Arial" pitchFamily="34" charset="0"/>
              </a:rPr>
              <a:pPr/>
              <a:t>7</a:t>
            </a:fld>
            <a:endParaRPr lang="en-US" smtClean="0">
              <a:cs typeface="Arial" pitchFamily="34" charset="0"/>
            </a:endParaRPr>
          </a:p>
        </p:txBody>
      </p:sp>
      <p:sp>
        <p:nvSpPr>
          <p:cNvPr id="44034" name="Rectangle 2"/>
          <p:cNvSpPr>
            <a:spLocks noGrp="1" noChangeArrowheads="1"/>
          </p:cNvSpPr>
          <p:nvPr>
            <p:ph type="title"/>
          </p:nvPr>
        </p:nvSpPr>
        <p:spPr>
          <a:xfrm>
            <a:off x="685800" y="152400"/>
            <a:ext cx="7772400" cy="609600"/>
          </a:xfrm>
        </p:spPr>
        <p:txBody>
          <a:bodyPr/>
          <a:lstStyle/>
          <a:p>
            <a:pPr eaLnBrk="1" hangingPunct="1">
              <a:defRPr/>
            </a:pPr>
            <a:r>
              <a:rPr lang="en-US" sz="2800" dirty="0" smtClean="0"/>
              <a:t>What is Assembly Language </a:t>
            </a:r>
            <a:r>
              <a:rPr lang="en-US" sz="2000" dirty="0" smtClean="0"/>
              <a:t>(1 of 2)</a:t>
            </a:r>
            <a:endParaRPr lang="en-US" sz="2000" i="1" dirty="0" smtClean="0"/>
          </a:p>
        </p:txBody>
      </p:sp>
      <p:sp>
        <p:nvSpPr>
          <p:cNvPr id="23556" name="Rectangle 3"/>
          <p:cNvSpPr>
            <a:spLocks noGrp="1" noChangeArrowheads="1"/>
          </p:cNvSpPr>
          <p:nvPr>
            <p:ph type="body" idx="1"/>
          </p:nvPr>
        </p:nvSpPr>
        <p:spPr>
          <a:xfrm>
            <a:off x="533400" y="762000"/>
            <a:ext cx="8001000" cy="5562600"/>
          </a:xfrm>
        </p:spPr>
        <p:txBody>
          <a:bodyPr/>
          <a:lstStyle/>
          <a:p>
            <a:pPr eaLnBrk="1" hangingPunct="1"/>
            <a:r>
              <a:rPr lang="en-US" sz="1800" dirty="0" smtClean="0"/>
              <a:t>When the high level language (HLL) program is compiled, the compiler produces object code, which is in </a:t>
            </a:r>
            <a:r>
              <a:rPr lang="en-US" sz="1800" u="sng" dirty="0" smtClean="0"/>
              <a:t>machine language.</a:t>
            </a:r>
          </a:p>
          <a:p>
            <a:pPr eaLnBrk="1" hangingPunct="1"/>
            <a:r>
              <a:rPr lang="en-US" sz="1800" u="sng" dirty="0" smtClean="0"/>
              <a:t>Machine language</a:t>
            </a:r>
            <a:r>
              <a:rPr lang="en-US" sz="1800" dirty="0" smtClean="0"/>
              <a:t> is a series of instructions that are made of 0’s and 1’s. It is difficult for humans to ‘read’ machine language.</a:t>
            </a:r>
          </a:p>
          <a:p>
            <a:pPr eaLnBrk="1" hangingPunct="1">
              <a:buFontTx/>
              <a:buNone/>
            </a:pPr>
            <a:r>
              <a:rPr lang="en-US" sz="1800" dirty="0" smtClean="0"/>
              <a:t>	- Example of a machine language  instruction: </a:t>
            </a:r>
          </a:p>
          <a:p>
            <a:pPr eaLnBrk="1" hangingPunct="1">
              <a:buFontTx/>
              <a:buNone/>
            </a:pPr>
            <a:r>
              <a:rPr lang="en-US" sz="1800" dirty="0" smtClean="0"/>
              <a:t>		1011 0100 0011 1111 </a:t>
            </a:r>
          </a:p>
          <a:p>
            <a:pPr eaLnBrk="1" hangingPunct="1"/>
            <a:r>
              <a:rPr lang="en-US" sz="1800" u="sng" dirty="0" smtClean="0"/>
              <a:t>Assembly language</a:t>
            </a:r>
            <a:r>
              <a:rPr lang="en-US" sz="1800" dirty="0" smtClean="0"/>
              <a:t> is a human readable form of machine language.</a:t>
            </a:r>
          </a:p>
          <a:p>
            <a:pPr eaLnBrk="1" hangingPunct="1">
              <a:spcBef>
                <a:spcPct val="30000"/>
              </a:spcBef>
            </a:pPr>
            <a:r>
              <a:rPr lang="en-US" sz="1800" u="sng" dirty="0" smtClean="0"/>
              <a:t>Assembly language</a:t>
            </a:r>
            <a:r>
              <a:rPr lang="en-US" sz="1800" dirty="0" smtClean="0"/>
              <a:t> is made of mnemonics (short meaningful words) that translates directly to machine language.</a:t>
            </a:r>
          </a:p>
          <a:p>
            <a:pPr eaLnBrk="1" hangingPunct="1">
              <a:buFontTx/>
              <a:buNone/>
            </a:pPr>
            <a:r>
              <a:rPr lang="en-US" sz="1800" dirty="0" smtClean="0"/>
              <a:t>	- In assembly language, the machine language instruction above is:                        	</a:t>
            </a:r>
            <a:r>
              <a:rPr lang="en-US" sz="1800" b="1" dirty="0" err="1" smtClean="0">
                <a:latin typeface="Courier New" pitchFamily="49" charset="0"/>
              </a:rPr>
              <a:t>mov</a:t>
            </a:r>
            <a:r>
              <a:rPr lang="en-US" sz="1800" b="1" dirty="0" smtClean="0">
                <a:latin typeface="Courier New" pitchFamily="49" charset="0"/>
              </a:rPr>
              <a:t> ah, 3fh   </a:t>
            </a:r>
          </a:p>
          <a:p>
            <a:pPr eaLnBrk="1" hangingPunct="1">
              <a:buNone/>
            </a:pPr>
            <a:r>
              <a:rPr lang="en-US" sz="1800" dirty="0" smtClean="0"/>
              <a:t>	- The mnemonic</a:t>
            </a:r>
            <a:r>
              <a:rPr lang="en-US" sz="1800" dirty="0" smtClean="0">
                <a:latin typeface="Courier New" pitchFamily="49" charset="0"/>
              </a:rPr>
              <a:t> </a:t>
            </a:r>
            <a:r>
              <a:rPr lang="en-US" sz="1800" b="1" dirty="0" err="1" smtClean="0">
                <a:latin typeface="Courier New" pitchFamily="49" charset="0"/>
              </a:rPr>
              <a:t>mov</a:t>
            </a:r>
            <a:r>
              <a:rPr lang="en-US" sz="1800" b="1" dirty="0" smtClean="0">
                <a:latin typeface="Courier New" pitchFamily="49" charset="0"/>
              </a:rPr>
              <a:t> </a:t>
            </a:r>
            <a:r>
              <a:rPr lang="en-US" sz="1800" dirty="0" smtClean="0"/>
              <a:t>tells the programmer that the instruction will cause the CPU to move the value 3fh into the register AH.</a:t>
            </a:r>
          </a:p>
          <a:p>
            <a:pPr eaLnBrk="1" hangingPunct="1"/>
            <a:r>
              <a:rPr lang="en-US" sz="1800" dirty="0" smtClean="0"/>
              <a:t>The use of mnemonics makes assembly language much easier to ‘read’ than the 1’s and 0’s of machine language.</a:t>
            </a:r>
          </a:p>
          <a:p>
            <a:pPr eaLnBrk="1" hangingPunct="1"/>
            <a:r>
              <a:rPr lang="en-US" sz="1800" dirty="0" smtClean="0"/>
              <a:t>But there is still a </a:t>
            </a:r>
            <a:r>
              <a:rPr lang="en-US" sz="1800" i="1" dirty="0" smtClean="0"/>
              <a:t>one-to-one correspondence</a:t>
            </a:r>
            <a:r>
              <a:rPr lang="en-US" sz="1800" dirty="0" smtClean="0"/>
              <a:t> between each machine language instruction and the assembly language instruction.</a:t>
            </a:r>
            <a:endParaRPr lang="en-US" sz="1800" b="1" dirty="0" smtClean="0">
              <a:latin typeface="Courier New" pitchFamily="49" charset="0"/>
            </a:endParaRPr>
          </a:p>
          <a:p>
            <a:pPr eaLnBrk="1" hangingPunct="1">
              <a:buFontTx/>
              <a:buNone/>
            </a:pPr>
            <a:r>
              <a:rPr lang="en-US" sz="1800" dirty="0" smtClean="0"/>
              <a:t>	</a:t>
            </a:r>
          </a:p>
          <a:p>
            <a:pPr eaLnBrk="1" hangingPunct="1">
              <a:lnSpc>
                <a:spcPct val="80000"/>
              </a:lnSpc>
              <a:buFontTx/>
              <a:buNone/>
            </a:pPr>
            <a:endParaRPr lang="en-US" sz="12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p>
            <a:fld id="{527643B9-25DF-4B95-B958-7DD75FF376DD}" type="slidenum">
              <a:rPr lang="en-US" smtClean="0">
                <a:cs typeface="Arial" pitchFamily="34" charset="0"/>
              </a:rPr>
              <a:pPr/>
              <a:t>8</a:t>
            </a:fld>
            <a:endParaRPr lang="en-US" smtClean="0">
              <a:cs typeface="Arial" pitchFamily="34" charset="0"/>
            </a:endParaRPr>
          </a:p>
        </p:txBody>
      </p:sp>
      <p:sp>
        <p:nvSpPr>
          <p:cNvPr id="44034" name="Rectangle 2"/>
          <p:cNvSpPr>
            <a:spLocks noGrp="1" noChangeArrowheads="1"/>
          </p:cNvSpPr>
          <p:nvPr>
            <p:ph type="title"/>
          </p:nvPr>
        </p:nvSpPr>
        <p:spPr>
          <a:xfrm>
            <a:off x="685800" y="152400"/>
            <a:ext cx="7772400" cy="609600"/>
          </a:xfrm>
        </p:spPr>
        <p:txBody>
          <a:bodyPr/>
          <a:lstStyle/>
          <a:p>
            <a:pPr eaLnBrk="1" hangingPunct="1">
              <a:defRPr/>
            </a:pPr>
            <a:r>
              <a:rPr lang="en-US" sz="2800" dirty="0" smtClean="0"/>
              <a:t>What is Assembly Language </a:t>
            </a:r>
            <a:r>
              <a:rPr lang="en-US" sz="2000" dirty="0" smtClean="0"/>
              <a:t>(2 of 2)</a:t>
            </a:r>
            <a:endParaRPr lang="en-US" sz="2000" i="1" dirty="0" smtClean="0"/>
          </a:p>
        </p:txBody>
      </p:sp>
      <p:sp>
        <p:nvSpPr>
          <p:cNvPr id="23556" name="Rectangle 3"/>
          <p:cNvSpPr>
            <a:spLocks noGrp="1" noChangeArrowheads="1"/>
          </p:cNvSpPr>
          <p:nvPr>
            <p:ph type="body" idx="1"/>
          </p:nvPr>
        </p:nvSpPr>
        <p:spPr>
          <a:xfrm>
            <a:off x="609600" y="762000"/>
            <a:ext cx="7924800" cy="5562600"/>
          </a:xfrm>
        </p:spPr>
        <p:txBody>
          <a:bodyPr/>
          <a:lstStyle/>
          <a:p>
            <a:pPr eaLnBrk="1" hangingPunct="1"/>
            <a:r>
              <a:rPr lang="en-US" sz="1800" dirty="0" smtClean="0"/>
              <a:t>Since assembly language is a human readable form of machine language, this means that the programs we write in this class are equivalent to the object code that the compiler would produce. </a:t>
            </a:r>
          </a:p>
          <a:p>
            <a:pPr eaLnBrk="1" hangingPunct="1"/>
            <a:r>
              <a:rPr lang="en-US" sz="1800" dirty="0" smtClean="0"/>
              <a:t>In fact, later in the quarter, we will look at the assembly code that the compiler produces and compare it to the assembly code that we write.</a:t>
            </a:r>
          </a:p>
          <a:p>
            <a:pPr eaLnBrk="1" hangingPunct="1">
              <a:buFontTx/>
              <a:buNone/>
            </a:pPr>
            <a:endParaRPr lang="en-US" sz="1800" dirty="0" smtClean="0"/>
          </a:p>
          <a:p>
            <a:pPr eaLnBrk="1" hangingPunct="1">
              <a:lnSpc>
                <a:spcPct val="80000"/>
              </a:lnSpc>
              <a:buFontTx/>
              <a:buNone/>
            </a:pPr>
            <a:endParaRPr lang="en-US" sz="12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4672A4E6-C7CF-46C3-B68E-721D5A7528D9}" type="slidenum">
              <a:rPr lang="en-US" sz="1600">
                <a:latin typeface="Times New Roman" pitchFamily="18" charset="0"/>
              </a:rPr>
              <a:pPr algn="r"/>
              <a:t>9</a:t>
            </a:fld>
            <a:endParaRPr lang="en-US" sz="1600">
              <a:latin typeface="Times New Roman" pitchFamily="18" charset="0"/>
            </a:endParaRPr>
          </a:p>
        </p:txBody>
      </p:sp>
      <p:sp>
        <p:nvSpPr>
          <p:cNvPr id="44034" name="Rectangle 2"/>
          <p:cNvSpPr>
            <a:spLocks noGrp="1" noChangeArrowheads="1"/>
          </p:cNvSpPr>
          <p:nvPr>
            <p:ph type="title" idx="4294967295"/>
          </p:nvPr>
        </p:nvSpPr>
        <p:spPr/>
        <p:txBody>
          <a:bodyPr/>
          <a:lstStyle/>
          <a:p>
            <a:pPr eaLnBrk="1" hangingPunct="1">
              <a:defRPr/>
            </a:pPr>
            <a:r>
              <a:rPr lang="en-US" sz="2800" dirty="0" smtClean="0"/>
              <a:t>Assembly vs. High Level Language</a:t>
            </a:r>
            <a:endParaRPr lang="en-US" sz="2000" i="1" dirty="0" smtClean="0"/>
          </a:p>
        </p:txBody>
      </p:sp>
      <p:sp>
        <p:nvSpPr>
          <p:cNvPr id="24579" name="Rectangle 3"/>
          <p:cNvSpPr>
            <a:spLocks noGrp="1" noChangeArrowheads="1"/>
          </p:cNvSpPr>
          <p:nvPr>
            <p:ph type="body" idx="4294967295"/>
          </p:nvPr>
        </p:nvSpPr>
        <p:spPr>
          <a:xfrm>
            <a:off x="533400" y="762000"/>
            <a:ext cx="8077200" cy="5715000"/>
          </a:xfrm>
        </p:spPr>
        <p:txBody>
          <a:bodyPr/>
          <a:lstStyle/>
          <a:p>
            <a:pPr eaLnBrk="1" hangingPunct="1"/>
            <a:r>
              <a:rPr lang="en-US" sz="1800" dirty="0" smtClean="0"/>
              <a:t>Each high level language (HLL) statement is translated by the compiler into one or more machine language instructions.</a:t>
            </a:r>
          </a:p>
          <a:p>
            <a:pPr eaLnBrk="1" hangingPunct="1"/>
            <a:r>
              <a:rPr lang="en-US" sz="1800" dirty="0" smtClean="0"/>
              <a:t>Therefore, a HLL statement is equivalent to one or more assembly language instructions.</a:t>
            </a:r>
          </a:p>
          <a:p>
            <a:pPr eaLnBrk="1" hangingPunct="1"/>
            <a:r>
              <a:rPr lang="en-US" sz="1800" dirty="0" smtClean="0"/>
              <a:t>Depending on how the compiler is optimized, the same HLL statement can translate to a different number of assembly language instructions.</a:t>
            </a:r>
          </a:p>
          <a:p>
            <a:pPr eaLnBrk="1" hangingPunct="1"/>
            <a:endParaRPr lang="en-US" sz="1800" dirty="0" smtClean="0"/>
          </a:p>
          <a:p>
            <a:pPr eaLnBrk="1" hangingPunct="1">
              <a:buFontTx/>
              <a:buNone/>
            </a:pPr>
            <a:endParaRPr lang="en-US" sz="1200" dirty="0" smtClean="0"/>
          </a:p>
        </p:txBody>
      </p:sp>
      <p:sp>
        <p:nvSpPr>
          <p:cNvPr id="24580" name="Slide Number Placeholder 5"/>
          <p:cNvSpPr>
            <a:spLocks noGrp="1"/>
          </p:cNvSpPr>
          <p:nvPr>
            <p:ph type="sldNum" sz="quarter" idx="11"/>
          </p:nvPr>
        </p:nvSpPr>
        <p:spPr>
          <a:noFill/>
        </p:spPr>
        <p:txBody>
          <a:bodyPr/>
          <a:lstStyle/>
          <a:p>
            <a:fld id="{DAF1A38A-A8D1-4162-83A6-6F277848C019}" type="slidenum">
              <a:rPr lang="en-US" smtClean="0">
                <a:cs typeface="Arial" pitchFamily="34" charset="0"/>
              </a:rPr>
              <a:pPr/>
              <a:t>9</a:t>
            </a:fld>
            <a:endParaRPr lang="en-US" smtClean="0">
              <a:cs typeface="Arial" pitchFamily="34" charset="0"/>
            </a:endParaRPr>
          </a:p>
        </p:txBody>
      </p:sp>
      <p:sp>
        <p:nvSpPr>
          <p:cNvPr id="7" name="Text Box 3"/>
          <p:cNvSpPr txBox="1">
            <a:spLocks noChangeArrowheads="1"/>
          </p:cNvSpPr>
          <p:nvPr/>
        </p:nvSpPr>
        <p:spPr bwMode="auto">
          <a:xfrm>
            <a:off x="838200" y="2794000"/>
            <a:ext cx="6172200" cy="527050"/>
          </a:xfrm>
          <a:prstGeom prst="rect">
            <a:avLst/>
          </a:prstGeom>
          <a:noFill/>
          <a:ln w="9525">
            <a:solidFill>
              <a:schemeClr val="tx1"/>
            </a:solidFill>
            <a:miter lim="800000"/>
            <a:headEnd/>
            <a:tailEnd/>
          </a:ln>
        </p:spPr>
        <p:txBody>
          <a:bodyPr tIns="137160" bIns="137160">
            <a:spAutoFit/>
          </a:bodyPr>
          <a:lstStyle/>
          <a:p>
            <a:pPr>
              <a:spcBef>
                <a:spcPct val="50000"/>
              </a:spcBef>
            </a:pPr>
            <a:r>
              <a:rPr lang="en-US" sz="1600">
                <a:solidFill>
                  <a:schemeClr val="tx2"/>
                </a:solidFill>
              </a:rPr>
              <a:t>English:</a:t>
            </a:r>
            <a:r>
              <a:rPr lang="en-US" sz="1600"/>
              <a:t> Display the sum of A times B plus C</a:t>
            </a:r>
          </a:p>
        </p:txBody>
      </p:sp>
      <p:sp>
        <p:nvSpPr>
          <p:cNvPr id="8" name="Text Box 4"/>
          <p:cNvSpPr txBox="1">
            <a:spLocks noChangeArrowheads="1"/>
          </p:cNvSpPr>
          <p:nvPr/>
        </p:nvSpPr>
        <p:spPr bwMode="auto">
          <a:xfrm>
            <a:off x="838200" y="3657600"/>
            <a:ext cx="3733800" cy="527050"/>
          </a:xfrm>
          <a:prstGeom prst="rect">
            <a:avLst/>
          </a:prstGeom>
          <a:noFill/>
          <a:ln w="9525">
            <a:solidFill>
              <a:schemeClr val="tx1"/>
            </a:solidFill>
            <a:miter lim="800000"/>
            <a:headEnd/>
            <a:tailEnd/>
          </a:ln>
        </p:spPr>
        <p:txBody>
          <a:bodyPr tIns="137160" bIns="137160">
            <a:spAutoFit/>
          </a:bodyPr>
          <a:lstStyle/>
          <a:p>
            <a:pPr>
              <a:spcBef>
                <a:spcPct val="50000"/>
              </a:spcBef>
            </a:pPr>
            <a:r>
              <a:rPr lang="en-US" sz="1600">
                <a:solidFill>
                  <a:schemeClr val="tx2"/>
                </a:solidFill>
              </a:rPr>
              <a:t>C++:</a:t>
            </a:r>
            <a:r>
              <a:rPr lang="en-US" sz="1600"/>
              <a:t>  cout &lt;&lt; (A * B + C);</a:t>
            </a:r>
          </a:p>
        </p:txBody>
      </p:sp>
      <p:sp>
        <p:nvSpPr>
          <p:cNvPr id="9" name="Text Box 5"/>
          <p:cNvSpPr txBox="1">
            <a:spLocks noChangeArrowheads="1"/>
          </p:cNvSpPr>
          <p:nvPr/>
        </p:nvSpPr>
        <p:spPr bwMode="auto">
          <a:xfrm>
            <a:off x="838200" y="4572000"/>
            <a:ext cx="3200400" cy="1530350"/>
          </a:xfrm>
          <a:prstGeom prst="rect">
            <a:avLst/>
          </a:prstGeom>
          <a:noFill/>
          <a:ln w="9525">
            <a:solidFill>
              <a:schemeClr val="tx1"/>
            </a:solidFill>
            <a:miter lim="800000"/>
            <a:headEnd/>
            <a:tailEnd/>
          </a:ln>
        </p:spPr>
        <p:txBody>
          <a:bodyPr tIns="137160" bIns="137160">
            <a:spAutoFit/>
          </a:bodyPr>
          <a:lstStyle/>
          <a:p>
            <a:pPr>
              <a:spcBef>
                <a:spcPct val="50000"/>
              </a:spcBef>
            </a:pPr>
            <a:r>
              <a:rPr lang="en-US" sz="1600">
                <a:solidFill>
                  <a:schemeClr val="tx2"/>
                </a:solidFill>
              </a:rPr>
              <a:t>Assembly Language for MASM:</a:t>
            </a:r>
          </a:p>
          <a:p>
            <a:pPr>
              <a:lnSpc>
                <a:spcPct val="70000"/>
              </a:lnSpc>
              <a:spcBef>
                <a:spcPct val="50000"/>
              </a:spcBef>
            </a:pPr>
            <a:r>
              <a:rPr lang="en-US" sz="1600"/>
              <a:t>mov eax,A</a:t>
            </a:r>
          </a:p>
          <a:p>
            <a:pPr>
              <a:lnSpc>
                <a:spcPct val="40000"/>
              </a:lnSpc>
              <a:spcBef>
                <a:spcPct val="50000"/>
              </a:spcBef>
            </a:pPr>
            <a:r>
              <a:rPr lang="en-US" sz="1600"/>
              <a:t>mul B</a:t>
            </a:r>
          </a:p>
          <a:p>
            <a:pPr>
              <a:lnSpc>
                <a:spcPct val="40000"/>
              </a:lnSpc>
              <a:spcBef>
                <a:spcPct val="50000"/>
              </a:spcBef>
            </a:pPr>
            <a:r>
              <a:rPr lang="en-US" sz="1600"/>
              <a:t>add eax,C</a:t>
            </a:r>
          </a:p>
          <a:p>
            <a:pPr>
              <a:lnSpc>
                <a:spcPct val="60000"/>
              </a:lnSpc>
              <a:spcBef>
                <a:spcPct val="50000"/>
              </a:spcBef>
            </a:pPr>
            <a:r>
              <a:rPr lang="en-US" sz="1600"/>
              <a:t>call WriteInt</a:t>
            </a:r>
          </a:p>
        </p:txBody>
      </p:sp>
      <p:sp>
        <p:nvSpPr>
          <p:cNvPr id="10" name="Text Box 6"/>
          <p:cNvSpPr txBox="1">
            <a:spLocks noChangeArrowheads="1"/>
          </p:cNvSpPr>
          <p:nvPr/>
        </p:nvSpPr>
        <p:spPr bwMode="auto">
          <a:xfrm>
            <a:off x="4495800" y="4572000"/>
            <a:ext cx="4114800" cy="1701800"/>
          </a:xfrm>
          <a:prstGeom prst="rect">
            <a:avLst/>
          </a:prstGeom>
          <a:noFill/>
          <a:ln w="9525">
            <a:solidFill>
              <a:schemeClr val="tx1"/>
            </a:solidFill>
            <a:miter lim="800000"/>
            <a:headEnd/>
            <a:tailEnd/>
          </a:ln>
        </p:spPr>
        <p:txBody>
          <a:bodyPr tIns="137160" bIns="137160">
            <a:spAutoFit/>
          </a:bodyPr>
          <a:lstStyle/>
          <a:p>
            <a:pPr>
              <a:spcBef>
                <a:spcPct val="50000"/>
              </a:spcBef>
            </a:pPr>
            <a:r>
              <a:rPr lang="en-US" sz="1600">
                <a:solidFill>
                  <a:schemeClr val="tx2"/>
                </a:solidFill>
              </a:rPr>
              <a:t>Intel Machine Language (in hexadecimal):</a:t>
            </a:r>
          </a:p>
          <a:p>
            <a:pPr>
              <a:lnSpc>
                <a:spcPct val="70000"/>
              </a:lnSpc>
              <a:spcBef>
                <a:spcPct val="50000"/>
              </a:spcBef>
            </a:pPr>
            <a:r>
              <a:rPr lang="en-US" sz="1600"/>
              <a:t>A1 00000000</a:t>
            </a:r>
          </a:p>
          <a:p>
            <a:pPr>
              <a:lnSpc>
                <a:spcPct val="70000"/>
              </a:lnSpc>
              <a:spcBef>
                <a:spcPct val="50000"/>
              </a:spcBef>
            </a:pPr>
            <a:r>
              <a:rPr lang="en-US" sz="1600"/>
              <a:t>F7 25 00000004</a:t>
            </a:r>
          </a:p>
          <a:p>
            <a:pPr>
              <a:lnSpc>
                <a:spcPct val="70000"/>
              </a:lnSpc>
              <a:spcBef>
                <a:spcPct val="50000"/>
              </a:spcBef>
            </a:pPr>
            <a:r>
              <a:rPr lang="en-US" sz="1600"/>
              <a:t>03 05 00000008</a:t>
            </a:r>
          </a:p>
          <a:p>
            <a:pPr>
              <a:lnSpc>
                <a:spcPct val="70000"/>
              </a:lnSpc>
              <a:spcBef>
                <a:spcPct val="50000"/>
              </a:spcBef>
            </a:pPr>
            <a:r>
              <a:rPr lang="en-US" sz="1600"/>
              <a:t>E8 00500000</a:t>
            </a:r>
          </a:p>
        </p:txBody>
      </p:sp>
      <p:sp>
        <p:nvSpPr>
          <p:cNvPr id="11" name="Line 7"/>
          <p:cNvSpPr>
            <a:spLocks noChangeShapeType="1"/>
          </p:cNvSpPr>
          <p:nvPr/>
        </p:nvSpPr>
        <p:spPr bwMode="auto">
          <a:xfrm>
            <a:off x="2133600" y="3403600"/>
            <a:ext cx="0" cy="177800"/>
          </a:xfrm>
          <a:prstGeom prst="line">
            <a:avLst/>
          </a:prstGeom>
          <a:noFill/>
          <a:ln w="9525">
            <a:solidFill>
              <a:schemeClr val="tx2"/>
            </a:solidFill>
            <a:round/>
            <a:headEnd/>
            <a:tailEnd type="triangle" w="lg" len="med"/>
          </a:ln>
        </p:spPr>
        <p:txBody>
          <a:bodyPr wrap="square" tIns="137160" bIns="137160">
            <a:spAutoFit/>
          </a:bodyPr>
          <a:lstStyle/>
          <a:p>
            <a:endParaRPr lang="en-US"/>
          </a:p>
        </p:txBody>
      </p:sp>
      <p:sp>
        <p:nvSpPr>
          <p:cNvPr id="12" name="Line 8"/>
          <p:cNvSpPr>
            <a:spLocks noChangeShapeType="1"/>
          </p:cNvSpPr>
          <p:nvPr/>
        </p:nvSpPr>
        <p:spPr bwMode="auto">
          <a:xfrm>
            <a:off x="2133600" y="4267200"/>
            <a:ext cx="0" cy="228600"/>
          </a:xfrm>
          <a:prstGeom prst="line">
            <a:avLst/>
          </a:prstGeom>
          <a:noFill/>
          <a:ln w="9525">
            <a:solidFill>
              <a:schemeClr val="tx2"/>
            </a:solidFill>
            <a:round/>
            <a:headEnd/>
            <a:tailEnd type="triangle" w="lg" len="med"/>
          </a:ln>
        </p:spPr>
        <p:txBody>
          <a:bodyPr wrap="square" tIns="137160" bIns="137160">
            <a:spAutoFit/>
          </a:bodyPr>
          <a:lstStyle/>
          <a:p>
            <a:endParaRPr lang="en-US"/>
          </a:p>
        </p:txBody>
      </p:sp>
      <p:sp>
        <p:nvSpPr>
          <p:cNvPr id="13" name="Line 9"/>
          <p:cNvSpPr>
            <a:spLocks noChangeShapeType="1"/>
          </p:cNvSpPr>
          <p:nvPr/>
        </p:nvSpPr>
        <p:spPr bwMode="auto">
          <a:xfrm>
            <a:off x="4114800" y="5562600"/>
            <a:ext cx="304800" cy="0"/>
          </a:xfrm>
          <a:prstGeom prst="line">
            <a:avLst/>
          </a:prstGeom>
          <a:noFill/>
          <a:ln w="9525">
            <a:solidFill>
              <a:schemeClr val="tx2"/>
            </a:solidFill>
            <a:round/>
            <a:headEnd/>
            <a:tailEnd type="triangle" w="lg" len="med"/>
          </a:ln>
        </p:spPr>
        <p:txBody>
          <a:bodyPr wrap="square" tIns="137160" bIns="137160">
            <a:spAutoFit/>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oaring">
  <a:themeElements>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D:\ProgramFiles2000\Microsoft Office\Templates\Presentation Designs\Soaring.pot</Template>
  <TotalTime>6889</TotalTime>
  <Words>2781</Words>
  <Application>Microsoft Office PowerPoint</Application>
  <PresentationFormat>On-screen Show (4:3)</PresentationFormat>
  <Paragraphs>429</Paragraphs>
  <Slides>45</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47" baseType="lpstr">
      <vt:lpstr>Soaring</vt:lpstr>
      <vt:lpstr>VISIO</vt:lpstr>
      <vt:lpstr>Assembly Language for Intel-Based Computers</vt:lpstr>
      <vt:lpstr>What's Next</vt:lpstr>
      <vt:lpstr>Overview: Basic Concepts</vt:lpstr>
      <vt:lpstr>Welcome to Assembly Language (1 of 2)</vt:lpstr>
      <vt:lpstr>Welcome to Assembly Language (2 of 2)</vt:lpstr>
      <vt:lpstr>Assembly Language Applications</vt:lpstr>
      <vt:lpstr>What is Assembly Language (1 of 2)</vt:lpstr>
      <vt:lpstr>What is Assembly Language (2 of 2)</vt:lpstr>
      <vt:lpstr>Assembly vs. High Level Language</vt:lpstr>
      <vt:lpstr>Is Assembly Language Portable ?</vt:lpstr>
      <vt:lpstr>What's Next</vt:lpstr>
      <vt:lpstr>Data Representation Overview</vt:lpstr>
      <vt:lpstr>Binary Numbers</vt:lpstr>
      <vt:lpstr>Binary Numbers</vt:lpstr>
      <vt:lpstr>Converting Unsigned Binary to Decimal</vt:lpstr>
      <vt:lpstr>Converting Unsigned Decimal to Binary</vt:lpstr>
      <vt:lpstr>Hexadecimal Numbers</vt:lpstr>
      <vt:lpstr>Converting Binary to Hexadecimal</vt:lpstr>
      <vt:lpstr>Converting Hexadecimal to Unsigned Decimal</vt:lpstr>
      <vt:lpstr>Converting Unsigned Decimal to Hexadecimal</vt:lpstr>
      <vt:lpstr>Basic Operations with Binary and Hexadecimal</vt:lpstr>
      <vt:lpstr>Binary Addition</vt:lpstr>
      <vt:lpstr>Hexadecimal Addition</vt:lpstr>
      <vt:lpstr>Hexadecimal Subtraction</vt:lpstr>
      <vt:lpstr>Signed Numbers</vt:lpstr>
      <vt:lpstr>Signed Binary Integers (1 of 2)</vt:lpstr>
      <vt:lpstr>Signed Binary Integers (2 of 2)</vt:lpstr>
      <vt:lpstr>The Two's Complement</vt:lpstr>
      <vt:lpstr>Convert Signed Binary Integers to Decimal</vt:lpstr>
      <vt:lpstr>Convert Decimal to Signed Integers</vt:lpstr>
      <vt:lpstr>Binary Subtraction</vt:lpstr>
      <vt:lpstr>Integer Storage Sizes</vt:lpstr>
      <vt:lpstr>Ranges of Signed Integers</vt:lpstr>
      <vt:lpstr>Signed vs. Unsigned Integers</vt:lpstr>
      <vt:lpstr>Numeric Data in a Program</vt:lpstr>
      <vt:lpstr>Character Data in a Program</vt:lpstr>
      <vt:lpstr>What's Next</vt:lpstr>
      <vt:lpstr>Boolean Algebra</vt:lpstr>
      <vt:lpstr>NOT</vt:lpstr>
      <vt:lpstr>AND</vt:lpstr>
      <vt:lpstr>OR</vt:lpstr>
      <vt:lpstr>XOR</vt:lpstr>
      <vt:lpstr>Boolean Operator Precedence</vt:lpstr>
      <vt:lpstr>Summary of Key Concepts</vt:lpstr>
      <vt:lpstr>54 68 65 20 45 6E 64</vt:lpstr>
    </vt:vector>
  </TitlesOfParts>
  <Company>Prentice-Hall Publishing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subject>Basic Concepts</dc:subject>
  <dc:creator>Kip Irvine</dc:creator>
  <cp:lastModifiedBy>Clare</cp:lastModifiedBy>
  <cp:revision>498</cp:revision>
  <cp:lastPrinted>1601-01-01T00:00:00Z</cp:lastPrinted>
  <dcterms:created xsi:type="dcterms:W3CDTF">2002-05-30T02:31:33Z</dcterms:created>
  <dcterms:modified xsi:type="dcterms:W3CDTF">2021-03-01T19:58:41Z</dcterms:modified>
</cp:coreProperties>
</file>