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7"/>
  </p:notesMasterIdLst>
  <p:handoutMasterIdLst>
    <p:handoutMasterId r:id="rId48"/>
  </p:handoutMasterIdLst>
  <p:sldIdLst>
    <p:sldId id="256" r:id="rId2"/>
    <p:sldId id="371" r:id="rId3"/>
    <p:sldId id="372" r:id="rId4"/>
    <p:sldId id="314" r:id="rId5"/>
    <p:sldId id="315" r:id="rId6"/>
    <p:sldId id="330" r:id="rId7"/>
    <p:sldId id="331" r:id="rId8"/>
    <p:sldId id="319" r:id="rId9"/>
    <p:sldId id="320" r:id="rId10"/>
    <p:sldId id="373" r:id="rId11"/>
    <p:sldId id="333" r:id="rId12"/>
    <p:sldId id="334" r:id="rId13"/>
    <p:sldId id="335" r:id="rId14"/>
    <p:sldId id="336" r:id="rId15"/>
    <p:sldId id="337" r:id="rId16"/>
    <p:sldId id="370" r:id="rId17"/>
    <p:sldId id="339" r:id="rId18"/>
    <p:sldId id="340" r:id="rId19"/>
    <p:sldId id="341" r:id="rId20"/>
    <p:sldId id="342" r:id="rId21"/>
    <p:sldId id="343" r:id="rId22"/>
    <p:sldId id="344" r:id="rId23"/>
    <p:sldId id="345" r:id="rId24"/>
    <p:sldId id="346" r:id="rId25"/>
    <p:sldId id="347" r:id="rId26"/>
    <p:sldId id="348" r:id="rId27"/>
    <p:sldId id="350" r:id="rId28"/>
    <p:sldId id="351" r:id="rId29"/>
    <p:sldId id="352" r:id="rId30"/>
    <p:sldId id="353" r:id="rId31"/>
    <p:sldId id="37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8" r:id="rId45"/>
    <p:sldId id="375" r:id="rId46"/>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79" autoAdjust="0"/>
  </p:normalViewPr>
  <p:slideViewPr>
    <p:cSldViewPr>
      <p:cViewPr varScale="1">
        <p:scale>
          <a:sx n="69" d="100"/>
          <a:sy n="69" d="100"/>
        </p:scale>
        <p:origin x="-87"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9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pPr>
              <a:defRPr/>
            </a:pPr>
            <a:fld id="{79288094-55A9-47BF-9FFB-0E04E9B36C0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358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2437733A-84A0-4F14-80EF-057F073747C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A484BBD4-7647-4E27-B5E7-960D165836D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A934C145-C9B4-407B-B3EA-F3FECB4C48D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25645041-7E52-4EB9-831C-44F6B365BB7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CB27F943-4929-4DC7-8543-C4EE557D5DB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A259194A-4653-4910-9E7E-0A08A204201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F98777AB-CE69-4B36-A1ED-0E3F10D385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3EEE6164-007F-458C-B3A5-50099604D8A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5A739341-47D1-49B9-87F9-82520C8D15B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951FFE1B-FF26-4531-9238-7EDA1FC8F93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CD6B384E-58A9-41DA-877D-671DD1AD5B4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6" name="Rectangle 8"/>
          <p:cNvSpPr>
            <a:spLocks noGrp="1" noChangeArrowheads="1"/>
          </p:cNvSpPr>
          <p:nvPr>
            <p:ph type="ftr" sz="quarter" idx="3"/>
          </p:nvPr>
        </p:nvSpPr>
        <p:spPr bwMode="auto">
          <a:xfrm>
            <a:off x="304800" y="6340475"/>
            <a:ext cx="4800600"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000"/>
            </a:lvl1pPr>
          </a:lstStyle>
          <a:p>
            <a:pPr>
              <a:defRPr/>
            </a:pPr>
            <a:r>
              <a:rPr lang="en-US"/>
              <a:t>Irvine, Kip R. Assembly Language for Intel-Based Computers 6/e, 2010.</a:t>
            </a:r>
          </a:p>
        </p:txBody>
      </p:sp>
      <p:sp>
        <p:nvSpPr>
          <p:cNvPr id="1028" name="Rectangle 11"/>
          <p:cNvSpPr>
            <a:spLocks noGrp="1" noChangeArrowheads="1"/>
          </p:cNvSpPr>
          <p:nvPr>
            <p:ph type="body" idx="1"/>
          </p:nvPr>
        </p:nvSpPr>
        <p:spPr bwMode="auto">
          <a:xfrm>
            <a:off x="685800" y="11430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w="9525">
            <a:noFill/>
            <a:miter lim="800000"/>
            <a:headEnd/>
            <a:tailEnd/>
          </a:ln>
        </p:spPr>
        <p:txBody>
          <a:bodyPr tIns="137160" bIns="137160">
            <a:spAutoFit/>
          </a:bodyPr>
          <a:lstStyle/>
          <a:p>
            <a:pPr>
              <a:spcBef>
                <a:spcPct val="50000"/>
              </a:spcBef>
            </a:pPr>
            <a:endParaRPr 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pPr>
              <a:defRPr/>
            </a:pPr>
            <a:fld id="{2E593EDE-1817-4E68-A306-B0697BA79FC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sz="2800" smtClean="0"/>
              <a:t>Assembly Language for Intel-Based Computers</a:t>
            </a:r>
          </a:p>
        </p:txBody>
      </p:sp>
      <p:sp>
        <p:nvSpPr>
          <p:cNvPr id="3075" name="Rectangle 3"/>
          <p:cNvSpPr>
            <a:spLocks noGrp="1" noChangeArrowheads="1"/>
          </p:cNvSpPr>
          <p:nvPr>
            <p:ph type="subTitle" idx="1"/>
          </p:nvPr>
        </p:nvSpPr>
        <p:spPr>
          <a:xfrm>
            <a:off x="1447800" y="1981200"/>
            <a:ext cx="6400800" cy="1676400"/>
          </a:xfrm>
        </p:spPr>
        <p:txBody>
          <a:bodyPr/>
          <a:lstStyle/>
          <a:p>
            <a:pPr eaLnBrk="1" hangingPunct="1"/>
            <a:r>
              <a:rPr lang="en-US" sz="2800" u="sng" dirty="0" smtClean="0"/>
              <a:t>Module 5</a:t>
            </a:r>
          </a:p>
          <a:p>
            <a:pPr eaLnBrk="1" hangingPunct="1"/>
            <a:r>
              <a:rPr lang="en-US" sz="2800" dirty="0" smtClean="0"/>
              <a:t>Branching</a:t>
            </a:r>
          </a:p>
        </p:txBody>
      </p:sp>
      <p:sp>
        <p:nvSpPr>
          <p:cNvPr id="3077" name="Text Box 6"/>
          <p:cNvSpPr txBox="1">
            <a:spLocks noChangeArrowheads="1"/>
          </p:cNvSpPr>
          <p:nvPr/>
        </p:nvSpPr>
        <p:spPr bwMode="auto">
          <a:xfrm>
            <a:off x="533400" y="4953000"/>
            <a:ext cx="5181600" cy="982663"/>
          </a:xfrm>
          <a:prstGeom prst="rect">
            <a:avLst/>
          </a:prstGeom>
          <a:noFill/>
          <a:ln w="9525">
            <a:noFill/>
            <a:miter lim="800000"/>
            <a:headEnd/>
            <a:tailEnd/>
          </a:ln>
        </p:spPr>
        <p:txBody>
          <a:bodyPr tIns="137160" bIns="137160">
            <a:spAutoFit/>
          </a:bodyPr>
          <a:lstStyle/>
          <a:p>
            <a:pPr>
              <a:spcBef>
                <a:spcPct val="50000"/>
              </a:spcBef>
            </a:pPr>
            <a:r>
              <a:rPr lang="en-US" i="1"/>
              <a:t>Slides prepared by Kip Irvine</a:t>
            </a:r>
          </a:p>
          <a:p>
            <a:pPr>
              <a:spcBef>
                <a:spcPct val="50000"/>
              </a:spcBef>
            </a:pPr>
            <a:r>
              <a:rPr lang="en-US" sz="1700" i="1"/>
              <a:t>Modified and supplemented by Clare Nguyen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a:spLocks noGrp="1"/>
          </p:cNvSpPr>
          <p:nvPr>
            <p:ph type="sldNum" sz="quarter" idx="11"/>
          </p:nvPr>
        </p:nvSpPr>
        <p:spPr>
          <a:noFill/>
        </p:spPr>
        <p:txBody>
          <a:bodyPr/>
          <a:lstStyle/>
          <a:p>
            <a:fld id="{CF5FF74B-4E62-4E30-BDE3-B21D0011C439}" type="slidenum">
              <a:rPr lang="en-US" smtClean="0"/>
              <a:pPr/>
              <a:t>10</a:t>
            </a:fld>
            <a:endParaRPr lang="en-US" smtClean="0"/>
          </a:p>
        </p:txBody>
      </p:sp>
      <p:sp>
        <p:nvSpPr>
          <p:cNvPr id="244738" name="Rectangle 2"/>
          <p:cNvSpPr>
            <a:spLocks noGrp="1" noChangeArrowheads="1"/>
          </p:cNvSpPr>
          <p:nvPr>
            <p:ph type="title"/>
          </p:nvPr>
        </p:nvSpPr>
        <p:spPr/>
        <p:txBody>
          <a:bodyPr/>
          <a:lstStyle/>
          <a:p>
            <a:pPr eaLnBrk="1" hangingPunct="1">
              <a:defRPr/>
            </a:pPr>
            <a:r>
              <a:rPr lang="en-US" sz="2800" smtClean="0"/>
              <a:t>What’s next</a:t>
            </a:r>
          </a:p>
        </p:txBody>
      </p:sp>
      <p:sp>
        <p:nvSpPr>
          <p:cNvPr id="12293" name="Rectangle 3"/>
          <p:cNvSpPr>
            <a:spLocks noGrp="1" noChangeArrowheads="1"/>
          </p:cNvSpPr>
          <p:nvPr>
            <p:ph type="body" idx="1"/>
          </p:nvPr>
        </p:nvSpPr>
        <p:spPr>
          <a:xfrm>
            <a:off x="2133600" y="1600200"/>
            <a:ext cx="4648200" cy="1676400"/>
          </a:xfrm>
        </p:spPr>
        <p:txBody>
          <a:bodyPr/>
          <a:lstStyle/>
          <a:p>
            <a:pPr lvl="1" eaLnBrk="1" hangingPunct="1"/>
            <a:r>
              <a:rPr lang="en-US" sz="2000" smtClean="0">
                <a:solidFill>
                  <a:schemeClr val="tx2"/>
                </a:solidFill>
              </a:rPr>
              <a:t>Unconditional Jump</a:t>
            </a:r>
          </a:p>
          <a:p>
            <a:pPr lvl="1" eaLnBrk="1" hangingPunct="1"/>
            <a:r>
              <a:rPr lang="en-US" sz="2000" b="1" smtClean="0">
                <a:solidFill>
                  <a:schemeClr val="tx2"/>
                </a:solidFill>
              </a:rPr>
              <a:t>Conditional Processing</a:t>
            </a:r>
          </a:p>
          <a:p>
            <a:pPr lvl="1" eaLnBrk="1" hangingPunct="1"/>
            <a:r>
              <a:rPr lang="en-US" sz="2000" smtClean="0">
                <a:solidFill>
                  <a:schemeClr val="tx2"/>
                </a:solidFill>
              </a:rPr>
              <a:t>Building if and looping constructs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noFill/>
        </p:spPr>
        <p:txBody>
          <a:bodyPr/>
          <a:lstStyle/>
          <a:p>
            <a:fld id="{10A02D06-93D9-4E7B-8DD1-5B9080637AF8}" type="slidenum">
              <a:rPr lang="en-US" smtClean="0"/>
              <a:pPr/>
              <a:t>11</a:t>
            </a:fld>
            <a:endParaRPr lang="en-US" smtClean="0"/>
          </a:p>
        </p:txBody>
      </p:sp>
      <p:sp>
        <p:nvSpPr>
          <p:cNvPr id="199682" name="Rectangle 2"/>
          <p:cNvSpPr>
            <a:spLocks noGrp="1" noChangeArrowheads="1"/>
          </p:cNvSpPr>
          <p:nvPr>
            <p:ph type="title"/>
          </p:nvPr>
        </p:nvSpPr>
        <p:spPr>
          <a:xfrm>
            <a:off x="685800" y="685800"/>
            <a:ext cx="7772400" cy="609600"/>
          </a:xfrm>
        </p:spPr>
        <p:txBody>
          <a:bodyPr/>
          <a:lstStyle/>
          <a:p>
            <a:pPr eaLnBrk="1" hangingPunct="1">
              <a:defRPr/>
            </a:pPr>
            <a:r>
              <a:rPr lang="en-US" sz="2800" smtClean="0"/>
              <a:t>Status Flags and Comparison Instructions</a:t>
            </a:r>
          </a:p>
        </p:txBody>
      </p:sp>
      <p:sp>
        <p:nvSpPr>
          <p:cNvPr id="13317" name="Rectangle 3"/>
          <p:cNvSpPr>
            <a:spLocks noGrp="1" noChangeArrowheads="1"/>
          </p:cNvSpPr>
          <p:nvPr>
            <p:ph type="body" idx="1"/>
          </p:nvPr>
        </p:nvSpPr>
        <p:spPr>
          <a:xfrm>
            <a:off x="838200" y="1828800"/>
            <a:ext cx="7467600" cy="2971800"/>
          </a:xfrm>
        </p:spPr>
        <p:txBody>
          <a:bodyPr/>
          <a:lstStyle/>
          <a:p>
            <a:pPr eaLnBrk="1" hangingPunct="1"/>
            <a:r>
              <a:rPr lang="en-US" sz="1800" dirty="0" smtClean="0"/>
              <a:t>Conditional branching means instruction execution will jump from one part of the program to another, depending on certain conditions.</a:t>
            </a:r>
          </a:p>
          <a:p>
            <a:pPr eaLnBrk="1" hangingPunct="1">
              <a:lnSpc>
                <a:spcPct val="125000"/>
              </a:lnSpc>
            </a:pPr>
            <a:r>
              <a:rPr lang="en-US" sz="1800" dirty="0" smtClean="0"/>
              <a:t>The conditions are typically based on one of the following:</a:t>
            </a:r>
          </a:p>
          <a:p>
            <a:pPr lvl="1" eaLnBrk="1" hangingPunct="1"/>
            <a:r>
              <a:rPr lang="en-US" sz="1800" dirty="0" smtClean="0"/>
              <a:t>CPU status flags</a:t>
            </a:r>
          </a:p>
          <a:p>
            <a:pPr lvl="1" eaLnBrk="1" hangingPunct="1"/>
            <a:r>
              <a:rPr lang="en-US" sz="1800" dirty="0" smtClean="0"/>
              <a:t>CMP instruction result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p:spPr>
        <p:txBody>
          <a:bodyPr/>
          <a:lstStyle/>
          <a:p>
            <a:fld id="{F6174E11-1DB9-4F4E-8AAE-C8E1D2D71435}" type="slidenum">
              <a:rPr lang="en-US" smtClean="0"/>
              <a:pPr/>
              <a:t>12</a:t>
            </a:fld>
            <a:endParaRPr lang="en-US" smtClean="0"/>
          </a:p>
        </p:txBody>
      </p:sp>
      <p:sp>
        <p:nvSpPr>
          <p:cNvPr id="200706" name="Rectangle 2"/>
          <p:cNvSpPr>
            <a:spLocks noGrp="1" noChangeArrowheads="1"/>
          </p:cNvSpPr>
          <p:nvPr>
            <p:ph type="title"/>
          </p:nvPr>
        </p:nvSpPr>
        <p:spPr/>
        <p:txBody>
          <a:bodyPr/>
          <a:lstStyle/>
          <a:p>
            <a:pPr eaLnBrk="1" hangingPunct="1">
              <a:defRPr/>
            </a:pPr>
            <a:r>
              <a:rPr lang="en-US" sz="2800" smtClean="0"/>
              <a:t>Conditions Based on Status Flags</a:t>
            </a:r>
          </a:p>
        </p:txBody>
      </p:sp>
      <p:sp>
        <p:nvSpPr>
          <p:cNvPr id="14341" name="Rectangle 3"/>
          <p:cNvSpPr>
            <a:spLocks noGrp="1" noChangeArrowheads="1"/>
          </p:cNvSpPr>
          <p:nvPr>
            <p:ph type="body" idx="1"/>
          </p:nvPr>
        </p:nvSpPr>
        <p:spPr>
          <a:xfrm>
            <a:off x="609600" y="914400"/>
            <a:ext cx="8153400" cy="4953000"/>
          </a:xfrm>
        </p:spPr>
        <p:txBody>
          <a:bodyPr/>
          <a:lstStyle/>
          <a:p>
            <a:pPr eaLnBrk="1" hangingPunct="1">
              <a:lnSpc>
                <a:spcPct val="120000"/>
              </a:lnSpc>
            </a:pPr>
            <a:r>
              <a:rPr lang="en-US" sz="1800" dirty="0" smtClean="0"/>
              <a:t>The </a:t>
            </a:r>
            <a:r>
              <a:rPr lang="en-US" sz="1800" dirty="0" smtClean="0">
                <a:solidFill>
                  <a:schemeClr val="tx2"/>
                </a:solidFill>
              </a:rPr>
              <a:t>Zero</a:t>
            </a:r>
            <a:r>
              <a:rPr lang="en-US" sz="1800" dirty="0" smtClean="0"/>
              <a:t> Flag</a:t>
            </a:r>
          </a:p>
          <a:p>
            <a:pPr marL="457200" lvl="1" indent="0" eaLnBrk="1" hangingPunct="1">
              <a:lnSpc>
                <a:spcPct val="120000"/>
              </a:lnSpc>
              <a:buFontTx/>
              <a:buNone/>
            </a:pPr>
            <a:r>
              <a:rPr lang="en-US" sz="1800" dirty="0" smtClean="0"/>
              <a:t>Example:  Before a division, check if the divisor is zero.  If it is, execution should jump (branch) to code to handle a divide by zero error.</a:t>
            </a:r>
          </a:p>
          <a:p>
            <a:pPr eaLnBrk="1" hangingPunct="1">
              <a:lnSpc>
                <a:spcPct val="120000"/>
              </a:lnSpc>
            </a:pPr>
            <a:r>
              <a:rPr lang="en-US" sz="1800" dirty="0" smtClean="0"/>
              <a:t>The </a:t>
            </a:r>
            <a:r>
              <a:rPr lang="en-US" sz="1800" dirty="0" smtClean="0">
                <a:solidFill>
                  <a:schemeClr val="tx2"/>
                </a:solidFill>
              </a:rPr>
              <a:t>Sign</a:t>
            </a:r>
            <a:r>
              <a:rPr lang="en-US" sz="1800" dirty="0" smtClean="0"/>
              <a:t> flag</a:t>
            </a:r>
          </a:p>
          <a:p>
            <a:pPr marL="457200" lvl="1" indent="0" eaLnBrk="1" hangingPunct="1">
              <a:lnSpc>
                <a:spcPct val="120000"/>
              </a:lnSpc>
              <a:buFontTx/>
              <a:buNone/>
            </a:pPr>
            <a:r>
              <a:rPr lang="en-US" sz="1800" dirty="0" smtClean="0"/>
              <a:t>Example:  There are many applications where it is important to verify whether a value is positive or negative and branch to the appropriate section of code.</a:t>
            </a:r>
          </a:p>
          <a:p>
            <a:pPr eaLnBrk="1" hangingPunct="1">
              <a:lnSpc>
                <a:spcPct val="120000"/>
              </a:lnSpc>
            </a:pPr>
            <a:r>
              <a:rPr lang="en-US" sz="1800" dirty="0" smtClean="0"/>
              <a:t>The </a:t>
            </a:r>
            <a:r>
              <a:rPr lang="en-US" sz="1800" dirty="0" smtClean="0">
                <a:solidFill>
                  <a:schemeClr val="tx2"/>
                </a:solidFill>
              </a:rPr>
              <a:t>Carry</a:t>
            </a:r>
            <a:r>
              <a:rPr lang="en-US" sz="1800" dirty="0" smtClean="0"/>
              <a:t> flag</a:t>
            </a:r>
          </a:p>
          <a:p>
            <a:pPr marL="457200" lvl="1" indent="0" eaLnBrk="1" hangingPunct="1">
              <a:lnSpc>
                <a:spcPct val="120000"/>
              </a:lnSpc>
              <a:buFontTx/>
              <a:buNone/>
            </a:pPr>
            <a:r>
              <a:rPr lang="en-US" sz="1800" dirty="0" smtClean="0"/>
              <a:t>Example: After an addition with unsigned integers, check if the carry flag is set, indicating that the sum is invalid.</a:t>
            </a:r>
          </a:p>
          <a:p>
            <a:pPr eaLnBrk="1" hangingPunct="1">
              <a:lnSpc>
                <a:spcPct val="120000"/>
              </a:lnSpc>
            </a:pPr>
            <a:r>
              <a:rPr lang="en-US" sz="1800" dirty="0" smtClean="0"/>
              <a:t>The </a:t>
            </a:r>
            <a:r>
              <a:rPr lang="en-US" sz="1800" dirty="0" smtClean="0">
                <a:solidFill>
                  <a:schemeClr val="tx2"/>
                </a:solidFill>
              </a:rPr>
              <a:t>Overflow</a:t>
            </a:r>
            <a:r>
              <a:rPr lang="en-US" sz="1800" dirty="0" smtClean="0"/>
              <a:t> flag</a:t>
            </a:r>
            <a:r>
              <a:rPr lang="en-US" sz="2000" dirty="0" smtClean="0"/>
              <a:t> </a:t>
            </a:r>
          </a:p>
          <a:p>
            <a:pPr marL="457200" lvl="1" indent="0" eaLnBrk="1" hangingPunct="1">
              <a:lnSpc>
                <a:spcPct val="120000"/>
              </a:lnSpc>
              <a:buFontTx/>
              <a:buNone/>
            </a:pPr>
            <a:r>
              <a:rPr lang="en-US" sz="1800" dirty="0" smtClean="0"/>
              <a:t>Example:  After an addition with signed integers, check if the overflow flag is set, indicating that the sum is invalid.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a:spLocks noGrp="1"/>
          </p:cNvSpPr>
          <p:nvPr>
            <p:ph type="sldNum" sz="quarter" idx="11"/>
          </p:nvPr>
        </p:nvSpPr>
        <p:spPr>
          <a:noFill/>
        </p:spPr>
        <p:txBody>
          <a:bodyPr/>
          <a:lstStyle/>
          <a:p>
            <a:fld id="{4F88BFB6-E542-48A5-8FCA-62D0028E612B}" type="slidenum">
              <a:rPr lang="en-US" smtClean="0"/>
              <a:pPr/>
              <a:t>13</a:t>
            </a:fld>
            <a:endParaRPr lang="en-US" smtClean="0"/>
          </a:p>
        </p:txBody>
      </p:sp>
      <p:sp>
        <p:nvSpPr>
          <p:cNvPr id="201730" name="Rectangle 2"/>
          <p:cNvSpPr>
            <a:spLocks noGrp="1" noChangeArrowheads="1"/>
          </p:cNvSpPr>
          <p:nvPr>
            <p:ph type="title"/>
          </p:nvPr>
        </p:nvSpPr>
        <p:spPr>
          <a:xfrm>
            <a:off x="685800" y="685800"/>
            <a:ext cx="7772400" cy="609600"/>
          </a:xfrm>
        </p:spPr>
        <p:txBody>
          <a:bodyPr/>
          <a:lstStyle/>
          <a:p>
            <a:pPr eaLnBrk="1" hangingPunct="1">
              <a:defRPr/>
            </a:pPr>
            <a:r>
              <a:rPr lang="en-US" sz="2800" smtClean="0"/>
              <a:t>CMP Instruction</a:t>
            </a:r>
          </a:p>
        </p:txBody>
      </p:sp>
      <p:sp>
        <p:nvSpPr>
          <p:cNvPr id="15365" name="Rectangle 3"/>
          <p:cNvSpPr>
            <a:spLocks noGrp="1" noChangeArrowheads="1"/>
          </p:cNvSpPr>
          <p:nvPr>
            <p:ph type="body" idx="1"/>
          </p:nvPr>
        </p:nvSpPr>
        <p:spPr>
          <a:xfrm>
            <a:off x="838200" y="1371600"/>
            <a:ext cx="7467600" cy="3733800"/>
          </a:xfrm>
        </p:spPr>
        <p:txBody>
          <a:bodyPr/>
          <a:lstStyle/>
          <a:p>
            <a:pPr eaLnBrk="1" hangingPunct="1"/>
            <a:r>
              <a:rPr lang="en-US" sz="1800" dirty="0" smtClean="0"/>
              <a:t>CMP compares the destination operand with the source operand</a:t>
            </a:r>
          </a:p>
          <a:p>
            <a:pPr eaLnBrk="1" hangingPunct="1"/>
            <a:r>
              <a:rPr lang="en-US" sz="1800" dirty="0" smtClean="0"/>
              <a:t>Certain status flags are set based on the comparison.  These flags are used as conditions for branching.</a:t>
            </a:r>
          </a:p>
          <a:p>
            <a:pPr eaLnBrk="1" hangingPunct="1"/>
            <a:r>
              <a:rPr lang="en-US" sz="1800" dirty="0" smtClean="0"/>
              <a:t>Syntax:   </a:t>
            </a:r>
            <a:r>
              <a:rPr lang="en-US" sz="1800" dirty="0" smtClean="0">
                <a:solidFill>
                  <a:schemeClr val="tx2"/>
                </a:solidFill>
              </a:rPr>
              <a:t>CMP </a:t>
            </a:r>
            <a:r>
              <a:rPr lang="en-US" sz="1800" i="1" dirty="0" smtClean="0">
                <a:solidFill>
                  <a:schemeClr val="tx2"/>
                </a:solidFill>
              </a:rPr>
              <a:t>destination, source</a:t>
            </a:r>
          </a:p>
          <a:p>
            <a:pPr eaLnBrk="1" hangingPunct="1"/>
            <a:r>
              <a:rPr lang="en-US" sz="1800" dirty="0" smtClean="0"/>
              <a:t>Internally, CMP</a:t>
            </a:r>
            <a:r>
              <a:rPr lang="en-US" sz="2000" dirty="0" smtClean="0"/>
              <a:t>:</a:t>
            </a:r>
          </a:p>
          <a:p>
            <a:pPr lvl="1" eaLnBrk="1" hangingPunct="1"/>
            <a:r>
              <a:rPr lang="en-US" sz="1800" dirty="0" smtClean="0"/>
              <a:t>performs a nondestructive subtraction:  destination – source</a:t>
            </a:r>
          </a:p>
          <a:p>
            <a:pPr lvl="1" eaLnBrk="1" hangingPunct="1"/>
            <a:r>
              <a:rPr lang="en-US" sz="1800" dirty="0" smtClean="0"/>
              <a:t>The difference does not overwrite the destination (destination remains unchanged).</a:t>
            </a:r>
          </a:p>
          <a:p>
            <a:pPr lvl="1" eaLnBrk="1" hangingPunct="1"/>
            <a:r>
              <a:rPr lang="en-US" sz="1800" dirty="0" smtClean="0"/>
              <a:t>However, certain status flags are set as a result of the subtraction.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noFill/>
        </p:spPr>
        <p:txBody>
          <a:bodyPr/>
          <a:lstStyle/>
          <a:p>
            <a:fld id="{11EB1060-68C5-486E-AB51-846EC68362B1}" type="slidenum">
              <a:rPr lang="en-US" smtClean="0"/>
              <a:pPr/>
              <a:t>14</a:t>
            </a:fld>
            <a:endParaRPr lang="en-US" smtClean="0"/>
          </a:p>
        </p:txBody>
      </p:sp>
      <p:sp>
        <p:nvSpPr>
          <p:cNvPr id="202754" name="Rectangle 2"/>
          <p:cNvSpPr>
            <a:spLocks noGrp="1" noChangeArrowheads="1"/>
          </p:cNvSpPr>
          <p:nvPr>
            <p:ph type="title"/>
          </p:nvPr>
        </p:nvSpPr>
        <p:spPr/>
        <p:txBody>
          <a:bodyPr/>
          <a:lstStyle/>
          <a:p>
            <a:pPr eaLnBrk="1" hangingPunct="1">
              <a:defRPr/>
            </a:pPr>
            <a:r>
              <a:rPr lang="en-US" sz="2800" smtClean="0"/>
              <a:t>CMP Instruction (unsigned integers)</a:t>
            </a:r>
          </a:p>
        </p:txBody>
      </p:sp>
      <p:sp>
        <p:nvSpPr>
          <p:cNvPr id="16389" name="Rectangle 3"/>
          <p:cNvSpPr>
            <a:spLocks noGrp="1" noChangeArrowheads="1"/>
          </p:cNvSpPr>
          <p:nvPr>
            <p:ph type="body" idx="1"/>
          </p:nvPr>
        </p:nvSpPr>
        <p:spPr>
          <a:xfrm>
            <a:off x="685800" y="1295400"/>
            <a:ext cx="6172200" cy="609600"/>
          </a:xfrm>
        </p:spPr>
        <p:txBody>
          <a:bodyPr/>
          <a:lstStyle/>
          <a:p>
            <a:pPr eaLnBrk="1" hangingPunct="1"/>
            <a:r>
              <a:rPr lang="en-US" sz="1800" smtClean="0"/>
              <a:t>Case 1: destination &gt; source</a:t>
            </a:r>
          </a:p>
        </p:txBody>
      </p:sp>
      <p:sp>
        <p:nvSpPr>
          <p:cNvPr id="16390" name="Text Box 4"/>
          <p:cNvSpPr txBox="1">
            <a:spLocks noChangeArrowheads="1"/>
          </p:cNvSpPr>
          <p:nvPr/>
        </p:nvSpPr>
        <p:spPr bwMode="auto">
          <a:xfrm>
            <a:off x="1295400" y="1676400"/>
            <a:ext cx="6553200" cy="990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200400" algn="l"/>
                <a:tab pos="4114800" algn="l"/>
              </a:tabLst>
            </a:pPr>
            <a:r>
              <a:rPr lang="en-US" sz="1600" b="1">
                <a:latin typeface="Courier New" pitchFamily="49" charset="0"/>
              </a:rPr>
              <a:t>mov al,6</a:t>
            </a:r>
          </a:p>
          <a:p>
            <a:pPr>
              <a:lnSpc>
                <a:spcPct val="50000"/>
              </a:lnSpc>
              <a:spcBef>
                <a:spcPct val="50000"/>
              </a:spcBef>
              <a:tabLst>
                <a:tab pos="457200" algn="l"/>
                <a:tab pos="3200400" algn="l"/>
                <a:tab pos="4114800" algn="l"/>
              </a:tabLst>
            </a:pPr>
            <a:r>
              <a:rPr lang="en-US" sz="1600" b="1">
                <a:latin typeface="Courier New" pitchFamily="49" charset="0"/>
              </a:rPr>
              <a:t>cmp al,5                ; ZF = 0, CF = 0</a:t>
            </a:r>
          </a:p>
          <a:p>
            <a:pPr>
              <a:lnSpc>
                <a:spcPct val="50000"/>
              </a:lnSpc>
              <a:spcBef>
                <a:spcPct val="50000"/>
              </a:spcBef>
              <a:tabLst>
                <a:tab pos="457200" algn="l"/>
                <a:tab pos="3200400" algn="l"/>
                <a:tab pos="4114800" algn="l"/>
              </a:tabLst>
            </a:pPr>
            <a:r>
              <a:rPr lang="en-US" sz="1600" b="1">
                <a:latin typeface="Courier New" pitchFamily="49" charset="0"/>
              </a:rPr>
              <a:t>	                    ; both ZF and CF are clear</a:t>
            </a:r>
          </a:p>
        </p:txBody>
      </p:sp>
      <p:grpSp>
        <p:nvGrpSpPr>
          <p:cNvPr id="2" name="Group 8"/>
          <p:cNvGrpSpPr>
            <a:grpSpLocks/>
          </p:cNvGrpSpPr>
          <p:nvPr/>
        </p:nvGrpSpPr>
        <p:grpSpPr bwMode="auto">
          <a:xfrm>
            <a:off x="685800" y="2955925"/>
            <a:ext cx="7315200" cy="1192213"/>
            <a:chOff x="432" y="2736"/>
            <a:chExt cx="4896" cy="839"/>
          </a:xfrm>
        </p:grpSpPr>
        <p:sp>
          <p:nvSpPr>
            <p:cNvPr id="16395" name="Rectangle 9"/>
            <p:cNvSpPr>
              <a:spLocks noChangeArrowheads="1"/>
            </p:cNvSpPr>
            <p:nvPr/>
          </p:nvSpPr>
          <p:spPr bwMode="auto">
            <a:xfrm>
              <a:off x="432" y="2736"/>
              <a:ext cx="4896" cy="288"/>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a:t>Case 2: destination &lt; source</a:t>
              </a:r>
            </a:p>
          </p:txBody>
        </p:sp>
        <p:sp>
          <p:nvSpPr>
            <p:cNvPr id="16396" name="Text Box 10"/>
            <p:cNvSpPr txBox="1">
              <a:spLocks noChangeArrowheads="1"/>
            </p:cNvSpPr>
            <p:nvPr/>
          </p:nvSpPr>
          <p:spPr bwMode="auto">
            <a:xfrm>
              <a:off x="840" y="3047"/>
              <a:ext cx="4386" cy="528"/>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200400" algn="l"/>
                  <a:tab pos="4114800" algn="l"/>
                </a:tabLst>
              </a:pPr>
              <a:r>
                <a:rPr lang="en-US" sz="1600" b="1">
                  <a:latin typeface="Courier New" pitchFamily="49" charset="0"/>
                </a:rPr>
                <a:t>mov al,4</a:t>
              </a:r>
            </a:p>
            <a:p>
              <a:pPr>
                <a:lnSpc>
                  <a:spcPct val="50000"/>
                </a:lnSpc>
                <a:spcBef>
                  <a:spcPct val="50000"/>
                </a:spcBef>
                <a:tabLst>
                  <a:tab pos="457200" algn="l"/>
                  <a:tab pos="3200400" algn="l"/>
                  <a:tab pos="4114800" algn="l"/>
                </a:tabLst>
              </a:pPr>
              <a:r>
                <a:rPr lang="en-US" sz="1600" b="1">
                  <a:latin typeface="Courier New" pitchFamily="49" charset="0"/>
                </a:rPr>
                <a:t>cmp al,5	; CF set</a:t>
              </a:r>
            </a:p>
          </p:txBody>
        </p:sp>
      </p:grpSp>
      <p:grpSp>
        <p:nvGrpSpPr>
          <p:cNvPr id="3" name="Group 11"/>
          <p:cNvGrpSpPr>
            <a:grpSpLocks/>
          </p:cNvGrpSpPr>
          <p:nvPr/>
        </p:nvGrpSpPr>
        <p:grpSpPr bwMode="auto">
          <a:xfrm>
            <a:off x="762000" y="4559300"/>
            <a:ext cx="7315200" cy="1231900"/>
            <a:chOff x="432" y="2733"/>
            <a:chExt cx="4896" cy="819"/>
          </a:xfrm>
        </p:grpSpPr>
        <p:sp>
          <p:nvSpPr>
            <p:cNvPr id="16393" name="Rectangle 12"/>
            <p:cNvSpPr>
              <a:spLocks noChangeArrowheads="1"/>
            </p:cNvSpPr>
            <p:nvPr/>
          </p:nvSpPr>
          <p:spPr bwMode="auto">
            <a:xfrm>
              <a:off x="432" y="2733"/>
              <a:ext cx="4896" cy="288"/>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a:t>Case 3: destination == source</a:t>
              </a:r>
            </a:p>
          </p:txBody>
        </p:sp>
        <p:sp>
          <p:nvSpPr>
            <p:cNvPr id="16394" name="Text Box 13"/>
            <p:cNvSpPr txBox="1">
              <a:spLocks noChangeArrowheads="1"/>
            </p:cNvSpPr>
            <p:nvPr/>
          </p:nvSpPr>
          <p:spPr bwMode="auto">
            <a:xfrm>
              <a:off x="789" y="3024"/>
              <a:ext cx="4386" cy="528"/>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200400" algn="l"/>
                  <a:tab pos="4114800" algn="l"/>
                </a:tabLst>
              </a:pPr>
              <a:r>
                <a:rPr lang="en-US" sz="1600" b="1">
                  <a:latin typeface="Courier New" pitchFamily="49" charset="0"/>
                </a:rPr>
                <a:t>mov al,5</a:t>
              </a:r>
            </a:p>
            <a:p>
              <a:pPr>
                <a:lnSpc>
                  <a:spcPct val="50000"/>
                </a:lnSpc>
                <a:spcBef>
                  <a:spcPct val="50000"/>
                </a:spcBef>
                <a:tabLst>
                  <a:tab pos="457200" algn="l"/>
                  <a:tab pos="3200400" algn="l"/>
                  <a:tab pos="4114800" algn="l"/>
                </a:tabLst>
              </a:pPr>
              <a:r>
                <a:rPr lang="en-US" sz="1600" b="1">
                  <a:latin typeface="Courier New" pitchFamily="49" charset="0"/>
                </a:rPr>
                <a:t>cmp al,5	; ZF set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p:spPr>
        <p:txBody>
          <a:bodyPr/>
          <a:lstStyle/>
          <a:p>
            <a:fld id="{77D25407-8B10-4C1D-B1C7-770C9278D1D9}" type="slidenum">
              <a:rPr lang="en-US" smtClean="0"/>
              <a:pPr/>
              <a:t>15</a:t>
            </a:fld>
            <a:endParaRPr lang="en-US" smtClean="0"/>
          </a:p>
        </p:txBody>
      </p:sp>
      <p:sp>
        <p:nvSpPr>
          <p:cNvPr id="203778" name="Rectangle 2"/>
          <p:cNvSpPr>
            <a:spLocks noGrp="1" noChangeArrowheads="1"/>
          </p:cNvSpPr>
          <p:nvPr>
            <p:ph type="title"/>
          </p:nvPr>
        </p:nvSpPr>
        <p:spPr/>
        <p:txBody>
          <a:bodyPr/>
          <a:lstStyle/>
          <a:p>
            <a:pPr eaLnBrk="1" hangingPunct="1">
              <a:defRPr/>
            </a:pPr>
            <a:r>
              <a:rPr lang="en-US" sz="2800" smtClean="0"/>
              <a:t>CMP Instruction  (signed integers)</a:t>
            </a:r>
          </a:p>
        </p:txBody>
      </p:sp>
      <p:sp>
        <p:nvSpPr>
          <p:cNvPr id="17413" name="Rectangle 3"/>
          <p:cNvSpPr>
            <a:spLocks noGrp="1" noChangeArrowheads="1"/>
          </p:cNvSpPr>
          <p:nvPr>
            <p:ph type="body" idx="1"/>
          </p:nvPr>
        </p:nvSpPr>
        <p:spPr>
          <a:xfrm>
            <a:off x="533400" y="1295400"/>
            <a:ext cx="6172200" cy="609600"/>
          </a:xfrm>
        </p:spPr>
        <p:txBody>
          <a:bodyPr/>
          <a:lstStyle/>
          <a:p>
            <a:pPr eaLnBrk="1" hangingPunct="1"/>
            <a:r>
              <a:rPr lang="en-US" sz="1800" smtClean="0"/>
              <a:t>Case 1: destination &gt; source</a:t>
            </a:r>
          </a:p>
        </p:txBody>
      </p:sp>
      <p:sp>
        <p:nvSpPr>
          <p:cNvPr id="17414" name="Text Box 4"/>
          <p:cNvSpPr txBox="1">
            <a:spLocks noChangeArrowheads="1"/>
          </p:cNvSpPr>
          <p:nvPr/>
        </p:nvSpPr>
        <p:spPr bwMode="auto">
          <a:xfrm>
            <a:off x="990600" y="1752600"/>
            <a:ext cx="6858000" cy="8382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2743200" algn="l"/>
                <a:tab pos="4114800" algn="l"/>
              </a:tabLst>
            </a:pPr>
            <a:r>
              <a:rPr lang="en-US" sz="1600" b="1">
                <a:latin typeface="Courier New" pitchFamily="49" charset="0"/>
              </a:rPr>
              <a:t>mov al,5</a:t>
            </a:r>
          </a:p>
          <a:p>
            <a:pPr>
              <a:lnSpc>
                <a:spcPct val="50000"/>
              </a:lnSpc>
              <a:spcBef>
                <a:spcPct val="50000"/>
              </a:spcBef>
              <a:tabLst>
                <a:tab pos="457200" algn="l"/>
                <a:tab pos="2743200" algn="l"/>
                <a:tab pos="4114800" algn="l"/>
              </a:tabLst>
            </a:pPr>
            <a:r>
              <a:rPr lang="en-US" sz="1600" b="1">
                <a:latin typeface="Courier New" pitchFamily="49" charset="0"/>
              </a:rPr>
              <a:t>cmp al,-2	; SF == OF</a:t>
            </a:r>
          </a:p>
        </p:txBody>
      </p:sp>
      <p:grpSp>
        <p:nvGrpSpPr>
          <p:cNvPr id="2" name="Group 5"/>
          <p:cNvGrpSpPr>
            <a:grpSpLocks/>
          </p:cNvGrpSpPr>
          <p:nvPr/>
        </p:nvGrpSpPr>
        <p:grpSpPr bwMode="auto">
          <a:xfrm>
            <a:off x="533400" y="2743200"/>
            <a:ext cx="7315200" cy="1295400"/>
            <a:chOff x="432" y="2496"/>
            <a:chExt cx="4608" cy="816"/>
          </a:xfrm>
        </p:grpSpPr>
        <p:sp>
          <p:nvSpPr>
            <p:cNvPr id="17419" name="Rectangle 6"/>
            <p:cNvSpPr>
              <a:spLocks noChangeArrowheads="1"/>
            </p:cNvSpPr>
            <p:nvPr/>
          </p:nvSpPr>
          <p:spPr bwMode="auto">
            <a:xfrm>
              <a:off x="432" y="2496"/>
              <a:ext cx="3888" cy="384"/>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a:t>Case 2: destination &lt; source</a:t>
              </a:r>
            </a:p>
          </p:txBody>
        </p:sp>
        <p:sp>
          <p:nvSpPr>
            <p:cNvPr id="17420" name="Text Box 7"/>
            <p:cNvSpPr txBox="1">
              <a:spLocks noChangeArrowheads="1"/>
            </p:cNvSpPr>
            <p:nvPr/>
          </p:nvSpPr>
          <p:spPr bwMode="auto">
            <a:xfrm>
              <a:off x="720" y="2784"/>
              <a:ext cx="4320" cy="528"/>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2743200" algn="l"/>
                  <a:tab pos="4114800" algn="l"/>
                </a:tabLst>
              </a:pPr>
              <a:r>
                <a:rPr lang="en-US" sz="1600" b="1">
                  <a:latin typeface="Courier New" pitchFamily="49" charset="0"/>
                </a:rPr>
                <a:t>mov al,-1</a:t>
              </a:r>
            </a:p>
            <a:p>
              <a:pPr>
                <a:lnSpc>
                  <a:spcPct val="50000"/>
                </a:lnSpc>
                <a:spcBef>
                  <a:spcPct val="50000"/>
                </a:spcBef>
                <a:tabLst>
                  <a:tab pos="457200" algn="l"/>
                  <a:tab pos="2743200" algn="l"/>
                  <a:tab pos="4114800" algn="l"/>
                </a:tabLst>
              </a:pPr>
              <a:r>
                <a:rPr lang="en-US" sz="1600" b="1">
                  <a:latin typeface="Courier New" pitchFamily="49" charset="0"/>
                </a:rPr>
                <a:t>cmp al,5	; SF </a:t>
              </a:r>
              <a:r>
                <a:rPr lang="en-US" sz="1600" b="1">
                  <a:latin typeface="Courier New" pitchFamily="49" charset="0"/>
                  <a:sym typeface="Symbol" pitchFamily="18" charset="2"/>
                </a:rPr>
                <a:t>!=</a:t>
              </a:r>
              <a:r>
                <a:rPr lang="en-US" sz="1600" b="1">
                  <a:latin typeface="Courier New" pitchFamily="49" charset="0"/>
                </a:rPr>
                <a:t> OF</a:t>
              </a:r>
            </a:p>
          </p:txBody>
        </p:sp>
      </p:grpSp>
      <p:grpSp>
        <p:nvGrpSpPr>
          <p:cNvPr id="3" name="Group 13"/>
          <p:cNvGrpSpPr>
            <a:grpSpLocks/>
          </p:cNvGrpSpPr>
          <p:nvPr/>
        </p:nvGrpSpPr>
        <p:grpSpPr bwMode="auto">
          <a:xfrm>
            <a:off x="533400" y="4267200"/>
            <a:ext cx="7315200" cy="1295400"/>
            <a:chOff x="432" y="2496"/>
            <a:chExt cx="4608" cy="816"/>
          </a:xfrm>
        </p:grpSpPr>
        <p:sp>
          <p:nvSpPr>
            <p:cNvPr id="17417" name="Rectangle 14"/>
            <p:cNvSpPr>
              <a:spLocks noChangeArrowheads="1"/>
            </p:cNvSpPr>
            <p:nvPr/>
          </p:nvSpPr>
          <p:spPr bwMode="auto">
            <a:xfrm>
              <a:off x="432" y="2496"/>
              <a:ext cx="3888" cy="384"/>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a:t>Case 3: destination == source</a:t>
              </a:r>
            </a:p>
          </p:txBody>
        </p:sp>
        <p:sp>
          <p:nvSpPr>
            <p:cNvPr id="17418" name="Text Box 15"/>
            <p:cNvSpPr txBox="1">
              <a:spLocks noChangeArrowheads="1"/>
            </p:cNvSpPr>
            <p:nvPr/>
          </p:nvSpPr>
          <p:spPr bwMode="auto">
            <a:xfrm>
              <a:off x="720" y="2784"/>
              <a:ext cx="4320" cy="528"/>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2743200" algn="l"/>
                  <a:tab pos="4114800" algn="l"/>
                </a:tabLst>
              </a:pPr>
              <a:r>
                <a:rPr lang="en-US" sz="1600" b="1">
                  <a:latin typeface="Courier New" pitchFamily="49" charset="0"/>
                </a:rPr>
                <a:t>mov al,5</a:t>
              </a:r>
            </a:p>
            <a:p>
              <a:pPr>
                <a:lnSpc>
                  <a:spcPct val="50000"/>
                </a:lnSpc>
                <a:spcBef>
                  <a:spcPct val="50000"/>
                </a:spcBef>
                <a:tabLst>
                  <a:tab pos="457200" algn="l"/>
                  <a:tab pos="2743200" algn="l"/>
                  <a:tab pos="4114800" algn="l"/>
                </a:tabLst>
              </a:pPr>
              <a:r>
                <a:rPr lang="en-US" sz="1600" b="1">
                  <a:latin typeface="Courier New" pitchFamily="49" charset="0"/>
                </a:rPr>
                <a:t>cmp al,5	; ZF = 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p:spPr>
        <p:txBody>
          <a:bodyPr/>
          <a:lstStyle/>
          <a:p>
            <a:fld id="{8850E540-E354-4FD5-B94E-32361E251D70}" type="slidenum">
              <a:rPr lang="en-US" smtClean="0"/>
              <a:pPr/>
              <a:t>16</a:t>
            </a:fld>
            <a:endParaRPr lang="en-US" smtClean="0"/>
          </a:p>
        </p:txBody>
      </p:sp>
      <p:sp>
        <p:nvSpPr>
          <p:cNvPr id="238594" name="Rectangle 2"/>
          <p:cNvSpPr>
            <a:spLocks noGrp="1" noChangeArrowheads="1"/>
          </p:cNvSpPr>
          <p:nvPr>
            <p:ph type="title"/>
          </p:nvPr>
        </p:nvSpPr>
        <p:spPr/>
        <p:txBody>
          <a:bodyPr/>
          <a:lstStyle/>
          <a:p>
            <a:pPr eaLnBrk="1" hangingPunct="1">
              <a:defRPr/>
            </a:pPr>
            <a:r>
              <a:rPr lang="en-US" smtClean="0"/>
              <a:t>Using CMP</a:t>
            </a:r>
          </a:p>
        </p:txBody>
      </p:sp>
      <p:sp>
        <p:nvSpPr>
          <p:cNvPr id="18437" name="Rectangle 3"/>
          <p:cNvSpPr>
            <a:spLocks noGrp="1" noChangeArrowheads="1"/>
          </p:cNvSpPr>
          <p:nvPr>
            <p:ph type="body" idx="1"/>
          </p:nvPr>
        </p:nvSpPr>
        <p:spPr/>
        <p:txBody>
          <a:bodyPr/>
          <a:lstStyle/>
          <a:p>
            <a:pPr eaLnBrk="1" hangingPunct="1"/>
            <a:r>
              <a:rPr lang="en-US" sz="1800" dirty="0" smtClean="0"/>
              <a:t>CMP is useful because the flags are set as a result of the compare.</a:t>
            </a:r>
          </a:p>
          <a:p>
            <a:pPr eaLnBrk="1" hangingPunct="1"/>
            <a:r>
              <a:rPr lang="en-US" sz="1800" dirty="0" smtClean="0"/>
              <a:t>Most of the time, however, the programmer does not need to look at the status of the flag directly. Instead, CMP is used in conjunction with conditional jump instructions.</a:t>
            </a:r>
          </a:p>
          <a:p>
            <a:pPr eaLnBrk="1" hangingPunct="1"/>
            <a:r>
              <a:rPr lang="en-US" sz="1800" dirty="0" smtClean="0"/>
              <a:t>CMP sets the flags and then the conditional jump instructions use these flag status as the condition for branching.</a:t>
            </a:r>
          </a:p>
          <a:p>
            <a:pPr eaLnBrk="1" hangingPunct="1"/>
            <a:r>
              <a:rPr lang="en-US" sz="1800" dirty="0" smtClean="0"/>
              <a:t>Since there are many instructions that can affect the flags, when you use conditional jump instructions, it is important that the CMP instruction is </a:t>
            </a:r>
            <a:r>
              <a:rPr lang="en-US" sz="1800" i="1" dirty="0" smtClean="0"/>
              <a:t>immediately</a:t>
            </a:r>
            <a:r>
              <a:rPr lang="en-US" sz="1800" dirty="0" smtClean="0"/>
              <a:t> </a:t>
            </a:r>
            <a:r>
              <a:rPr lang="en-US" sz="1800" i="1" dirty="0" smtClean="0"/>
              <a:t>followed</a:t>
            </a:r>
            <a:r>
              <a:rPr lang="en-US" sz="1800" dirty="0" smtClean="0"/>
              <a:t> by the conditional jump instruction. This way the branching is a result of the compare, and not due to some other instructions.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a:spLocks noGrp="1"/>
          </p:cNvSpPr>
          <p:nvPr>
            <p:ph type="sldNum" sz="quarter" idx="11"/>
          </p:nvPr>
        </p:nvSpPr>
        <p:spPr>
          <a:noFill/>
        </p:spPr>
        <p:txBody>
          <a:bodyPr/>
          <a:lstStyle/>
          <a:p>
            <a:fld id="{10B86134-2F73-4C00-8A03-9EF0726061EA}" type="slidenum">
              <a:rPr lang="en-US" smtClean="0"/>
              <a:pPr/>
              <a:t>17</a:t>
            </a:fld>
            <a:endParaRPr lang="en-US" smtClean="0"/>
          </a:p>
        </p:txBody>
      </p:sp>
      <p:sp>
        <p:nvSpPr>
          <p:cNvPr id="205826" name="Rectangle 2"/>
          <p:cNvSpPr>
            <a:spLocks noGrp="1" noChangeArrowheads="1"/>
          </p:cNvSpPr>
          <p:nvPr>
            <p:ph type="title"/>
          </p:nvPr>
        </p:nvSpPr>
        <p:spPr/>
        <p:txBody>
          <a:bodyPr/>
          <a:lstStyle/>
          <a:p>
            <a:pPr eaLnBrk="1" hangingPunct="1">
              <a:defRPr/>
            </a:pPr>
            <a:r>
              <a:rPr lang="en-US" sz="2800" smtClean="0"/>
              <a:t>Conditional Jumps: J</a:t>
            </a:r>
            <a:r>
              <a:rPr lang="en-US" sz="2800" i="1" smtClean="0"/>
              <a:t>cond</a:t>
            </a:r>
            <a:r>
              <a:rPr lang="en-US" sz="2800" smtClean="0"/>
              <a:t> Instruction</a:t>
            </a:r>
          </a:p>
        </p:txBody>
      </p:sp>
      <p:sp>
        <p:nvSpPr>
          <p:cNvPr id="19461" name="Rectangle 3"/>
          <p:cNvSpPr>
            <a:spLocks noGrp="1" noChangeArrowheads="1"/>
          </p:cNvSpPr>
          <p:nvPr>
            <p:ph type="body" idx="1"/>
          </p:nvPr>
        </p:nvSpPr>
        <p:spPr>
          <a:xfrm>
            <a:off x="685800" y="1143000"/>
            <a:ext cx="7772400" cy="4876800"/>
          </a:xfrm>
        </p:spPr>
        <p:txBody>
          <a:bodyPr/>
          <a:lstStyle/>
          <a:p>
            <a:pPr eaLnBrk="1" hangingPunct="1"/>
            <a:r>
              <a:rPr lang="en-US" sz="1800" dirty="0" err="1" smtClean="0"/>
              <a:t>J</a:t>
            </a:r>
            <a:r>
              <a:rPr lang="en-US" sz="1800" i="1" dirty="0" err="1" smtClean="0"/>
              <a:t>cond</a:t>
            </a:r>
            <a:r>
              <a:rPr lang="en-US" sz="1800" i="1" dirty="0" smtClean="0"/>
              <a:t> </a:t>
            </a:r>
            <a:r>
              <a:rPr lang="en-US" sz="1800" dirty="0" smtClean="0"/>
              <a:t>represents the set of conditional jump instructions. They all start with J followed by a mnemonic for a particular condition.</a:t>
            </a:r>
          </a:p>
          <a:p>
            <a:pPr eaLnBrk="1" hangingPunct="1"/>
            <a:r>
              <a:rPr lang="en-US" sz="1800" dirty="0" smtClean="0"/>
              <a:t>For example:</a:t>
            </a:r>
          </a:p>
          <a:p>
            <a:pPr lvl="1" eaLnBrk="1" hangingPunct="1"/>
            <a:r>
              <a:rPr lang="en-US" sz="1800" dirty="0" smtClean="0"/>
              <a:t>JC means jump when the carry flag is set</a:t>
            </a:r>
          </a:p>
          <a:p>
            <a:pPr lvl="1" eaLnBrk="1" hangingPunct="1"/>
            <a:r>
              <a:rPr lang="en-US" sz="1800" dirty="0" smtClean="0"/>
              <a:t>JE means jump when CMP shows that the 2 operands are equal</a:t>
            </a:r>
          </a:p>
          <a:p>
            <a:pPr eaLnBrk="1" hangingPunct="1"/>
            <a:r>
              <a:rPr lang="en-US" sz="1800" dirty="0" smtClean="0"/>
              <a:t>There are 4 kinds of conditional jumps. Jump based on:</a:t>
            </a:r>
          </a:p>
          <a:p>
            <a:pPr lvl="1" eaLnBrk="1" hangingPunct="1"/>
            <a:r>
              <a:rPr lang="en-US" sz="1800" dirty="0" smtClean="0"/>
              <a:t>Specific flags</a:t>
            </a:r>
          </a:p>
          <a:p>
            <a:pPr lvl="1" eaLnBrk="1" hangingPunct="1"/>
            <a:r>
              <a:rPr lang="en-US" sz="1800" dirty="0" smtClean="0"/>
              <a:t>Equality</a:t>
            </a:r>
          </a:p>
          <a:p>
            <a:pPr lvl="1" eaLnBrk="1" hangingPunct="1"/>
            <a:r>
              <a:rPr lang="en-US" sz="1800" dirty="0" smtClean="0"/>
              <a:t>Unsigned comparisons</a:t>
            </a:r>
          </a:p>
          <a:p>
            <a:pPr lvl="1" eaLnBrk="1" hangingPunct="1"/>
            <a:r>
              <a:rPr lang="en-US" sz="1800" dirty="0" smtClean="0"/>
              <a:t>Signed comparisons</a:t>
            </a:r>
          </a:p>
          <a:p>
            <a:pPr eaLnBrk="1" hangingPunct="1">
              <a:buFontTx/>
              <a:buNone/>
            </a:pPr>
            <a:endParaRPr lang="en-US" sz="1600" dirty="0" smtClean="0"/>
          </a:p>
          <a:p>
            <a:pPr lvl="2" eaLnBrk="1" hangingPunct="1"/>
            <a:endParaRPr lang="en-US" sz="16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3"/>
          <p:cNvSpPr>
            <a:spLocks noGrp="1"/>
          </p:cNvSpPr>
          <p:nvPr>
            <p:ph type="sldNum" sz="quarter" idx="11"/>
          </p:nvPr>
        </p:nvSpPr>
        <p:spPr>
          <a:noFill/>
        </p:spPr>
        <p:txBody>
          <a:bodyPr/>
          <a:lstStyle/>
          <a:p>
            <a:fld id="{3189ED5F-96A8-475E-86AE-92C18DE8A2AE}" type="slidenum">
              <a:rPr lang="en-US" smtClean="0"/>
              <a:pPr/>
              <a:t>18</a:t>
            </a:fld>
            <a:endParaRPr lang="en-US" smtClean="0"/>
          </a:p>
        </p:txBody>
      </p:sp>
      <p:sp>
        <p:nvSpPr>
          <p:cNvPr id="206850"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Jumps Based on Specific Flags</a:t>
            </a:r>
          </a:p>
        </p:txBody>
      </p:sp>
      <p:pic>
        <p:nvPicPr>
          <p:cNvPr id="20485" name="Picture 3"/>
          <p:cNvPicPr>
            <a:picLocks noChangeAspect="1" noChangeArrowheads="1"/>
          </p:cNvPicPr>
          <p:nvPr/>
        </p:nvPicPr>
        <p:blipFill>
          <a:blip r:embed="rId2" cstate="print"/>
          <a:srcRect/>
          <a:stretch>
            <a:fillRect/>
          </a:stretch>
        </p:blipFill>
        <p:spPr bwMode="auto">
          <a:xfrm>
            <a:off x="1447800" y="2305050"/>
            <a:ext cx="6172200" cy="4095750"/>
          </a:xfrm>
          <a:prstGeom prst="rect">
            <a:avLst/>
          </a:prstGeom>
          <a:noFill/>
          <a:ln w="9525">
            <a:noFill/>
            <a:miter lim="800000"/>
            <a:headEnd/>
            <a:tailEnd/>
          </a:ln>
        </p:spPr>
      </p:pic>
      <p:sp>
        <p:nvSpPr>
          <p:cNvPr id="20486" name="Text Box 4"/>
          <p:cNvSpPr txBox="1">
            <a:spLocks noChangeArrowheads="1"/>
          </p:cNvSpPr>
          <p:nvPr/>
        </p:nvSpPr>
        <p:spPr bwMode="auto">
          <a:xfrm>
            <a:off x="457200" y="685800"/>
            <a:ext cx="8382000" cy="1619250"/>
          </a:xfrm>
          <a:prstGeom prst="rect">
            <a:avLst/>
          </a:prstGeom>
          <a:noFill/>
          <a:ln w="9525">
            <a:noFill/>
            <a:miter lim="800000"/>
            <a:headEnd/>
            <a:tailEnd/>
          </a:ln>
        </p:spPr>
        <p:txBody>
          <a:bodyPr tIns="137160" bIns="137160">
            <a:spAutoFit/>
          </a:bodyPr>
          <a:lstStyle/>
          <a:p>
            <a:pPr>
              <a:spcBef>
                <a:spcPct val="50000"/>
              </a:spcBef>
            </a:pPr>
            <a:r>
              <a:rPr lang="en-US" sz="1800" dirty="0"/>
              <a:t>The following jump instructions are typically used after an arithmetic instruction or an instruction that sets status </a:t>
            </a:r>
            <a:r>
              <a:rPr lang="en-US" sz="1800" dirty="0" smtClean="0"/>
              <a:t>flags.</a:t>
            </a:r>
            <a:endParaRPr lang="en-US" sz="1800" dirty="0"/>
          </a:p>
          <a:p>
            <a:pPr>
              <a:spcBef>
                <a:spcPct val="50000"/>
              </a:spcBef>
            </a:pPr>
            <a:r>
              <a:rPr lang="en-US" sz="1600" b="1" dirty="0"/>
              <a:t>Example:</a:t>
            </a:r>
            <a:r>
              <a:rPr lang="en-US" sz="1600" dirty="0"/>
              <a:t>  </a:t>
            </a:r>
            <a:r>
              <a:rPr lang="en-US" sz="1600" b="1" dirty="0">
                <a:latin typeface="Courier New" pitchFamily="49" charset="0"/>
              </a:rPr>
              <a:t>add  ax, </a:t>
            </a:r>
            <a:r>
              <a:rPr lang="en-US" sz="1600" b="1" dirty="0" err="1">
                <a:latin typeface="Courier New" pitchFamily="49" charset="0"/>
              </a:rPr>
              <a:t>bx</a:t>
            </a:r>
            <a:r>
              <a:rPr lang="en-US" sz="1600" b="1" dirty="0">
                <a:latin typeface="Courier New" pitchFamily="49" charset="0"/>
              </a:rPr>
              <a:t>   ; add values in ax and </a:t>
            </a:r>
            <a:r>
              <a:rPr lang="en-US" sz="1600" b="1" dirty="0" err="1">
                <a:latin typeface="Courier New" pitchFamily="49" charset="0"/>
              </a:rPr>
              <a:t>bx</a:t>
            </a:r>
            <a:endParaRPr lang="en-US" sz="1600" b="1" dirty="0">
              <a:latin typeface="Courier New" pitchFamily="49" charset="0"/>
            </a:endParaRPr>
          </a:p>
          <a:p>
            <a:pPr>
              <a:lnSpc>
                <a:spcPct val="80000"/>
              </a:lnSpc>
              <a:spcBef>
                <a:spcPct val="10000"/>
              </a:spcBef>
            </a:pPr>
            <a:r>
              <a:rPr lang="en-US" sz="1600" b="1" dirty="0">
                <a:latin typeface="Courier New" pitchFamily="49" charset="0"/>
              </a:rPr>
              <a:t>        </a:t>
            </a:r>
            <a:r>
              <a:rPr lang="en-US" sz="1600" b="1" dirty="0" err="1">
                <a:latin typeface="Courier New" pitchFamily="49" charset="0"/>
              </a:rPr>
              <a:t>jc</a:t>
            </a:r>
            <a:r>
              <a:rPr lang="en-US" sz="1600" b="1" dirty="0">
                <a:latin typeface="Courier New" pitchFamily="49" charset="0"/>
              </a:rPr>
              <a:t>  error     ; jump to label “error” if there is a carry, 		       ; indicating invalid result for unsigned </a:t>
            </a:r>
            <a:r>
              <a:rPr lang="en-US" sz="1600" b="1" dirty="0" err="1">
                <a:latin typeface="Courier New" pitchFamily="49" charset="0"/>
              </a:rPr>
              <a:t>int</a:t>
            </a:r>
            <a:endParaRPr lang="en-US" sz="1600" b="1" dirty="0">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p:cNvSpPr>
            <a:spLocks noGrp="1"/>
          </p:cNvSpPr>
          <p:nvPr>
            <p:ph type="sldNum" sz="quarter" idx="11"/>
          </p:nvPr>
        </p:nvSpPr>
        <p:spPr>
          <a:noFill/>
        </p:spPr>
        <p:txBody>
          <a:bodyPr/>
          <a:lstStyle/>
          <a:p>
            <a:fld id="{5E3A06F3-A796-4774-A0B1-A67B8F2543F0}" type="slidenum">
              <a:rPr lang="en-US" smtClean="0"/>
              <a:pPr/>
              <a:t>19</a:t>
            </a:fld>
            <a:endParaRPr lang="en-US" smtClean="0"/>
          </a:p>
        </p:txBody>
      </p:sp>
      <p:sp>
        <p:nvSpPr>
          <p:cNvPr id="207874" name="Rectangle 2"/>
          <p:cNvSpPr>
            <a:spLocks noGrp="1" noChangeArrowheads="1"/>
          </p:cNvSpPr>
          <p:nvPr>
            <p:ph type="title"/>
          </p:nvPr>
        </p:nvSpPr>
        <p:spPr/>
        <p:txBody>
          <a:bodyPr/>
          <a:lstStyle/>
          <a:p>
            <a:pPr eaLnBrk="1" hangingPunct="1">
              <a:defRPr/>
            </a:pPr>
            <a:r>
              <a:rPr lang="en-US" sz="2800" smtClean="0"/>
              <a:t>Jumps Based on Equality</a:t>
            </a:r>
          </a:p>
        </p:txBody>
      </p:sp>
      <p:pic>
        <p:nvPicPr>
          <p:cNvPr id="21509" name="Picture 3"/>
          <p:cNvPicPr>
            <a:picLocks noChangeAspect="1" noChangeArrowheads="1"/>
          </p:cNvPicPr>
          <p:nvPr/>
        </p:nvPicPr>
        <p:blipFill>
          <a:blip r:embed="rId2" cstate="print"/>
          <a:srcRect/>
          <a:stretch>
            <a:fillRect/>
          </a:stretch>
        </p:blipFill>
        <p:spPr bwMode="auto">
          <a:xfrm>
            <a:off x="1752600" y="2590800"/>
            <a:ext cx="5486400" cy="2193925"/>
          </a:xfrm>
          <a:prstGeom prst="rect">
            <a:avLst/>
          </a:prstGeom>
          <a:noFill/>
          <a:ln w="9525">
            <a:noFill/>
            <a:miter lim="800000"/>
            <a:headEnd/>
            <a:tailEnd/>
          </a:ln>
        </p:spPr>
      </p:pic>
      <p:sp>
        <p:nvSpPr>
          <p:cNvPr id="21510" name="Text Box 4"/>
          <p:cNvSpPr txBox="1">
            <a:spLocks noChangeArrowheads="1"/>
          </p:cNvSpPr>
          <p:nvPr/>
        </p:nvSpPr>
        <p:spPr bwMode="auto">
          <a:xfrm>
            <a:off x="1447800" y="1143000"/>
            <a:ext cx="6248400" cy="1107996"/>
          </a:xfrm>
          <a:prstGeom prst="rect">
            <a:avLst/>
          </a:prstGeom>
          <a:noFill/>
          <a:ln w="9525">
            <a:noFill/>
            <a:miter lim="800000"/>
            <a:headEnd/>
            <a:tailEnd/>
          </a:ln>
        </p:spPr>
        <p:txBody>
          <a:bodyPr tIns="137160" bIns="137160">
            <a:spAutoFit/>
          </a:bodyPr>
          <a:lstStyle/>
          <a:p>
            <a:pPr>
              <a:spcBef>
                <a:spcPct val="50000"/>
              </a:spcBef>
            </a:pPr>
            <a:r>
              <a:rPr lang="en-US" sz="1800" dirty="0"/>
              <a:t>The following jump instruction are used after the CMP instruction (testing for equal or not equal), or within a LOOP instruction (where ECX serves as a counter for the loop</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2"/>
          <p:cNvSpPr>
            <a:spLocks noGrp="1"/>
          </p:cNvSpPr>
          <p:nvPr>
            <p:ph type="sldNum" sz="quarter" idx="11"/>
          </p:nvPr>
        </p:nvSpPr>
        <p:spPr>
          <a:noFill/>
        </p:spPr>
        <p:txBody>
          <a:bodyPr/>
          <a:lstStyle/>
          <a:p>
            <a:fld id="{0DCB620D-8833-47E2-AB53-BF6937D3EC05}" type="slidenum">
              <a:rPr lang="en-US" smtClean="0"/>
              <a:pPr/>
              <a:t>2</a:t>
            </a:fld>
            <a:endParaRPr lang="en-US" smtClean="0"/>
          </a:p>
        </p:txBody>
      </p:sp>
      <p:sp>
        <p:nvSpPr>
          <p:cNvPr id="410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7D26A5BA-57C0-43FD-B0A7-644F68C2E620}" type="slidenum">
              <a:rPr lang="en-US" sz="1600">
                <a:latin typeface="Times New Roman" pitchFamily="18" charset="0"/>
              </a:rPr>
              <a:pPr algn="r"/>
              <a:t>2</a:t>
            </a:fld>
            <a:endParaRPr lang="en-US" sz="1600">
              <a:latin typeface="Times New Roman" pitchFamily="18" charset="0"/>
            </a:endParaRPr>
          </a:p>
        </p:txBody>
      </p:sp>
      <p:sp>
        <p:nvSpPr>
          <p:cNvPr id="37890" name="Rectangle 2"/>
          <p:cNvSpPr>
            <a:spLocks noGrp="1" noChangeArrowheads="1"/>
          </p:cNvSpPr>
          <p:nvPr>
            <p:ph type="title" idx="4294967295"/>
          </p:nvPr>
        </p:nvSpPr>
        <p:spPr/>
        <p:txBody>
          <a:bodyPr/>
          <a:lstStyle/>
          <a:p>
            <a:pPr eaLnBrk="1" hangingPunct="1">
              <a:defRPr/>
            </a:pPr>
            <a:r>
              <a:rPr lang="en-US" smtClean="0"/>
              <a:t>Overview: Branching</a:t>
            </a:r>
          </a:p>
        </p:txBody>
      </p:sp>
      <p:sp>
        <p:nvSpPr>
          <p:cNvPr id="4102" name="Rectangle 3"/>
          <p:cNvSpPr>
            <a:spLocks noGrp="1" noChangeArrowheads="1"/>
          </p:cNvSpPr>
          <p:nvPr>
            <p:ph type="body" idx="4294967295"/>
          </p:nvPr>
        </p:nvSpPr>
        <p:spPr>
          <a:xfrm>
            <a:off x="1143000" y="1752600"/>
            <a:ext cx="6858000" cy="3276600"/>
          </a:xfrm>
        </p:spPr>
        <p:txBody>
          <a:bodyPr/>
          <a:lstStyle/>
          <a:p>
            <a:pPr eaLnBrk="1" hangingPunct="1"/>
            <a:r>
              <a:rPr lang="en-US" sz="1800" dirty="0" smtClean="0"/>
              <a:t>Instead of running instructions one after another in sequence, branching occurs when execution skips forward or backward to a different part of the code. </a:t>
            </a:r>
          </a:p>
          <a:p>
            <a:pPr eaLnBrk="1" hangingPunct="1"/>
            <a:r>
              <a:rPr lang="en-US" sz="1800" dirty="0" smtClean="0"/>
              <a:t>HLL if statements and looping statements are built upon the concept of branching.</a:t>
            </a:r>
          </a:p>
          <a:p>
            <a:pPr eaLnBrk="1" hangingPunct="1">
              <a:buFontTx/>
              <a:buNone/>
            </a:pPr>
            <a:r>
              <a:rPr lang="en-US" sz="1800" dirty="0" smtClean="0"/>
              <a:t> </a:t>
            </a:r>
          </a:p>
          <a:p>
            <a:pPr eaLnBrk="1" hangingPunct="1"/>
            <a:r>
              <a:rPr lang="en-US" sz="1800" dirty="0" smtClean="0"/>
              <a:t>Concepts covered in this section:</a:t>
            </a:r>
          </a:p>
          <a:p>
            <a:pPr lvl="1" eaLnBrk="1" hangingPunct="1"/>
            <a:r>
              <a:rPr lang="en-US" sz="1800" dirty="0" smtClean="0">
                <a:solidFill>
                  <a:schemeClr val="tx2"/>
                </a:solidFill>
              </a:rPr>
              <a:t>Unconditional Jump</a:t>
            </a:r>
          </a:p>
          <a:p>
            <a:pPr lvl="1" eaLnBrk="1" hangingPunct="1"/>
            <a:r>
              <a:rPr lang="en-US" sz="1800" dirty="0" smtClean="0">
                <a:solidFill>
                  <a:schemeClr val="tx2"/>
                </a:solidFill>
              </a:rPr>
              <a:t>Conditional Processing</a:t>
            </a:r>
          </a:p>
          <a:p>
            <a:pPr lvl="1" eaLnBrk="1" hangingPunct="1"/>
            <a:r>
              <a:rPr lang="en-US" sz="1800" dirty="0" smtClean="0">
                <a:solidFill>
                  <a:schemeClr val="tx2"/>
                </a:solidFill>
              </a:rPr>
              <a:t>Building if and loop constructs</a:t>
            </a:r>
            <a:endParaRPr lang="en-US" sz="1800" dirty="0" smtClean="0"/>
          </a:p>
        </p:txBody>
      </p:sp>
      <p:sp>
        <p:nvSpPr>
          <p:cNvPr id="4103" name="Rectangle 5"/>
          <p:cNvSpPr>
            <a:spLocks noChangeArrowheads="1"/>
          </p:cNvSpPr>
          <p:nvPr/>
        </p:nvSpPr>
        <p:spPr bwMode="auto">
          <a:xfrm>
            <a:off x="1828800" y="914400"/>
            <a:ext cx="5715000" cy="600075"/>
          </a:xfrm>
          <a:prstGeom prst="rect">
            <a:avLst/>
          </a:prstGeom>
          <a:noFill/>
          <a:ln w="9525">
            <a:noFill/>
            <a:miter lim="800000"/>
            <a:headEnd/>
            <a:tailEnd/>
          </a:ln>
        </p:spPr>
        <p:txBody>
          <a:bodyPr tIns="137160" bIns="137160">
            <a:spAutoFit/>
          </a:bodyPr>
          <a:lstStyle/>
          <a:p>
            <a:pPr>
              <a:spcBef>
                <a:spcPct val="20000"/>
              </a:spcBef>
              <a:buClr>
                <a:schemeClr val="tx1"/>
              </a:buClr>
            </a:pPr>
            <a:r>
              <a:rPr lang="en-US"/>
              <a:t>(Read chapter 4: 4.5, chapter 6: 6.1, 6.3 - 6.5)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3"/>
          <p:cNvSpPr>
            <a:spLocks noGrp="1"/>
          </p:cNvSpPr>
          <p:nvPr>
            <p:ph type="sldNum" sz="quarter" idx="11"/>
          </p:nvPr>
        </p:nvSpPr>
        <p:spPr>
          <a:noFill/>
        </p:spPr>
        <p:txBody>
          <a:bodyPr/>
          <a:lstStyle/>
          <a:p>
            <a:fld id="{01EAA16A-F056-4D5A-87D0-4A111ACE29E9}" type="slidenum">
              <a:rPr lang="en-US" smtClean="0"/>
              <a:pPr/>
              <a:t>20</a:t>
            </a:fld>
            <a:endParaRPr lang="en-US" smtClean="0"/>
          </a:p>
        </p:txBody>
      </p:sp>
      <p:sp>
        <p:nvSpPr>
          <p:cNvPr id="208898" name="Rectangle 2"/>
          <p:cNvSpPr>
            <a:spLocks noGrp="1" noChangeArrowheads="1"/>
          </p:cNvSpPr>
          <p:nvPr>
            <p:ph type="title"/>
          </p:nvPr>
        </p:nvSpPr>
        <p:spPr/>
        <p:txBody>
          <a:bodyPr/>
          <a:lstStyle/>
          <a:p>
            <a:pPr eaLnBrk="1" hangingPunct="1">
              <a:defRPr/>
            </a:pPr>
            <a:r>
              <a:rPr lang="en-US" sz="2800" smtClean="0"/>
              <a:t>Jumps Based on Unsigned Comparisons</a:t>
            </a:r>
          </a:p>
        </p:txBody>
      </p:sp>
      <p:pic>
        <p:nvPicPr>
          <p:cNvPr id="22533" name="Picture 3"/>
          <p:cNvPicPr>
            <a:picLocks noChangeAspect="1" noChangeArrowheads="1"/>
          </p:cNvPicPr>
          <p:nvPr/>
        </p:nvPicPr>
        <p:blipFill>
          <a:blip r:embed="rId2" cstate="print"/>
          <a:srcRect/>
          <a:stretch>
            <a:fillRect/>
          </a:stretch>
        </p:blipFill>
        <p:spPr bwMode="auto">
          <a:xfrm>
            <a:off x="990600" y="1600200"/>
            <a:ext cx="7010400" cy="3581400"/>
          </a:xfrm>
          <a:prstGeom prst="rect">
            <a:avLst/>
          </a:prstGeom>
          <a:noFill/>
          <a:ln w="9525">
            <a:noFill/>
            <a:miter lim="800000"/>
            <a:headEnd/>
            <a:tailEnd/>
          </a:ln>
        </p:spPr>
      </p:pic>
      <p:sp>
        <p:nvSpPr>
          <p:cNvPr id="22534" name="Text Box 4"/>
          <p:cNvSpPr txBox="1">
            <a:spLocks noChangeArrowheads="1"/>
          </p:cNvSpPr>
          <p:nvPr/>
        </p:nvSpPr>
        <p:spPr bwMode="auto">
          <a:xfrm>
            <a:off x="1066800" y="762000"/>
            <a:ext cx="6934200" cy="822325"/>
          </a:xfrm>
          <a:prstGeom prst="rect">
            <a:avLst/>
          </a:prstGeom>
          <a:noFill/>
          <a:ln w="9525">
            <a:noFill/>
            <a:miter lim="800000"/>
            <a:headEnd/>
            <a:tailEnd/>
          </a:ln>
        </p:spPr>
        <p:txBody>
          <a:bodyPr tIns="137160" bIns="137160">
            <a:spAutoFit/>
          </a:bodyPr>
          <a:lstStyle/>
          <a:p>
            <a:pPr>
              <a:spcBef>
                <a:spcPct val="50000"/>
              </a:spcBef>
            </a:pPr>
            <a:r>
              <a:rPr lang="en-US" sz="1800"/>
              <a:t>The following jump instructions are used after the CMP instruction when comparing </a:t>
            </a:r>
            <a:r>
              <a:rPr lang="en-US" sz="1800" i="1"/>
              <a:t>unsigned</a:t>
            </a:r>
            <a:r>
              <a:rPr lang="en-US" sz="1800"/>
              <a:t> integers.</a:t>
            </a:r>
          </a:p>
        </p:txBody>
      </p:sp>
      <p:sp>
        <p:nvSpPr>
          <p:cNvPr id="22535" name="Text Box 5"/>
          <p:cNvSpPr txBox="1">
            <a:spLocks noChangeArrowheads="1"/>
          </p:cNvSpPr>
          <p:nvPr/>
        </p:nvSpPr>
        <p:spPr bwMode="auto">
          <a:xfrm>
            <a:off x="685800" y="5181600"/>
            <a:ext cx="7772400" cy="1250950"/>
          </a:xfrm>
          <a:prstGeom prst="rect">
            <a:avLst/>
          </a:prstGeom>
          <a:noFill/>
          <a:ln w="9525">
            <a:noFill/>
            <a:miter lim="800000"/>
            <a:headEnd/>
            <a:tailEnd/>
          </a:ln>
        </p:spPr>
        <p:txBody>
          <a:bodyPr tIns="137160" bIns="137160">
            <a:spAutoFit/>
          </a:bodyPr>
          <a:lstStyle/>
          <a:p>
            <a:pPr>
              <a:spcBef>
                <a:spcPct val="50000"/>
              </a:spcBef>
            </a:pPr>
            <a:r>
              <a:rPr lang="en-US" sz="1600"/>
              <a:t>For each pair of instructions that are the same, use the one that makes your code more readable. For example, JA is better if branching should take place when a value is above a certain limit, while JNBE is better if branching should take place when a decreasing value has not reached a lower limit.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3"/>
          <p:cNvSpPr>
            <a:spLocks noGrp="1"/>
          </p:cNvSpPr>
          <p:nvPr>
            <p:ph type="sldNum" sz="quarter" idx="11"/>
          </p:nvPr>
        </p:nvSpPr>
        <p:spPr>
          <a:noFill/>
        </p:spPr>
        <p:txBody>
          <a:bodyPr/>
          <a:lstStyle/>
          <a:p>
            <a:fld id="{130F3A0A-6709-408A-8BE9-AC307C62C1E9}" type="slidenum">
              <a:rPr lang="en-US" smtClean="0"/>
              <a:pPr/>
              <a:t>21</a:t>
            </a:fld>
            <a:endParaRPr lang="en-US" smtClean="0"/>
          </a:p>
        </p:txBody>
      </p:sp>
      <p:sp>
        <p:nvSpPr>
          <p:cNvPr id="209922" name="Rectangle 2"/>
          <p:cNvSpPr>
            <a:spLocks noGrp="1" noChangeArrowheads="1"/>
          </p:cNvSpPr>
          <p:nvPr>
            <p:ph type="title"/>
          </p:nvPr>
        </p:nvSpPr>
        <p:spPr/>
        <p:txBody>
          <a:bodyPr/>
          <a:lstStyle/>
          <a:p>
            <a:pPr eaLnBrk="1" hangingPunct="1">
              <a:defRPr/>
            </a:pPr>
            <a:r>
              <a:rPr lang="en-US" sz="2800" smtClean="0"/>
              <a:t>Jumps Based on Signed Comparisons</a:t>
            </a:r>
          </a:p>
        </p:txBody>
      </p:sp>
      <p:pic>
        <p:nvPicPr>
          <p:cNvPr id="23557" name="Picture 3"/>
          <p:cNvPicPr>
            <a:picLocks noChangeAspect="1" noChangeArrowheads="1"/>
          </p:cNvPicPr>
          <p:nvPr/>
        </p:nvPicPr>
        <p:blipFill>
          <a:blip r:embed="rId2" cstate="print"/>
          <a:srcRect/>
          <a:stretch>
            <a:fillRect/>
          </a:stretch>
        </p:blipFill>
        <p:spPr bwMode="auto">
          <a:xfrm>
            <a:off x="990600" y="1752600"/>
            <a:ext cx="7391400" cy="3733800"/>
          </a:xfrm>
          <a:prstGeom prst="rect">
            <a:avLst/>
          </a:prstGeom>
          <a:noFill/>
          <a:ln w="9525">
            <a:noFill/>
            <a:miter lim="800000"/>
            <a:headEnd/>
            <a:tailEnd/>
          </a:ln>
        </p:spPr>
      </p:pic>
      <p:sp>
        <p:nvSpPr>
          <p:cNvPr id="23558" name="Text Box 4"/>
          <p:cNvSpPr txBox="1">
            <a:spLocks noChangeArrowheads="1"/>
          </p:cNvSpPr>
          <p:nvPr/>
        </p:nvSpPr>
        <p:spPr bwMode="auto">
          <a:xfrm>
            <a:off x="1066800" y="914400"/>
            <a:ext cx="7086600" cy="830997"/>
          </a:xfrm>
          <a:prstGeom prst="rect">
            <a:avLst/>
          </a:prstGeom>
          <a:noFill/>
          <a:ln w="9525">
            <a:noFill/>
            <a:miter lim="800000"/>
            <a:headEnd/>
            <a:tailEnd/>
          </a:ln>
        </p:spPr>
        <p:txBody>
          <a:bodyPr tIns="137160" bIns="137160">
            <a:spAutoFit/>
          </a:bodyPr>
          <a:lstStyle/>
          <a:p>
            <a:pPr>
              <a:spcBef>
                <a:spcPct val="50000"/>
              </a:spcBef>
            </a:pPr>
            <a:r>
              <a:rPr lang="en-US" sz="1800" dirty="0"/>
              <a:t>The following jump instructions are used after a CMP instruction when comparing </a:t>
            </a:r>
            <a:r>
              <a:rPr lang="en-US" sz="1800" i="1" dirty="0"/>
              <a:t>signed</a:t>
            </a:r>
            <a:r>
              <a:rPr lang="en-US" sz="1800" dirty="0"/>
              <a:t> </a:t>
            </a:r>
            <a:r>
              <a:rPr lang="en-US" sz="1800" dirty="0" smtClean="0"/>
              <a:t>integers.</a:t>
            </a:r>
            <a:endParaRPr lang="en-US" sz="1800" dirty="0"/>
          </a:p>
        </p:txBody>
      </p:sp>
      <p:sp>
        <p:nvSpPr>
          <p:cNvPr id="23559" name="Text Box 6"/>
          <p:cNvSpPr txBox="1">
            <a:spLocks noChangeArrowheads="1"/>
          </p:cNvSpPr>
          <p:nvPr/>
        </p:nvSpPr>
        <p:spPr bwMode="auto">
          <a:xfrm>
            <a:off x="1584325" y="5395913"/>
            <a:ext cx="5883275" cy="762000"/>
          </a:xfrm>
          <a:prstGeom prst="rect">
            <a:avLst/>
          </a:prstGeom>
          <a:noFill/>
          <a:ln w="9525">
            <a:noFill/>
            <a:miter lim="800000"/>
            <a:headEnd/>
            <a:tailEnd/>
          </a:ln>
        </p:spPr>
        <p:txBody>
          <a:bodyPr tIns="137160" bIns="137160">
            <a:spAutoFit/>
          </a:bodyPr>
          <a:lstStyle/>
          <a:p>
            <a:r>
              <a:rPr lang="en-US" sz="1600"/>
              <a:t>Again, each pair of instructions have the same effect, use the one that makes the code more readable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3"/>
          <p:cNvSpPr>
            <a:spLocks noGrp="1"/>
          </p:cNvSpPr>
          <p:nvPr>
            <p:ph type="sldNum" sz="quarter" idx="11"/>
          </p:nvPr>
        </p:nvSpPr>
        <p:spPr>
          <a:noFill/>
        </p:spPr>
        <p:txBody>
          <a:bodyPr/>
          <a:lstStyle/>
          <a:p>
            <a:fld id="{374597AC-BABF-4475-ADFC-5288C5FADA76}" type="slidenum">
              <a:rPr lang="en-US" smtClean="0"/>
              <a:pPr/>
              <a:t>22</a:t>
            </a:fld>
            <a:endParaRPr lang="en-US" smtClean="0"/>
          </a:p>
        </p:txBody>
      </p:sp>
      <p:sp>
        <p:nvSpPr>
          <p:cNvPr id="210946" name="Rectangle 2"/>
          <p:cNvSpPr>
            <a:spLocks noGrp="1" noChangeArrowheads="1"/>
          </p:cNvSpPr>
          <p:nvPr>
            <p:ph type="title"/>
          </p:nvPr>
        </p:nvSpPr>
        <p:spPr/>
        <p:txBody>
          <a:bodyPr/>
          <a:lstStyle/>
          <a:p>
            <a:pPr eaLnBrk="1" hangingPunct="1">
              <a:defRPr/>
            </a:pPr>
            <a:r>
              <a:rPr lang="en-US" sz="2800" smtClean="0"/>
              <a:t>Examples  </a:t>
            </a:r>
            <a:r>
              <a:rPr lang="en-US" sz="2400" smtClean="0"/>
              <a:t>(1 of 4)</a:t>
            </a:r>
          </a:p>
        </p:txBody>
      </p:sp>
      <p:grpSp>
        <p:nvGrpSpPr>
          <p:cNvPr id="24581" name="Group 3"/>
          <p:cNvGrpSpPr>
            <a:grpSpLocks/>
          </p:cNvGrpSpPr>
          <p:nvPr/>
        </p:nvGrpSpPr>
        <p:grpSpPr bwMode="auto">
          <a:xfrm>
            <a:off x="1295400" y="981075"/>
            <a:ext cx="6781800" cy="1981200"/>
            <a:chOff x="432" y="672"/>
            <a:chExt cx="4848" cy="1248"/>
          </a:xfrm>
        </p:grpSpPr>
        <p:sp>
          <p:nvSpPr>
            <p:cNvPr id="24585" name="Text Box 4"/>
            <p:cNvSpPr txBox="1">
              <a:spLocks noChangeArrowheads="1"/>
            </p:cNvSpPr>
            <p:nvPr/>
          </p:nvSpPr>
          <p:spPr bwMode="auto">
            <a:xfrm>
              <a:off x="922" y="1392"/>
              <a:ext cx="3704" cy="528"/>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4114800" algn="l"/>
                </a:tabLst>
              </a:pPr>
              <a:r>
                <a:rPr lang="en-US" sz="1600" b="1">
                  <a:latin typeface="Courier New" pitchFamily="49" charset="0"/>
                </a:rPr>
                <a:t>cmp eax,ebx       ; if (eax &gt; ebx) </a:t>
              </a:r>
            </a:p>
            <a:p>
              <a:pPr>
                <a:lnSpc>
                  <a:spcPct val="50000"/>
                </a:lnSpc>
                <a:spcBef>
                  <a:spcPct val="50000"/>
                </a:spcBef>
                <a:tabLst>
                  <a:tab pos="457200" algn="l"/>
                  <a:tab pos="4114800" algn="l"/>
                </a:tabLst>
              </a:pPr>
              <a:r>
                <a:rPr lang="en-US" sz="1600" b="1">
                  <a:latin typeface="Courier New" pitchFamily="49" charset="0"/>
                </a:rPr>
                <a:t>ja  Larger        ; jump to Larger</a:t>
              </a:r>
            </a:p>
          </p:txBody>
        </p:sp>
        <p:sp>
          <p:nvSpPr>
            <p:cNvPr id="24586" name="Text Box 5"/>
            <p:cNvSpPr txBox="1">
              <a:spLocks noChangeArrowheads="1"/>
            </p:cNvSpPr>
            <p:nvPr/>
          </p:nvSpPr>
          <p:spPr bwMode="auto">
            <a:xfrm>
              <a:off x="432" y="672"/>
              <a:ext cx="4848" cy="576"/>
            </a:xfrm>
            <a:prstGeom prst="rect">
              <a:avLst/>
            </a:prstGeom>
            <a:noFill/>
            <a:ln w="9525">
              <a:noFill/>
              <a:miter lim="800000"/>
              <a:headEnd/>
              <a:tailEnd/>
            </a:ln>
          </p:spPr>
          <p:txBody>
            <a:bodyPr tIns="137160" bIns="137160">
              <a:spAutoFit/>
            </a:bodyPr>
            <a:lstStyle/>
            <a:p>
              <a:pPr marL="228600" indent="-228600">
                <a:lnSpc>
                  <a:spcPct val="80000"/>
                </a:lnSpc>
                <a:spcBef>
                  <a:spcPct val="50000"/>
                </a:spcBef>
                <a:buFontTx/>
                <a:buChar char="•"/>
              </a:pPr>
              <a:r>
                <a:rPr lang="en-US" sz="1800" dirty="0"/>
                <a:t>Task: Jump to a label if </a:t>
              </a:r>
              <a:r>
                <a:rPr lang="en-US" sz="1800" i="1" dirty="0">
                  <a:solidFill>
                    <a:schemeClr val="tx2"/>
                  </a:solidFill>
                </a:rPr>
                <a:t>unsigned</a:t>
              </a:r>
              <a:r>
                <a:rPr lang="en-US" sz="1800" dirty="0"/>
                <a:t> EAX is greater than </a:t>
              </a:r>
              <a:r>
                <a:rPr lang="en-US" sz="1800" dirty="0" smtClean="0"/>
                <a:t>EBX.</a:t>
              </a:r>
              <a:endParaRPr lang="en-US" sz="1800" dirty="0"/>
            </a:p>
            <a:p>
              <a:pPr marL="228600" indent="-228600">
                <a:spcBef>
                  <a:spcPct val="50000"/>
                </a:spcBef>
                <a:buFontTx/>
                <a:buChar char="•"/>
              </a:pPr>
              <a:r>
                <a:rPr lang="en-US" sz="1800" dirty="0"/>
                <a:t>Solution: Use CMP, followed by JA</a:t>
              </a:r>
            </a:p>
          </p:txBody>
        </p:sp>
      </p:grpSp>
      <p:grpSp>
        <p:nvGrpSpPr>
          <p:cNvPr id="3" name="Group 6"/>
          <p:cNvGrpSpPr>
            <a:grpSpLocks/>
          </p:cNvGrpSpPr>
          <p:nvPr/>
        </p:nvGrpSpPr>
        <p:grpSpPr bwMode="auto">
          <a:xfrm>
            <a:off x="1371600" y="3505200"/>
            <a:ext cx="6858000" cy="1981200"/>
            <a:chOff x="432" y="2160"/>
            <a:chExt cx="4848" cy="1248"/>
          </a:xfrm>
        </p:grpSpPr>
        <p:sp>
          <p:nvSpPr>
            <p:cNvPr id="24583" name="Text Box 7"/>
            <p:cNvSpPr txBox="1">
              <a:spLocks noChangeArrowheads="1"/>
            </p:cNvSpPr>
            <p:nvPr/>
          </p:nvSpPr>
          <p:spPr bwMode="auto">
            <a:xfrm>
              <a:off x="863" y="2880"/>
              <a:ext cx="3663" cy="528"/>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4114800" algn="l"/>
                </a:tabLst>
              </a:pPr>
              <a:r>
                <a:rPr lang="en-US" sz="1600" b="1">
                  <a:latin typeface="Courier New" pitchFamily="49" charset="0"/>
                </a:rPr>
                <a:t>cmp eax,ebx         ; if (eax &gt; Ebx)</a:t>
              </a:r>
            </a:p>
            <a:p>
              <a:pPr>
                <a:lnSpc>
                  <a:spcPct val="50000"/>
                </a:lnSpc>
                <a:spcBef>
                  <a:spcPct val="50000"/>
                </a:spcBef>
                <a:tabLst>
                  <a:tab pos="457200" algn="l"/>
                  <a:tab pos="4114800" algn="l"/>
                </a:tabLst>
              </a:pPr>
              <a:r>
                <a:rPr lang="en-US" sz="1600" b="1">
                  <a:latin typeface="Courier New" pitchFamily="49" charset="0"/>
                </a:rPr>
                <a:t>jg  Greater         ; jump to Greater</a:t>
              </a:r>
            </a:p>
          </p:txBody>
        </p:sp>
        <p:sp>
          <p:nvSpPr>
            <p:cNvPr id="24584" name="Text Box 8"/>
            <p:cNvSpPr txBox="1">
              <a:spLocks noChangeArrowheads="1"/>
            </p:cNvSpPr>
            <p:nvPr/>
          </p:nvSpPr>
          <p:spPr bwMode="auto">
            <a:xfrm>
              <a:off x="432" y="2160"/>
              <a:ext cx="4848" cy="553"/>
            </a:xfrm>
            <a:prstGeom prst="rect">
              <a:avLst/>
            </a:prstGeom>
            <a:noFill/>
            <a:ln w="9525">
              <a:noFill/>
              <a:miter lim="800000"/>
              <a:headEnd/>
              <a:tailEnd/>
            </a:ln>
          </p:spPr>
          <p:txBody>
            <a:bodyPr tIns="137160" bIns="137160">
              <a:spAutoFit/>
            </a:bodyPr>
            <a:lstStyle/>
            <a:p>
              <a:pPr marL="228600" indent="-228600">
                <a:lnSpc>
                  <a:spcPct val="70000"/>
                </a:lnSpc>
                <a:spcBef>
                  <a:spcPct val="50000"/>
                </a:spcBef>
                <a:buFontTx/>
                <a:buChar char="•"/>
              </a:pPr>
              <a:r>
                <a:rPr lang="en-US" sz="1800" dirty="0"/>
                <a:t>Task: Jump to a label if </a:t>
              </a:r>
              <a:r>
                <a:rPr lang="en-US" sz="1800" i="1" dirty="0">
                  <a:solidFill>
                    <a:schemeClr val="tx2"/>
                  </a:solidFill>
                </a:rPr>
                <a:t>signed</a:t>
              </a:r>
              <a:r>
                <a:rPr lang="en-US" sz="1800" dirty="0"/>
                <a:t> EAX is greater than </a:t>
              </a:r>
              <a:r>
                <a:rPr lang="en-US" sz="1800" dirty="0" smtClean="0"/>
                <a:t>EBX.</a:t>
              </a:r>
              <a:endParaRPr lang="en-US" sz="1800" dirty="0"/>
            </a:p>
            <a:p>
              <a:pPr marL="228600" indent="-228600">
                <a:spcBef>
                  <a:spcPct val="50000"/>
                </a:spcBef>
                <a:buFontTx/>
                <a:buChar char="•"/>
              </a:pPr>
              <a:r>
                <a:rPr lang="en-US" sz="1800" dirty="0"/>
                <a:t>Solution: Use CMP, followed by JG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3"/>
          <p:cNvSpPr>
            <a:spLocks noGrp="1"/>
          </p:cNvSpPr>
          <p:nvPr>
            <p:ph type="sldNum" sz="quarter" idx="11"/>
          </p:nvPr>
        </p:nvSpPr>
        <p:spPr>
          <a:noFill/>
        </p:spPr>
        <p:txBody>
          <a:bodyPr/>
          <a:lstStyle/>
          <a:p>
            <a:fld id="{4533831D-B3B2-4C1B-9F43-286C1F82A086}" type="slidenum">
              <a:rPr lang="en-US" smtClean="0"/>
              <a:pPr/>
              <a:t>23</a:t>
            </a:fld>
            <a:endParaRPr lang="en-US" smtClean="0"/>
          </a:p>
        </p:txBody>
      </p:sp>
      <p:sp>
        <p:nvSpPr>
          <p:cNvPr id="211970" name="Rectangle 2"/>
          <p:cNvSpPr>
            <a:spLocks noGrp="1" noChangeArrowheads="1"/>
          </p:cNvSpPr>
          <p:nvPr>
            <p:ph type="title"/>
          </p:nvPr>
        </p:nvSpPr>
        <p:spPr/>
        <p:txBody>
          <a:bodyPr/>
          <a:lstStyle/>
          <a:p>
            <a:pPr eaLnBrk="1" hangingPunct="1">
              <a:defRPr/>
            </a:pPr>
            <a:r>
              <a:rPr lang="en-US" sz="2800" smtClean="0"/>
              <a:t>Examples  </a:t>
            </a:r>
            <a:r>
              <a:rPr lang="en-US" sz="2400" smtClean="0"/>
              <a:t>(2 of 4)</a:t>
            </a:r>
          </a:p>
        </p:txBody>
      </p:sp>
      <p:grpSp>
        <p:nvGrpSpPr>
          <p:cNvPr id="25605" name="Group 3"/>
          <p:cNvGrpSpPr>
            <a:grpSpLocks/>
          </p:cNvGrpSpPr>
          <p:nvPr/>
        </p:nvGrpSpPr>
        <p:grpSpPr bwMode="auto">
          <a:xfrm>
            <a:off x="990600" y="1295400"/>
            <a:ext cx="7162800" cy="1600200"/>
            <a:chOff x="432" y="816"/>
            <a:chExt cx="4848" cy="1008"/>
          </a:xfrm>
        </p:grpSpPr>
        <p:sp>
          <p:nvSpPr>
            <p:cNvPr id="25609" name="Text Box 4"/>
            <p:cNvSpPr txBox="1">
              <a:spLocks noChangeArrowheads="1"/>
            </p:cNvSpPr>
            <p:nvPr/>
          </p:nvSpPr>
          <p:spPr bwMode="auto">
            <a:xfrm>
              <a:off x="793" y="1296"/>
              <a:ext cx="3662" cy="528"/>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2228850" algn="l"/>
                </a:tabLst>
              </a:pPr>
              <a:r>
                <a:rPr lang="en-US" sz="1600" b="1">
                  <a:latin typeface="Courier New" pitchFamily="49" charset="0"/>
                </a:rPr>
                <a:t>cmp eax,Val1       ;  if (eax &lt;= Val1)</a:t>
              </a:r>
            </a:p>
            <a:p>
              <a:pPr>
                <a:lnSpc>
                  <a:spcPct val="50000"/>
                </a:lnSpc>
                <a:spcBef>
                  <a:spcPct val="50000"/>
                </a:spcBef>
                <a:tabLst>
                  <a:tab pos="457200" algn="l"/>
                  <a:tab pos="2228850" algn="l"/>
                </a:tabLst>
              </a:pPr>
              <a:r>
                <a:rPr lang="en-US" sz="1600" b="1">
                  <a:latin typeface="Courier New" pitchFamily="49" charset="0"/>
                </a:rPr>
                <a:t>jbe L1             ;  jump to L1</a:t>
              </a:r>
            </a:p>
          </p:txBody>
        </p:sp>
        <p:sp>
          <p:nvSpPr>
            <p:cNvPr id="25610" name="Text Box 5"/>
            <p:cNvSpPr txBox="1">
              <a:spLocks noChangeArrowheads="1"/>
            </p:cNvSpPr>
            <p:nvPr/>
          </p:nvSpPr>
          <p:spPr bwMode="auto">
            <a:xfrm>
              <a:off x="432" y="816"/>
              <a:ext cx="4848" cy="349"/>
            </a:xfrm>
            <a:prstGeom prst="rect">
              <a:avLst/>
            </a:prstGeom>
            <a:noFill/>
            <a:ln w="9525">
              <a:noFill/>
              <a:miter lim="800000"/>
              <a:headEnd/>
              <a:tailEnd/>
            </a:ln>
          </p:spPr>
          <p:txBody>
            <a:bodyPr tIns="137160" bIns="137160">
              <a:spAutoFit/>
            </a:bodyPr>
            <a:lstStyle/>
            <a:p>
              <a:pPr marL="228600" indent="-228600">
                <a:spcBef>
                  <a:spcPct val="50000"/>
                </a:spcBef>
                <a:buFontTx/>
                <a:buChar char="•"/>
              </a:pPr>
              <a:r>
                <a:rPr lang="en-US" sz="1800" dirty="0"/>
                <a:t>Jump to label L1 if </a:t>
              </a:r>
              <a:r>
                <a:rPr lang="en-US" sz="1800" i="1" dirty="0">
                  <a:solidFill>
                    <a:schemeClr val="tx2"/>
                  </a:solidFill>
                </a:rPr>
                <a:t>unsigned</a:t>
              </a:r>
              <a:r>
                <a:rPr lang="en-US" sz="1800" dirty="0"/>
                <a:t> EAX is less than or equal to </a:t>
              </a:r>
              <a:r>
                <a:rPr lang="en-US" sz="1800" dirty="0" smtClean="0"/>
                <a:t>Val1.</a:t>
              </a:r>
              <a:endParaRPr lang="en-US" sz="1800" dirty="0"/>
            </a:p>
          </p:txBody>
        </p:sp>
      </p:grpSp>
      <p:grpSp>
        <p:nvGrpSpPr>
          <p:cNvPr id="3" name="Group 6"/>
          <p:cNvGrpSpPr>
            <a:grpSpLocks/>
          </p:cNvGrpSpPr>
          <p:nvPr/>
        </p:nvGrpSpPr>
        <p:grpSpPr bwMode="auto">
          <a:xfrm>
            <a:off x="990600" y="3581400"/>
            <a:ext cx="7086600" cy="1584325"/>
            <a:chOff x="384" y="2266"/>
            <a:chExt cx="4848" cy="998"/>
          </a:xfrm>
        </p:grpSpPr>
        <p:sp>
          <p:nvSpPr>
            <p:cNvPr id="25607" name="Text Box 7"/>
            <p:cNvSpPr txBox="1">
              <a:spLocks noChangeArrowheads="1"/>
            </p:cNvSpPr>
            <p:nvPr/>
          </p:nvSpPr>
          <p:spPr bwMode="auto">
            <a:xfrm>
              <a:off x="749" y="2736"/>
              <a:ext cx="3701" cy="528"/>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4114800" algn="l"/>
                </a:tabLst>
              </a:pPr>
              <a:r>
                <a:rPr lang="en-US" sz="1600" b="1">
                  <a:latin typeface="Courier New" pitchFamily="49" charset="0"/>
                </a:rPr>
                <a:t>cmp eax,Val1      ;  if (eax &lt;= Val1)</a:t>
              </a:r>
            </a:p>
            <a:p>
              <a:pPr>
                <a:lnSpc>
                  <a:spcPct val="50000"/>
                </a:lnSpc>
                <a:spcBef>
                  <a:spcPct val="50000"/>
                </a:spcBef>
                <a:tabLst>
                  <a:tab pos="457200" algn="l"/>
                  <a:tab pos="4114800" algn="l"/>
                </a:tabLst>
              </a:pPr>
              <a:r>
                <a:rPr lang="en-US" sz="1600" b="1">
                  <a:latin typeface="Courier New" pitchFamily="49" charset="0"/>
                </a:rPr>
                <a:t>jle L1            ;  jump to L1</a:t>
              </a:r>
            </a:p>
          </p:txBody>
        </p:sp>
        <p:sp>
          <p:nvSpPr>
            <p:cNvPr id="25608" name="Text Box 8"/>
            <p:cNvSpPr txBox="1">
              <a:spLocks noChangeArrowheads="1"/>
            </p:cNvSpPr>
            <p:nvPr/>
          </p:nvSpPr>
          <p:spPr bwMode="auto">
            <a:xfrm>
              <a:off x="384" y="2266"/>
              <a:ext cx="4848" cy="349"/>
            </a:xfrm>
            <a:prstGeom prst="rect">
              <a:avLst/>
            </a:prstGeom>
            <a:noFill/>
            <a:ln w="9525">
              <a:noFill/>
              <a:miter lim="800000"/>
              <a:headEnd/>
              <a:tailEnd/>
            </a:ln>
          </p:spPr>
          <p:txBody>
            <a:bodyPr tIns="137160" bIns="137160">
              <a:spAutoFit/>
            </a:bodyPr>
            <a:lstStyle/>
            <a:p>
              <a:pPr marL="228600" indent="-228600">
                <a:spcBef>
                  <a:spcPct val="50000"/>
                </a:spcBef>
                <a:buFontTx/>
                <a:buChar char="•"/>
              </a:pPr>
              <a:r>
                <a:rPr lang="en-US" sz="1800" dirty="0"/>
                <a:t>Jump to label L1 if </a:t>
              </a:r>
              <a:r>
                <a:rPr lang="en-US" sz="1800" i="1" dirty="0">
                  <a:solidFill>
                    <a:schemeClr val="tx2"/>
                  </a:solidFill>
                </a:rPr>
                <a:t>signed</a:t>
              </a:r>
              <a:r>
                <a:rPr lang="en-US" sz="1800" dirty="0"/>
                <a:t> EAX is less than or equal to </a:t>
              </a:r>
              <a:r>
                <a:rPr lang="en-US" sz="1800" dirty="0" smtClean="0"/>
                <a:t>Val1.</a:t>
              </a:r>
              <a:endParaRPr 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3"/>
          <p:cNvSpPr>
            <a:spLocks noGrp="1"/>
          </p:cNvSpPr>
          <p:nvPr>
            <p:ph type="sldNum" sz="quarter" idx="11"/>
          </p:nvPr>
        </p:nvSpPr>
        <p:spPr>
          <a:noFill/>
        </p:spPr>
        <p:txBody>
          <a:bodyPr/>
          <a:lstStyle/>
          <a:p>
            <a:fld id="{7ADBB9B3-E4CA-4DC6-B48D-F03E938120D9}" type="slidenum">
              <a:rPr lang="en-US" smtClean="0"/>
              <a:pPr/>
              <a:t>24</a:t>
            </a:fld>
            <a:endParaRPr lang="en-US" smtClean="0"/>
          </a:p>
        </p:txBody>
      </p:sp>
      <p:sp>
        <p:nvSpPr>
          <p:cNvPr id="212994" name="Rectangle 2"/>
          <p:cNvSpPr>
            <a:spLocks noGrp="1" noChangeArrowheads="1"/>
          </p:cNvSpPr>
          <p:nvPr>
            <p:ph type="title"/>
          </p:nvPr>
        </p:nvSpPr>
        <p:spPr/>
        <p:txBody>
          <a:bodyPr/>
          <a:lstStyle/>
          <a:p>
            <a:pPr eaLnBrk="1" hangingPunct="1">
              <a:defRPr/>
            </a:pPr>
            <a:r>
              <a:rPr lang="en-US" sz="2800" smtClean="0"/>
              <a:t>Examples  </a:t>
            </a:r>
            <a:r>
              <a:rPr lang="en-US" sz="2400" smtClean="0"/>
              <a:t>(3 of 4)</a:t>
            </a:r>
          </a:p>
        </p:txBody>
      </p:sp>
      <p:grpSp>
        <p:nvGrpSpPr>
          <p:cNvPr id="26629" name="Group 3"/>
          <p:cNvGrpSpPr>
            <a:grpSpLocks/>
          </p:cNvGrpSpPr>
          <p:nvPr/>
        </p:nvGrpSpPr>
        <p:grpSpPr bwMode="auto">
          <a:xfrm>
            <a:off x="685800" y="914400"/>
            <a:ext cx="7696200" cy="2486121"/>
            <a:chOff x="432" y="576"/>
            <a:chExt cx="4848" cy="1520"/>
          </a:xfrm>
        </p:grpSpPr>
        <p:sp>
          <p:nvSpPr>
            <p:cNvPr id="26633" name="Text Box 4"/>
            <p:cNvSpPr txBox="1">
              <a:spLocks noChangeArrowheads="1"/>
            </p:cNvSpPr>
            <p:nvPr/>
          </p:nvSpPr>
          <p:spPr bwMode="auto">
            <a:xfrm>
              <a:off x="864" y="1088"/>
              <a:ext cx="3648" cy="1008"/>
            </a:xfrm>
            <a:prstGeom prst="rect">
              <a:avLst/>
            </a:prstGeom>
            <a:noFill/>
            <a:ln w="9525">
              <a:solidFill>
                <a:schemeClr val="tx1"/>
              </a:solidFill>
              <a:miter lim="800000"/>
              <a:headEnd/>
              <a:tailEnd/>
            </a:ln>
          </p:spPr>
          <p:txBody>
            <a:bodyPr lIns="137160" tIns="182880" rIns="137160" bIns="182880"/>
            <a:lstStyle/>
            <a:p>
              <a:pPr lvl="1">
                <a:lnSpc>
                  <a:spcPct val="50000"/>
                </a:lnSpc>
                <a:spcBef>
                  <a:spcPct val="50000"/>
                </a:spcBef>
                <a:tabLst>
                  <a:tab pos="457200" algn="l"/>
                  <a:tab pos="4114800" algn="l"/>
                </a:tabLst>
              </a:pPr>
              <a:r>
                <a:rPr lang="en-US" sz="1600" b="1" dirty="0" err="1">
                  <a:latin typeface="Courier New" pitchFamily="49" charset="0"/>
                </a:rPr>
                <a:t>mov</a:t>
              </a:r>
              <a:r>
                <a:rPr lang="en-US" sz="1600" b="1" dirty="0">
                  <a:latin typeface="Courier New" pitchFamily="49" charset="0"/>
                </a:rPr>
                <a:t> </a:t>
              </a:r>
              <a:r>
                <a:rPr lang="en-US" sz="1600" b="1" dirty="0" err="1">
                  <a:latin typeface="Courier New" pitchFamily="49" charset="0"/>
                </a:rPr>
                <a:t>Large,bx</a:t>
              </a:r>
              <a:r>
                <a:rPr lang="en-US" sz="1600" b="1" dirty="0">
                  <a:latin typeface="Courier New" pitchFamily="49" charset="0"/>
                </a:rPr>
                <a:t>    ; Large = </a:t>
              </a:r>
              <a:r>
                <a:rPr lang="en-US" sz="1600" b="1" dirty="0" err="1">
                  <a:latin typeface="Courier New" pitchFamily="49" charset="0"/>
                </a:rPr>
                <a:t>bx</a:t>
              </a:r>
              <a:endParaRPr lang="en-US" sz="1600" b="1" dirty="0">
                <a:latin typeface="Courier New" pitchFamily="49" charset="0"/>
              </a:endParaRPr>
            </a:p>
            <a:p>
              <a:pPr lvl="1">
                <a:lnSpc>
                  <a:spcPct val="50000"/>
                </a:lnSpc>
                <a:spcBef>
                  <a:spcPct val="50000"/>
                </a:spcBef>
                <a:tabLst>
                  <a:tab pos="457200" algn="l"/>
                  <a:tab pos="4114800" algn="l"/>
                </a:tabLst>
              </a:pPr>
              <a:r>
                <a:rPr lang="en-US" sz="1600" b="1" dirty="0" err="1">
                  <a:latin typeface="Courier New" pitchFamily="49" charset="0"/>
                </a:rPr>
                <a:t>cmp</a:t>
              </a:r>
              <a:r>
                <a:rPr lang="en-US" sz="1600" b="1" dirty="0">
                  <a:latin typeface="Courier New" pitchFamily="49" charset="0"/>
                </a:rPr>
                <a:t> </a:t>
              </a:r>
              <a:r>
                <a:rPr lang="en-US" sz="1600" b="1" dirty="0" err="1">
                  <a:latin typeface="Courier New" pitchFamily="49" charset="0"/>
                </a:rPr>
                <a:t>ax,bx</a:t>
              </a:r>
              <a:r>
                <a:rPr lang="en-US" sz="1600" b="1" dirty="0">
                  <a:latin typeface="Courier New" pitchFamily="49" charset="0"/>
                </a:rPr>
                <a:t>       ; if (ax </a:t>
              </a:r>
              <a:r>
                <a:rPr lang="en-US" sz="1600" b="1" dirty="0" smtClean="0">
                  <a:latin typeface="Courier New" pitchFamily="49" charset="0"/>
                </a:rPr>
                <a:t>&lt;= </a:t>
              </a:r>
              <a:r>
                <a:rPr lang="en-US" sz="1600" b="1" dirty="0" err="1">
                  <a:latin typeface="Courier New" pitchFamily="49" charset="0"/>
                </a:rPr>
                <a:t>bx</a:t>
              </a:r>
              <a:r>
                <a:rPr lang="en-US" sz="1600" b="1" dirty="0">
                  <a:latin typeface="Courier New" pitchFamily="49" charset="0"/>
                </a:rPr>
                <a:t>)</a:t>
              </a:r>
            </a:p>
            <a:p>
              <a:pPr lvl="1">
                <a:lnSpc>
                  <a:spcPct val="50000"/>
                </a:lnSpc>
                <a:spcBef>
                  <a:spcPct val="50000"/>
                </a:spcBef>
                <a:tabLst>
                  <a:tab pos="457200" algn="l"/>
                  <a:tab pos="4114800" algn="l"/>
                </a:tabLst>
              </a:pPr>
              <a:r>
                <a:rPr lang="en-US" sz="1600" b="1" dirty="0" err="1">
                  <a:latin typeface="Courier New" pitchFamily="49" charset="0"/>
                </a:rPr>
                <a:t>jna</a:t>
              </a:r>
              <a:r>
                <a:rPr lang="en-US" sz="1600" b="1" dirty="0">
                  <a:latin typeface="Courier New" pitchFamily="49" charset="0"/>
                </a:rPr>
                <a:t> Next        ;    jump to Next</a:t>
              </a:r>
            </a:p>
            <a:p>
              <a:pPr lvl="1">
                <a:lnSpc>
                  <a:spcPct val="50000"/>
                </a:lnSpc>
                <a:spcBef>
                  <a:spcPct val="50000"/>
                </a:spcBef>
                <a:tabLst>
                  <a:tab pos="457200" algn="l"/>
                  <a:tab pos="4114800" algn="l"/>
                </a:tabLst>
              </a:pPr>
              <a:r>
                <a:rPr lang="en-US" sz="1600" b="1" dirty="0" err="1">
                  <a:latin typeface="Courier New" pitchFamily="49" charset="0"/>
                </a:rPr>
                <a:t>mov</a:t>
              </a:r>
              <a:r>
                <a:rPr lang="en-US" sz="1600" b="1" dirty="0">
                  <a:latin typeface="Courier New" pitchFamily="49" charset="0"/>
                </a:rPr>
                <a:t> </a:t>
              </a:r>
              <a:r>
                <a:rPr lang="en-US" sz="1600" b="1" dirty="0" err="1">
                  <a:latin typeface="Courier New" pitchFamily="49" charset="0"/>
                </a:rPr>
                <a:t>Large,ax</a:t>
              </a:r>
              <a:r>
                <a:rPr lang="en-US" sz="1600" b="1" dirty="0">
                  <a:latin typeface="Courier New" pitchFamily="49" charset="0"/>
                </a:rPr>
                <a:t>    ; else Large </a:t>
              </a:r>
              <a:r>
                <a:rPr lang="en-US" sz="1600" b="1">
                  <a:latin typeface="Courier New" pitchFamily="49" charset="0"/>
                </a:rPr>
                <a:t>= </a:t>
              </a:r>
              <a:r>
                <a:rPr lang="en-US" sz="1600" b="1" dirty="0" err="1">
                  <a:latin typeface="Courier New" pitchFamily="49" charset="0"/>
                </a:rPr>
                <a:t>a</a:t>
              </a:r>
              <a:r>
                <a:rPr lang="en-US" sz="1600" b="1" smtClean="0">
                  <a:latin typeface="Courier New" pitchFamily="49" charset="0"/>
                </a:rPr>
                <a:t>x</a:t>
              </a:r>
              <a:endParaRPr lang="en-US" sz="1600" b="1" dirty="0">
                <a:latin typeface="Courier New" pitchFamily="49" charset="0"/>
              </a:endParaRPr>
            </a:p>
            <a:p>
              <a:pPr>
                <a:lnSpc>
                  <a:spcPct val="50000"/>
                </a:lnSpc>
                <a:spcBef>
                  <a:spcPct val="50000"/>
                </a:spcBef>
                <a:tabLst>
                  <a:tab pos="457200" algn="l"/>
                  <a:tab pos="4114800" algn="l"/>
                </a:tabLst>
              </a:pPr>
              <a:r>
                <a:rPr lang="en-US" sz="1600" b="1" dirty="0">
                  <a:latin typeface="Courier New" pitchFamily="49" charset="0"/>
                </a:rPr>
                <a:t>Next:        </a:t>
              </a:r>
            </a:p>
            <a:p>
              <a:pPr>
                <a:lnSpc>
                  <a:spcPct val="50000"/>
                </a:lnSpc>
                <a:spcBef>
                  <a:spcPct val="50000"/>
                </a:spcBef>
                <a:tabLst>
                  <a:tab pos="457200" algn="l"/>
                  <a:tab pos="4114800" algn="l"/>
                </a:tabLst>
              </a:pPr>
              <a:r>
                <a:rPr lang="en-US" sz="1600" b="1" dirty="0">
                  <a:latin typeface="Courier New" pitchFamily="49" charset="0"/>
                </a:rPr>
                <a:t>     ; code after setting Large</a:t>
              </a:r>
            </a:p>
          </p:txBody>
        </p:sp>
        <p:sp>
          <p:nvSpPr>
            <p:cNvPr id="26634" name="Text Box 5"/>
            <p:cNvSpPr txBox="1">
              <a:spLocks noChangeArrowheads="1"/>
            </p:cNvSpPr>
            <p:nvPr/>
          </p:nvSpPr>
          <p:spPr bwMode="auto">
            <a:xfrm>
              <a:off x="432" y="576"/>
              <a:ext cx="4848" cy="508"/>
            </a:xfrm>
            <a:prstGeom prst="rect">
              <a:avLst/>
            </a:prstGeom>
            <a:noFill/>
            <a:ln w="9525">
              <a:noFill/>
              <a:miter lim="800000"/>
              <a:headEnd/>
              <a:tailEnd/>
            </a:ln>
          </p:spPr>
          <p:txBody>
            <a:bodyPr tIns="137160" bIns="137160">
              <a:spAutoFit/>
            </a:bodyPr>
            <a:lstStyle/>
            <a:p>
              <a:pPr marL="228600" indent="-228600">
                <a:spcBef>
                  <a:spcPct val="50000"/>
                </a:spcBef>
                <a:buFontTx/>
                <a:buChar char="•"/>
              </a:pPr>
              <a:r>
                <a:rPr lang="en-US" sz="1800" dirty="0"/>
                <a:t>Compare </a:t>
              </a:r>
              <a:r>
                <a:rPr lang="en-US" sz="1800" i="1" dirty="0"/>
                <a:t>unsigned</a:t>
              </a:r>
              <a:r>
                <a:rPr lang="en-US" sz="1800" dirty="0"/>
                <a:t> AX to BX, and copy the larger of the two into a variable named </a:t>
              </a:r>
              <a:r>
                <a:rPr lang="en-US" sz="1800" dirty="0" smtClean="0">
                  <a:solidFill>
                    <a:schemeClr val="tx2"/>
                  </a:solidFill>
                </a:rPr>
                <a:t>Large.</a:t>
              </a:r>
              <a:endParaRPr lang="en-US" sz="1800" dirty="0">
                <a:solidFill>
                  <a:schemeClr val="tx2"/>
                </a:solidFill>
              </a:endParaRPr>
            </a:p>
          </p:txBody>
        </p:sp>
      </p:grpSp>
      <p:grpSp>
        <p:nvGrpSpPr>
          <p:cNvPr id="3" name="Group 6"/>
          <p:cNvGrpSpPr>
            <a:grpSpLocks/>
          </p:cNvGrpSpPr>
          <p:nvPr/>
        </p:nvGrpSpPr>
        <p:grpSpPr bwMode="auto">
          <a:xfrm>
            <a:off x="762000" y="3505200"/>
            <a:ext cx="7696200" cy="2590800"/>
            <a:chOff x="480" y="2304"/>
            <a:chExt cx="4848" cy="1632"/>
          </a:xfrm>
        </p:grpSpPr>
        <p:sp>
          <p:nvSpPr>
            <p:cNvPr id="26631" name="Text Box 7"/>
            <p:cNvSpPr txBox="1">
              <a:spLocks noChangeArrowheads="1"/>
            </p:cNvSpPr>
            <p:nvPr/>
          </p:nvSpPr>
          <p:spPr bwMode="auto">
            <a:xfrm>
              <a:off x="864" y="2880"/>
              <a:ext cx="3648" cy="1056"/>
            </a:xfrm>
            <a:prstGeom prst="rect">
              <a:avLst/>
            </a:prstGeom>
            <a:noFill/>
            <a:ln w="9525">
              <a:solidFill>
                <a:schemeClr val="tx1"/>
              </a:solidFill>
              <a:miter lim="800000"/>
              <a:headEnd/>
              <a:tailEnd/>
            </a:ln>
          </p:spPr>
          <p:txBody>
            <a:bodyPr lIns="137160" tIns="182880" rIns="137160" bIns="182880"/>
            <a:lstStyle/>
            <a:p>
              <a:pPr lvl="1">
                <a:lnSpc>
                  <a:spcPct val="50000"/>
                </a:lnSpc>
                <a:spcBef>
                  <a:spcPct val="50000"/>
                </a:spcBef>
                <a:tabLst>
                  <a:tab pos="457200" algn="l"/>
                  <a:tab pos="4114800" algn="l"/>
                </a:tabLst>
              </a:pPr>
              <a:r>
                <a:rPr lang="en-US" sz="1600" b="1">
                  <a:latin typeface="Courier New" pitchFamily="49" charset="0"/>
                </a:rPr>
                <a:t>mov Small,ax     ; Small = ax</a:t>
              </a:r>
            </a:p>
            <a:p>
              <a:pPr lvl="1">
                <a:lnSpc>
                  <a:spcPct val="50000"/>
                </a:lnSpc>
                <a:spcBef>
                  <a:spcPct val="50000"/>
                </a:spcBef>
                <a:tabLst>
                  <a:tab pos="457200" algn="l"/>
                  <a:tab pos="4114800" algn="l"/>
                </a:tabLst>
              </a:pPr>
              <a:r>
                <a:rPr lang="en-US" sz="1600" b="1">
                  <a:latin typeface="Courier New" pitchFamily="49" charset="0"/>
                </a:rPr>
                <a:t>cmp bx,ax        ; if (bx &gt;= ax)</a:t>
              </a:r>
            </a:p>
            <a:p>
              <a:pPr lvl="1">
                <a:lnSpc>
                  <a:spcPct val="50000"/>
                </a:lnSpc>
                <a:spcBef>
                  <a:spcPct val="50000"/>
                </a:spcBef>
                <a:tabLst>
                  <a:tab pos="457200" algn="l"/>
                  <a:tab pos="4114800" algn="l"/>
                </a:tabLst>
              </a:pPr>
              <a:r>
                <a:rPr lang="en-US" sz="1600" b="1">
                  <a:latin typeface="Courier New" pitchFamily="49" charset="0"/>
                </a:rPr>
                <a:t>jnl Next         ;    jump to Next</a:t>
              </a:r>
            </a:p>
            <a:p>
              <a:pPr lvl="1">
                <a:lnSpc>
                  <a:spcPct val="50000"/>
                </a:lnSpc>
                <a:spcBef>
                  <a:spcPct val="50000"/>
                </a:spcBef>
                <a:tabLst>
                  <a:tab pos="457200" algn="l"/>
                  <a:tab pos="4114800" algn="l"/>
                </a:tabLst>
              </a:pPr>
              <a:r>
                <a:rPr lang="en-US" sz="1600" b="1">
                  <a:latin typeface="Courier New" pitchFamily="49" charset="0"/>
                </a:rPr>
                <a:t>mov Small,bx     ; else Small = bx</a:t>
              </a:r>
            </a:p>
            <a:p>
              <a:pPr>
                <a:lnSpc>
                  <a:spcPct val="50000"/>
                </a:lnSpc>
                <a:spcBef>
                  <a:spcPct val="50000"/>
                </a:spcBef>
                <a:tabLst>
                  <a:tab pos="457200" algn="l"/>
                  <a:tab pos="4114800" algn="l"/>
                </a:tabLst>
              </a:pPr>
              <a:r>
                <a:rPr lang="en-US" sz="1600" b="1">
                  <a:latin typeface="Courier New" pitchFamily="49" charset="0"/>
                </a:rPr>
                <a:t>Next:</a:t>
              </a:r>
            </a:p>
            <a:p>
              <a:pPr>
                <a:lnSpc>
                  <a:spcPct val="50000"/>
                </a:lnSpc>
                <a:spcBef>
                  <a:spcPct val="50000"/>
                </a:spcBef>
                <a:tabLst>
                  <a:tab pos="457200" algn="l"/>
                  <a:tab pos="4114800" algn="l"/>
                </a:tabLst>
              </a:pPr>
              <a:r>
                <a:rPr lang="en-US" sz="1600" b="1">
                  <a:latin typeface="Courier New" pitchFamily="49" charset="0"/>
                </a:rPr>
                <a:t>         ; code after setting Small</a:t>
              </a:r>
            </a:p>
          </p:txBody>
        </p:sp>
        <p:sp>
          <p:nvSpPr>
            <p:cNvPr id="26632" name="Text Box 8"/>
            <p:cNvSpPr txBox="1">
              <a:spLocks noChangeArrowheads="1"/>
            </p:cNvSpPr>
            <p:nvPr/>
          </p:nvSpPr>
          <p:spPr bwMode="auto">
            <a:xfrm>
              <a:off x="480" y="2304"/>
              <a:ext cx="4848" cy="523"/>
            </a:xfrm>
            <a:prstGeom prst="rect">
              <a:avLst/>
            </a:prstGeom>
            <a:noFill/>
            <a:ln w="9525">
              <a:noFill/>
              <a:miter lim="800000"/>
              <a:headEnd/>
              <a:tailEnd/>
            </a:ln>
          </p:spPr>
          <p:txBody>
            <a:bodyPr tIns="137160" bIns="137160">
              <a:spAutoFit/>
            </a:bodyPr>
            <a:lstStyle/>
            <a:p>
              <a:pPr marL="228600" indent="-228600">
                <a:spcBef>
                  <a:spcPct val="50000"/>
                </a:spcBef>
                <a:buFontTx/>
                <a:buChar char="•"/>
              </a:pPr>
              <a:r>
                <a:rPr lang="en-US" sz="1800" dirty="0"/>
                <a:t>Compare </a:t>
              </a:r>
              <a:r>
                <a:rPr lang="en-US" sz="1800" i="1" dirty="0"/>
                <a:t>signed</a:t>
              </a:r>
              <a:r>
                <a:rPr lang="en-US" sz="1800" dirty="0"/>
                <a:t> AX to BX, and copy the smaller of the two into a variable named </a:t>
              </a:r>
              <a:r>
                <a:rPr lang="en-US" sz="1800" dirty="0" smtClean="0">
                  <a:solidFill>
                    <a:schemeClr val="tx2"/>
                  </a:solidFill>
                </a:rPr>
                <a:t>Small.</a:t>
              </a:r>
              <a:endParaRPr lang="en-US" sz="1800" dirty="0">
                <a:solidFill>
                  <a:schemeClr val="tx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3"/>
          <p:cNvSpPr>
            <a:spLocks noGrp="1"/>
          </p:cNvSpPr>
          <p:nvPr>
            <p:ph type="sldNum" sz="quarter" idx="11"/>
          </p:nvPr>
        </p:nvSpPr>
        <p:spPr>
          <a:noFill/>
        </p:spPr>
        <p:txBody>
          <a:bodyPr/>
          <a:lstStyle/>
          <a:p>
            <a:fld id="{DBA0B3ED-34AD-4BC1-B179-F60A1B646923}" type="slidenum">
              <a:rPr lang="en-US" smtClean="0"/>
              <a:pPr/>
              <a:t>25</a:t>
            </a:fld>
            <a:endParaRPr lang="en-US" smtClean="0"/>
          </a:p>
        </p:txBody>
      </p:sp>
      <p:sp>
        <p:nvSpPr>
          <p:cNvPr id="214018" name="Rectangle 2"/>
          <p:cNvSpPr>
            <a:spLocks noGrp="1" noChangeArrowheads="1"/>
          </p:cNvSpPr>
          <p:nvPr>
            <p:ph type="title"/>
          </p:nvPr>
        </p:nvSpPr>
        <p:spPr/>
        <p:txBody>
          <a:bodyPr/>
          <a:lstStyle/>
          <a:p>
            <a:pPr eaLnBrk="1" hangingPunct="1">
              <a:defRPr/>
            </a:pPr>
            <a:r>
              <a:rPr lang="en-US" sz="2800" smtClean="0"/>
              <a:t>Examples  </a:t>
            </a:r>
            <a:r>
              <a:rPr lang="en-US" sz="2400" smtClean="0"/>
              <a:t>(4 of 4)</a:t>
            </a:r>
          </a:p>
        </p:txBody>
      </p:sp>
      <p:sp>
        <p:nvSpPr>
          <p:cNvPr id="27653" name="Text Box 3"/>
          <p:cNvSpPr txBox="1">
            <a:spLocks noChangeArrowheads="1"/>
          </p:cNvSpPr>
          <p:nvPr/>
        </p:nvSpPr>
        <p:spPr bwMode="auto">
          <a:xfrm>
            <a:off x="1600200" y="1600200"/>
            <a:ext cx="5257800" cy="838200"/>
          </a:xfrm>
          <a:prstGeom prst="rect">
            <a:avLst/>
          </a:prstGeom>
          <a:noFill/>
          <a:ln w="9525">
            <a:solidFill>
              <a:schemeClr val="tx1"/>
            </a:solidFill>
            <a:miter lim="800000"/>
            <a:headEnd/>
            <a:tailEnd/>
          </a:ln>
        </p:spPr>
        <p:txBody>
          <a:bodyPr lIns="137160" tIns="182880" rIns="137160" bIns="182880"/>
          <a:lstStyle/>
          <a:p>
            <a:pPr lvl="1">
              <a:lnSpc>
                <a:spcPct val="50000"/>
              </a:lnSpc>
              <a:spcBef>
                <a:spcPct val="50000"/>
              </a:spcBef>
              <a:tabLst>
                <a:tab pos="457200" algn="l"/>
                <a:tab pos="4114800" algn="l"/>
              </a:tabLst>
            </a:pPr>
            <a:r>
              <a:rPr lang="en-US" sz="1600" b="1">
                <a:latin typeface="Courier New" pitchFamily="49" charset="0"/>
              </a:rPr>
              <a:t>cmp Val1,0      ; if (Val1 == 0)</a:t>
            </a:r>
          </a:p>
          <a:p>
            <a:pPr lvl="1">
              <a:lnSpc>
                <a:spcPct val="50000"/>
              </a:lnSpc>
              <a:spcBef>
                <a:spcPct val="50000"/>
              </a:spcBef>
              <a:tabLst>
                <a:tab pos="457200" algn="l"/>
                <a:tab pos="4114800" algn="l"/>
              </a:tabLst>
            </a:pPr>
            <a:r>
              <a:rPr lang="en-US" sz="1600" b="1">
                <a:latin typeface="Courier New" pitchFamily="49" charset="0"/>
              </a:rPr>
              <a:t>je  L1          ;    jump to L1</a:t>
            </a:r>
          </a:p>
        </p:txBody>
      </p:sp>
      <p:sp>
        <p:nvSpPr>
          <p:cNvPr id="27654" name="Text Box 4"/>
          <p:cNvSpPr txBox="1">
            <a:spLocks noChangeArrowheads="1"/>
          </p:cNvSpPr>
          <p:nvPr/>
        </p:nvSpPr>
        <p:spPr bwMode="auto">
          <a:xfrm>
            <a:off x="685800" y="914400"/>
            <a:ext cx="7696200" cy="553998"/>
          </a:xfrm>
          <a:prstGeom prst="rect">
            <a:avLst/>
          </a:prstGeom>
          <a:noFill/>
          <a:ln w="9525">
            <a:noFill/>
            <a:miter lim="800000"/>
            <a:headEnd/>
            <a:tailEnd/>
          </a:ln>
        </p:spPr>
        <p:txBody>
          <a:bodyPr tIns="137160" bIns="137160">
            <a:spAutoFit/>
          </a:bodyPr>
          <a:lstStyle/>
          <a:p>
            <a:pPr marL="228600" indent="-228600">
              <a:spcBef>
                <a:spcPct val="50000"/>
              </a:spcBef>
              <a:buFontTx/>
              <a:buChar char="•"/>
            </a:pPr>
            <a:r>
              <a:rPr lang="en-US" sz="1800" dirty="0"/>
              <a:t>Jump to label L1 if the Val1 equals </a:t>
            </a:r>
            <a:r>
              <a:rPr lang="en-US" sz="1800" dirty="0" smtClean="0"/>
              <a:t>Zero.</a:t>
            </a:r>
            <a:endParaRPr lang="en-US" sz="1800"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a:spLocks noGrp="1"/>
          </p:cNvSpPr>
          <p:nvPr>
            <p:ph type="sldNum" sz="quarter" idx="11"/>
          </p:nvPr>
        </p:nvSpPr>
        <p:spPr>
          <a:noFill/>
        </p:spPr>
        <p:txBody>
          <a:bodyPr/>
          <a:lstStyle/>
          <a:p>
            <a:fld id="{3BBE9D59-03E7-421C-8CA5-CCEEA8F3899B}" type="slidenum">
              <a:rPr lang="en-US" smtClean="0"/>
              <a:pPr/>
              <a:t>26</a:t>
            </a:fld>
            <a:endParaRPr lang="en-US" smtClean="0"/>
          </a:p>
        </p:txBody>
      </p:sp>
      <p:sp>
        <p:nvSpPr>
          <p:cNvPr id="215042" name="Rectangle 2"/>
          <p:cNvSpPr>
            <a:spLocks noGrp="1" noChangeArrowheads="1"/>
          </p:cNvSpPr>
          <p:nvPr>
            <p:ph type="title"/>
          </p:nvPr>
        </p:nvSpPr>
        <p:spPr/>
        <p:txBody>
          <a:bodyPr/>
          <a:lstStyle/>
          <a:p>
            <a:pPr eaLnBrk="1" hangingPunct="1">
              <a:defRPr/>
            </a:pPr>
            <a:r>
              <a:rPr lang="en-US" sz="2800" smtClean="0"/>
              <a:t>Your turn . . .</a:t>
            </a:r>
          </a:p>
        </p:txBody>
      </p:sp>
      <p:sp>
        <p:nvSpPr>
          <p:cNvPr id="28677" name="Rectangle 3"/>
          <p:cNvSpPr>
            <a:spLocks noGrp="1" noChangeArrowheads="1"/>
          </p:cNvSpPr>
          <p:nvPr>
            <p:ph type="body" idx="1"/>
          </p:nvPr>
        </p:nvSpPr>
        <p:spPr>
          <a:xfrm>
            <a:off x="609600" y="990600"/>
            <a:ext cx="7772400" cy="4191000"/>
          </a:xfrm>
        </p:spPr>
        <p:txBody>
          <a:bodyPr/>
          <a:lstStyle/>
          <a:p>
            <a:pPr eaLnBrk="1" hangingPunct="1"/>
            <a:r>
              <a:rPr lang="en-US" sz="1800" dirty="0" smtClean="0"/>
              <a:t>Write code that jumps to label L3 if EAX is negative.</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sz="1800" dirty="0" smtClean="0"/>
              <a:t>Write code that jumps to label L4 if the expression (EBX – ECX) is greater than </a:t>
            </a:r>
            <a:r>
              <a:rPr lang="en-US" sz="1800" dirty="0" smtClean="0"/>
              <a:t>or equal to zero</a:t>
            </a:r>
            <a:r>
              <a:rPr lang="en-US" sz="1800" dirty="0" smtClean="0"/>
              <a:t>.</a:t>
            </a:r>
          </a:p>
        </p:txBody>
      </p:sp>
      <p:sp>
        <p:nvSpPr>
          <p:cNvPr id="215044" name="Text Box 4"/>
          <p:cNvSpPr txBox="1">
            <a:spLocks noChangeArrowheads="1"/>
          </p:cNvSpPr>
          <p:nvPr/>
        </p:nvSpPr>
        <p:spPr bwMode="auto">
          <a:xfrm>
            <a:off x="2286000" y="1524000"/>
            <a:ext cx="4191000" cy="9144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571500" algn="l"/>
                <a:tab pos="3657600" algn="l"/>
              </a:tabLst>
            </a:pPr>
            <a:r>
              <a:rPr lang="en-US" sz="1400" b="1">
                <a:latin typeface="Courier New" pitchFamily="49" charset="0"/>
              </a:rPr>
              <a:t>	</a:t>
            </a:r>
            <a:r>
              <a:rPr lang="en-US" sz="1600" b="1">
                <a:latin typeface="Courier New" pitchFamily="49" charset="0"/>
              </a:rPr>
              <a:t>cmp eax,0</a:t>
            </a:r>
          </a:p>
          <a:p>
            <a:pPr>
              <a:lnSpc>
                <a:spcPct val="50000"/>
              </a:lnSpc>
              <a:spcBef>
                <a:spcPct val="50000"/>
              </a:spcBef>
              <a:tabLst>
                <a:tab pos="571500" algn="l"/>
                <a:tab pos="3657600" algn="l"/>
              </a:tabLst>
            </a:pPr>
            <a:r>
              <a:rPr lang="en-US" sz="1600" b="1">
                <a:latin typeface="Courier New" pitchFamily="49" charset="0"/>
              </a:rPr>
              <a:t>	jl  L3</a:t>
            </a:r>
            <a:r>
              <a:rPr lang="en-US" sz="1400" b="1">
                <a:latin typeface="Courier New" pitchFamily="49" charset="0"/>
              </a:rPr>
              <a:t>	</a:t>
            </a:r>
          </a:p>
        </p:txBody>
      </p:sp>
      <p:sp>
        <p:nvSpPr>
          <p:cNvPr id="215045" name="Text Box 5"/>
          <p:cNvSpPr txBox="1">
            <a:spLocks noChangeArrowheads="1"/>
          </p:cNvSpPr>
          <p:nvPr/>
        </p:nvSpPr>
        <p:spPr bwMode="auto">
          <a:xfrm>
            <a:off x="1905000" y="3962400"/>
            <a:ext cx="5257800" cy="1905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571500" algn="l"/>
                <a:tab pos="3657600" algn="l"/>
              </a:tabLst>
            </a:pPr>
            <a:r>
              <a:rPr lang="en-US" sz="1400" b="1" dirty="0">
                <a:latin typeface="Courier New" pitchFamily="49" charset="0"/>
              </a:rPr>
              <a:t>	</a:t>
            </a:r>
            <a:r>
              <a:rPr lang="en-US" sz="1600" b="1" dirty="0">
                <a:latin typeface="Courier New" pitchFamily="49" charset="0"/>
              </a:rPr>
              <a:t>sub </a:t>
            </a:r>
            <a:r>
              <a:rPr lang="en-US" sz="1600" b="1" dirty="0" err="1">
                <a:latin typeface="Courier New" pitchFamily="49" charset="0"/>
              </a:rPr>
              <a:t>ebx,ecx</a:t>
            </a:r>
            <a:r>
              <a:rPr lang="en-US" sz="1600" b="1" dirty="0">
                <a:latin typeface="Courier New" pitchFamily="49" charset="0"/>
              </a:rPr>
              <a:t>    ; </a:t>
            </a:r>
            <a:r>
              <a:rPr lang="en-US" sz="1600" b="1" dirty="0" err="1">
                <a:latin typeface="Courier New" pitchFamily="49" charset="0"/>
              </a:rPr>
              <a:t>ebx</a:t>
            </a:r>
            <a:r>
              <a:rPr lang="en-US" sz="1600" b="1" dirty="0">
                <a:latin typeface="Courier New" pitchFamily="49" charset="0"/>
              </a:rPr>
              <a:t> is modified</a:t>
            </a:r>
          </a:p>
          <a:p>
            <a:pPr>
              <a:lnSpc>
                <a:spcPct val="50000"/>
              </a:lnSpc>
              <a:spcBef>
                <a:spcPct val="50000"/>
              </a:spcBef>
              <a:tabLst>
                <a:tab pos="571500" algn="l"/>
                <a:tab pos="3657600" algn="l"/>
              </a:tabLst>
            </a:pPr>
            <a:r>
              <a:rPr lang="en-US" sz="1600" b="1" dirty="0">
                <a:latin typeface="Courier New" pitchFamily="49" charset="0"/>
              </a:rPr>
              <a:t>	</a:t>
            </a:r>
            <a:r>
              <a:rPr lang="en-US" sz="1600" b="1" dirty="0" err="1">
                <a:latin typeface="Courier New" pitchFamily="49" charset="0"/>
              </a:rPr>
              <a:t>jns</a:t>
            </a:r>
            <a:r>
              <a:rPr lang="en-US" sz="1600" b="1" dirty="0">
                <a:latin typeface="Courier New" pitchFamily="49" charset="0"/>
              </a:rPr>
              <a:t>  L4</a:t>
            </a:r>
          </a:p>
          <a:p>
            <a:pPr>
              <a:lnSpc>
                <a:spcPct val="50000"/>
              </a:lnSpc>
              <a:spcBef>
                <a:spcPct val="50000"/>
              </a:spcBef>
              <a:tabLst>
                <a:tab pos="571500" algn="l"/>
                <a:tab pos="3657600" algn="l"/>
              </a:tabLst>
            </a:pPr>
            <a:endParaRPr lang="en-US" sz="1600" b="1" dirty="0">
              <a:latin typeface="Courier New" pitchFamily="49" charset="0"/>
            </a:endParaRPr>
          </a:p>
          <a:p>
            <a:pPr>
              <a:lnSpc>
                <a:spcPct val="50000"/>
              </a:lnSpc>
              <a:spcBef>
                <a:spcPct val="50000"/>
              </a:spcBef>
              <a:tabLst>
                <a:tab pos="571500" algn="l"/>
                <a:tab pos="3657600" algn="l"/>
              </a:tabLst>
            </a:pPr>
            <a:r>
              <a:rPr lang="en-US" sz="1600" b="1" dirty="0">
                <a:latin typeface="Courier New" pitchFamily="49" charset="0"/>
              </a:rPr>
              <a:t>	OR</a:t>
            </a:r>
          </a:p>
          <a:p>
            <a:pPr>
              <a:lnSpc>
                <a:spcPct val="50000"/>
              </a:lnSpc>
              <a:spcBef>
                <a:spcPct val="50000"/>
              </a:spcBef>
              <a:tabLst>
                <a:tab pos="571500" algn="l"/>
                <a:tab pos="3657600" algn="l"/>
              </a:tabLst>
            </a:pPr>
            <a:r>
              <a:rPr lang="en-US" sz="1600" b="1" dirty="0">
                <a:latin typeface="Courier New" pitchFamily="49" charset="0"/>
              </a:rPr>
              <a:t>	</a:t>
            </a:r>
          </a:p>
          <a:p>
            <a:pPr>
              <a:lnSpc>
                <a:spcPct val="50000"/>
              </a:lnSpc>
              <a:spcBef>
                <a:spcPct val="50000"/>
              </a:spcBef>
              <a:tabLst>
                <a:tab pos="571500" algn="l"/>
                <a:tab pos="3657600" algn="l"/>
              </a:tabLst>
            </a:pPr>
            <a:r>
              <a:rPr lang="en-US" sz="1600" b="1" dirty="0">
                <a:latin typeface="Courier New" pitchFamily="49" charset="0"/>
              </a:rPr>
              <a:t>	</a:t>
            </a:r>
            <a:r>
              <a:rPr lang="en-US" sz="1600" b="1" dirty="0" err="1">
                <a:latin typeface="Courier New" pitchFamily="49" charset="0"/>
              </a:rPr>
              <a:t>cmp</a:t>
            </a:r>
            <a:r>
              <a:rPr lang="en-US" sz="1600" b="1" dirty="0">
                <a:latin typeface="Courier New" pitchFamily="49" charset="0"/>
              </a:rPr>
              <a:t> </a:t>
            </a:r>
            <a:r>
              <a:rPr lang="en-US" sz="1600" b="1" dirty="0" err="1">
                <a:latin typeface="Courier New" pitchFamily="49" charset="0"/>
              </a:rPr>
              <a:t>ebx,ecx</a:t>
            </a:r>
            <a:r>
              <a:rPr lang="en-US" sz="1600" b="1" dirty="0">
                <a:latin typeface="Courier New" pitchFamily="49" charset="0"/>
              </a:rPr>
              <a:t>    ; </a:t>
            </a:r>
            <a:r>
              <a:rPr lang="en-US" sz="1600" b="1" dirty="0" err="1">
                <a:latin typeface="Courier New" pitchFamily="49" charset="0"/>
              </a:rPr>
              <a:t>ebx</a:t>
            </a:r>
            <a:r>
              <a:rPr lang="en-US" sz="1600" b="1" dirty="0">
                <a:latin typeface="Courier New" pitchFamily="49" charset="0"/>
              </a:rPr>
              <a:t> is not modified</a:t>
            </a:r>
          </a:p>
          <a:p>
            <a:pPr>
              <a:lnSpc>
                <a:spcPct val="50000"/>
              </a:lnSpc>
              <a:spcBef>
                <a:spcPct val="50000"/>
              </a:spcBef>
              <a:tabLst>
                <a:tab pos="571500" algn="l"/>
                <a:tab pos="3657600" algn="l"/>
              </a:tabLst>
            </a:pPr>
            <a:r>
              <a:rPr lang="en-US" sz="1600" b="1" dirty="0">
                <a:latin typeface="Courier New" pitchFamily="49" charset="0"/>
              </a:rPr>
              <a:t>	</a:t>
            </a:r>
            <a:r>
              <a:rPr lang="en-US" sz="1600" b="1" smtClean="0">
                <a:latin typeface="Courier New" pitchFamily="49" charset="0"/>
              </a:rPr>
              <a:t>jge </a:t>
            </a:r>
            <a:r>
              <a:rPr lang="en-US" sz="1600" b="1" dirty="0">
                <a:latin typeface="Courier New" pitchFamily="49" charset="0"/>
              </a:rPr>
              <a:t>L4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box(in)">
                                      <p:cBhvr>
                                        <p:cTn id="7" dur="500"/>
                                        <p:tgtEl>
                                          <p:spTgt spid="215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45"/>
                                        </p:tgtEl>
                                        <p:attrNameLst>
                                          <p:attrName>style.visibility</p:attrName>
                                        </p:attrNameLst>
                                      </p:cBhvr>
                                      <p:to>
                                        <p:strVal val="visible"/>
                                      </p:to>
                                    </p:set>
                                    <p:animEffect transition="in" filter="box(in)">
                                      <p:cBhvr>
                                        <p:cTn id="12" dur="500"/>
                                        <p:tgtEl>
                                          <p:spTgt spid="215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nimBg="1" autoUpdateAnimBg="0"/>
      <p:bldP spid="21504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a:spLocks noGrp="1"/>
          </p:cNvSpPr>
          <p:nvPr>
            <p:ph type="sldNum" sz="quarter" idx="11"/>
          </p:nvPr>
        </p:nvSpPr>
        <p:spPr>
          <a:noFill/>
        </p:spPr>
        <p:txBody>
          <a:bodyPr/>
          <a:lstStyle/>
          <a:p>
            <a:fld id="{1CC6FA0F-56D0-4D2F-AC9A-668292BBA321}" type="slidenum">
              <a:rPr lang="en-US" smtClean="0"/>
              <a:pPr/>
              <a:t>27</a:t>
            </a:fld>
            <a:endParaRPr lang="en-US" smtClean="0"/>
          </a:p>
        </p:txBody>
      </p:sp>
      <p:sp>
        <p:nvSpPr>
          <p:cNvPr id="217090" name="Rectangle 2"/>
          <p:cNvSpPr>
            <a:spLocks noGrp="1" noChangeArrowheads="1"/>
          </p:cNvSpPr>
          <p:nvPr>
            <p:ph type="title"/>
          </p:nvPr>
        </p:nvSpPr>
        <p:spPr>
          <a:xfrm>
            <a:off x="685800" y="609600"/>
            <a:ext cx="7772400" cy="609600"/>
          </a:xfrm>
        </p:spPr>
        <p:txBody>
          <a:bodyPr/>
          <a:lstStyle/>
          <a:p>
            <a:pPr eaLnBrk="1" hangingPunct="1">
              <a:defRPr/>
            </a:pPr>
            <a:r>
              <a:rPr lang="en-US" sz="2800" smtClean="0"/>
              <a:t>Conditional Loop Instructions</a:t>
            </a:r>
          </a:p>
        </p:txBody>
      </p:sp>
      <p:sp>
        <p:nvSpPr>
          <p:cNvPr id="29701" name="Rectangle 3"/>
          <p:cNvSpPr>
            <a:spLocks noGrp="1" noChangeArrowheads="1"/>
          </p:cNvSpPr>
          <p:nvPr>
            <p:ph type="body" idx="1"/>
          </p:nvPr>
        </p:nvSpPr>
        <p:spPr>
          <a:xfrm>
            <a:off x="1295400" y="1447800"/>
            <a:ext cx="6629400" cy="2286000"/>
          </a:xfrm>
        </p:spPr>
        <p:txBody>
          <a:bodyPr/>
          <a:lstStyle/>
          <a:p>
            <a:pPr eaLnBrk="1" hangingPunct="1">
              <a:lnSpc>
                <a:spcPct val="80000"/>
              </a:lnSpc>
            </a:pPr>
            <a:r>
              <a:rPr lang="en-US" sz="1800" dirty="0" smtClean="0"/>
              <a:t>There are 4 conditional looping instructions:</a:t>
            </a:r>
          </a:p>
          <a:p>
            <a:pPr lvl="1" eaLnBrk="1" hangingPunct="1">
              <a:lnSpc>
                <a:spcPct val="80000"/>
              </a:lnSpc>
            </a:pPr>
            <a:r>
              <a:rPr lang="en-US" sz="1800" dirty="0" smtClean="0"/>
              <a:t>LOOPZ and LOOPE</a:t>
            </a:r>
          </a:p>
          <a:p>
            <a:pPr lvl="1" eaLnBrk="1" hangingPunct="1">
              <a:lnSpc>
                <a:spcPct val="80000"/>
              </a:lnSpc>
            </a:pPr>
            <a:r>
              <a:rPr lang="en-US" sz="1800" dirty="0" smtClean="0"/>
              <a:t>LOOPNZ and LOOPNE</a:t>
            </a:r>
          </a:p>
          <a:p>
            <a:pPr eaLnBrk="1" hangingPunct="1">
              <a:lnSpc>
                <a:spcPct val="80000"/>
              </a:lnSpc>
              <a:spcBef>
                <a:spcPct val="50000"/>
              </a:spcBef>
            </a:pPr>
            <a:r>
              <a:rPr lang="en-US" sz="1800" dirty="0" smtClean="0"/>
              <a:t>These conditional loop instructions are similar to LOOP:</a:t>
            </a:r>
          </a:p>
          <a:p>
            <a:pPr lvl="1" eaLnBrk="1" hangingPunct="1">
              <a:lnSpc>
                <a:spcPct val="80000"/>
              </a:lnSpc>
            </a:pPr>
            <a:r>
              <a:rPr lang="en-US" sz="1800" dirty="0" smtClean="0"/>
              <a:t>ECX is used as the counter.</a:t>
            </a:r>
          </a:p>
          <a:p>
            <a:pPr lvl="1" eaLnBrk="1" hangingPunct="1">
              <a:lnSpc>
                <a:spcPct val="80000"/>
              </a:lnSpc>
            </a:pPr>
            <a:r>
              <a:rPr lang="en-US" sz="1800" dirty="0" smtClean="0"/>
              <a:t>It always counts down from the original value of ECX and stops when ECX is 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4"/>
          <p:cNvSpPr>
            <a:spLocks noGrp="1"/>
          </p:cNvSpPr>
          <p:nvPr>
            <p:ph type="sldNum" sz="quarter" idx="11"/>
          </p:nvPr>
        </p:nvSpPr>
        <p:spPr>
          <a:noFill/>
        </p:spPr>
        <p:txBody>
          <a:bodyPr/>
          <a:lstStyle/>
          <a:p>
            <a:fld id="{0CA6F1D5-8A82-44D5-9AF4-18D42BC35EE2}" type="slidenum">
              <a:rPr lang="en-US" smtClean="0"/>
              <a:pPr/>
              <a:t>28</a:t>
            </a:fld>
            <a:endParaRPr lang="en-US" smtClean="0"/>
          </a:p>
        </p:txBody>
      </p:sp>
      <p:sp>
        <p:nvSpPr>
          <p:cNvPr id="218114" name="Rectangle 2"/>
          <p:cNvSpPr>
            <a:spLocks noGrp="1" noChangeArrowheads="1"/>
          </p:cNvSpPr>
          <p:nvPr>
            <p:ph type="title"/>
          </p:nvPr>
        </p:nvSpPr>
        <p:spPr/>
        <p:txBody>
          <a:bodyPr/>
          <a:lstStyle/>
          <a:p>
            <a:pPr eaLnBrk="1" hangingPunct="1">
              <a:defRPr/>
            </a:pPr>
            <a:r>
              <a:rPr lang="en-US" sz="2800" smtClean="0"/>
              <a:t>LOOPZ and LOOPE</a:t>
            </a:r>
          </a:p>
        </p:txBody>
      </p:sp>
      <p:sp>
        <p:nvSpPr>
          <p:cNvPr id="30725" name="Rectangle 3"/>
          <p:cNvSpPr>
            <a:spLocks noGrp="1" noChangeArrowheads="1"/>
          </p:cNvSpPr>
          <p:nvPr>
            <p:ph type="body" idx="1"/>
          </p:nvPr>
        </p:nvSpPr>
        <p:spPr>
          <a:xfrm>
            <a:off x="685800" y="1066800"/>
            <a:ext cx="7924800" cy="4114800"/>
          </a:xfrm>
        </p:spPr>
        <p:txBody>
          <a:bodyPr/>
          <a:lstStyle/>
          <a:p>
            <a:pPr eaLnBrk="1" hangingPunct="1"/>
            <a:r>
              <a:rPr lang="en-US" sz="1800" dirty="0" smtClean="0"/>
              <a:t>LOOPZ (</a:t>
            </a:r>
            <a:r>
              <a:rPr lang="en-US" sz="1800" b="1" dirty="0" smtClean="0"/>
              <a:t>loop</a:t>
            </a:r>
            <a:r>
              <a:rPr lang="en-US" sz="1800" dirty="0" smtClean="0"/>
              <a:t> if </a:t>
            </a:r>
            <a:r>
              <a:rPr lang="en-US" sz="1800" b="1" dirty="0" smtClean="0"/>
              <a:t>z</a:t>
            </a:r>
            <a:r>
              <a:rPr lang="en-US" sz="1800" dirty="0" smtClean="0"/>
              <a:t>ero) and LOOPE (</a:t>
            </a:r>
            <a:r>
              <a:rPr lang="en-US" sz="1800" b="1" dirty="0" smtClean="0"/>
              <a:t>loop </a:t>
            </a:r>
            <a:r>
              <a:rPr lang="en-US" sz="1800" dirty="0" smtClean="0"/>
              <a:t>if </a:t>
            </a:r>
            <a:r>
              <a:rPr lang="en-US" sz="1800" b="1" dirty="0" smtClean="0"/>
              <a:t>e</a:t>
            </a:r>
            <a:r>
              <a:rPr lang="en-US" sz="1800" dirty="0" smtClean="0"/>
              <a:t>qual) are the same, they both translate to the same machine code.  Use the one that makes your program easier to read.</a:t>
            </a:r>
          </a:p>
          <a:p>
            <a:pPr eaLnBrk="1" hangingPunct="1"/>
            <a:r>
              <a:rPr lang="en-US" sz="1800" dirty="0" smtClean="0"/>
              <a:t>LOOPZ and LOOPE behave like LOOP, except that ZF is an additional condition for looping.</a:t>
            </a:r>
          </a:p>
          <a:p>
            <a:pPr eaLnBrk="1" hangingPunct="1"/>
            <a:r>
              <a:rPr lang="en-US" sz="1800" dirty="0" smtClean="0"/>
              <a:t>Syntax: </a:t>
            </a:r>
          </a:p>
          <a:p>
            <a:pPr lvl="1" eaLnBrk="1" hangingPunct="1">
              <a:buFontTx/>
              <a:buNone/>
            </a:pPr>
            <a:r>
              <a:rPr lang="en-US" sz="1800" dirty="0" smtClean="0">
                <a:solidFill>
                  <a:schemeClr val="tx2"/>
                </a:solidFill>
              </a:rPr>
              <a:t>	LOOPE </a:t>
            </a:r>
            <a:r>
              <a:rPr lang="en-US" sz="1800" i="1" dirty="0" smtClean="0">
                <a:solidFill>
                  <a:schemeClr val="tx2"/>
                </a:solidFill>
              </a:rPr>
              <a:t>destination</a:t>
            </a:r>
          </a:p>
          <a:p>
            <a:pPr lvl="1" eaLnBrk="1" hangingPunct="1">
              <a:buFontTx/>
              <a:buNone/>
            </a:pPr>
            <a:r>
              <a:rPr lang="en-US" sz="1800" i="1" dirty="0" smtClean="0">
                <a:solidFill>
                  <a:schemeClr val="tx2"/>
                </a:solidFill>
              </a:rPr>
              <a:t>	</a:t>
            </a:r>
            <a:r>
              <a:rPr lang="en-US" sz="1800" dirty="0" smtClean="0">
                <a:solidFill>
                  <a:schemeClr val="tx2"/>
                </a:solidFill>
              </a:rPr>
              <a:t>LOOPZ</a:t>
            </a:r>
            <a:r>
              <a:rPr lang="en-US" sz="1800" i="1" dirty="0" smtClean="0">
                <a:solidFill>
                  <a:schemeClr val="tx2"/>
                </a:solidFill>
              </a:rPr>
              <a:t> destination</a:t>
            </a:r>
          </a:p>
          <a:p>
            <a:pPr eaLnBrk="1" hangingPunct="1"/>
            <a:r>
              <a:rPr lang="en-US" sz="1800" dirty="0" smtClean="0"/>
              <a:t>Logic: </a:t>
            </a:r>
          </a:p>
          <a:p>
            <a:pPr lvl="1" eaLnBrk="1" hangingPunct="1"/>
            <a:r>
              <a:rPr lang="en-US" sz="1800" dirty="0" smtClean="0"/>
              <a:t>ECX </a:t>
            </a:r>
            <a:r>
              <a:rPr lang="en-US" sz="1800" dirty="0" smtClean="0">
                <a:sym typeface="Symbol" pitchFamily="18" charset="2"/>
              </a:rPr>
              <a:t></a:t>
            </a:r>
            <a:r>
              <a:rPr lang="en-US" sz="1800" dirty="0" smtClean="0"/>
              <a:t> ECX – 1</a:t>
            </a:r>
          </a:p>
          <a:p>
            <a:pPr lvl="1" eaLnBrk="1" hangingPunct="1"/>
            <a:r>
              <a:rPr lang="en-US" sz="1800" dirty="0" smtClean="0"/>
              <a:t>if ECX &gt; 0 </a:t>
            </a:r>
            <a:r>
              <a:rPr lang="en-US" sz="1800" u="sng" dirty="0" smtClean="0"/>
              <a:t>and</a:t>
            </a:r>
            <a:r>
              <a:rPr lang="en-US" sz="1800" dirty="0" smtClean="0"/>
              <a:t> ZF is 1, loop (jump) back to </a:t>
            </a:r>
            <a:r>
              <a:rPr lang="en-US" sz="1800" i="1" dirty="0" smtClean="0"/>
              <a:t>destination.</a:t>
            </a:r>
          </a:p>
          <a:p>
            <a:pPr lvl="1" eaLnBrk="1" hangingPunct="1"/>
            <a:r>
              <a:rPr lang="en-US" sz="1800" dirty="0" smtClean="0"/>
              <a:t>Equivalent to:  loop while ECX is not 0  AND  ZF is 1.</a:t>
            </a:r>
          </a:p>
          <a:p>
            <a:pPr lvl="1" eaLnBrk="1" hangingPunct="1"/>
            <a:endParaRPr lang="en-US" sz="1800" i="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1A0F9741-CBCE-40C7-A4E4-D35B5B41DFA9}" type="slidenum">
              <a:rPr lang="en-US" smtClean="0"/>
              <a:pPr/>
              <a:t>29</a:t>
            </a:fld>
            <a:endParaRPr lang="en-US" smtClean="0"/>
          </a:p>
        </p:txBody>
      </p:sp>
      <p:sp>
        <p:nvSpPr>
          <p:cNvPr id="219138" name="Rectangle 2"/>
          <p:cNvSpPr>
            <a:spLocks noGrp="1" noChangeArrowheads="1"/>
          </p:cNvSpPr>
          <p:nvPr>
            <p:ph type="title"/>
          </p:nvPr>
        </p:nvSpPr>
        <p:spPr/>
        <p:txBody>
          <a:bodyPr/>
          <a:lstStyle/>
          <a:p>
            <a:pPr eaLnBrk="1" hangingPunct="1">
              <a:defRPr/>
            </a:pPr>
            <a:r>
              <a:rPr lang="en-US" sz="2800" smtClean="0"/>
              <a:t>LOOPNZ and LOOPNE</a:t>
            </a:r>
          </a:p>
        </p:txBody>
      </p:sp>
      <p:sp>
        <p:nvSpPr>
          <p:cNvPr id="31749" name="Rectangle 3"/>
          <p:cNvSpPr>
            <a:spLocks noGrp="1" noChangeArrowheads="1"/>
          </p:cNvSpPr>
          <p:nvPr>
            <p:ph type="body" idx="1"/>
          </p:nvPr>
        </p:nvSpPr>
        <p:spPr>
          <a:xfrm>
            <a:off x="685800" y="1143000"/>
            <a:ext cx="7772400" cy="3810000"/>
          </a:xfrm>
        </p:spPr>
        <p:txBody>
          <a:bodyPr/>
          <a:lstStyle/>
          <a:p>
            <a:pPr eaLnBrk="1" hangingPunct="1">
              <a:lnSpc>
                <a:spcPct val="90000"/>
              </a:lnSpc>
            </a:pPr>
            <a:r>
              <a:rPr lang="en-US" sz="1800" dirty="0" smtClean="0"/>
              <a:t>LOOPNZ (</a:t>
            </a:r>
            <a:r>
              <a:rPr lang="en-US" sz="1800" b="1" dirty="0" smtClean="0"/>
              <a:t>loop</a:t>
            </a:r>
            <a:r>
              <a:rPr lang="en-US" sz="1800" dirty="0" smtClean="0"/>
              <a:t> </a:t>
            </a:r>
            <a:r>
              <a:rPr lang="en-US" sz="1800" b="1" dirty="0" smtClean="0"/>
              <a:t>n</a:t>
            </a:r>
            <a:r>
              <a:rPr lang="en-US" sz="1800" dirty="0" smtClean="0"/>
              <a:t>ot </a:t>
            </a:r>
            <a:r>
              <a:rPr lang="en-US" sz="1800" b="1" dirty="0" smtClean="0"/>
              <a:t>z</a:t>
            </a:r>
            <a:r>
              <a:rPr lang="en-US" sz="1800" dirty="0" smtClean="0"/>
              <a:t>ero) and LOOPNE (</a:t>
            </a:r>
            <a:r>
              <a:rPr lang="en-US" sz="1800" b="1" dirty="0" smtClean="0"/>
              <a:t>loop</a:t>
            </a:r>
            <a:r>
              <a:rPr lang="en-US" sz="1800" dirty="0" smtClean="0"/>
              <a:t> </a:t>
            </a:r>
            <a:r>
              <a:rPr lang="en-US" sz="1800" b="1" dirty="0" smtClean="0"/>
              <a:t>n</a:t>
            </a:r>
            <a:r>
              <a:rPr lang="en-US" sz="1800" dirty="0" smtClean="0"/>
              <a:t>ot </a:t>
            </a:r>
            <a:r>
              <a:rPr lang="en-US" sz="1800" b="1" dirty="0" smtClean="0"/>
              <a:t>e</a:t>
            </a:r>
            <a:r>
              <a:rPr lang="en-US" sz="1800" dirty="0" smtClean="0"/>
              <a:t>qual) are the same, both are translated to the same machine code.</a:t>
            </a:r>
          </a:p>
          <a:p>
            <a:pPr eaLnBrk="1" hangingPunct="1">
              <a:lnSpc>
                <a:spcPct val="90000"/>
              </a:lnSpc>
            </a:pPr>
            <a:r>
              <a:rPr lang="en-US" sz="1800" dirty="0" smtClean="0"/>
              <a:t>They work like LOOP, except that ZF is an additional condition for looping.</a:t>
            </a:r>
          </a:p>
          <a:p>
            <a:pPr eaLnBrk="1" hangingPunct="1">
              <a:lnSpc>
                <a:spcPct val="90000"/>
              </a:lnSpc>
            </a:pPr>
            <a:r>
              <a:rPr lang="en-US" sz="1800" dirty="0" smtClean="0"/>
              <a:t>Syntax: </a:t>
            </a:r>
          </a:p>
          <a:p>
            <a:pPr eaLnBrk="1" hangingPunct="1">
              <a:lnSpc>
                <a:spcPct val="90000"/>
              </a:lnSpc>
              <a:buFontTx/>
              <a:buNone/>
            </a:pPr>
            <a:r>
              <a:rPr lang="en-US" sz="1800" dirty="0" smtClean="0">
                <a:solidFill>
                  <a:schemeClr val="tx2"/>
                </a:solidFill>
              </a:rPr>
              <a:t>		LOOPNZ </a:t>
            </a:r>
            <a:r>
              <a:rPr lang="en-US" sz="1800" i="1" dirty="0" smtClean="0">
                <a:solidFill>
                  <a:schemeClr val="tx2"/>
                </a:solidFill>
              </a:rPr>
              <a:t>destination</a:t>
            </a:r>
          </a:p>
          <a:p>
            <a:pPr eaLnBrk="1" hangingPunct="1">
              <a:lnSpc>
                <a:spcPct val="90000"/>
              </a:lnSpc>
              <a:buFontTx/>
              <a:buNone/>
            </a:pPr>
            <a:r>
              <a:rPr lang="en-US" sz="1800" i="1" dirty="0" smtClean="0">
                <a:solidFill>
                  <a:schemeClr val="tx2"/>
                </a:solidFill>
              </a:rPr>
              <a:t>		</a:t>
            </a:r>
            <a:r>
              <a:rPr lang="en-US" sz="1800" dirty="0" smtClean="0">
                <a:solidFill>
                  <a:schemeClr val="tx2"/>
                </a:solidFill>
              </a:rPr>
              <a:t>LOOPNE</a:t>
            </a:r>
            <a:r>
              <a:rPr lang="en-US" sz="1800" i="1" dirty="0" smtClean="0">
                <a:solidFill>
                  <a:schemeClr val="tx2"/>
                </a:solidFill>
              </a:rPr>
              <a:t> destination</a:t>
            </a:r>
          </a:p>
          <a:p>
            <a:pPr eaLnBrk="1" hangingPunct="1">
              <a:lnSpc>
                <a:spcPct val="90000"/>
              </a:lnSpc>
            </a:pPr>
            <a:r>
              <a:rPr lang="en-US" sz="1800" dirty="0" smtClean="0"/>
              <a:t>Logic: </a:t>
            </a:r>
          </a:p>
          <a:p>
            <a:pPr lvl="1" eaLnBrk="1" hangingPunct="1">
              <a:lnSpc>
                <a:spcPct val="90000"/>
              </a:lnSpc>
            </a:pPr>
            <a:r>
              <a:rPr lang="en-US" sz="1800" dirty="0" smtClean="0"/>
              <a:t>ECX </a:t>
            </a:r>
            <a:r>
              <a:rPr lang="en-US" sz="1800" dirty="0" smtClean="0">
                <a:sym typeface="Symbol" pitchFamily="18" charset="2"/>
              </a:rPr>
              <a:t></a:t>
            </a:r>
            <a:r>
              <a:rPr lang="en-US" sz="1800" dirty="0" smtClean="0"/>
              <a:t> ECX – 1; </a:t>
            </a:r>
          </a:p>
          <a:p>
            <a:pPr lvl="1" eaLnBrk="1" hangingPunct="1">
              <a:lnSpc>
                <a:spcPct val="90000"/>
              </a:lnSpc>
            </a:pPr>
            <a:r>
              <a:rPr lang="en-US" sz="1800" dirty="0" smtClean="0"/>
              <a:t>if ECX &gt; 0 </a:t>
            </a:r>
            <a:r>
              <a:rPr lang="en-US" sz="1800" u="sng" dirty="0" smtClean="0"/>
              <a:t>and</a:t>
            </a:r>
            <a:r>
              <a:rPr lang="en-US" sz="1800" dirty="0" smtClean="0"/>
              <a:t> ZF is 0, loop back to </a:t>
            </a:r>
            <a:r>
              <a:rPr lang="en-US" sz="1800" i="1" dirty="0" smtClean="0"/>
              <a:t>destination.</a:t>
            </a:r>
          </a:p>
          <a:p>
            <a:pPr lvl="1" eaLnBrk="1" hangingPunct="1">
              <a:lnSpc>
                <a:spcPct val="90000"/>
              </a:lnSpc>
            </a:pPr>
            <a:r>
              <a:rPr lang="en-US" sz="1800" dirty="0" smtClean="0"/>
              <a:t>Equivalent to:  loop while ECX is not 0  AND  ZF is 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noFill/>
        </p:spPr>
        <p:txBody>
          <a:bodyPr/>
          <a:lstStyle/>
          <a:p>
            <a:fld id="{7B183653-A67D-4D34-B78A-CC9A057CDA34}" type="slidenum">
              <a:rPr lang="en-US" smtClean="0"/>
              <a:pPr/>
              <a:t>3</a:t>
            </a:fld>
            <a:endParaRPr lang="en-US" smtClean="0"/>
          </a:p>
        </p:txBody>
      </p:sp>
      <p:sp>
        <p:nvSpPr>
          <p:cNvPr id="243714" name="Rectangle 2"/>
          <p:cNvSpPr>
            <a:spLocks noGrp="1" noChangeArrowheads="1"/>
          </p:cNvSpPr>
          <p:nvPr>
            <p:ph type="title"/>
          </p:nvPr>
        </p:nvSpPr>
        <p:spPr/>
        <p:txBody>
          <a:bodyPr/>
          <a:lstStyle/>
          <a:p>
            <a:pPr eaLnBrk="1" hangingPunct="1">
              <a:defRPr/>
            </a:pPr>
            <a:r>
              <a:rPr lang="en-US" sz="2800" smtClean="0"/>
              <a:t>What’s next</a:t>
            </a:r>
          </a:p>
        </p:txBody>
      </p:sp>
      <p:sp>
        <p:nvSpPr>
          <p:cNvPr id="5125" name="Rectangle 3"/>
          <p:cNvSpPr>
            <a:spLocks noGrp="1" noChangeArrowheads="1"/>
          </p:cNvSpPr>
          <p:nvPr>
            <p:ph type="body" idx="1"/>
          </p:nvPr>
        </p:nvSpPr>
        <p:spPr>
          <a:xfrm>
            <a:off x="2133600" y="1600200"/>
            <a:ext cx="4648200" cy="1676400"/>
          </a:xfrm>
        </p:spPr>
        <p:txBody>
          <a:bodyPr/>
          <a:lstStyle/>
          <a:p>
            <a:pPr lvl="1" eaLnBrk="1" hangingPunct="1"/>
            <a:r>
              <a:rPr lang="en-US" sz="2000" b="1" smtClean="0">
                <a:solidFill>
                  <a:schemeClr val="tx2"/>
                </a:solidFill>
              </a:rPr>
              <a:t>Unconditional Jump</a:t>
            </a:r>
          </a:p>
          <a:p>
            <a:pPr lvl="1" eaLnBrk="1" hangingPunct="1"/>
            <a:r>
              <a:rPr lang="en-US" sz="2000" smtClean="0">
                <a:solidFill>
                  <a:schemeClr val="tx2"/>
                </a:solidFill>
              </a:rPr>
              <a:t>Conditional Processing</a:t>
            </a:r>
          </a:p>
          <a:p>
            <a:pPr lvl="1" eaLnBrk="1" hangingPunct="1"/>
            <a:r>
              <a:rPr lang="en-US" sz="2000" smtClean="0">
                <a:solidFill>
                  <a:schemeClr val="tx2"/>
                </a:solidFill>
              </a:rPr>
              <a:t>Building if and looping constructs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4"/>
          <p:cNvSpPr>
            <a:spLocks noGrp="1"/>
          </p:cNvSpPr>
          <p:nvPr>
            <p:ph type="sldNum" sz="quarter" idx="11"/>
          </p:nvPr>
        </p:nvSpPr>
        <p:spPr>
          <a:noFill/>
        </p:spPr>
        <p:txBody>
          <a:bodyPr/>
          <a:lstStyle/>
          <a:p>
            <a:fld id="{46CE3B14-8335-411D-A79C-80DFFD3CDC10}" type="slidenum">
              <a:rPr lang="en-US" smtClean="0"/>
              <a:pPr/>
              <a:t>30</a:t>
            </a:fld>
            <a:endParaRPr lang="en-US" smtClean="0"/>
          </a:p>
        </p:txBody>
      </p:sp>
      <p:sp>
        <p:nvSpPr>
          <p:cNvPr id="220162" name="Rectangle 2"/>
          <p:cNvSpPr>
            <a:spLocks noGrp="1" noChangeArrowheads="1"/>
          </p:cNvSpPr>
          <p:nvPr>
            <p:ph type="title"/>
          </p:nvPr>
        </p:nvSpPr>
        <p:spPr/>
        <p:txBody>
          <a:bodyPr/>
          <a:lstStyle/>
          <a:p>
            <a:pPr eaLnBrk="1" hangingPunct="1">
              <a:defRPr/>
            </a:pPr>
            <a:r>
              <a:rPr lang="en-US" sz="2800" smtClean="0"/>
              <a:t>LOOPNE Example</a:t>
            </a:r>
          </a:p>
        </p:txBody>
      </p:sp>
      <p:sp>
        <p:nvSpPr>
          <p:cNvPr id="32773" name="Text Box 3"/>
          <p:cNvSpPr txBox="1">
            <a:spLocks noChangeArrowheads="1"/>
          </p:cNvSpPr>
          <p:nvPr/>
        </p:nvSpPr>
        <p:spPr bwMode="auto">
          <a:xfrm>
            <a:off x="685800" y="1905000"/>
            <a:ext cx="7696200" cy="1524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4114800" algn="l"/>
              </a:tabLst>
            </a:pPr>
            <a:r>
              <a:rPr lang="en-US" sz="1600" b="1">
                <a:latin typeface="Courier New" pitchFamily="49" charset="0"/>
              </a:rPr>
              <a:t>           mov cx, 10          ; loop counter set to 10</a:t>
            </a:r>
          </a:p>
          <a:p>
            <a:pPr>
              <a:lnSpc>
                <a:spcPct val="50000"/>
              </a:lnSpc>
              <a:spcBef>
                <a:spcPct val="50000"/>
              </a:spcBef>
              <a:tabLst>
                <a:tab pos="457200" algn="l"/>
                <a:tab pos="4114800" algn="l"/>
              </a:tabLst>
            </a:pPr>
            <a:r>
              <a:rPr lang="en-US" sz="1600" b="1">
                <a:latin typeface="Courier New" pitchFamily="49" charset="0"/>
              </a:rPr>
              <a:t>CmpLoop: </a:t>
            </a:r>
          </a:p>
          <a:p>
            <a:pPr>
              <a:lnSpc>
                <a:spcPct val="50000"/>
              </a:lnSpc>
              <a:spcBef>
                <a:spcPct val="50000"/>
              </a:spcBef>
              <a:tabLst>
                <a:tab pos="457200" algn="l"/>
                <a:tab pos="4114800" algn="l"/>
              </a:tabLst>
            </a:pPr>
            <a:r>
              <a:rPr lang="en-US" sz="1600" b="1">
                <a:latin typeface="Courier New" pitchFamily="49" charset="0"/>
              </a:rPr>
              <a:t>	       dec ax              ; decrement ax</a:t>
            </a:r>
          </a:p>
          <a:p>
            <a:pPr>
              <a:lnSpc>
                <a:spcPct val="50000"/>
              </a:lnSpc>
              <a:spcBef>
                <a:spcPct val="50000"/>
              </a:spcBef>
              <a:tabLst>
                <a:tab pos="457200" algn="l"/>
                <a:tab pos="4114800" algn="l"/>
              </a:tabLst>
            </a:pPr>
            <a:r>
              <a:rPr lang="en-US" sz="1600" b="1">
                <a:latin typeface="Courier New" pitchFamily="49" charset="0"/>
              </a:rPr>
              <a:t>           cmp ax, 3           ; if (ax != 3  &amp;&amp;  cx != 0)</a:t>
            </a:r>
          </a:p>
          <a:p>
            <a:pPr>
              <a:lnSpc>
                <a:spcPct val="50000"/>
              </a:lnSpc>
              <a:spcBef>
                <a:spcPct val="50000"/>
              </a:spcBef>
              <a:tabLst>
                <a:tab pos="457200" algn="l"/>
                <a:tab pos="4114800" algn="l"/>
              </a:tabLst>
            </a:pPr>
            <a:r>
              <a:rPr lang="en-US" sz="1600" b="1">
                <a:latin typeface="Courier New" pitchFamily="49" charset="0"/>
              </a:rPr>
              <a:t>           loopne CmpLoop      ;     jump back to CmpLoop</a:t>
            </a:r>
          </a:p>
        </p:txBody>
      </p:sp>
      <p:sp>
        <p:nvSpPr>
          <p:cNvPr id="32774" name="Text Box 4"/>
          <p:cNvSpPr txBox="1">
            <a:spLocks noChangeArrowheads="1"/>
          </p:cNvSpPr>
          <p:nvPr/>
        </p:nvSpPr>
        <p:spPr bwMode="auto">
          <a:xfrm>
            <a:off x="533400" y="838200"/>
            <a:ext cx="7848600" cy="830997"/>
          </a:xfrm>
          <a:prstGeom prst="rect">
            <a:avLst/>
          </a:prstGeom>
          <a:noFill/>
          <a:ln w="9525">
            <a:noFill/>
            <a:miter lim="800000"/>
            <a:headEnd/>
            <a:tailEnd/>
          </a:ln>
        </p:spPr>
        <p:txBody>
          <a:bodyPr tIns="137160" bIns="137160">
            <a:spAutoFit/>
          </a:bodyPr>
          <a:lstStyle/>
          <a:p>
            <a:pPr>
              <a:spcBef>
                <a:spcPct val="50000"/>
              </a:spcBef>
            </a:pPr>
            <a:r>
              <a:rPr lang="en-US" sz="1800" dirty="0"/>
              <a:t>The following code decrements the value in AX by 10 or up until AX is 3, whichever comes </a:t>
            </a:r>
            <a:r>
              <a:rPr lang="en-US" sz="1800" dirty="0" smtClean="0"/>
              <a:t>first.</a:t>
            </a:r>
            <a:endParaRPr lang="en-US" sz="1800" dirty="0"/>
          </a:p>
        </p:txBody>
      </p:sp>
      <p:sp>
        <p:nvSpPr>
          <p:cNvPr id="32775" name="Text Box 5"/>
          <p:cNvSpPr txBox="1">
            <a:spLocks noChangeArrowheads="1"/>
          </p:cNvSpPr>
          <p:nvPr/>
        </p:nvSpPr>
        <p:spPr bwMode="auto">
          <a:xfrm>
            <a:off x="1066800" y="3810000"/>
            <a:ext cx="7010400" cy="1006475"/>
          </a:xfrm>
          <a:prstGeom prst="rect">
            <a:avLst/>
          </a:prstGeom>
          <a:noFill/>
          <a:ln w="9525">
            <a:noFill/>
            <a:miter lim="800000"/>
            <a:headEnd/>
            <a:tailEnd/>
          </a:ln>
        </p:spPr>
        <p:txBody>
          <a:bodyPr tIns="137160" bIns="137160">
            <a:spAutoFit/>
          </a:bodyPr>
          <a:lstStyle/>
          <a:p>
            <a:pPr>
              <a:spcBef>
                <a:spcPct val="50000"/>
              </a:spcBef>
            </a:pPr>
            <a:r>
              <a:rPr lang="en-US" sz="1600"/>
              <a:t>Note that LOOPNZ could be used in the example above, in place of LOOPNE, but in this case LOOPNE “reads” better because we’re looking for the ‘not equal’ condition for AX instead of the ‘not zero’ condition.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4"/>
          <p:cNvSpPr>
            <a:spLocks noGrp="1"/>
          </p:cNvSpPr>
          <p:nvPr>
            <p:ph type="sldNum" sz="quarter" idx="11"/>
          </p:nvPr>
        </p:nvSpPr>
        <p:spPr>
          <a:noFill/>
        </p:spPr>
        <p:txBody>
          <a:bodyPr/>
          <a:lstStyle/>
          <a:p>
            <a:fld id="{EAED4B8F-E86B-40BC-811F-13D3D1930287}" type="slidenum">
              <a:rPr lang="en-US" smtClean="0"/>
              <a:pPr/>
              <a:t>31</a:t>
            </a:fld>
            <a:endParaRPr lang="en-US" smtClean="0"/>
          </a:p>
        </p:txBody>
      </p:sp>
      <p:sp>
        <p:nvSpPr>
          <p:cNvPr id="245762" name="Rectangle 2"/>
          <p:cNvSpPr>
            <a:spLocks noGrp="1" noChangeArrowheads="1"/>
          </p:cNvSpPr>
          <p:nvPr>
            <p:ph type="title"/>
          </p:nvPr>
        </p:nvSpPr>
        <p:spPr/>
        <p:txBody>
          <a:bodyPr/>
          <a:lstStyle/>
          <a:p>
            <a:pPr eaLnBrk="1" hangingPunct="1">
              <a:defRPr/>
            </a:pPr>
            <a:r>
              <a:rPr lang="en-US" sz="2800" smtClean="0"/>
              <a:t>What’s next</a:t>
            </a:r>
          </a:p>
        </p:txBody>
      </p:sp>
      <p:sp>
        <p:nvSpPr>
          <p:cNvPr id="33797" name="Rectangle 3"/>
          <p:cNvSpPr>
            <a:spLocks noGrp="1" noChangeArrowheads="1"/>
          </p:cNvSpPr>
          <p:nvPr>
            <p:ph type="body" idx="1"/>
          </p:nvPr>
        </p:nvSpPr>
        <p:spPr>
          <a:xfrm>
            <a:off x="1752600" y="1600200"/>
            <a:ext cx="5257800" cy="1676400"/>
          </a:xfrm>
        </p:spPr>
        <p:txBody>
          <a:bodyPr/>
          <a:lstStyle/>
          <a:p>
            <a:pPr lvl="1" eaLnBrk="1" hangingPunct="1"/>
            <a:r>
              <a:rPr lang="en-US" sz="2000" smtClean="0">
                <a:solidFill>
                  <a:schemeClr val="tx2"/>
                </a:solidFill>
              </a:rPr>
              <a:t>Unconditional Jump</a:t>
            </a:r>
          </a:p>
          <a:p>
            <a:pPr lvl="1" eaLnBrk="1" hangingPunct="1"/>
            <a:r>
              <a:rPr lang="en-US" sz="2000" smtClean="0">
                <a:solidFill>
                  <a:schemeClr val="tx2"/>
                </a:solidFill>
              </a:rPr>
              <a:t>Conditional Processing</a:t>
            </a:r>
          </a:p>
          <a:p>
            <a:pPr lvl="1" eaLnBrk="1" hangingPunct="1"/>
            <a:r>
              <a:rPr lang="en-US" sz="2000" b="1" smtClean="0">
                <a:solidFill>
                  <a:schemeClr val="tx2"/>
                </a:solidFill>
              </a:rPr>
              <a:t>Building if and looping constructs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4"/>
          <p:cNvSpPr>
            <a:spLocks noGrp="1"/>
          </p:cNvSpPr>
          <p:nvPr>
            <p:ph type="sldNum" sz="quarter" idx="11"/>
          </p:nvPr>
        </p:nvSpPr>
        <p:spPr>
          <a:noFill/>
        </p:spPr>
        <p:txBody>
          <a:bodyPr/>
          <a:lstStyle/>
          <a:p>
            <a:fld id="{7812EF6D-33B3-42E6-959A-3284AAEBCC3A}" type="slidenum">
              <a:rPr lang="en-US" smtClean="0"/>
              <a:pPr/>
              <a:t>32</a:t>
            </a:fld>
            <a:endParaRPr lang="en-US" smtClean="0"/>
          </a:p>
        </p:txBody>
      </p:sp>
      <p:sp>
        <p:nvSpPr>
          <p:cNvPr id="222210" name="Rectangle 2"/>
          <p:cNvSpPr>
            <a:spLocks noGrp="1" noChangeArrowheads="1"/>
          </p:cNvSpPr>
          <p:nvPr>
            <p:ph type="title"/>
          </p:nvPr>
        </p:nvSpPr>
        <p:spPr/>
        <p:txBody>
          <a:bodyPr/>
          <a:lstStyle/>
          <a:p>
            <a:pPr eaLnBrk="1" hangingPunct="1">
              <a:defRPr/>
            </a:pPr>
            <a:r>
              <a:rPr lang="en-US" sz="2800" smtClean="0"/>
              <a:t>Conditional Structures</a:t>
            </a:r>
          </a:p>
        </p:txBody>
      </p:sp>
      <p:sp>
        <p:nvSpPr>
          <p:cNvPr id="34821" name="Rectangle 3"/>
          <p:cNvSpPr>
            <a:spLocks noGrp="1" noChangeArrowheads="1"/>
          </p:cNvSpPr>
          <p:nvPr>
            <p:ph type="body" idx="1"/>
          </p:nvPr>
        </p:nvSpPr>
        <p:spPr>
          <a:xfrm>
            <a:off x="1828800" y="1600200"/>
            <a:ext cx="5943600" cy="3048000"/>
          </a:xfrm>
        </p:spPr>
        <p:txBody>
          <a:bodyPr/>
          <a:lstStyle/>
          <a:p>
            <a:pPr marL="0" indent="0" eaLnBrk="1" hangingPunct="1">
              <a:spcBef>
                <a:spcPct val="50000"/>
              </a:spcBef>
              <a:buClrTx/>
              <a:buFontTx/>
              <a:buNone/>
              <a:defRPr/>
            </a:pPr>
            <a:r>
              <a:rPr lang="en-US" sz="1800" dirty="0" smtClean="0"/>
              <a:t>The jump and loop instructions are used to implementing HLL constructs:</a:t>
            </a:r>
          </a:p>
          <a:p>
            <a:pPr eaLnBrk="1" hangingPunct="1">
              <a:spcBef>
                <a:spcPct val="50000"/>
              </a:spcBef>
              <a:buClrTx/>
              <a:defRPr/>
            </a:pPr>
            <a:r>
              <a:rPr lang="en-US" sz="1800" dirty="0" smtClean="0"/>
              <a:t>IF Statements</a:t>
            </a:r>
          </a:p>
          <a:p>
            <a:pPr eaLnBrk="1" hangingPunct="1">
              <a:spcBef>
                <a:spcPct val="50000"/>
              </a:spcBef>
              <a:buClrTx/>
              <a:defRPr/>
            </a:pPr>
            <a:r>
              <a:rPr lang="en-US" sz="1800" dirty="0" smtClean="0"/>
              <a:t>Compound Expressions with AND</a:t>
            </a:r>
          </a:p>
          <a:p>
            <a:pPr eaLnBrk="1" hangingPunct="1">
              <a:spcBef>
                <a:spcPct val="50000"/>
              </a:spcBef>
              <a:buClrTx/>
              <a:defRPr/>
            </a:pPr>
            <a:r>
              <a:rPr lang="en-US" sz="1800" dirty="0" smtClean="0"/>
              <a:t>Compound Expressions with OR</a:t>
            </a:r>
          </a:p>
          <a:p>
            <a:pPr eaLnBrk="1" hangingPunct="1">
              <a:spcBef>
                <a:spcPct val="50000"/>
              </a:spcBef>
              <a:buClrTx/>
              <a:defRPr/>
            </a:pPr>
            <a:r>
              <a:rPr lang="en-US" sz="1800" dirty="0" smtClean="0"/>
              <a:t>WHILE Loops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1"/>
          </p:nvPr>
        </p:nvSpPr>
        <p:spPr>
          <a:noFill/>
        </p:spPr>
        <p:txBody>
          <a:bodyPr/>
          <a:lstStyle/>
          <a:p>
            <a:fld id="{CFE09302-853A-495B-9330-CFD948978542}" type="slidenum">
              <a:rPr lang="en-US" smtClean="0"/>
              <a:pPr/>
              <a:t>33</a:t>
            </a:fld>
            <a:endParaRPr lang="en-US" smtClean="0"/>
          </a:p>
        </p:txBody>
      </p:sp>
      <p:sp>
        <p:nvSpPr>
          <p:cNvPr id="223234" name="Rectangle 2"/>
          <p:cNvSpPr>
            <a:spLocks noGrp="1" noChangeArrowheads="1"/>
          </p:cNvSpPr>
          <p:nvPr>
            <p:ph type="title"/>
          </p:nvPr>
        </p:nvSpPr>
        <p:spPr/>
        <p:txBody>
          <a:bodyPr/>
          <a:lstStyle/>
          <a:p>
            <a:pPr eaLnBrk="1" hangingPunct="1">
              <a:defRPr/>
            </a:pPr>
            <a:r>
              <a:rPr lang="en-US" sz="2800" smtClean="0"/>
              <a:t>IF Statements</a:t>
            </a:r>
          </a:p>
        </p:txBody>
      </p:sp>
      <p:sp>
        <p:nvSpPr>
          <p:cNvPr id="35845" name="Rectangle 3"/>
          <p:cNvSpPr>
            <a:spLocks noGrp="1" noChangeArrowheads="1"/>
          </p:cNvSpPr>
          <p:nvPr>
            <p:ph type="body" idx="1"/>
          </p:nvPr>
        </p:nvSpPr>
        <p:spPr>
          <a:xfrm>
            <a:off x="914400" y="1143000"/>
            <a:ext cx="7543800" cy="914400"/>
          </a:xfrm>
        </p:spPr>
        <p:txBody>
          <a:bodyPr/>
          <a:lstStyle/>
          <a:p>
            <a:pPr marL="0" indent="0" eaLnBrk="1" hangingPunct="1">
              <a:lnSpc>
                <a:spcPct val="120000"/>
              </a:lnSpc>
              <a:buFontTx/>
              <a:buNone/>
            </a:pPr>
            <a:r>
              <a:rPr lang="en-US" sz="1800" smtClean="0"/>
              <a:t>Assembly language programmers can easily translate logical statements written in C++/Java into assembly language. For example:</a:t>
            </a:r>
            <a:endParaRPr lang="en-US" sz="1800" b="1" smtClean="0">
              <a:latin typeface="Courier New" pitchFamily="49" charset="0"/>
            </a:endParaRPr>
          </a:p>
        </p:txBody>
      </p:sp>
      <p:sp>
        <p:nvSpPr>
          <p:cNvPr id="35846" name="Text Box 4"/>
          <p:cNvSpPr txBox="1">
            <a:spLocks noChangeArrowheads="1"/>
          </p:cNvSpPr>
          <p:nvPr/>
        </p:nvSpPr>
        <p:spPr bwMode="auto">
          <a:xfrm>
            <a:off x="3011488" y="2286000"/>
            <a:ext cx="5675312" cy="3429000"/>
          </a:xfrm>
          <a:prstGeom prst="rect">
            <a:avLst/>
          </a:prstGeom>
          <a:noFill/>
          <a:ln w="9525">
            <a:solidFill>
              <a:schemeClr val="tx1"/>
            </a:solidFill>
            <a:miter lim="800000"/>
            <a:headEnd/>
            <a:tailEnd/>
          </a:ln>
        </p:spPr>
        <p:txBody>
          <a:bodyPr lIns="137160" tIns="182880" rIns="137160" bIns="182880"/>
          <a:lstStyle/>
          <a:p>
            <a:pPr lvl="1">
              <a:lnSpc>
                <a:spcPct val="50000"/>
              </a:lnSpc>
              <a:spcBef>
                <a:spcPct val="50000"/>
              </a:spcBef>
              <a:tabLst>
                <a:tab pos="457200" algn="l"/>
                <a:tab pos="3657600" algn="l"/>
                <a:tab pos="4114800" algn="l"/>
              </a:tabLst>
            </a:pPr>
            <a:r>
              <a:rPr lang="en-US" sz="1600" b="1">
                <a:latin typeface="Courier New" pitchFamily="49" charset="0"/>
              </a:rPr>
              <a:t>mov eax,op1</a:t>
            </a:r>
          </a:p>
          <a:p>
            <a:pPr lvl="1">
              <a:lnSpc>
                <a:spcPct val="50000"/>
              </a:lnSpc>
              <a:spcBef>
                <a:spcPct val="50000"/>
              </a:spcBef>
              <a:tabLst>
                <a:tab pos="457200" algn="l"/>
                <a:tab pos="3657600" algn="l"/>
                <a:tab pos="4114800" algn="l"/>
              </a:tabLst>
            </a:pPr>
            <a:r>
              <a:rPr lang="en-US" sz="1600" b="1">
                <a:latin typeface="Courier New" pitchFamily="49" charset="0"/>
              </a:rPr>
              <a:t>cmp eax,op2</a:t>
            </a:r>
          </a:p>
          <a:p>
            <a:pPr lvl="1">
              <a:lnSpc>
                <a:spcPct val="50000"/>
              </a:lnSpc>
              <a:spcBef>
                <a:spcPct val="50000"/>
              </a:spcBef>
              <a:tabLst>
                <a:tab pos="457200" algn="l"/>
                <a:tab pos="3657600" algn="l"/>
                <a:tab pos="4114800" algn="l"/>
              </a:tabLst>
            </a:pPr>
            <a:r>
              <a:rPr lang="en-US" sz="1600" b="1">
                <a:latin typeface="Courier New" pitchFamily="49" charset="0"/>
              </a:rPr>
              <a:t>jne L1    ; jump to else (false block)</a:t>
            </a:r>
          </a:p>
          <a:p>
            <a:pPr lvl="1">
              <a:lnSpc>
                <a:spcPct val="50000"/>
              </a:lnSpc>
              <a:spcBef>
                <a:spcPct val="50000"/>
              </a:spcBef>
              <a:tabLst>
                <a:tab pos="457200" algn="l"/>
                <a:tab pos="3657600" algn="l"/>
                <a:tab pos="4114800" algn="l"/>
              </a:tabLst>
            </a:pPr>
            <a:endParaRPr lang="en-US" sz="1600" b="1">
              <a:latin typeface="Courier New" pitchFamily="49" charset="0"/>
            </a:endParaRPr>
          </a:p>
          <a:p>
            <a:pPr lvl="1">
              <a:lnSpc>
                <a:spcPct val="50000"/>
              </a:lnSpc>
              <a:spcBef>
                <a:spcPct val="50000"/>
              </a:spcBef>
              <a:tabLst>
                <a:tab pos="457200" algn="l"/>
                <a:tab pos="3657600" algn="l"/>
                <a:tab pos="4114800" algn="l"/>
              </a:tabLst>
            </a:pPr>
            <a:r>
              <a:rPr lang="en-US" sz="1600" b="1">
                <a:latin typeface="Courier New" pitchFamily="49" charset="0"/>
              </a:rPr>
              <a:t>mov X,1   ; this is the true block</a:t>
            </a:r>
          </a:p>
          <a:p>
            <a:pPr lvl="1">
              <a:lnSpc>
                <a:spcPct val="50000"/>
              </a:lnSpc>
              <a:spcBef>
                <a:spcPct val="50000"/>
              </a:spcBef>
              <a:tabLst>
                <a:tab pos="457200" algn="l"/>
                <a:tab pos="3657600" algn="l"/>
                <a:tab pos="4114800" algn="l"/>
              </a:tabLst>
            </a:pPr>
            <a:r>
              <a:rPr lang="en-US" sz="1600" b="1">
                <a:latin typeface="Courier New" pitchFamily="49" charset="0"/>
              </a:rPr>
              <a:t>jmp L2    ; jump over the false block</a:t>
            </a:r>
          </a:p>
          <a:p>
            <a:pPr lvl="1">
              <a:lnSpc>
                <a:spcPct val="50000"/>
              </a:lnSpc>
              <a:spcBef>
                <a:spcPct val="50000"/>
              </a:spcBef>
              <a:tabLst>
                <a:tab pos="457200" algn="l"/>
                <a:tab pos="3657600" algn="l"/>
                <a:tab pos="4114800" algn="l"/>
              </a:tabLst>
            </a:pPr>
            <a:r>
              <a:rPr lang="en-US" sz="1600" b="1">
                <a:latin typeface="Courier New" pitchFamily="49" charset="0"/>
              </a:rPr>
              <a:t>          ; when true block ends</a:t>
            </a:r>
          </a:p>
          <a:p>
            <a:pPr lvl="1">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L1:	mov X,2   ; this is the false block</a:t>
            </a:r>
          </a:p>
          <a:p>
            <a:pPr>
              <a:lnSpc>
                <a:spcPct val="50000"/>
              </a:lnSpc>
              <a:spcBef>
                <a:spcPct val="50000"/>
              </a:spcBef>
              <a:tabLst>
                <a:tab pos="457200" algn="l"/>
                <a:tab pos="3657600" algn="l"/>
                <a:tab pos="4114800" algn="l"/>
              </a:tabLst>
            </a:pPr>
            <a:r>
              <a:rPr lang="en-US" sz="1600" b="1">
                <a:latin typeface="Courier New" pitchFamily="49" charset="0"/>
              </a:rPr>
              <a:t>              </a:t>
            </a:r>
          </a:p>
          <a:p>
            <a:pPr>
              <a:lnSpc>
                <a:spcPct val="50000"/>
              </a:lnSpc>
              <a:spcBef>
                <a:spcPct val="50000"/>
              </a:spcBef>
              <a:tabLst>
                <a:tab pos="457200" algn="l"/>
                <a:tab pos="3657600" algn="l"/>
                <a:tab pos="4114800" algn="l"/>
              </a:tabLst>
            </a:pPr>
            <a:r>
              <a:rPr lang="en-US" sz="1600" b="1">
                <a:latin typeface="Courier New" pitchFamily="49" charset="0"/>
              </a:rPr>
              <a:t>              ; end of if statement</a:t>
            </a:r>
          </a:p>
          <a:p>
            <a:pPr>
              <a:lnSpc>
                <a:spcPct val="50000"/>
              </a:lnSpc>
              <a:spcBef>
                <a:spcPct val="50000"/>
              </a:spcBef>
              <a:tabLst>
                <a:tab pos="457200" algn="l"/>
                <a:tab pos="3657600" algn="l"/>
                <a:tab pos="4114800" algn="l"/>
              </a:tabLst>
            </a:pPr>
            <a:r>
              <a:rPr lang="en-US" sz="1600" b="1">
                <a:latin typeface="Courier New" pitchFamily="49" charset="0"/>
              </a:rPr>
              <a:t>L2:           ; instruction after if </a:t>
            </a:r>
          </a:p>
          <a:p>
            <a:pPr>
              <a:lnSpc>
                <a:spcPct val="50000"/>
              </a:lnSpc>
              <a:spcBef>
                <a:spcPct val="50000"/>
              </a:spcBef>
              <a:tabLst>
                <a:tab pos="457200" algn="l"/>
                <a:tab pos="3657600" algn="l"/>
                <a:tab pos="4114800" algn="l"/>
              </a:tabLst>
            </a:pPr>
            <a:r>
              <a:rPr lang="en-US" sz="1600" b="1">
                <a:latin typeface="Courier New" pitchFamily="49" charset="0"/>
              </a:rPr>
              <a:t>	          ; statement</a:t>
            </a:r>
          </a:p>
          <a:p>
            <a:pPr>
              <a:lnSpc>
                <a:spcPct val="50000"/>
              </a:lnSpc>
              <a:spcBef>
                <a:spcPct val="50000"/>
              </a:spcBef>
              <a:tabLst>
                <a:tab pos="457200" algn="l"/>
                <a:tab pos="3657600" algn="l"/>
                <a:tab pos="4114800" algn="l"/>
              </a:tabLst>
            </a:pPr>
            <a:endParaRPr lang="en-US" sz="1400" b="1">
              <a:latin typeface="Courier New" pitchFamily="49" charset="0"/>
            </a:endParaRPr>
          </a:p>
        </p:txBody>
      </p:sp>
      <p:sp>
        <p:nvSpPr>
          <p:cNvPr id="35847" name="Text Box 5"/>
          <p:cNvSpPr txBox="1">
            <a:spLocks noChangeArrowheads="1"/>
          </p:cNvSpPr>
          <p:nvPr/>
        </p:nvSpPr>
        <p:spPr bwMode="auto">
          <a:xfrm>
            <a:off x="609600" y="2268538"/>
            <a:ext cx="2286000" cy="2286000"/>
          </a:xfrm>
          <a:prstGeom prst="rect">
            <a:avLst/>
          </a:prstGeom>
          <a:noFill/>
          <a:ln w="9525">
            <a:solidFill>
              <a:schemeClr val="tx1"/>
            </a:solidFill>
            <a:miter lim="800000"/>
            <a:headEnd/>
            <a:tailEnd/>
          </a:ln>
        </p:spPr>
        <p:txBody>
          <a:bodyPr lIns="137160" tIns="182880" rIns="137160" bIns="182880"/>
          <a:lstStyle/>
          <a:p>
            <a:pPr>
              <a:lnSpc>
                <a:spcPct val="90000"/>
              </a:lnSpc>
              <a:spcBef>
                <a:spcPct val="20000"/>
              </a:spcBef>
              <a:buClr>
                <a:schemeClr val="tx1"/>
              </a:buClr>
              <a:tabLst>
                <a:tab pos="457200" algn="l"/>
                <a:tab pos="3657600" algn="l"/>
                <a:tab pos="4114800" algn="l"/>
              </a:tabLst>
            </a:pPr>
            <a:r>
              <a:rPr lang="en-US" sz="1600" b="1">
                <a:latin typeface="Courier New" pitchFamily="49" charset="0"/>
              </a:rPr>
              <a:t>if( op1 == op2 )</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//true block</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X = 1;</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else</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//false block</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X = 2;</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a:t>
            </a:r>
          </a:p>
          <a:p>
            <a:pPr>
              <a:lnSpc>
                <a:spcPct val="50000"/>
              </a:lnSpc>
              <a:spcBef>
                <a:spcPct val="50000"/>
              </a:spcBef>
              <a:tabLst>
                <a:tab pos="457200" algn="l"/>
                <a:tab pos="3657600" algn="l"/>
                <a:tab pos="4114800" algn="l"/>
              </a:tabLst>
            </a:pPr>
            <a:endParaRPr lang="en-US" sz="1400" b="1">
              <a:latin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p:cNvSpPr>
            <a:spLocks noGrp="1"/>
          </p:cNvSpPr>
          <p:nvPr>
            <p:ph type="sldNum" sz="quarter" idx="11"/>
          </p:nvPr>
        </p:nvSpPr>
        <p:spPr>
          <a:noFill/>
        </p:spPr>
        <p:txBody>
          <a:bodyPr/>
          <a:lstStyle/>
          <a:p>
            <a:fld id="{7C649E64-04B1-4FF1-82F2-4912B9132BA2}" type="slidenum">
              <a:rPr lang="en-US" smtClean="0"/>
              <a:pPr/>
              <a:t>34</a:t>
            </a:fld>
            <a:endParaRPr lang="en-US" smtClean="0"/>
          </a:p>
        </p:txBody>
      </p:sp>
      <p:sp>
        <p:nvSpPr>
          <p:cNvPr id="224258" name="Rectangle 2"/>
          <p:cNvSpPr>
            <a:spLocks noGrp="1" noChangeArrowheads="1"/>
          </p:cNvSpPr>
          <p:nvPr>
            <p:ph type="title"/>
          </p:nvPr>
        </p:nvSpPr>
        <p:spPr/>
        <p:txBody>
          <a:bodyPr/>
          <a:lstStyle/>
          <a:p>
            <a:pPr eaLnBrk="1" hangingPunct="1">
              <a:defRPr/>
            </a:pPr>
            <a:r>
              <a:rPr lang="en-US" sz="2800" smtClean="0"/>
              <a:t>Your turn . . .</a:t>
            </a:r>
          </a:p>
        </p:txBody>
      </p:sp>
      <p:sp>
        <p:nvSpPr>
          <p:cNvPr id="36869" name="Rectangle 3"/>
          <p:cNvSpPr>
            <a:spLocks noGrp="1" noChangeArrowheads="1"/>
          </p:cNvSpPr>
          <p:nvPr>
            <p:ph type="body" idx="1"/>
          </p:nvPr>
        </p:nvSpPr>
        <p:spPr>
          <a:xfrm>
            <a:off x="685800" y="1143000"/>
            <a:ext cx="7772400" cy="1219200"/>
          </a:xfrm>
        </p:spPr>
        <p:txBody>
          <a:bodyPr/>
          <a:lstStyle/>
          <a:p>
            <a:pPr marL="0" indent="0" eaLnBrk="1" hangingPunct="1">
              <a:lnSpc>
                <a:spcPct val="120000"/>
              </a:lnSpc>
              <a:buFontTx/>
              <a:buNone/>
            </a:pPr>
            <a:r>
              <a:rPr lang="en-US" sz="1800" smtClean="0"/>
              <a:t>Implement the following pseudocode in assembly language. All values are unsigned:</a:t>
            </a:r>
            <a:endParaRPr lang="en-US" sz="1800" b="1" smtClean="0">
              <a:latin typeface="Courier New" pitchFamily="49" charset="0"/>
            </a:endParaRPr>
          </a:p>
        </p:txBody>
      </p:sp>
      <p:sp>
        <p:nvSpPr>
          <p:cNvPr id="224260" name="Text Box 4"/>
          <p:cNvSpPr txBox="1">
            <a:spLocks noChangeArrowheads="1"/>
          </p:cNvSpPr>
          <p:nvPr/>
        </p:nvSpPr>
        <p:spPr bwMode="auto">
          <a:xfrm>
            <a:off x="4419600" y="2667000"/>
            <a:ext cx="3276600" cy="1676400"/>
          </a:xfrm>
          <a:prstGeom prst="rect">
            <a:avLst/>
          </a:prstGeom>
          <a:noFill/>
          <a:ln w="9525">
            <a:solidFill>
              <a:schemeClr val="tx2"/>
            </a:solidFill>
            <a:miter lim="800000"/>
            <a:headEnd/>
            <a:tailEnd/>
          </a:ln>
        </p:spPr>
        <p:txBody>
          <a:bodyPr lIns="137160" tIns="182880" rIns="137160" bIns="182880"/>
          <a:lstStyle/>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cmp ebx,ecx</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ja  next</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mov eax,5</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mov edx,6</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next:</a:t>
            </a:r>
            <a:r>
              <a:rPr lang="en-US" sz="1800" b="1">
                <a:solidFill>
                  <a:schemeClr val="tx2"/>
                </a:solidFill>
                <a:latin typeface="Courier New" pitchFamily="49" charset="0"/>
              </a:rPr>
              <a:t>	</a:t>
            </a:r>
          </a:p>
        </p:txBody>
      </p:sp>
      <p:sp>
        <p:nvSpPr>
          <p:cNvPr id="36871" name="Text Box 5"/>
          <p:cNvSpPr txBox="1">
            <a:spLocks noChangeArrowheads="1"/>
          </p:cNvSpPr>
          <p:nvPr/>
        </p:nvSpPr>
        <p:spPr bwMode="auto">
          <a:xfrm>
            <a:off x="914400" y="2667000"/>
            <a:ext cx="3124200" cy="1676400"/>
          </a:xfrm>
          <a:prstGeom prst="rect">
            <a:avLst/>
          </a:prstGeom>
          <a:noFill/>
          <a:ln w="9525">
            <a:solidFill>
              <a:schemeClr val="tx1"/>
            </a:solidFill>
            <a:miter lim="800000"/>
            <a:headEnd/>
            <a:tailEnd/>
          </a:ln>
        </p:spPr>
        <p:txBody>
          <a:bodyPr lIns="137160" tIns="182880" rIns="137160" bIns="182880"/>
          <a:lstStyle/>
          <a:p>
            <a:pPr>
              <a:lnSpc>
                <a:spcPct val="90000"/>
              </a:lnSpc>
              <a:spcBef>
                <a:spcPct val="20000"/>
              </a:spcBef>
              <a:buClr>
                <a:schemeClr val="tx1"/>
              </a:buClr>
              <a:tabLst>
                <a:tab pos="457200" algn="l"/>
                <a:tab pos="3657600" algn="l"/>
                <a:tab pos="4114800" algn="l"/>
              </a:tabLst>
            </a:pPr>
            <a:r>
              <a:rPr lang="en-US" sz="1600" b="1">
                <a:latin typeface="Courier New" pitchFamily="49" charset="0"/>
              </a:rPr>
              <a:t>if( ebx &lt;= ecx )</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eax = 5;</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edx = 6;</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a:t>
            </a:r>
          </a:p>
          <a:p>
            <a:pPr>
              <a:lnSpc>
                <a:spcPct val="50000"/>
              </a:lnSpc>
              <a:spcBef>
                <a:spcPct val="50000"/>
              </a:spcBef>
              <a:tabLst>
                <a:tab pos="457200" algn="l"/>
                <a:tab pos="3657600" algn="l"/>
                <a:tab pos="4114800" algn="l"/>
              </a:tabLst>
            </a:pPr>
            <a:endParaRPr lang="en-US" sz="1400" b="1">
              <a:latin typeface="Courier New" pitchFamily="49" charset="0"/>
            </a:endParaRPr>
          </a:p>
        </p:txBody>
      </p:sp>
      <p:sp>
        <p:nvSpPr>
          <p:cNvPr id="36872" name="Text Box 6"/>
          <p:cNvSpPr txBox="1">
            <a:spLocks noChangeArrowheads="1"/>
          </p:cNvSpPr>
          <p:nvPr/>
        </p:nvSpPr>
        <p:spPr bwMode="auto">
          <a:xfrm>
            <a:off x="762000" y="4648200"/>
            <a:ext cx="7239000" cy="523875"/>
          </a:xfrm>
          <a:prstGeom prst="rect">
            <a:avLst/>
          </a:prstGeom>
          <a:noFill/>
          <a:ln w="9525">
            <a:noFill/>
            <a:miter lim="800000"/>
            <a:headEnd/>
            <a:tailEnd/>
          </a:ln>
        </p:spPr>
        <p:txBody>
          <a:bodyPr tIns="137160" bIns="137160">
            <a:spAutoFit/>
          </a:bodyPr>
          <a:lstStyle/>
          <a:p>
            <a:pPr algn="ctr">
              <a:spcBef>
                <a:spcPct val="50000"/>
              </a:spcBef>
            </a:pPr>
            <a:r>
              <a:rPr lang="en-US" sz="1600"/>
              <a:t>(There are multiple correct solutions to this problem</a:t>
            </a:r>
            <a:r>
              <a:rPr lang="en-US" sz="1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Effect transition="in" filter="box(in)">
                                      <p:cBhvr>
                                        <p:cTn id="7" dur="500"/>
                                        <p:tgtEl>
                                          <p:spTgt spid="22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4"/>
          <p:cNvSpPr>
            <a:spLocks noGrp="1"/>
          </p:cNvSpPr>
          <p:nvPr>
            <p:ph type="sldNum" sz="quarter" idx="11"/>
          </p:nvPr>
        </p:nvSpPr>
        <p:spPr>
          <a:noFill/>
        </p:spPr>
        <p:txBody>
          <a:bodyPr/>
          <a:lstStyle/>
          <a:p>
            <a:fld id="{9065A352-84A9-4EEA-B655-C2F51E60FE5B}" type="slidenum">
              <a:rPr lang="en-US" smtClean="0"/>
              <a:pPr/>
              <a:t>35</a:t>
            </a:fld>
            <a:endParaRPr lang="en-US" smtClean="0"/>
          </a:p>
        </p:txBody>
      </p:sp>
      <p:sp>
        <p:nvSpPr>
          <p:cNvPr id="225282" name="Rectangle 2"/>
          <p:cNvSpPr>
            <a:spLocks noGrp="1" noChangeArrowheads="1"/>
          </p:cNvSpPr>
          <p:nvPr>
            <p:ph type="title"/>
          </p:nvPr>
        </p:nvSpPr>
        <p:spPr/>
        <p:txBody>
          <a:bodyPr/>
          <a:lstStyle/>
          <a:p>
            <a:pPr eaLnBrk="1" hangingPunct="1">
              <a:defRPr/>
            </a:pPr>
            <a:r>
              <a:rPr lang="en-US" sz="2800" smtClean="0"/>
              <a:t>Your turn . . .</a:t>
            </a:r>
          </a:p>
        </p:txBody>
      </p:sp>
      <p:sp>
        <p:nvSpPr>
          <p:cNvPr id="37893" name="Rectangle 3"/>
          <p:cNvSpPr>
            <a:spLocks noGrp="1" noChangeArrowheads="1"/>
          </p:cNvSpPr>
          <p:nvPr>
            <p:ph type="body" idx="1"/>
          </p:nvPr>
        </p:nvSpPr>
        <p:spPr>
          <a:xfrm>
            <a:off x="685800" y="1143000"/>
            <a:ext cx="7772400" cy="1219200"/>
          </a:xfrm>
        </p:spPr>
        <p:txBody>
          <a:bodyPr/>
          <a:lstStyle/>
          <a:p>
            <a:pPr marL="0" indent="0" eaLnBrk="1" hangingPunct="1">
              <a:lnSpc>
                <a:spcPct val="120000"/>
              </a:lnSpc>
              <a:buFontTx/>
              <a:buNone/>
            </a:pPr>
            <a:r>
              <a:rPr lang="en-US" sz="1800" smtClean="0"/>
              <a:t>Implement the following pseudocode in assembly language. All values are 32-bit signed integers:</a:t>
            </a:r>
            <a:endParaRPr lang="en-US" sz="1800" b="1" smtClean="0">
              <a:latin typeface="Courier New" pitchFamily="49" charset="0"/>
            </a:endParaRPr>
          </a:p>
        </p:txBody>
      </p:sp>
      <p:sp>
        <p:nvSpPr>
          <p:cNvPr id="225284" name="Text Box 4"/>
          <p:cNvSpPr txBox="1">
            <a:spLocks noChangeArrowheads="1"/>
          </p:cNvSpPr>
          <p:nvPr/>
        </p:nvSpPr>
        <p:spPr bwMode="auto">
          <a:xfrm>
            <a:off x="4419600" y="2362200"/>
            <a:ext cx="3276600" cy="2057400"/>
          </a:xfrm>
          <a:prstGeom prst="rect">
            <a:avLst/>
          </a:prstGeom>
          <a:noFill/>
          <a:ln w="9525">
            <a:solidFill>
              <a:schemeClr val="tx2"/>
            </a:solidFill>
            <a:miter lim="800000"/>
            <a:headEnd/>
            <a:tailEnd/>
          </a:ln>
        </p:spPr>
        <p:txBody>
          <a:bodyPr lIns="137160" tIns="182880" rIns="137160" bIns="182880"/>
          <a:lstStyle/>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mov eax,var1</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cmp eax,var2</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jle L1</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mov var3,6</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mov var4,7</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jmp L2</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L1:	mov var3,10</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L2:</a:t>
            </a:r>
          </a:p>
        </p:txBody>
      </p:sp>
      <p:sp>
        <p:nvSpPr>
          <p:cNvPr id="37895" name="Text Box 5"/>
          <p:cNvSpPr txBox="1">
            <a:spLocks noChangeArrowheads="1"/>
          </p:cNvSpPr>
          <p:nvPr/>
        </p:nvSpPr>
        <p:spPr bwMode="auto">
          <a:xfrm>
            <a:off x="838200" y="2379663"/>
            <a:ext cx="3200400" cy="2057400"/>
          </a:xfrm>
          <a:prstGeom prst="rect">
            <a:avLst/>
          </a:prstGeom>
          <a:noFill/>
          <a:ln w="9525">
            <a:solidFill>
              <a:schemeClr val="tx1"/>
            </a:solidFill>
            <a:miter lim="800000"/>
            <a:headEnd/>
            <a:tailEnd/>
          </a:ln>
        </p:spPr>
        <p:txBody>
          <a:bodyPr lIns="137160" tIns="182880" rIns="137160" bIns="182880"/>
          <a:lstStyle/>
          <a:p>
            <a:pPr>
              <a:lnSpc>
                <a:spcPct val="90000"/>
              </a:lnSpc>
              <a:spcBef>
                <a:spcPct val="20000"/>
              </a:spcBef>
              <a:buClr>
                <a:schemeClr val="tx1"/>
              </a:buClr>
              <a:tabLst>
                <a:tab pos="457200" algn="l"/>
                <a:tab pos="3657600" algn="l"/>
                <a:tab pos="4114800" algn="l"/>
              </a:tabLst>
            </a:pPr>
            <a:r>
              <a:rPr lang="en-US" sz="1600" b="1">
                <a:latin typeface="Courier New" pitchFamily="49" charset="0"/>
              </a:rPr>
              <a:t>if( var1 &lt;= var2 )</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var3 = 10;</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else</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var3 = 6;</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var4 = 7;</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a:t>
            </a:r>
          </a:p>
        </p:txBody>
      </p:sp>
      <p:sp>
        <p:nvSpPr>
          <p:cNvPr id="37896" name="Text Box 6"/>
          <p:cNvSpPr txBox="1">
            <a:spLocks noChangeArrowheads="1"/>
          </p:cNvSpPr>
          <p:nvPr/>
        </p:nvSpPr>
        <p:spPr bwMode="auto">
          <a:xfrm>
            <a:off x="685800" y="4724400"/>
            <a:ext cx="7239000" cy="523875"/>
          </a:xfrm>
          <a:prstGeom prst="rect">
            <a:avLst/>
          </a:prstGeom>
          <a:noFill/>
          <a:ln w="9525">
            <a:noFill/>
            <a:miter lim="800000"/>
            <a:headEnd/>
            <a:tailEnd/>
          </a:ln>
        </p:spPr>
        <p:txBody>
          <a:bodyPr tIns="137160" bIns="137160">
            <a:spAutoFit/>
          </a:bodyPr>
          <a:lstStyle/>
          <a:p>
            <a:pPr algn="ctr">
              <a:spcBef>
                <a:spcPct val="50000"/>
              </a:spcBef>
            </a:pPr>
            <a:r>
              <a:rPr lang="en-US" sz="1600"/>
              <a:t>(There are multiple correct solutions to this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box(in)">
                                      <p:cBhvr>
                                        <p:cTn id="7" dur="500"/>
                                        <p:tgtEl>
                                          <p:spTgt spid="22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4"/>
          <p:cNvSpPr>
            <a:spLocks noGrp="1"/>
          </p:cNvSpPr>
          <p:nvPr>
            <p:ph type="sldNum" sz="quarter" idx="11"/>
          </p:nvPr>
        </p:nvSpPr>
        <p:spPr>
          <a:noFill/>
        </p:spPr>
        <p:txBody>
          <a:bodyPr/>
          <a:lstStyle/>
          <a:p>
            <a:fld id="{D5AD0566-43E7-4774-B212-41677A1EC604}" type="slidenum">
              <a:rPr lang="en-US" smtClean="0"/>
              <a:pPr/>
              <a:t>36</a:t>
            </a:fld>
            <a:endParaRPr lang="en-US" smtClean="0"/>
          </a:p>
        </p:txBody>
      </p:sp>
      <p:sp>
        <p:nvSpPr>
          <p:cNvPr id="226306" name="Rectangle 2"/>
          <p:cNvSpPr>
            <a:spLocks noGrp="1" noChangeArrowheads="1"/>
          </p:cNvSpPr>
          <p:nvPr>
            <p:ph type="title"/>
          </p:nvPr>
        </p:nvSpPr>
        <p:spPr/>
        <p:txBody>
          <a:bodyPr/>
          <a:lstStyle/>
          <a:p>
            <a:pPr eaLnBrk="1" hangingPunct="1">
              <a:defRPr/>
            </a:pPr>
            <a:r>
              <a:rPr lang="en-US" sz="2800" smtClean="0"/>
              <a:t>Compound Expression with AND </a:t>
            </a:r>
            <a:r>
              <a:rPr lang="en-US" sz="2000" smtClean="0"/>
              <a:t>(1 of 3)</a:t>
            </a:r>
          </a:p>
        </p:txBody>
      </p:sp>
      <p:sp>
        <p:nvSpPr>
          <p:cNvPr id="38917" name="Rectangle 3"/>
          <p:cNvSpPr>
            <a:spLocks noGrp="1" noChangeArrowheads="1"/>
          </p:cNvSpPr>
          <p:nvPr>
            <p:ph type="body" idx="1"/>
          </p:nvPr>
        </p:nvSpPr>
        <p:spPr>
          <a:xfrm>
            <a:off x="533400" y="1143000"/>
            <a:ext cx="8077200" cy="1676400"/>
          </a:xfrm>
        </p:spPr>
        <p:txBody>
          <a:bodyPr/>
          <a:lstStyle/>
          <a:p>
            <a:pPr marL="228600" indent="-228600" eaLnBrk="1" hangingPunct="1">
              <a:lnSpc>
                <a:spcPct val="120000"/>
              </a:lnSpc>
            </a:pPr>
            <a:r>
              <a:rPr lang="en-US" sz="1800" dirty="0" smtClean="0"/>
              <a:t>When implementing the HLL logical AND, consider that HLLs use short-circuit evaluation:  if the left side expression is false, the right side expression is not evaluated.</a:t>
            </a:r>
          </a:p>
          <a:p>
            <a:pPr marL="228600" indent="-228600" eaLnBrk="1" hangingPunct="1">
              <a:lnSpc>
                <a:spcPct val="120000"/>
              </a:lnSpc>
            </a:pPr>
            <a:r>
              <a:rPr lang="en-US" sz="1800" dirty="0" smtClean="0"/>
              <a:t>Here is the HLL statement:</a:t>
            </a:r>
          </a:p>
        </p:txBody>
      </p:sp>
      <p:sp>
        <p:nvSpPr>
          <p:cNvPr id="38918" name="Text Box 4"/>
          <p:cNvSpPr txBox="1">
            <a:spLocks noChangeArrowheads="1"/>
          </p:cNvSpPr>
          <p:nvPr/>
        </p:nvSpPr>
        <p:spPr bwMode="auto">
          <a:xfrm>
            <a:off x="2057400" y="2743200"/>
            <a:ext cx="3886200" cy="990600"/>
          </a:xfrm>
          <a:prstGeom prst="rect">
            <a:avLst/>
          </a:prstGeom>
          <a:noFill/>
          <a:ln w="9525">
            <a:solidFill>
              <a:schemeClr val="tx1"/>
            </a:solidFill>
            <a:miter lim="800000"/>
            <a:headEnd/>
            <a:tailEnd/>
          </a:ln>
        </p:spPr>
        <p:txBody>
          <a:bodyPr lIns="137160" tIns="182880" rIns="137160" bIns="182880"/>
          <a:lstStyle/>
          <a:p>
            <a:pPr>
              <a:lnSpc>
                <a:spcPct val="90000"/>
              </a:lnSpc>
              <a:spcBef>
                <a:spcPct val="20000"/>
              </a:spcBef>
              <a:buClr>
                <a:schemeClr val="tx1"/>
              </a:buClr>
              <a:tabLst>
                <a:tab pos="457200" algn="l"/>
                <a:tab pos="3657600" algn="l"/>
                <a:tab pos="4114800" algn="l"/>
              </a:tabLst>
            </a:pPr>
            <a:r>
              <a:rPr lang="en-US" sz="1600" b="1">
                <a:latin typeface="Courier New" pitchFamily="49" charset="0"/>
              </a:rPr>
              <a:t>if (al &gt; bl) AND (bl &gt; cl)</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X = 1;</a:t>
            </a:r>
          </a:p>
          <a:p>
            <a:pPr>
              <a:lnSpc>
                <a:spcPct val="50000"/>
              </a:lnSpc>
              <a:spcBef>
                <a:spcPct val="50000"/>
              </a:spcBef>
              <a:tabLst>
                <a:tab pos="457200" algn="l"/>
                <a:tab pos="3657600" algn="l"/>
                <a:tab pos="4114800" algn="l"/>
              </a:tabLst>
            </a:pPr>
            <a:endParaRPr lang="en-US" sz="1400" b="1">
              <a:latin typeface="Courier New" pitchFamily="49" charset="0"/>
            </a:endParaRPr>
          </a:p>
        </p:txBody>
      </p:sp>
      <p:sp>
        <p:nvSpPr>
          <p:cNvPr id="8" name="Rectangle 3"/>
          <p:cNvSpPr txBox="1">
            <a:spLocks noChangeArrowheads="1"/>
          </p:cNvSpPr>
          <p:nvPr/>
        </p:nvSpPr>
        <p:spPr bwMode="auto">
          <a:xfrm>
            <a:off x="762000" y="4038600"/>
            <a:ext cx="7543800" cy="1066800"/>
          </a:xfrm>
          <a:prstGeom prst="rect">
            <a:avLst/>
          </a:prstGeom>
          <a:noFill/>
          <a:ln w="9525">
            <a:noFill/>
            <a:miter lim="800000"/>
            <a:headEnd/>
            <a:tailEnd/>
          </a:ln>
        </p:spPr>
        <p:txBody>
          <a:bodyPr/>
          <a:lstStyle/>
          <a:p>
            <a:pPr marL="228600" indent="-228600">
              <a:lnSpc>
                <a:spcPct val="120000"/>
              </a:lnSpc>
              <a:spcBef>
                <a:spcPct val="20000"/>
              </a:spcBef>
              <a:buClr>
                <a:schemeClr val="tx1"/>
              </a:buClr>
              <a:buFontTx/>
              <a:buChar char="•"/>
              <a:defRPr/>
            </a:pPr>
            <a:r>
              <a:rPr lang="en-US" sz="1800" kern="0" dirty="0">
                <a:latin typeface="+mn-lt"/>
              </a:rPr>
              <a:t>With short circuit evaluation, if the expression a1 &gt; b1 is false, then there is no need to evaluate b1 &gt; c1 because the if condition is already </a:t>
            </a:r>
            <a:r>
              <a:rPr lang="en-US" sz="1800" kern="0" dirty="0" smtClean="0">
                <a:latin typeface="+mn-lt"/>
              </a:rPr>
              <a:t>false.</a:t>
            </a:r>
            <a:endParaRPr lang="en-US" sz="1800" kern="0" dirty="0">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4"/>
          <p:cNvSpPr>
            <a:spLocks noGrp="1"/>
          </p:cNvSpPr>
          <p:nvPr>
            <p:ph type="sldNum" sz="quarter" idx="11"/>
          </p:nvPr>
        </p:nvSpPr>
        <p:spPr>
          <a:noFill/>
        </p:spPr>
        <p:txBody>
          <a:bodyPr/>
          <a:lstStyle/>
          <a:p>
            <a:fld id="{8C682BA3-766C-4799-A8EF-0B5AEAF4E473}" type="slidenum">
              <a:rPr lang="en-US" smtClean="0"/>
              <a:pPr/>
              <a:t>37</a:t>
            </a:fld>
            <a:endParaRPr lang="en-US" smtClean="0"/>
          </a:p>
        </p:txBody>
      </p:sp>
      <p:sp>
        <p:nvSpPr>
          <p:cNvPr id="227330" name="Rectangle 2"/>
          <p:cNvSpPr>
            <a:spLocks noGrp="1" noChangeArrowheads="1"/>
          </p:cNvSpPr>
          <p:nvPr>
            <p:ph type="title"/>
          </p:nvPr>
        </p:nvSpPr>
        <p:spPr/>
        <p:txBody>
          <a:bodyPr/>
          <a:lstStyle/>
          <a:p>
            <a:pPr eaLnBrk="1" hangingPunct="1">
              <a:defRPr/>
            </a:pPr>
            <a:r>
              <a:rPr lang="en-US" sz="2800" smtClean="0"/>
              <a:t>Compound Expression with AND </a:t>
            </a:r>
            <a:r>
              <a:rPr lang="en-US" sz="2000" smtClean="0"/>
              <a:t>(2 of 3)</a:t>
            </a:r>
          </a:p>
        </p:txBody>
      </p:sp>
      <p:sp>
        <p:nvSpPr>
          <p:cNvPr id="39941" name="Text Box 3"/>
          <p:cNvSpPr txBox="1">
            <a:spLocks noChangeArrowheads="1"/>
          </p:cNvSpPr>
          <p:nvPr/>
        </p:nvSpPr>
        <p:spPr bwMode="auto">
          <a:xfrm>
            <a:off x="990600" y="3336925"/>
            <a:ext cx="7010400" cy="25908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800" b="1">
                <a:latin typeface="Courier New" pitchFamily="49" charset="0"/>
              </a:rPr>
              <a:t>	</a:t>
            </a:r>
            <a:r>
              <a:rPr lang="en-US" sz="1600" b="1">
                <a:latin typeface="Courier New" pitchFamily="49" charset="0"/>
              </a:rPr>
              <a:t>cmp al,bl	; left expression...</a:t>
            </a:r>
          </a:p>
          <a:p>
            <a:pPr>
              <a:lnSpc>
                <a:spcPct val="50000"/>
              </a:lnSpc>
              <a:spcBef>
                <a:spcPct val="50000"/>
              </a:spcBef>
              <a:tabLst>
                <a:tab pos="457200" algn="l"/>
                <a:tab pos="3657600" algn="l"/>
                <a:tab pos="4114800" algn="l"/>
              </a:tabLst>
            </a:pPr>
            <a:r>
              <a:rPr lang="en-US" sz="1600" b="1">
                <a:latin typeface="Courier New" pitchFamily="49" charset="0"/>
              </a:rPr>
              <a:t>	ja  L1</a:t>
            </a:r>
          </a:p>
          <a:p>
            <a:pPr>
              <a:lnSpc>
                <a:spcPct val="50000"/>
              </a:lnSpc>
              <a:spcBef>
                <a:spcPct val="50000"/>
              </a:spcBef>
              <a:tabLst>
                <a:tab pos="457200" algn="l"/>
                <a:tab pos="3657600" algn="l"/>
                <a:tab pos="4114800" algn="l"/>
              </a:tabLst>
            </a:pPr>
            <a:r>
              <a:rPr lang="en-US" sz="1600" b="1">
                <a:latin typeface="Courier New" pitchFamily="49" charset="0"/>
              </a:rPr>
              <a:t>	jmp next	; quit if false</a:t>
            </a:r>
          </a:p>
          <a:p>
            <a:pPr>
              <a:lnSpc>
                <a:spcPct val="50000"/>
              </a:lnSpc>
              <a:spcBef>
                <a:spcPct val="50000"/>
              </a:spcBef>
              <a:tabLst>
                <a:tab pos="457200" algn="l"/>
                <a:tab pos="3657600" algn="l"/>
                <a:tab pos="4114800" algn="l"/>
              </a:tabLst>
            </a:pPr>
            <a:r>
              <a:rPr lang="en-US" sz="1600" b="1">
                <a:latin typeface="Courier New" pitchFamily="49" charset="0"/>
              </a:rPr>
              <a:t>L1:</a:t>
            </a:r>
          </a:p>
          <a:p>
            <a:pPr>
              <a:lnSpc>
                <a:spcPct val="50000"/>
              </a:lnSpc>
              <a:spcBef>
                <a:spcPct val="50000"/>
              </a:spcBef>
              <a:tabLst>
                <a:tab pos="457200" algn="l"/>
                <a:tab pos="3657600" algn="l"/>
                <a:tab pos="4114800" algn="l"/>
              </a:tabLst>
            </a:pPr>
            <a:r>
              <a:rPr lang="en-US" sz="1600" b="1">
                <a:latin typeface="Courier New" pitchFamily="49" charset="0"/>
              </a:rPr>
              <a:t>	cmp bl,cl	; right expression...</a:t>
            </a:r>
          </a:p>
          <a:p>
            <a:pPr>
              <a:lnSpc>
                <a:spcPct val="50000"/>
              </a:lnSpc>
              <a:spcBef>
                <a:spcPct val="50000"/>
              </a:spcBef>
              <a:tabLst>
                <a:tab pos="457200" algn="l"/>
                <a:tab pos="3657600" algn="l"/>
                <a:tab pos="4114800" algn="l"/>
              </a:tabLst>
            </a:pPr>
            <a:r>
              <a:rPr lang="en-US" sz="1600" b="1">
                <a:latin typeface="Courier New" pitchFamily="49" charset="0"/>
              </a:rPr>
              <a:t>	ja  L2</a:t>
            </a:r>
          </a:p>
          <a:p>
            <a:pPr>
              <a:lnSpc>
                <a:spcPct val="50000"/>
              </a:lnSpc>
              <a:spcBef>
                <a:spcPct val="50000"/>
              </a:spcBef>
              <a:tabLst>
                <a:tab pos="457200" algn="l"/>
                <a:tab pos="3657600" algn="l"/>
                <a:tab pos="4114800" algn="l"/>
              </a:tabLst>
            </a:pPr>
            <a:r>
              <a:rPr lang="en-US" sz="1600" b="1">
                <a:latin typeface="Courier New" pitchFamily="49" charset="0"/>
              </a:rPr>
              <a:t>	jmp next</a:t>
            </a:r>
          </a:p>
          <a:p>
            <a:pPr>
              <a:lnSpc>
                <a:spcPct val="50000"/>
              </a:lnSpc>
              <a:spcBef>
                <a:spcPct val="50000"/>
              </a:spcBef>
              <a:tabLst>
                <a:tab pos="457200" algn="l"/>
                <a:tab pos="3657600" algn="l"/>
                <a:tab pos="4114800" algn="l"/>
              </a:tabLst>
            </a:pPr>
            <a:r>
              <a:rPr lang="en-US" sz="1600" b="1">
                <a:latin typeface="Courier New" pitchFamily="49" charset="0"/>
              </a:rPr>
              <a:t>L2:		; both are true</a:t>
            </a:r>
          </a:p>
          <a:p>
            <a:pPr>
              <a:lnSpc>
                <a:spcPct val="50000"/>
              </a:lnSpc>
              <a:spcBef>
                <a:spcPct val="50000"/>
              </a:spcBef>
              <a:tabLst>
                <a:tab pos="457200" algn="l"/>
                <a:tab pos="3657600" algn="l"/>
                <a:tab pos="4114800" algn="l"/>
              </a:tabLst>
            </a:pPr>
            <a:r>
              <a:rPr lang="en-US" sz="1600" b="1">
                <a:latin typeface="Courier New" pitchFamily="49" charset="0"/>
              </a:rPr>
              <a:t>	mov X,1	; set X to 1</a:t>
            </a:r>
          </a:p>
          <a:p>
            <a:pPr>
              <a:lnSpc>
                <a:spcPct val="50000"/>
              </a:lnSpc>
              <a:spcBef>
                <a:spcPct val="50000"/>
              </a:spcBef>
              <a:tabLst>
                <a:tab pos="457200" algn="l"/>
                <a:tab pos="3657600" algn="l"/>
                <a:tab pos="4114800" algn="l"/>
              </a:tabLst>
            </a:pPr>
            <a:r>
              <a:rPr lang="en-US" sz="1600" b="1">
                <a:latin typeface="Courier New" pitchFamily="49" charset="0"/>
              </a:rPr>
              <a:t>next:</a:t>
            </a:r>
          </a:p>
        </p:txBody>
      </p:sp>
      <p:sp>
        <p:nvSpPr>
          <p:cNvPr id="39942" name="Text Box 4"/>
          <p:cNvSpPr txBox="1">
            <a:spLocks noChangeArrowheads="1"/>
          </p:cNvSpPr>
          <p:nvPr/>
        </p:nvSpPr>
        <p:spPr bwMode="auto">
          <a:xfrm>
            <a:off x="2590800" y="1219200"/>
            <a:ext cx="3886200" cy="990600"/>
          </a:xfrm>
          <a:prstGeom prst="rect">
            <a:avLst/>
          </a:prstGeom>
          <a:noFill/>
          <a:ln w="9525">
            <a:solidFill>
              <a:schemeClr val="tx1"/>
            </a:solidFill>
            <a:miter lim="800000"/>
            <a:headEnd/>
            <a:tailEnd/>
          </a:ln>
        </p:spPr>
        <p:txBody>
          <a:bodyPr lIns="137160" tIns="182880" rIns="137160" bIns="182880"/>
          <a:lstStyle/>
          <a:p>
            <a:pPr>
              <a:lnSpc>
                <a:spcPct val="90000"/>
              </a:lnSpc>
              <a:spcBef>
                <a:spcPct val="20000"/>
              </a:spcBef>
              <a:buClr>
                <a:schemeClr val="tx1"/>
              </a:buClr>
              <a:tabLst>
                <a:tab pos="457200" algn="l"/>
                <a:tab pos="3657600" algn="l"/>
                <a:tab pos="4114800" algn="l"/>
              </a:tabLst>
            </a:pPr>
            <a:r>
              <a:rPr lang="en-US" sz="1600" b="1">
                <a:latin typeface="Courier New" pitchFamily="49" charset="0"/>
              </a:rPr>
              <a:t>if (al &gt; bl) AND (bl &gt; cl)</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X = 1;</a:t>
            </a:r>
          </a:p>
          <a:p>
            <a:pPr>
              <a:lnSpc>
                <a:spcPct val="50000"/>
              </a:lnSpc>
              <a:spcBef>
                <a:spcPct val="50000"/>
              </a:spcBef>
              <a:tabLst>
                <a:tab pos="457200" algn="l"/>
                <a:tab pos="3657600" algn="l"/>
                <a:tab pos="4114800" algn="l"/>
              </a:tabLst>
            </a:pPr>
            <a:endParaRPr lang="en-US" sz="1400" b="1">
              <a:latin typeface="Courier New" pitchFamily="49" charset="0"/>
            </a:endParaRPr>
          </a:p>
        </p:txBody>
      </p:sp>
      <p:sp>
        <p:nvSpPr>
          <p:cNvPr id="39943" name="Text Box 5"/>
          <p:cNvSpPr txBox="1">
            <a:spLocks noChangeArrowheads="1"/>
          </p:cNvSpPr>
          <p:nvPr/>
        </p:nvSpPr>
        <p:spPr bwMode="auto">
          <a:xfrm>
            <a:off x="762000" y="2514600"/>
            <a:ext cx="7315200" cy="830997"/>
          </a:xfrm>
          <a:prstGeom prst="rect">
            <a:avLst/>
          </a:prstGeom>
          <a:noFill/>
          <a:ln w="9525">
            <a:noFill/>
            <a:miter lim="800000"/>
            <a:headEnd/>
            <a:tailEnd/>
          </a:ln>
        </p:spPr>
        <p:txBody>
          <a:bodyPr tIns="137160" bIns="137160">
            <a:spAutoFit/>
          </a:bodyPr>
          <a:lstStyle/>
          <a:p>
            <a:pPr>
              <a:spcBef>
                <a:spcPct val="50000"/>
              </a:spcBef>
            </a:pPr>
            <a:r>
              <a:rPr lang="en-US" sz="1800" dirty="0">
                <a:solidFill>
                  <a:schemeClr val="tx2"/>
                </a:solidFill>
              </a:rPr>
              <a:t>This is one possible implementation, translating step by step from the HLL </a:t>
            </a:r>
            <a:r>
              <a:rPr lang="en-US" sz="1800" dirty="0" smtClean="0">
                <a:solidFill>
                  <a:schemeClr val="tx2"/>
                </a:solidFill>
              </a:rPr>
              <a:t>code:</a:t>
            </a:r>
            <a:endParaRPr lang="en-US" dirty="0">
              <a:solidFill>
                <a:schemeClr val="tx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4"/>
          <p:cNvSpPr>
            <a:spLocks noGrp="1"/>
          </p:cNvSpPr>
          <p:nvPr>
            <p:ph type="sldNum" sz="quarter" idx="11"/>
          </p:nvPr>
        </p:nvSpPr>
        <p:spPr>
          <a:noFill/>
        </p:spPr>
        <p:txBody>
          <a:bodyPr/>
          <a:lstStyle/>
          <a:p>
            <a:fld id="{2A81BF7A-5CC3-4206-B666-8383FF58B6D2}" type="slidenum">
              <a:rPr lang="en-US" smtClean="0"/>
              <a:pPr/>
              <a:t>38</a:t>
            </a:fld>
            <a:endParaRPr lang="en-US" smtClean="0"/>
          </a:p>
        </p:txBody>
      </p:sp>
      <p:sp>
        <p:nvSpPr>
          <p:cNvPr id="228354" name="Rectangle 2"/>
          <p:cNvSpPr>
            <a:spLocks noGrp="1" noChangeArrowheads="1"/>
          </p:cNvSpPr>
          <p:nvPr>
            <p:ph type="title"/>
          </p:nvPr>
        </p:nvSpPr>
        <p:spPr/>
        <p:txBody>
          <a:bodyPr/>
          <a:lstStyle/>
          <a:p>
            <a:pPr eaLnBrk="1" hangingPunct="1">
              <a:defRPr/>
            </a:pPr>
            <a:r>
              <a:rPr lang="en-US" sz="2800" smtClean="0"/>
              <a:t>Compound Expression with AND  </a:t>
            </a:r>
            <a:r>
              <a:rPr lang="en-US" sz="2000" smtClean="0"/>
              <a:t>(3 of 3)</a:t>
            </a:r>
          </a:p>
        </p:txBody>
      </p:sp>
      <p:sp>
        <p:nvSpPr>
          <p:cNvPr id="40965" name="Text Box 3"/>
          <p:cNvSpPr txBox="1">
            <a:spLocks noChangeArrowheads="1"/>
          </p:cNvSpPr>
          <p:nvPr/>
        </p:nvSpPr>
        <p:spPr bwMode="auto">
          <a:xfrm>
            <a:off x="914400" y="3810000"/>
            <a:ext cx="7315200" cy="16764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800" b="1">
                <a:latin typeface="Courier New" pitchFamily="49" charset="0"/>
              </a:rPr>
              <a:t>	</a:t>
            </a:r>
            <a:r>
              <a:rPr lang="en-US" sz="1600" b="1">
                <a:latin typeface="Courier New" pitchFamily="49" charset="0"/>
              </a:rPr>
              <a:t>cmp al,bl	; left expression...</a:t>
            </a:r>
          </a:p>
          <a:p>
            <a:pPr>
              <a:lnSpc>
                <a:spcPct val="50000"/>
              </a:lnSpc>
              <a:spcBef>
                <a:spcPct val="50000"/>
              </a:spcBef>
              <a:tabLst>
                <a:tab pos="457200" algn="l"/>
                <a:tab pos="3657600" algn="l"/>
                <a:tab pos="4114800" algn="l"/>
              </a:tabLst>
            </a:pPr>
            <a:r>
              <a:rPr lang="en-US" sz="1600" b="1">
                <a:latin typeface="Courier New" pitchFamily="49" charset="0"/>
              </a:rPr>
              <a:t>	jbe next	; quit if false</a:t>
            </a:r>
          </a:p>
          <a:p>
            <a:pPr>
              <a:lnSpc>
                <a:spcPct val="50000"/>
              </a:lnSpc>
              <a:spcBef>
                <a:spcPct val="50000"/>
              </a:spcBef>
              <a:tabLst>
                <a:tab pos="457200" algn="l"/>
                <a:tab pos="3657600" algn="l"/>
                <a:tab pos="4114800" algn="l"/>
              </a:tabLst>
            </a:pPr>
            <a:r>
              <a:rPr lang="en-US" sz="1600" b="1">
                <a:latin typeface="Courier New" pitchFamily="49" charset="0"/>
              </a:rPr>
              <a:t>	cmp bl,cl	; right expression...</a:t>
            </a:r>
          </a:p>
          <a:p>
            <a:pPr>
              <a:lnSpc>
                <a:spcPct val="50000"/>
              </a:lnSpc>
              <a:spcBef>
                <a:spcPct val="50000"/>
              </a:spcBef>
              <a:tabLst>
                <a:tab pos="457200" algn="l"/>
                <a:tab pos="3657600" algn="l"/>
                <a:tab pos="4114800" algn="l"/>
              </a:tabLst>
            </a:pPr>
            <a:r>
              <a:rPr lang="en-US" sz="1600" b="1">
                <a:latin typeface="Courier New" pitchFamily="49" charset="0"/>
              </a:rPr>
              <a:t>	jbe next	; quit if false</a:t>
            </a:r>
          </a:p>
          <a:p>
            <a:pPr>
              <a:lnSpc>
                <a:spcPct val="50000"/>
              </a:lnSpc>
              <a:spcBef>
                <a:spcPct val="50000"/>
              </a:spcBef>
              <a:tabLst>
                <a:tab pos="457200" algn="l"/>
                <a:tab pos="3657600" algn="l"/>
                <a:tab pos="4114800" algn="l"/>
              </a:tabLst>
            </a:pPr>
            <a:r>
              <a:rPr lang="en-US" sz="1600" b="1">
                <a:latin typeface="Courier New" pitchFamily="49" charset="0"/>
              </a:rPr>
              <a:t>	mov X,1	; both are true</a:t>
            </a:r>
          </a:p>
          <a:p>
            <a:pPr>
              <a:lnSpc>
                <a:spcPct val="50000"/>
              </a:lnSpc>
              <a:spcBef>
                <a:spcPct val="50000"/>
              </a:spcBef>
              <a:tabLst>
                <a:tab pos="457200" algn="l"/>
                <a:tab pos="3657600" algn="l"/>
                <a:tab pos="4114800" algn="l"/>
              </a:tabLst>
            </a:pPr>
            <a:r>
              <a:rPr lang="en-US" sz="1600" b="1">
                <a:latin typeface="Courier New" pitchFamily="49" charset="0"/>
              </a:rPr>
              <a:t>next:</a:t>
            </a:r>
          </a:p>
        </p:txBody>
      </p:sp>
      <p:sp>
        <p:nvSpPr>
          <p:cNvPr id="40966" name="Text Box 4"/>
          <p:cNvSpPr txBox="1">
            <a:spLocks noChangeArrowheads="1"/>
          </p:cNvSpPr>
          <p:nvPr/>
        </p:nvSpPr>
        <p:spPr bwMode="auto">
          <a:xfrm>
            <a:off x="2438400" y="1295400"/>
            <a:ext cx="3886200" cy="990600"/>
          </a:xfrm>
          <a:prstGeom prst="rect">
            <a:avLst/>
          </a:prstGeom>
          <a:noFill/>
          <a:ln w="9525">
            <a:solidFill>
              <a:schemeClr val="tx1"/>
            </a:solidFill>
            <a:miter lim="800000"/>
            <a:headEnd/>
            <a:tailEnd/>
          </a:ln>
        </p:spPr>
        <p:txBody>
          <a:bodyPr lIns="137160" tIns="182880" rIns="137160" bIns="182880"/>
          <a:lstStyle/>
          <a:p>
            <a:pPr>
              <a:lnSpc>
                <a:spcPct val="90000"/>
              </a:lnSpc>
              <a:spcBef>
                <a:spcPct val="20000"/>
              </a:spcBef>
              <a:buClr>
                <a:schemeClr val="tx1"/>
              </a:buClr>
              <a:tabLst>
                <a:tab pos="457200" algn="l"/>
                <a:tab pos="3657600" algn="l"/>
                <a:tab pos="4114800" algn="l"/>
              </a:tabLst>
            </a:pPr>
            <a:r>
              <a:rPr lang="en-US" sz="1600" b="1">
                <a:latin typeface="Courier New" pitchFamily="49" charset="0"/>
              </a:rPr>
              <a:t>if (al &gt; bl) AND (bl &gt; cl)</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X = 1;</a:t>
            </a:r>
          </a:p>
          <a:p>
            <a:pPr>
              <a:lnSpc>
                <a:spcPct val="50000"/>
              </a:lnSpc>
              <a:spcBef>
                <a:spcPct val="50000"/>
              </a:spcBef>
              <a:tabLst>
                <a:tab pos="457200" algn="l"/>
                <a:tab pos="3657600" algn="l"/>
                <a:tab pos="4114800" algn="l"/>
              </a:tabLst>
            </a:pPr>
            <a:endParaRPr lang="en-US" sz="1400" b="1">
              <a:latin typeface="Courier New" pitchFamily="49" charset="0"/>
            </a:endParaRPr>
          </a:p>
        </p:txBody>
      </p:sp>
      <p:sp>
        <p:nvSpPr>
          <p:cNvPr id="40967" name="Text Box 5"/>
          <p:cNvSpPr txBox="1">
            <a:spLocks noChangeArrowheads="1"/>
          </p:cNvSpPr>
          <p:nvPr/>
        </p:nvSpPr>
        <p:spPr bwMode="auto">
          <a:xfrm>
            <a:off x="609600" y="2438400"/>
            <a:ext cx="7696200" cy="1096963"/>
          </a:xfrm>
          <a:prstGeom prst="rect">
            <a:avLst/>
          </a:prstGeom>
          <a:noFill/>
          <a:ln w="9525">
            <a:noFill/>
            <a:miter lim="800000"/>
            <a:headEnd/>
            <a:tailEnd/>
          </a:ln>
        </p:spPr>
        <p:txBody>
          <a:bodyPr tIns="137160" bIns="137160">
            <a:spAutoFit/>
          </a:bodyPr>
          <a:lstStyle/>
          <a:p>
            <a:pPr>
              <a:spcBef>
                <a:spcPct val="50000"/>
              </a:spcBef>
            </a:pPr>
            <a:r>
              <a:rPr lang="en-US" sz="1800">
                <a:solidFill>
                  <a:schemeClr val="tx2"/>
                </a:solidFill>
              </a:rPr>
              <a:t>But the following implementation uses less code by reversing the first relational operator. We allow the program to "fall through" to the second expression: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noFill/>
        </p:spPr>
        <p:txBody>
          <a:bodyPr/>
          <a:lstStyle/>
          <a:p>
            <a:fld id="{22B12FFB-F898-4AC2-9036-09F42A0903B2}" type="slidenum">
              <a:rPr lang="en-US" smtClean="0"/>
              <a:pPr/>
              <a:t>39</a:t>
            </a:fld>
            <a:endParaRPr lang="en-US" smtClean="0"/>
          </a:p>
        </p:txBody>
      </p:sp>
      <p:sp>
        <p:nvSpPr>
          <p:cNvPr id="229378" name="Rectangle 2"/>
          <p:cNvSpPr>
            <a:spLocks noGrp="1" noChangeArrowheads="1"/>
          </p:cNvSpPr>
          <p:nvPr>
            <p:ph type="title"/>
          </p:nvPr>
        </p:nvSpPr>
        <p:spPr/>
        <p:txBody>
          <a:bodyPr/>
          <a:lstStyle/>
          <a:p>
            <a:pPr eaLnBrk="1" hangingPunct="1">
              <a:defRPr/>
            </a:pPr>
            <a:r>
              <a:rPr lang="en-US" sz="2800" smtClean="0"/>
              <a:t>Your turn . . .</a:t>
            </a:r>
          </a:p>
        </p:txBody>
      </p:sp>
      <p:sp>
        <p:nvSpPr>
          <p:cNvPr id="41989" name="Rectangle 3"/>
          <p:cNvSpPr>
            <a:spLocks noGrp="1" noChangeArrowheads="1"/>
          </p:cNvSpPr>
          <p:nvPr>
            <p:ph type="body" idx="1"/>
          </p:nvPr>
        </p:nvSpPr>
        <p:spPr>
          <a:xfrm>
            <a:off x="685800" y="1143000"/>
            <a:ext cx="7772400" cy="1219200"/>
          </a:xfrm>
        </p:spPr>
        <p:txBody>
          <a:bodyPr/>
          <a:lstStyle/>
          <a:p>
            <a:pPr marL="0" indent="0" eaLnBrk="1" hangingPunct="1">
              <a:lnSpc>
                <a:spcPct val="120000"/>
              </a:lnSpc>
              <a:buFontTx/>
              <a:buNone/>
            </a:pPr>
            <a:r>
              <a:rPr lang="en-US" sz="1800" smtClean="0"/>
              <a:t>Implement the following pseudocode in assembly language. All values are unsigned:</a:t>
            </a:r>
            <a:endParaRPr lang="en-US" sz="1800" b="1" smtClean="0">
              <a:latin typeface="Courier New" pitchFamily="49" charset="0"/>
            </a:endParaRPr>
          </a:p>
        </p:txBody>
      </p:sp>
      <p:sp>
        <p:nvSpPr>
          <p:cNvPr id="229380" name="Text Box 4"/>
          <p:cNvSpPr txBox="1">
            <a:spLocks noChangeArrowheads="1"/>
          </p:cNvSpPr>
          <p:nvPr/>
        </p:nvSpPr>
        <p:spPr bwMode="auto">
          <a:xfrm>
            <a:off x="4419600" y="2667000"/>
            <a:ext cx="3276600" cy="1905000"/>
          </a:xfrm>
          <a:prstGeom prst="rect">
            <a:avLst/>
          </a:prstGeom>
          <a:noFill/>
          <a:ln w="9525">
            <a:solidFill>
              <a:schemeClr val="tx2"/>
            </a:solidFill>
            <a:miter lim="800000"/>
            <a:headEnd/>
            <a:tailEnd/>
          </a:ln>
        </p:spPr>
        <p:txBody>
          <a:bodyPr lIns="137160" tIns="182880" rIns="137160" bIns="182880"/>
          <a:lstStyle/>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cmp ebx,ecx</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ja  next</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cmp ecx,edx</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jbe next</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mov eax,5</a:t>
            </a:r>
          </a:p>
          <a:p>
            <a:pPr lvl="1">
              <a:lnSpc>
                <a:spcPct val="50000"/>
              </a:lnSpc>
              <a:spcBef>
                <a:spcPct val="50000"/>
              </a:spcBef>
              <a:tabLst>
                <a:tab pos="457200" algn="l"/>
                <a:tab pos="3657600" algn="l"/>
                <a:tab pos="4114800" algn="l"/>
              </a:tabLst>
            </a:pPr>
            <a:r>
              <a:rPr lang="en-US" sz="1600" b="1">
                <a:solidFill>
                  <a:schemeClr val="tx2"/>
                </a:solidFill>
                <a:latin typeface="Courier New" pitchFamily="49" charset="0"/>
              </a:rPr>
              <a:t>mov edx,6</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next:</a:t>
            </a:r>
            <a:r>
              <a:rPr lang="en-US" sz="1800" b="1">
                <a:solidFill>
                  <a:schemeClr val="tx2"/>
                </a:solidFill>
                <a:latin typeface="Courier New" pitchFamily="49" charset="0"/>
              </a:rPr>
              <a:t>	</a:t>
            </a:r>
          </a:p>
        </p:txBody>
      </p:sp>
      <p:sp>
        <p:nvSpPr>
          <p:cNvPr id="41991" name="Text Box 5"/>
          <p:cNvSpPr txBox="1">
            <a:spLocks noChangeArrowheads="1"/>
          </p:cNvSpPr>
          <p:nvPr/>
        </p:nvSpPr>
        <p:spPr bwMode="auto">
          <a:xfrm>
            <a:off x="838200" y="2667000"/>
            <a:ext cx="3200400" cy="1905000"/>
          </a:xfrm>
          <a:prstGeom prst="rect">
            <a:avLst/>
          </a:prstGeom>
          <a:noFill/>
          <a:ln w="9525">
            <a:solidFill>
              <a:schemeClr val="tx1"/>
            </a:solidFill>
            <a:miter lim="800000"/>
            <a:headEnd/>
            <a:tailEnd/>
          </a:ln>
        </p:spPr>
        <p:txBody>
          <a:bodyPr lIns="137160" tIns="182880" rIns="137160" bIns="182880"/>
          <a:lstStyle/>
          <a:p>
            <a:pPr>
              <a:lnSpc>
                <a:spcPct val="90000"/>
              </a:lnSpc>
              <a:spcBef>
                <a:spcPct val="20000"/>
              </a:spcBef>
              <a:buClr>
                <a:schemeClr val="tx1"/>
              </a:buClr>
              <a:tabLst>
                <a:tab pos="457200" algn="l"/>
                <a:tab pos="3657600" algn="l"/>
                <a:tab pos="4114800" algn="l"/>
              </a:tabLst>
            </a:pPr>
            <a:r>
              <a:rPr lang="en-US" sz="1600" b="1">
                <a:latin typeface="Courier New" pitchFamily="49" charset="0"/>
              </a:rPr>
              <a:t>if( ebx &lt;= ecx </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AND ecx &gt; edx )</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eax = 5;</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edx = 6;</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a:t>
            </a:r>
          </a:p>
          <a:p>
            <a:pPr>
              <a:lnSpc>
                <a:spcPct val="50000"/>
              </a:lnSpc>
              <a:spcBef>
                <a:spcPct val="50000"/>
              </a:spcBef>
              <a:tabLst>
                <a:tab pos="457200" algn="l"/>
                <a:tab pos="3657600" algn="l"/>
                <a:tab pos="4114800" algn="l"/>
              </a:tabLst>
            </a:pPr>
            <a:endParaRPr lang="en-US" sz="1400" b="1">
              <a:latin typeface="Courier New" pitchFamily="49" charset="0"/>
            </a:endParaRPr>
          </a:p>
        </p:txBody>
      </p:sp>
      <p:sp>
        <p:nvSpPr>
          <p:cNvPr id="41992" name="Text Box 6"/>
          <p:cNvSpPr txBox="1">
            <a:spLocks noChangeArrowheads="1"/>
          </p:cNvSpPr>
          <p:nvPr/>
        </p:nvSpPr>
        <p:spPr bwMode="auto">
          <a:xfrm>
            <a:off x="838200" y="4724400"/>
            <a:ext cx="7239000" cy="523875"/>
          </a:xfrm>
          <a:prstGeom prst="rect">
            <a:avLst/>
          </a:prstGeom>
          <a:noFill/>
          <a:ln w="9525">
            <a:noFill/>
            <a:miter lim="800000"/>
            <a:headEnd/>
            <a:tailEnd/>
          </a:ln>
        </p:spPr>
        <p:txBody>
          <a:bodyPr tIns="137160" bIns="137160">
            <a:spAutoFit/>
          </a:bodyPr>
          <a:lstStyle/>
          <a:p>
            <a:pPr algn="ctr">
              <a:spcBef>
                <a:spcPct val="50000"/>
              </a:spcBef>
            </a:pPr>
            <a:r>
              <a:rPr lang="en-US" sz="1600"/>
              <a:t>(There are multiple correct solutions to this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9380"/>
                                        </p:tgtEl>
                                        <p:attrNameLst>
                                          <p:attrName>style.visibility</p:attrName>
                                        </p:attrNameLst>
                                      </p:cBhvr>
                                      <p:to>
                                        <p:strVal val="visible"/>
                                      </p:to>
                                    </p:set>
                                    <p:animEffect transition="in" filter="box(in)">
                                      <p:cBhvr>
                                        <p:cTn id="7" dur="500"/>
                                        <p:tgtEl>
                                          <p:spTgt spid="22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a:noFill/>
        </p:spPr>
        <p:txBody>
          <a:bodyPr/>
          <a:lstStyle/>
          <a:p>
            <a:fld id="{79F9A128-E5FC-4FA7-97F0-6D6F21F1E6FE}" type="slidenum">
              <a:rPr lang="en-US" smtClean="0"/>
              <a:pPr/>
              <a:t>4</a:t>
            </a:fld>
            <a:endParaRPr lang="en-US" smtClean="0"/>
          </a:p>
        </p:txBody>
      </p:sp>
      <p:sp>
        <p:nvSpPr>
          <p:cNvPr id="133122" name="Rectangle 2"/>
          <p:cNvSpPr>
            <a:spLocks noGrp="1" noChangeArrowheads="1"/>
          </p:cNvSpPr>
          <p:nvPr>
            <p:ph type="title"/>
          </p:nvPr>
        </p:nvSpPr>
        <p:spPr/>
        <p:txBody>
          <a:bodyPr/>
          <a:lstStyle/>
          <a:p>
            <a:pPr eaLnBrk="1" hangingPunct="1">
              <a:defRPr/>
            </a:pPr>
            <a:r>
              <a:rPr lang="en-US" sz="2800" smtClean="0"/>
              <a:t>JMP Instruction</a:t>
            </a:r>
          </a:p>
        </p:txBody>
      </p:sp>
      <p:sp>
        <p:nvSpPr>
          <p:cNvPr id="6149" name="Text Box 3"/>
          <p:cNvSpPr txBox="1">
            <a:spLocks noChangeArrowheads="1"/>
          </p:cNvSpPr>
          <p:nvPr/>
        </p:nvSpPr>
        <p:spPr bwMode="auto">
          <a:xfrm>
            <a:off x="2286000" y="4572000"/>
            <a:ext cx="5410200" cy="1600200"/>
          </a:xfrm>
          <a:prstGeom prst="rect">
            <a:avLst/>
          </a:prstGeom>
          <a:noFill/>
          <a:ln w="9525">
            <a:solidFill>
              <a:schemeClr val="tx1"/>
            </a:solidFill>
            <a:miter lim="800000"/>
            <a:headEnd/>
            <a:tailEnd/>
          </a:ln>
        </p:spPr>
        <p:txBody>
          <a:bodyPr tIns="228600" bIns="228600"/>
          <a:lstStyle/>
          <a:p>
            <a:pPr>
              <a:lnSpc>
                <a:spcPct val="60000"/>
              </a:lnSpc>
              <a:spcBef>
                <a:spcPct val="50000"/>
              </a:spcBef>
              <a:tabLst>
                <a:tab pos="457200" algn="l"/>
                <a:tab pos="3657600" algn="l"/>
                <a:tab pos="4114800" algn="l"/>
              </a:tabLst>
            </a:pPr>
            <a:r>
              <a:rPr lang="en-US" sz="1600" b="1" dirty="0">
                <a:latin typeface="Courier New" pitchFamily="49" charset="0"/>
              </a:rPr>
              <a:t>top</a:t>
            </a:r>
            <a:r>
              <a:rPr lang="en-US" sz="1600" b="1" dirty="0" smtClean="0">
                <a:latin typeface="Courier New" pitchFamily="49" charset="0"/>
              </a:rPr>
              <a:t>: </a:t>
            </a:r>
            <a:r>
              <a:rPr lang="en-US" sz="1600" b="1" dirty="0" err="1" smtClean="0">
                <a:latin typeface="Courier New" pitchFamily="49" charset="0"/>
              </a:rPr>
              <a:t>dec</a:t>
            </a:r>
            <a:r>
              <a:rPr lang="en-US" sz="1600" b="1" dirty="0" smtClean="0">
                <a:latin typeface="Courier New" pitchFamily="49" charset="0"/>
              </a:rPr>
              <a:t> </a:t>
            </a:r>
            <a:r>
              <a:rPr lang="en-US" sz="1600" b="1" dirty="0" err="1" smtClean="0">
                <a:latin typeface="Courier New" pitchFamily="49" charset="0"/>
              </a:rPr>
              <a:t>ebx</a:t>
            </a:r>
            <a:endParaRPr lang="en-US" sz="1600" b="1" dirty="0" smtClean="0">
              <a:latin typeface="Courier New" pitchFamily="49" charset="0"/>
            </a:endParaRPr>
          </a:p>
          <a:p>
            <a:pPr>
              <a:lnSpc>
                <a:spcPct val="60000"/>
              </a:lnSpc>
              <a:spcBef>
                <a:spcPct val="50000"/>
              </a:spcBef>
              <a:tabLst>
                <a:tab pos="457200" algn="l"/>
                <a:tab pos="3657600" algn="l"/>
                <a:tab pos="4114800" algn="l"/>
              </a:tabLst>
            </a:pPr>
            <a:r>
              <a:rPr lang="en-US" sz="1600" b="1" dirty="0">
                <a:latin typeface="Courier New" pitchFamily="49" charset="0"/>
              </a:rPr>
              <a:t>	</a:t>
            </a:r>
            <a:r>
              <a:rPr lang="en-US" sz="1600" b="1" dirty="0" smtClean="0">
                <a:latin typeface="Courier New" pitchFamily="49" charset="0"/>
              </a:rPr>
              <a:t>.</a:t>
            </a:r>
            <a:endParaRPr lang="en-US" sz="1600" b="1" dirty="0">
              <a:latin typeface="Courier New" pitchFamily="49" charset="0"/>
            </a:endParaRPr>
          </a:p>
          <a:p>
            <a:pPr>
              <a:lnSpc>
                <a:spcPct val="60000"/>
              </a:lnSpc>
              <a:spcBef>
                <a:spcPct val="50000"/>
              </a:spcBef>
              <a:tabLst>
                <a:tab pos="457200" algn="l"/>
                <a:tab pos="3657600" algn="l"/>
                <a:tab pos="4114800" algn="l"/>
              </a:tabLst>
            </a:pPr>
            <a:r>
              <a:rPr lang="en-US" sz="1600" b="1" dirty="0">
                <a:latin typeface="Courier New" pitchFamily="49" charset="0"/>
              </a:rPr>
              <a:t>	.</a:t>
            </a:r>
          </a:p>
          <a:p>
            <a:pPr>
              <a:lnSpc>
                <a:spcPct val="60000"/>
              </a:lnSpc>
              <a:spcBef>
                <a:spcPct val="50000"/>
              </a:spcBef>
              <a:tabLst>
                <a:tab pos="457200" algn="l"/>
                <a:tab pos="3657600" algn="l"/>
                <a:tab pos="4114800" algn="l"/>
              </a:tabLst>
            </a:pPr>
            <a:r>
              <a:rPr lang="en-US" sz="1600" b="1" dirty="0">
                <a:latin typeface="Courier New" pitchFamily="49" charset="0"/>
              </a:rPr>
              <a:t>	.</a:t>
            </a:r>
          </a:p>
          <a:p>
            <a:pPr>
              <a:lnSpc>
                <a:spcPct val="60000"/>
              </a:lnSpc>
              <a:spcBef>
                <a:spcPct val="50000"/>
              </a:spcBef>
              <a:tabLst>
                <a:tab pos="457200" algn="l"/>
                <a:tab pos="3657600" algn="l"/>
                <a:tab pos="4114800" algn="l"/>
              </a:tabLst>
            </a:pPr>
            <a:r>
              <a:rPr lang="en-US" sz="1600" b="1" dirty="0">
                <a:latin typeface="Courier New" pitchFamily="49" charset="0"/>
              </a:rPr>
              <a:t>	</a:t>
            </a:r>
            <a:r>
              <a:rPr lang="en-US" sz="1600" b="1" dirty="0" smtClean="0">
                <a:latin typeface="Courier New" pitchFamily="49" charset="0"/>
              </a:rPr>
              <a:t>  </a:t>
            </a:r>
            <a:r>
              <a:rPr lang="en-US" sz="1600" b="1" dirty="0" err="1" smtClean="0">
                <a:latin typeface="Courier New" pitchFamily="49" charset="0"/>
              </a:rPr>
              <a:t>jmp</a:t>
            </a:r>
            <a:r>
              <a:rPr lang="en-US" sz="1600" b="1" dirty="0" smtClean="0">
                <a:latin typeface="Courier New" pitchFamily="49" charset="0"/>
              </a:rPr>
              <a:t> top  ; go back to “</a:t>
            </a:r>
            <a:r>
              <a:rPr lang="en-US" sz="1600" b="1" dirty="0" err="1" smtClean="0">
                <a:latin typeface="Courier New" pitchFamily="49" charset="0"/>
              </a:rPr>
              <a:t>dec</a:t>
            </a:r>
            <a:r>
              <a:rPr lang="en-US" sz="1600" b="1" dirty="0" smtClean="0">
                <a:latin typeface="Courier New" pitchFamily="49" charset="0"/>
              </a:rPr>
              <a:t> </a:t>
            </a:r>
            <a:r>
              <a:rPr lang="en-US" sz="1600" b="1" dirty="0" err="1" smtClean="0">
                <a:latin typeface="Courier New" pitchFamily="49" charset="0"/>
              </a:rPr>
              <a:t>ebx</a:t>
            </a:r>
            <a:r>
              <a:rPr lang="en-US" sz="1600" b="1" dirty="0" smtClean="0">
                <a:latin typeface="Courier New" pitchFamily="49" charset="0"/>
              </a:rPr>
              <a:t>” line</a:t>
            </a:r>
            <a:endParaRPr lang="en-US" sz="1600" b="1" dirty="0">
              <a:latin typeface="Courier New" pitchFamily="49" charset="0"/>
            </a:endParaRPr>
          </a:p>
        </p:txBody>
      </p:sp>
      <p:sp>
        <p:nvSpPr>
          <p:cNvPr id="6150" name="Text Box 4"/>
          <p:cNvSpPr txBox="1">
            <a:spLocks noChangeArrowheads="1"/>
          </p:cNvSpPr>
          <p:nvPr/>
        </p:nvSpPr>
        <p:spPr bwMode="auto">
          <a:xfrm>
            <a:off x="609600" y="838200"/>
            <a:ext cx="7924800" cy="4182683"/>
          </a:xfrm>
          <a:prstGeom prst="rect">
            <a:avLst/>
          </a:prstGeom>
          <a:noFill/>
          <a:ln w="9525">
            <a:noFill/>
            <a:miter lim="800000"/>
            <a:headEnd/>
            <a:tailEnd/>
          </a:ln>
        </p:spPr>
        <p:txBody>
          <a:bodyPr wrap="square" tIns="137160" bIns="137160">
            <a:spAutoFit/>
          </a:bodyPr>
          <a:lstStyle/>
          <a:p>
            <a:pPr marL="228600" indent="-228600">
              <a:spcBef>
                <a:spcPct val="50000"/>
              </a:spcBef>
              <a:buFontTx/>
              <a:buChar char="•"/>
            </a:pPr>
            <a:r>
              <a:rPr lang="en-US" sz="1800" dirty="0"/>
              <a:t>JMP is an unconditional jump to a code label that is usually within the same </a:t>
            </a:r>
            <a:r>
              <a:rPr lang="en-US" sz="1800" dirty="0" smtClean="0"/>
              <a:t>procedure.</a:t>
            </a:r>
            <a:endParaRPr lang="en-US" sz="1800" dirty="0"/>
          </a:p>
          <a:p>
            <a:pPr marL="228600" indent="-228600">
              <a:spcBef>
                <a:spcPct val="50000"/>
              </a:spcBef>
              <a:buFontTx/>
              <a:buChar char="•"/>
            </a:pPr>
            <a:r>
              <a:rPr lang="en-US" sz="1800" dirty="0"/>
              <a:t>Syntax: </a:t>
            </a:r>
            <a:r>
              <a:rPr lang="en-US" sz="1800" dirty="0">
                <a:solidFill>
                  <a:schemeClr val="tx2"/>
                </a:solidFill>
              </a:rPr>
              <a:t>JMP </a:t>
            </a:r>
            <a:r>
              <a:rPr lang="en-US" sz="1800" i="1" dirty="0">
                <a:solidFill>
                  <a:schemeClr val="tx2"/>
                </a:solidFill>
              </a:rPr>
              <a:t>target</a:t>
            </a:r>
          </a:p>
          <a:p>
            <a:pPr marL="228600" indent="-228600">
              <a:lnSpc>
                <a:spcPct val="50000"/>
              </a:lnSpc>
              <a:spcBef>
                <a:spcPct val="50000"/>
              </a:spcBef>
            </a:pPr>
            <a:r>
              <a:rPr lang="en-US" sz="1800" i="1" dirty="0"/>
              <a:t>		</a:t>
            </a:r>
            <a:r>
              <a:rPr lang="en-US" sz="1800" dirty="0"/>
              <a:t>where target is a code label (address of an instruction</a:t>
            </a:r>
            <a:r>
              <a:rPr lang="en-US" sz="1800" dirty="0" smtClean="0"/>
              <a:t>).</a:t>
            </a:r>
            <a:endParaRPr lang="en-US" sz="1800" i="1" dirty="0"/>
          </a:p>
          <a:p>
            <a:pPr marL="228600" indent="-228600">
              <a:spcBef>
                <a:spcPct val="50000"/>
              </a:spcBef>
              <a:buFontTx/>
              <a:buChar char="•"/>
            </a:pPr>
            <a:r>
              <a:rPr lang="en-US" sz="1800" dirty="0"/>
              <a:t>Logic: EIP </a:t>
            </a:r>
            <a:r>
              <a:rPr lang="en-US" sz="1800" dirty="0">
                <a:sym typeface="Symbol" pitchFamily="18" charset="2"/>
              </a:rPr>
              <a:t> </a:t>
            </a:r>
            <a:r>
              <a:rPr lang="en-US" sz="1800" i="1" dirty="0">
                <a:sym typeface="Symbol" pitchFamily="18" charset="2"/>
              </a:rPr>
              <a:t>target     </a:t>
            </a:r>
          </a:p>
          <a:p>
            <a:pPr lvl="1">
              <a:spcBef>
                <a:spcPct val="20000"/>
              </a:spcBef>
              <a:buFontTx/>
              <a:buChar char="•"/>
            </a:pPr>
            <a:r>
              <a:rPr lang="en-US" sz="1800" dirty="0">
                <a:sym typeface="Symbol" pitchFamily="18" charset="2"/>
              </a:rPr>
              <a:t>	target is loaded into </a:t>
            </a:r>
            <a:r>
              <a:rPr lang="en-US" sz="1800" dirty="0" smtClean="0">
                <a:sym typeface="Symbol" pitchFamily="18" charset="2"/>
              </a:rPr>
              <a:t>EIP.</a:t>
            </a:r>
            <a:endParaRPr lang="en-US" sz="1800" dirty="0">
              <a:sym typeface="Symbol" pitchFamily="18" charset="2"/>
            </a:endParaRPr>
          </a:p>
          <a:p>
            <a:pPr lvl="2" indent="-457200">
              <a:spcBef>
                <a:spcPct val="20000"/>
              </a:spcBef>
              <a:buFontTx/>
              <a:buChar char="•"/>
            </a:pPr>
            <a:r>
              <a:rPr lang="en-US" sz="1800" dirty="0" smtClean="0">
                <a:sym typeface="Symbol" pitchFamily="18" charset="2"/>
              </a:rPr>
              <a:t>since </a:t>
            </a:r>
            <a:r>
              <a:rPr lang="en-US" sz="1800" dirty="0">
                <a:sym typeface="Symbol" pitchFamily="18" charset="2"/>
              </a:rPr>
              <a:t>EIP always points to the next instruction, this makes the instruction at the target become the next instruction to be </a:t>
            </a:r>
            <a:r>
              <a:rPr lang="en-US" sz="1800" dirty="0" smtClean="0">
                <a:sym typeface="Symbol" pitchFamily="18" charset="2"/>
              </a:rPr>
              <a:t>executed.</a:t>
            </a:r>
            <a:endParaRPr lang="en-US" sz="1800" dirty="0">
              <a:sym typeface="Symbol" pitchFamily="18" charset="2"/>
            </a:endParaRPr>
          </a:p>
          <a:p>
            <a:pPr lvl="2" indent="-457200">
              <a:spcBef>
                <a:spcPct val="20000"/>
              </a:spcBef>
              <a:buFontTx/>
              <a:buChar char="•"/>
            </a:pPr>
            <a:r>
              <a:rPr lang="en-US" sz="1800" dirty="0">
                <a:sym typeface="Symbol" pitchFamily="18" charset="2"/>
              </a:rPr>
              <a:t>the jump could be to a target above the current instruction (backward jump), or it could be to a target below the current instruction (forward jump</a:t>
            </a:r>
            <a:r>
              <a:rPr lang="en-US" sz="1600" b="1" dirty="0" smtClean="0">
                <a:sym typeface="Symbol" pitchFamily="18" charset="2"/>
              </a:rPr>
              <a:t>).</a:t>
            </a:r>
            <a:endParaRPr lang="en-US" sz="1600" b="1" dirty="0">
              <a:sym typeface="Symbol" pitchFamily="18" charset="2"/>
            </a:endParaRPr>
          </a:p>
          <a:p>
            <a:pPr marL="228600" indent="-228600">
              <a:spcBef>
                <a:spcPct val="50000"/>
              </a:spcBef>
              <a:buFontTx/>
              <a:buChar char="•"/>
            </a:pPr>
            <a:r>
              <a:rPr lang="en-US" sz="1800" dirty="0">
                <a:sym typeface="Symbol" pitchFamily="18" charset="2"/>
              </a:rPr>
              <a:t>Example: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4"/>
          <p:cNvSpPr>
            <a:spLocks noGrp="1"/>
          </p:cNvSpPr>
          <p:nvPr>
            <p:ph type="sldNum" sz="quarter" idx="11"/>
          </p:nvPr>
        </p:nvSpPr>
        <p:spPr>
          <a:noFill/>
        </p:spPr>
        <p:txBody>
          <a:bodyPr/>
          <a:lstStyle/>
          <a:p>
            <a:fld id="{03004EE9-0FB1-4DD6-A337-61653FBE4BA9}" type="slidenum">
              <a:rPr lang="en-US" smtClean="0"/>
              <a:pPr/>
              <a:t>40</a:t>
            </a:fld>
            <a:endParaRPr lang="en-US" smtClean="0"/>
          </a:p>
        </p:txBody>
      </p:sp>
      <p:sp>
        <p:nvSpPr>
          <p:cNvPr id="230402" name="Rectangle 2"/>
          <p:cNvSpPr>
            <a:spLocks noGrp="1" noChangeArrowheads="1"/>
          </p:cNvSpPr>
          <p:nvPr>
            <p:ph type="title"/>
          </p:nvPr>
        </p:nvSpPr>
        <p:spPr/>
        <p:txBody>
          <a:bodyPr/>
          <a:lstStyle/>
          <a:p>
            <a:pPr eaLnBrk="1" hangingPunct="1">
              <a:defRPr/>
            </a:pPr>
            <a:r>
              <a:rPr lang="en-US" sz="2800" smtClean="0"/>
              <a:t>Compound Expression with OR  </a:t>
            </a:r>
            <a:r>
              <a:rPr lang="en-US" sz="2000" smtClean="0"/>
              <a:t>(1 of 2)</a:t>
            </a:r>
          </a:p>
        </p:txBody>
      </p:sp>
      <p:sp>
        <p:nvSpPr>
          <p:cNvPr id="43013" name="Rectangle 3"/>
          <p:cNvSpPr>
            <a:spLocks noGrp="1" noChangeArrowheads="1"/>
          </p:cNvSpPr>
          <p:nvPr>
            <p:ph type="body" idx="1"/>
          </p:nvPr>
        </p:nvSpPr>
        <p:spPr>
          <a:xfrm>
            <a:off x="533400" y="1143000"/>
            <a:ext cx="8077200" cy="1676400"/>
          </a:xfrm>
        </p:spPr>
        <p:txBody>
          <a:bodyPr/>
          <a:lstStyle/>
          <a:p>
            <a:pPr marL="228600" indent="-228600" eaLnBrk="1" hangingPunct="1">
              <a:lnSpc>
                <a:spcPct val="120000"/>
              </a:lnSpc>
            </a:pPr>
            <a:r>
              <a:rPr lang="en-US" sz="1800" dirty="0" smtClean="0"/>
              <a:t>When implementing the HLL logical OR operator, consider that HLLs use short-circuit evaluation: if the left side expression is true, the right side expression is skipped.</a:t>
            </a:r>
          </a:p>
          <a:p>
            <a:pPr marL="228600" indent="-228600" eaLnBrk="1" hangingPunct="1">
              <a:lnSpc>
                <a:spcPct val="120000"/>
              </a:lnSpc>
            </a:pPr>
            <a:r>
              <a:rPr lang="en-US" sz="1800" dirty="0" smtClean="0"/>
              <a:t>Consider the following HLL statement:</a:t>
            </a:r>
          </a:p>
        </p:txBody>
      </p:sp>
      <p:sp>
        <p:nvSpPr>
          <p:cNvPr id="43014" name="Text Box 4"/>
          <p:cNvSpPr txBox="1">
            <a:spLocks noChangeArrowheads="1"/>
          </p:cNvSpPr>
          <p:nvPr/>
        </p:nvSpPr>
        <p:spPr bwMode="auto">
          <a:xfrm>
            <a:off x="2209800" y="2646363"/>
            <a:ext cx="3886200" cy="990600"/>
          </a:xfrm>
          <a:prstGeom prst="rect">
            <a:avLst/>
          </a:prstGeom>
          <a:noFill/>
          <a:ln w="9525">
            <a:solidFill>
              <a:schemeClr val="tx1"/>
            </a:solidFill>
            <a:miter lim="800000"/>
            <a:headEnd/>
            <a:tailEnd/>
          </a:ln>
        </p:spPr>
        <p:txBody>
          <a:bodyPr lIns="137160" tIns="182880" rIns="137160" bIns="182880"/>
          <a:lstStyle/>
          <a:p>
            <a:pPr>
              <a:lnSpc>
                <a:spcPct val="90000"/>
              </a:lnSpc>
              <a:spcBef>
                <a:spcPct val="20000"/>
              </a:spcBef>
              <a:buClr>
                <a:schemeClr val="tx1"/>
              </a:buClr>
              <a:tabLst>
                <a:tab pos="457200" algn="l"/>
                <a:tab pos="3657600" algn="l"/>
                <a:tab pos="4114800" algn="l"/>
              </a:tabLst>
            </a:pPr>
            <a:r>
              <a:rPr lang="en-US" sz="1600" b="1">
                <a:latin typeface="Courier New" pitchFamily="49" charset="0"/>
              </a:rPr>
              <a:t>if (al &gt; bl) OR (bl &gt; cl)</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X = 1;</a:t>
            </a:r>
          </a:p>
          <a:p>
            <a:pPr>
              <a:lnSpc>
                <a:spcPct val="50000"/>
              </a:lnSpc>
              <a:spcBef>
                <a:spcPct val="50000"/>
              </a:spcBef>
              <a:tabLst>
                <a:tab pos="457200" algn="l"/>
                <a:tab pos="3657600" algn="l"/>
                <a:tab pos="4114800" algn="l"/>
              </a:tabLst>
            </a:pPr>
            <a:endParaRPr lang="en-US" sz="1400" b="1">
              <a:latin typeface="Courier New" pitchFamily="49" charset="0"/>
            </a:endParaRPr>
          </a:p>
        </p:txBody>
      </p:sp>
      <p:sp>
        <p:nvSpPr>
          <p:cNvPr id="8" name="Rectangle 3"/>
          <p:cNvSpPr txBox="1">
            <a:spLocks noChangeArrowheads="1"/>
          </p:cNvSpPr>
          <p:nvPr/>
        </p:nvSpPr>
        <p:spPr bwMode="auto">
          <a:xfrm>
            <a:off x="533400" y="3800475"/>
            <a:ext cx="7543800" cy="1066800"/>
          </a:xfrm>
          <a:prstGeom prst="rect">
            <a:avLst/>
          </a:prstGeom>
          <a:noFill/>
          <a:ln w="9525">
            <a:noFill/>
            <a:miter lim="800000"/>
            <a:headEnd/>
            <a:tailEnd/>
          </a:ln>
        </p:spPr>
        <p:txBody>
          <a:bodyPr/>
          <a:lstStyle/>
          <a:p>
            <a:pPr marL="228600" indent="-228600">
              <a:lnSpc>
                <a:spcPct val="120000"/>
              </a:lnSpc>
              <a:spcBef>
                <a:spcPct val="20000"/>
              </a:spcBef>
              <a:buClr>
                <a:schemeClr val="tx1"/>
              </a:buClr>
              <a:buFontTx/>
              <a:buChar char="•"/>
              <a:defRPr/>
            </a:pPr>
            <a:r>
              <a:rPr lang="en-US" sz="1800" kern="0" dirty="0">
                <a:latin typeface="+mn-lt"/>
              </a:rPr>
              <a:t>With short circuit evaluation, if the expression a1 &gt; b1 is true, then there is no need to evaluate b1 &gt; c1 because the if condition is already </a:t>
            </a:r>
            <a:r>
              <a:rPr lang="en-US" sz="1800" kern="0" dirty="0" smtClean="0">
                <a:latin typeface="+mn-lt"/>
              </a:rPr>
              <a:t>true.</a:t>
            </a:r>
            <a:endParaRPr lang="en-US" sz="1800" kern="0" dirty="0">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4"/>
          <p:cNvSpPr>
            <a:spLocks noGrp="1"/>
          </p:cNvSpPr>
          <p:nvPr>
            <p:ph type="sldNum" sz="quarter" idx="11"/>
          </p:nvPr>
        </p:nvSpPr>
        <p:spPr>
          <a:noFill/>
        </p:spPr>
        <p:txBody>
          <a:bodyPr/>
          <a:lstStyle/>
          <a:p>
            <a:fld id="{691FA6BD-7814-48A4-9A01-90FEE777E7A6}" type="slidenum">
              <a:rPr lang="en-US" smtClean="0"/>
              <a:pPr/>
              <a:t>41</a:t>
            </a:fld>
            <a:endParaRPr lang="en-US" smtClean="0"/>
          </a:p>
        </p:txBody>
      </p:sp>
      <p:sp>
        <p:nvSpPr>
          <p:cNvPr id="231426" name="Rectangle 2"/>
          <p:cNvSpPr>
            <a:spLocks noGrp="1" noChangeArrowheads="1"/>
          </p:cNvSpPr>
          <p:nvPr>
            <p:ph type="title"/>
          </p:nvPr>
        </p:nvSpPr>
        <p:spPr/>
        <p:txBody>
          <a:bodyPr/>
          <a:lstStyle/>
          <a:p>
            <a:pPr eaLnBrk="1" hangingPunct="1">
              <a:defRPr/>
            </a:pPr>
            <a:r>
              <a:rPr lang="en-US" sz="2800" smtClean="0"/>
              <a:t>Compound Expression with OR  </a:t>
            </a:r>
            <a:r>
              <a:rPr lang="en-US" sz="2000" smtClean="0"/>
              <a:t>(2 of 2)</a:t>
            </a:r>
          </a:p>
        </p:txBody>
      </p:sp>
      <p:sp>
        <p:nvSpPr>
          <p:cNvPr id="44037" name="Text Box 3"/>
          <p:cNvSpPr txBox="1">
            <a:spLocks noChangeArrowheads="1"/>
          </p:cNvSpPr>
          <p:nvPr/>
        </p:nvSpPr>
        <p:spPr bwMode="auto">
          <a:xfrm>
            <a:off x="784225" y="3200400"/>
            <a:ext cx="7696200" cy="16002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Lst>
            </a:pPr>
            <a:r>
              <a:rPr lang="en-US" sz="1800" b="1">
                <a:latin typeface="Courier New" pitchFamily="49" charset="0"/>
              </a:rPr>
              <a:t>	</a:t>
            </a:r>
            <a:r>
              <a:rPr lang="en-US" sz="1600" b="1">
                <a:latin typeface="Courier New" pitchFamily="49" charset="0"/>
              </a:rPr>
              <a:t>cmp al,bl	; is AL &gt; BL?</a:t>
            </a:r>
          </a:p>
          <a:p>
            <a:pPr>
              <a:lnSpc>
                <a:spcPct val="50000"/>
              </a:lnSpc>
              <a:spcBef>
                <a:spcPct val="50000"/>
              </a:spcBef>
              <a:tabLst>
                <a:tab pos="457200" algn="l"/>
                <a:tab pos="3657600" algn="l"/>
              </a:tabLst>
            </a:pPr>
            <a:r>
              <a:rPr lang="en-US" sz="1600" b="1">
                <a:latin typeface="Courier New" pitchFamily="49" charset="0"/>
              </a:rPr>
              <a:t>	ja  L1	; yes, jump to L1</a:t>
            </a:r>
          </a:p>
          <a:p>
            <a:pPr>
              <a:lnSpc>
                <a:spcPct val="50000"/>
              </a:lnSpc>
              <a:spcBef>
                <a:spcPct val="50000"/>
              </a:spcBef>
              <a:tabLst>
                <a:tab pos="457200" algn="l"/>
                <a:tab pos="3657600" algn="l"/>
              </a:tabLst>
            </a:pPr>
            <a:r>
              <a:rPr lang="en-US" sz="1600" b="1">
                <a:latin typeface="Courier New" pitchFamily="49" charset="0"/>
              </a:rPr>
              <a:t>	cmp bl,cl	; no, is BL &gt; CL?</a:t>
            </a:r>
          </a:p>
          <a:p>
            <a:pPr>
              <a:lnSpc>
                <a:spcPct val="50000"/>
              </a:lnSpc>
              <a:spcBef>
                <a:spcPct val="50000"/>
              </a:spcBef>
              <a:tabLst>
                <a:tab pos="457200" algn="l"/>
                <a:tab pos="3657600" algn="l"/>
              </a:tabLst>
            </a:pPr>
            <a:r>
              <a:rPr lang="en-US" sz="1600" b="1">
                <a:latin typeface="Courier New" pitchFamily="49" charset="0"/>
              </a:rPr>
              <a:t>	jbe next	; no, jump to next</a:t>
            </a:r>
          </a:p>
          <a:p>
            <a:pPr>
              <a:lnSpc>
                <a:spcPct val="50000"/>
              </a:lnSpc>
              <a:spcBef>
                <a:spcPct val="50000"/>
              </a:spcBef>
              <a:tabLst>
                <a:tab pos="457200" algn="l"/>
                <a:tab pos="3657600" algn="l"/>
              </a:tabLst>
            </a:pPr>
            <a:r>
              <a:rPr lang="en-US" sz="1600" b="1">
                <a:latin typeface="Courier New" pitchFamily="49" charset="0"/>
              </a:rPr>
              <a:t>L1:	mov X,1	; yes, set X to 1</a:t>
            </a:r>
          </a:p>
          <a:p>
            <a:pPr>
              <a:lnSpc>
                <a:spcPct val="50000"/>
              </a:lnSpc>
              <a:spcBef>
                <a:spcPct val="50000"/>
              </a:spcBef>
              <a:tabLst>
                <a:tab pos="457200" algn="l"/>
                <a:tab pos="3657600" algn="l"/>
              </a:tabLst>
            </a:pPr>
            <a:r>
              <a:rPr lang="en-US" sz="1600" b="1">
                <a:latin typeface="Courier New" pitchFamily="49" charset="0"/>
              </a:rPr>
              <a:t>next:</a:t>
            </a:r>
          </a:p>
        </p:txBody>
      </p:sp>
      <p:sp>
        <p:nvSpPr>
          <p:cNvPr id="44038" name="Text Box 4"/>
          <p:cNvSpPr txBox="1">
            <a:spLocks noChangeArrowheads="1"/>
          </p:cNvSpPr>
          <p:nvPr/>
        </p:nvSpPr>
        <p:spPr bwMode="auto">
          <a:xfrm>
            <a:off x="2590800" y="1219200"/>
            <a:ext cx="3886200" cy="838200"/>
          </a:xfrm>
          <a:prstGeom prst="rect">
            <a:avLst/>
          </a:prstGeom>
          <a:noFill/>
          <a:ln w="9525">
            <a:solidFill>
              <a:schemeClr val="tx1"/>
            </a:solidFill>
            <a:miter lim="800000"/>
            <a:headEnd/>
            <a:tailEnd/>
          </a:ln>
        </p:spPr>
        <p:txBody>
          <a:bodyPr lIns="137160" tIns="182880" rIns="137160" bIns="182880"/>
          <a:lstStyle/>
          <a:p>
            <a:pPr>
              <a:lnSpc>
                <a:spcPct val="90000"/>
              </a:lnSpc>
              <a:spcBef>
                <a:spcPct val="20000"/>
              </a:spcBef>
              <a:buClr>
                <a:schemeClr val="tx1"/>
              </a:buClr>
              <a:tabLst>
                <a:tab pos="457200" algn="l"/>
                <a:tab pos="3657600" algn="l"/>
                <a:tab pos="4114800" algn="l"/>
              </a:tabLst>
            </a:pPr>
            <a:r>
              <a:rPr lang="en-US" sz="1600" b="1">
                <a:latin typeface="Courier New" pitchFamily="49" charset="0"/>
              </a:rPr>
              <a:t>if (al &gt; bl) OR (bl &gt; cl)</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X = 1;</a:t>
            </a:r>
          </a:p>
        </p:txBody>
      </p:sp>
      <p:sp>
        <p:nvSpPr>
          <p:cNvPr id="44039" name="Text Box 5"/>
          <p:cNvSpPr txBox="1">
            <a:spLocks noChangeArrowheads="1"/>
          </p:cNvSpPr>
          <p:nvPr/>
        </p:nvSpPr>
        <p:spPr bwMode="auto">
          <a:xfrm>
            <a:off x="762000" y="2438400"/>
            <a:ext cx="7315200" cy="547688"/>
          </a:xfrm>
          <a:prstGeom prst="rect">
            <a:avLst/>
          </a:prstGeom>
          <a:noFill/>
          <a:ln w="9525">
            <a:noFill/>
            <a:miter lim="800000"/>
            <a:headEnd/>
            <a:tailEnd/>
          </a:ln>
        </p:spPr>
        <p:txBody>
          <a:bodyPr tIns="137160" bIns="137160">
            <a:spAutoFit/>
          </a:bodyPr>
          <a:lstStyle/>
          <a:p>
            <a:pPr>
              <a:spcBef>
                <a:spcPct val="50000"/>
              </a:spcBef>
            </a:pPr>
            <a:r>
              <a:rPr lang="en-US" sz="1800"/>
              <a:t>We can use "fall-through" logic to keep the code as short as possible: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4"/>
          <p:cNvSpPr>
            <a:spLocks noGrp="1"/>
          </p:cNvSpPr>
          <p:nvPr>
            <p:ph type="sldNum" sz="quarter" idx="11"/>
          </p:nvPr>
        </p:nvSpPr>
        <p:spPr>
          <a:noFill/>
        </p:spPr>
        <p:txBody>
          <a:bodyPr/>
          <a:lstStyle/>
          <a:p>
            <a:fld id="{080719F3-3E67-45A0-90FD-E0686A2FD89F}" type="slidenum">
              <a:rPr lang="en-US" smtClean="0"/>
              <a:pPr/>
              <a:t>42</a:t>
            </a:fld>
            <a:endParaRPr lang="en-US" smtClean="0"/>
          </a:p>
        </p:txBody>
      </p:sp>
      <p:sp>
        <p:nvSpPr>
          <p:cNvPr id="232450" name="Rectangle 2"/>
          <p:cNvSpPr>
            <a:spLocks noGrp="1" noChangeArrowheads="1"/>
          </p:cNvSpPr>
          <p:nvPr>
            <p:ph type="title"/>
          </p:nvPr>
        </p:nvSpPr>
        <p:spPr/>
        <p:txBody>
          <a:bodyPr/>
          <a:lstStyle/>
          <a:p>
            <a:pPr eaLnBrk="1" hangingPunct="1">
              <a:defRPr/>
            </a:pPr>
            <a:r>
              <a:rPr lang="en-US" sz="2800" smtClean="0"/>
              <a:t>WHILE Loops</a:t>
            </a:r>
          </a:p>
        </p:txBody>
      </p:sp>
      <p:sp>
        <p:nvSpPr>
          <p:cNvPr id="45061" name="Text Box 3"/>
          <p:cNvSpPr txBox="1">
            <a:spLocks noChangeArrowheads="1"/>
          </p:cNvSpPr>
          <p:nvPr/>
        </p:nvSpPr>
        <p:spPr bwMode="auto">
          <a:xfrm>
            <a:off x="2552700" y="2401888"/>
            <a:ext cx="3886200" cy="762000"/>
          </a:xfrm>
          <a:prstGeom prst="rect">
            <a:avLst/>
          </a:prstGeom>
          <a:noFill/>
          <a:ln w="9525">
            <a:solidFill>
              <a:schemeClr val="tx1"/>
            </a:solidFill>
            <a:miter lim="800000"/>
            <a:headEnd/>
            <a:tailEnd/>
          </a:ln>
        </p:spPr>
        <p:txBody>
          <a:bodyPr lIns="137160" tIns="182880" rIns="137160" bIns="182880"/>
          <a:lstStyle/>
          <a:p>
            <a:pPr>
              <a:lnSpc>
                <a:spcPct val="90000"/>
              </a:lnSpc>
              <a:spcBef>
                <a:spcPct val="20000"/>
              </a:spcBef>
              <a:buClr>
                <a:schemeClr val="tx1"/>
              </a:buClr>
              <a:tabLst>
                <a:tab pos="457200" algn="l"/>
                <a:tab pos="3657600" algn="l"/>
                <a:tab pos="4114800" algn="l"/>
              </a:tabLst>
            </a:pPr>
            <a:r>
              <a:rPr lang="en-US" sz="1600" b="1">
                <a:latin typeface="Courier New" pitchFamily="49" charset="0"/>
              </a:rPr>
              <a:t>while( eax &lt; ebx)</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eax = eax + 1;</a:t>
            </a:r>
          </a:p>
        </p:txBody>
      </p:sp>
      <p:sp>
        <p:nvSpPr>
          <p:cNvPr id="45062" name="Text Box 4"/>
          <p:cNvSpPr txBox="1">
            <a:spLocks noChangeArrowheads="1"/>
          </p:cNvSpPr>
          <p:nvPr/>
        </p:nvSpPr>
        <p:spPr bwMode="auto">
          <a:xfrm>
            <a:off x="838200" y="1066800"/>
            <a:ext cx="7315200" cy="1096963"/>
          </a:xfrm>
          <a:prstGeom prst="rect">
            <a:avLst/>
          </a:prstGeom>
          <a:noFill/>
          <a:ln w="9525">
            <a:noFill/>
            <a:miter lim="800000"/>
            <a:headEnd/>
            <a:tailEnd/>
          </a:ln>
        </p:spPr>
        <p:txBody>
          <a:bodyPr tIns="137160" bIns="137160">
            <a:spAutoFit/>
          </a:bodyPr>
          <a:lstStyle/>
          <a:p>
            <a:pPr>
              <a:spcBef>
                <a:spcPct val="50000"/>
              </a:spcBef>
            </a:pPr>
            <a:r>
              <a:rPr lang="en-US" sz="1800"/>
              <a:t>A WHILE loop is really an IF statement followed by the body of the loop, followed by an </a:t>
            </a:r>
            <a:r>
              <a:rPr lang="en-US" sz="1800" i="1"/>
              <a:t>unconditional</a:t>
            </a:r>
            <a:r>
              <a:rPr lang="en-US" sz="1800"/>
              <a:t> jump to the top of the loop. Consider the following example:</a:t>
            </a:r>
          </a:p>
        </p:txBody>
      </p:sp>
      <p:grpSp>
        <p:nvGrpSpPr>
          <p:cNvPr id="2" name="Group 5"/>
          <p:cNvGrpSpPr>
            <a:grpSpLocks/>
          </p:cNvGrpSpPr>
          <p:nvPr/>
        </p:nvGrpSpPr>
        <p:grpSpPr bwMode="auto">
          <a:xfrm>
            <a:off x="838200" y="3429000"/>
            <a:ext cx="7543800" cy="1828800"/>
            <a:chOff x="528" y="2160"/>
            <a:chExt cx="4752" cy="1440"/>
          </a:xfrm>
        </p:grpSpPr>
        <p:sp>
          <p:nvSpPr>
            <p:cNvPr id="45064" name="Text Box 6"/>
            <p:cNvSpPr txBox="1">
              <a:spLocks noChangeArrowheads="1"/>
            </p:cNvSpPr>
            <p:nvPr/>
          </p:nvSpPr>
          <p:spPr bwMode="auto">
            <a:xfrm>
              <a:off x="576" y="2544"/>
              <a:ext cx="4704" cy="1056"/>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571500" algn="l"/>
                  <a:tab pos="3657600" algn="l"/>
                </a:tabLst>
              </a:pPr>
              <a:r>
                <a:rPr lang="en-US" sz="1600" b="1">
                  <a:latin typeface="Courier New" pitchFamily="49" charset="0"/>
                </a:rPr>
                <a:t>top:	cmp eax,ebx	; check loop condition</a:t>
              </a:r>
            </a:p>
            <a:p>
              <a:pPr>
                <a:lnSpc>
                  <a:spcPct val="50000"/>
                </a:lnSpc>
                <a:spcBef>
                  <a:spcPct val="50000"/>
                </a:spcBef>
                <a:tabLst>
                  <a:tab pos="571500" algn="l"/>
                  <a:tab pos="3657600" algn="l"/>
                </a:tabLst>
              </a:pPr>
              <a:r>
                <a:rPr lang="en-US" sz="1600" b="1">
                  <a:latin typeface="Courier New" pitchFamily="49" charset="0"/>
                </a:rPr>
                <a:t>	jae next	; false? exit loop</a:t>
              </a:r>
            </a:p>
            <a:p>
              <a:pPr>
                <a:lnSpc>
                  <a:spcPct val="50000"/>
                </a:lnSpc>
                <a:spcBef>
                  <a:spcPct val="50000"/>
                </a:spcBef>
                <a:tabLst>
                  <a:tab pos="571500" algn="l"/>
                  <a:tab pos="3657600" algn="l"/>
                </a:tabLst>
              </a:pPr>
              <a:r>
                <a:rPr lang="en-US" sz="1600" b="1">
                  <a:latin typeface="Courier New" pitchFamily="49" charset="0"/>
                </a:rPr>
                <a:t>	inc eax	; body of loop</a:t>
              </a:r>
            </a:p>
            <a:p>
              <a:pPr>
                <a:lnSpc>
                  <a:spcPct val="50000"/>
                </a:lnSpc>
                <a:spcBef>
                  <a:spcPct val="50000"/>
                </a:spcBef>
                <a:tabLst>
                  <a:tab pos="571500" algn="l"/>
                  <a:tab pos="3657600" algn="l"/>
                </a:tabLst>
              </a:pPr>
              <a:r>
                <a:rPr lang="en-US" sz="1600" b="1">
                  <a:latin typeface="Courier New" pitchFamily="49" charset="0"/>
                </a:rPr>
                <a:t>	jmp top	; repeat the loop</a:t>
              </a:r>
            </a:p>
            <a:p>
              <a:pPr>
                <a:lnSpc>
                  <a:spcPct val="50000"/>
                </a:lnSpc>
                <a:spcBef>
                  <a:spcPct val="50000"/>
                </a:spcBef>
                <a:tabLst>
                  <a:tab pos="571500" algn="l"/>
                  <a:tab pos="3657600" algn="l"/>
                </a:tabLst>
              </a:pPr>
              <a:r>
                <a:rPr lang="en-US" sz="1600" b="1">
                  <a:latin typeface="Courier New" pitchFamily="49" charset="0"/>
                </a:rPr>
                <a:t>next:</a:t>
              </a:r>
            </a:p>
          </p:txBody>
        </p:sp>
        <p:sp>
          <p:nvSpPr>
            <p:cNvPr id="45065" name="Text Box 7"/>
            <p:cNvSpPr txBox="1">
              <a:spLocks noChangeArrowheads="1"/>
            </p:cNvSpPr>
            <p:nvPr/>
          </p:nvSpPr>
          <p:spPr bwMode="auto">
            <a:xfrm>
              <a:off x="528" y="2160"/>
              <a:ext cx="4080" cy="431"/>
            </a:xfrm>
            <a:prstGeom prst="rect">
              <a:avLst/>
            </a:prstGeom>
            <a:noFill/>
            <a:ln w="9525">
              <a:noFill/>
              <a:miter lim="800000"/>
              <a:headEnd/>
              <a:tailEnd/>
            </a:ln>
          </p:spPr>
          <p:txBody>
            <a:bodyPr tIns="137160" bIns="137160">
              <a:spAutoFit/>
            </a:bodyPr>
            <a:lstStyle/>
            <a:p>
              <a:pPr>
                <a:spcBef>
                  <a:spcPct val="50000"/>
                </a:spcBef>
              </a:pPr>
              <a:r>
                <a:rPr lang="en-US" sz="1800"/>
                <a:t>This is a possible implementation: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p:cNvSpPr>
            <a:spLocks noGrp="1"/>
          </p:cNvSpPr>
          <p:nvPr>
            <p:ph type="sldNum" sz="quarter" idx="11"/>
          </p:nvPr>
        </p:nvSpPr>
        <p:spPr>
          <a:noFill/>
        </p:spPr>
        <p:txBody>
          <a:bodyPr/>
          <a:lstStyle/>
          <a:p>
            <a:fld id="{6F8651FC-5674-4C90-93FF-0CF27E04E410}" type="slidenum">
              <a:rPr lang="en-US" smtClean="0"/>
              <a:pPr/>
              <a:t>43</a:t>
            </a:fld>
            <a:endParaRPr lang="en-US" smtClean="0"/>
          </a:p>
        </p:txBody>
      </p:sp>
      <p:sp>
        <p:nvSpPr>
          <p:cNvPr id="233474" name="Rectangle 2"/>
          <p:cNvSpPr>
            <a:spLocks noGrp="1" noChangeArrowheads="1"/>
          </p:cNvSpPr>
          <p:nvPr>
            <p:ph type="title"/>
          </p:nvPr>
        </p:nvSpPr>
        <p:spPr/>
        <p:txBody>
          <a:bodyPr/>
          <a:lstStyle/>
          <a:p>
            <a:pPr eaLnBrk="1" hangingPunct="1">
              <a:defRPr/>
            </a:pPr>
            <a:r>
              <a:rPr lang="en-US" sz="2800" smtClean="0"/>
              <a:t>Your turn . . .</a:t>
            </a:r>
          </a:p>
        </p:txBody>
      </p:sp>
      <p:sp>
        <p:nvSpPr>
          <p:cNvPr id="233475" name="Text Box 3"/>
          <p:cNvSpPr txBox="1">
            <a:spLocks noChangeArrowheads="1"/>
          </p:cNvSpPr>
          <p:nvPr/>
        </p:nvSpPr>
        <p:spPr bwMode="auto">
          <a:xfrm>
            <a:off x="990600" y="3429000"/>
            <a:ext cx="7086600" cy="16002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571500" algn="l"/>
                <a:tab pos="3657600" algn="l"/>
              </a:tabLst>
            </a:pPr>
            <a:r>
              <a:rPr lang="en-US" sz="1600" b="1">
                <a:latin typeface="Courier New" pitchFamily="49" charset="0"/>
              </a:rPr>
              <a:t>top:	cmp ebx,val1	; check loop condition</a:t>
            </a:r>
          </a:p>
          <a:p>
            <a:pPr>
              <a:lnSpc>
                <a:spcPct val="50000"/>
              </a:lnSpc>
              <a:spcBef>
                <a:spcPct val="50000"/>
              </a:spcBef>
              <a:tabLst>
                <a:tab pos="571500" algn="l"/>
                <a:tab pos="3657600" algn="l"/>
              </a:tabLst>
            </a:pPr>
            <a:r>
              <a:rPr lang="en-US" sz="1600" b="1">
                <a:latin typeface="Courier New" pitchFamily="49" charset="0"/>
              </a:rPr>
              <a:t>	ja  next	; false? exit loop</a:t>
            </a:r>
          </a:p>
          <a:p>
            <a:pPr>
              <a:lnSpc>
                <a:spcPct val="50000"/>
              </a:lnSpc>
              <a:spcBef>
                <a:spcPct val="50000"/>
              </a:spcBef>
              <a:tabLst>
                <a:tab pos="571500" algn="l"/>
                <a:tab pos="3657600" algn="l"/>
              </a:tabLst>
            </a:pPr>
            <a:r>
              <a:rPr lang="en-US" sz="1600" b="1">
                <a:latin typeface="Courier New" pitchFamily="49" charset="0"/>
              </a:rPr>
              <a:t>	add ebx,5	; body of loop</a:t>
            </a:r>
          </a:p>
          <a:p>
            <a:pPr>
              <a:lnSpc>
                <a:spcPct val="50000"/>
              </a:lnSpc>
              <a:spcBef>
                <a:spcPct val="50000"/>
              </a:spcBef>
              <a:tabLst>
                <a:tab pos="571500" algn="l"/>
                <a:tab pos="3657600" algn="l"/>
              </a:tabLst>
            </a:pPr>
            <a:r>
              <a:rPr lang="en-US" sz="1600" b="1">
                <a:latin typeface="Courier New" pitchFamily="49" charset="0"/>
              </a:rPr>
              <a:t>	dec val1</a:t>
            </a:r>
          </a:p>
          <a:p>
            <a:pPr>
              <a:lnSpc>
                <a:spcPct val="50000"/>
              </a:lnSpc>
              <a:spcBef>
                <a:spcPct val="50000"/>
              </a:spcBef>
              <a:tabLst>
                <a:tab pos="571500" algn="l"/>
                <a:tab pos="3657600" algn="l"/>
              </a:tabLst>
            </a:pPr>
            <a:r>
              <a:rPr lang="en-US" sz="1600" b="1">
                <a:latin typeface="Courier New" pitchFamily="49" charset="0"/>
              </a:rPr>
              <a:t>	jmp top	; repeat the loop</a:t>
            </a:r>
          </a:p>
          <a:p>
            <a:pPr>
              <a:lnSpc>
                <a:spcPct val="50000"/>
              </a:lnSpc>
              <a:spcBef>
                <a:spcPct val="50000"/>
              </a:spcBef>
              <a:tabLst>
                <a:tab pos="571500" algn="l"/>
                <a:tab pos="3657600" algn="l"/>
              </a:tabLst>
            </a:pPr>
            <a:r>
              <a:rPr lang="en-US" sz="1600" b="1">
                <a:latin typeface="Courier New" pitchFamily="49" charset="0"/>
              </a:rPr>
              <a:t>next:</a:t>
            </a:r>
          </a:p>
        </p:txBody>
      </p:sp>
      <p:sp>
        <p:nvSpPr>
          <p:cNvPr id="46086" name="Text Box 4"/>
          <p:cNvSpPr txBox="1">
            <a:spLocks noChangeArrowheads="1"/>
          </p:cNvSpPr>
          <p:nvPr/>
        </p:nvSpPr>
        <p:spPr bwMode="auto">
          <a:xfrm>
            <a:off x="2514600" y="1600200"/>
            <a:ext cx="3962400" cy="1676400"/>
          </a:xfrm>
          <a:prstGeom prst="rect">
            <a:avLst/>
          </a:prstGeom>
          <a:noFill/>
          <a:ln w="9525">
            <a:solidFill>
              <a:schemeClr val="tx1"/>
            </a:solidFill>
            <a:miter lim="800000"/>
            <a:headEnd/>
            <a:tailEnd/>
          </a:ln>
        </p:spPr>
        <p:txBody>
          <a:bodyPr lIns="137160" tIns="182880" rIns="137160" bIns="182880"/>
          <a:lstStyle/>
          <a:p>
            <a:pPr>
              <a:lnSpc>
                <a:spcPct val="90000"/>
              </a:lnSpc>
              <a:spcBef>
                <a:spcPct val="20000"/>
              </a:spcBef>
              <a:buClr>
                <a:schemeClr val="tx1"/>
              </a:buClr>
              <a:tabLst>
                <a:tab pos="457200" algn="l"/>
                <a:tab pos="3657600" algn="l"/>
                <a:tab pos="4114800" algn="l"/>
              </a:tabLst>
            </a:pPr>
            <a:r>
              <a:rPr lang="en-US" sz="1600" b="1">
                <a:latin typeface="Courier New" pitchFamily="49" charset="0"/>
              </a:rPr>
              <a:t>while( ebx &lt;= val1)</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ebx = ebx + 5;</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	val1 = val1 - 1</a:t>
            </a:r>
          </a:p>
          <a:p>
            <a:pPr>
              <a:lnSpc>
                <a:spcPct val="90000"/>
              </a:lnSpc>
              <a:spcBef>
                <a:spcPct val="20000"/>
              </a:spcBef>
              <a:buClr>
                <a:schemeClr val="tx1"/>
              </a:buClr>
              <a:tabLst>
                <a:tab pos="457200" algn="l"/>
                <a:tab pos="3657600" algn="l"/>
                <a:tab pos="4114800" algn="l"/>
              </a:tabLst>
            </a:pPr>
            <a:r>
              <a:rPr lang="en-US" sz="1600" b="1">
                <a:latin typeface="Courier New" pitchFamily="49" charset="0"/>
              </a:rPr>
              <a:t>}</a:t>
            </a:r>
          </a:p>
        </p:txBody>
      </p:sp>
      <p:sp>
        <p:nvSpPr>
          <p:cNvPr id="46087" name="Text Box 5"/>
          <p:cNvSpPr txBox="1">
            <a:spLocks noChangeArrowheads="1"/>
          </p:cNvSpPr>
          <p:nvPr/>
        </p:nvSpPr>
        <p:spPr bwMode="auto">
          <a:xfrm>
            <a:off x="685800" y="990600"/>
            <a:ext cx="7620000" cy="547688"/>
          </a:xfrm>
          <a:prstGeom prst="rect">
            <a:avLst/>
          </a:prstGeom>
          <a:noFill/>
          <a:ln w="9525">
            <a:noFill/>
            <a:miter lim="800000"/>
            <a:headEnd/>
            <a:tailEnd/>
          </a:ln>
        </p:spPr>
        <p:txBody>
          <a:bodyPr tIns="137160" bIns="137160">
            <a:spAutoFit/>
          </a:bodyPr>
          <a:lstStyle/>
          <a:p>
            <a:pPr>
              <a:spcBef>
                <a:spcPct val="50000"/>
              </a:spcBef>
            </a:pPr>
            <a:r>
              <a:rPr lang="en-US" sz="1800"/>
              <a:t>Implement the following loop, using unsigned 32-bit integers: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box(in)">
                                      <p:cBhvr>
                                        <p:cTn id="7" dur="500"/>
                                        <p:tgtEl>
                                          <p:spTgt spid="233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4"/>
          <p:cNvSpPr>
            <a:spLocks noGrp="1"/>
          </p:cNvSpPr>
          <p:nvPr>
            <p:ph type="sldNum" sz="quarter" idx="11"/>
          </p:nvPr>
        </p:nvSpPr>
        <p:spPr>
          <a:noFill/>
        </p:spPr>
        <p:txBody>
          <a:bodyPr/>
          <a:lstStyle/>
          <a:p>
            <a:fld id="{E19E531D-E489-4F7C-BF05-03FC3336E520}" type="slidenum">
              <a:rPr lang="en-US" smtClean="0"/>
              <a:pPr/>
              <a:t>44</a:t>
            </a:fld>
            <a:endParaRPr lang="en-US" smtClean="0"/>
          </a:p>
        </p:txBody>
      </p:sp>
      <p:sp>
        <p:nvSpPr>
          <p:cNvPr id="235522" name="Rectangle 2"/>
          <p:cNvSpPr>
            <a:spLocks noGrp="1" noChangeArrowheads="1"/>
          </p:cNvSpPr>
          <p:nvPr>
            <p:ph type="title"/>
          </p:nvPr>
        </p:nvSpPr>
        <p:spPr/>
        <p:txBody>
          <a:bodyPr/>
          <a:lstStyle/>
          <a:p>
            <a:pPr eaLnBrk="1" hangingPunct="1">
              <a:defRPr/>
            </a:pPr>
            <a:r>
              <a:rPr lang="en-US" sz="2800" smtClean="0"/>
              <a:t>Decision Directives</a:t>
            </a:r>
          </a:p>
        </p:txBody>
      </p:sp>
      <p:sp>
        <p:nvSpPr>
          <p:cNvPr id="47109" name="Rectangle 3"/>
          <p:cNvSpPr>
            <a:spLocks noGrp="1" noChangeArrowheads="1"/>
          </p:cNvSpPr>
          <p:nvPr>
            <p:ph type="body" idx="1"/>
          </p:nvPr>
        </p:nvSpPr>
        <p:spPr>
          <a:xfrm>
            <a:off x="1066800" y="1219200"/>
            <a:ext cx="6934200" cy="3733800"/>
          </a:xfrm>
        </p:spPr>
        <p:txBody>
          <a:bodyPr/>
          <a:lstStyle/>
          <a:p>
            <a:pPr eaLnBrk="1" hangingPunct="1"/>
            <a:r>
              <a:rPr lang="en-US" sz="1800" smtClean="0"/>
              <a:t>Decision directives are directives that look like HLL keywords  .IF, .ELSE, .WHILE, etc.</a:t>
            </a:r>
          </a:p>
          <a:p>
            <a:pPr eaLnBrk="1" hangingPunct="1"/>
            <a:r>
              <a:rPr lang="en-US" sz="1800" smtClean="0"/>
              <a:t>When you use high level directives, the assembler generates assembly language instructions for you</a:t>
            </a:r>
          </a:p>
          <a:p>
            <a:pPr eaLnBrk="1" hangingPunct="1"/>
            <a:r>
              <a:rPr lang="en-US" sz="1800" smtClean="0"/>
              <a:t>While the use of high level directives simplifies the task of writing a program in assembly, it is important that you check the generated code to be sure it is what you intended</a:t>
            </a:r>
          </a:p>
          <a:p>
            <a:pPr eaLnBrk="1" hangingPunct="1"/>
            <a:r>
              <a:rPr lang="en-US" sz="1800" u="sng" smtClean="0"/>
              <a:t>For this class we will not use these decision directives</a:t>
            </a:r>
            <a:r>
              <a:rPr lang="en-US" sz="1800" smtClean="0"/>
              <a:t> because we want to learn how branching works in assembly language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2"/>
          <p:cNvSpPr>
            <a:spLocks noGrp="1"/>
          </p:cNvSpPr>
          <p:nvPr>
            <p:ph type="sldNum" sz="quarter" idx="11"/>
          </p:nvPr>
        </p:nvSpPr>
        <p:spPr>
          <a:noFill/>
        </p:spPr>
        <p:txBody>
          <a:bodyPr/>
          <a:lstStyle/>
          <a:p>
            <a:fld id="{6AD8462C-12F3-49B5-AE9D-25A854401C7C}" type="slidenum">
              <a:rPr lang="en-US" smtClean="0"/>
              <a:pPr/>
              <a:t>45</a:t>
            </a:fld>
            <a:endParaRPr lang="en-US" smtClean="0"/>
          </a:p>
        </p:txBody>
      </p:sp>
      <p:sp>
        <p:nvSpPr>
          <p:cNvPr id="4813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E952D0FD-865B-46FA-ADE9-F80A00534152}" type="slidenum">
              <a:rPr lang="en-US" sz="1600">
                <a:latin typeface="Times New Roman" pitchFamily="18" charset="0"/>
              </a:rPr>
              <a:pPr algn="r"/>
              <a:t>45</a:t>
            </a:fld>
            <a:endParaRPr lang="en-US" sz="1600">
              <a:latin typeface="Times New Roman" pitchFamily="18" charset="0"/>
            </a:endParaRPr>
          </a:p>
        </p:txBody>
      </p:sp>
      <p:sp>
        <p:nvSpPr>
          <p:cNvPr id="151554" name="Rectangle 2"/>
          <p:cNvSpPr>
            <a:spLocks noGrp="1" noChangeArrowheads="1"/>
          </p:cNvSpPr>
          <p:nvPr>
            <p:ph type="title" idx="4294967295"/>
          </p:nvPr>
        </p:nvSpPr>
        <p:spPr/>
        <p:txBody>
          <a:bodyPr/>
          <a:lstStyle/>
          <a:p>
            <a:pPr eaLnBrk="1" hangingPunct="1">
              <a:defRPr/>
            </a:pPr>
            <a:r>
              <a:rPr lang="en-US" sz="2800"/>
              <a:t>Summary of Key Concepts</a:t>
            </a:r>
          </a:p>
        </p:txBody>
      </p:sp>
      <p:sp>
        <p:nvSpPr>
          <p:cNvPr id="48134" name="Rectangle 3"/>
          <p:cNvSpPr>
            <a:spLocks noGrp="1" noChangeArrowheads="1"/>
          </p:cNvSpPr>
          <p:nvPr>
            <p:ph type="body" idx="4294967295"/>
          </p:nvPr>
        </p:nvSpPr>
        <p:spPr>
          <a:xfrm>
            <a:off x="990600" y="838200"/>
            <a:ext cx="7162800" cy="4953000"/>
          </a:xfrm>
        </p:spPr>
        <p:txBody>
          <a:bodyPr/>
          <a:lstStyle/>
          <a:p>
            <a:pPr eaLnBrk="1" hangingPunct="1"/>
            <a:r>
              <a:rPr lang="en-US" sz="1800" dirty="0" smtClean="0"/>
              <a:t>Branching occurs with the jump and loop instructions.</a:t>
            </a:r>
          </a:p>
          <a:p>
            <a:pPr eaLnBrk="1" hangingPunct="1"/>
            <a:r>
              <a:rPr lang="en-US" sz="1800" dirty="0" smtClean="0"/>
              <a:t>The unconditional JMP instruction causes execution to jump forward or backward in the code, regardless of any condition.</a:t>
            </a:r>
          </a:p>
          <a:p>
            <a:pPr eaLnBrk="1" hangingPunct="1"/>
            <a:r>
              <a:rPr lang="en-US" sz="1800" dirty="0" smtClean="0"/>
              <a:t>The conditional jumps can be based on a flag status and / or on a CMP result.</a:t>
            </a:r>
          </a:p>
          <a:p>
            <a:pPr eaLnBrk="1" hangingPunct="1"/>
            <a:r>
              <a:rPr lang="en-US" sz="1800" dirty="0" smtClean="0"/>
              <a:t>When using CMP result for a jump based on inequality, use the correct jump instructions for signed vs. unsigned integers.</a:t>
            </a:r>
          </a:p>
          <a:p>
            <a:pPr eaLnBrk="1" hangingPunct="1"/>
            <a:r>
              <a:rPr lang="en-US" sz="1800" dirty="0" smtClean="0"/>
              <a:t>The LOOP instruction causes a counter controlled loop, where the counter is in ECX.</a:t>
            </a:r>
          </a:p>
          <a:p>
            <a:pPr eaLnBrk="1" hangingPunct="1"/>
            <a:r>
              <a:rPr lang="en-US" sz="1800" dirty="0" smtClean="0"/>
              <a:t>There are specialized loop instructions that depend on the ECX value </a:t>
            </a:r>
            <a:r>
              <a:rPr lang="en-US" sz="1800" i="1" dirty="0" smtClean="0"/>
              <a:t>and</a:t>
            </a:r>
            <a:r>
              <a:rPr lang="en-US" sz="1800" dirty="0" smtClean="0"/>
              <a:t> on a CMP result.</a:t>
            </a:r>
          </a:p>
          <a:p>
            <a:pPr eaLnBrk="1" hangingPunct="1"/>
            <a:r>
              <a:rPr lang="en-US" sz="1800" dirty="0" smtClean="0"/>
              <a:t>If and looping constructs in HLL are built from jump and loop instructions.</a:t>
            </a:r>
          </a:p>
          <a:p>
            <a:pPr eaLnBrk="1" hangingPunct="1"/>
            <a:r>
              <a:rPr lang="en-US" sz="1800" dirty="0" smtClean="0"/>
              <a:t>For this class, we don’t use the decision directives provided by MASM.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1"/>
          </p:nvPr>
        </p:nvSpPr>
        <p:spPr>
          <a:noFill/>
        </p:spPr>
        <p:txBody>
          <a:bodyPr/>
          <a:lstStyle/>
          <a:p>
            <a:fld id="{7E61B9FD-098E-4CCB-A5DB-084D58DAC3FE}" type="slidenum">
              <a:rPr lang="en-US" smtClean="0"/>
              <a:pPr/>
              <a:t>5</a:t>
            </a:fld>
            <a:endParaRPr lang="en-US" smtClean="0"/>
          </a:p>
        </p:txBody>
      </p:sp>
      <p:sp>
        <p:nvSpPr>
          <p:cNvPr id="134146" name="Rectangle 2"/>
          <p:cNvSpPr>
            <a:spLocks noGrp="1" noChangeArrowheads="1"/>
          </p:cNvSpPr>
          <p:nvPr>
            <p:ph type="title"/>
          </p:nvPr>
        </p:nvSpPr>
        <p:spPr/>
        <p:txBody>
          <a:bodyPr/>
          <a:lstStyle/>
          <a:p>
            <a:pPr eaLnBrk="1" hangingPunct="1">
              <a:defRPr/>
            </a:pPr>
            <a:r>
              <a:rPr lang="en-US" sz="2800" smtClean="0"/>
              <a:t>LOOP Instruction</a:t>
            </a:r>
            <a:endParaRPr lang="en-US" sz="2400" smtClean="0"/>
          </a:p>
        </p:txBody>
      </p:sp>
      <p:sp>
        <p:nvSpPr>
          <p:cNvPr id="7173" name="Text Box 4"/>
          <p:cNvSpPr txBox="1">
            <a:spLocks noChangeArrowheads="1"/>
          </p:cNvSpPr>
          <p:nvPr/>
        </p:nvSpPr>
        <p:spPr bwMode="auto">
          <a:xfrm>
            <a:off x="685800" y="914400"/>
            <a:ext cx="7848600" cy="5193729"/>
          </a:xfrm>
          <a:prstGeom prst="rect">
            <a:avLst/>
          </a:prstGeom>
          <a:noFill/>
          <a:ln w="9525">
            <a:noFill/>
            <a:miter lim="800000"/>
            <a:headEnd/>
            <a:tailEnd/>
          </a:ln>
        </p:spPr>
        <p:txBody>
          <a:bodyPr wrap="square" tIns="137160" bIns="137160">
            <a:spAutoFit/>
          </a:bodyPr>
          <a:lstStyle/>
          <a:p>
            <a:pPr marL="228600" indent="-228600">
              <a:lnSpc>
                <a:spcPct val="80000"/>
              </a:lnSpc>
              <a:spcBef>
                <a:spcPct val="50000"/>
              </a:spcBef>
              <a:buFontTx/>
              <a:buChar char="•"/>
            </a:pPr>
            <a:r>
              <a:rPr lang="en-US" sz="1800" dirty="0"/>
              <a:t>The LOOP instruction creates a counter controlled </a:t>
            </a:r>
            <a:r>
              <a:rPr lang="en-US" sz="1800" dirty="0" smtClean="0"/>
              <a:t>loop.</a:t>
            </a:r>
          </a:p>
          <a:p>
            <a:pPr marL="228600" indent="-228600">
              <a:lnSpc>
                <a:spcPct val="80000"/>
              </a:lnSpc>
              <a:spcBef>
                <a:spcPct val="50000"/>
              </a:spcBef>
              <a:buFontTx/>
              <a:buChar char="•"/>
            </a:pPr>
            <a:r>
              <a:rPr lang="en-US" sz="1800" dirty="0" smtClean="0"/>
              <a:t>There </a:t>
            </a:r>
            <a:r>
              <a:rPr lang="en-US" sz="1800" dirty="0"/>
              <a:t>is no instruction for event controlled loops (these </a:t>
            </a:r>
            <a:r>
              <a:rPr lang="en-US" sz="1800" dirty="0" smtClean="0"/>
              <a:t>are implemented </a:t>
            </a:r>
            <a:r>
              <a:rPr lang="en-US" sz="1800" dirty="0"/>
              <a:t>with conditional jumps</a:t>
            </a:r>
            <a:r>
              <a:rPr lang="en-US" sz="1800" dirty="0" smtClean="0"/>
              <a:t>).</a:t>
            </a:r>
            <a:endParaRPr lang="en-US" sz="1800" dirty="0"/>
          </a:p>
          <a:p>
            <a:pPr marL="228600" indent="-228600">
              <a:lnSpc>
                <a:spcPct val="80000"/>
              </a:lnSpc>
              <a:spcBef>
                <a:spcPct val="50000"/>
              </a:spcBef>
              <a:buFontTx/>
              <a:buChar char="•"/>
            </a:pPr>
            <a:r>
              <a:rPr lang="en-US" sz="1800" dirty="0"/>
              <a:t>Syntax: </a:t>
            </a:r>
            <a:r>
              <a:rPr lang="en-US" sz="1800" dirty="0">
                <a:solidFill>
                  <a:schemeClr val="tx2"/>
                </a:solidFill>
              </a:rPr>
              <a:t>LOOP </a:t>
            </a:r>
            <a:r>
              <a:rPr lang="en-US" sz="1800" i="1" dirty="0">
                <a:solidFill>
                  <a:schemeClr val="tx2"/>
                </a:solidFill>
              </a:rPr>
              <a:t>target</a:t>
            </a:r>
          </a:p>
          <a:p>
            <a:pPr marL="228600" indent="-228600">
              <a:lnSpc>
                <a:spcPct val="25000"/>
              </a:lnSpc>
              <a:spcBef>
                <a:spcPct val="50000"/>
              </a:spcBef>
            </a:pPr>
            <a:r>
              <a:rPr lang="en-US" sz="1800" i="1" dirty="0"/>
              <a:t>		</a:t>
            </a:r>
            <a:r>
              <a:rPr lang="en-US" sz="1800" dirty="0"/>
              <a:t>where target is a code label </a:t>
            </a:r>
          </a:p>
          <a:p>
            <a:pPr marL="228600" indent="-228600">
              <a:lnSpc>
                <a:spcPct val="80000"/>
              </a:lnSpc>
              <a:spcBef>
                <a:spcPct val="50000"/>
              </a:spcBef>
              <a:buFontTx/>
              <a:buChar char="•"/>
            </a:pPr>
            <a:r>
              <a:rPr lang="en-US" sz="1800" dirty="0"/>
              <a:t>LOOP uses ECX as the counter, and the CPU interprets the count as an unsigned </a:t>
            </a:r>
            <a:r>
              <a:rPr lang="en-US" sz="1800" dirty="0" smtClean="0"/>
              <a:t>integer.</a:t>
            </a:r>
            <a:endParaRPr lang="en-US" sz="1800" dirty="0"/>
          </a:p>
          <a:p>
            <a:pPr marL="228600" indent="-228600">
              <a:lnSpc>
                <a:spcPct val="80000"/>
              </a:lnSpc>
              <a:spcBef>
                <a:spcPct val="50000"/>
              </a:spcBef>
              <a:buFontTx/>
              <a:buChar char="•"/>
            </a:pPr>
            <a:r>
              <a:rPr lang="en-US" sz="1800" dirty="0"/>
              <a:t>Logic when LOOP is executed:</a:t>
            </a:r>
          </a:p>
          <a:p>
            <a:pPr marL="685800" lvl="1" indent="-228600">
              <a:lnSpc>
                <a:spcPct val="80000"/>
              </a:lnSpc>
              <a:spcBef>
                <a:spcPct val="50000"/>
              </a:spcBef>
              <a:buFontTx/>
              <a:buChar char="•"/>
            </a:pPr>
            <a:r>
              <a:rPr lang="en-US" sz="1800" dirty="0" smtClean="0"/>
              <a:t>Step 1:  ECX </a:t>
            </a:r>
            <a:r>
              <a:rPr lang="en-US" sz="1800" dirty="0">
                <a:sym typeface="Symbol" pitchFamily="18" charset="2"/>
              </a:rPr>
              <a:t> ECX – </a:t>
            </a:r>
            <a:r>
              <a:rPr lang="en-US" sz="1800" dirty="0" smtClean="0">
                <a:sym typeface="Symbol" pitchFamily="18" charset="2"/>
              </a:rPr>
              <a:t>1</a:t>
            </a:r>
            <a:endParaRPr lang="en-US" sz="1800" dirty="0"/>
          </a:p>
          <a:p>
            <a:pPr marL="685800" lvl="1" indent="-228600">
              <a:lnSpc>
                <a:spcPct val="80000"/>
              </a:lnSpc>
              <a:spcBef>
                <a:spcPct val="50000"/>
              </a:spcBef>
              <a:buFontTx/>
              <a:buChar char="•"/>
            </a:pPr>
            <a:r>
              <a:rPr lang="en-US" sz="1800" dirty="0" smtClean="0"/>
              <a:t>Step 2:  if </a:t>
            </a:r>
            <a:r>
              <a:rPr lang="en-US" sz="1800" dirty="0"/>
              <a:t>ECX != 0, loop (jump) back to </a:t>
            </a:r>
            <a:r>
              <a:rPr lang="en-US" sz="1800" i="1" dirty="0" smtClean="0">
                <a:sym typeface="Symbol" pitchFamily="18" charset="2"/>
              </a:rPr>
              <a:t>target</a:t>
            </a:r>
            <a:endParaRPr lang="en-US" sz="1800" dirty="0">
              <a:sym typeface="Symbol" pitchFamily="18" charset="2"/>
            </a:endParaRPr>
          </a:p>
          <a:p>
            <a:pPr marL="228600" indent="-228600">
              <a:lnSpc>
                <a:spcPct val="80000"/>
              </a:lnSpc>
              <a:spcBef>
                <a:spcPct val="50000"/>
              </a:spcBef>
              <a:buFontTx/>
              <a:buChar char="•"/>
            </a:pPr>
            <a:r>
              <a:rPr lang="en-US" sz="1800" dirty="0">
                <a:sym typeface="Symbol" pitchFamily="18" charset="2"/>
              </a:rPr>
              <a:t>LOOP can only jump a distance of 128 bytes. For longer distances than this, use a conditional jump </a:t>
            </a:r>
            <a:r>
              <a:rPr lang="en-US" sz="1800" dirty="0" smtClean="0">
                <a:sym typeface="Symbol" pitchFamily="18" charset="2"/>
              </a:rPr>
              <a:t>instruction.</a:t>
            </a:r>
            <a:endParaRPr lang="en-US" sz="1800" dirty="0">
              <a:sym typeface="Symbol" pitchFamily="18" charset="2"/>
            </a:endParaRPr>
          </a:p>
          <a:p>
            <a:pPr marL="228600" indent="-228600">
              <a:lnSpc>
                <a:spcPct val="80000"/>
              </a:lnSpc>
              <a:spcBef>
                <a:spcPct val="50000"/>
              </a:spcBef>
              <a:buFontTx/>
              <a:buChar char="•"/>
            </a:pPr>
            <a:r>
              <a:rPr lang="en-US" sz="1800" dirty="0">
                <a:sym typeface="Symbol" pitchFamily="18" charset="2"/>
              </a:rPr>
              <a:t>Be careful when using </a:t>
            </a:r>
            <a:r>
              <a:rPr lang="en-US" sz="1800" dirty="0" smtClean="0">
                <a:sym typeface="Symbol" pitchFamily="18" charset="2"/>
              </a:rPr>
              <a:t>LOOP:</a:t>
            </a:r>
            <a:endParaRPr lang="en-US" sz="1800" dirty="0">
              <a:sym typeface="Symbol" pitchFamily="18" charset="2"/>
            </a:endParaRPr>
          </a:p>
          <a:p>
            <a:pPr marL="685800" lvl="1" indent="-228600">
              <a:lnSpc>
                <a:spcPct val="80000"/>
              </a:lnSpc>
              <a:spcBef>
                <a:spcPct val="50000"/>
              </a:spcBef>
              <a:buFontTx/>
              <a:buChar char="•"/>
            </a:pPr>
            <a:r>
              <a:rPr lang="en-US" sz="1800" dirty="0">
                <a:sym typeface="Symbol" pitchFamily="18" charset="2"/>
              </a:rPr>
              <a:t>Make sure ECX is set to the appropriate count before the loop</a:t>
            </a:r>
          </a:p>
          <a:p>
            <a:pPr marL="685800" lvl="1" indent="-228600">
              <a:lnSpc>
                <a:spcPct val="80000"/>
              </a:lnSpc>
              <a:spcBef>
                <a:spcPct val="50000"/>
              </a:spcBef>
              <a:buFontTx/>
              <a:buChar char="•"/>
            </a:pPr>
            <a:r>
              <a:rPr lang="en-US" sz="1800" dirty="0">
                <a:sym typeface="Symbol" pitchFamily="18" charset="2"/>
              </a:rPr>
              <a:t>Within the loop, don’t change the value of ECX or the loop will not stop at the expected </a:t>
            </a:r>
            <a:r>
              <a:rPr lang="en-US" sz="1800" dirty="0" smtClean="0">
                <a:sym typeface="Symbol" pitchFamily="18" charset="2"/>
              </a:rPr>
              <a:t>count.</a:t>
            </a:r>
            <a:endParaRPr lang="en-US" sz="1800" dirty="0">
              <a:sym typeface="Symbol" pitchFamily="18" charset="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p:cNvSpPr>
            <a:spLocks noGrp="1"/>
          </p:cNvSpPr>
          <p:nvPr>
            <p:ph type="sldNum" sz="quarter" idx="11"/>
          </p:nvPr>
        </p:nvSpPr>
        <p:spPr>
          <a:noFill/>
        </p:spPr>
        <p:txBody>
          <a:bodyPr/>
          <a:lstStyle/>
          <a:p>
            <a:fld id="{47F35B46-F581-4CD5-8B7B-58A87C525B59}" type="slidenum">
              <a:rPr lang="en-US" smtClean="0"/>
              <a:pPr/>
              <a:t>6</a:t>
            </a:fld>
            <a:endParaRPr lang="en-US" smtClean="0"/>
          </a:p>
        </p:txBody>
      </p:sp>
      <p:sp>
        <p:nvSpPr>
          <p:cNvPr id="155650" name="Rectangle 2"/>
          <p:cNvSpPr>
            <a:spLocks noGrp="1" noChangeArrowheads="1"/>
          </p:cNvSpPr>
          <p:nvPr>
            <p:ph type="title"/>
          </p:nvPr>
        </p:nvSpPr>
        <p:spPr/>
        <p:txBody>
          <a:bodyPr/>
          <a:lstStyle/>
          <a:p>
            <a:pPr eaLnBrk="1" hangingPunct="1">
              <a:defRPr/>
            </a:pPr>
            <a:r>
              <a:rPr lang="en-US" sz="2800" smtClean="0"/>
              <a:t>LOOP Example</a:t>
            </a:r>
          </a:p>
        </p:txBody>
      </p:sp>
      <p:sp>
        <p:nvSpPr>
          <p:cNvPr id="8197" name="Text Box 3"/>
          <p:cNvSpPr txBox="1">
            <a:spLocks noChangeArrowheads="1"/>
          </p:cNvSpPr>
          <p:nvPr/>
        </p:nvSpPr>
        <p:spPr bwMode="auto">
          <a:xfrm>
            <a:off x="685800" y="1752600"/>
            <a:ext cx="7772400" cy="1828800"/>
          </a:xfrm>
          <a:prstGeom prst="rect">
            <a:avLst/>
          </a:prstGeom>
          <a:noFill/>
          <a:ln w="9525">
            <a:solidFill>
              <a:schemeClr val="tx1"/>
            </a:solidFill>
            <a:miter lim="800000"/>
            <a:headEnd/>
            <a:tailEnd/>
          </a:ln>
        </p:spPr>
        <p:txBody>
          <a:bodyPr tIns="137160" bIns="137160"/>
          <a:lstStyle/>
          <a:p>
            <a:pPr>
              <a:lnSpc>
                <a:spcPct val="50000"/>
              </a:lnSpc>
              <a:spcBef>
                <a:spcPct val="50000"/>
              </a:spcBef>
              <a:tabLst>
                <a:tab pos="457200" algn="l"/>
                <a:tab pos="3657600" algn="l"/>
                <a:tab pos="4114800" algn="l"/>
              </a:tabLst>
            </a:pPr>
            <a:r>
              <a:rPr lang="en-US" sz="1600" b="1" dirty="0">
                <a:latin typeface="Courier New" pitchFamily="49" charset="0"/>
              </a:rPr>
              <a:t>00000000  66 B8 0000       </a:t>
            </a:r>
            <a:r>
              <a:rPr lang="en-US" sz="1600" b="1" dirty="0" err="1">
                <a:latin typeface="Courier New" pitchFamily="49" charset="0"/>
              </a:rPr>
              <a:t>mov</a:t>
            </a:r>
            <a:r>
              <a:rPr lang="en-US" sz="1600" b="1" dirty="0">
                <a:latin typeface="Courier New" pitchFamily="49" charset="0"/>
              </a:rPr>
              <a:t>  ax,0     ; initialize ax  </a:t>
            </a:r>
          </a:p>
          <a:p>
            <a:pPr>
              <a:lnSpc>
                <a:spcPct val="50000"/>
              </a:lnSpc>
              <a:spcBef>
                <a:spcPct val="50000"/>
              </a:spcBef>
              <a:tabLst>
                <a:tab pos="457200" algn="l"/>
                <a:tab pos="3657600" algn="l"/>
                <a:tab pos="4114800" algn="l"/>
              </a:tabLst>
            </a:pPr>
            <a:r>
              <a:rPr lang="en-US" sz="1600" b="1" dirty="0">
                <a:latin typeface="Courier New" pitchFamily="49" charset="0"/>
              </a:rPr>
              <a:t>00000004  B9 00000005      </a:t>
            </a:r>
            <a:r>
              <a:rPr lang="en-US" sz="1600" b="1" dirty="0" err="1">
                <a:latin typeface="Courier New" pitchFamily="49" charset="0"/>
              </a:rPr>
              <a:t>mov</a:t>
            </a:r>
            <a:r>
              <a:rPr lang="en-US" sz="1600" b="1" dirty="0">
                <a:latin typeface="Courier New" pitchFamily="49" charset="0"/>
              </a:rPr>
              <a:t>  ecx,5    ; set counter to 5</a:t>
            </a:r>
          </a:p>
          <a:p>
            <a:pPr>
              <a:lnSpc>
                <a:spcPct val="50000"/>
              </a:lnSpc>
              <a:spcBef>
                <a:spcPct val="50000"/>
              </a:spcBef>
              <a:tabLst>
                <a:tab pos="457200" algn="l"/>
                <a:tab pos="3657600" algn="l"/>
                <a:tab pos="4114800" algn="l"/>
              </a:tabLst>
            </a:pPr>
            <a:endParaRPr lang="en-US" sz="1600" b="1" dirty="0">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00000009</a:t>
            </a:r>
            <a:r>
              <a:rPr lang="en-US" sz="1600" b="1" dirty="0">
                <a:latin typeface="Courier New" pitchFamily="49" charset="0"/>
              </a:rPr>
              <a:t>  66 03 C1     L1: add  </a:t>
            </a:r>
            <a:r>
              <a:rPr lang="en-US" sz="1600" b="1" dirty="0" err="1">
                <a:latin typeface="Courier New" pitchFamily="49" charset="0"/>
              </a:rPr>
              <a:t>ax,cx</a:t>
            </a:r>
            <a:r>
              <a:rPr lang="en-US" sz="1600" b="1" dirty="0">
                <a:latin typeface="Courier New" pitchFamily="49" charset="0"/>
              </a:rPr>
              <a:t>     ; add </a:t>
            </a:r>
            <a:r>
              <a:rPr lang="en-US" sz="1600" b="1" dirty="0" err="1">
                <a:latin typeface="Courier New" pitchFamily="49" charset="0"/>
              </a:rPr>
              <a:t>cx</a:t>
            </a:r>
            <a:r>
              <a:rPr lang="en-US" sz="1600" b="1" dirty="0">
                <a:latin typeface="Courier New" pitchFamily="49" charset="0"/>
              </a:rPr>
              <a:t> to ax</a:t>
            </a:r>
          </a:p>
          <a:p>
            <a:pPr>
              <a:lnSpc>
                <a:spcPct val="50000"/>
              </a:lnSpc>
              <a:spcBef>
                <a:spcPct val="50000"/>
              </a:spcBef>
              <a:tabLst>
                <a:tab pos="457200" algn="l"/>
                <a:tab pos="3657600" algn="l"/>
                <a:tab pos="4114800" algn="l"/>
              </a:tabLst>
            </a:pPr>
            <a:r>
              <a:rPr lang="en-US" sz="1600" b="1" dirty="0">
                <a:latin typeface="Courier New" pitchFamily="49" charset="0"/>
              </a:rPr>
              <a:t>0000000C  E2 </a:t>
            </a:r>
            <a:r>
              <a:rPr lang="en-US" sz="1600" b="1" dirty="0">
                <a:solidFill>
                  <a:schemeClr val="tx2"/>
                </a:solidFill>
                <a:latin typeface="Courier New" pitchFamily="49" charset="0"/>
              </a:rPr>
              <a:t>FB</a:t>
            </a:r>
            <a:r>
              <a:rPr lang="en-US" sz="1600" b="1" dirty="0">
                <a:latin typeface="Courier New" pitchFamily="49" charset="0"/>
              </a:rPr>
              <a:t>            loop L1     </a:t>
            </a:r>
            <a:r>
              <a:rPr lang="en-US" sz="1600" b="1" dirty="0" smtClean="0">
                <a:latin typeface="Courier New" pitchFamily="49" charset="0"/>
              </a:rPr>
              <a:t>   ; </a:t>
            </a:r>
            <a:r>
              <a:rPr lang="en-US" sz="1600" b="1" dirty="0">
                <a:latin typeface="Courier New" pitchFamily="49" charset="0"/>
              </a:rPr>
              <a:t>loop until </a:t>
            </a:r>
            <a:r>
              <a:rPr lang="en-US" sz="1600" b="1" dirty="0" err="1">
                <a:latin typeface="Courier New" pitchFamily="49" charset="0"/>
              </a:rPr>
              <a:t>cx</a:t>
            </a:r>
            <a:r>
              <a:rPr lang="en-US" sz="1600" b="1" dirty="0">
                <a:latin typeface="Courier New" pitchFamily="49" charset="0"/>
              </a:rPr>
              <a:t> is 0</a:t>
            </a:r>
          </a:p>
          <a:p>
            <a:pPr>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0000000E                   ; ... next instruction</a:t>
            </a:r>
          </a:p>
        </p:txBody>
      </p:sp>
      <p:sp>
        <p:nvSpPr>
          <p:cNvPr id="8198" name="Text Box 4"/>
          <p:cNvSpPr txBox="1">
            <a:spLocks noChangeArrowheads="1"/>
          </p:cNvSpPr>
          <p:nvPr/>
        </p:nvSpPr>
        <p:spPr bwMode="auto">
          <a:xfrm>
            <a:off x="533400" y="838200"/>
            <a:ext cx="8001000" cy="553998"/>
          </a:xfrm>
          <a:prstGeom prst="rect">
            <a:avLst/>
          </a:prstGeom>
          <a:noFill/>
          <a:ln w="9525">
            <a:noFill/>
            <a:miter lim="800000"/>
            <a:headEnd/>
            <a:tailEnd/>
          </a:ln>
        </p:spPr>
        <p:txBody>
          <a:bodyPr wrap="square" tIns="137160" bIns="137160">
            <a:spAutoFit/>
          </a:bodyPr>
          <a:lstStyle/>
          <a:p>
            <a:pPr>
              <a:spcBef>
                <a:spcPct val="50000"/>
              </a:spcBef>
            </a:pPr>
            <a:r>
              <a:rPr lang="en-US" sz="1800" dirty="0"/>
              <a:t>The following loop calculates the sum of the </a:t>
            </a:r>
            <a:r>
              <a:rPr lang="en-US" sz="1800" dirty="0" smtClean="0"/>
              <a:t>integers: 5 </a:t>
            </a:r>
            <a:r>
              <a:rPr lang="en-US" sz="1800" dirty="0"/>
              <a:t>+ 4 + 3 +2 + 1</a:t>
            </a:r>
            <a:endParaRPr lang="en-US" sz="1800" i="1" dirty="0">
              <a:sym typeface="Symbol" pitchFamily="18" charset="2"/>
            </a:endParaRPr>
          </a:p>
        </p:txBody>
      </p:sp>
      <p:sp>
        <p:nvSpPr>
          <p:cNvPr id="155653" name="Text Box 5"/>
          <p:cNvSpPr txBox="1">
            <a:spLocks noChangeArrowheads="1"/>
          </p:cNvSpPr>
          <p:nvPr/>
        </p:nvSpPr>
        <p:spPr bwMode="auto">
          <a:xfrm>
            <a:off x="850900" y="4267200"/>
            <a:ext cx="7531100" cy="1524000"/>
          </a:xfrm>
          <a:prstGeom prst="rect">
            <a:avLst/>
          </a:prstGeom>
          <a:noFill/>
          <a:ln w="9525">
            <a:solidFill>
              <a:schemeClr val="tx1"/>
            </a:solidFill>
            <a:miter lim="800000"/>
            <a:headEnd/>
            <a:tailEnd/>
          </a:ln>
        </p:spPr>
        <p:txBody>
          <a:bodyPr tIns="137160" bIns="137160">
            <a:spAutoFit/>
          </a:bodyPr>
          <a:lstStyle/>
          <a:p>
            <a:pPr>
              <a:spcBef>
                <a:spcPct val="50000"/>
              </a:spcBef>
            </a:pPr>
            <a:r>
              <a:rPr lang="en-US" sz="1800" dirty="0"/>
              <a:t>When the instruction LOOP runs, EIP is pointing to 0000000E (address offset of the next instruction).  –5 </a:t>
            </a:r>
            <a:r>
              <a:rPr lang="en-US" sz="1800" dirty="0" smtClean="0"/>
              <a:t>(or </a:t>
            </a:r>
            <a:r>
              <a:rPr lang="en-US" sz="1800" dirty="0" err="1" smtClean="0"/>
              <a:t>FBh</a:t>
            </a:r>
            <a:r>
              <a:rPr lang="en-US" sz="1800" dirty="0"/>
              <a:t>) is added to </a:t>
            </a:r>
            <a:r>
              <a:rPr lang="en-US" sz="1800" dirty="0">
                <a:sym typeface="Symbol" pitchFamily="18" charset="2"/>
              </a:rPr>
              <a:t>EIP</a:t>
            </a:r>
            <a:r>
              <a:rPr lang="en-US" sz="1800" dirty="0"/>
              <a:t>, causing a jump back to location 00000009:</a:t>
            </a:r>
          </a:p>
          <a:p>
            <a:pPr>
              <a:spcBef>
                <a:spcPct val="50000"/>
              </a:spcBef>
            </a:pPr>
            <a:r>
              <a:rPr lang="en-US" sz="1800" dirty="0"/>
              <a:t>	00000009 </a:t>
            </a:r>
            <a:r>
              <a:rPr lang="en-US" sz="1800" dirty="0">
                <a:sym typeface="Symbol" pitchFamily="18" charset="2"/>
              </a:rPr>
              <a:t></a:t>
            </a:r>
            <a:r>
              <a:rPr lang="en-US" sz="1800" dirty="0"/>
              <a:t> 0000000E + FB</a:t>
            </a:r>
          </a:p>
        </p:txBody>
      </p:sp>
      <p:sp>
        <p:nvSpPr>
          <p:cNvPr id="8200" name="Text Box 6"/>
          <p:cNvSpPr txBox="1">
            <a:spLocks noChangeArrowheads="1"/>
          </p:cNvSpPr>
          <p:nvPr/>
        </p:nvSpPr>
        <p:spPr bwMode="auto">
          <a:xfrm>
            <a:off x="762000" y="1295400"/>
            <a:ext cx="6477000" cy="523875"/>
          </a:xfrm>
          <a:prstGeom prst="rect">
            <a:avLst/>
          </a:prstGeom>
          <a:noFill/>
          <a:ln w="9525">
            <a:noFill/>
            <a:miter lim="800000"/>
            <a:headEnd/>
            <a:tailEnd/>
          </a:ln>
        </p:spPr>
        <p:txBody>
          <a:bodyPr tIns="137160" bIns="137160">
            <a:spAutoFit/>
          </a:bodyPr>
          <a:lstStyle/>
          <a:p>
            <a:pPr>
              <a:spcBef>
                <a:spcPct val="50000"/>
              </a:spcBef>
              <a:tabLst>
                <a:tab pos="1371600" algn="l"/>
                <a:tab pos="4114800" algn="l"/>
              </a:tabLst>
            </a:pPr>
            <a:r>
              <a:rPr lang="en-US" sz="1600" b="1" dirty="0">
                <a:solidFill>
                  <a:schemeClr val="tx2"/>
                </a:solidFill>
              </a:rPr>
              <a:t>Offset          machine code             source 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3"/>
          <p:cNvSpPr>
            <a:spLocks noGrp="1"/>
          </p:cNvSpPr>
          <p:nvPr>
            <p:ph type="sldNum" sz="quarter" idx="11"/>
          </p:nvPr>
        </p:nvSpPr>
        <p:spPr>
          <a:noFill/>
        </p:spPr>
        <p:txBody>
          <a:bodyPr/>
          <a:lstStyle/>
          <a:p>
            <a:fld id="{52E99A02-923B-4BBB-9A01-054A72004EA5}" type="slidenum">
              <a:rPr lang="en-US" smtClean="0"/>
              <a:pPr/>
              <a:t>7</a:t>
            </a:fld>
            <a:endParaRPr lang="en-US" smtClean="0"/>
          </a:p>
        </p:txBody>
      </p:sp>
      <p:sp>
        <p:nvSpPr>
          <p:cNvPr id="156674" name="Rectangle 2"/>
          <p:cNvSpPr>
            <a:spLocks noGrp="1" noChangeArrowheads="1"/>
          </p:cNvSpPr>
          <p:nvPr>
            <p:ph type="title"/>
          </p:nvPr>
        </p:nvSpPr>
        <p:spPr/>
        <p:txBody>
          <a:bodyPr/>
          <a:lstStyle/>
          <a:p>
            <a:pPr eaLnBrk="1" hangingPunct="1">
              <a:defRPr/>
            </a:pPr>
            <a:r>
              <a:rPr lang="en-US" sz="2800" smtClean="0"/>
              <a:t>Your turn . . .</a:t>
            </a:r>
          </a:p>
        </p:txBody>
      </p:sp>
      <p:sp>
        <p:nvSpPr>
          <p:cNvPr id="9221" name="Text Box 4"/>
          <p:cNvSpPr txBox="1">
            <a:spLocks noChangeArrowheads="1"/>
          </p:cNvSpPr>
          <p:nvPr/>
        </p:nvSpPr>
        <p:spPr bwMode="auto">
          <a:xfrm>
            <a:off x="1219200" y="1219200"/>
            <a:ext cx="6781800" cy="1208088"/>
          </a:xfrm>
          <a:prstGeom prst="rect">
            <a:avLst/>
          </a:prstGeom>
          <a:noFill/>
          <a:ln w="9525">
            <a:noFill/>
            <a:miter lim="800000"/>
            <a:headEnd/>
            <a:tailEnd/>
          </a:ln>
        </p:spPr>
        <p:txBody>
          <a:bodyPr tIns="137160" bIns="137160">
            <a:spAutoFit/>
          </a:bodyPr>
          <a:lstStyle/>
          <a:p>
            <a:pPr>
              <a:spcBef>
                <a:spcPct val="50000"/>
              </a:spcBef>
              <a:tabLst>
                <a:tab pos="685800" algn="l"/>
              </a:tabLst>
            </a:pPr>
            <a:r>
              <a:rPr lang="en-US" sz="1800"/>
              <a:t>If the relative offset is encoded in a single signed byte,</a:t>
            </a:r>
          </a:p>
          <a:p>
            <a:pPr>
              <a:lnSpc>
                <a:spcPct val="70000"/>
              </a:lnSpc>
              <a:spcBef>
                <a:spcPct val="50000"/>
              </a:spcBef>
              <a:tabLst>
                <a:tab pos="685800" algn="l"/>
              </a:tabLst>
            </a:pPr>
            <a:r>
              <a:rPr lang="en-US" sz="1800"/>
              <a:t>	(a) what is the largest possible backward jump?</a:t>
            </a:r>
          </a:p>
          <a:p>
            <a:pPr>
              <a:lnSpc>
                <a:spcPct val="70000"/>
              </a:lnSpc>
              <a:spcBef>
                <a:spcPct val="50000"/>
              </a:spcBef>
              <a:tabLst>
                <a:tab pos="685800" algn="l"/>
              </a:tabLst>
            </a:pPr>
            <a:r>
              <a:rPr lang="en-US" sz="1800"/>
              <a:t>	(b) what is the largest possible forward jump?</a:t>
            </a:r>
            <a:endParaRPr lang="en-US" sz="1800" i="1">
              <a:sym typeface="Symbol" pitchFamily="18" charset="2"/>
            </a:endParaRPr>
          </a:p>
        </p:txBody>
      </p:sp>
      <p:sp>
        <p:nvSpPr>
          <p:cNvPr id="156677" name="Text Box 5"/>
          <p:cNvSpPr txBox="1">
            <a:spLocks noChangeArrowheads="1"/>
          </p:cNvSpPr>
          <p:nvPr/>
        </p:nvSpPr>
        <p:spPr bwMode="auto">
          <a:xfrm>
            <a:off x="2514600" y="2971800"/>
            <a:ext cx="3429000" cy="814388"/>
          </a:xfrm>
          <a:prstGeom prst="rect">
            <a:avLst/>
          </a:prstGeom>
          <a:noFill/>
          <a:ln w="9525">
            <a:solidFill>
              <a:schemeClr val="tx1"/>
            </a:solidFill>
            <a:miter lim="800000"/>
            <a:headEnd/>
            <a:tailEnd/>
          </a:ln>
        </p:spPr>
        <p:txBody>
          <a:bodyPr tIns="137160" bIns="137160">
            <a:spAutoFit/>
          </a:bodyPr>
          <a:lstStyle/>
          <a:p>
            <a:pPr marL="457200" indent="-457200">
              <a:spcBef>
                <a:spcPct val="50000"/>
              </a:spcBef>
              <a:buFontTx/>
              <a:buAutoNum type="alphaLcParenBoth"/>
            </a:pPr>
            <a:r>
              <a:rPr lang="en-US" sz="1400" b="1"/>
              <a:t> </a:t>
            </a:r>
            <a:r>
              <a:rPr lang="en-US" sz="1400" b="1">
                <a:latin typeface="Symbol" pitchFamily="18" charset="2"/>
              </a:rPr>
              <a:t>-</a:t>
            </a:r>
            <a:r>
              <a:rPr lang="en-US" sz="1400" b="1"/>
              <a:t>128</a:t>
            </a:r>
          </a:p>
          <a:p>
            <a:pPr marL="457200" indent="-457200">
              <a:spcBef>
                <a:spcPct val="50000"/>
              </a:spcBef>
              <a:buFontTx/>
              <a:buAutoNum type="alphaLcParenBoth"/>
            </a:pPr>
            <a:r>
              <a:rPr lang="en-US" sz="1400" b="1"/>
              <a:t> +127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dissolve">
                                      <p:cBhvr>
                                        <p:cTn id="7" dur="500"/>
                                        <p:tgtEl>
                                          <p:spTgt spid="15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3"/>
          <p:cNvSpPr>
            <a:spLocks noGrp="1"/>
          </p:cNvSpPr>
          <p:nvPr>
            <p:ph type="sldNum" sz="quarter" idx="11"/>
          </p:nvPr>
        </p:nvSpPr>
        <p:spPr>
          <a:noFill/>
        </p:spPr>
        <p:txBody>
          <a:bodyPr/>
          <a:lstStyle/>
          <a:p>
            <a:fld id="{F7F2FCCC-8510-41CF-88DA-B1D3ABC4B8C9}" type="slidenum">
              <a:rPr lang="en-US" smtClean="0"/>
              <a:pPr/>
              <a:t>8</a:t>
            </a:fld>
            <a:endParaRPr lang="en-US" smtClean="0"/>
          </a:p>
        </p:txBody>
      </p:sp>
      <p:sp>
        <p:nvSpPr>
          <p:cNvPr id="139266" name="Rectangle 2"/>
          <p:cNvSpPr>
            <a:spLocks noGrp="1" noChangeArrowheads="1"/>
          </p:cNvSpPr>
          <p:nvPr>
            <p:ph type="title"/>
          </p:nvPr>
        </p:nvSpPr>
        <p:spPr/>
        <p:txBody>
          <a:bodyPr/>
          <a:lstStyle/>
          <a:p>
            <a:pPr eaLnBrk="1" hangingPunct="1">
              <a:defRPr/>
            </a:pPr>
            <a:r>
              <a:rPr lang="en-US" sz="2800" smtClean="0"/>
              <a:t>Your turn . . .</a:t>
            </a:r>
          </a:p>
        </p:txBody>
      </p:sp>
      <p:sp>
        <p:nvSpPr>
          <p:cNvPr id="10245" name="Text Box 4"/>
          <p:cNvSpPr txBox="1">
            <a:spLocks noChangeArrowheads="1"/>
          </p:cNvSpPr>
          <p:nvPr/>
        </p:nvSpPr>
        <p:spPr bwMode="auto">
          <a:xfrm>
            <a:off x="457200" y="1600200"/>
            <a:ext cx="5029200" cy="547688"/>
          </a:xfrm>
          <a:prstGeom prst="rect">
            <a:avLst/>
          </a:prstGeom>
          <a:noFill/>
          <a:ln w="9525">
            <a:noFill/>
            <a:miter lim="800000"/>
            <a:headEnd/>
            <a:tailEnd/>
          </a:ln>
        </p:spPr>
        <p:txBody>
          <a:bodyPr tIns="137160" bIns="137160">
            <a:spAutoFit/>
          </a:bodyPr>
          <a:lstStyle/>
          <a:p>
            <a:pPr>
              <a:spcBef>
                <a:spcPct val="50000"/>
              </a:spcBef>
            </a:pPr>
            <a:r>
              <a:rPr lang="en-US" sz="1800"/>
              <a:t>What will be the final value of AX?</a:t>
            </a:r>
          </a:p>
        </p:txBody>
      </p:sp>
      <p:sp>
        <p:nvSpPr>
          <p:cNvPr id="10246" name="Text Box 5"/>
          <p:cNvSpPr txBox="1">
            <a:spLocks noChangeArrowheads="1"/>
          </p:cNvSpPr>
          <p:nvPr/>
        </p:nvSpPr>
        <p:spPr bwMode="auto">
          <a:xfrm>
            <a:off x="5181600" y="1219200"/>
            <a:ext cx="1905000" cy="1600200"/>
          </a:xfrm>
          <a:prstGeom prst="rect">
            <a:avLst/>
          </a:prstGeom>
          <a:noFill/>
          <a:ln w="9525">
            <a:solidFill>
              <a:schemeClr val="tx1"/>
            </a:solidFill>
            <a:miter lim="800000"/>
            <a:headEnd/>
            <a:tailEnd/>
          </a:ln>
        </p:spPr>
        <p:txBody>
          <a:bodyPr wrap="none" tIns="137160" bIns="137160"/>
          <a:lstStyle/>
          <a:p>
            <a:pPr>
              <a:lnSpc>
                <a:spcPct val="50000"/>
              </a:lnSpc>
              <a:spcBef>
                <a:spcPct val="50000"/>
              </a:spcBef>
              <a:tabLst>
                <a:tab pos="457200" algn="l"/>
                <a:tab pos="3657600" algn="l"/>
                <a:tab pos="4114800" algn="l"/>
              </a:tabLst>
            </a:pPr>
            <a:r>
              <a:rPr lang="en-US" sz="1600" b="1">
                <a:latin typeface="Courier New" pitchFamily="49" charset="0"/>
              </a:rPr>
              <a:t>	mov ax,6</a:t>
            </a:r>
          </a:p>
          <a:p>
            <a:pPr>
              <a:lnSpc>
                <a:spcPct val="50000"/>
              </a:lnSpc>
              <a:spcBef>
                <a:spcPct val="50000"/>
              </a:spcBef>
              <a:tabLst>
                <a:tab pos="457200" algn="l"/>
                <a:tab pos="3657600" algn="l"/>
                <a:tab pos="4114800" algn="l"/>
              </a:tabLst>
            </a:pPr>
            <a:r>
              <a:rPr lang="en-US" sz="1600" b="1">
                <a:latin typeface="Courier New" pitchFamily="49" charset="0"/>
              </a:rPr>
              <a:t>	mov ecx,4</a:t>
            </a:r>
          </a:p>
          <a:p>
            <a:pPr>
              <a:lnSpc>
                <a:spcPct val="50000"/>
              </a:lnSpc>
              <a:spcBef>
                <a:spcPct val="50000"/>
              </a:spcBef>
              <a:tabLst>
                <a:tab pos="457200" algn="l"/>
                <a:tab pos="3657600" algn="l"/>
                <a:tab pos="4114800" algn="l"/>
              </a:tabLst>
            </a:pPr>
            <a:r>
              <a:rPr lang="en-US" sz="1600" b="1">
                <a:latin typeface="Courier New" pitchFamily="49" charset="0"/>
              </a:rPr>
              <a:t>L1:</a:t>
            </a:r>
          </a:p>
          <a:p>
            <a:pPr>
              <a:lnSpc>
                <a:spcPct val="50000"/>
              </a:lnSpc>
              <a:spcBef>
                <a:spcPct val="50000"/>
              </a:spcBef>
              <a:tabLst>
                <a:tab pos="457200" algn="l"/>
                <a:tab pos="3657600" algn="l"/>
                <a:tab pos="4114800" algn="l"/>
              </a:tabLst>
            </a:pPr>
            <a:r>
              <a:rPr lang="en-US" sz="1600" b="1">
                <a:latin typeface="Courier New" pitchFamily="49" charset="0"/>
              </a:rPr>
              <a:t>	inc ax</a:t>
            </a:r>
          </a:p>
          <a:p>
            <a:pPr>
              <a:lnSpc>
                <a:spcPct val="50000"/>
              </a:lnSpc>
              <a:spcBef>
                <a:spcPct val="50000"/>
              </a:spcBef>
              <a:tabLst>
                <a:tab pos="457200" algn="l"/>
                <a:tab pos="3657600" algn="l"/>
                <a:tab pos="4114800" algn="l"/>
              </a:tabLst>
            </a:pPr>
            <a:r>
              <a:rPr lang="en-US" sz="1600" b="1">
                <a:latin typeface="Courier New" pitchFamily="49" charset="0"/>
              </a:rPr>
              <a:t>	loop L1</a:t>
            </a:r>
          </a:p>
        </p:txBody>
      </p:sp>
      <p:sp>
        <p:nvSpPr>
          <p:cNvPr id="10247" name="Text Box 6"/>
          <p:cNvSpPr txBox="1">
            <a:spLocks noChangeArrowheads="1"/>
          </p:cNvSpPr>
          <p:nvPr/>
        </p:nvSpPr>
        <p:spPr bwMode="auto">
          <a:xfrm>
            <a:off x="457200" y="3581400"/>
            <a:ext cx="4267200" cy="547688"/>
          </a:xfrm>
          <a:prstGeom prst="rect">
            <a:avLst/>
          </a:prstGeom>
          <a:noFill/>
          <a:ln w="9525">
            <a:noFill/>
            <a:miter lim="800000"/>
            <a:headEnd/>
            <a:tailEnd/>
          </a:ln>
        </p:spPr>
        <p:txBody>
          <a:bodyPr tIns="137160" bIns="137160">
            <a:spAutoFit/>
          </a:bodyPr>
          <a:lstStyle/>
          <a:p>
            <a:pPr>
              <a:spcBef>
                <a:spcPct val="50000"/>
              </a:spcBef>
            </a:pPr>
            <a:r>
              <a:rPr lang="en-US" sz="1800"/>
              <a:t>How many times will the loop execute?</a:t>
            </a:r>
          </a:p>
        </p:txBody>
      </p:sp>
      <p:sp>
        <p:nvSpPr>
          <p:cNvPr id="10248" name="Text Box 7"/>
          <p:cNvSpPr txBox="1">
            <a:spLocks noChangeArrowheads="1"/>
          </p:cNvSpPr>
          <p:nvPr/>
        </p:nvSpPr>
        <p:spPr bwMode="auto">
          <a:xfrm>
            <a:off x="5181600" y="3581400"/>
            <a:ext cx="1905000" cy="1295400"/>
          </a:xfrm>
          <a:prstGeom prst="rect">
            <a:avLst/>
          </a:prstGeom>
          <a:noFill/>
          <a:ln w="9525">
            <a:solidFill>
              <a:schemeClr val="tx1"/>
            </a:solidFill>
            <a:miter lim="800000"/>
            <a:headEnd/>
            <a:tailEnd/>
          </a:ln>
        </p:spPr>
        <p:txBody>
          <a:bodyPr wrap="none" tIns="137160" bIns="137160"/>
          <a:lstStyle/>
          <a:p>
            <a:pPr>
              <a:lnSpc>
                <a:spcPct val="50000"/>
              </a:lnSpc>
              <a:spcBef>
                <a:spcPct val="50000"/>
              </a:spcBef>
              <a:tabLst>
                <a:tab pos="457200" algn="l"/>
                <a:tab pos="3657600" algn="l"/>
                <a:tab pos="4114800" algn="l"/>
              </a:tabLst>
            </a:pPr>
            <a:r>
              <a:rPr lang="en-US" sz="1600" b="1">
                <a:latin typeface="Courier New" pitchFamily="49" charset="0"/>
              </a:rPr>
              <a:t>	mov ecx,0</a:t>
            </a:r>
          </a:p>
          <a:p>
            <a:pPr>
              <a:lnSpc>
                <a:spcPct val="50000"/>
              </a:lnSpc>
              <a:spcBef>
                <a:spcPct val="50000"/>
              </a:spcBef>
              <a:tabLst>
                <a:tab pos="457200" algn="l"/>
                <a:tab pos="3657600" algn="l"/>
                <a:tab pos="4114800" algn="l"/>
              </a:tabLst>
            </a:pPr>
            <a:r>
              <a:rPr lang="en-US" sz="1600" b="1">
                <a:latin typeface="Courier New" pitchFamily="49" charset="0"/>
              </a:rPr>
              <a:t>X2:</a:t>
            </a:r>
          </a:p>
          <a:p>
            <a:pPr>
              <a:lnSpc>
                <a:spcPct val="50000"/>
              </a:lnSpc>
              <a:spcBef>
                <a:spcPct val="50000"/>
              </a:spcBef>
              <a:tabLst>
                <a:tab pos="457200" algn="l"/>
                <a:tab pos="3657600" algn="l"/>
                <a:tab pos="4114800" algn="l"/>
              </a:tabLst>
            </a:pPr>
            <a:r>
              <a:rPr lang="en-US" sz="1600" b="1">
                <a:latin typeface="Courier New" pitchFamily="49" charset="0"/>
              </a:rPr>
              <a:t>	inc ax</a:t>
            </a:r>
          </a:p>
          <a:p>
            <a:pPr>
              <a:lnSpc>
                <a:spcPct val="50000"/>
              </a:lnSpc>
              <a:spcBef>
                <a:spcPct val="50000"/>
              </a:spcBef>
              <a:tabLst>
                <a:tab pos="457200" algn="l"/>
                <a:tab pos="3657600" algn="l"/>
                <a:tab pos="4114800" algn="l"/>
              </a:tabLst>
            </a:pPr>
            <a:r>
              <a:rPr lang="en-US" sz="1600" b="1">
                <a:latin typeface="Courier New" pitchFamily="49" charset="0"/>
              </a:rPr>
              <a:t>	loop X2</a:t>
            </a:r>
          </a:p>
        </p:txBody>
      </p:sp>
      <p:sp>
        <p:nvSpPr>
          <p:cNvPr id="139272" name="Text Box 8"/>
          <p:cNvSpPr txBox="1">
            <a:spLocks noChangeArrowheads="1"/>
          </p:cNvSpPr>
          <p:nvPr/>
        </p:nvSpPr>
        <p:spPr bwMode="auto">
          <a:xfrm>
            <a:off x="2133600" y="2133600"/>
            <a:ext cx="609600" cy="517525"/>
          </a:xfrm>
          <a:prstGeom prst="rect">
            <a:avLst/>
          </a:prstGeom>
          <a:noFill/>
          <a:ln w="9525">
            <a:noFill/>
            <a:miter lim="800000"/>
            <a:headEnd/>
            <a:tailEnd/>
          </a:ln>
        </p:spPr>
        <p:txBody>
          <a:bodyPr tIns="137160" bIns="137160">
            <a:spAutoFit/>
          </a:bodyPr>
          <a:lstStyle/>
          <a:p>
            <a:pPr>
              <a:spcBef>
                <a:spcPct val="50000"/>
              </a:spcBef>
            </a:pPr>
            <a:r>
              <a:rPr lang="en-US" sz="1600" b="1">
                <a:solidFill>
                  <a:schemeClr val="tx2"/>
                </a:solidFill>
              </a:rPr>
              <a:t>10</a:t>
            </a:r>
          </a:p>
        </p:txBody>
      </p:sp>
      <p:sp>
        <p:nvSpPr>
          <p:cNvPr id="139273" name="Text Box 9"/>
          <p:cNvSpPr txBox="1">
            <a:spLocks noChangeArrowheads="1"/>
          </p:cNvSpPr>
          <p:nvPr/>
        </p:nvSpPr>
        <p:spPr bwMode="auto">
          <a:xfrm>
            <a:off x="1447800" y="4191000"/>
            <a:ext cx="2971800" cy="969963"/>
          </a:xfrm>
          <a:prstGeom prst="rect">
            <a:avLst/>
          </a:prstGeom>
          <a:noFill/>
          <a:ln w="9525">
            <a:noFill/>
            <a:miter lim="800000"/>
            <a:headEnd/>
            <a:tailEnd/>
          </a:ln>
        </p:spPr>
        <p:txBody>
          <a:bodyPr tIns="137160" bIns="137160">
            <a:spAutoFit/>
          </a:bodyPr>
          <a:lstStyle/>
          <a:p>
            <a:pPr>
              <a:spcBef>
                <a:spcPct val="50000"/>
              </a:spcBef>
            </a:pPr>
            <a:r>
              <a:rPr lang="en-US" sz="1800" b="1">
                <a:solidFill>
                  <a:schemeClr val="tx2"/>
                </a:solidFill>
              </a:rPr>
              <a:t>4,294,967,296 times</a:t>
            </a:r>
          </a:p>
          <a:p>
            <a:pPr>
              <a:spcBef>
                <a:spcPct val="50000"/>
              </a:spcBef>
            </a:pPr>
            <a:r>
              <a:rPr lang="en-US" sz="1800" b="1">
                <a:solidFill>
                  <a:schemeClr val="tx2"/>
                </a:solidFill>
              </a:rPr>
              <a:t>(from ffff ffffh back to 0</a:t>
            </a:r>
            <a:r>
              <a:rPr lang="en-US" sz="1600" b="1">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72"/>
                                        </p:tgtEl>
                                        <p:attrNameLst>
                                          <p:attrName>style.visibility</p:attrName>
                                        </p:attrNameLst>
                                      </p:cBhvr>
                                      <p:to>
                                        <p:strVal val="visible"/>
                                      </p:to>
                                    </p:set>
                                    <p:animEffect transition="in" filter="dissolve">
                                      <p:cBhvr>
                                        <p:cTn id="7" dur="500"/>
                                        <p:tgtEl>
                                          <p:spTgt spid="139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9273"/>
                                        </p:tgtEl>
                                        <p:attrNameLst>
                                          <p:attrName>style.visibility</p:attrName>
                                        </p:attrNameLst>
                                      </p:cBhvr>
                                      <p:to>
                                        <p:strVal val="visible"/>
                                      </p:to>
                                    </p:set>
                                    <p:animEffect transition="in" filter="dissolve">
                                      <p:cBhvr>
                                        <p:cTn id="12" dur="500"/>
                                        <p:tgtEl>
                                          <p:spTgt spid="139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autoUpdateAnimBg="0"/>
      <p:bldP spid="13927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1"/>
          </p:nvPr>
        </p:nvSpPr>
        <p:spPr>
          <a:noFill/>
        </p:spPr>
        <p:txBody>
          <a:bodyPr/>
          <a:lstStyle/>
          <a:p>
            <a:fld id="{A60C6F95-3390-40FC-A4A1-DCDDD20C5054}" type="slidenum">
              <a:rPr lang="en-US" smtClean="0"/>
              <a:pPr/>
              <a:t>9</a:t>
            </a:fld>
            <a:endParaRPr lang="en-US" smtClean="0"/>
          </a:p>
        </p:txBody>
      </p:sp>
      <p:sp>
        <p:nvSpPr>
          <p:cNvPr id="145410" name="Rectangle 2"/>
          <p:cNvSpPr>
            <a:spLocks noGrp="1" noChangeArrowheads="1"/>
          </p:cNvSpPr>
          <p:nvPr>
            <p:ph type="title"/>
          </p:nvPr>
        </p:nvSpPr>
        <p:spPr/>
        <p:txBody>
          <a:bodyPr/>
          <a:lstStyle/>
          <a:p>
            <a:pPr eaLnBrk="1" hangingPunct="1">
              <a:defRPr/>
            </a:pPr>
            <a:r>
              <a:rPr lang="en-US" sz="2800" smtClean="0"/>
              <a:t>Nested Loop</a:t>
            </a:r>
          </a:p>
        </p:txBody>
      </p:sp>
      <p:sp>
        <p:nvSpPr>
          <p:cNvPr id="11269" name="Text Box 3"/>
          <p:cNvSpPr txBox="1">
            <a:spLocks noChangeArrowheads="1"/>
          </p:cNvSpPr>
          <p:nvPr/>
        </p:nvSpPr>
        <p:spPr bwMode="auto">
          <a:xfrm>
            <a:off x="685800" y="914400"/>
            <a:ext cx="7696200" cy="1096963"/>
          </a:xfrm>
          <a:prstGeom prst="rect">
            <a:avLst/>
          </a:prstGeom>
          <a:noFill/>
          <a:ln w="9525">
            <a:noFill/>
            <a:miter lim="800000"/>
            <a:headEnd/>
            <a:tailEnd/>
          </a:ln>
        </p:spPr>
        <p:txBody>
          <a:bodyPr tIns="137160" bIns="137160">
            <a:spAutoFit/>
          </a:bodyPr>
          <a:lstStyle/>
          <a:p>
            <a:pPr>
              <a:spcBef>
                <a:spcPct val="50000"/>
              </a:spcBef>
            </a:pPr>
            <a:r>
              <a:rPr lang="en-US" sz="1800"/>
              <a:t>If you need to code a loop within a loop, you must save the outer loop counter's ECX value. In the following example, the outer loop executes 100 times, and the inner loop 20 times.</a:t>
            </a:r>
          </a:p>
        </p:txBody>
      </p:sp>
      <p:sp>
        <p:nvSpPr>
          <p:cNvPr id="11270" name="Text Box 4"/>
          <p:cNvSpPr txBox="1">
            <a:spLocks noChangeArrowheads="1"/>
          </p:cNvSpPr>
          <p:nvPr/>
        </p:nvSpPr>
        <p:spPr bwMode="auto">
          <a:xfrm>
            <a:off x="914400" y="2011363"/>
            <a:ext cx="7010400" cy="3627437"/>
          </a:xfrm>
          <a:prstGeom prst="rect">
            <a:avLst/>
          </a:prstGeom>
          <a:noFill/>
          <a:ln w="9525">
            <a:solidFill>
              <a:schemeClr val="tx1"/>
            </a:solidFill>
            <a:miter lim="800000"/>
            <a:headEnd/>
            <a:tailEnd/>
          </a:ln>
        </p:spPr>
        <p:txBody>
          <a:bodyPr tIns="137160" bIns="137160"/>
          <a:lstStyle/>
          <a:p>
            <a:pPr>
              <a:lnSpc>
                <a:spcPct val="50000"/>
              </a:lnSpc>
              <a:spcBef>
                <a:spcPct val="50000"/>
              </a:spcBef>
              <a:tabLst>
                <a:tab pos="457200" algn="l"/>
                <a:tab pos="3201988" algn="l"/>
              </a:tabLst>
            </a:pPr>
            <a:r>
              <a:rPr lang="en-US" sz="1600" b="1" dirty="0">
                <a:latin typeface="Courier New" pitchFamily="49" charset="0"/>
              </a:rPr>
              <a:t>.data</a:t>
            </a:r>
          </a:p>
          <a:p>
            <a:pPr>
              <a:lnSpc>
                <a:spcPct val="50000"/>
              </a:lnSpc>
              <a:spcBef>
                <a:spcPct val="50000"/>
              </a:spcBef>
              <a:tabLst>
                <a:tab pos="457200" algn="l"/>
                <a:tab pos="3201988" algn="l"/>
              </a:tabLst>
            </a:pPr>
            <a:r>
              <a:rPr lang="en-US" sz="1600" b="1" dirty="0">
                <a:latin typeface="Courier New" pitchFamily="49" charset="0"/>
              </a:rPr>
              <a:t>count DWORD ?</a:t>
            </a:r>
          </a:p>
          <a:p>
            <a:pPr>
              <a:lnSpc>
                <a:spcPct val="50000"/>
              </a:lnSpc>
              <a:spcBef>
                <a:spcPct val="50000"/>
              </a:spcBef>
              <a:tabLst>
                <a:tab pos="457200" algn="l"/>
                <a:tab pos="3201988" algn="l"/>
              </a:tabLst>
            </a:pPr>
            <a:endParaRPr lang="en-US" sz="1600" b="1" dirty="0">
              <a:latin typeface="Courier New" pitchFamily="49" charset="0"/>
            </a:endParaRPr>
          </a:p>
          <a:p>
            <a:pPr>
              <a:lnSpc>
                <a:spcPct val="50000"/>
              </a:lnSpc>
              <a:spcBef>
                <a:spcPct val="50000"/>
              </a:spcBef>
              <a:tabLst>
                <a:tab pos="457200" algn="l"/>
                <a:tab pos="3201988" algn="l"/>
              </a:tabLst>
            </a:pPr>
            <a:r>
              <a:rPr lang="en-US" sz="1600" b="1" dirty="0">
                <a:latin typeface="Courier New" pitchFamily="49" charset="0"/>
              </a:rPr>
              <a:t>.code</a:t>
            </a:r>
          </a:p>
          <a:p>
            <a:pPr>
              <a:lnSpc>
                <a:spcPct val="50000"/>
              </a:lnSpc>
              <a:spcBef>
                <a:spcPct val="50000"/>
              </a:spcBef>
              <a:tabLst>
                <a:tab pos="457200" algn="l"/>
                <a:tab pos="3201988" algn="l"/>
              </a:tabLst>
            </a:pPr>
            <a:r>
              <a:rPr lang="en-US" sz="1600" b="1" dirty="0">
                <a:latin typeface="Courier New" pitchFamily="49" charset="0"/>
              </a:rPr>
              <a:t>	</a:t>
            </a:r>
            <a:r>
              <a:rPr lang="en-US" sz="1600" b="1" dirty="0" err="1">
                <a:latin typeface="Courier New" pitchFamily="49" charset="0"/>
              </a:rPr>
              <a:t>mov</a:t>
            </a:r>
            <a:r>
              <a:rPr lang="en-US" sz="1600" b="1" dirty="0">
                <a:latin typeface="Courier New" pitchFamily="49" charset="0"/>
              </a:rPr>
              <a:t> ecx,100	; set outer loop count</a:t>
            </a:r>
          </a:p>
          <a:p>
            <a:pPr>
              <a:lnSpc>
                <a:spcPct val="50000"/>
              </a:lnSpc>
              <a:spcBef>
                <a:spcPct val="50000"/>
              </a:spcBef>
              <a:tabLst>
                <a:tab pos="457200" algn="l"/>
                <a:tab pos="3201988" algn="l"/>
              </a:tabLst>
            </a:pPr>
            <a:r>
              <a:rPr lang="en-US" sz="1600" b="1" dirty="0">
                <a:solidFill>
                  <a:schemeClr val="hlink"/>
                </a:solidFill>
                <a:latin typeface="Courier New" pitchFamily="49" charset="0"/>
              </a:rPr>
              <a:t>L1:</a:t>
            </a:r>
          </a:p>
          <a:p>
            <a:pPr>
              <a:lnSpc>
                <a:spcPct val="50000"/>
              </a:lnSpc>
              <a:spcBef>
                <a:spcPct val="50000"/>
              </a:spcBef>
              <a:tabLst>
                <a:tab pos="457200" algn="l"/>
                <a:tab pos="3201988" algn="l"/>
              </a:tabLst>
            </a:pPr>
            <a:r>
              <a:rPr lang="en-US" sz="1600" b="1" dirty="0">
                <a:solidFill>
                  <a:schemeClr val="hlink"/>
                </a:solidFill>
                <a:latin typeface="Courier New" pitchFamily="49" charset="0"/>
              </a:rPr>
              <a:t>	</a:t>
            </a:r>
            <a:r>
              <a:rPr lang="en-US" sz="1600" b="1" dirty="0" err="1">
                <a:solidFill>
                  <a:schemeClr val="hlink"/>
                </a:solidFill>
                <a:latin typeface="Courier New" pitchFamily="49" charset="0"/>
              </a:rPr>
              <a:t>mov</a:t>
            </a:r>
            <a:r>
              <a:rPr lang="en-US" sz="1600" b="1" dirty="0">
                <a:solidFill>
                  <a:schemeClr val="hlink"/>
                </a:solidFill>
                <a:latin typeface="Courier New" pitchFamily="49" charset="0"/>
              </a:rPr>
              <a:t> </a:t>
            </a:r>
            <a:r>
              <a:rPr lang="en-US" sz="1600" b="1" dirty="0" err="1">
                <a:solidFill>
                  <a:schemeClr val="hlink"/>
                </a:solidFill>
                <a:latin typeface="Courier New" pitchFamily="49" charset="0"/>
              </a:rPr>
              <a:t>count,ecx</a:t>
            </a:r>
            <a:r>
              <a:rPr lang="en-US" sz="1600" b="1" dirty="0">
                <a:solidFill>
                  <a:schemeClr val="hlink"/>
                </a:solidFill>
                <a:latin typeface="Courier New" pitchFamily="49" charset="0"/>
              </a:rPr>
              <a:t>	; save outer loop count</a:t>
            </a:r>
          </a:p>
          <a:p>
            <a:pPr>
              <a:lnSpc>
                <a:spcPct val="50000"/>
              </a:lnSpc>
              <a:spcBef>
                <a:spcPct val="50000"/>
              </a:spcBef>
              <a:tabLst>
                <a:tab pos="457200" algn="l"/>
                <a:tab pos="3201988" algn="l"/>
              </a:tabLst>
            </a:pPr>
            <a:r>
              <a:rPr lang="en-US" sz="1600" b="1" dirty="0">
                <a:solidFill>
                  <a:schemeClr val="hlink"/>
                </a:solidFill>
                <a:latin typeface="Courier New" pitchFamily="49" charset="0"/>
              </a:rPr>
              <a:t>	</a:t>
            </a:r>
            <a:r>
              <a:rPr lang="en-US" sz="1600" b="1" dirty="0" err="1">
                <a:solidFill>
                  <a:schemeClr val="tx2"/>
                </a:solidFill>
                <a:latin typeface="Courier New" pitchFamily="49" charset="0"/>
              </a:rPr>
              <a:t>mov</a:t>
            </a:r>
            <a:r>
              <a:rPr lang="en-US" sz="1600" b="1" dirty="0">
                <a:solidFill>
                  <a:schemeClr val="tx2"/>
                </a:solidFill>
                <a:latin typeface="Courier New" pitchFamily="49" charset="0"/>
              </a:rPr>
              <a:t> ecx,20	; set inner loop count</a:t>
            </a:r>
          </a:p>
          <a:p>
            <a:pPr>
              <a:lnSpc>
                <a:spcPct val="50000"/>
              </a:lnSpc>
              <a:spcBef>
                <a:spcPct val="50000"/>
              </a:spcBef>
              <a:tabLst>
                <a:tab pos="457200" algn="l"/>
                <a:tab pos="3201988" algn="l"/>
              </a:tabLst>
            </a:pPr>
            <a:r>
              <a:rPr lang="en-US" sz="1600" b="1" dirty="0" smtClean="0">
                <a:solidFill>
                  <a:schemeClr val="tx2"/>
                </a:solidFill>
                <a:latin typeface="Courier New" pitchFamily="49" charset="0"/>
              </a:rPr>
              <a:t>	L2:</a:t>
            </a:r>
          </a:p>
          <a:p>
            <a:pPr>
              <a:lnSpc>
                <a:spcPct val="50000"/>
              </a:lnSpc>
              <a:spcBef>
                <a:spcPct val="50000"/>
              </a:spcBef>
              <a:tabLst>
                <a:tab pos="457200" algn="l"/>
                <a:tab pos="3201988" algn="l"/>
              </a:tabLst>
            </a:pPr>
            <a:r>
              <a:rPr lang="en-US" sz="1600" b="1" dirty="0">
                <a:solidFill>
                  <a:schemeClr val="tx2"/>
                </a:solidFill>
                <a:latin typeface="Courier New" pitchFamily="49" charset="0"/>
              </a:rPr>
              <a:t>	 </a:t>
            </a:r>
            <a:r>
              <a:rPr lang="en-US" sz="1600" b="1" dirty="0" smtClean="0">
                <a:solidFill>
                  <a:schemeClr val="tx2"/>
                </a:solidFill>
                <a:latin typeface="Courier New" pitchFamily="49" charset="0"/>
              </a:rPr>
              <a:t>  .</a:t>
            </a:r>
            <a:endParaRPr lang="en-US" sz="1600" b="1" dirty="0">
              <a:solidFill>
                <a:schemeClr val="tx2"/>
              </a:solidFill>
              <a:latin typeface="Courier New" pitchFamily="49" charset="0"/>
            </a:endParaRPr>
          </a:p>
          <a:p>
            <a:pPr lvl="1">
              <a:lnSpc>
                <a:spcPct val="50000"/>
              </a:lnSpc>
              <a:spcBef>
                <a:spcPct val="50000"/>
              </a:spcBef>
              <a:tabLst>
                <a:tab pos="457200" algn="l"/>
                <a:tab pos="3201988" algn="l"/>
              </a:tabLst>
            </a:pPr>
            <a:r>
              <a:rPr lang="en-US" sz="1600" b="1" dirty="0" smtClean="0">
                <a:solidFill>
                  <a:schemeClr val="tx2"/>
                </a:solidFill>
                <a:latin typeface="Courier New" pitchFamily="49" charset="0"/>
              </a:rPr>
              <a:t>   .</a:t>
            </a:r>
          </a:p>
          <a:p>
            <a:pPr lvl="1">
              <a:lnSpc>
                <a:spcPct val="50000"/>
              </a:lnSpc>
              <a:spcBef>
                <a:spcPct val="50000"/>
              </a:spcBef>
              <a:tabLst>
                <a:tab pos="457200" algn="l"/>
                <a:tab pos="3201988" algn="l"/>
              </a:tabLst>
            </a:pPr>
            <a:r>
              <a:rPr lang="en-US" sz="1600" b="1" dirty="0" smtClean="0">
                <a:solidFill>
                  <a:schemeClr val="tx2"/>
                </a:solidFill>
                <a:latin typeface="Courier New" pitchFamily="49" charset="0"/>
              </a:rPr>
              <a:t>loop </a:t>
            </a:r>
            <a:r>
              <a:rPr lang="en-US" sz="1600" b="1" dirty="0">
                <a:solidFill>
                  <a:schemeClr val="tx2"/>
                </a:solidFill>
                <a:latin typeface="Courier New" pitchFamily="49" charset="0"/>
              </a:rPr>
              <a:t>L2	; repeat the inner loop</a:t>
            </a:r>
          </a:p>
          <a:p>
            <a:pPr>
              <a:lnSpc>
                <a:spcPct val="50000"/>
              </a:lnSpc>
              <a:spcBef>
                <a:spcPct val="50000"/>
              </a:spcBef>
              <a:tabLst>
                <a:tab pos="457200" algn="l"/>
                <a:tab pos="3201988" algn="l"/>
              </a:tabLst>
            </a:pPr>
            <a:r>
              <a:rPr lang="en-US" sz="1600" b="1" dirty="0">
                <a:latin typeface="Courier New" pitchFamily="49" charset="0"/>
              </a:rPr>
              <a:t>	</a:t>
            </a:r>
            <a:r>
              <a:rPr lang="en-US" sz="1600" b="1" dirty="0" err="1">
                <a:solidFill>
                  <a:schemeClr val="hlink"/>
                </a:solidFill>
                <a:latin typeface="Courier New" pitchFamily="49" charset="0"/>
              </a:rPr>
              <a:t>mov</a:t>
            </a:r>
            <a:r>
              <a:rPr lang="en-US" sz="1600" b="1" dirty="0">
                <a:solidFill>
                  <a:schemeClr val="hlink"/>
                </a:solidFill>
                <a:latin typeface="Courier New" pitchFamily="49" charset="0"/>
              </a:rPr>
              <a:t> </a:t>
            </a:r>
            <a:r>
              <a:rPr lang="en-US" sz="1600" b="1" dirty="0" err="1">
                <a:solidFill>
                  <a:schemeClr val="hlink"/>
                </a:solidFill>
                <a:latin typeface="Courier New" pitchFamily="49" charset="0"/>
              </a:rPr>
              <a:t>ecx,count</a:t>
            </a:r>
            <a:r>
              <a:rPr lang="en-US" sz="1600" b="1" dirty="0">
                <a:solidFill>
                  <a:schemeClr val="hlink"/>
                </a:solidFill>
                <a:latin typeface="Courier New" pitchFamily="49" charset="0"/>
              </a:rPr>
              <a:t>	; restore outer loop count</a:t>
            </a:r>
          </a:p>
          <a:p>
            <a:pPr>
              <a:lnSpc>
                <a:spcPct val="50000"/>
              </a:lnSpc>
              <a:spcBef>
                <a:spcPct val="50000"/>
              </a:spcBef>
              <a:tabLst>
                <a:tab pos="457200" algn="l"/>
                <a:tab pos="3201988" algn="l"/>
              </a:tabLst>
            </a:pPr>
            <a:r>
              <a:rPr lang="en-US" sz="1600" b="1" dirty="0">
                <a:solidFill>
                  <a:schemeClr val="hlink"/>
                </a:solidFill>
                <a:latin typeface="Courier New" pitchFamily="49" charset="0"/>
              </a:rPr>
              <a:t>	loop L1	; repeat the outer loop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4408</TotalTime>
  <Words>2659</Words>
  <Application>Microsoft Office PowerPoint</Application>
  <PresentationFormat>On-screen Show (4:3)</PresentationFormat>
  <Paragraphs>462</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Soaring</vt:lpstr>
      <vt:lpstr>Assembly Language for Intel-Based Computers</vt:lpstr>
      <vt:lpstr>Overview: Branching</vt:lpstr>
      <vt:lpstr>What’s next</vt:lpstr>
      <vt:lpstr>JMP Instruction</vt:lpstr>
      <vt:lpstr>LOOP Instruction</vt:lpstr>
      <vt:lpstr>LOOP Example</vt:lpstr>
      <vt:lpstr>Your turn . . .</vt:lpstr>
      <vt:lpstr>Your turn . . .</vt:lpstr>
      <vt:lpstr>Nested Loop</vt:lpstr>
      <vt:lpstr>What’s next</vt:lpstr>
      <vt:lpstr>Status Flags and Comparison Instructions</vt:lpstr>
      <vt:lpstr>Conditions Based on Status Flags</vt:lpstr>
      <vt:lpstr>CMP Instruction</vt:lpstr>
      <vt:lpstr>CMP Instruction (unsigned integers)</vt:lpstr>
      <vt:lpstr>CMP Instruction  (signed integers)</vt:lpstr>
      <vt:lpstr>Using CMP</vt:lpstr>
      <vt:lpstr>Conditional Jumps: Jcond Instruction</vt:lpstr>
      <vt:lpstr>Jumps Based on Specific Flags</vt:lpstr>
      <vt:lpstr>Jumps Based on Equality</vt:lpstr>
      <vt:lpstr>Jumps Based on Unsigned Comparisons</vt:lpstr>
      <vt:lpstr>Jumps Based on Signed Comparisons</vt:lpstr>
      <vt:lpstr>Examples  (1 of 4)</vt:lpstr>
      <vt:lpstr>Examples  (2 of 4)</vt:lpstr>
      <vt:lpstr>Examples  (3 of 4)</vt:lpstr>
      <vt:lpstr>Examples  (4 of 4)</vt:lpstr>
      <vt:lpstr>Your turn . . .</vt:lpstr>
      <vt:lpstr>Conditional Loop Instructions</vt:lpstr>
      <vt:lpstr>LOOPZ and LOOPE</vt:lpstr>
      <vt:lpstr>LOOPNZ and LOOPNE</vt:lpstr>
      <vt:lpstr>LOOPNE Example</vt:lpstr>
      <vt:lpstr>What’s next</vt:lpstr>
      <vt:lpstr>Conditional Structures</vt:lpstr>
      <vt:lpstr>IF Statements</vt:lpstr>
      <vt:lpstr>Your turn . . .</vt:lpstr>
      <vt:lpstr>Your turn . . .</vt:lpstr>
      <vt:lpstr>Compound Expression with AND (1 of 3)</vt:lpstr>
      <vt:lpstr>Compound Expression with AND (2 of 3)</vt:lpstr>
      <vt:lpstr>Compound Expression with AND  (3 of 3)</vt:lpstr>
      <vt:lpstr>Your turn . . .</vt:lpstr>
      <vt:lpstr>Compound Expression with OR  (1 of 2)</vt:lpstr>
      <vt:lpstr>Compound Expression with OR  (2 of 2)</vt:lpstr>
      <vt:lpstr>WHILE Loops</vt:lpstr>
      <vt:lpstr>Your turn . . .</vt:lpstr>
      <vt:lpstr>Decision Directives</vt:lpstr>
      <vt:lpstr>Summary of Key Concepts</vt:lpstr>
    </vt:vector>
  </TitlesOfParts>
  <Company>Prentice-Hall Publishing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Data Transfers, Addressing, and Arithmetic</dc:subject>
  <dc:creator>Kip Irvine</dc:creator>
  <cp:lastModifiedBy>Clare</cp:lastModifiedBy>
  <cp:revision>723</cp:revision>
  <cp:lastPrinted>1601-01-01T00:00:00Z</cp:lastPrinted>
  <dcterms:created xsi:type="dcterms:W3CDTF">2002-05-30T02:31:33Z</dcterms:created>
  <dcterms:modified xsi:type="dcterms:W3CDTF">2020-10-22T15:49:53Z</dcterms:modified>
</cp:coreProperties>
</file>