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6"/>
  </p:notesMasterIdLst>
  <p:handoutMasterIdLst>
    <p:handoutMasterId r:id="rId67"/>
  </p:handoutMasterIdLst>
  <p:sldIdLst>
    <p:sldId id="256" r:id="rId2"/>
    <p:sldId id="380" r:id="rId3"/>
    <p:sldId id="321" r:id="rId4"/>
    <p:sldId id="281" r:id="rId5"/>
    <p:sldId id="319" r:id="rId6"/>
    <p:sldId id="375" r:id="rId7"/>
    <p:sldId id="282" r:id="rId8"/>
    <p:sldId id="284" r:id="rId9"/>
    <p:sldId id="285" r:id="rId10"/>
    <p:sldId id="266" r:id="rId11"/>
    <p:sldId id="317" r:id="rId12"/>
    <p:sldId id="287" r:id="rId13"/>
    <p:sldId id="286" r:id="rId14"/>
    <p:sldId id="322" r:id="rId15"/>
    <p:sldId id="288" r:id="rId16"/>
    <p:sldId id="289" r:id="rId17"/>
    <p:sldId id="267" r:id="rId18"/>
    <p:sldId id="389" r:id="rId19"/>
    <p:sldId id="290" r:id="rId20"/>
    <p:sldId id="268" r:id="rId21"/>
    <p:sldId id="292" r:id="rId22"/>
    <p:sldId id="295" r:id="rId23"/>
    <p:sldId id="367" r:id="rId24"/>
    <p:sldId id="296" r:id="rId25"/>
    <p:sldId id="395" r:id="rId26"/>
    <p:sldId id="397" r:id="rId27"/>
    <p:sldId id="391" r:id="rId28"/>
    <p:sldId id="324" r:id="rId29"/>
    <p:sldId id="325" r:id="rId30"/>
    <p:sldId id="369" r:id="rId31"/>
    <p:sldId id="376" r:id="rId32"/>
    <p:sldId id="381" r:id="rId33"/>
    <p:sldId id="393" r:id="rId34"/>
    <p:sldId id="370" r:id="rId35"/>
    <p:sldId id="326" r:id="rId36"/>
    <p:sldId id="327" r:id="rId37"/>
    <p:sldId id="378" r:id="rId38"/>
    <p:sldId id="379" r:id="rId39"/>
    <p:sldId id="371" r:id="rId40"/>
    <p:sldId id="331" r:id="rId41"/>
    <p:sldId id="394" r:id="rId42"/>
    <p:sldId id="351" r:id="rId43"/>
    <p:sldId id="333" r:id="rId44"/>
    <p:sldId id="372" r:id="rId45"/>
    <p:sldId id="334" r:id="rId46"/>
    <p:sldId id="373" r:id="rId47"/>
    <p:sldId id="374" r:id="rId48"/>
    <p:sldId id="335" r:id="rId49"/>
    <p:sldId id="382" r:id="rId50"/>
    <p:sldId id="383" r:id="rId51"/>
    <p:sldId id="384" r:id="rId52"/>
    <p:sldId id="385" r:id="rId53"/>
    <p:sldId id="354" r:id="rId54"/>
    <p:sldId id="386" r:id="rId55"/>
    <p:sldId id="355" r:id="rId56"/>
    <p:sldId id="356" r:id="rId57"/>
    <p:sldId id="387" r:id="rId58"/>
    <p:sldId id="357" r:id="rId59"/>
    <p:sldId id="358" r:id="rId60"/>
    <p:sldId id="360" r:id="rId61"/>
    <p:sldId id="362" r:id="rId62"/>
    <p:sldId id="364" r:id="rId63"/>
    <p:sldId id="396" r:id="rId64"/>
    <p:sldId id="388" r:id="rId65"/>
  </p:sldIdLst>
  <p:sldSz cx="9144000" cy="6858000" type="screen4x3"/>
  <p:notesSz cx="6858000" cy="9144000"/>
  <p:defaultTextStyle>
    <a:defPPr>
      <a:defRPr lang="en-US"/>
    </a:defPPr>
    <a:lvl1pPr algn="l" rtl="0" fontAlgn="base">
      <a:spcBef>
        <a:spcPct val="0"/>
      </a:spcBef>
      <a:spcAft>
        <a:spcPct val="0"/>
      </a:spcAft>
      <a:defRPr sz="1200" kern="1200">
        <a:solidFill>
          <a:schemeClr val="bg2"/>
        </a:solidFill>
        <a:latin typeface="Arial" charset="0"/>
        <a:ea typeface="+mn-ea"/>
        <a:cs typeface="Arial" charset="0"/>
      </a:defRPr>
    </a:lvl1pPr>
    <a:lvl2pPr marL="457200" algn="l" rtl="0" fontAlgn="base">
      <a:spcBef>
        <a:spcPct val="0"/>
      </a:spcBef>
      <a:spcAft>
        <a:spcPct val="0"/>
      </a:spcAft>
      <a:defRPr sz="1200" kern="1200">
        <a:solidFill>
          <a:schemeClr val="bg2"/>
        </a:solidFill>
        <a:latin typeface="Arial" charset="0"/>
        <a:ea typeface="+mn-ea"/>
        <a:cs typeface="Arial" charset="0"/>
      </a:defRPr>
    </a:lvl2pPr>
    <a:lvl3pPr marL="914400" algn="l" rtl="0" fontAlgn="base">
      <a:spcBef>
        <a:spcPct val="0"/>
      </a:spcBef>
      <a:spcAft>
        <a:spcPct val="0"/>
      </a:spcAft>
      <a:defRPr sz="1200" kern="1200">
        <a:solidFill>
          <a:schemeClr val="bg2"/>
        </a:solidFill>
        <a:latin typeface="Arial" charset="0"/>
        <a:ea typeface="+mn-ea"/>
        <a:cs typeface="Arial" charset="0"/>
      </a:defRPr>
    </a:lvl3pPr>
    <a:lvl4pPr marL="1371600" algn="l" rtl="0" fontAlgn="base">
      <a:spcBef>
        <a:spcPct val="0"/>
      </a:spcBef>
      <a:spcAft>
        <a:spcPct val="0"/>
      </a:spcAft>
      <a:defRPr sz="1200" kern="1200">
        <a:solidFill>
          <a:schemeClr val="bg2"/>
        </a:solidFill>
        <a:latin typeface="Arial" charset="0"/>
        <a:ea typeface="+mn-ea"/>
        <a:cs typeface="Arial" charset="0"/>
      </a:defRPr>
    </a:lvl4pPr>
    <a:lvl5pPr marL="1828800" algn="l" rtl="0" fontAlgn="base">
      <a:spcBef>
        <a:spcPct val="0"/>
      </a:spcBef>
      <a:spcAft>
        <a:spcPct val="0"/>
      </a:spcAft>
      <a:defRPr sz="1200" kern="1200">
        <a:solidFill>
          <a:schemeClr val="bg2"/>
        </a:solidFill>
        <a:latin typeface="Arial" charset="0"/>
        <a:ea typeface="+mn-ea"/>
        <a:cs typeface="Arial" charset="0"/>
      </a:defRPr>
    </a:lvl5pPr>
    <a:lvl6pPr marL="2286000" algn="l" defTabSz="914400" rtl="0" eaLnBrk="1" latinLnBrk="0" hangingPunct="1">
      <a:defRPr sz="1200" kern="1200">
        <a:solidFill>
          <a:schemeClr val="bg2"/>
        </a:solidFill>
        <a:latin typeface="Arial" charset="0"/>
        <a:ea typeface="+mn-ea"/>
        <a:cs typeface="Arial" charset="0"/>
      </a:defRPr>
    </a:lvl6pPr>
    <a:lvl7pPr marL="2743200" algn="l" defTabSz="914400" rtl="0" eaLnBrk="1" latinLnBrk="0" hangingPunct="1">
      <a:defRPr sz="1200" kern="1200">
        <a:solidFill>
          <a:schemeClr val="bg2"/>
        </a:solidFill>
        <a:latin typeface="Arial" charset="0"/>
        <a:ea typeface="+mn-ea"/>
        <a:cs typeface="Arial" charset="0"/>
      </a:defRPr>
    </a:lvl7pPr>
    <a:lvl8pPr marL="3200400" algn="l" defTabSz="914400" rtl="0" eaLnBrk="1" latinLnBrk="0" hangingPunct="1">
      <a:defRPr sz="1200" kern="1200">
        <a:solidFill>
          <a:schemeClr val="bg2"/>
        </a:solidFill>
        <a:latin typeface="Arial" charset="0"/>
        <a:ea typeface="+mn-ea"/>
        <a:cs typeface="Arial" charset="0"/>
      </a:defRPr>
    </a:lvl8pPr>
    <a:lvl9pPr marL="3657600" algn="l" defTabSz="914400" rtl="0" eaLnBrk="1" latinLnBrk="0" hangingPunct="1">
      <a:defRPr sz="1200" kern="1200">
        <a:solidFill>
          <a:schemeClr val="bg2"/>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4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79" autoAdjust="0"/>
  </p:normalViewPr>
  <p:slideViewPr>
    <p:cSldViewPr>
      <p:cViewPr varScale="1">
        <p:scale>
          <a:sx n="76" d="100"/>
          <a:sy n="76" d="100"/>
        </p:scale>
        <p:origin x="-51" y="-1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5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itchFamily="18"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itchFamily="18"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itchFamily="18"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itchFamily="18" charset="0"/>
                <a:cs typeface="+mn-cs"/>
              </a:defRPr>
            </a:lvl1pPr>
          </a:lstStyle>
          <a:p>
            <a:pPr>
              <a:defRPr/>
            </a:pPr>
            <a:fld id="{8EBA4E0D-6DBC-4D45-8FA8-F09113437464}" type="slidenum">
              <a:rPr lang="en-US"/>
              <a:pPr>
                <a:defRPr/>
              </a:pPr>
              <a:t>‹#›</a:t>
            </a:fld>
            <a:endParaRPr lang="en-US"/>
          </a:p>
        </p:txBody>
      </p:sp>
    </p:spTree>
    <p:extLst>
      <p:ext uri="{BB962C8B-B14F-4D97-AF65-F5344CB8AC3E}">
        <p14:creationId xmlns="" xmlns:p14="http://schemas.microsoft.com/office/powerpoint/2010/main" val="3060826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cs typeface="+mn-cs"/>
              </a:defRPr>
            </a:lvl1pPr>
          </a:lstStyle>
          <a:p>
            <a:pPr>
              <a:defRPr/>
            </a:pPr>
            <a:endParaRPr lang="en-US"/>
          </a:p>
        </p:txBody>
      </p:sp>
      <p:sp>
        <p:nvSpPr>
          <p:cNvPr id="358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cs typeface="+mn-cs"/>
              </a:defRPr>
            </a:lvl1pPr>
          </a:lstStyle>
          <a:p>
            <a:pPr>
              <a:defRPr/>
            </a:pPr>
            <a:endParaRPr 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cs typeface="+mn-cs"/>
              </a:defRPr>
            </a:lvl1pPr>
          </a:lstStyle>
          <a:p>
            <a:pPr>
              <a:defRPr/>
            </a:pPr>
            <a:endParaRPr 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cs typeface="+mn-cs"/>
              </a:defRPr>
            </a:lvl1pPr>
          </a:lstStyle>
          <a:p>
            <a:pPr>
              <a:defRPr/>
            </a:pPr>
            <a:fld id="{48827DE5-F96B-4637-97AC-EE990459798F}" type="slidenum">
              <a:rPr lang="en-US"/>
              <a:pPr>
                <a:defRPr/>
              </a:pPr>
              <a:t>‹#›</a:t>
            </a:fld>
            <a:endParaRPr lang="en-US"/>
          </a:p>
        </p:txBody>
      </p:sp>
    </p:spTree>
    <p:extLst>
      <p:ext uri="{BB962C8B-B14F-4D97-AF65-F5344CB8AC3E}">
        <p14:creationId xmlns="" xmlns:p14="http://schemas.microsoft.com/office/powerpoint/2010/main" val="3056613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sz="2100">
                <a:solidFill>
                  <a:schemeClr val="tx1"/>
                </a:solidFill>
                <a:cs typeface="+mn-cs"/>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sz="2100">
                <a:solidFill>
                  <a:schemeClr val="tx1"/>
                </a:solidFill>
                <a:cs typeface="+mn-cs"/>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5" name="Rectangle 9"/>
          <p:cNvSpPr>
            <a:spLocks noGrp="1" noChangeArrowheads="1"/>
          </p:cNvSpPr>
          <p:nvPr>
            <p:ph type="sldNum" sz="quarter" idx="11"/>
          </p:nvPr>
        </p:nvSpPr>
        <p:spPr>
          <a:ln/>
        </p:spPr>
        <p:txBody>
          <a:bodyPr/>
          <a:lstStyle>
            <a:lvl1pPr>
              <a:defRPr/>
            </a:lvl1pPr>
          </a:lstStyle>
          <a:p>
            <a:pPr>
              <a:defRPr/>
            </a:pPr>
            <a:fld id="{9BC9F883-B282-4DEA-9C7E-C3D4AA45DED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5" name="Rectangle 9"/>
          <p:cNvSpPr>
            <a:spLocks noGrp="1" noChangeArrowheads="1"/>
          </p:cNvSpPr>
          <p:nvPr>
            <p:ph type="sldNum" sz="quarter" idx="11"/>
          </p:nvPr>
        </p:nvSpPr>
        <p:spPr>
          <a:ln/>
        </p:spPr>
        <p:txBody>
          <a:bodyPr/>
          <a:lstStyle>
            <a:lvl1pPr>
              <a:defRPr/>
            </a:lvl1pPr>
          </a:lstStyle>
          <a:p>
            <a:pPr>
              <a:defRPr/>
            </a:pPr>
            <a:fld id="{9F0EDA02-EBF9-4A5B-AD40-B773723AE98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6" name="Rectangle 9"/>
          <p:cNvSpPr>
            <a:spLocks noGrp="1" noChangeArrowheads="1"/>
          </p:cNvSpPr>
          <p:nvPr>
            <p:ph type="sldNum" sz="quarter" idx="11"/>
          </p:nvPr>
        </p:nvSpPr>
        <p:spPr>
          <a:ln/>
        </p:spPr>
        <p:txBody>
          <a:bodyPr/>
          <a:lstStyle>
            <a:lvl1pPr>
              <a:defRPr/>
            </a:lvl1pPr>
          </a:lstStyle>
          <a:p>
            <a:pPr>
              <a:defRPr/>
            </a:pPr>
            <a:fld id="{34A782DF-547C-434E-B372-E806404F920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5" name="Rectangle 9"/>
          <p:cNvSpPr>
            <a:spLocks noGrp="1" noChangeArrowheads="1"/>
          </p:cNvSpPr>
          <p:nvPr>
            <p:ph type="sldNum" sz="quarter" idx="11"/>
          </p:nvPr>
        </p:nvSpPr>
        <p:spPr>
          <a:ln/>
        </p:spPr>
        <p:txBody>
          <a:bodyPr/>
          <a:lstStyle>
            <a:lvl1pPr>
              <a:defRPr/>
            </a:lvl1pPr>
          </a:lstStyle>
          <a:p>
            <a:pPr>
              <a:defRPr/>
            </a:pPr>
            <a:fld id="{5D385541-62F8-4866-A29C-59EA28D72D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5" name="Rectangle 9"/>
          <p:cNvSpPr>
            <a:spLocks noGrp="1" noChangeArrowheads="1"/>
          </p:cNvSpPr>
          <p:nvPr>
            <p:ph type="sldNum" sz="quarter" idx="11"/>
          </p:nvPr>
        </p:nvSpPr>
        <p:spPr>
          <a:ln/>
        </p:spPr>
        <p:txBody>
          <a:bodyPr/>
          <a:lstStyle>
            <a:lvl1pPr>
              <a:defRPr/>
            </a:lvl1pPr>
          </a:lstStyle>
          <a:p>
            <a:pPr>
              <a:defRPr/>
            </a:pPr>
            <a:fld id="{C706B81B-9F24-4704-AB8A-11164E5FD58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6" name="Rectangle 9"/>
          <p:cNvSpPr>
            <a:spLocks noGrp="1" noChangeArrowheads="1"/>
          </p:cNvSpPr>
          <p:nvPr>
            <p:ph type="sldNum" sz="quarter" idx="11"/>
          </p:nvPr>
        </p:nvSpPr>
        <p:spPr>
          <a:ln/>
        </p:spPr>
        <p:txBody>
          <a:bodyPr/>
          <a:lstStyle>
            <a:lvl1pPr>
              <a:defRPr/>
            </a:lvl1pPr>
          </a:lstStyle>
          <a:p>
            <a:pPr>
              <a:defRPr/>
            </a:pPr>
            <a:fld id="{6393E693-17A7-4DF7-A5FE-1387185D696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8" name="Rectangle 9"/>
          <p:cNvSpPr>
            <a:spLocks noGrp="1" noChangeArrowheads="1"/>
          </p:cNvSpPr>
          <p:nvPr>
            <p:ph type="sldNum" sz="quarter" idx="11"/>
          </p:nvPr>
        </p:nvSpPr>
        <p:spPr>
          <a:ln/>
        </p:spPr>
        <p:txBody>
          <a:bodyPr/>
          <a:lstStyle>
            <a:lvl1pPr>
              <a:defRPr/>
            </a:lvl1pPr>
          </a:lstStyle>
          <a:p>
            <a:pPr>
              <a:defRPr/>
            </a:pPr>
            <a:fld id="{55B242F2-6399-4EA6-A4B5-990A4B0CEE7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4" name="Rectangle 9"/>
          <p:cNvSpPr>
            <a:spLocks noGrp="1" noChangeArrowheads="1"/>
          </p:cNvSpPr>
          <p:nvPr>
            <p:ph type="sldNum" sz="quarter" idx="11"/>
          </p:nvPr>
        </p:nvSpPr>
        <p:spPr>
          <a:ln/>
        </p:spPr>
        <p:txBody>
          <a:bodyPr/>
          <a:lstStyle>
            <a:lvl1pPr>
              <a:defRPr/>
            </a:lvl1pPr>
          </a:lstStyle>
          <a:p>
            <a:pPr>
              <a:defRPr/>
            </a:pPr>
            <a:fld id="{814EAF78-4916-4DCF-811F-E78D8D6F708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3" name="Rectangle 9"/>
          <p:cNvSpPr>
            <a:spLocks noGrp="1" noChangeArrowheads="1"/>
          </p:cNvSpPr>
          <p:nvPr>
            <p:ph type="sldNum" sz="quarter" idx="11"/>
          </p:nvPr>
        </p:nvSpPr>
        <p:spPr>
          <a:ln/>
        </p:spPr>
        <p:txBody>
          <a:bodyPr/>
          <a:lstStyle>
            <a:lvl1pPr>
              <a:defRPr/>
            </a:lvl1pPr>
          </a:lstStyle>
          <a:p>
            <a:pPr>
              <a:defRPr/>
            </a:pPr>
            <a:fld id="{8FC4FD1A-7678-4A48-84C7-CBC45950258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6" name="Rectangle 9"/>
          <p:cNvSpPr>
            <a:spLocks noGrp="1" noChangeArrowheads="1"/>
          </p:cNvSpPr>
          <p:nvPr>
            <p:ph type="sldNum" sz="quarter" idx="11"/>
          </p:nvPr>
        </p:nvSpPr>
        <p:spPr>
          <a:ln/>
        </p:spPr>
        <p:txBody>
          <a:bodyPr/>
          <a:lstStyle>
            <a:lvl1pPr>
              <a:defRPr/>
            </a:lvl1pPr>
          </a:lstStyle>
          <a:p>
            <a:pPr>
              <a:defRPr/>
            </a:pPr>
            <a:fld id="{FCA8C310-27B1-4654-8EFD-088BF8B00B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2010.</a:t>
            </a:r>
          </a:p>
        </p:txBody>
      </p:sp>
      <p:sp>
        <p:nvSpPr>
          <p:cNvPr id="6" name="Rectangle 9"/>
          <p:cNvSpPr>
            <a:spLocks noGrp="1" noChangeArrowheads="1"/>
          </p:cNvSpPr>
          <p:nvPr>
            <p:ph type="sldNum" sz="quarter" idx="11"/>
          </p:nvPr>
        </p:nvSpPr>
        <p:spPr>
          <a:ln/>
        </p:spPr>
        <p:txBody>
          <a:bodyPr/>
          <a:lstStyle>
            <a:lvl1pPr>
              <a:defRPr/>
            </a:lvl1pPr>
          </a:lstStyle>
          <a:p>
            <a:pPr>
              <a:defRPr/>
            </a:pPr>
            <a:fld id="{B532C9EB-45E3-456F-B33A-9398FD5138E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spcBef>
                <a:spcPct val="0"/>
              </a:spcBef>
              <a:defRPr sz="1000">
                <a:solidFill>
                  <a:schemeClr val="tx1"/>
                </a:solidFill>
                <a:cs typeface="+mn-cs"/>
              </a:defRPr>
            </a:lvl1pPr>
          </a:lstStyle>
          <a:p>
            <a:pPr>
              <a:defRPr/>
            </a:pPr>
            <a:r>
              <a:rPr lang="en-US"/>
              <a:t>Irvine, Kip R. Assembly Language for Intel-Based Computers, 2010.</a:t>
            </a:r>
          </a:p>
        </p:txBody>
      </p:sp>
      <p:sp>
        <p:nvSpPr>
          <p:cNvPr id="8196" name="Rectangle 11"/>
          <p:cNvSpPr>
            <a:spLocks noGrp="1" noChangeArrowheads="1"/>
          </p:cNvSpPr>
          <p:nvPr>
            <p:ph type="body" idx="1"/>
          </p:nvPr>
        </p:nvSpPr>
        <p:spPr bwMode="auto">
          <a:xfrm>
            <a:off x="685800" y="11430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w="9525">
            <a:noFill/>
            <a:miter lim="800000"/>
            <a:headEnd/>
            <a:tailEnd/>
          </a:ln>
          <a:effectLst/>
        </p:spPr>
        <p:txBody>
          <a:bodyPr tIns="137160" bIns="137160">
            <a:spAutoFit/>
          </a:bodyPr>
          <a:lstStyle/>
          <a:p>
            <a:pPr>
              <a:spcBef>
                <a:spcPct val="50000"/>
              </a:spcBef>
              <a:defRPr/>
            </a:pPr>
            <a:endParaRPr lang="en-US" sz="2100">
              <a:solidFill>
                <a:schemeClr val="tx1"/>
              </a:solidFill>
              <a:cs typeface="+mn-cs"/>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spcBef>
                <a:spcPct val="0"/>
              </a:spcBef>
              <a:defRPr sz="1600">
                <a:solidFill>
                  <a:schemeClr val="tx1"/>
                </a:solidFill>
                <a:latin typeface="Times New Roman" pitchFamily="18" charset="0"/>
                <a:cs typeface="+mn-cs"/>
              </a:defRPr>
            </a:lvl1pPr>
          </a:lstStyle>
          <a:p>
            <a:pPr>
              <a:defRPr/>
            </a:pPr>
            <a:fld id="{5390384F-D388-4DC3-ADCA-0B2A5F50BF5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dt="0"/>
  <p:txStyles>
    <p:titleStyle>
      <a:lvl1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sz="2800" smtClean="0"/>
              <a:t>Assembly Language for Intel-Based Computers</a:t>
            </a:r>
          </a:p>
        </p:txBody>
      </p:sp>
      <p:sp>
        <p:nvSpPr>
          <p:cNvPr id="10243" name="Rectangle 3"/>
          <p:cNvSpPr>
            <a:spLocks noGrp="1" noChangeArrowheads="1"/>
          </p:cNvSpPr>
          <p:nvPr>
            <p:ph type="subTitle" idx="1"/>
          </p:nvPr>
        </p:nvSpPr>
        <p:spPr>
          <a:xfrm>
            <a:off x="1447800" y="2209800"/>
            <a:ext cx="6400800" cy="1752600"/>
          </a:xfrm>
        </p:spPr>
        <p:txBody>
          <a:bodyPr/>
          <a:lstStyle/>
          <a:p>
            <a:pPr eaLnBrk="1" hangingPunct="1"/>
            <a:r>
              <a:rPr lang="en-US" sz="2800" u="sng" dirty="0" smtClean="0"/>
              <a:t>Module 7</a:t>
            </a:r>
          </a:p>
          <a:p>
            <a:pPr eaLnBrk="1" hangingPunct="1"/>
            <a:r>
              <a:rPr lang="en-US" sz="2800" dirty="0" smtClean="0"/>
              <a:t>Procedures</a:t>
            </a:r>
          </a:p>
          <a:p>
            <a:pPr eaLnBrk="1" hangingPunct="1"/>
            <a:r>
              <a:rPr lang="en-US" sz="2800" dirty="0" smtClean="0"/>
              <a:t>Macros</a:t>
            </a:r>
          </a:p>
        </p:txBody>
      </p:sp>
      <p:sp>
        <p:nvSpPr>
          <p:cNvPr id="10245" name="Text Box 6"/>
          <p:cNvSpPr txBox="1">
            <a:spLocks noChangeArrowheads="1"/>
          </p:cNvSpPr>
          <p:nvPr/>
        </p:nvSpPr>
        <p:spPr bwMode="auto">
          <a:xfrm>
            <a:off x="533400" y="4876800"/>
            <a:ext cx="5181600" cy="982663"/>
          </a:xfrm>
          <a:prstGeom prst="rect">
            <a:avLst/>
          </a:prstGeom>
          <a:noFill/>
          <a:ln w="9525">
            <a:noFill/>
            <a:miter lim="800000"/>
            <a:headEnd/>
            <a:tailEnd/>
          </a:ln>
        </p:spPr>
        <p:txBody>
          <a:bodyPr tIns="137160" bIns="137160">
            <a:spAutoFit/>
          </a:bodyPr>
          <a:lstStyle/>
          <a:p>
            <a:pPr>
              <a:spcBef>
                <a:spcPct val="50000"/>
              </a:spcBef>
            </a:pPr>
            <a:r>
              <a:rPr lang="en-US" sz="2100" i="1">
                <a:solidFill>
                  <a:schemeClr val="tx1"/>
                </a:solidFill>
              </a:rPr>
              <a:t>Slides prepared by Kip Irvine</a:t>
            </a:r>
          </a:p>
          <a:p>
            <a:pPr>
              <a:spcBef>
                <a:spcPct val="50000"/>
              </a:spcBef>
            </a:pPr>
            <a:r>
              <a:rPr lang="en-US" sz="1700" i="1">
                <a:solidFill>
                  <a:schemeClr val="tx1"/>
                </a:solidFill>
              </a:rPr>
              <a:t>Modified and supplemented by Clare Nguyen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Using the Stack </a:t>
            </a:r>
            <a:r>
              <a:rPr lang="en-US" sz="2000" dirty="0" smtClean="0"/>
              <a:t>(1 of 3)</a:t>
            </a:r>
          </a:p>
        </p:txBody>
      </p:sp>
      <p:sp>
        <p:nvSpPr>
          <p:cNvPr id="15364" name="Text Box 3"/>
          <p:cNvSpPr txBox="1">
            <a:spLocks noChangeArrowheads="1"/>
          </p:cNvSpPr>
          <p:nvPr/>
        </p:nvSpPr>
        <p:spPr bwMode="auto">
          <a:xfrm>
            <a:off x="685800" y="3048000"/>
            <a:ext cx="7772400" cy="3276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push </a:t>
            </a:r>
            <a:r>
              <a:rPr lang="en-US" sz="1600" b="1" dirty="0" err="1">
                <a:solidFill>
                  <a:schemeClr val="tx1"/>
                </a:solidFill>
                <a:latin typeface="Courier New" pitchFamily="49" charset="0"/>
              </a:rPr>
              <a:t>esi</a:t>
            </a:r>
            <a:r>
              <a:rPr lang="en-US" sz="1600" b="1" dirty="0">
                <a:solidFill>
                  <a:schemeClr val="tx1"/>
                </a:solidFill>
                <a:latin typeface="Courier New" pitchFamily="49" charset="0"/>
              </a:rPr>
              <a:t>	; save current data of </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push </a:t>
            </a:r>
            <a:r>
              <a:rPr lang="en-US" sz="1600" b="1" dirty="0" err="1">
                <a:solidFill>
                  <a:schemeClr val="tx1"/>
                </a:solidFill>
                <a:latin typeface="Courier New" pitchFamily="49" charset="0"/>
              </a:rPr>
              <a:t>ecx</a:t>
            </a:r>
            <a:r>
              <a:rPr lang="en-US" sz="1600" b="1" dirty="0">
                <a:solidFill>
                  <a:schemeClr val="tx1"/>
                </a:solidFill>
                <a:latin typeface="Courier New" pitchFamily="49" charset="0"/>
              </a:rPr>
              <a:t>                      ; registers </a:t>
            </a:r>
            <a:r>
              <a:rPr lang="en-US" sz="1600" b="1" dirty="0" err="1">
                <a:solidFill>
                  <a:schemeClr val="tx1"/>
                </a:solidFill>
                <a:latin typeface="Courier New" pitchFamily="49" charset="0"/>
              </a:rPr>
              <a:t>esi</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ecx</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ebx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push </a:t>
            </a:r>
            <a:r>
              <a:rPr lang="en-US" sz="1600" b="1" dirty="0" err="1">
                <a:solidFill>
                  <a:schemeClr val="tx1"/>
                </a:solidFill>
                <a:latin typeface="Courier New" pitchFamily="49" charset="0"/>
              </a:rPr>
              <a:t>ebx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esi,OFFSET</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dwordVal</a:t>
            </a:r>
            <a:r>
              <a:rPr lang="en-US" sz="1600" b="1" dirty="0">
                <a:solidFill>
                  <a:schemeClr val="tx1"/>
                </a:solidFill>
                <a:latin typeface="Courier New" pitchFamily="49" charset="0"/>
              </a:rPr>
              <a:t> 	; store new data in the same</a:t>
            </a:r>
          </a:p>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ecx,LENGTHOF</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dwordVal</a:t>
            </a:r>
            <a:r>
              <a:rPr lang="en-US" sz="1600" b="1" dirty="0">
                <a:solidFill>
                  <a:schemeClr val="tx1"/>
                </a:solidFill>
                <a:latin typeface="Courier New" pitchFamily="49" charset="0"/>
              </a:rPr>
              <a:t>	; registers, in this case</a:t>
            </a:r>
          </a:p>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ebx,TYPE</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dwordVal</a:t>
            </a:r>
            <a:r>
              <a:rPr lang="en-US" sz="1600" b="1" dirty="0">
                <a:solidFill>
                  <a:schemeClr val="tx1"/>
                </a:solidFill>
                <a:latin typeface="Courier New" pitchFamily="49" charset="0"/>
              </a:rPr>
              <a:t>	; to display to screen</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call </a:t>
            </a:r>
            <a:r>
              <a:rPr lang="en-US" sz="1600" b="1" dirty="0" err="1">
                <a:solidFill>
                  <a:schemeClr val="tx1"/>
                </a:solidFill>
                <a:latin typeface="Courier New" pitchFamily="49" charset="0"/>
              </a:rPr>
              <a:t>DumpRegs</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pop  </a:t>
            </a:r>
            <a:r>
              <a:rPr lang="en-US" sz="1600" b="1" dirty="0" err="1">
                <a:solidFill>
                  <a:schemeClr val="tx1"/>
                </a:solidFill>
                <a:latin typeface="Courier New" pitchFamily="49" charset="0"/>
              </a:rPr>
              <a:t>ebx</a:t>
            </a:r>
            <a:r>
              <a:rPr lang="en-US" sz="1600" b="1" dirty="0">
                <a:solidFill>
                  <a:schemeClr val="tx1"/>
                </a:solidFill>
                <a:latin typeface="Courier New" pitchFamily="49" charset="0"/>
              </a:rPr>
              <a:t>	; restore original data</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pop  </a:t>
            </a:r>
            <a:r>
              <a:rPr lang="en-US" sz="1600" b="1" dirty="0" err="1">
                <a:solidFill>
                  <a:schemeClr val="tx1"/>
                </a:solidFill>
                <a:latin typeface="Courier New" pitchFamily="49" charset="0"/>
              </a:rPr>
              <a:t>ecx</a:t>
            </a:r>
            <a:r>
              <a:rPr lang="en-US" sz="1600" b="1" dirty="0">
                <a:solidFill>
                  <a:schemeClr val="tx1"/>
                </a:solidFill>
                <a:latin typeface="Courier New" pitchFamily="49" charset="0"/>
              </a:rPr>
              <a:t>	; in the </a:t>
            </a:r>
            <a:r>
              <a:rPr lang="en-US" sz="1600" b="1" dirty="0" smtClean="0">
                <a:solidFill>
                  <a:schemeClr val="tx1"/>
                </a:solidFill>
                <a:latin typeface="Courier New" pitchFamily="49" charset="0"/>
              </a:rPr>
              <a:t>registers.</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pop  </a:t>
            </a:r>
            <a:r>
              <a:rPr lang="en-US" sz="1600" b="1" dirty="0" err="1">
                <a:solidFill>
                  <a:schemeClr val="tx1"/>
                </a:solidFill>
                <a:latin typeface="Courier New" pitchFamily="49" charset="0"/>
              </a:rPr>
              <a:t>esi</a:t>
            </a:r>
            <a:r>
              <a:rPr lang="en-US" sz="1600" b="1" dirty="0">
                <a:solidFill>
                  <a:schemeClr val="tx1"/>
                </a:solidFill>
                <a:latin typeface="Courier New" pitchFamily="49" charset="0"/>
              </a:rPr>
              <a:t>	; Note the opposite order</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 from the push instructions</a:t>
            </a:r>
          </a:p>
        </p:txBody>
      </p:sp>
      <p:sp>
        <p:nvSpPr>
          <p:cNvPr id="15365" name="Text Box 4"/>
          <p:cNvSpPr txBox="1">
            <a:spLocks noChangeArrowheads="1"/>
          </p:cNvSpPr>
          <p:nvPr/>
        </p:nvSpPr>
        <p:spPr bwMode="auto">
          <a:xfrm>
            <a:off x="457200" y="685800"/>
            <a:ext cx="8001000" cy="2425700"/>
          </a:xfrm>
          <a:prstGeom prst="rect">
            <a:avLst/>
          </a:prstGeom>
          <a:noFill/>
          <a:ln w="9525">
            <a:noFill/>
            <a:miter lim="800000"/>
            <a:headEnd/>
            <a:tailEnd/>
          </a:ln>
        </p:spPr>
        <p:txBody>
          <a:bodyPr tIns="91440" bIns="91440">
            <a:spAutoFit/>
          </a:bodyPr>
          <a:lstStyle/>
          <a:p>
            <a:pPr>
              <a:spcBef>
                <a:spcPct val="50000"/>
              </a:spcBef>
              <a:buFontTx/>
              <a:buChar char="•"/>
            </a:pPr>
            <a:r>
              <a:rPr lang="en-US" sz="1800" dirty="0">
                <a:solidFill>
                  <a:schemeClr val="tx1"/>
                </a:solidFill>
              </a:rPr>
              <a:t>  Since there are a limited number of registers, one common use of the stack </a:t>
            </a:r>
          </a:p>
          <a:p>
            <a:r>
              <a:rPr lang="en-US" sz="1800" dirty="0">
                <a:solidFill>
                  <a:schemeClr val="tx1"/>
                </a:solidFill>
              </a:rPr>
              <a:t>   is to:</a:t>
            </a:r>
          </a:p>
          <a:p>
            <a:pPr lvl="1">
              <a:lnSpc>
                <a:spcPct val="50000"/>
              </a:lnSpc>
              <a:spcBef>
                <a:spcPct val="50000"/>
              </a:spcBef>
              <a:buFontTx/>
              <a:buChar char="•"/>
            </a:pPr>
            <a:r>
              <a:rPr lang="en-US" sz="1800" dirty="0">
                <a:solidFill>
                  <a:schemeClr val="tx1"/>
                </a:solidFill>
              </a:rPr>
              <a:t>    Push on the stack the data that is in a register (save register data</a:t>
            </a:r>
            <a:r>
              <a:rPr lang="en-US" sz="1800" dirty="0" smtClean="0">
                <a:solidFill>
                  <a:schemeClr val="tx1"/>
                </a:solidFill>
              </a:rPr>
              <a:t>).</a:t>
            </a:r>
            <a:endParaRPr lang="en-US" sz="1800" dirty="0">
              <a:solidFill>
                <a:schemeClr val="tx1"/>
              </a:solidFill>
            </a:endParaRPr>
          </a:p>
          <a:p>
            <a:pPr lvl="1">
              <a:lnSpc>
                <a:spcPct val="50000"/>
              </a:lnSpc>
              <a:spcBef>
                <a:spcPct val="50000"/>
              </a:spcBef>
              <a:buFontTx/>
              <a:buChar char="•"/>
            </a:pPr>
            <a:r>
              <a:rPr lang="en-US" sz="1800" dirty="0">
                <a:solidFill>
                  <a:schemeClr val="tx1"/>
                </a:solidFill>
              </a:rPr>
              <a:t>    Use this same register for a different </a:t>
            </a:r>
            <a:r>
              <a:rPr lang="en-US" sz="1800" dirty="0" smtClean="0">
                <a:solidFill>
                  <a:schemeClr val="tx1"/>
                </a:solidFill>
              </a:rPr>
              <a:t>calculation.</a:t>
            </a:r>
            <a:endParaRPr lang="en-US" sz="1800" dirty="0">
              <a:solidFill>
                <a:schemeClr val="tx1"/>
              </a:solidFill>
            </a:endParaRPr>
          </a:p>
          <a:p>
            <a:pPr lvl="1">
              <a:spcBef>
                <a:spcPts val="50"/>
              </a:spcBef>
              <a:buFontTx/>
              <a:buChar char="•"/>
            </a:pPr>
            <a:r>
              <a:rPr lang="en-US" sz="1800" dirty="0">
                <a:solidFill>
                  <a:schemeClr val="tx1"/>
                </a:solidFill>
              </a:rPr>
              <a:t>    When done with the calculation, pop the saved value from the stack </a:t>
            </a:r>
          </a:p>
          <a:p>
            <a:pPr lvl="1"/>
            <a:r>
              <a:rPr lang="en-US" sz="1800" dirty="0">
                <a:solidFill>
                  <a:schemeClr val="tx1"/>
                </a:solidFill>
              </a:rPr>
              <a:t>     back to the register (restore original register data</a:t>
            </a:r>
            <a:r>
              <a:rPr lang="en-US" sz="1800" dirty="0" smtClean="0">
                <a:solidFill>
                  <a:schemeClr val="tx1"/>
                </a:solidFill>
              </a:rPr>
              <a:t>).</a:t>
            </a:r>
            <a:endParaRPr lang="en-US" sz="1800" dirty="0">
              <a:solidFill>
                <a:schemeClr val="tx1"/>
              </a:solidFill>
            </a:endParaRPr>
          </a:p>
          <a:p>
            <a:pPr>
              <a:buFontTx/>
              <a:buChar char="•"/>
            </a:pPr>
            <a:r>
              <a:rPr lang="en-US" sz="1800" dirty="0">
                <a:solidFill>
                  <a:schemeClr val="tx1"/>
                </a:solidFill>
              </a:rPr>
              <a:t>   When saving and restoring multiple registers, the PUSH and POP </a:t>
            </a:r>
          </a:p>
          <a:p>
            <a:r>
              <a:rPr lang="en-US" sz="1800" dirty="0">
                <a:solidFill>
                  <a:schemeClr val="tx1"/>
                </a:solidFill>
              </a:rPr>
              <a:t>    instructions occur in the opposite order, due to the LIFO order of the </a:t>
            </a:r>
            <a:r>
              <a:rPr lang="en-US" sz="1800" dirty="0" smtClean="0">
                <a:solidFill>
                  <a:schemeClr val="tx1"/>
                </a:solidFill>
              </a:rPr>
              <a:t>stack.</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p:cNvSpPr>
            <a:spLocks noGrp="1" noChangeArrowheads="1"/>
          </p:cNvSpPr>
          <p:nvPr>
            <p:ph type="title"/>
          </p:nvPr>
        </p:nvSpPr>
        <p:spPr/>
        <p:txBody>
          <a:bodyPr/>
          <a:lstStyle/>
          <a:p>
            <a:pPr eaLnBrk="1" hangingPunct="1">
              <a:defRPr/>
            </a:pPr>
            <a:r>
              <a:rPr lang="en-US" sz="2800" smtClean="0"/>
              <a:t>Using the Stack </a:t>
            </a:r>
            <a:r>
              <a:rPr lang="en-US" sz="2000" smtClean="0"/>
              <a:t>(2 of 3)</a:t>
            </a:r>
          </a:p>
        </p:txBody>
      </p:sp>
      <p:sp>
        <p:nvSpPr>
          <p:cNvPr id="16388" name="Text Box 1027"/>
          <p:cNvSpPr txBox="1">
            <a:spLocks noChangeArrowheads="1"/>
          </p:cNvSpPr>
          <p:nvPr/>
        </p:nvSpPr>
        <p:spPr bwMode="auto">
          <a:xfrm>
            <a:off x="1447800" y="1981200"/>
            <a:ext cx="6781800" cy="33528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143250" algn="l"/>
              </a:tabLst>
            </a:pPr>
            <a:r>
              <a:rPr lang="en-US" sz="1600" b="1">
                <a:solidFill>
                  <a:schemeClr val="tx1"/>
                </a:solidFill>
                <a:latin typeface="Courier New" pitchFamily="49" charset="0"/>
              </a:rPr>
              <a:t>	mov ecx,100	; set outer loop count</a:t>
            </a:r>
          </a:p>
          <a:p>
            <a:pPr>
              <a:lnSpc>
                <a:spcPct val="50000"/>
              </a:lnSpc>
              <a:spcBef>
                <a:spcPct val="50000"/>
              </a:spcBef>
              <a:tabLst>
                <a:tab pos="457200" algn="l"/>
                <a:tab pos="3143250" algn="l"/>
              </a:tabLst>
            </a:pPr>
            <a:r>
              <a:rPr lang="en-US" sz="1600" b="1">
                <a:solidFill>
                  <a:schemeClr val="tx1"/>
                </a:solidFill>
                <a:latin typeface="Courier New" pitchFamily="49" charset="0"/>
              </a:rPr>
              <a:t>L1:		; begin the outer loop</a:t>
            </a:r>
          </a:p>
          <a:p>
            <a:pPr>
              <a:lnSpc>
                <a:spcPct val="50000"/>
              </a:lnSpc>
              <a:spcBef>
                <a:spcPct val="50000"/>
              </a:spcBef>
              <a:tabLst>
                <a:tab pos="457200" algn="l"/>
                <a:tab pos="3143250" algn="l"/>
              </a:tabLst>
            </a:pPr>
            <a:r>
              <a:rPr lang="en-US" sz="1600" b="1">
                <a:solidFill>
                  <a:schemeClr val="tx1"/>
                </a:solidFill>
                <a:latin typeface="Courier New" pitchFamily="49" charset="0"/>
              </a:rPr>
              <a:t>	</a:t>
            </a:r>
            <a:r>
              <a:rPr lang="en-US" sz="1600" b="1">
                <a:solidFill>
                  <a:schemeClr val="tx2"/>
                </a:solidFill>
                <a:latin typeface="Courier New" pitchFamily="49" charset="0"/>
              </a:rPr>
              <a:t>push ecx	; save outer loop count</a:t>
            </a:r>
          </a:p>
          <a:p>
            <a:pPr>
              <a:lnSpc>
                <a:spcPct val="50000"/>
              </a:lnSpc>
              <a:spcBef>
                <a:spcPct val="50000"/>
              </a:spcBef>
              <a:tabLst>
                <a:tab pos="457200" algn="l"/>
                <a:tab pos="3143250" algn="l"/>
              </a:tabLst>
            </a:pPr>
            <a:endParaRPr lang="en-US" sz="1600" b="1">
              <a:solidFill>
                <a:schemeClr val="tx2"/>
              </a:solidFill>
              <a:latin typeface="Courier New" pitchFamily="49" charset="0"/>
            </a:endParaRPr>
          </a:p>
          <a:p>
            <a:pPr>
              <a:lnSpc>
                <a:spcPct val="50000"/>
              </a:lnSpc>
              <a:spcBef>
                <a:spcPct val="50000"/>
              </a:spcBef>
              <a:tabLst>
                <a:tab pos="457200" algn="l"/>
                <a:tab pos="3143250" algn="l"/>
              </a:tabLst>
            </a:pPr>
            <a:r>
              <a:rPr lang="en-US" sz="1600" b="1">
                <a:solidFill>
                  <a:schemeClr val="tx1"/>
                </a:solidFill>
                <a:latin typeface="Courier New" pitchFamily="49" charset="0"/>
              </a:rPr>
              <a:t>	mov ecx,20	; set inner loop count</a:t>
            </a:r>
          </a:p>
          <a:p>
            <a:pPr>
              <a:lnSpc>
                <a:spcPct val="50000"/>
              </a:lnSpc>
              <a:spcBef>
                <a:spcPct val="50000"/>
              </a:spcBef>
              <a:tabLst>
                <a:tab pos="457200" algn="l"/>
                <a:tab pos="3143250" algn="l"/>
              </a:tabLst>
            </a:pPr>
            <a:r>
              <a:rPr lang="en-US" sz="1600" b="1">
                <a:solidFill>
                  <a:schemeClr val="tx1"/>
                </a:solidFill>
                <a:latin typeface="Courier New" pitchFamily="49" charset="0"/>
              </a:rPr>
              <a:t>L2:		; begin the inner loop</a:t>
            </a:r>
          </a:p>
          <a:p>
            <a:pPr>
              <a:lnSpc>
                <a:spcPct val="50000"/>
              </a:lnSpc>
              <a:spcBef>
                <a:spcPct val="50000"/>
              </a:spcBef>
              <a:tabLst>
                <a:tab pos="457200" algn="l"/>
                <a:tab pos="3143250" algn="l"/>
              </a:tabLst>
            </a:pPr>
            <a:r>
              <a:rPr lang="en-US" sz="1600" b="1">
                <a:solidFill>
                  <a:schemeClr val="tx1"/>
                </a:solidFill>
                <a:latin typeface="Courier New" pitchFamily="49" charset="0"/>
              </a:rPr>
              <a:t>	;</a:t>
            </a:r>
          </a:p>
          <a:p>
            <a:pPr>
              <a:lnSpc>
                <a:spcPct val="50000"/>
              </a:lnSpc>
              <a:spcBef>
                <a:spcPct val="50000"/>
              </a:spcBef>
              <a:tabLst>
                <a:tab pos="457200" algn="l"/>
                <a:tab pos="3143250" algn="l"/>
              </a:tabLst>
            </a:pPr>
            <a:r>
              <a:rPr lang="en-US" sz="1600" b="1">
                <a:solidFill>
                  <a:schemeClr val="tx1"/>
                </a:solidFill>
                <a:latin typeface="Courier New" pitchFamily="49" charset="0"/>
              </a:rPr>
              <a:t>	;</a:t>
            </a:r>
          </a:p>
          <a:p>
            <a:pPr>
              <a:lnSpc>
                <a:spcPct val="50000"/>
              </a:lnSpc>
              <a:spcBef>
                <a:spcPct val="50000"/>
              </a:spcBef>
              <a:tabLst>
                <a:tab pos="457200" algn="l"/>
                <a:tab pos="3143250" algn="l"/>
              </a:tabLst>
            </a:pPr>
            <a:r>
              <a:rPr lang="en-US" sz="1600" b="1">
                <a:solidFill>
                  <a:schemeClr val="tx1"/>
                </a:solidFill>
                <a:latin typeface="Courier New" pitchFamily="49" charset="0"/>
              </a:rPr>
              <a:t>	loop L2	; repeat the inner loop</a:t>
            </a:r>
          </a:p>
          <a:p>
            <a:pPr>
              <a:lnSpc>
                <a:spcPct val="50000"/>
              </a:lnSpc>
              <a:spcBef>
                <a:spcPct val="50000"/>
              </a:spcBef>
              <a:tabLst>
                <a:tab pos="457200" algn="l"/>
                <a:tab pos="3143250" algn="l"/>
              </a:tabLst>
            </a:pPr>
            <a:endParaRPr lang="en-US" sz="1600" b="1">
              <a:solidFill>
                <a:schemeClr val="tx1"/>
              </a:solidFill>
              <a:latin typeface="Courier New" pitchFamily="49" charset="0"/>
            </a:endParaRPr>
          </a:p>
          <a:p>
            <a:pPr>
              <a:lnSpc>
                <a:spcPct val="50000"/>
              </a:lnSpc>
              <a:spcBef>
                <a:spcPct val="50000"/>
              </a:spcBef>
              <a:tabLst>
                <a:tab pos="457200" algn="l"/>
                <a:tab pos="3143250" algn="l"/>
              </a:tabLst>
            </a:pPr>
            <a:r>
              <a:rPr lang="en-US" sz="1600" b="1">
                <a:solidFill>
                  <a:schemeClr val="tx1"/>
                </a:solidFill>
                <a:latin typeface="Courier New" pitchFamily="49" charset="0"/>
              </a:rPr>
              <a:t>	</a:t>
            </a:r>
            <a:r>
              <a:rPr lang="en-US" sz="1600" b="1">
                <a:solidFill>
                  <a:schemeClr val="tx2"/>
                </a:solidFill>
                <a:latin typeface="Courier New" pitchFamily="49" charset="0"/>
              </a:rPr>
              <a:t>pop ecx	; restore outer loop count</a:t>
            </a:r>
          </a:p>
          <a:p>
            <a:pPr>
              <a:lnSpc>
                <a:spcPct val="50000"/>
              </a:lnSpc>
              <a:spcBef>
                <a:spcPct val="50000"/>
              </a:spcBef>
              <a:tabLst>
                <a:tab pos="457200" algn="l"/>
                <a:tab pos="3143250" algn="l"/>
              </a:tabLst>
            </a:pPr>
            <a:r>
              <a:rPr lang="en-US" sz="1600" b="1">
                <a:solidFill>
                  <a:schemeClr val="tx1"/>
                </a:solidFill>
                <a:latin typeface="Courier New" pitchFamily="49" charset="0"/>
              </a:rPr>
              <a:t>	loop L1	; repeat the outer loop</a:t>
            </a:r>
          </a:p>
        </p:txBody>
      </p:sp>
      <p:sp>
        <p:nvSpPr>
          <p:cNvPr id="16389" name="Text Box 1028"/>
          <p:cNvSpPr txBox="1">
            <a:spLocks noChangeArrowheads="1"/>
          </p:cNvSpPr>
          <p:nvPr/>
        </p:nvSpPr>
        <p:spPr bwMode="auto">
          <a:xfrm>
            <a:off x="685800" y="1066800"/>
            <a:ext cx="7696200" cy="822325"/>
          </a:xfrm>
          <a:prstGeom prst="rect">
            <a:avLst/>
          </a:prstGeom>
          <a:noFill/>
          <a:ln w="9525">
            <a:noFill/>
            <a:miter lim="800000"/>
            <a:headEnd/>
            <a:tailEnd/>
          </a:ln>
        </p:spPr>
        <p:txBody>
          <a:bodyPr tIns="137160" bIns="137160">
            <a:spAutoFit/>
          </a:bodyPr>
          <a:lstStyle/>
          <a:p>
            <a:pPr>
              <a:spcBef>
                <a:spcPct val="50000"/>
              </a:spcBef>
            </a:pPr>
            <a:r>
              <a:rPr lang="en-US" sz="1800">
                <a:solidFill>
                  <a:schemeClr val="tx1"/>
                </a:solidFill>
              </a:rPr>
              <a:t>When creating a nested loop with the LOOP instruction, push the outer loop counter ECX before entering the inner loop:</a:t>
            </a:r>
          </a:p>
        </p:txBody>
      </p:sp>
      <p:sp>
        <p:nvSpPr>
          <p:cNvPr id="16390" name="Rectangle 1029"/>
          <p:cNvSpPr>
            <a:spLocks noChangeArrowheads="1"/>
          </p:cNvSpPr>
          <p:nvPr/>
        </p:nvSpPr>
        <p:spPr bwMode="auto">
          <a:xfrm>
            <a:off x="1524000" y="2971800"/>
            <a:ext cx="6096000" cy="1371600"/>
          </a:xfrm>
          <a:prstGeom prst="rect">
            <a:avLst/>
          </a:prstGeom>
          <a:noFill/>
          <a:ln w="9525">
            <a:solidFill>
              <a:srgbClr val="FF0000"/>
            </a:solidFill>
            <a:miter lim="800000"/>
            <a:headEnd/>
            <a:tailEnd/>
          </a:ln>
        </p:spPr>
        <p:txBody>
          <a:bodyPr tIns="137160" bIns="137160" anchor="ctr">
            <a:spAutoFit/>
          </a:bodyPr>
          <a:lstStyle/>
          <a:p>
            <a:endParaRPr lang="en-US" sz="210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26"/>
          <p:cNvSpPr>
            <a:spLocks noGrp="1" noChangeArrowheads="1"/>
          </p:cNvSpPr>
          <p:nvPr>
            <p:ph type="title"/>
          </p:nvPr>
        </p:nvSpPr>
        <p:spPr/>
        <p:txBody>
          <a:bodyPr/>
          <a:lstStyle/>
          <a:p>
            <a:pPr eaLnBrk="1" hangingPunct="1">
              <a:defRPr/>
            </a:pPr>
            <a:r>
              <a:rPr lang="en-US" sz="2800" smtClean="0"/>
              <a:t>Using the Stack </a:t>
            </a:r>
            <a:r>
              <a:rPr lang="en-US" sz="2000" smtClean="0"/>
              <a:t>(3 of 3)</a:t>
            </a:r>
          </a:p>
        </p:txBody>
      </p:sp>
      <p:sp>
        <p:nvSpPr>
          <p:cNvPr id="17412" name="Rectangle 1027"/>
          <p:cNvSpPr>
            <a:spLocks noGrp="1" noChangeArrowheads="1"/>
          </p:cNvSpPr>
          <p:nvPr>
            <p:ph type="body" idx="1"/>
          </p:nvPr>
        </p:nvSpPr>
        <p:spPr>
          <a:xfrm>
            <a:off x="685800" y="1066800"/>
            <a:ext cx="7772400" cy="2514600"/>
          </a:xfrm>
        </p:spPr>
        <p:txBody>
          <a:bodyPr/>
          <a:lstStyle/>
          <a:p>
            <a:pPr eaLnBrk="1" hangingPunct="1">
              <a:lnSpc>
                <a:spcPct val="90000"/>
              </a:lnSpc>
              <a:buFontTx/>
              <a:buNone/>
            </a:pPr>
            <a:r>
              <a:rPr lang="en-US" sz="1800" dirty="0" smtClean="0"/>
              <a:t>When reversing a string:</a:t>
            </a:r>
          </a:p>
          <a:p>
            <a:pPr eaLnBrk="1" hangingPunct="1">
              <a:lnSpc>
                <a:spcPct val="90000"/>
              </a:lnSpc>
            </a:pPr>
            <a:r>
              <a:rPr lang="en-US" sz="1800" dirty="0" smtClean="0"/>
              <a:t>Use a loop to store each character in EAX, then push the character in EAX on the stack.</a:t>
            </a:r>
          </a:p>
          <a:p>
            <a:pPr eaLnBrk="1" hangingPunct="1">
              <a:lnSpc>
                <a:spcPct val="90000"/>
              </a:lnSpc>
            </a:pPr>
            <a:r>
              <a:rPr lang="en-US" sz="1800" dirty="0" smtClean="0"/>
              <a:t>Pop the stack in reverse order, insert each character back into the string.</a:t>
            </a:r>
          </a:p>
          <a:p>
            <a:pPr eaLnBrk="1" hangingPunct="1">
              <a:lnSpc>
                <a:spcPct val="90000"/>
              </a:lnSpc>
            </a:pPr>
            <a:endParaRPr lang="en-US" sz="1800" dirty="0" smtClean="0"/>
          </a:p>
          <a:p>
            <a:pPr eaLnBrk="1" hangingPunct="1">
              <a:lnSpc>
                <a:spcPct val="90000"/>
              </a:lnSpc>
            </a:pPr>
            <a:r>
              <a:rPr lang="en-US" sz="1800" dirty="0" smtClean="0"/>
              <a:t>Q: Why must each character be put in EAX before it is pushed?  Why can’t we push each character (using its memory location) directly into the stack?</a:t>
            </a:r>
          </a:p>
        </p:txBody>
      </p:sp>
      <p:sp>
        <p:nvSpPr>
          <p:cNvPr id="108548" name="Text Box 1028"/>
          <p:cNvSpPr txBox="1">
            <a:spLocks noChangeArrowheads="1"/>
          </p:cNvSpPr>
          <p:nvPr/>
        </p:nvSpPr>
        <p:spPr bwMode="auto">
          <a:xfrm>
            <a:off x="1143000" y="3876675"/>
            <a:ext cx="7010400" cy="831850"/>
          </a:xfrm>
          <a:prstGeom prst="rect">
            <a:avLst/>
          </a:prstGeom>
          <a:noFill/>
          <a:ln w="9525">
            <a:solidFill>
              <a:schemeClr val="tx1"/>
            </a:solidFill>
            <a:miter lim="800000"/>
            <a:headEnd/>
            <a:tailEnd/>
          </a:ln>
        </p:spPr>
        <p:txBody>
          <a:bodyPr tIns="137160" bIns="137160">
            <a:spAutoFit/>
          </a:bodyPr>
          <a:lstStyle/>
          <a:p>
            <a:pPr>
              <a:spcBef>
                <a:spcPct val="50000"/>
              </a:spcBef>
            </a:pPr>
            <a:r>
              <a:rPr lang="en-US" sz="1800">
                <a:solidFill>
                  <a:schemeClr val="tx1"/>
                </a:solidFill>
              </a:rPr>
              <a:t>Because only word (16-bit) or doubleword (32-bit) values can be pushed on the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dissolve">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US" sz="2800" smtClean="0"/>
              <a:t>Related Instructions</a:t>
            </a:r>
          </a:p>
        </p:txBody>
      </p:sp>
      <p:sp>
        <p:nvSpPr>
          <p:cNvPr id="18436" name="Rectangle 3"/>
          <p:cNvSpPr>
            <a:spLocks noGrp="1" noChangeArrowheads="1"/>
          </p:cNvSpPr>
          <p:nvPr>
            <p:ph type="body" idx="1"/>
          </p:nvPr>
        </p:nvSpPr>
        <p:spPr>
          <a:xfrm>
            <a:off x="685800" y="914400"/>
            <a:ext cx="7772400" cy="4191000"/>
          </a:xfrm>
        </p:spPr>
        <p:txBody>
          <a:bodyPr/>
          <a:lstStyle/>
          <a:p>
            <a:pPr eaLnBrk="1" hangingPunct="1"/>
            <a:r>
              <a:rPr lang="en-US" sz="1800" dirty="0" smtClean="0"/>
              <a:t>PUSHFD and POPFD</a:t>
            </a:r>
          </a:p>
          <a:p>
            <a:pPr lvl="1" eaLnBrk="1" hangingPunct="1"/>
            <a:r>
              <a:rPr lang="en-US" sz="1800" dirty="0" smtClean="0"/>
              <a:t>Push and pop the EFLAGS register.</a:t>
            </a:r>
          </a:p>
          <a:p>
            <a:pPr lvl="1" eaLnBrk="1" hangingPunct="1"/>
            <a:r>
              <a:rPr lang="en-US" sz="1800" dirty="0" smtClean="0"/>
              <a:t>Syntax: 	PUSHFD</a:t>
            </a:r>
          </a:p>
          <a:p>
            <a:pPr lvl="4" eaLnBrk="1" hangingPunct="1">
              <a:buFontTx/>
              <a:buNone/>
            </a:pPr>
            <a:r>
              <a:rPr lang="en-US" sz="1800" dirty="0" smtClean="0">
                <a:latin typeface="Arial" charset="0"/>
              </a:rPr>
              <a:t>POPFD</a:t>
            </a:r>
          </a:p>
          <a:p>
            <a:pPr eaLnBrk="1" hangingPunct="1"/>
            <a:r>
              <a:rPr lang="en-US" sz="1800" dirty="0" smtClean="0"/>
              <a:t>PUSHAD pushes all the 32-bit general-purpose registers on the stack.</a:t>
            </a:r>
            <a:r>
              <a:rPr lang="en-US" sz="2000" dirty="0" smtClean="0"/>
              <a:t> </a:t>
            </a:r>
          </a:p>
          <a:p>
            <a:pPr lvl="1" eaLnBrk="1" hangingPunct="1"/>
            <a:r>
              <a:rPr lang="en-US" sz="1800" dirty="0" smtClean="0"/>
              <a:t>In the order: EAX, ECX, EDX, EBX, ESP, EBP, ESI, EDI</a:t>
            </a:r>
          </a:p>
          <a:p>
            <a:pPr lvl="1" eaLnBrk="1" hangingPunct="1"/>
            <a:r>
              <a:rPr lang="en-US" sz="1800" dirty="0" smtClean="0"/>
              <a:t>Useful when you need to save and restore many of these registers. It is faster than using many PUSH instructions, one for each register.</a:t>
            </a:r>
          </a:p>
          <a:p>
            <a:pPr eaLnBrk="1" hangingPunct="1"/>
            <a:r>
              <a:rPr lang="en-US" sz="1800" dirty="0" smtClean="0"/>
              <a:t>POPAD pops the same registers off the stack in reverse order.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sz="2800" smtClean="0"/>
              <a:t>What's Next</a:t>
            </a:r>
          </a:p>
        </p:txBody>
      </p:sp>
      <p:sp>
        <p:nvSpPr>
          <p:cNvPr id="19460" name="Rectangle 3"/>
          <p:cNvSpPr>
            <a:spLocks noGrp="1" noChangeArrowheads="1"/>
          </p:cNvSpPr>
          <p:nvPr>
            <p:ph type="body" idx="1"/>
          </p:nvPr>
        </p:nvSpPr>
        <p:spPr>
          <a:xfrm>
            <a:off x="1828800" y="1600200"/>
            <a:ext cx="6400800" cy="2895600"/>
          </a:xfrm>
        </p:spPr>
        <p:txBody>
          <a:bodyPr/>
          <a:lstStyle/>
          <a:p>
            <a:pPr eaLnBrk="1" hangingPunct="1"/>
            <a:r>
              <a:rPr lang="en-US" sz="1800" smtClean="0"/>
              <a:t>Stack Operations</a:t>
            </a:r>
          </a:p>
          <a:p>
            <a:pPr eaLnBrk="1" hangingPunct="1"/>
            <a:r>
              <a:rPr lang="en-US" sz="1800" b="1" smtClean="0">
                <a:solidFill>
                  <a:schemeClr val="tx2"/>
                </a:solidFill>
              </a:rPr>
              <a:t>Defining and Using Procedures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US" sz="2800" smtClean="0"/>
              <a:t>Creating Procedures</a:t>
            </a:r>
          </a:p>
        </p:txBody>
      </p:sp>
      <p:sp>
        <p:nvSpPr>
          <p:cNvPr id="20484" name="Rectangle 3"/>
          <p:cNvSpPr>
            <a:spLocks noGrp="1" noChangeArrowheads="1"/>
          </p:cNvSpPr>
          <p:nvPr>
            <p:ph type="body" idx="1"/>
          </p:nvPr>
        </p:nvSpPr>
        <p:spPr>
          <a:xfrm>
            <a:off x="533400" y="838200"/>
            <a:ext cx="8077200" cy="1066800"/>
          </a:xfrm>
        </p:spPr>
        <p:txBody>
          <a:bodyPr/>
          <a:lstStyle/>
          <a:p>
            <a:pPr eaLnBrk="1" hangingPunct="1"/>
            <a:r>
              <a:rPr lang="en-US" sz="1800" dirty="0" smtClean="0"/>
              <a:t>Large problems can be divided into smaller tasks that are more manageable and reusable.</a:t>
            </a:r>
          </a:p>
          <a:p>
            <a:pPr eaLnBrk="1" hangingPunct="1"/>
            <a:r>
              <a:rPr lang="en-US" sz="1800" dirty="0" smtClean="0"/>
              <a:t>The following is the template of a procedure</a:t>
            </a:r>
            <a:r>
              <a:rPr lang="en-US" sz="1800" dirty="0" smtClean="0">
                <a:solidFill>
                  <a:schemeClr val="tx2"/>
                </a:solidFill>
              </a:rPr>
              <a:t>:</a:t>
            </a:r>
          </a:p>
        </p:txBody>
      </p:sp>
      <p:sp>
        <p:nvSpPr>
          <p:cNvPr id="20485" name="Text Box 4"/>
          <p:cNvSpPr txBox="1">
            <a:spLocks noChangeArrowheads="1"/>
          </p:cNvSpPr>
          <p:nvPr/>
        </p:nvSpPr>
        <p:spPr bwMode="auto">
          <a:xfrm>
            <a:off x="533400" y="1828800"/>
            <a:ext cx="8077200" cy="4267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 start with: </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sample PROC     ; </a:t>
            </a:r>
            <a:r>
              <a:rPr lang="en-US" sz="1600" b="1" dirty="0" err="1">
                <a:solidFill>
                  <a:schemeClr val="tx1"/>
                </a:solidFill>
                <a:latin typeface="Courier New" pitchFamily="49" charset="0"/>
              </a:rPr>
              <a:t>procedure_name</a:t>
            </a:r>
            <a:r>
              <a:rPr lang="en-US" sz="1600" b="1" dirty="0">
                <a:solidFill>
                  <a:schemeClr val="tx1"/>
                </a:solidFill>
                <a:latin typeface="Courier New" pitchFamily="49" charset="0"/>
              </a:rPr>
              <a:t> and the directive PROC</a:t>
            </a:r>
          </a:p>
          <a:p>
            <a:pPr>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 body of procedure: multiple instructions</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a:t>
            </a:r>
          </a:p>
          <a:p>
            <a:pPr lvl="1">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ret            ; ret (return) instruction so execution will</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 go back to the calling </a:t>
            </a:r>
            <a:r>
              <a:rPr lang="en-US" sz="1600" b="1" dirty="0" smtClean="0">
                <a:solidFill>
                  <a:schemeClr val="tx1"/>
                </a:solidFill>
                <a:latin typeface="Courier New" pitchFamily="49" charset="0"/>
              </a:rPr>
              <a:t>procedure.</a:t>
            </a:r>
            <a:endParaRPr lang="en-US" sz="1600" b="1" dirty="0">
              <a:solidFill>
                <a:schemeClr val="tx1"/>
              </a:solidFill>
              <a:latin typeface="Courier New" pitchFamily="49" charset="0"/>
            </a:endParaRP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 ret is required at the end of each procedure,</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 otherwise execution will continue to step to </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 the next instruction that happens to be after</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 this procedure</a:t>
            </a:r>
          </a:p>
          <a:p>
            <a:pPr lvl="1">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sample ENDP     ; end with:</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 </a:t>
            </a:r>
            <a:r>
              <a:rPr lang="en-US" sz="1600" b="1" dirty="0" err="1">
                <a:solidFill>
                  <a:schemeClr val="tx1"/>
                </a:solidFill>
                <a:latin typeface="Courier New" pitchFamily="49" charset="0"/>
              </a:rPr>
              <a:t>procedure_name</a:t>
            </a:r>
            <a:r>
              <a:rPr lang="en-US" sz="1600" b="1" dirty="0">
                <a:solidFill>
                  <a:schemeClr val="tx1"/>
                </a:solidFill>
                <a:latin typeface="Courier New" pitchFamily="49" charset="0"/>
              </a:rPr>
              <a:t> and the directive ENDP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sz="2800" smtClean="0"/>
              <a:t>Documenting Procedures</a:t>
            </a:r>
          </a:p>
        </p:txBody>
      </p:sp>
      <p:sp>
        <p:nvSpPr>
          <p:cNvPr id="21508" name="Rectangle 3"/>
          <p:cNvSpPr>
            <a:spLocks noGrp="1" noChangeArrowheads="1"/>
          </p:cNvSpPr>
          <p:nvPr>
            <p:ph type="body" idx="1"/>
          </p:nvPr>
        </p:nvSpPr>
        <p:spPr>
          <a:xfrm>
            <a:off x="609600" y="914400"/>
            <a:ext cx="7848600" cy="3962400"/>
          </a:xfrm>
        </p:spPr>
        <p:txBody>
          <a:bodyPr/>
          <a:lstStyle/>
          <a:p>
            <a:pPr eaLnBrk="1" hangingPunct="1">
              <a:lnSpc>
                <a:spcPct val="110000"/>
              </a:lnSpc>
              <a:buFontTx/>
              <a:buNone/>
            </a:pPr>
            <a:r>
              <a:rPr lang="en-US" sz="1800" dirty="0" smtClean="0"/>
              <a:t>The recommended documentation for each procedure is:</a:t>
            </a:r>
          </a:p>
          <a:p>
            <a:pPr eaLnBrk="1" hangingPunct="1">
              <a:lnSpc>
                <a:spcPct val="110000"/>
              </a:lnSpc>
            </a:pPr>
            <a:r>
              <a:rPr lang="en-US" sz="1800" dirty="0" smtClean="0"/>
              <a:t>A one-line description of what the procedure does.</a:t>
            </a:r>
          </a:p>
          <a:p>
            <a:pPr eaLnBrk="1" hangingPunct="1">
              <a:lnSpc>
                <a:spcPct val="110000"/>
              </a:lnSpc>
            </a:pPr>
            <a:endParaRPr lang="en-US" sz="1800" dirty="0" smtClean="0"/>
          </a:p>
          <a:p>
            <a:pPr eaLnBrk="1" hangingPunct="1">
              <a:lnSpc>
                <a:spcPct val="110000"/>
              </a:lnSpc>
              <a:buFontTx/>
              <a:buNone/>
            </a:pPr>
            <a:r>
              <a:rPr lang="en-US" sz="1800" i="1" dirty="0" smtClean="0"/>
              <a:t>Optional</a:t>
            </a:r>
            <a:r>
              <a:rPr lang="en-US" sz="1800" dirty="0" smtClean="0"/>
              <a:t> documentation can include 3 more lines:</a:t>
            </a:r>
          </a:p>
          <a:p>
            <a:pPr eaLnBrk="1" hangingPunct="1">
              <a:lnSpc>
                <a:spcPct val="110000"/>
              </a:lnSpc>
            </a:pPr>
            <a:r>
              <a:rPr lang="en-US" sz="1800" dirty="0" smtClean="0">
                <a:solidFill>
                  <a:schemeClr val="tx2"/>
                </a:solidFill>
              </a:rPr>
              <a:t>Receives:</a:t>
            </a:r>
            <a:r>
              <a:rPr lang="en-US" sz="1800" dirty="0" smtClean="0"/>
              <a:t> A list of input parameters; state their usage and requirements.</a:t>
            </a:r>
          </a:p>
          <a:p>
            <a:pPr eaLnBrk="1" hangingPunct="1">
              <a:lnSpc>
                <a:spcPct val="110000"/>
              </a:lnSpc>
            </a:pPr>
            <a:r>
              <a:rPr lang="en-US" sz="1800" dirty="0" smtClean="0">
                <a:solidFill>
                  <a:schemeClr val="tx2"/>
                </a:solidFill>
              </a:rPr>
              <a:t>Returns:</a:t>
            </a:r>
            <a:r>
              <a:rPr lang="en-US" sz="1800" dirty="0" smtClean="0"/>
              <a:t> A description of values returned by the procedure.</a:t>
            </a:r>
          </a:p>
          <a:p>
            <a:pPr eaLnBrk="1" hangingPunct="1">
              <a:lnSpc>
                <a:spcPct val="110000"/>
              </a:lnSpc>
            </a:pPr>
            <a:r>
              <a:rPr lang="en-US" sz="1800" dirty="0" smtClean="0">
                <a:solidFill>
                  <a:schemeClr val="tx2"/>
                </a:solidFill>
              </a:rPr>
              <a:t>Requires:</a:t>
            </a:r>
            <a:r>
              <a:rPr lang="en-US" sz="1800" dirty="0" smtClean="0"/>
              <a:t> Optional list of </a:t>
            </a:r>
            <a:r>
              <a:rPr lang="en-US" sz="1800" dirty="0" smtClean="0">
                <a:solidFill>
                  <a:schemeClr val="tx2"/>
                </a:solidFill>
              </a:rPr>
              <a:t>precondition </a:t>
            </a:r>
            <a:r>
              <a:rPr lang="en-US" sz="1800" dirty="0" smtClean="0"/>
              <a:t>requirements that must be satisfied before the procedure is called.</a:t>
            </a:r>
          </a:p>
          <a:p>
            <a:pPr eaLnBrk="1" hangingPunct="1">
              <a:lnSpc>
                <a:spcPct val="110000"/>
              </a:lnSpc>
              <a:buFontTx/>
              <a:buNone/>
            </a:pPr>
            <a:r>
              <a:rPr lang="en-US" sz="1800" dirty="0" smtClean="0"/>
              <a:t>	If a procedure is called without its preconditions satisfied, it will  probably not produce the expected output.</a:t>
            </a:r>
          </a:p>
          <a:p>
            <a:pPr eaLnBrk="1" hangingPunct="1">
              <a:lnSpc>
                <a:spcPct val="110000"/>
              </a:lnSpc>
            </a:pPr>
            <a:endParaRPr 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z="2800" smtClean="0"/>
              <a:t>Example: SumOf Procedure</a:t>
            </a:r>
          </a:p>
        </p:txBody>
      </p:sp>
      <p:sp>
        <p:nvSpPr>
          <p:cNvPr id="22532" name="Text Box 3"/>
          <p:cNvSpPr txBox="1">
            <a:spLocks noChangeArrowheads="1"/>
          </p:cNvSpPr>
          <p:nvPr/>
        </p:nvSpPr>
        <p:spPr bwMode="auto">
          <a:xfrm>
            <a:off x="609600" y="838200"/>
            <a:ext cx="7772400" cy="3276600"/>
          </a:xfrm>
          <a:prstGeom prst="rect">
            <a:avLst/>
          </a:prstGeom>
          <a:noFill/>
          <a:ln w="9525">
            <a:no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SumOf  PROC</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Calculates and returns the sum of three 32-bit integers.</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Receives: EAX, EBX, ECX (the three integers)</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May be signed or unsigned.</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Returns: EAX = sum, and the status flags</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Requires: nothing</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add eax,ebx</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add eax,ecx</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ret</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SumOf  ENDP</a:t>
            </a:r>
          </a:p>
        </p:txBody>
      </p:sp>
      <p:sp>
        <p:nvSpPr>
          <p:cNvPr id="22533" name="Text Box 7"/>
          <p:cNvSpPr txBox="1">
            <a:spLocks noChangeArrowheads="1"/>
          </p:cNvSpPr>
          <p:nvPr/>
        </p:nvSpPr>
        <p:spPr bwMode="auto">
          <a:xfrm>
            <a:off x="762000" y="4038600"/>
            <a:ext cx="7618413" cy="1662113"/>
          </a:xfrm>
          <a:prstGeom prst="rect">
            <a:avLst/>
          </a:prstGeom>
          <a:noFill/>
          <a:ln w="9525">
            <a:noFill/>
            <a:miter lim="800000"/>
            <a:headEnd/>
            <a:tailEnd/>
          </a:ln>
        </p:spPr>
        <p:txBody>
          <a:bodyPr tIns="137160" bIns="137160">
            <a:spAutoFit/>
          </a:bodyPr>
          <a:lstStyle/>
          <a:p>
            <a:pPr>
              <a:buFont typeface="Arial" charset="0"/>
              <a:buChar char="•"/>
            </a:pPr>
            <a:r>
              <a:rPr lang="en-US" sz="1800" dirty="0">
                <a:solidFill>
                  <a:schemeClr val="tx1"/>
                </a:solidFill>
              </a:rPr>
              <a:t>    In this procedure, the input data and the return value are all</a:t>
            </a:r>
          </a:p>
          <a:p>
            <a:r>
              <a:rPr lang="en-US" sz="1800" dirty="0">
                <a:solidFill>
                  <a:schemeClr val="tx1"/>
                </a:solidFill>
              </a:rPr>
              <a:t>     passed through </a:t>
            </a:r>
            <a:r>
              <a:rPr lang="en-US" sz="1800" dirty="0" smtClean="0">
                <a:solidFill>
                  <a:schemeClr val="tx1"/>
                </a:solidFill>
              </a:rPr>
              <a:t>registers.</a:t>
            </a:r>
            <a:endParaRPr lang="en-US" sz="1800" dirty="0">
              <a:solidFill>
                <a:schemeClr val="tx1"/>
              </a:solidFill>
            </a:endParaRPr>
          </a:p>
          <a:p>
            <a:pPr>
              <a:buFont typeface="Arial" charset="0"/>
              <a:buChar char="•"/>
            </a:pPr>
            <a:r>
              <a:rPr lang="en-US" sz="1800" dirty="0">
                <a:solidFill>
                  <a:schemeClr val="tx1"/>
                </a:solidFill>
              </a:rPr>
              <a:t>    Before calling </a:t>
            </a:r>
            <a:r>
              <a:rPr lang="en-US" sz="1800" dirty="0" err="1">
                <a:solidFill>
                  <a:schemeClr val="tx1"/>
                </a:solidFill>
              </a:rPr>
              <a:t>SumOf</a:t>
            </a:r>
            <a:r>
              <a:rPr lang="en-US" sz="1800" dirty="0">
                <a:solidFill>
                  <a:schemeClr val="tx1"/>
                </a:solidFill>
              </a:rPr>
              <a:t>, the caller has to make sure that the 3 integers </a:t>
            </a:r>
          </a:p>
          <a:p>
            <a:r>
              <a:rPr lang="en-US" sz="1800" dirty="0">
                <a:solidFill>
                  <a:schemeClr val="tx1"/>
                </a:solidFill>
              </a:rPr>
              <a:t>     are in EAX, EBX, </a:t>
            </a:r>
            <a:r>
              <a:rPr lang="en-US" sz="1800" dirty="0" smtClean="0">
                <a:solidFill>
                  <a:schemeClr val="tx1"/>
                </a:solidFill>
              </a:rPr>
              <a:t>ECX.</a:t>
            </a:r>
            <a:endParaRPr lang="en-US" sz="1800" dirty="0">
              <a:solidFill>
                <a:schemeClr val="tx1"/>
              </a:solidFill>
            </a:endParaRPr>
          </a:p>
          <a:p>
            <a:pPr>
              <a:buFont typeface="Arial" charset="0"/>
              <a:buChar char="•"/>
            </a:pPr>
            <a:r>
              <a:rPr lang="en-US" sz="1800" dirty="0">
                <a:solidFill>
                  <a:schemeClr val="tx1"/>
                </a:solidFill>
              </a:rPr>
              <a:t>    After the call, the caller can expect EAX to contain the </a:t>
            </a:r>
            <a:r>
              <a:rPr lang="en-US" sz="1800" dirty="0" smtClean="0">
                <a:solidFill>
                  <a:schemeClr val="tx1"/>
                </a:solidFill>
              </a:rPr>
              <a:t>sum.</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defRPr/>
            </a:pPr>
            <a:r>
              <a:rPr lang="en-US" sz="2800" dirty="0" smtClean="0"/>
              <a:t>CALL Instruction</a:t>
            </a:r>
          </a:p>
        </p:txBody>
      </p:sp>
      <p:sp>
        <p:nvSpPr>
          <p:cNvPr id="23556" name="Rectangle 3"/>
          <p:cNvSpPr>
            <a:spLocks noGrp="1" noChangeArrowheads="1"/>
          </p:cNvSpPr>
          <p:nvPr>
            <p:ph type="body" idx="1"/>
          </p:nvPr>
        </p:nvSpPr>
        <p:spPr>
          <a:xfrm>
            <a:off x="457200" y="762000"/>
            <a:ext cx="8077200" cy="5486400"/>
          </a:xfrm>
        </p:spPr>
        <p:txBody>
          <a:bodyPr/>
          <a:lstStyle/>
          <a:p>
            <a:pPr eaLnBrk="1" hangingPunct="1">
              <a:spcBef>
                <a:spcPts val="600"/>
              </a:spcBef>
            </a:pPr>
            <a:r>
              <a:rPr lang="en-US" sz="1800" dirty="0" smtClean="0"/>
              <a:t>Recall that EIP holds the address of the next instruction to be executed.</a:t>
            </a:r>
          </a:p>
          <a:p>
            <a:pPr eaLnBrk="1" hangingPunct="1">
              <a:spcBef>
                <a:spcPts val="600"/>
              </a:spcBef>
            </a:pPr>
            <a:r>
              <a:rPr lang="en-US" sz="1800" dirty="0" smtClean="0"/>
              <a:t>By storing the correct address in EIP, we can cause execution to jump to a called procedure.</a:t>
            </a:r>
          </a:p>
          <a:p>
            <a:pPr eaLnBrk="1" hangingPunct="1">
              <a:spcBef>
                <a:spcPts val="600"/>
              </a:spcBef>
            </a:pPr>
            <a:r>
              <a:rPr lang="en-US" sz="1800" dirty="0" smtClean="0"/>
              <a:t>Then later, by storing a different address in EIP, we can cause execution to return (jump back) to the calling procedure.</a:t>
            </a:r>
          </a:p>
          <a:p>
            <a:pPr eaLnBrk="1" hangingPunct="1">
              <a:spcBef>
                <a:spcPts val="600"/>
              </a:spcBef>
            </a:pPr>
            <a:r>
              <a:rPr lang="en-US" sz="1800" dirty="0" smtClean="0"/>
              <a:t>The CALL instruction is used to call a procedure.</a:t>
            </a:r>
          </a:p>
          <a:p>
            <a:pPr lvl="1" eaLnBrk="1" hangingPunct="1">
              <a:spcBef>
                <a:spcPts val="600"/>
              </a:spcBef>
            </a:pPr>
            <a:r>
              <a:rPr lang="en-US" sz="1800" dirty="0" smtClean="0"/>
              <a:t>Syntax:      CALL   </a:t>
            </a:r>
            <a:r>
              <a:rPr lang="en-US" sz="1800" dirty="0" err="1" smtClean="0"/>
              <a:t>procedure_name</a:t>
            </a:r>
            <a:endParaRPr lang="en-US" sz="1800" dirty="0" smtClean="0"/>
          </a:p>
          <a:p>
            <a:pPr lvl="1" eaLnBrk="1" hangingPunct="1">
              <a:spcBef>
                <a:spcPts val="600"/>
              </a:spcBef>
            </a:pPr>
            <a:r>
              <a:rPr lang="en-US" sz="1800" dirty="0" smtClean="0"/>
              <a:t>A CALL instruction:</a:t>
            </a:r>
          </a:p>
          <a:p>
            <a:pPr marL="1257300" lvl="2" indent="-342900" eaLnBrk="1" hangingPunct="1">
              <a:spcBef>
                <a:spcPts val="600"/>
              </a:spcBef>
              <a:buFontTx/>
              <a:buAutoNum type="arabicPeriod"/>
            </a:pPr>
            <a:r>
              <a:rPr lang="en-US" sz="1800" dirty="0" smtClean="0"/>
              <a:t>Pushes the current address in EIP on the stack, to save it for the return. The current address is the address of the instruction immediately following the CALL instruction, this address is where execution should return to after running the called procedure.</a:t>
            </a:r>
          </a:p>
          <a:p>
            <a:pPr marL="1257300" lvl="2" indent="-342900" eaLnBrk="1" hangingPunct="1">
              <a:spcBef>
                <a:spcPts val="600"/>
              </a:spcBef>
              <a:buFontTx/>
              <a:buAutoNum type="arabicPeriod"/>
            </a:pPr>
            <a:r>
              <a:rPr lang="en-US" sz="1800" dirty="0" smtClean="0"/>
              <a:t>Copies the address of the called procedure into EIP.  The procedure name is the address of the first instruction of the called procedure. Therefore, the next instruction to be executed will be the first instruction of the called procedure.</a:t>
            </a:r>
          </a:p>
          <a:p>
            <a:pPr lvl="1" eaLnBrk="1" hangingPunct="1">
              <a:lnSpc>
                <a:spcPct val="80000"/>
              </a:lnSpc>
            </a:pPr>
            <a:endParaRPr lang="en-US" sz="1400" dirty="0" smtClean="0"/>
          </a:p>
          <a:p>
            <a:pPr eaLnBrk="1" hangingPunct="1">
              <a:lnSpc>
                <a:spcPct val="80000"/>
              </a:lnSpc>
              <a:buFontTx/>
              <a:buNone/>
            </a:pPr>
            <a:endParaRPr lang="en-US" sz="1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defRPr/>
            </a:pPr>
            <a:r>
              <a:rPr lang="en-US" sz="2800" dirty="0" smtClean="0"/>
              <a:t>RET Instruction</a:t>
            </a:r>
          </a:p>
        </p:txBody>
      </p:sp>
      <p:sp>
        <p:nvSpPr>
          <p:cNvPr id="24580" name="Rectangle 3"/>
          <p:cNvSpPr>
            <a:spLocks noGrp="1" noChangeArrowheads="1"/>
          </p:cNvSpPr>
          <p:nvPr>
            <p:ph type="body" idx="1"/>
          </p:nvPr>
        </p:nvSpPr>
        <p:spPr>
          <a:xfrm>
            <a:off x="533400" y="762000"/>
            <a:ext cx="7848600" cy="5334000"/>
          </a:xfrm>
        </p:spPr>
        <p:txBody>
          <a:bodyPr/>
          <a:lstStyle/>
          <a:p>
            <a:pPr eaLnBrk="1" hangingPunct="1">
              <a:spcBef>
                <a:spcPts val="600"/>
              </a:spcBef>
            </a:pPr>
            <a:r>
              <a:rPr lang="en-US" sz="1800" dirty="0" smtClean="0"/>
              <a:t>The RET instruction causes execution to return from a procedure.</a:t>
            </a:r>
          </a:p>
          <a:p>
            <a:pPr eaLnBrk="1" hangingPunct="1">
              <a:spcBef>
                <a:spcPts val="600"/>
              </a:spcBef>
            </a:pPr>
            <a:r>
              <a:rPr lang="en-US" sz="1800" dirty="0" smtClean="0"/>
              <a:t>The RET instruction needs to be a the end of every procedure so that execution can return to the calling procedure. If the RET instruction is missing, execution will continue to step to the next instruction that happens to appear after the procedure. (This behavior is similar to how a C/C++ switch statement will continue to the next case if we forget the break statement).</a:t>
            </a:r>
          </a:p>
          <a:p>
            <a:pPr eaLnBrk="1" hangingPunct="1">
              <a:spcBef>
                <a:spcPts val="600"/>
              </a:spcBef>
            </a:pPr>
            <a:r>
              <a:rPr lang="en-US" sz="1800" dirty="0" smtClean="0"/>
              <a:t>Syntax:   RET   number</a:t>
            </a:r>
          </a:p>
          <a:p>
            <a:pPr eaLnBrk="1" hangingPunct="1">
              <a:spcBef>
                <a:spcPct val="0"/>
              </a:spcBef>
              <a:buFontTx/>
              <a:buNone/>
            </a:pPr>
            <a:r>
              <a:rPr lang="en-US" sz="1800" dirty="0" smtClean="0"/>
              <a:t>	     where number is optional</a:t>
            </a:r>
          </a:p>
          <a:p>
            <a:pPr eaLnBrk="1" hangingPunct="1">
              <a:spcBef>
                <a:spcPts val="600"/>
              </a:spcBef>
            </a:pPr>
            <a:r>
              <a:rPr lang="en-US" sz="1800" dirty="0" smtClean="0"/>
              <a:t>When RET runs, the value at the top of stack is popped off the stack into EIP. This value should be the return address: the address of the instruction in the calling procedure that execution should return to.</a:t>
            </a:r>
          </a:p>
          <a:p>
            <a:pPr eaLnBrk="1" hangingPunct="1">
              <a:spcBef>
                <a:spcPts val="600"/>
              </a:spcBef>
            </a:pPr>
            <a:r>
              <a:rPr lang="en-US" sz="1800" dirty="0" smtClean="0"/>
              <a:t>If there is an optional number after the RET instruction, the number dictates how many bytes will be popped off the stack </a:t>
            </a:r>
            <a:r>
              <a:rPr lang="en-US" sz="1800" u="sng" dirty="0" smtClean="0"/>
              <a:t>after</a:t>
            </a:r>
            <a:r>
              <a:rPr lang="en-US" sz="1800" dirty="0" smtClean="0"/>
              <a:t> the return address is popped and stored in EIP.</a:t>
            </a:r>
          </a:p>
          <a:p>
            <a:pPr eaLnBrk="1" hangingPunct="1">
              <a:spcBef>
                <a:spcPts val="600"/>
              </a:spcBef>
            </a:pPr>
            <a:r>
              <a:rPr lang="en-US" sz="1800" dirty="0" smtClean="0"/>
              <a:t>The number is typically given if a procedure passes input arguments on the stack, and these values need to be popped (cleared) from the stack when returning to the calling procedure. </a:t>
            </a:r>
          </a:p>
          <a:p>
            <a:pPr lvl="1" eaLnBrk="1" hangingPunct="1">
              <a:lnSpc>
                <a:spcPct val="80000"/>
              </a:lnSpc>
            </a:pPr>
            <a:endParaRPr lang="en-US"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C818EC7-5BD6-45DF-902B-838772D9A30E}" type="slidenum">
              <a:rPr lang="en-US" sz="1600">
                <a:solidFill>
                  <a:schemeClr val="tx1"/>
                </a:solidFill>
                <a:latin typeface="Times New Roman" pitchFamily="18" charset="0"/>
              </a:rPr>
              <a:pPr algn="r"/>
              <a:t>2</a:t>
            </a:fld>
            <a:endParaRPr lang="en-US" sz="1600">
              <a:solidFill>
                <a:schemeClr val="tx1"/>
              </a:solidFill>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z="2800" smtClean="0"/>
              <a:t>Overview: Procedures</a:t>
            </a:r>
          </a:p>
        </p:txBody>
      </p:sp>
      <p:sp>
        <p:nvSpPr>
          <p:cNvPr id="11269" name="Rectangle 3"/>
          <p:cNvSpPr>
            <a:spLocks noGrp="1" noChangeArrowheads="1"/>
          </p:cNvSpPr>
          <p:nvPr>
            <p:ph type="body" idx="4294967295"/>
          </p:nvPr>
        </p:nvSpPr>
        <p:spPr>
          <a:xfrm>
            <a:off x="685800" y="1676400"/>
            <a:ext cx="7620000" cy="3962400"/>
          </a:xfrm>
        </p:spPr>
        <p:txBody>
          <a:bodyPr/>
          <a:lstStyle/>
          <a:p>
            <a:pPr eaLnBrk="1" hangingPunct="1"/>
            <a:r>
              <a:rPr lang="en-US" sz="1800" dirty="0" smtClean="0"/>
              <a:t>Procedures in assembly are the same concept as functions in C/C++ or methods in Java.</a:t>
            </a:r>
          </a:p>
          <a:p>
            <a:pPr eaLnBrk="1" hangingPunct="1"/>
            <a:r>
              <a:rPr lang="en-US" sz="1800" dirty="0" smtClean="0"/>
              <a:t>Code in a procedure runs as a result of a procedure call.</a:t>
            </a:r>
          </a:p>
          <a:p>
            <a:pPr eaLnBrk="1" hangingPunct="1"/>
            <a:r>
              <a:rPr lang="en-US" sz="1800" dirty="0" smtClean="0"/>
              <a:t>Input and output data of a procedure are passed through the stack or through register values.</a:t>
            </a:r>
          </a:p>
          <a:p>
            <a:pPr eaLnBrk="1" hangingPunct="1"/>
            <a:r>
              <a:rPr lang="en-US" sz="1800" dirty="0" smtClean="0"/>
              <a:t>All procedure calls and returns are coordinated through the run time stack.</a:t>
            </a:r>
          </a:p>
          <a:p>
            <a:pPr eaLnBrk="1" hangingPunct="1"/>
            <a:r>
              <a:rPr lang="en-US" sz="1800" dirty="0" smtClean="0"/>
              <a:t>Concepts covered in this section:</a:t>
            </a:r>
          </a:p>
          <a:p>
            <a:pPr lvl="1" eaLnBrk="1" hangingPunct="1"/>
            <a:r>
              <a:rPr lang="en-US" sz="1800" dirty="0" smtClean="0"/>
              <a:t>Stack operations</a:t>
            </a:r>
          </a:p>
          <a:p>
            <a:pPr lvl="1" eaLnBrk="1" hangingPunct="1"/>
            <a:r>
              <a:rPr lang="en-US" sz="1800" dirty="0" smtClean="0"/>
              <a:t>Defining and using procedures</a:t>
            </a:r>
          </a:p>
        </p:txBody>
      </p:sp>
      <p:sp>
        <p:nvSpPr>
          <p:cNvPr id="11270" name="Rectangle 6"/>
          <p:cNvSpPr>
            <a:spLocks noChangeArrowheads="1"/>
          </p:cNvSpPr>
          <p:nvPr/>
        </p:nvSpPr>
        <p:spPr bwMode="auto">
          <a:xfrm>
            <a:off x="1600200" y="762000"/>
            <a:ext cx="5715000" cy="600075"/>
          </a:xfrm>
          <a:prstGeom prst="rect">
            <a:avLst/>
          </a:prstGeom>
          <a:noFill/>
          <a:ln w="9525">
            <a:noFill/>
            <a:miter lim="800000"/>
            <a:headEnd/>
            <a:tailEnd/>
          </a:ln>
        </p:spPr>
        <p:txBody>
          <a:bodyPr tIns="137160" bIns="137160">
            <a:spAutoFit/>
          </a:bodyPr>
          <a:lstStyle/>
          <a:p>
            <a:pPr>
              <a:spcBef>
                <a:spcPct val="20000"/>
              </a:spcBef>
              <a:buClr>
                <a:schemeClr val="tx1"/>
              </a:buClr>
            </a:pPr>
            <a:r>
              <a:rPr lang="en-US" sz="2000">
                <a:solidFill>
                  <a:schemeClr val="tx1"/>
                </a:solidFill>
              </a:rPr>
              <a:t>(Read chapter 5: 5.4 - 5.6, chapter 8: 8.1, 8.2</a:t>
            </a:r>
            <a:r>
              <a:rPr lang="en-US" sz="2100">
                <a:solidFill>
                  <a:schemeClr val="tx1"/>
                </a:solidFill>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152400"/>
            <a:ext cx="7772400" cy="609600"/>
          </a:xfrm>
        </p:spPr>
        <p:txBody>
          <a:bodyPr/>
          <a:lstStyle/>
          <a:p>
            <a:pPr eaLnBrk="1" hangingPunct="1">
              <a:defRPr/>
            </a:pPr>
            <a:r>
              <a:rPr lang="en-US" sz="2800" dirty="0" smtClean="0"/>
              <a:t>CALL-RET Example</a:t>
            </a:r>
            <a:endParaRPr lang="en-US" sz="2000" dirty="0" smtClean="0"/>
          </a:p>
        </p:txBody>
      </p:sp>
      <p:sp>
        <p:nvSpPr>
          <p:cNvPr id="25604" name="Text Box 3"/>
          <p:cNvSpPr txBox="1">
            <a:spLocks noChangeArrowheads="1"/>
          </p:cNvSpPr>
          <p:nvPr/>
        </p:nvSpPr>
        <p:spPr bwMode="auto">
          <a:xfrm>
            <a:off x="5105400" y="914400"/>
            <a:ext cx="3581400" cy="4648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endParaRPr lang="en-US" sz="14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main PROC</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00000020   call </a:t>
            </a:r>
            <a:r>
              <a:rPr lang="en-US" sz="1600" b="1" dirty="0" err="1">
                <a:solidFill>
                  <a:schemeClr val="tx1"/>
                </a:solidFill>
                <a:latin typeface="Courier New" pitchFamily="49" charset="0"/>
              </a:rPr>
              <a:t>MySub</a:t>
            </a:r>
            <a:endParaRPr lang="en-US" sz="1600" b="1" dirty="0">
              <a:solidFill>
                <a:schemeClr val="tx1"/>
              </a:solidFill>
              <a:latin typeface="Courier New" pitchFamily="49" charset="0"/>
            </a:endParaRP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00000025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eax,ebx</a:t>
            </a:r>
            <a:endParaRPr lang="en-US" sz="1600" b="1" dirty="0">
              <a:solidFill>
                <a:schemeClr val="tx1"/>
              </a:solidFill>
              <a:latin typeface="Courier New" pitchFamily="49" charset="0"/>
            </a:endParaRPr>
          </a:p>
          <a:p>
            <a:pPr lvl="1">
              <a:lnSpc>
                <a:spcPct val="50000"/>
              </a:lnSpc>
              <a:spcBef>
                <a:spcPct val="50000"/>
              </a:spcBef>
              <a:tabLst>
                <a:tab pos="457200" algn="l"/>
                <a:tab pos="3657600" algn="l"/>
                <a:tab pos="4114800" algn="l"/>
              </a:tabLst>
            </a:pPr>
            <a:r>
              <a:rPr lang="en-US" sz="1600" b="1" dirty="0" smtClean="0">
                <a:solidFill>
                  <a:schemeClr val="tx1"/>
                </a:solidFill>
                <a:latin typeface="Courier New" pitchFamily="49" charset="0"/>
              </a:rPr>
              <a:t>. . .</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main ENDP</a:t>
            </a:r>
          </a:p>
          <a:p>
            <a:pPr>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MySub</a:t>
            </a:r>
            <a:r>
              <a:rPr lang="en-US" sz="1600" b="1" dirty="0">
                <a:solidFill>
                  <a:schemeClr val="tx1"/>
                </a:solidFill>
                <a:latin typeface="Courier New" pitchFamily="49" charset="0"/>
              </a:rPr>
              <a:t> PROC</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00000040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eax,edx</a:t>
            </a:r>
            <a:endParaRPr lang="en-US" sz="1600" b="1" dirty="0">
              <a:solidFill>
                <a:schemeClr val="tx1"/>
              </a:solidFill>
              <a:latin typeface="Courier New" pitchFamily="49" charset="0"/>
            </a:endParaRP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a:t>
            </a:r>
          </a:p>
          <a:p>
            <a:pPr lvl="1">
              <a:lnSpc>
                <a:spcPct val="50000"/>
              </a:lnSpc>
              <a:spcBef>
                <a:spcPct val="50000"/>
              </a:spcBef>
              <a:tabLst>
                <a:tab pos="457200" algn="l"/>
                <a:tab pos="3657600" algn="l"/>
                <a:tab pos="4114800" algn="l"/>
              </a:tabLst>
            </a:pPr>
            <a:r>
              <a:rPr lang="en-US" sz="1600" b="1" dirty="0" smtClean="0">
                <a:solidFill>
                  <a:schemeClr val="tx1"/>
                </a:solidFill>
                <a:latin typeface="Courier New" pitchFamily="49" charset="0"/>
              </a:rPr>
              <a:t>.</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00000180  ret</a:t>
            </a:r>
          </a:p>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MySub</a:t>
            </a:r>
            <a:r>
              <a:rPr lang="en-US" sz="1600" b="1" dirty="0">
                <a:solidFill>
                  <a:schemeClr val="tx1"/>
                </a:solidFill>
                <a:latin typeface="Courier New" pitchFamily="49" charset="0"/>
              </a:rPr>
              <a:t> ENDP</a:t>
            </a:r>
          </a:p>
        </p:txBody>
      </p:sp>
      <p:sp>
        <p:nvSpPr>
          <p:cNvPr id="25605" name="Text Box 5"/>
          <p:cNvSpPr txBox="1">
            <a:spLocks noChangeArrowheads="1"/>
          </p:cNvSpPr>
          <p:nvPr/>
        </p:nvSpPr>
        <p:spPr bwMode="auto">
          <a:xfrm>
            <a:off x="381000" y="685800"/>
            <a:ext cx="4572000" cy="5733877"/>
          </a:xfrm>
          <a:prstGeom prst="rect">
            <a:avLst/>
          </a:prstGeom>
          <a:noFill/>
          <a:ln w="9525">
            <a:noFill/>
            <a:miter lim="800000"/>
            <a:headEnd/>
            <a:tailEnd/>
          </a:ln>
        </p:spPr>
        <p:txBody>
          <a:bodyPr wrap="square" tIns="0" bIns="137160">
            <a:spAutoFit/>
          </a:bodyPr>
          <a:lstStyle/>
          <a:p>
            <a:pPr>
              <a:spcBef>
                <a:spcPct val="50000"/>
              </a:spcBef>
            </a:pPr>
            <a:r>
              <a:rPr lang="en-US" sz="1800" dirty="0" smtClean="0">
                <a:solidFill>
                  <a:schemeClr val="tx1"/>
                </a:solidFill>
              </a:rPr>
              <a:t>At the start of the </a:t>
            </a:r>
            <a:r>
              <a:rPr lang="en-US" sz="1800" dirty="0">
                <a:solidFill>
                  <a:schemeClr val="tx1"/>
                </a:solidFill>
              </a:rPr>
              <a:t>CALL </a:t>
            </a:r>
            <a:r>
              <a:rPr lang="en-US" sz="1800" dirty="0" smtClean="0">
                <a:solidFill>
                  <a:schemeClr val="tx1"/>
                </a:solidFill>
              </a:rPr>
              <a:t>instruction,        EIP = 0000 </a:t>
            </a:r>
            <a:r>
              <a:rPr lang="en-US" sz="1800" dirty="0">
                <a:solidFill>
                  <a:schemeClr val="tx1"/>
                </a:solidFill>
              </a:rPr>
              <a:t>0025 (the address of the next instruction</a:t>
            </a:r>
            <a:r>
              <a:rPr lang="en-US" sz="1800" dirty="0" smtClean="0">
                <a:solidFill>
                  <a:schemeClr val="tx1"/>
                </a:solidFill>
              </a:rPr>
              <a:t>).</a:t>
            </a:r>
            <a:endParaRPr lang="en-US" sz="1800" dirty="0">
              <a:solidFill>
                <a:schemeClr val="tx1"/>
              </a:solidFill>
            </a:endParaRPr>
          </a:p>
          <a:p>
            <a:pPr>
              <a:spcBef>
                <a:spcPct val="50000"/>
              </a:spcBef>
            </a:pPr>
            <a:r>
              <a:rPr lang="en-US" sz="1800" dirty="0" smtClean="0">
                <a:solidFill>
                  <a:schemeClr val="tx1"/>
                </a:solidFill>
              </a:rPr>
              <a:t>When CALL runs, 0000 </a:t>
            </a:r>
            <a:r>
              <a:rPr lang="en-US" sz="1800" dirty="0">
                <a:solidFill>
                  <a:schemeClr val="tx1"/>
                </a:solidFill>
              </a:rPr>
              <a:t>0025 is pushed </a:t>
            </a:r>
            <a:r>
              <a:rPr lang="en-US" sz="1800" dirty="0" smtClean="0">
                <a:solidFill>
                  <a:schemeClr val="tx1"/>
                </a:solidFill>
              </a:rPr>
              <a:t>on </a:t>
            </a:r>
            <a:r>
              <a:rPr lang="en-US" sz="1800" dirty="0">
                <a:solidFill>
                  <a:schemeClr val="tx1"/>
                </a:solidFill>
              </a:rPr>
              <a:t>the </a:t>
            </a:r>
            <a:r>
              <a:rPr lang="en-US" sz="1800" dirty="0" smtClean="0">
                <a:solidFill>
                  <a:schemeClr val="tx1"/>
                </a:solidFill>
              </a:rPr>
              <a:t>stack, then the </a:t>
            </a:r>
            <a:r>
              <a:rPr lang="en-US" sz="1800" dirty="0">
                <a:solidFill>
                  <a:schemeClr val="tx1"/>
                </a:solidFill>
              </a:rPr>
              <a:t>address of </a:t>
            </a:r>
            <a:r>
              <a:rPr lang="en-US" sz="1800" dirty="0" err="1" smtClean="0">
                <a:solidFill>
                  <a:schemeClr val="tx1"/>
                </a:solidFill>
              </a:rPr>
              <a:t>MySub</a:t>
            </a:r>
            <a:r>
              <a:rPr lang="en-US" sz="1800" dirty="0" smtClean="0">
                <a:solidFill>
                  <a:schemeClr val="tx1"/>
                </a:solidFill>
              </a:rPr>
              <a:t> </a:t>
            </a:r>
            <a:r>
              <a:rPr lang="en-US" sz="1800" dirty="0">
                <a:solidFill>
                  <a:schemeClr val="tx1"/>
                </a:solidFill>
              </a:rPr>
              <a:t>is copied into EIP. </a:t>
            </a:r>
            <a:r>
              <a:rPr lang="en-US" sz="1800" dirty="0" smtClean="0">
                <a:solidFill>
                  <a:schemeClr val="tx1"/>
                </a:solidFill>
              </a:rPr>
              <a:t> EIP = 0000 0040.</a:t>
            </a:r>
            <a:endParaRPr lang="en-US" sz="1800" dirty="0">
              <a:solidFill>
                <a:schemeClr val="tx1"/>
              </a:solidFill>
            </a:endParaRPr>
          </a:p>
          <a:p>
            <a:r>
              <a:rPr lang="en-US" sz="1800" dirty="0">
                <a:solidFill>
                  <a:schemeClr val="tx1"/>
                </a:solidFill>
              </a:rPr>
              <a:t>This causes execution to jump to the procedure </a:t>
            </a:r>
            <a:r>
              <a:rPr lang="en-US" sz="1800" dirty="0" err="1">
                <a:solidFill>
                  <a:schemeClr val="tx1"/>
                </a:solidFill>
              </a:rPr>
              <a:t>MySub</a:t>
            </a:r>
            <a:r>
              <a:rPr lang="en-US" sz="1800" dirty="0">
                <a:solidFill>
                  <a:schemeClr val="tx1"/>
                </a:solidFill>
              </a:rPr>
              <a:t> and start executing the first instruction in </a:t>
            </a:r>
            <a:r>
              <a:rPr lang="en-US" sz="1800" dirty="0" err="1">
                <a:solidFill>
                  <a:schemeClr val="tx1"/>
                </a:solidFill>
              </a:rPr>
              <a:t>MySub</a:t>
            </a:r>
            <a:r>
              <a:rPr lang="en-US" sz="1800" dirty="0">
                <a:solidFill>
                  <a:schemeClr val="tx1"/>
                </a:solidFill>
              </a:rPr>
              <a:t>.</a:t>
            </a:r>
          </a:p>
          <a:p>
            <a:pPr>
              <a:spcBef>
                <a:spcPct val="75000"/>
              </a:spcBef>
            </a:pPr>
            <a:r>
              <a:rPr lang="en-US" sz="1800" dirty="0">
                <a:solidFill>
                  <a:schemeClr val="tx1"/>
                </a:solidFill>
              </a:rPr>
              <a:t>Subsequent instructions in </a:t>
            </a:r>
            <a:r>
              <a:rPr lang="en-US" sz="1800" dirty="0" err="1">
                <a:solidFill>
                  <a:schemeClr val="tx1"/>
                </a:solidFill>
              </a:rPr>
              <a:t>MySub</a:t>
            </a:r>
            <a:r>
              <a:rPr lang="en-US" sz="1800" dirty="0">
                <a:solidFill>
                  <a:schemeClr val="tx1"/>
                </a:solidFill>
              </a:rPr>
              <a:t> are </a:t>
            </a:r>
            <a:r>
              <a:rPr lang="en-US" sz="1800" dirty="0" smtClean="0">
                <a:solidFill>
                  <a:schemeClr val="tx1"/>
                </a:solidFill>
              </a:rPr>
              <a:t>executed, EIP changes with every instruction.</a:t>
            </a:r>
            <a:endParaRPr lang="en-US" sz="1800" dirty="0">
              <a:solidFill>
                <a:schemeClr val="tx1"/>
              </a:solidFill>
            </a:endParaRPr>
          </a:p>
          <a:p>
            <a:pPr>
              <a:lnSpc>
                <a:spcPct val="35000"/>
              </a:lnSpc>
              <a:spcBef>
                <a:spcPct val="50000"/>
              </a:spcBef>
            </a:pPr>
            <a:endParaRPr lang="en-US" sz="1800" dirty="0">
              <a:solidFill>
                <a:schemeClr val="tx1"/>
              </a:solidFill>
            </a:endParaRPr>
          </a:p>
          <a:p>
            <a:pPr>
              <a:spcBef>
                <a:spcPct val="10000"/>
              </a:spcBef>
            </a:pPr>
            <a:r>
              <a:rPr lang="en-US" sz="1800" dirty="0" smtClean="0">
                <a:solidFill>
                  <a:schemeClr val="tx1"/>
                </a:solidFill>
              </a:rPr>
              <a:t>At the </a:t>
            </a:r>
            <a:r>
              <a:rPr lang="en-US" sz="1800" dirty="0">
                <a:solidFill>
                  <a:schemeClr val="tx1"/>
                </a:solidFill>
              </a:rPr>
              <a:t>RET </a:t>
            </a:r>
            <a:r>
              <a:rPr lang="en-US" sz="1800" dirty="0" smtClean="0">
                <a:solidFill>
                  <a:schemeClr val="tx1"/>
                </a:solidFill>
              </a:rPr>
              <a:t>instruction, </a:t>
            </a:r>
            <a:r>
              <a:rPr lang="en-US" sz="1800" dirty="0">
                <a:solidFill>
                  <a:schemeClr val="tx1"/>
                </a:solidFill>
              </a:rPr>
              <a:t>the value </a:t>
            </a:r>
            <a:r>
              <a:rPr lang="en-US" sz="1800" dirty="0" smtClean="0">
                <a:solidFill>
                  <a:schemeClr val="tx1"/>
                </a:solidFill>
              </a:rPr>
              <a:t>at the top of the stack, 0000 0025, is </a:t>
            </a:r>
            <a:r>
              <a:rPr lang="en-US" sz="1800" dirty="0">
                <a:solidFill>
                  <a:schemeClr val="tx1"/>
                </a:solidFill>
              </a:rPr>
              <a:t>popped off </a:t>
            </a:r>
            <a:r>
              <a:rPr lang="en-US" sz="1800" dirty="0" smtClean="0">
                <a:solidFill>
                  <a:schemeClr val="tx1"/>
                </a:solidFill>
              </a:rPr>
              <a:t>and </a:t>
            </a:r>
            <a:r>
              <a:rPr lang="en-US" sz="1800" dirty="0">
                <a:solidFill>
                  <a:schemeClr val="tx1"/>
                </a:solidFill>
              </a:rPr>
              <a:t>restored in EIP</a:t>
            </a:r>
            <a:r>
              <a:rPr lang="en-US" sz="1800" dirty="0" smtClean="0">
                <a:solidFill>
                  <a:schemeClr val="tx1"/>
                </a:solidFill>
              </a:rPr>
              <a:t>.  EIP = 0000 0025.</a:t>
            </a:r>
            <a:r>
              <a:rPr lang="en-US" sz="1800" dirty="0">
                <a:solidFill>
                  <a:schemeClr val="tx1"/>
                </a:solidFill>
              </a:rPr>
              <a:t> </a:t>
            </a:r>
            <a:endParaRPr lang="en-US" sz="1800" dirty="0" smtClean="0">
              <a:solidFill>
                <a:schemeClr val="tx1"/>
              </a:solidFill>
            </a:endParaRPr>
          </a:p>
          <a:p>
            <a:pPr>
              <a:spcBef>
                <a:spcPct val="10000"/>
              </a:spcBef>
            </a:pPr>
            <a:r>
              <a:rPr lang="en-US" sz="1800" dirty="0" smtClean="0">
                <a:solidFill>
                  <a:schemeClr val="tx1"/>
                </a:solidFill>
              </a:rPr>
              <a:t>This </a:t>
            </a:r>
            <a:r>
              <a:rPr lang="en-US" sz="1800" dirty="0">
                <a:solidFill>
                  <a:schemeClr val="tx1"/>
                </a:solidFill>
              </a:rPr>
              <a:t>causes execution to jump back to the correct next instruction in the calling </a:t>
            </a:r>
            <a:r>
              <a:rPr lang="en-US" sz="1800" dirty="0" smtClean="0">
                <a:solidFill>
                  <a:schemeClr val="tx1"/>
                </a:solidFill>
              </a:rPr>
              <a:t>procedure.</a:t>
            </a:r>
            <a:endParaRPr lang="en-US" sz="1800" dirty="0">
              <a:solidFill>
                <a:schemeClr val="tx1"/>
              </a:solidFill>
            </a:endParaRPr>
          </a:p>
        </p:txBody>
      </p:sp>
      <p:sp>
        <p:nvSpPr>
          <p:cNvPr id="88073" name="Line 9"/>
          <p:cNvSpPr>
            <a:spLocks noChangeShapeType="1"/>
          </p:cNvSpPr>
          <p:nvPr/>
        </p:nvSpPr>
        <p:spPr bwMode="auto">
          <a:xfrm>
            <a:off x="2057400" y="1219200"/>
            <a:ext cx="3352800" cy="533400"/>
          </a:xfrm>
          <a:prstGeom prst="line">
            <a:avLst/>
          </a:prstGeom>
          <a:noFill/>
          <a:ln w="6350">
            <a:solidFill>
              <a:schemeClr val="tx1"/>
            </a:solidFill>
            <a:round/>
            <a:headEnd/>
            <a:tailEnd type="triangle" w="med" len="med"/>
          </a:ln>
        </p:spPr>
        <p:txBody>
          <a:bodyPr wrap="square" tIns="137160" bIns="137160">
            <a:spAutoFit/>
          </a:bodyPr>
          <a:lstStyle/>
          <a:p>
            <a:endParaRPr lang="en-US"/>
          </a:p>
        </p:txBody>
      </p:sp>
      <p:sp>
        <p:nvSpPr>
          <p:cNvPr id="88074" name="Line 10"/>
          <p:cNvSpPr>
            <a:spLocks noChangeShapeType="1"/>
          </p:cNvSpPr>
          <p:nvPr/>
        </p:nvSpPr>
        <p:spPr bwMode="auto">
          <a:xfrm>
            <a:off x="4038600" y="2438400"/>
            <a:ext cx="1524000" cy="609600"/>
          </a:xfrm>
          <a:prstGeom prst="line">
            <a:avLst/>
          </a:prstGeom>
          <a:noFill/>
          <a:ln w="6350">
            <a:solidFill>
              <a:schemeClr val="tx1"/>
            </a:solidFill>
            <a:round/>
            <a:headEnd/>
            <a:tailEnd type="triangle" w="med" len="med"/>
          </a:ln>
        </p:spPr>
        <p:txBody>
          <a:bodyPr wrap="square" tIns="137160" bIns="137160">
            <a:spAutoFit/>
          </a:bodyPr>
          <a:lstStyle/>
          <a:p>
            <a:endParaRPr lang="en-US"/>
          </a:p>
        </p:txBody>
      </p:sp>
      <p:sp>
        <p:nvSpPr>
          <p:cNvPr id="88075" name="Line 11"/>
          <p:cNvSpPr>
            <a:spLocks noChangeShapeType="1"/>
          </p:cNvSpPr>
          <p:nvPr/>
        </p:nvSpPr>
        <p:spPr bwMode="auto">
          <a:xfrm flipV="1">
            <a:off x="4724400" y="4267200"/>
            <a:ext cx="838200" cy="381000"/>
          </a:xfrm>
          <a:prstGeom prst="line">
            <a:avLst/>
          </a:prstGeom>
          <a:noFill/>
          <a:ln w="6350">
            <a:solidFill>
              <a:schemeClr val="tx1"/>
            </a:solidFill>
            <a:round/>
            <a:headEnd/>
            <a:tailEnd type="triangle" w="med" len="med"/>
          </a:ln>
        </p:spPr>
        <p:txBody>
          <a:bodyPr wrap="square" tIns="137160" bIns="137160">
            <a:spAutoFit/>
          </a:bodyPr>
          <a:lstStyle/>
          <a:p>
            <a:endParaRPr lang="en-US"/>
          </a:p>
        </p:txBody>
      </p:sp>
      <p:sp>
        <p:nvSpPr>
          <p:cNvPr id="88076" name="Line 12"/>
          <p:cNvSpPr>
            <a:spLocks noChangeShapeType="1"/>
          </p:cNvSpPr>
          <p:nvPr/>
        </p:nvSpPr>
        <p:spPr bwMode="auto">
          <a:xfrm flipV="1">
            <a:off x="4038600" y="3657600"/>
            <a:ext cx="1524000" cy="228600"/>
          </a:xfrm>
          <a:prstGeom prst="line">
            <a:avLst/>
          </a:prstGeom>
          <a:noFill/>
          <a:ln w="6350">
            <a:solidFill>
              <a:schemeClr val="tx1"/>
            </a:solidFill>
            <a:round/>
            <a:headEnd/>
            <a:tailEnd type="triangle" w="med" len="med"/>
          </a:ln>
        </p:spPr>
        <p:txBody>
          <a:bodyPr wrap="square" tIns="137160" bIns="137160">
            <a:spAutoFit/>
          </a:bodyPr>
          <a:lstStyle/>
          <a:p>
            <a:endParaRPr lang="en-US"/>
          </a:p>
        </p:txBody>
      </p:sp>
      <p:sp>
        <p:nvSpPr>
          <p:cNvPr id="13" name="Freeform 12"/>
          <p:cNvSpPr/>
          <p:nvPr/>
        </p:nvSpPr>
        <p:spPr bwMode="auto">
          <a:xfrm>
            <a:off x="4852134" y="1929225"/>
            <a:ext cx="3920996" cy="3700766"/>
          </a:xfrm>
          <a:custGeom>
            <a:avLst/>
            <a:gdLst>
              <a:gd name="connsiteX0" fmla="*/ 0 w 3920996"/>
              <a:gd name="connsiteY0" fmla="*/ 3673457 h 3700766"/>
              <a:gd name="connsiteX1" fmla="*/ 850974 w 3920996"/>
              <a:gd name="connsiteY1" fmla="*/ 3530747 h 3700766"/>
              <a:gd name="connsiteX2" fmla="*/ 3477891 w 3920996"/>
              <a:gd name="connsiteY2" fmla="*/ 2653346 h 3700766"/>
              <a:gd name="connsiteX3" fmla="*/ 3509605 w 3920996"/>
              <a:gd name="connsiteY3" fmla="*/ 443987 h 3700766"/>
              <a:gd name="connsiteX4" fmla="*/ 1855228 w 3920996"/>
              <a:gd name="connsiteY4" fmla="*/ 0 h 37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0996" h="3700766">
                <a:moveTo>
                  <a:pt x="0" y="3673457"/>
                </a:moveTo>
                <a:cubicBezTo>
                  <a:pt x="135663" y="3687111"/>
                  <a:pt x="271326" y="3700766"/>
                  <a:pt x="850974" y="3530747"/>
                </a:cubicBezTo>
                <a:cubicBezTo>
                  <a:pt x="1430623" y="3360729"/>
                  <a:pt x="3034786" y="3167806"/>
                  <a:pt x="3477891" y="2653346"/>
                </a:cubicBezTo>
                <a:cubicBezTo>
                  <a:pt x="3920996" y="2138886"/>
                  <a:pt x="3780049" y="886211"/>
                  <a:pt x="3509605" y="443987"/>
                </a:cubicBezTo>
                <a:cubicBezTo>
                  <a:pt x="3239161" y="1763"/>
                  <a:pt x="2547194" y="881"/>
                  <a:pt x="1855228" y="0"/>
                </a:cubicBezTo>
              </a:path>
            </a:pathLst>
          </a:custGeom>
          <a:noFill/>
          <a:ln w="9525" cap="flat" cmpd="sng" algn="ctr">
            <a:solidFill>
              <a:schemeClr val="tx1"/>
            </a:solidFill>
            <a:prstDash val="solid"/>
            <a:round/>
            <a:headEnd type="none" w="med" len="med"/>
            <a:tailEnd type="arrow"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88073"/>
                                        </p:tgtEl>
                                        <p:attrNameLst>
                                          <p:attrName>style.visibility</p:attrName>
                                        </p:attrNameLst>
                                      </p:cBhvr>
                                      <p:to>
                                        <p:strVal val="visible"/>
                                      </p:to>
                                    </p:set>
                                    <p:animEffect transition="in" filter="blinds(horizontal)">
                                      <p:cBhvr>
                                        <p:cTn id="7" dur="500"/>
                                        <p:tgtEl>
                                          <p:spTgt spid="880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74"/>
                                        </p:tgtEl>
                                        <p:attrNameLst>
                                          <p:attrName>style.visibility</p:attrName>
                                        </p:attrNameLst>
                                      </p:cBhvr>
                                      <p:to>
                                        <p:strVal val="visible"/>
                                      </p:to>
                                    </p:set>
                                    <p:animEffect transition="in" filter="blinds(horizontal)">
                                      <p:cBhvr>
                                        <p:cTn id="12" dur="500"/>
                                        <p:tgtEl>
                                          <p:spTgt spid="880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76"/>
                                        </p:tgtEl>
                                        <p:attrNameLst>
                                          <p:attrName>style.visibility</p:attrName>
                                        </p:attrNameLst>
                                      </p:cBhvr>
                                      <p:to>
                                        <p:strVal val="visible"/>
                                      </p:to>
                                    </p:set>
                                    <p:animEffect transition="in" filter="blinds(horizontal)">
                                      <p:cBhvr>
                                        <p:cTn id="17" dur="500"/>
                                        <p:tgtEl>
                                          <p:spTgt spid="880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075"/>
                                        </p:tgtEl>
                                        <p:attrNameLst>
                                          <p:attrName>style.visibility</p:attrName>
                                        </p:attrNameLst>
                                      </p:cBhvr>
                                      <p:to>
                                        <p:strVal val="visible"/>
                                      </p:to>
                                    </p:set>
                                    <p:animEffect transition="in" filter="blinds(horizontal)">
                                      <p:cBhvr>
                                        <p:cTn id="22" dur="500"/>
                                        <p:tgtEl>
                                          <p:spTgt spid="8807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3" grpId="0" animBg="1"/>
      <p:bldP spid="88074" grpId="0" animBg="1"/>
      <p:bldP spid="88075" grpId="0" animBg="1"/>
      <p:bldP spid="88076"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152400"/>
            <a:ext cx="7772400" cy="457200"/>
          </a:xfrm>
        </p:spPr>
        <p:txBody>
          <a:bodyPr/>
          <a:lstStyle/>
          <a:p>
            <a:pPr eaLnBrk="1" hangingPunct="1">
              <a:defRPr/>
            </a:pPr>
            <a:r>
              <a:rPr lang="en-US" sz="2800" dirty="0" smtClean="0"/>
              <a:t>Nested Procedure Calls</a:t>
            </a:r>
          </a:p>
        </p:txBody>
      </p:sp>
      <p:graphicFrame>
        <p:nvGraphicFramePr>
          <p:cNvPr id="5122" name="Object 3"/>
          <p:cNvGraphicFramePr>
            <a:graphicFrameLocks noChangeAspect="1"/>
          </p:cNvGraphicFramePr>
          <p:nvPr/>
        </p:nvGraphicFramePr>
        <p:xfrm>
          <a:off x="381000" y="838200"/>
          <a:ext cx="1752600" cy="4953000"/>
        </p:xfrm>
        <a:graphic>
          <a:graphicData uri="http://schemas.openxmlformats.org/presentationml/2006/ole">
            <p:oleObj spid="_x0000_s5124" name="VISIO" r:id="rId3" imgW="1783080" imgH="4157472" progId="">
              <p:embed/>
            </p:oleObj>
          </a:graphicData>
        </a:graphic>
      </p:graphicFrame>
      <p:graphicFrame>
        <p:nvGraphicFramePr>
          <p:cNvPr id="5123" name="Object 4"/>
          <p:cNvGraphicFramePr>
            <a:graphicFrameLocks noChangeAspect="1"/>
          </p:cNvGraphicFramePr>
          <p:nvPr/>
        </p:nvGraphicFramePr>
        <p:xfrm>
          <a:off x="3657600" y="1905000"/>
          <a:ext cx="3048000" cy="1447800"/>
        </p:xfrm>
        <a:graphic>
          <a:graphicData uri="http://schemas.openxmlformats.org/presentationml/2006/ole">
            <p:oleObj spid="_x0000_s5125" name="VISIO" r:id="rId4" imgW="1757172" imgH="1004316" progId="">
              <p:embed/>
            </p:oleObj>
          </a:graphicData>
        </a:graphic>
      </p:graphicFrame>
      <p:sp>
        <p:nvSpPr>
          <p:cNvPr id="5126" name="Text Box 5"/>
          <p:cNvSpPr txBox="1">
            <a:spLocks noChangeArrowheads="1"/>
          </p:cNvSpPr>
          <p:nvPr/>
        </p:nvSpPr>
        <p:spPr bwMode="auto">
          <a:xfrm>
            <a:off x="2133600" y="609600"/>
            <a:ext cx="6553200" cy="1320800"/>
          </a:xfrm>
          <a:prstGeom prst="rect">
            <a:avLst/>
          </a:prstGeom>
          <a:noFill/>
          <a:ln w="9525">
            <a:noFill/>
            <a:miter lim="800000"/>
            <a:headEnd/>
            <a:tailEnd/>
          </a:ln>
        </p:spPr>
        <p:txBody>
          <a:bodyPr tIns="91440" bIns="91440">
            <a:spAutoFit/>
          </a:bodyPr>
          <a:lstStyle/>
          <a:p>
            <a:pPr>
              <a:spcBef>
                <a:spcPct val="50000"/>
              </a:spcBef>
              <a:buFont typeface="Arial" charset="0"/>
              <a:buChar char="•"/>
            </a:pPr>
            <a:r>
              <a:rPr lang="en-US" sz="1800" dirty="0">
                <a:solidFill>
                  <a:schemeClr val="tx1"/>
                </a:solidFill>
              </a:rPr>
              <a:t>   Every time CALL runs, the return address is pushed on the </a:t>
            </a:r>
          </a:p>
          <a:p>
            <a:r>
              <a:rPr lang="en-US" sz="1800" dirty="0">
                <a:solidFill>
                  <a:schemeClr val="tx1"/>
                </a:solidFill>
              </a:rPr>
              <a:t>    </a:t>
            </a:r>
            <a:r>
              <a:rPr lang="en-US" sz="1800" dirty="0" smtClean="0">
                <a:solidFill>
                  <a:schemeClr val="tx1"/>
                </a:solidFill>
              </a:rPr>
              <a:t>stack.</a:t>
            </a:r>
            <a:endParaRPr lang="en-US" sz="1800" dirty="0">
              <a:solidFill>
                <a:schemeClr val="tx1"/>
              </a:solidFill>
            </a:endParaRPr>
          </a:p>
          <a:p>
            <a:pPr>
              <a:lnSpc>
                <a:spcPct val="85000"/>
              </a:lnSpc>
              <a:spcBef>
                <a:spcPct val="25000"/>
              </a:spcBef>
              <a:buFont typeface="Arial" charset="0"/>
              <a:buChar char="•"/>
            </a:pPr>
            <a:r>
              <a:rPr lang="en-US" sz="1800" dirty="0">
                <a:solidFill>
                  <a:schemeClr val="tx1"/>
                </a:solidFill>
              </a:rPr>
              <a:t>   In the example on the left, after Sub3 is called, the stack </a:t>
            </a:r>
          </a:p>
          <a:p>
            <a:r>
              <a:rPr lang="en-US" sz="1800" dirty="0">
                <a:solidFill>
                  <a:schemeClr val="tx1"/>
                </a:solidFill>
              </a:rPr>
              <a:t>    contains all three return addresses:   </a:t>
            </a:r>
          </a:p>
        </p:txBody>
      </p:sp>
      <p:sp>
        <p:nvSpPr>
          <p:cNvPr id="5127" name="Text Box 6"/>
          <p:cNvSpPr txBox="1">
            <a:spLocks noChangeArrowheads="1"/>
          </p:cNvSpPr>
          <p:nvPr/>
        </p:nvSpPr>
        <p:spPr bwMode="auto">
          <a:xfrm>
            <a:off x="2133600" y="3429000"/>
            <a:ext cx="6705600" cy="2677656"/>
          </a:xfrm>
          <a:prstGeom prst="rect">
            <a:avLst/>
          </a:prstGeom>
          <a:noFill/>
          <a:ln w="9525">
            <a:noFill/>
            <a:miter lim="800000"/>
            <a:headEnd/>
            <a:tailEnd/>
          </a:ln>
        </p:spPr>
        <p:txBody>
          <a:bodyPr wrap="square" tIns="91440" bIns="91440">
            <a:spAutoFit/>
          </a:bodyPr>
          <a:lstStyle/>
          <a:p>
            <a:pPr>
              <a:buFontTx/>
              <a:buChar char="•"/>
            </a:pPr>
            <a:r>
              <a:rPr lang="en-US" sz="1800" dirty="0">
                <a:solidFill>
                  <a:schemeClr val="tx1"/>
                </a:solidFill>
              </a:rPr>
              <a:t>   When RET is encountered in Sub3, the address at the top</a:t>
            </a:r>
          </a:p>
          <a:p>
            <a:r>
              <a:rPr lang="en-US" sz="1800" dirty="0">
                <a:solidFill>
                  <a:schemeClr val="tx1"/>
                </a:solidFill>
              </a:rPr>
              <a:t>    of the stack is popped into EIP, so execution returns to </a:t>
            </a:r>
            <a:r>
              <a:rPr lang="en-US" sz="1800" dirty="0" smtClean="0">
                <a:solidFill>
                  <a:schemeClr val="tx1"/>
                </a:solidFill>
              </a:rPr>
              <a:t>Sub2.</a:t>
            </a:r>
            <a:endParaRPr lang="en-US" sz="1800" dirty="0">
              <a:solidFill>
                <a:schemeClr val="tx1"/>
              </a:solidFill>
            </a:endParaRPr>
          </a:p>
          <a:p>
            <a:pPr>
              <a:buFontTx/>
              <a:buChar char="•"/>
            </a:pPr>
            <a:r>
              <a:rPr lang="en-US" sz="1800" dirty="0">
                <a:solidFill>
                  <a:schemeClr val="tx1"/>
                </a:solidFill>
              </a:rPr>
              <a:t>   When RET is encountered in Sub2, the address at the top </a:t>
            </a:r>
          </a:p>
          <a:p>
            <a:r>
              <a:rPr lang="en-US" sz="1800" dirty="0">
                <a:solidFill>
                  <a:schemeClr val="tx1"/>
                </a:solidFill>
              </a:rPr>
              <a:t>    of the stack is popped into EIP again, so execution returns</a:t>
            </a:r>
          </a:p>
          <a:p>
            <a:r>
              <a:rPr lang="en-US" sz="1800" dirty="0">
                <a:solidFill>
                  <a:schemeClr val="tx1"/>
                </a:solidFill>
              </a:rPr>
              <a:t>    to </a:t>
            </a:r>
            <a:r>
              <a:rPr lang="en-US" sz="1800" dirty="0" smtClean="0">
                <a:solidFill>
                  <a:schemeClr val="tx1"/>
                </a:solidFill>
              </a:rPr>
              <a:t>Sub1.</a:t>
            </a:r>
            <a:endParaRPr lang="en-US" sz="1800" dirty="0">
              <a:solidFill>
                <a:schemeClr val="tx1"/>
              </a:solidFill>
            </a:endParaRPr>
          </a:p>
          <a:p>
            <a:pPr>
              <a:buFontTx/>
              <a:buChar char="•"/>
            </a:pPr>
            <a:r>
              <a:rPr lang="en-US" sz="1800" dirty="0">
                <a:solidFill>
                  <a:schemeClr val="tx1"/>
                </a:solidFill>
              </a:rPr>
              <a:t>   When RET is encountered in Sub1, the last address at the </a:t>
            </a:r>
          </a:p>
          <a:p>
            <a:r>
              <a:rPr lang="en-US" sz="1800" dirty="0">
                <a:solidFill>
                  <a:schemeClr val="tx1"/>
                </a:solidFill>
              </a:rPr>
              <a:t>    top of the stack is popped into EIP again, so execution </a:t>
            </a:r>
          </a:p>
          <a:p>
            <a:r>
              <a:rPr lang="en-US" sz="1800" dirty="0">
                <a:solidFill>
                  <a:schemeClr val="tx1"/>
                </a:solidFill>
              </a:rPr>
              <a:t>    returns to </a:t>
            </a:r>
            <a:r>
              <a:rPr lang="en-US" sz="1800" dirty="0" smtClean="0">
                <a:solidFill>
                  <a:schemeClr val="tx1"/>
                </a:solidFill>
              </a:rPr>
              <a:t>main.</a:t>
            </a:r>
            <a:endParaRPr lang="en-US" sz="1800" dirty="0">
              <a:solidFill>
                <a:schemeClr val="tx1"/>
              </a:solidFill>
            </a:endParaRPr>
          </a:p>
          <a:p>
            <a:pPr>
              <a:buFontTx/>
              <a:buChar char="•"/>
            </a:pPr>
            <a:r>
              <a:rPr lang="en-US" sz="1800" dirty="0">
                <a:solidFill>
                  <a:schemeClr val="tx1"/>
                </a:solidFill>
              </a:rPr>
              <a:t>   When execution returns to main, the stack should be </a:t>
            </a:r>
            <a:r>
              <a:rPr lang="en-US" sz="1800" dirty="0" smtClean="0">
                <a:solidFill>
                  <a:schemeClr val="tx1"/>
                </a:solidFill>
              </a:rPr>
              <a:t>empty. </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85800" y="152400"/>
            <a:ext cx="7772400" cy="533400"/>
          </a:xfrm>
        </p:spPr>
        <p:txBody>
          <a:bodyPr/>
          <a:lstStyle/>
          <a:p>
            <a:pPr eaLnBrk="1" hangingPunct="1">
              <a:defRPr/>
            </a:pPr>
            <a:r>
              <a:rPr lang="en-US" sz="2800" dirty="0" smtClean="0"/>
              <a:t>Input Parameters</a:t>
            </a:r>
            <a:endParaRPr lang="en-US" sz="2000" dirty="0" smtClean="0"/>
          </a:p>
        </p:txBody>
      </p:sp>
      <p:sp>
        <p:nvSpPr>
          <p:cNvPr id="26628" name="Rectangle 3"/>
          <p:cNvSpPr>
            <a:spLocks noGrp="1" noChangeArrowheads="1"/>
          </p:cNvSpPr>
          <p:nvPr>
            <p:ph type="body" idx="1"/>
          </p:nvPr>
        </p:nvSpPr>
        <p:spPr>
          <a:xfrm>
            <a:off x="381000" y="685800"/>
            <a:ext cx="8382000" cy="5486400"/>
          </a:xfrm>
        </p:spPr>
        <p:txBody>
          <a:bodyPr/>
          <a:lstStyle/>
          <a:p>
            <a:pPr eaLnBrk="1" hangingPunct="1">
              <a:lnSpc>
                <a:spcPct val="80000"/>
              </a:lnSpc>
              <a:spcBef>
                <a:spcPct val="50000"/>
              </a:spcBef>
              <a:buClrTx/>
            </a:pPr>
            <a:r>
              <a:rPr lang="en-US" sz="1800" dirty="0" smtClean="0"/>
              <a:t>One of the main reasons for writing procedures is that they are independent blocks of code that can be re-used. For example, the procedure </a:t>
            </a:r>
            <a:r>
              <a:rPr lang="en-US" sz="1800" dirty="0" err="1" smtClean="0"/>
              <a:t>WriteString</a:t>
            </a:r>
            <a:r>
              <a:rPr lang="en-US" sz="1800" dirty="0" smtClean="0"/>
              <a:t> in the Irvine library is re-used by all of us in our programs.</a:t>
            </a:r>
          </a:p>
          <a:p>
            <a:pPr eaLnBrk="1" hangingPunct="1">
              <a:lnSpc>
                <a:spcPct val="80000"/>
              </a:lnSpc>
              <a:spcBef>
                <a:spcPct val="50000"/>
              </a:spcBef>
              <a:buClrTx/>
            </a:pPr>
            <a:r>
              <a:rPr lang="en-US" sz="1800" dirty="0" smtClean="0"/>
              <a:t>Since a useful procedure may be used in many different programs, a procedure </a:t>
            </a:r>
            <a:r>
              <a:rPr lang="en-US" sz="1800" u="sng" dirty="0" smtClean="0"/>
              <a:t>cannot</a:t>
            </a:r>
            <a:r>
              <a:rPr lang="en-US" sz="1800" dirty="0" smtClean="0"/>
              <a:t> refer to </a:t>
            </a:r>
            <a:r>
              <a:rPr lang="en-US" sz="1800" i="1" dirty="0" smtClean="0"/>
              <a:t>specific variable names</a:t>
            </a:r>
            <a:r>
              <a:rPr lang="en-US" sz="1800" dirty="0" smtClean="0"/>
              <a:t> (which are specific memory addresses) that are defined in a data segment.</a:t>
            </a:r>
          </a:p>
          <a:p>
            <a:pPr eaLnBrk="1" hangingPunct="1">
              <a:lnSpc>
                <a:spcPct val="80000"/>
              </a:lnSpc>
              <a:spcBef>
                <a:spcPct val="50000"/>
              </a:spcBef>
              <a:buClrTx/>
            </a:pPr>
            <a:r>
              <a:rPr lang="en-US" sz="1800" dirty="0" smtClean="0"/>
              <a:t>Input data to a procedure can only come from one of two sources:</a:t>
            </a:r>
          </a:p>
          <a:p>
            <a:pPr lvl="1" eaLnBrk="1" hangingPunct="1">
              <a:lnSpc>
                <a:spcPct val="80000"/>
              </a:lnSpc>
              <a:spcBef>
                <a:spcPct val="5000"/>
              </a:spcBef>
              <a:buClrTx/>
            </a:pPr>
            <a:r>
              <a:rPr lang="en-US" sz="1800" dirty="0" smtClean="0"/>
              <a:t>registers, if input arguments are passed through registers</a:t>
            </a:r>
          </a:p>
          <a:p>
            <a:pPr lvl="1" eaLnBrk="1" hangingPunct="1">
              <a:lnSpc>
                <a:spcPct val="80000"/>
              </a:lnSpc>
              <a:spcBef>
                <a:spcPct val="5000"/>
              </a:spcBef>
              <a:buClrTx/>
            </a:pPr>
            <a:r>
              <a:rPr lang="en-US" sz="1800" dirty="0" smtClean="0"/>
              <a:t>the stack, if input arguments are passed through the stack</a:t>
            </a:r>
          </a:p>
          <a:p>
            <a:pPr eaLnBrk="1" hangingPunct="1">
              <a:lnSpc>
                <a:spcPct val="80000"/>
              </a:lnSpc>
              <a:spcBef>
                <a:spcPct val="50000"/>
              </a:spcBef>
              <a:buClrTx/>
            </a:pPr>
            <a:r>
              <a:rPr lang="en-US" sz="1800" dirty="0" smtClean="0"/>
              <a:t>Here’s an example of why you cannot refer to specific variable names when writing a procedure:</a:t>
            </a:r>
          </a:p>
          <a:p>
            <a:pPr lvl="1" eaLnBrk="1" hangingPunct="1">
              <a:lnSpc>
                <a:spcPct val="80000"/>
              </a:lnSpc>
              <a:spcBef>
                <a:spcPct val="50000"/>
              </a:spcBef>
              <a:buClrTx/>
            </a:pPr>
            <a:r>
              <a:rPr lang="en-US" sz="1800" dirty="0" smtClean="0"/>
              <a:t>You write a procedure that uses the specific variable names </a:t>
            </a:r>
            <a:r>
              <a:rPr lang="en-US" sz="1800" i="1" dirty="0" smtClean="0"/>
              <a:t>input1</a:t>
            </a:r>
            <a:r>
              <a:rPr lang="en-US" sz="1800" dirty="0" smtClean="0"/>
              <a:t> and </a:t>
            </a:r>
            <a:r>
              <a:rPr lang="en-US" sz="1800" i="1" dirty="0" smtClean="0"/>
              <a:t>input2</a:t>
            </a:r>
            <a:r>
              <a:rPr lang="en-US" sz="1800" dirty="0" smtClean="0"/>
              <a:t> in your code. This means </a:t>
            </a:r>
            <a:r>
              <a:rPr lang="en-US" sz="1800" i="1" dirty="0" smtClean="0"/>
              <a:t>input1</a:t>
            </a:r>
            <a:r>
              <a:rPr lang="en-US" sz="1800" dirty="0" smtClean="0"/>
              <a:t> and </a:t>
            </a:r>
            <a:r>
              <a:rPr lang="en-US" sz="1800" i="1" dirty="0" smtClean="0"/>
              <a:t>input2</a:t>
            </a:r>
            <a:r>
              <a:rPr lang="en-US" sz="1800" dirty="0" smtClean="0"/>
              <a:t> have to be defined in the data segment of your program.</a:t>
            </a:r>
          </a:p>
          <a:p>
            <a:pPr lvl="1" eaLnBrk="1" hangingPunct="1">
              <a:lnSpc>
                <a:spcPct val="80000"/>
              </a:lnSpc>
              <a:spcBef>
                <a:spcPct val="50000"/>
              </a:spcBef>
              <a:buClrTx/>
            </a:pPr>
            <a:r>
              <a:rPr lang="en-US" sz="1800" dirty="0" smtClean="0"/>
              <a:t>If other people call your procedure in their programs, </a:t>
            </a:r>
            <a:r>
              <a:rPr lang="en-US" sz="1800" i="1" dirty="0" smtClean="0"/>
              <a:t>input1</a:t>
            </a:r>
            <a:r>
              <a:rPr lang="en-US" sz="1800" dirty="0" smtClean="0"/>
              <a:t> and </a:t>
            </a:r>
            <a:r>
              <a:rPr lang="en-US" sz="1800" i="1" dirty="0" smtClean="0"/>
              <a:t>input2</a:t>
            </a:r>
            <a:r>
              <a:rPr lang="en-US" sz="1800" dirty="0" smtClean="0"/>
              <a:t> (which are addresses in your data segment) will not be available for their program, and your procedure will no longer be able to run successfully.</a:t>
            </a:r>
          </a:p>
          <a:p>
            <a:pPr lvl="1" eaLnBrk="1" hangingPunct="1">
              <a:lnSpc>
                <a:spcPct val="80000"/>
              </a:lnSpc>
              <a:spcBef>
                <a:spcPct val="50000"/>
              </a:spcBef>
              <a:buClrTx/>
            </a:pPr>
            <a:r>
              <a:rPr lang="en-US" sz="1800" dirty="0" smtClean="0"/>
              <a:t>This is where parameter passing comes in. When other people call your procedure, they pass input data (such as </a:t>
            </a:r>
            <a:r>
              <a:rPr lang="en-US" sz="1800" i="1" dirty="0" smtClean="0"/>
              <a:t>their own</a:t>
            </a:r>
            <a:r>
              <a:rPr lang="en-US" sz="1800" dirty="0" smtClean="0"/>
              <a:t> values for </a:t>
            </a:r>
            <a:r>
              <a:rPr lang="en-US" sz="1800" i="1" dirty="0" smtClean="0"/>
              <a:t>input1</a:t>
            </a:r>
            <a:r>
              <a:rPr lang="en-US" sz="1800" dirty="0" smtClean="0"/>
              <a:t> and </a:t>
            </a:r>
            <a:r>
              <a:rPr lang="en-US" sz="1800" i="1" dirty="0" smtClean="0"/>
              <a:t>input2</a:t>
            </a:r>
            <a:r>
              <a:rPr lang="en-US" sz="1800" dirty="0" smtClean="0"/>
              <a:t>) to your procedure. This means your procedure must work with input parameters, rather than with pre-determined variable names.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152400"/>
            <a:ext cx="7772400" cy="609600"/>
          </a:xfrm>
        </p:spPr>
        <p:txBody>
          <a:bodyPr/>
          <a:lstStyle/>
          <a:p>
            <a:pPr eaLnBrk="1" hangingPunct="1">
              <a:defRPr/>
            </a:pPr>
            <a:r>
              <a:rPr lang="en-US" sz="2800" dirty="0" smtClean="0"/>
              <a:t>Using Registers for Parameters </a:t>
            </a:r>
            <a:r>
              <a:rPr lang="en-US" sz="2000" dirty="0" smtClean="0"/>
              <a:t>(1 of 3)</a:t>
            </a:r>
          </a:p>
        </p:txBody>
      </p:sp>
      <p:sp>
        <p:nvSpPr>
          <p:cNvPr id="27652" name="Rectangle 3"/>
          <p:cNvSpPr>
            <a:spLocks noGrp="1" noChangeArrowheads="1"/>
          </p:cNvSpPr>
          <p:nvPr>
            <p:ph type="body" idx="1"/>
          </p:nvPr>
        </p:nvSpPr>
        <p:spPr>
          <a:xfrm>
            <a:off x="457200" y="762000"/>
            <a:ext cx="8229600" cy="5486400"/>
          </a:xfrm>
        </p:spPr>
        <p:txBody>
          <a:bodyPr/>
          <a:lstStyle/>
          <a:p>
            <a:pPr eaLnBrk="1" hangingPunct="1">
              <a:lnSpc>
                <a:spcPct val="80000"/>
              </a:lnSpc>
              <a:spcBef>
                <a:spcPct val="50000"/>
              </a:spcBef>
              <a:buClrTx/>
            </a:pPr>
            <a:r>
              <a:rPr lang="en-US" sz="1800" dirty="0" smtClean="0"/>
              <a:t>Input parameters make procedures flexible and therefore re-usable because parameter </a:t>
            </a:r>
            <a:r>
              <a:rPr lang="en-US" sz="1800" i="1" dirty="0" smtClean="0"/>
              <a:t>values</a:t>
            </a:r>
            <a:r>
              <a:rPr lang="en-US" sz="1800" dirty="0" smtClean="0"/>
              <a:t> can change at runtime.</a:t>
            </a:r>
          </a:p>
          <a:p>
            <a:pPr eaLnBrk="1" hangingPunct="1">
              <a:lnSpc>
                <a:spcPct val="80000"/>
              </a:lnSpc>
              <a:spcBef>
                <a:spcPct val="50000"/>
              </a:spcBef>
              <a:buClrTx/>
            </a:pPr>
            <a:r>
              <a:rPr lang="en-US" sz="1800" dirty="0" smtClean="0"/>
              <a:t>There are 2 ways to pass input data to a procedure and receive the return value from the procedure: through registers and through the stack.</a:t>
            </a:r>
          </a:p>
          <a:p>
            <a:pPr eaLnBrk="1" hangingPunct="1">
              <a:lnSpc>
                <a:spcPct val="80000"/>
              </a:lnSpc>
              <a:spcBef>
                <a:spcPct val="50000"/>
              </a:spcBef>
              <a:buClrTx/>
            </a:pPr>
            <a:r>
              <a:rPr lang="en-US" sz="1800" dirty="0" smtClean="0"/>
              <a:t>Using registers to for input parameters.</a:t>
            </a:r>
          </a:p>
          <a:p>
            <a:pPr lvl="1" eaLnBrk="1" hangingPunct="1">
              <a:lnSpc>
                <a:spcPct val="80000"/>
              </a:lnSpc>
              <a:spcBef>
                <a:spcPct val="15000"/>
              </a:spcBef>
              <a:buClrTx/>
            </a:pPr>
            <a:r>
              <a:rPr lang="en-US" sz="1800" dirty="0" smtClean="0"/>
              <a:t>Registers are always available for any instruction that is being executed. </a:t>
            </a:r>
          </a:p>
          <a:p>
            <a:pPr lvl="1" eaLnBrk="1" hangingPunct="1">
              <a:lnSpc>
                <a:spcPct val="80000"/>
              </a:lnSpc>
              <a:spcBef>
                <a:spcPct val="15000"/>
              </a:spcBef>
              <a:buClrTx/>
            </a:pPr>
            <a:r>
              <a:rPr lang="en-US" sz="1800" dirty="0" smtClean="0"/>
              <a:t>Taking advantage of this fact, the calling procedure (or caller) stores input data in certain registers.</a:t>
            </a:r>
          </a:p>
          <a:p>
            <a:pPr lvl="1" eaLnBrk="1" hangingPunct="1">
              <a:lnSpc>
                <a:spcPct val="80000"/>
              </a:lnSpc>
              <a:spcBef>
                <a:spcPct val="15000"/>
              </a:spcBef>
              <a:buClrTx/>
            </a:pPr>
            <a:r>
              <a:rPr lang="en-US" sz="1800" dirty="0" smtClean="0"/>
              <a:t>When the called procedure (or </a:t>
            </a:r>
            <a:r>
              <a:rPr lang="en-US" sz="1800" dirty="0" err="1" smtClean="0"/>
              <a:t>callee</a:t>
            </a:r>
            <a:r>
              <a:rPr lang="en-US" sz="1800" dirty="0" smtClean="0"/>
              <a:t>) runs, it uses the data that are in these specific registers to do its work, and it can store any output result in certain registers.</a:t>
            </a:r>
          </a:p>
          <a:p>
            <a:pPr lvl="1" eaLnBrk="1" hangingPunct="1">
              <a:lnSpc>
                <a:spcPct val="80000"/>
              </a:lnSpc>
              <a:spcBef>
                <a:spcPct val="15000"/>
              </a:spcBef>
              <a:buClrTx/>
            </a:pPr>
            <a:r>
              <a:rPr lang="en-US" sz="1800" dirty="0" smtClean="0"/>
              <a:t>When execution returns to the caller, the caller can fetch the results in these registers.</a:t>
            </a:r>
          </a:p>
          <a:p>
            <a:pPr lvl="1" eaLnBrk="1" hangingPunct="1">
              <a:lnSpc>
                <a:spcPct val="80000"/>
              </a:lnSpc>
              <a:spcBef>
                <a:spcPct val="15000"/>
              </a:spcBef>
              <a:buClrTx/>
            </a:pPr>
            <a:r>
              <a:rPr lang="en-US" sz="1800" dirty="0" smtClean="0"/>
              <a:t>Passing parameters through registers produces straightforward and shorter code because accessing registers is simple and fast.</a:t>
            </a:r>
          </a:p>
          <a:p>
            <a:pPr lvl="1" eaLnBrk="1" hangingPunct="1">
              <a:lnSpc>
                <a:spcPct val="80000"/>
              </a:lnSpc>
              <a:spcBef>
                <a:spcPct val="15000"/>
              </a:spcBef>
              <a:buClrTx/>
            </a:pPr>
            <a:r>
              <a:rPr lang="en-US" sz="1800" dirty="0" smtClean="0"/>
              <a:t>Example:  An add procedure requires that the 2 addends be stored in EAX and EBX.</a:t>
            </a:r>
          </a:p>
          <a:p>
            <a:pPr lvl="1" eaLnBrk="1" hangingPunct="1">
              <a:lnSpc>
                <a:spcPct val="80000"/>
              </a:lnSpc>
              <a:spcBef>
                <a:spcPct val="15000"/>
              </a:spcBef>
              <a:buClrTx/>
              <a:buFontTx/>
              <a:buNone/>
            </a:pPr>
            <a:r>
              <a:rPr lang="en-US" sz="1800" dirty="0" smtClean="0"/>
              <a:t>	When the add procedure runs, it uses the data in EAX and EBX to do the addition, and it stores the sum back in EAX.</a:t>
            </a:r>
          </a:p>
          <a:p>
            <a:pPr lvl="1" eaLnBrk="1" hangingPunct="1">
              <a:lnSpc>
                <a:spcPct val="80000"/>
              </a:lnSpc>
              <a:spcBef>
                <a:spcPct val="15000"/>
              </a:spcBef>
              <a:buClrTx/>
              <a:buFontTx/>
              <a:buNone/>
            </a:pPr>
            <a:r>
              <a:rPr lang="en-US" sz="1800" dirty="0" smtClean="0"/>
              <a:t>	When execution returns to the caller, the caller fetches the sum that is stored in EAX.</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152400"/>
            <a:ext cx="7772400" cy="457200"/>
          </a:xfrm>
        </p:spPr>
        <p:txBody>
          <a:bodyPr/>
          <a:lstStyle/>
          <a:p>
            <a:pPr eaLnBrk="1" hangingPunct="1">
              <a:defRPr/>
            </a:pPr>
            <a:r>
              <a:rPr lang="en-US" sz="2800" dirty="0" smtClean="0"/>
              <a:t>Using Registers for Parameters </a:t>
            </a:r>
            <a:r>
              <a:rPr lang="en-US" sz="2000" dirty="0" smtClean="0"/>
              <a:t>(2 of 3) </a:t>
            </a:r>
          </a:p>
        </p:txBody>
      </p:sp>
      <p:sp>
        <p:nvSpPr>
          <p:cNvPr id="29700" name="Text Box 3"/>
          <p:cNvSpPr txBox="1">
            <a:spLocks noChangeArrowheads="1"/>
          </p:cNvSpPr>
          <p:nvPr/>
        </p:nvSpPr>
        <p:spPr bwMode="auto">
          <a:xfrm>
            <a:off x="838200" y="1447800"/>
            <a:ext cx="7239000" cy="2895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ArraySum</a:t>
            </a:r>
            <a:r>
              <a:rPr lang="en-US" sz="1600" b="1" dirty="0">
                <a:solidFill>
                  <a:schemeClr val="tx1"/>
                </a:solidFill>
                <a:latin typeface="Courier New" pitchFamily="49" charset="0"/>
              </a:rPr>
              <a:t> PROC</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Receives: ESI </a:t>
            </a:r>
            <a:r>
              <a:rPr lang="en-US" sz="1600" b="1" dirty="0" smtClean="0">
                <a:solidFill>
                  <a:schemeClr val="tx1"/>
                </a:solidFill>
                <a:latin typeface="Courier New" pitchFamily="49" charset="0"/>
              </a:rPr>
              <a:t>is address of an </a:t>
            </a:r>
            <a:r>
              <a:rPr lang="en-US" sz="1600" b="1" dirty="0">
                <a:solidFill>
                  <a:schemeClr val="tx1"/>
                </a:solidFill>
                <a:latin typeface="Courier New" pitchFamily="49" charset="0"/>
              </a:rPr>
              <a:t>array of </a:t>
            </a:r>
            <a:r>
              <a:rPr lang="en-US" sz="1600" b="1" dirty="0" err="1">
                <a:solidFill>
                  <a:schemeClr val="tx1"/>
                </a:solidFill>
                <a:latin typeface="Courier New" pitchFamily="49" charset="0"/>
              </a:rPr>
              <a:t>doublewords</a:t>
            </a:r>
            <a:r>
              <a:rPr lang="en-US" sz="1600" b="1" dirty="0">
                <a:solidFill>
                  <a:schemeClr val="tx1"/>
                </a:solidFill>
                <a:latin typeface="Courier New" pitchFamily="49" charset="0"/>
              </a:rPr>
              <a:t>, </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ECX = number of array elements.</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Returns: EAX = sum</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a:t>
            </a:r>
          </a:p>
          <a:p>
            <a:pPr lvl="1">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mov</a:t>
            </a:r>
            <a:r>
              <a:rPr lang="en-US" sz="1600" b="1" dirty="0">
                <a:solidFill>
                  <a:schemeClr val="tx1"/>
                </a:solidFill>
                <a:latin typeface="Courier New" pitchFamily="49" charset="0"/>
              </a:rPr>
              <a:t> eax,0            ; set the sum to zero</a:t>
            </a: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L1:	add </a:t>
            </a:r>
            <a:r>
              <a:rPr lang="en-US" sz="1600" b="1" dirty="0" err="1">
                <a:solidFill>
                  <a:schemeClr val="tx1"/>
                </a:solidFill>
                <a:latin typeface="Courier New" pitchFamily="49" charset="0"/>
              </a:rPr>
              <a:t>eax</a:t>
            </a:r>
            <a:r>
              <a:rPr lang="en-US" sz="1600" b="1" dirty="0">
                <a:solidFill>
                  <a:schemeClr val="tx1"/>
                </a:solidFill>
                <a:latin typeface="Courier New" pitchFamily="49" charset="0"/>
              </a:rPr>
              <a:t>,[</a:t>
            </a:r>
            <a:r>
              <a:rPr lang="en-US" sz="1600" b="1" dirty="0" err="1">
                <a:solidFill>
                  <a:schemeClr val="tx1"/>
                </a:solidFill>
                <a:latin typeface="Courier New" pitchFamily="49" charset="0"/>
              </a:rPr>
              <a:t>esi</a:t>
            </a:r>
            <a:r>
              <a:rPr lang="en-US" sz="1600" b="1" dirty="0">
                <a:solidFill>
                  <a:schemeClr val="tx1"/>
                </a:solidFill>
                <a:latin typeface="Courier New" pitchFamily="49" charset="0"/>
              </a:rPr>
              <a:t>]        ; add each integer to sum</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add esi,4            ; </a:t>
            </a:r>
            <a:r>
              <a:rPr lang="en-US" sz="1600" b="1" dirty="0" smtClean="0">
                <a:solidFill>
                  <a:schemeClr val="tx1"/>
                </a:solidFill>
                <a:latin typeface="Courier New" pitchFamily="49" charset="0"/>
              </a:rPr>
              <a:t>go to </a:t>
            </a:r>
            <a:r>
              <a:rPr lang="en-US" sz="1600" b="1" dirty="0">
                <a:solidFill>
                  <a:schemeClr val="tx1"/>
                </a:solidFill>
                <a:latin typeface="Courier New" pitchFamily="49" charset="0"/>
              </a:rPr>
              <a:t>next integer in array</a:t>
            </a:r>
          </a:p>
          <a:p>
            <a:pPr lvl="1">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loop L1              ; repeat for </a:t>
            </a:r>
            <a:r>
              <a:rPr lang="en-US" sz="1600" b="1" dirty="0" smtClean="0">
                <a:solidFill>
                  <a:schemeClr val="tx1"/>
                </a:solidFill>
                <a:latin typeface="Courier New" pitchFamily="49" charset="0"/>
              </a:rPr>
              <a:t>entire array</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ret</a:t>
            </a:r>
          </a:p>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ArraySum</a:t>
            </a:r>
            <a:r>
              <a:rPr lang="en-US" sz="1600" b="1" dirty="0">
                <a:solidFill>
                  <a:schemeClr val="tx1"/>
                </a:solidFill>
                <a:latin typeface="Courier New" pitchFamily="49" charset="0"/>
              </a:rPr>
              <a:t> ENDP</a:t>
            </a:r>
          </a:p>
        </p:txBody>
      </p:sp>
      <p:sp>
        <p:nvSpPr>
          <p:cNvPr id="29701" name="Text Box 4"/>
          <p:cNvSpPr txBox="1">
            <a:spLocks noChangeArrowheads="1"/>
          </p:cNvSpPr>
          <p:nvPr/>
        </p:nvSpPr>
        <p:spPr bwMode="auto">
          <a:xfrm>
            <a:off x="533400" y="609600"/>
            <a:ext cx="8077200" cy="815608"/>
          </a:xfrm>
          <a:prstGeom prst="rect">
            <a:avLst/>
          </a:prstGeom>
          <a:noFill/>
          <a:ln w="9525">
            <a:noFill/>
            <a:miter lim="800000"/>
            <a:headEnd/>
            <a:tailEnd/>
          </a:ln>
        </p:spPr>
        <p:txBody>
          <a:bodyPr tIns="91440" bIns="91440">
            <a:spAutoFit/>
          </a:bodyPr>
          <a:lstStyle/>
          <a:p>
            <a:pPr>
              <a:spcBef>
                <a:spcPts val="600"/>
              </a:spcBef>
              <a:buFont typeface="Arial" charset="0"/>
              <a:buChar char="•"/>
            </a:pPr>
            <a:r>
              <a:rPr lang="en-US" sz="1800" dirty="0">
                <a:solidFill>
                  <a:schemeClr val="tx1"/>
                </a:solidFill>
              </a:rPr>
              <a:t>   Example: </a:t>
            </a:r>
            <a:r>
              <a:rPr lang="en-US" sz="1800" dirty="0" err="1">
                <a:solidFill>
                  <a:schemeClr val="tx1"/>
                </a:solidFill>
              </a:rPr>
              <a:t>ArraySum</a:t>
            </a:r>
            <a:r>
              <a:rPr lang="en-US" sz="1800" dirty="0">
                <a:solidFill>
                  <a:schemeClr val="tx1"/>
                </a:solidFill>
              </a:rPr>
              <a:t> adds all elements in an array and returns the </a:t>
            </a:r>
            <a:r>
              <a:rPr lang="en-US" sz="1800" dirty="0" smtClean="0">
                <a:solidFill>
                  <a:schemeClr val="tx1"/>
                </a:solidFill>
              </a:rPr>
              <a:t>sum.  </a:t>
            </a:r>
            <a:endParaRPr lang="en-US" sz="1800" dirty="0">
              <a:solidFill>
                <a:schemeClr val="tx1"/>
              </a:solidFill>
            </a:endParaRPr>
          </a:p>
          <a:p>
            <a:pPr>
              <a:spcBef>
                <a:spcPts val="600"/>
              </a:spcBef>
              <a:buFont typeface="Arial" charset="0"/>
              <a:buChar char="•"/>
            </a:pPr>
            <a:r>
              <a:rPr lang="en-US" sz="1800" dirty="0">
                <a:solidFill>
                  <a:schemeClr val="tx1"/>
                </a:solidFill>
              </a:rPr>
              <a:t>   The caller </a:t>
            </a:r>
            <a:r>
              <a:rPr lang="en-US" sz="1800" dirty="0" smtClean="0">
                <a:solidFill>
                  <a:schemeClr val="tx1"/>
                </a:solidFill>
              </a:rPr>
              <a:t>passes </a:t>
            </a:r>
            <a:r>
              <a:rPr lang="en-US" sz="1800" dirty="0">
                <a:solidFill>
                  <a:schemeClr val="tx1"/>
                </a:solidFill>
              </a:rPr>
              <a:t>data through registers ESI, ECX, </a:t>
            </a:r>
            <a:r>
              <a:rPr lang="en-US" sz="1800" dirty="0" smtClean="0">
                <a:solidFill>
                  <a:schemeClr val="tx1"/>
                </a:solidFill>
              </a:rPr>
              <a:t>EAX.</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defRPr/>
            </a:pPr>
            <a:r>
              <a:rPr lang="en-US" sz="2800" dirty="0" smtClean="0"/>
              <a:t>Using Registers for Parameters </a:t>
            </a:r>
            <a:r>
              <a:rPr lang="en-US" sz="2000" dirty="0" smtClean="0"/>
              <a:t>(3 of 3)</a:t>
            </a:r>
          </a:p>
        </p:txBody>
      </p:sp>
      <p:sp>
        <p:nvSpPr>
          <p:cNvPr id="30724" name="Rectangle 3"/>
          <p:cNvSpPr>
            <a:spLocks noGrp="1" noChangeArrowheads="1"/>
          </p:cNvSpPr>
          <p:nvPr>
            <p:ph type="body" idx="1"/>
          </p:nvPr>
        </p:nvSpPr>
        <p:spPr>
          <a:xfrm>
            <a:off x="533400" y="762000"/>
            <a:ext cx="8153400" cy="1752600"/>
          </a:xfrm>
        </p:spPr>
        <p:txBody>
          <a:bodyPr/>
          <a:lstStyle/>
          <a:p>
            <a:pPr eaLnBrk="1" hangingPunct="1">
              <a:buFontTx/>
              <a:buNone/>
            </a:pPr>
            <a:r>
              <a:rPr lang="en-US" sz="1800" dirty="0" smtClean="0"/>
              <a:t>When calling a procedure with register parameters, the caller must:</a:t>
            </a:r>
          </a:p>
          <a:p>
            <a:pPr eaLnBrk="1" hangingPunct="1"/>
            <a:r>
              <a:rPr lang="en-US" sz="1800" dirty="0" smtClean="0"/>
              <a:t>Load the input argument into the required registers (required by the </a:t>
            </a:r>
            <a:r>
              <a:rPr lang="en-US" sz="1800" dirty="0" err="1" smtClean="0"/>
              <a:t>callee</a:t>
            </a:r>
            <a:r>
              <a:rPr lang="en-US" sz="1800" dirty="0" smtClean="0"/>
              <a:t>).</a:t>
            </a:r>
          </a:p>
          <a:p>
            <a:pPr eaLnBrk="1" hangingPunct="1"/>
            <a:r>
              <a:rPr lang="en-US" sz="1800" dirty="0" smtClean="0"/>
              <a:t>Call the procedure.</a:t>
            </a:r>
          </a:p>
          <a:p>
            <a:pPr eaLnBrk="1" hangingPunct="1"/>
            <a:r>
              <a:rPr lang="en-US" sz="1800" dirty="0" smtClean="0"/>
              <a:t>Fetch the result (if any) from registers.</a:t>
            </a:r>
            <a:endParaRPr lang="en-US" sz="2000" dirty="0" smtClean="0"/>
          </a:p>
        </p:txBody>
      </p:sp>
      <p:sp>
        <p:nvSpPr>
          <p:cNvPr id="30725" name="Text Box 4"/>
          <p:cNvSpPr txBox="1">
            <a:spLocks noChangeArrowheads="1"/>
          </p:cNvSpPr>
          <p:nvPr/>
        </p:nvSpPr>
        <p:spPr bwMode="auto">
          <a:xfrm>
            <a:off x="914400" y="2133600"/>
            <a:ext cx="7086600" cy="1295400"/>
          </a:xfrm>
          <a:prstGeom prst="rect">
            <a:avLst/>
          </a:prstGeom>
          <a:noFill/>
          <a:ln w="317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err="1" smtClean="0">
                <a:solidFill>
                  <a:schemeClr val="tx1"/>
                </a:solidFill>
                <a:latin typeface="Courier New" pitchFamily="49" charset="0"/>
              </a:rPr>
              <a:t>mov</a:t>
            </a:r>
            <a:r>
              <a:rPr lang="en-US" sz="1600" b="1" dirty="0" smtClean="0">
                <a:solidFill>
                  <a:schemeClr val="tx1"/>
                </a:solidFill>
                <a:latin typeface="Courier New" pitchFamily="49" charset="0"/>
              </a:rPr>
              <a:t> </a:t>
            </a:r>
            <a:r>
              <a:rPr lang="en-US" sz="1600" b="1" dirty="0" err="1">
                <a:solidFill>
                  <a:schemeClr val="tx1"/>
                </a:solidFill>
                <a:latin typeface="Courier New" pitchFamily="49" charset="0"/>
              </a:rPr>
              <a:t>esi,OFFSET</a:t>
            </a:r>
            <a:r>
              <a:rPr lang="en-US" sz="1600" b="1" dirty="0">
                <a:solidFill>
                  <a:schemeClr val="tx1"/>
                </a:solidFill>
                <a:latin typeface="Courier New" pitchFamily="49" charset="0"/>
              </a:rPr>
              <a:t> array     ; load input parameters</a:t>
            </a:r>
          </a:p>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ecx,LENGTHOF</a:t>
            </a:r>
            <a:r>
              <a:rPr lang="en-US" sz="1600" b="1" dirty="0">
                <a:solidFill>
                  <a:schemeClr val="tx1"/>
                </a:solidFill>
                <a:latin typeface="Courier New" pitchFamily="49" charset="0"/>
              </a:rPr>
              <a:t> array   ;   into required </a:t>
            </a:r>
            <a:r>
              <a:rPr lang="en-US" sz="1600" b="1" dirty="0" smtClean="0">
                <a:solidFill>
                  <a:schemeClr val="tx1"/>
                </a:solidFill>
                <a:latin typeface="Courier New" pitchFamily="49" charset="0"/>
              </a:rPr>
              <a:t>registers</a:t>
            </a:r>
            <a:endParaRPr lang="en-US" sz="1600" b="1" dirty="0">
              <a:solidFill>
                <a:schemeClr val="tx1"/>
              </a:solidFill>
              <a:latin typeface="Courier New" pitchFamily="49" charset="0"/>
            </a:endParaRPr>
          </a:p>
          <a:p>
            <a:pPr>
              <a:lnSpc>
                <a:spcPct val="50000"/>
              </a:lnSpc>
              <a:spcBef>
                <a:spcPts val="1200"/>
              </a:spcBef>
              <a:tabLst>
                <a:tab pos="457200" algn="l"/>
                <a:tab pos="3657600" algn="l"/>
                <a:tab pos="4114800" algn="l"/>
              </a:tabLst>
            </a:pPr>
            <a:r>
              <a:rPr lang="en-US" sz="1600" b="1" dirty="0">
                <a:solidFill>
                  <a:schemeClr val="tx1"/>
                </a:solidFill>
                <a:latin typeface="Courier New" pitchFamily="49" charset="0"/>
              </a:rPr>
              <a:t>call </a:t>
            </a:r>
            <a:r>
              <a:rPr lang="en-US" sz="1600" b="1" dirty="0" err="1" smtClean="0">
                <a:solidFill>
                  <a:schemeClr val="tx1"/>
                </a:solidFill>
                <a:latin typeface="Courier New" pitchFamily="49" charset="0"/>
              </a:rPr>
              <a:t>ArraySum</a:t>
            </a:r>
            <a:r>
              <a:rPr lang="en-US" sz="1600" b="1" dirty="0" smtClean="0">
                <a:solidFill>
                  <a:schemeClr val="tx1"/>
                </a:solidFill>
                <a:latin typeface="Courier New" pitchFamily="49" charset="0"/>
              </a:rPr>
              <a:t>            </a:t>
            </a:r>
            <a:r>
              <a:rPr lang="en-US" sz="1600" b="1" dirty="0">
                <a:solidFill>
                  <a:schemeClr val="tx1"/>
                </a:solidFill>
                <a:latin typeface="Courier New" pitchFamily="49" charset="0"/>
              </a:rPr>
              <a:t>; call the </a:t>
            </a:r>
            <a:r>
              <a:rPr lang="en-US" sz="1600" b="1" dirty="0" smtClean="0">
                <a:solidFill>
                  <a:schemeClr val="tx1"/>
                </a:solidFill>
                <a:latin typeface="Courier New" pitchFamily="49" charset="0"/>
              </a:rPr>
              <a:t>procedure</a:t>
            </a:r>
            <a:endParaRPr lang="en-US" sz="1600" b="1" dirty="0">
              <a:solidFill>
                <a:schemeClr val="tx1"/>
              </a:solidFill>
              <a:latin typeface="Courier New" pitchFamily="49" charset="0"/>
            </a:endParaRPr>
          </a:p>
          <a:p>
            <a:pPr>
              <a:lnSpc>
                <a:spcPct val="50000"/>
              </a:lnSpc>
              <a:spcBef>
                <a:spcPts val="1200"/>
              </a:spcBef>
              <a:tabLst>
                <a:tab pos="457200" algn="l"/>
                <a:tab pos="3657600" algn="l"/>
                <a:tab pos="4114800" algn="l"/>
              </a:tabLst>
            </a:pPr>
            <a:r>
              <a:rPr lang="en-US" sz="1600" b="1" dirty="0" err="1">
                <a:solidFill>
                  <a:schemeClr val="tx1"/>
                </a:solidFill>
                <a:latin typeface="Courier New" pitchFamily="49" charset="0"/>
              </a:rPr>
              <a:t>mov</a:t>
            </a:r>
            <a:r>
              <a:rPr lang="en-US" sz="1600" b="1" dirty="0">
                <a:solidFill>
                  <a:schemeClr val="tx1"/>
                </a:solidFill>
                <a:latin typeface="Courier New" pitchFamily="49" charset="0"/>
              </a:rPr>
              <a:t> sum, </a:t>
            </a:r>
            <a:r>
              <a:rPr lang="en-US" sz="1600" b="1" dirty="0" err="1">
                <a:solidFill>
                  <a:schemeClr val="tx1"/>
                </a:solidFill>
                <a:latin typeface="Courier New" pitchFamily="49" charset="0"/>
              </a:rPr>
              <a:t>eax</a:t>
            </a:r>
            <a:r>
              <a:rPr lang="en-US" sz="1600" b="1" dirty="0">
                <a:solidFill>
                  <a:schemeClr val="tx1"/>
                </a:solidFill>
                <a:latin typeface="Courier New" pitchFamily="49" charset="0"/>
              </a:rPr>
              <a:t>             ; </a:t>
            </a:r>
            <a:r>
              <a:rPr lang="en-US" sz="1600" b="1" dirty="0" smtClean="0">
                <a:solidFill>
                  <a:schemeClr val="tx1"/>
                </a:solidFill>
                <a:latin typeface="Courier New" pitchFamily="49" charset="0"/>
              </a:rPr>
              <a:t>get the result </a:t>
            </a:r>
            <a:r>
              <a:rPr lang="en-US" sz="1600" b="1" dirty="0">
                <a:solidFill>
                  <a:schemeClr val="tx1"/>
                </a:solidFill>
                <a:latin typeface="Courier New" pitchFamily="49" charset="0"/>
              </a:rPr>
              <a:t>in register</a:t>
            </a:r>
          </a:p>
          <a:p>
            <a:pPr>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p:txBody>
      </p:sp>
      <p:sp>
        <p:nvSpPr>
          <p:cNvPr id="5" name="Text Box 4"/>
          <p:cNvSpPr txBox="1">
            <a:spLocks noChangeArrowheads="1"/>
          </p:cNvSpPr>
          <p:nvPr/>
        </p:nvSpPr>
        <p:spPr bwMode="auto">
          <a:xfrm>
            <a:off x="533400" y="3657600"/>
            <a:ext cx="8077200" cy="2477601"/>
          </a:xfrm>
          <a:prstGeom prst="rect">
            <a:avLst/>
          </a:prstGeom>
          <a:noFill/>
          <a:ln w="9525">
            <a:noFill/>
            <a:miter lim="800000"/>
            <a:headEnd/>
            <a:tailEnd/>
          </a:ln>
        </p:spPr>
        <p:txBody>
          <a:bodyPr wrap="square" tIns="91440" bIns="91440">
            <a:spAutoFit/>
          </a:bodyPr>
          <a:lstStyle/>
          <a:p>
            <a:pPr>
              <a:spcBef>
                <a:spcPts val="600"/>
              </a:spcBef>
              <a:buFont typeface="Arial" pitchFamily="34" charset="0"/>
              <a:buChar char="•"/>
            </a:pPr>
            <a:r>
              <a:rPr lang="en-US" sz="1800" dirty="0" smtClean="0">
                <a:solidFill>
                  <a:schemeClr val="tx1"/>
                </a:solidFill>
              </a:rPr>
              <a:t>   Advantage of using registers to pass input data:</a:t>
            </a:r>
            <a:br>
              <a:rPr lang="en-US" sz="1800" dirty="0" smtClean="0">
                <a:solidFill>
                  <a:schemeClr val="tx1"/>
                </a:solidFill>
              </a:rPr>
            </a:br>
            <a:r>
              <a:rPr lang="en-US" sz="1800" dirty="0" smtClean="0">
                <a:solidFill>
                  <a:schemeClr val="tx1"/>
                </a:solidFill>
              </a:rPr>
              <a:t>    It’s a </a:t>
            </a:r>
            <a:r>
              <a:rPr lang="en-US" sz="1800" dirty="0">
                <a:solidFill>
                  <a:schemeClr val="tx1"/>
                </a:solidFill>
              </a:rPr>
              <a:t>simple </a:t>
            </a:r>
            <a:r>
              <a:rPr lang="en-US" sz="1800" dirty="0" smtClean="0">
                <a:solidFill>
                  <a:schemeClr val="tx1"/>
                </a:solidFill>
              </a:rPr>
              <a:t>way </a:t>
            </a:r>
            <a:r>
              <a:rPr lang="en-US" sz="1800" dirty="0">
                <a:solidFill>
                  <a:schemeClr val="tx1"/>
                </a:solidFill>
              </a:rPr>
              <a:t>for one assembly procedure </a:t>
            </a:r>
            <a:r>
              <a:rPr lang="en-US" sz="1800" dirty="0" smtClean="0">
                <a:solidFill>
                  <a:schemeClr val="tx1"/>
                </a:solidFill>
              </a:rPr>
              <a:t>to </a:t>
            </a:r>
            <a:r>
              <a:rPr lang="en-US" sz="1800" dirty="0">
                <a:solidFill>
                  <a:schemeClr val="tx1"/>
                </a:solidFill>
              </a:rPr>
              <a:t>pass data to </a:t>
            </a:r>
            <a:r>
              <a:rPr lang="en-US" sz="1800" dirty="0" smtClean="0">
                <a:solidFill>
                  <a:schemeClr val="tx1"/>
                </a:solidFill>
              </a:rPr>
              <a:t>another.</a:t>
            </a:r>
            <a:endParaRPr lang="en-US" sz="1800" dirty="0">
              <a:solidFill>
                <a:schemeClr val="tx1"/>
              </a:solidFill>
            </a:endParaRPr>
          </a:p>
          <a:p>
            <a:pPr>
              <a:spcBef>
                <a:spcPts val="600"/>
              </a:spcBef>
              <a:buFont typeface="Arial" charset="0"/>
              <a:buChar char="•"/>
            </a:pPr>
            <a:r>
              <a:rPr lang="en-US" sz="1800" dirty="0">
                <a:solidFill>
                  <a:schemeClr val="tx1"/>
                </a:solidFill>
              </a:rPr>
              <a:t>   </a:t>
            </a:r>
            <a:r>
              <a:rPr lang="en-US" sz="1800" dirty="0" smtClean="0">
                <a:solidFill>
                  <a:schemeClr val="tx1"/>
                </a:solidFill>
              </a:rPr>
              <a:t>Disadvantage of using registers to pass input data:</a:t>
            </a:r>
          </a:p>
          <a:p>
            <a:pPr>
              <a:spcBef>
                <a:spcPts val="0"/>
              </a:spcBef>
            </a:pPr>
            <a:r>
              <a:rPr lang="en-US" sz="1800" dirty="0" smtClean="0">
                <a:solidFill>
                  <a:schemeClr val="tx1"/>
                </a:solidFill>
              </a:rPr>
              <a:t>    - The registers being used to </a:t>
            </a:r>
            <a:r>
              <a:rPr lang="en-US" sz="1800" dirty="0">
                <a:solidFill>
                  <a:schemeClr val="tx1"/>
                </a:solidFill>
              </a:rPr>
              <a:t>pass data </a:t>
            </a:r>
            <a:r>
              <a:rPr lang="en-US" sz="1800" dirty="0" smtClean="0">
                <a:solidFill>
                  <a:schemeClr val="tx1"/>
                </a:solidFill>
              </a:rPr>
              <a:t>(ESI</a:t>
            </a:r>
            <a:r>
              <a:rPr lang="en-US" sz="1800" dirty="0">
                <a:solidFill>
                  <a:schemeClr val="tx1"/>
                </a:solidFill>
              </a:rPr>
              <a:t>, ECX, </a:t>
            </a:r>
            <a:r>
              <a:rPr lang="en-US" sz="1800" dirty="0" smtClean="0">
                <a:solidFill>
                  <a:schemeClr val="tx1"/>
                </a:solidFill>
              </a:rPr>
              <a:t>EAX above) are taken</a:t>
            </a:r>
            <a:endParaRPr lang="en-US" sz="1800" dirty="0">
              <a:solidFill>
                <a:schemeClr val="tx1"/>
              </a:solidFill>
            </a:endParaRPr>
          </a:p>
          <a:p>
            <a:r>
              <a:rPr lang="en-US" sz="1800" dirty="0">
                <a:solidFill>
                  <a:schemeClr val="tx1"/>
                </a:solidFill>
              </a:rPr>
              <a:t>    </a:t>
            </a:r>
            <a:r>
              <a:rPr lang="en-US" sz="1800" dirty="0" smtClean="0">
                <a:solidFill>
                  <a:schemeClr val="tx1"/>
                </a:solidFill>
              </a:rPr>
              <a:t>up by the input parameters and are not available for </a:t>
            </a:r>
            <a:r>
              <a:rPr lang="en-US" sz="1800" dirty="0" err="1" smtClean="0">
                <a:solidFill>
                  <a:schemeClr val="tx1"/>
                </a:solidFill>
              </a:rPr>
              <a:t>ArraySum</a:t>
            </a:r>
            <a:r>
              <a:rPr lang="en-US" sz="1800" dirty="0" smtClean="0">
                <a:solidFill>
                  <a:schemeClr val="tx1"/>
                </a:solidFill>
              </a:rPr>
              <a:t> </a:t>
            </a:r>
            <a:r>
              <a:rPr lang="en-US" sz="1800" dirty="0">
                <a:solidFill>
                  <a:schemeClr val="tx1"/>
                </a:solidFill>
              </a:rPr>
              <a:t>to </a:t>
            </a:r>
            <a:r>
              <a:rPr lang="en-US" sz="1800" dirty="0" smtClean="0">
                <a:solidFill>
                  <a:schemeClr val="tx1"/>
                </a:solidFill>
              </a:rPr>
              <a:t>use. </a:t>
            </a:r>
            <a:br>
              <a:rPr lang="en-US" sz="1800" dirty="0" smtClean="0">
                <a:solidFill>
                  <a:schemeClr val="tx1"/>
                </a:solidFill>
              </a:rPr>
            </a:br>
            <a:r>
              <a:rPr lang="en-US" sz="1800" dirty="0" smtClean="0">
                <a:solidFill>
                  <a:schemeClr val="tx1"/>
                </a:solidFill>
              </a:rPr>
              <a:t>    - The assembly procedure cannot be called by HLL functions. HLL </a:t>
            </a:r>
          </a:p>
          <a:p>
            <a:r>
              <a:rPr lang="en-US" sz="1800" dirty="0" smtClean="0">
                <a:solidFill>
                  <a:schemeClr val="tx1"/>
                </a:solidFill>
              </a:rPr>
              <a:t>    functions only use the stack to pass data.</a:t>
            </a:r>
          </a:p>
          <a:p>
            <a:r>
              <a:rPr lang="en-US" sz="1800" dirty="0" smtClean="0">
                <a:solidFill>
                  <a:schemeClr val="tx1"/>
                </a:solidFill>
              </a:rPr>
              <a:t>    </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152400"/>
            <a:ext cx="7772400" cy="457200"/>
          </a:xfrm>
        </p:spPr>
        <p:txBody>
          <a:bodyPr/>
          <a:lstStyle/>
          <a:p>
            <a:pPr eaLnBrk="1" hangingPunct="1">
              <a:defRPr/>
            </a:pPr>
            <a:r>
              <a:rPr lang="en-US" sz="2800" dirty="0" smtClean="0"/>
              <a:t>Using the Stack for Parameters </a:t>
            </a:r>
            <a:r>
              <a:rPr lang="en-US" sz="2000" dirty="0" smtClean="0"/>
              <a:t>(1 of 2)</a:t>
            </a:r>
          </a:p>
        </p:txBody>
      </p:sp>
      <p:sp>
        <p:nvSpPr>
          <p:cNvPr id="28676" name="Rectangle 3"/>
          <p:cNvSpPr>
            <a:spLocks noGrp="1" noChangeArrowheads="1"/>
          </p:cNvSpPr>
          <p:nvPr>
            <p:ph type="body" idx="1"/>
          </p:nvPr>
        </p:nvSpPr>
        <p:spPr>
          <a:xfrm>
            <a:off x="609600" y="685800"/>
            <a:ext cx="8001000" cy="5562600"/>
          </a:xfrm>
        </p:spPr>
        <p:txBody>
          <a:bodyPr/>
          <a:lstStyle/>
          <a:p>
            <a:pPr eaLnBrk="1" hangingPunct="1">
              <a:lnSpc>
                <a:spcPct val="80000"/>
              </a:lnSpc>
              <a:spcBef>
                <a:spcPct val="50000"/>
              </a:spcBef>
              <a:buClrTx/>
            </a:pPr>
            <a:r>
              <a:rPr lang="en-US" sz="1800" dirty="0" smtClean="0"/>
              <a:t>Advantage of using the stack to pass input parameters.</a:t>
            </a:r>
          </a:p>
          <a:p>
            <a:pPr lvl="1" eaLnBrk="1" hangingPunct="1">
              <a:lnSpc>
                <a:spcPct val="80000"/>
              </a:lnSpc>
              <a:spcBef>
                <a:spcPts val="600"/>
              </a:spcBef>
              <a:buClrTx/>
            </a:pPr>
            <a:r>
              <a:rPr lang="en-US" sz="1800" dirty="0" smtClean="0"/>
              <a:t>General purpose registers are not taken up by input data, they are available for the procedure to use.</a:t>
            </a:r>
          </a:p>
          <a:p>
            <a:pPr lvl="1" eaLnBrk="1" hangingPunct="1">
              <a:lnSpc>
                <a:spcPct val="80000"/>
              </a:lnSpc>
              <a:spcBef>
                <a:spcPts val="600"/>
              </a:spcBef>
              <a:buClrTx/>
            </a:pPr>
            <a:r>
              <a:rPr lang="en-US" sz="1800" dirty="0" smtClean="0"/>
              <a:t>Interface with HLL is seamless. The HLL function call puts all input arguments on the stack, and the assembly procedure fetches the input data from the stack. </a:t>
            </a:r>
          </a:p>
          <a:p>
            <a:pPr lvl="1" eaLnBrk="1" hangingPunct="1">
              <a:lnSpc>
                <a:spcPct val="80000"/>
              </a:lnSpc>
              <a:spcBef>
                <a:spcPts val="600"/>
              </a:spcBef>
              <a:buClrTx/>
            </a:pPr>
            <a:r>
              <a:rPr lang="en-US" sz="1800" dirty="0" smtClean="0"/>
              <a:t>This is how HLL functions work.</a:t>
            </a:r>
          </a:p>
          <a:p>
            <a:pPr lvl="1" eaLnBrk="1" hangingPunct="1">
              <a:lnSpc>
                <a:spcPct val="80000"/>
              </a:lnSpc>
              <a:spcBef>
                <a:spcPts val="600"/>
              </a:spcBef>
              <a:buClrTx/>
              <a:buNone/>
            </a:pPr>
            <a:endParaRPr lang="en-US" sz="1800" dirty="0" smtClean="0"/>
          </a:p>
          <a:p>
            <a:pPr eaLnBrk="1" hangingPunct="1">
              <a:lnSpc>
                <a:spcPct val="80000"/>
              </a:lnSpc>
              <a:spcBef>
                <a:spcPts val="600"/>
              </a:spcBef>
              <a:buClrTx/>
            </a:pPr>
            <a:r>
              <a:rPr lang="en-US" sz="1800" dirty="0" smtClean="0"/>
              <a:t>Disadvantage of using the stack to pass input parameters.</a:t>
            </a:r>
          </a:p>
          <a:p>
            <a:pPr lvl="1" eaLnBrk="1" hangingPunct="1">
              <a:lnSpc>
                <a:spcPct val="80000"/>
              </a:lnSpc>
              <a:spcBef>
                <a:spcPts val="600"/>
              </a:spcBef>
              <a:buClrTx/>
            </a:pPr>
            <a:r>
              <a:rPr lang="en-US" sz="1800" dirty="0" smtClean="0"/>
              <a:t>Need more instructions for the called procedure to retrieve data from the stack and to return data back through the stack.</a:t>
            </a:r>
          </a:p>
          <a:p>
            <a:pPr lvl="1" eaLnBrk="1" hangingPunct="1">
              <a:lnSpc>
                <a:spcPct val="80000"/>
              </a:lnSpc>
              <a:spcBef>
                <a:spcPts val="600"/>
              </a:spcBef>
              <a:buClrTx/>
            </a:pPr>
            <a:r>
              <a:rPr lang="en-US" sz="1800" dirty="0" smtClean="0"/>
              <a:t>Need to more instructions to maintain the stack frame</a:t>
            </a:r>
          </a:p>
          <a:p>
            <a:pPr lvl="1" eaLnBrk="1" hangingPunct="1">
              <a:lnSpc>
                <a:spcPct val="80000"/>
              </a:lnSpc>
              <a:spcBef>
                <a:spcPts val="600"/>
              </a:spcBef>
              <a:buClrTx/>
            </a:pPr>
            <a:r>
              <a:rPr lang="en-US" sz="1800" dirty="0" smtClean="0"/>
              <a:t>The stack is memory and not as fast as registers</a:t>
            </a:r>
          </a:p>
          <a:p>
            <a:pPr lvl="1" eaLnBrk="1" hangingPunct="1">
              <a:lnSpc>
                <a:spcPct val="80000"/>
              </a:lnSpc>
              <a:spcBef>
                <a:spcPts val="600"/>
              </a:spcBef>
              <a:buClrTx/>
            </a:pPr>
            <a:endParaRPr lang="en-US" sz="1800" dirty="0" smtClean="0"/>
          </a:p>
          <a:p>
            <a:pPr eaLnBrk="1" hangingPunct="1">
              <a:lnSpc>
                <a:spcPct val="90000"/>
              </a:lnSpc>
              <a:spcBef>
                <a:spcPts val="600"/>
              </a:spcBef>
            </a:pPr>
            <a:r>
              <a:rPr lang="en-US" sz="1800" dirty="0" smtClean="0"/>
              <a:t>To pass parameter through the stack:</a:t>
            </a:r>
          </a:p>
          <a:p>
            <a:pPr lvl="1" eaLnBrk="1" hangingPunct="1">
              <a:lnSpc>
                <a:spcPct val="90000"/>
              </a:lnSpc>
            </a:pPr>
            <a:r>
              <a:rPr lang="en-US" sz="1800" dirty="0" smtClean="0"/>
              <a:t>The </a:t>
            </a:r>
            <a:r>
              <a:rPr lang="en-US" sz="1800" i="1" dirty="0" smtClean="0"/>
              <a:t>caller </a:t>
            </a:r>
            <a:r>
              <a:rPr lang="en-US" sz="1800" dirty="0" smtClean="0"/>
              <a:t>pushes all input parameters onto the stack before the call.</a:t>
            </a:r>
          </a:p>
          <a:p>
            <a:pPr lvl="1" eaLnBrk="1" hangingPunct="1">
              <a:lnSpc>
                <a:spcPct val="90000"/>
              </a:lnSpc>
            </a:pPr>
            <a:r>
              <a:rPr lang="en-US" sz="1800" dirty="0" smtClean="0"/>
              <a:t>The </a:t>
            </a:r>
            <a:r>
              <a:rPr lang="en-US" sz="1800" i="1" dirty="0" err="1" smtClean="0"/>
              <a:t>callee</a:t>
            </a:r>
            <a:r>
              <a:rPr lang="en-US" sz="1800" i="1" dirty="0" smtClean="0"/>
              <a:t> </a:t>
            </a:r>
            <a:r>
              <a:rPr lang="en-US" sz="1800" dirty="0" smtClean="0"/>
              <a:t>accesses these input values in the stack when needed.</a:t>
            </a:r>
          </a:p>
          <a:p>
            <a:pPr lvl="1" eaLnBrk="1" hangingPunct="1">
              <a:lnSpc>
                <a:spcPct val="90000"/>
              </a:lnSpc>
            </a:pPr>
            <a:r>
              <a:rPr lang="en-US" sz="1800" dirty="0" smtClean="0"/>
              <a:t>The </a:t>
            </a:r>
            <a:r>
              <a:rPr lang="en-US" sz="1800" i="1" dirty="0" err="1" smtClean="0"/>
              <a:t>callee</a:t>
            </a:r>
            <a:r>
              <a:rPr lang="en-US" sz="1800" i="1" dirty="0" smtClean="0"/>
              <a:t> </a:t>
            </a:r>
            <a:r>
              <a:rPr lang="en-US" sz="1800" dirty="0" smtClean="0"/>
              <a:t>puts the return value (if any) on the stack.</a:t>
            </a:r>
          </a:p>
          <a:p>
            <a:pPr lvl="1" eaLnBrk="1" hangingPunct="1">
              <a:lnSpc>
                <a:spcPct val="90000"/>
              </a:lnSpc>
            </a:pPr>
            <a:r>
              <a:rPr lang="en-US" sz="1800" dirty="0" smtClean="0"/>
              <a:t>The </a:t>
            </a:r>
            <a:r>
              <a:rPr lang="en-US" sz="1800" i="1" dirty="0" smtClean="0"/>
              <a:t>caller</a:t>
            </a:r>
            <a:r>
              <a:rPr lang="en-US" sz="1800" dirty="0" smtClean="0"/>
              <a:t> pops the return value (if it exists) from the stack.</a:t>
            </a:r>
          </a:p>
          <a:p>
            <a:pPr eaLnBrk="1" hangingPunct="1">
              <a:lnSpc>
                <a:spcPct val="80000"/>
              </a:lnSpc>
              <a:spcBef>
                <a:spcPts val="600"/>
              </a:spcBef>
              <a:buClrTx/>
              <a:buNone/>
            </a:pPr>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533400" y="152400"/>
            <a:ext cx="7924800" cy="533400"/>
          </a:xfrm>
        </p:spPr>
        <p:txBody>
          <a:bodyPr/>
          <a:lstStyle/>
          <a:p>
            <a:pPr eaLnBrk="1" hangingPunct="1">
              <a:defRPr/>
            </a:pPr>
            <a:r>
              <a:rPr lang="en-US" sz="2800" dirty="0" smtClean="0"/>
              <a:t>Using the Stack for Parameters </a:t>
            </a:r>
            <a:r>
              <a:rPr lang="en-US" sz="2000" dirty="0" smtClean="0"/>
              <a:t>(2 of 2)</a:t>
            </a:r>
          </a:p>
        </p:txBody>
      </p:sp>
      <p:sp>
        <p:nvSpPr>
          <p:cNvPr id="32772" name="Rectangle 3"/>
          <p:cNvSpPr>
            <a:spLocks noGrp="1" noChangeArrowheads="1"/>
          </p:cNvSpPr>
          <p:nvPr>
            <p:ph type="body" idx="1"/>
          </p:nvPr>
        </p:nvSpPr>
        <p:spPr>
          <a:xfrm>
            <a:off x="457200" y="685800"/>
            <a:ext cx="8153400" cy="5638800"/>
          </a:xfrm>
        </p:spPr>
        <p:txBody>
          <a:bodyPr/>
          <a:lstStyle/>
          <a:p>
            <a:pPr eaLnBrk="1" hangingPunct="1">
              <a:lnSpc>
                <a:spcPct val="90000"/>
              </a:lnSpc>
            </a:pPr>
            <a:r>
              <a:rPr lang="en-US" sz="1800" dirty="0" smtClean="0"/>
              <a:t>One additional consideration when using the stack for parameter passing: When execution completes the procedure call, the stack must be cleared of all data that are used by the procedure.</a:t>
            </a:r>
          </a:p>
          <a:p>
            <a:pPr eaLnBrk="1" hangingPunct="1">
              <a:lnSpc>
                <a:spcPct val="90000"/>
              </a:lnSpc>
            </a:pPr>
            <a:r>
              <a:rPr lang="en-US" sz="1800" dirty="0" smtClean="0"/>
              <a:t>If the stack is not cleared after every procedure call, and some data are left behind, this causes a memory leak in the stack segment.  If the program runs for a long time or has a deep recursive call, it will lead to stack overflow.</a:t>
            </a:r>
          </a:p>
          <a:p>
            <a:pPr eaLnBrk="1" hangingPunct="1">
              <a:lnSpc>
                <a:spcPct val="90000"/>
              </a:lnSpc>
            </a:pPr>
            <a:r>
              <a:rPr lang="en-US" sz="1800" dirty="0" smtClean="0"/>
              <a:t>All data belonging to the procedure call (input parameters and possible return value) must be popped off the stack at the end of a procedure call.</a:t>
            </a:r>
          </a:p>
          <a:p>
            <a:pPr lvl="1" eaLnBrk="1" hangingPunct="1">
              <a:lnSpc>
                <a:spcPct val="90000"/>
              </a:lnSpc>
            </a:pPr>
            <a:r>
              <a:rPr lang="en-US" sz="1800" dirty="0" smtClean="0"/>
              <a:t>The return value is popped off the stack by the caller to retrieve it and this clears it from the stack.</a:t>
            </a:r>
          </a:p>
          <a:p>
            <a:pPr lvl="1" eaLnBrk="1" hangingPunct="1">
              <a:lnSpc>
                <a:spcPct val="90000"/>
              </a:lnSpc>
            </a:pPr>
            <a:r>
              <a:rPr lang="en-US" sz="1800" dirty="0" smtClean="0"/>
              <a:t>The input parameters are cleared off the stack by </a:t>
            </a:r>
            <a:r>
              <a:rPr lang="en-US" sz="1800" i="1" dirty="0" smtClean="0"/>
              <a:t>one</a:t>
            </a:r>
            <a:r>
              <a:rPr lang="en-US" sz="1800" dirty="0" smtClean="0"/>
              <a:t> of two ways:</a:t>
            </a:r>
          </a:p>
          <a:p>
            <a:pPr lvl="2" eaLnBrk="1" hangingPunct="1">
              <a:lnSpc>
                <a:spcPct val="90000"/>
              </a:lnSpc>
            </a:pPr>
            <a:r>
              <a:rPr lang="en-US" sz="1800" dirty="0" smtClean="0"/>
              <a:t>By the called procedure: this is the STDCALL convention or the Pascal convention. It is used by the Windows API.</a:t>
            </a:r>
          </a:p>
          <a:p>
            <a:pPr lvl="2" eaLnBrk="1" hangingPunct="1">
              <a:lnSpc>
                <a:spcPct val="90000"/>
              </a:lnSpc>
            </a:pPr>
            <a:r>
              <a:rPr lang="en-US" sz="1800" dirty="0" smtClean="0"/>
              <a:t>By the caller: this is the C convention or the </a:t>
            </a:r>
            <a:r>
              <a:rPr lang="en-US" sz="1800" dirty="0" err="1" smtClean="0"/>
              <a:t>cdecl</a:t>
            </a:r>
            <a:r>
              <a:rPr lang="en-US" sz="1800" dirty="0" smtClean="0"/>
              <a:t> (C declaration) convention. It is used by the C language. Since the caller clears the stack, this convention allows for variable length argument list, such as C’s </a:t>
            </a:r>
            <a:r>
              <a:rPr lang="en-US" sz="1800" dirty="0" err="1" smtClean="0"/>
              <a:t>printf</a:t>
            </a:r>
            <a:r>
              <a:rPr lang="en-US" sz="1800" dirty="0" smtClean="0"/>
              <a:t>, because the caller knows how many arguments are passed in the stack at the time of the call.</a:t>
            </a:r>
          </a:p>
          <a:p>
            <a:pPr eaLnBrk="1" hangingPunct="1">
              <a:lnSpc>
                <a:spcPct val="90000"/>
              </a:lnSpc>
            </a:pPr>
            <a:r>
              <a:rPr lang="en-US" sz="1800" dirty="0" smtClean="0"/>
              <a:t>For this class we use the STDCALL convention, and the C convention is used in Advanced Assembly when we interface with C/C++ code.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7772400" cy="533400"/>
          </a:xfrm>
        </p:spPr>
        <p:txBody>
          <a:bodyPr/>
          <a:lstStyle/>
          <a:p>
            <a:pPr eaLnBrk="1" hangingPunct="1">
              <a:defRPr/>
            </a:pPr>
            <a:r>
              <a:rPr lang="en-US" sz="2800" dirty="0" smtClean="0"/>
              <a:t>Examples of Parameter Passing</a:t>
            </a:r>
          </a:p>
        </p:txBody>
      </p:sp>
      <p:sp>
        <p:nvSpPr>
          <p:cNvPr id="33796" name="Rectangle 3"/>
          <p:cNvSpPr>
            <a:spLocks noGrp="1" noChangeArrowheads="1"/>
          </p:cNvSpPr>
          <p:nvPr>
            <p:ph type="body" idx="1"/>
          </p:nvPr>
        </p:nvSpPr>
        <p:spPr>
          <a:xfrm>
            <a:off x="457200" y="609600"/>
            <a:ext cx="7772400" cy="304800"/>
          </a:xfrm>
        </p:spPr>
        <p:txBody>
          <a:bodyPr/>
          <a:lstStyle/>
          <a:p>
            <a:pPr eaLnBrk="1" hangingPunct="1">
              <a:buFontTx/>
              <a:buNone/>
            </a:pPr>
            <a:r>
              <a:rPr lang="en-US" sz="1800" dirty="0" smtClean="0"/>
              <a:t>Two ways of calling </a:t>
            </a:r>
            <a:r>
              <a:rPr lang="en-US" sz="1800" dirty="0" err="1" smtClean="0"/>
              <a:t>printArray</a:t>
            </a:r>
            <a:r>
              <a:rPr lang="en-US" sz="1800" dirty="0" smtClean="0"/>
              <a:t> and pass 3 input arguments:</a:t>
            </a:r>
          </a:p>
        </p:txBody>
      </p:sp>
      <p:sp>
        <p:nvSpPr>
          <p:cNvPr id="33797" name="Text Box 4"/>
          <p:cNvSpPr txBox="1">
            <a:spLocks noChangeArrowheads="1"/>
          </p:cNvSpPr>
          <p:nvPr/>
        </p:nvSpPr>
        <p:spPr bwMode="auto">
          <a:xfrm>
            <a:off x="609600" y="990600"/>
            <a:ext cx="3581400" cy="1905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using registers</a:t>
            </a:r>
          </a:p>
          <a:p>
            <a:pPr>
              <a:lnSpc>
                <a:spcPct val="50000"/>
              </a:lnSpc>
              <a:spcBef>
                <a:spcPct val="50000"/>
              </a:spcBef>
              <a:tabLst>
                <a:tab pos="457200" algn="l"/>
                <a:tab pos="3657600" algn="l"/>
                <a:tab pos="4114800" algn="l"/>
              </a:tabLst>
            </a:pPr>
            <a:endParaRPr lang="en-US" sz="16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mov esi,OFFSET array</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mov ecx,LENGTHOF array</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mov ebx,TYPE array</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call printArray</a:t>
            </a:r>
          </a:p>
        </p:txBody>
      </p:sp>
      <p:sp>
        <p:nvSpPr>
          <p:cNvPr id="33798" name="Text Box 5"/>
          <p:cNvSpPr txBox="1">
            <a:spLocks noChangeArrowheads="1"/>
          </p:cNvSpPr>
          <p:nvPr/>
        </p:nvSpPr>
        <p:spPr bwMode="auto">
          <a:xfrm>
            <a:off x="4572000" y="990600"/>
            <a:ext cx="3733800" cy="1905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using the stack</a:t>
            </a:r>
          </a:p>
          <a:p>
            <a:pPr>
              <a:lnSpc>
                <a:spcPct val="50000"/>
              </a:lnSpc>
              <a:spcBef>
                <a:spcPct val="50000"/>
              </a:spcBef>
              <a:tabLst>
                <a:tab pos="457200" algn="l"/>
                <a:tab pos="3657600" algn="l"/>
                <a:tab pos="4114800" algn="l"/>
              </a:tabLst>
            </a:pPr>
            <a:endParaRPr lang="en-US" sz="16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push OFFSET array</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push LENGTHOF array</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push TYPE array</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call printArray</a:t>
            </a:r>
          </a:p>
          <a:p>
            <a:pPr>
              <a:lnSpc>
                <a:spcPct val="50000"/>
              </a:lnSpc>
              <a:spcBef>
                <a:spcPct val="50000"/>
              </a:spcBef>
              <a:tabLst>
                <a:tab pos="457200" algn="l"/>
                <a:tab pos="3657600" algn="l"/>
                <a:tab pos="4114800" algn="l"/>
              </a:tabLst>
            </a:pPr>
            <a:endParaRPr lang="en-US" sz="1400" b="1">
              <a:solidFill>
                <a:schemeClr val="tx1"/>
              </a:solidFill>
              <a:latin typeface="Courier New" pitchFamily="49" charset="0"/>
            </a:endParaRPr>
          </a:p>
        </p:txBody>
      </p:sp>
      <p:sp>
        <p:nvSpPr>
          <p:cNvPr id="33799" name="Text Box 6"/>
          <p:cNvSpPr txBox="1">
            <a:spLocks noChangeArrowheads="1"/>
          </p:cNvSpPr>
          <p:nvPr/>
        </p:nvSpPr>
        <p:spPr bwMode="auto">
          <a:xfrm>
            <a:off x="838200" y="4724400"/>
            <a:ext cx="3505200" cy="547688"/>
          </a:xfrm>
          <a:prstGeom prst="rect">
            <a:avLst/>
          </a:prstGeom>
          <a:noFill/>
          <a:ln w="9525">
            <a:noFill/>
            <a:miter lim="800000"/>
            <a:headEnd/>
            <a:tailEnd/>
          </a:ln>
        </p:spPr>
        <p:txBody>
          <a:bodyPr tIns="137160" bIns="137160">
            <a:spAutoFit/>
          </a:bodyPr>
          <a:lstStyle/>
          <a:p>
            <a:endParaRPr lang="en-US" sz="1800">
              <a:solidFill>
                <a:schemeClr val="tx1"/>
              </a:solidFill>
            </a:endParaRPr>
          </a:p>
        </p:txBody>
      </p:sp>
      <p:sp>
        <p:nvSpPr>
          <p:cNvPr id="33800" name="Text Box 7"/>
          <p:cNvSpPr txBox="1">
            <a:spLocks noChangeArrowheads="1"/>
          </p:cNvSpPr>
          <p:nvPr/>
        </p:nvSpPr>
        <p:spPr bwMode="auto">
          <a:xfrm>
            <a:off x="609600" y="3048000"/>
            <a:ext cx="3581400" cy="2369880"/>
          </a:xfrm>
          <a:prstGeom prst="rect">
            <a:avLst/>
          </a:prstGeom>
          <a:noFill/>
          <a:ln w="9525">
            <a:noFill/>
            <a:miter lim="800000"/>
            <a:headEnd/>
            <a:tailEnd/>
          </a:ln>
        </p:spPr>
        <p:txBody>
          <a:bodyPr wrap="square" tIns="137160" bIns="137160">
            <a:spAutoFit/>
          </a:bodyPr>
          <a:lstStyle/>
          <a:p>
            <a:pPr>
              <a:buFontTx/>
              <a:buChar char="•"/>
            </a:pPr>
            <a:r>
              <a:rPr lang="en-US" sz="1800" dirty="0">
                <a:solidFill>
                  <a:schemeClr val="tx1"/>
                </a:solidFill>
              </a:rPr>
              <a:t>   Advantage:</a:t>
            </a:r>
          </a:p>
          <a:p>
            <a:r>
              <a:rPr lang="en-US" sz="1800" dirty="0" err="1">
                <a:solidFill>
                  <a:schemeClr val="tx1"/>
                </a:solidFill>
              </a:rPr>
              <a:t>printArray</a:t>
            </a:r>
            <a:r>
              <a:rPr lang="en-US" sz="1800" dirty="0">
                <a:solidFill>
                  <a:schemeClr val="tx1"/>
                </a:solidFill>
              </a:rPr>
              <a:t> can easily access the input parameters in </a:t>
            </a:r>
            <a:r>
              <a:rPr lang="en-US" sz="1800" dirty="0" err="1">
                <a:solidFill>
                  <a:schemeClr val="tx1"/>
                </a:solidFill>
              </a:rPr>
              <a:t>esi</a:t>
            </a:r>
            <a:r>
              <a:rPr lang="en-US" sz="1800" dirty="0">
                <a:solidFill>
                  <a:schemeClr val="tx1"/>
                </a:solidFill>
              </a:rPr>
              <a:t>, </a:t>
            </a:r>
            <a:r>
              <a:rPr lang="en-US" sz="1800" dirty="0" err="1">
                <a:solidFill>
                  <a:schemeClr val="tx1"/>
                </a:solidFill>
              </a:rPr>
              <a:t>ecx</a:t>
            </a:r>
            <a:r>
              <a:rPr lang="en-US" sz="1800" dirty="0">
                <a:solidFill>
                  <a:schemeClr val="tx1"/>
                </a:solidFill>
              </a:rPr>
              <a:t>, </a:t>
            </a:r>
            <a:r>
              <a:rPr lang="en-US" sz="1800" dirty="0" err="1" smtClean="0">
                <a:solidFill>
                  <a:schemeClr val="tx1"/>
                </a:solidFill>
              </a:rPr>
              <a:t>ebx</a:t>
            </a:r>
            <a:r>
              <a:rPr lang="en-US" sz="1800" dirty="0" smtClean="0">
                <a:solidFill>
                  <a:schemeClr val="tx1"/>
                </a:solidFill>
              </a:rPr>
              <a:t>.</a:t>
            </a:r>
            <a:endParaRPr lang="en-US" sz="1800" dirty="0">
              <a:solidFill>
                <a:schemeClr val="tx1"/>
              </a:solidFill>
            </a:endParaRPr>
          </a:p>
          <a:p>
            <a:pPr>
              <a:spcBef>
                <a:spcPts val="1200"/>
              </a:spcBef>
              <a:buFont typeface="Arial" charset="0"/>
              <a:buChar char="•"/>
            </a:pPr>
            <a:r>
              <a:rPr lang="en-US" sz="1800" dirty="0">
                <a:solidFill>
                  <a:schemeClr val="tx1"/>
                </a:solidFill>
              </a:rPr>
              <a:t>   Disadvantage:</a:t>
            </a:r>
          </a:p>
          <a:p>
            <a:r>
              <a:rPr lang="en-US" sz="1800" dirty="0" err="1">
                <a:solidFill>
                  <a:schemeClr val="tx1"/>
                </a:solidFill>
              </a:rPr>
              <a:t>esi</a:t>
            </a:r>
            <a:r>
              <a:rPr lang="en-US" sz="1800" dirty="0">
                <a:solidFill>
                  <a:schemeClr val="tx1"/>
                </a:solidFill>
              </a:rPr>
              <a:t>, </a:t>
            </a:r>
            <a:r>
              <a:rPr lang="en-US" sz="1800" dirty="0" err="1">
                <a:solidFill>
                  <a:schemeClr val="tx1"/>
                </a:solidFill>
              </a:rPr>
              <a:t>ecx</a:t>
            </a:r>
            <a:r>
              <a:rPr lang="en-US" sz="1800" dirty="0">
                <a:solidFill>
                  <a:schemeClr val="tx1"/>
                </a:solidFill>
              </a:rPr>
              <a:t>, </a:t>
            </a:r>
            <a:r>
              <a:rPr lang="en-US" sz="1800" dirty="0" err="1">
                <a:solidFill>
                  <a:schemeClr val="tx1"/>
                </a:solidFill>
              </a:rPr>
              <a:t>ebx</a:t>
            </a:r>
            <a:r>
              <a:rPr lang="en-US" sz="1800" dirty="0">
                <a:solidFill>
                  <a:schemeClr val="tx1"/>
                </a:solidFill>
              </a:rPr>
              <a:t> are used for input data. </a:t>
            </a:r>
            <a:r>
              <a:rPr lang="en-US" sz="1800" dirty="0" err="1">
                <a:solidFill>
                  <a:schemeClr val="tx1"/>
                </a:solidFill>
              </a:rPr>
              <a:t>printArray</a:t>
            </a:r>
            <a:r>
              <a:rPr lang="en-US" sz="1800" dirty="0">
                <a:solidFill>
                  <a:schemeClr val="tx1"/>
                </a:solidFill>
              </a:rPr>
              <a:t> cannot use them to do its </a:t>
            </a:r>
            <a:r>
              <a:rPr lang="en-US" sz="1800" dirty="0" smtClean="0">
                <a:solidFill>
                  <a:schemeClr val="tx1"/>
                </a:solidFill>
              </a:rPr>
              <a:t>work.</a:t>
            </a:r>
            <a:endParaRPr lang="en-US" sz="1800" dirty="0">
              <a:solidFill>
                <a:schemeClr val="tx1"/>
              </a:solidFill>
            </a:endParaRPr>
          </a:p>
        </p:txBody>
      </p:sp>
      <p:sp>
        <p:nvSpPr>
          <p:cNvPr id="33801" name="Text Box 8"/>
          <p:cNvSpPr txBox="1">
            <a:spLocks noChangeArrowheads="1"/>
          </p:cNvSpPr>
          <p:nvPr/>
        </p:nvSpPr>
        <p:spPr bwMode="auto">
          <a:xfrm>
            <a:off x="4572000" y="2971800"/>
            <a:ext cx="3810000" cy="3400931"/>
          </a:xfrm>
          <a:prstGeom prst="rect">
            <a:avLst/>
          </a:prstGeom>
          <a:noFill/>
          <a:ln w="9525">
            <a:noFill/>
            <a:miter lim="800000"/>
            <a:headEnd/>
            <a:tailEnd/>
          </a:ln>
        </p:spPr>
        <p:txBody>
          <a:bodyPr wrap="square" tIns="137160" bIns="137160">
            <a:spAutoFit/>
          </a:bodyPr>
          <a:lstStyle/>
          <a:p>
            <a:pPr>
              <a:buFontTx/>
              <a:buChar char="•"/>
            </a:pPr>
            <a:r>
              <a:rPr lang="en-US" sz="1800" dirty="0">
                <a:solidFill>
                  <a:schemeClr val="tx1"/>
                </a:solidFill>
              </a:rPr>
              <a:t>    Advantage:</a:t>
            </a:r>
          </a:p>
          <a:p>
            <a:r>
              <a:rPr lang="en-US" sz="1800" dirty="0">
                <a:solidFill>
                  <a:schemeClr val="tx1"/>
                </a:solidFill>
              </a:rPr>
              <a:t>- All general purpose registers are available for </a:t>
            </a:r>
            <a:r>
              <a:rPr lang="en-US" sz="1800" dirty="0" err="1">
                <a:solidFill>
                  <a:schemeClr val="tx1"/>
                </a:solidFill>
              </a:rPr>
              <a:t>printArray</a:t>
            </a:r>
            <a:r>
              <a:rPr lang="en-US" sz="1800" dirty="0">
                <a:solidFill>
                  <a:schemeClr val="tx1"/>
                </a:solidFill>
              </a:rPr>
              <a:t> to </a:t>
            </a:r>
            <a:r>
              <a:rPr lang="en-US" sz="1800" dirty="0" smtClean="0">
                <a:solidFill>
                  <a:schemeClr val="tx1"/>
                </a:solidFill>
              </a:rPr>
              <a:t>use.</a:t>
            </a:r>
            <a:endParaRPr lang="en-US" sz="1800" dirty="0">
              <a:solidFill>
                <a:schemeClr val="tx1"/>
              </a:solidFill>
            </a:endParaRPr>
          </a:p>
          <a:p>
            <a:r>
              <a:rPr lang="en-US" sz="1800" dirty="0">
                <a:solidFill>
                  <a:schemeClr val="tx1"/>
                </a:solidFill>
              </a:rPr>
              <a:t>- A HLL function call produces the same code, so this version of </a:t>
            </a:r>
            <a:r>
              <a:rPr lang="en-US" sz="1800" dirty="0" err="1">
                <a:solidFill>
                  <a:schemeClr val="tx1"/>
                </a:solidFill>
              </a:rPr>
              <a:t>printArray</a:t>
            </a:r>
            <a:r>
              <a:rPr lang="en-US" sz="1800" dirty="0">
                <a:solidFill>
                  <a:schemeClr val="tx1"/>
                </a:solidFill>
              </a:rPr>
              <a:t> can work with HLL </a:t>
            </a:r>
            <a:r>
              <a:rPr lang="en-US" sz="1800" dirty="0" smtClean="0">
                <a:solidFill>
                  <a:schemeClr val="tx1"/>
                </a:solidFill>
              </a:rPr>
              <a:t>code.</a:t>
            </a:r>
            <a:endParaRPr lang="en-US" sz="1800" dirty="0">
              <a:solidFill>
                <a:schemeClr val="tx1"/>
              </a:solidFill>
            </a:endParaRPr>
          </a:p>
          <a:p>
            <a:pPr>
              <a:spcBef>
                <a:spcPts val="600"/>
              </a:spcBef>
              <a:buFontTx/>
              <a:buChar char="•"/>
            </a:pPr>
            <a:r>
              <a:rPr lang="en-US" sz="1800" dirty="0">
                <a:solidFill>
                  <a:schemeClr val="tx1"/>
                </a:solidFill>
              </a:rPr>
              <a:t>    Disadvantage:</a:t>
            </a:r>
          </a:p>
          <a:p>
            <a:r>
              <a:rPr lang="en-US" sz="1800" dirty="0" smtClean="0">
                <a:solidFill>
                  <a:schemeClr val="tx1"/>
                </a:solidFill>
              </a:rPr>
              <a:t>- It’s </a:t>
            </a:r>
            <a:r>
              <a:rPr lang="en-US" sz="1800" dirty="0">
                <a:solidFill>
                  <a:schemeClr val="tx1"/>
                </a:solidFill>
              </a:rPr>
              <a:t>more work for </a:t>
            </a:r>
            <a:r>
              <a:rPr lang="en-US" sz="1800" dirty="0" err="1">
                <a:solidFill>
                  <a:schemeClr val="tx1"/>
                </a:solidFill>
              </a:rPr>
              <a:t>printArray</a:t>
            </a:r>
            <a:r>
              <a:rPr lang="en-US" sz="1800" dirty="0">
                <a:solidFill>
                  <a:schemeClr val="tx1"/>
                </a:solidFill>
              </a:rPr>
              <a:t> to access the input </a:t>
            </a:r>
            <a:r>
              <a:rPr lang="en-US" sz="1800" dirty="0" smtClean="0">
                <a:solidFill>
                  <a:schemeClr val="tx1"/>
                </a:solidFill>
              </a:rPr>
              <a:t>parameters.</a:t>
            </a:r>
          </a:p>
          <a:p>
            <a:r>
              <a:rPr lang="en-US" sz="1800" dirty="0" smtClean="0">
                <a:solidFill>
                  <a:schemeClr val="tx1"/>
                </a:solidFill>
              </a:rPr>
              <a:t>-  The parameters must be cleared from the stack at the end of the call.</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lang="en-US" sz="2800" dirty="0" smtClean="0"/>
              <a:t>The Stack Frame</a:t>
            </a:r>
          </a:p>
        </p:txBody>
      </p:sp>
      <p:sp>
        <p:nvSpPr>
          <p:cNvPr id="34820" name="Rectangle 3"/>
          <p:cNvSpPr>
            <a:spLocks noGrp="1" noChangeArrowheads="1"/>
          </p:cNvSpPr>
          <p:nvPr>
            <p:ph type="body" idx="1"/>
          </p:nvPr>
        </p:nvSpPr>
        <p:spPr>
          <a:xfrm>
            <a:off x="457200" y="762000"/>
            <a:ext cx="8229600" cy="5410200"/>
          </a:xfrm>
        </p:spPr>
        <p:txBody>
          <a:bodyPr/>
          <a:lstStyle/>
          <a:p>
            <a:pPr eaLnBrk="1" hangingPunct="1">
              <a:lnSpc>
                <a:spcPct val="80000"/>
              </a:lnSpc>
            </a:pPr>
            <a:r>
              <a:rPr lang="en-US" sz="1800" dirty="0" smtClean="0"/>
              <a:t>When using the stack for parameters, the CALL, RET instructions and the input data that are passed to the procedure go into a </a:t>
            </a:r>
            <a:r>
              <a:rPr lang="en-US" sz="1800" i="1" dirty="0" smtClean="0"/>
              <a:t>stack frame </a:t>
            </a:r>
            <a:r>
              <a:rPr lang="en-US" sz="1800" dirty="0" smtClean="0"/>
              <a:t>on the stack.</a:t>
            </a:r>
          </a:p>
          <a:p>
            <a:pPr eaLnBrk="1" hangingPunct="1">
              <a:lnSpc>
                <a:spcPct val="80000"/>
              </a:lnSpc>
            </a:pPr>
            <a:r>
              <a:rPr lang="en-US" sz="1800" dirty="0" smtClean="0"/>
              <a:t>A stack frame is also known as an </a:t>
            </a:r>
            <a:r>
              <a:rPr lang="en-US" sz="1800" i="1" dirty="0" smtClean="0">
                <a:solidFill>
                  <a:schemeClr val="tx2"/>
                </a:solidFill>
              </a:rPr>
              <a:t>activation record.</a:t>
            </a:r>
            <a:endParaRPr lang="en-US" sz="1800" dirty="0" smtClean="0">
              <a:solidFill>
                <a:schemeClr val="tx2"/>
              </a:solidFill>
            </a:endParaRPr>
          </a:p>
          <a:p>
            <a:pPr eaLnBrk="1" hangingPunct="1">
              <a:lnSpc>
                <a:spcPct val="80000"/>
              </a:lnSpc>
            </a:pPr>
            <a:r>
              <a:rPr lang="en-US" sz="1800" dirty="0" smtClean="0">
                <a:solidFill>
                  <a:schemeClr val="tx2"/>
                </a:solidFill>
              </a:rPr>
              <a:t>It is a part</a:t>
            </a:r>
            <a:r>
              <a:rPr lang="en-US" sz="1800" dirty="0" smtClean="0"/>
              <a:t> of the stack that is set aside for </a:t>
            </a:r>
            <a:r>
              <a:rPr lang="en-US" sz="1800" i="1" dirty="0" smtClean="0"/>
              <a:t>each</a:t>
            </a:r>
            <a:r>
              <a:rPr lang="en-US" sz="1800" dirty="0" smtClean="0"/>
              <a:t> called procedure.</a:t>
            </a:r>
          </a:p>
          <a:p>
            <a:pPr eaLnBrk="1" hangingPunct="1">
              <a:lnSpc>
                <a:spcPct val="80000"/>
              </a:lnSpc>
            </a:pPr>
            <a:r>
              <a:rPr lang="en-US" sz="1800" dirty="0" smtClean="0"/>
              <a:t>For a 3 level nested procedure call (A calls B, B calls C, C calls D), the stack will have 3 stack frames, one stack frame for each of the procedures B, C, and D.</a:t>
            </a:r>
          </a:p>
          <a:p>
            <a:pPr eaLnBrk="1" hangingPunct="1">
              <a:lnSpc>
                <a:spcPct val="80000"/>
              </a:lnSpc>
            </a:pPr>
            <a:r>
              <a:rPr lang="en-US" sz="1800" dirty="0" smtClean="0"/>
              <a:t>The stack frame can contain up to 5 logical parts, in the order that data are pushed into the stack:</a:t>
            </a:r>
          </a:p>
          <a:p>
            <a:pPr marL="800100" lvl="1" indent="-342900" eaLnBrk="1" hangingPunct="1">
              <a:lnSpc>
                <a:spcPct val="80000"/>
              </a:lnSpc>
              <a:buFontTx/>
              <a:buAutoNum type="arabicPeriod"/>
            </a:pPr>
            <a:r>
              <a:rPr lang="en-US" sz="1800" dirty="0" smtClean="0"/>
              <a:t>Input parameters: pushed on the stack first by the </a:t>
            </a:r>
            <a:r>
              <a:rPr lang="en-US" sz="1800" i="1" dirty="0" smtClean="0"/>
              <a:t>caller.</a:t>
            </a:r>
            <a:endParaRPr lang="en-US" sz="1800" dirty="0" smtClean="0"/>
          </a:p>
          <a:p>
            <a:pPr marL="800100" lvl="1" indent="-342900" eaLnBrk="1" hangingPunct="1">
              <a:lnSpc>
                <a:spcPct val="80000"/>
              </a:lnSpc>
              <a:buFontTx/>
              <a:buAutoNum type="arabicPeriod"/>
            </a:pPr>
            <a:r>
              <a:rPr lang="en-US" sz="1800" dirty="0" smtClean="0"/>
              <a:t>The </a:t>
            </a:r>
            <a:r>
              <a:rPr lang="en-US" sz="1800" i="1" dirty="0" smtClean="0"/>
              <a:t>caller’s </a:t>
            </a:r>
            <a:r>
              <a:rPr lang="en-US" sz="1800" dirty="0" smtClean="0"/>
              <a:t>return address: pushed on the stack by the CALL instruction.</a:t>
            </a:r>
          </a:p>
          <a:p>
            <a:pPr marL="800100" lvl="1" indent="-342900" eaLnBrk="1" hangingPunct="1">
              <a:lnSpc>
                <a:spcPct val="80000"/>
              </a:lnSpc>
              <a:buFontTx/>
              <a:buAutoNum type="arabicPeriod"/>
            </a:pPr>
            <a:r>
              <a:rPr lang="en-US" sz="1800" dirty="0" smtClean="0"/>
              <a:t>EBP value: pushed on the stack by the </a:t>
            </a:r>
            <a:r>
              <a:rPr lang="en-US" sz="1800" i="1" dirty="0" err="1" smtClean="0"/>
              <a:t>callee</a:t>
            </a:r>
            <a:r>
              <a:rPr lang="en-US" sz="1800" dirty="0" smtClean="0"/>
              <a:t> in order to set the base pointer for its stack frame.</a:t>
            </a:r>
          </a:p>
          <a:p>
            <a:pPr marL="800100" lvl="1" indent="-342900" eaLnBrk="1" hangingPunct="1">
              <a:lnSpc>
                <a:spcPct val="80000"/>
              </a:lnSpc>
              <a:buFontTx/>
              <a:buAutoNum type="arabicPeriod"/>
            </a:pPr>
            <a:r>
              <a:rPr lang="en-US" sz="1800" dirty="0" smtClean="0"/>
              <a:t>Local variables: pushed on the stack by the </a:t>
            </a:r>
            <a:r>
              <a:rPr lang="en-US" sz="1800" i="1" dirty="0" err="1" smtClean="0"/>
              <a:t>callee</a:t>
            </a:r>
            <a:r>
              <a:rPr lang="en-US" sz="1800" dirty="0" smtClean="0"/>
              <a:t> when it needs temporary data storage.</a:t>
            </a:r>
          </a:p>
          <a:p>
            <a:pPr marL="800100" lvl="1" indent="-342900" eaLnBrk="1" hangingPunct="1">
              <a:lnSpc>
                <a:spcPct val="80000"/>
              </a:lnSpc>
              <a:buFontTx/>
              <a:buAutoNum type="arabicPeriod"/>
            </a:pPr>
            <a:r>
              <a:rPr lang="en-US" sz="1800" dirty="0" smtClean="0"/>
              <a:t>Saved register data: pushed on the stack by the </a:t>
            </a:r>
            <a:r>
              <a:rPr lang="en-US" sz="1800" i="1" dirty="0" err="1" smtClean="0"/>
              <a:t>callee</a:t>
            </a:r>
            <a:r>
              <a:rPr lang="en-US" sz="1800" dirty="0" smtClean="0"/>
              <a:t>, before it uses any register.</a:t>
            </a:r>
          </a:p>
          <a:p>
            <a:pPr eaLnBrk="1" hangingPunct="1">
              <a:lnSpc>
                <a:spcPct val="80000"/>
              </a:lnSpc>
            </a:pPr>
            <a:r>
              <a:rPr lang="en-US" sz="1800" dirty="0" smtClean="0"/>
              <a:t>The caller’s return address is always part of the stack frame, even if registers are used for parameter passing. The other parts (input parameters, EBP, saved register data, and local variables) can be optional.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sz="2800" smtClean="0"/>
              <a:t>What’s next</a:t>
            </a:r>
          </a:p>
        </p:txBody>
      </p:sp>
      <p:sp>
        <p:nvSpPr>
          <p:cNvPr id="12292" name="Rectangle 3"/>
          <p:cNvSpPr>
            <a:spLocks noGrp="1" noChangeArrowheads="1"/>
          </p:cNvSpPr>
          <p:nvPr>
            <p:ph type="body" idx="1"/>
          </p:nvPr>
        </p:nvSpPr>
        <p:spPr>
          <a:xfrm>
            <a:off x="2209800" y="1600200"/>
            <a:ext cx="5105400" cy="1905000"/>
          </a:xfrm>
        </p:spPr>
        <p:txBody>
          <a:bodyPr/>
          <a:lstStyle/>
          <a:p>
            <a:pPr eaLnBrk="1" hangingPunct="1"/>
            <a:r>
              <a:rPr lang="en-US" sz="2000" b="1" smtClean="0">
                <a:solidFill>
                  <a:schemeClr val="tx2"/>
                </a:solidFill>
              </a:rPr>
              <a:t>Stack Operations</a:t>
            </a:r>
          </a:p>
          <a:p>
            <a:pPr eaLnBrk="1" hangingPunct="1"/>
            <a:r>
              <a:rPr lang="en-US" sz="2000" smtClean="0"/>
              <a:t>Defining and Using Procedures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sz="2800" smtClean="0"/>
              <a:t>Stack Frame: Setting Up</a:t>
            </a:r>
          </a:p>
        </p:txBody>
      </p:sp>
      <p:sp>
        <p:nvSpPr>
          <p:cNvPr id="35844" name="Rectangle 3"/>
          <p:cNvSpPr>
            <a:spLocks noGrp="1" noChangeArrowheads="1"/>
          </p:cNvSpPr>
          <p:nvPr>
            <p:ph type="body" idx="1"/>
          </p:nvPr>
        </p:nvSpPr>
        <p:spPr>
          <a:xfrm>
            <a:off x="533400" y="914400"/>
            <a:ext cx="5638800" cy="5334000"/>
          </a:xfrm>
        </p:spPr>
        <p:txBody>
          <a:bodyPr/>
          <a:lstStyle/>
          <a:p>
            <a:pPr marL="0" indent="0" eaLnBrk="1" hangingPunct="1">
              <a:buFontTx/>
              <a:buNone/>
            </a:pPr>
            <a:r>
              <a:rPr lang="en-US" sz="1800" dirty="0" smtClean="0"/>
              <a:t>With every procedure call, the stack frame for the called procedure is set up by the following steps, in order:</a:t>
            </a:r>
          </a:p>
          <a:p>
            <a:pPr marL="800100" lvl="1" indent="-342900" eaLnBrk="1" hangingPunct="1">
              <a:spcBef>
                <a:spcPct val="0"/>
              </a:spcBef>
              <a:buFontTx/>
              <a:buAutoNum type="arabicPeriod"/>
            </a:pPr>
            <a:r>
              <a:rPr lang="en-US" sz="1800" dirty="0" smtClean="0"/>
              <a:t>The caller pushes all input parameters on the stack. </a:t>
            </a:r>
          </a:p>
          <a:p>
            <a:pPr marL="800100" lvl="1" indent="-342900" eaLnBrk="1" hangingPunct="1">
              <a:spcBef>
                <a:spcPct val="0"/>
              </a:spcBef>
              <a:buFontTx/>
              <a:buAutoNum type="arabicPeriod"/>
            </a:pPr>
            <a:r>
              <a:rPr lang="en-US" sz="1800" dirty="0" smtClean="0"/>
              <a:t>The caller runs the CALL instruction, causing the return address to be pushed on the stack.</a:t>
            </a:r>
          </a:p>
          <a:p>
            <a:pPr marL="800100" lvl="1" indent="-342900" eaLnBrk="1" hangingPunct="1">
              <a:spcBef>
                <a:spcPts val="600"/>
              </a:spcBef>
              <a:buFontTx/>
              <a:buAutoNum type="arabicPeriod"/>
            </a:pPr>
            <a:r>
              <a:rPr lang="en-US" sz="1800" dirty="0" smtClean="0"/>
              <a:t>The </a:t>
            </a:r>
            <a:r>
              <a:rPr lang="en-US" sz="1800" dirty="0" err="1" smtClean="0"/>
              <a:t>callee</a:t>
            </a:r>
            <a:r>
              <a:rPr lang="en-US" sz="1800" dirty="0" smtClean="0"/>
              <a:t> pushes EBP value on the stack, and sets EBP to the base of its stack frame. </a:t>
            </a:r>
          </a:p>
          <a:p>
            <a:pPr marL="800100" lvl="1" indent="-342900" eaLnBrk="1" hangingPunct="1">
              <a:spcBef>
                <a:spcPts val="600"/>
              </a:spcBef>
              <a:buFontTx/>
              <a:buAutoNum type="arabicPeriod"/>
            </a:pPr>
            <a:r>
              <a:rPr lang="en-US" sz="1800" dirty="0" smtClean="0"/>
              <a:t>If local variables are needed, the </a:t>
            </a:r>
            <a:r>
              <a:rPr lang="en-US" sz="1800" dirty="0" err="1" smtClean="0"/>
              <a:t>callee</a:t>
            </a:r>
            <a:r>
              <a:rPr lang="en-US" sz="1800" dirty="0" smtClean="0"/>
              <a:t> makes room for them on the stack. </a:t>
            </a:r>
          </a:p>
          <a:p>
            <a:pPr marL="800100" lvl="1" indent="-342900" eaLnBrk="1" hangingPunct="1">
              <a:buFontTx/>
              <a:buAutoNum type="arabicPeriod"/>
            </a:pPr>
            <a:r>
              <a:rPr lang="en-US" sz="1800" dirty="0" smtClean="0"/>
              <a:t>The </a:t>
            </a:r>
            <a:r>
              <a:rPr lang="en-US" sz="1800" dirty="0" err="1" smtClean="0"/>
              <a:t>callee</a:t>
            </a:r>
            <a:r>
              <a:rPr lang="en-US" sz="1800" dirty="0" smtClean="0"/>
              <a:t> saves data of all registers that it will use by pushing them on the stack.</a:t>
            </a:r>
          </a:p>
          <a:p>
            <a:pPr marL="0" indent="0" eaLnBrk="1" hangingPunct="1">
              <a:spcBef>
                <a:spcPts val="1200"/>
              </a:spcBef>
              <a:buFontTx/>
              <a:buNone/>
            </a:pPr>
            <a:r>
              <a:rPr lang="en-US" sz="1800" dirty="0" smtClean="0"/>
              <a:t>After all 5 steps are done, then the </a:t>
            </a:r>
            <a:r>
              <a:rPr lang="en-US" sz="1800" dirty="0" err="1" smtClean="0"/>
              <a:t>callee</a:t>
            </a:r>
            <a:r>
              <a:rPr lang="en-US" sz="1800" dirty="0" smtClean="0"/>
              <a:t> is ready to begin doing work.</a:t>
            </a:r>
          </a:p>
          <a:p>
            <a:pPr marL="0" indent="0" eaLnBrk="1" hangingPunct="1">
              <a:buFontTx/>
              <a:buNone/>
            </a:pPr>
            <a:r>
              <a:rPr lang="en-US" sz="1800" dirty="0" smtClean="0"/>
              <a:t>The </a:t>
            </a:r>
            <a:r>
              <a:rPr lang="en-US" sz="1800" dirty="0" err="1" smtClean="0"/>
              <a:t>callee</a:t>
            </a:r>
            <a:r>
              <a:rPr lang="en-US" sz="1800" dirty="0" smtClean="0"/>
              <a:t> will access all input data in the stack frame to do its work.</a:t>
            </a:r>
          </a:p>
          <a:p>
            <a:pPr marL="800100" lvl="1" indent="-342900" eaLnBrk="1" hangingPunct="1"/>
            <a:endParaRPr lang="en-US" sz="1800" dirty="0" smtClean="0"/>
          </a:p>
        </p:txBody>
      </p:sp>
      <p:sp>
        <p:nvSpPr>
          <p:cNvPr id="35845" name="Line 19"/>
          <p:cNvSpPr>
            <a:spLocks noChangeShapeType="1"/>
          </p:cNvSpPr>
          <p:nvPr/>
        </p:nvSpPr>
        <p:spPr bwMode="auto">
          <a:xfrm>
            <a:off x="2057400" y="2209800"/>
            <a:ext cx="4419600" cy="0"/>
          </a:xfrm>
          <a:prstGeom prst="line">
            <a:avLst/>
          </a:prstGeom>
          <a:noFill/>
          <a:ln w="6350">
            <a:solidFill>
              <a:schemeClr val="tx1"/>
            </a:solidFill>
            <a:round/>
            <a:headEnd/>
            <a:tailEnd type="triangle" w="med" len="med"/>
          </a:ln>
        </p:spPr>
        <p:txBody>
          <a:bodyPr tIns="137160" bIns="137160">
            <a:spAutoFit/>
          </a:bodyPr>
          <a:lstStyle/>
          <a:p>
            <a:endParaRPr lang="en-US"/>
          </a:p>
        </p:txBody>
      </p:sp>
      <p:sp>
        <p:nvSpPr>
          <p:cNvPr id="35846" name="Line 20"/>
          <p:cNvSpPr>
            <a:spLocks noChangeShapeType="1"/>
          </p:cNvSpPr>
          <p:nvPr/>
        </p:nvSpPr>
        <p:spPr bwMode="auto">
          <a:xfrm flipV="1">
            <a:off x="6019800" y="2743200"/>
            <a:ext cx="457200" cy="0"/>
          </a:xfrm>
          <a:prstGeom prst="line">
            <a:avLst/>
          </a:prstGeom>
          <a:noFill/>
          <a:ln w="6350">
            <a:solidFill>
              <a:schemeClr val="tx1"/>
            </a:solidFill>
            <a:round/>
            <a:headEnd/>
            <a:tailEnd type="triangle" w="med" len="med"/>
          </a:ln>
        </p:spPr>
        <p:txBody>
          <a:bodyPr tIns="137160" bIns="137160">
            <a:spAutoFit/>
          </a:bodyPr>
          <a:lstStyle/>
          <a:p>
            <a:endParaRPr lang="en-US"/>
          </a:p>
        </p:txBody>
      </p:sp>
      <p:sp>
        <p:nvSpPr>
          <p:cNvPr id="35847" name="Line 21"/>
          <p:cNvSpPr>
            <a:spLocks noChangeShapeType="1"/>
          </p:cNvSpPr>
          <p:nvPr/>
        </p:nvSpPr>
        <p:spPr bwMode="auto">
          <a:xfrm flipV="1">
            <a:off x="5791200" y="3200400"/>
            <a:ext cx="685800" cy="0"/>
          </a:xfrm>
          <a:prstGeom prst="line">
            <a:avLst/>
          </a:prstGeom>
          <a:noFill/>
          <a:ln w="6350">
            <a:solidFill>
              <a:schemeClr val="tx1"/>
            </a:solidFill>
            <a:round/>
            <a:headEnd/>
            <a:tailEnd type="triangle" w="med" len="med"/>
          </a:ln>
        </p:spPr>
        <p:txBody>
          <a:bodyPr tIns="137160" bIns="137160">
            <a:spAutoFit/>
          </a:bodyPr>
          <a:lstStyle/>
          <a:p>
            <a:endParaRPr lang="en-US"/>
          </a:p>
        </p:txBody>
      </p:sp>
      <p:sp>
        <p:nvSpPr>
          <p:cNvPr id="35848" name="Line 22"/>
          <p:cNvSpPr>
            <a:spLocks noChangeShapeType="1"/>
          </p:cNvSpPr>
          <p:nvPr/>
        </p:nvSpPr>
        <p:spPr bwMode="auto">
          <a:xfrm flipV="1">
            <a:off x="5029200" y="3962400"/>
            <a:ext cx="1447800" cy="0"/>
          </a:xfrm>
          <a:prstGeom prst="line">
            <a:avLst/>
          </a:prstGeom>
          <a:noFill/>
          <a:ln w="6350">
            <a:solidFill>
              <a:schemeClr val="tx1"/>
            </a:solidFill>
            <a:round/>
            <a:headEnd/>
            <a:tailEnd type="triangle" w="med" len="med"/>
          </a:ln>
        </p:spPr>
        <p:txBody>
          <a:bodyPr tIns="137160" bIns="137160">
            <a:spAutoFit/>
          </a:bodyPr>
          <a:lstStyle/>
          <a:p>
            <a:endParaRPr lang="en-US"/>
          </a:p>
        </p:txBody>
      </p:sp>
      <p:sp>
        <p:nvSpPr>
          <p:cNvPr id="35849" name="Text Box 23"/>
          <p:cNvSpPr txBox="1">
            <a:spLocks noChangeArrowheads="1"/>
          </p:cNvSpPr>
          <p:nvPr/>
        </p:nvSpPr>
        <p:spPr bwMode="auto">
          <a:xfrm>
            <a:off x="8077200" y="2209800"/>
            <a:ext cx="838200" cy="425450"/>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 +n</a:t>
            </a:r>
          </a:p>
        </p:txBody>
      </p:sp>
      <p:sp>
        <p:nvSpPr>
          <p:cNvPr id="35850" name="Line 26"/>
          <p:cNvSpPr>
            <a:spLocks noChangeShapeType="1"/>
          </p:cNvSpPr>
          <p:nvPr/>
        </p:nvSpPr>
        <p:spPr bwMode="auto">
          <a:xfrm flipV="1">
            <a:off x="5334000" y="4572000"/>
            <a:ext cx="1143000" cy="0"/>
          </a:xfrm>
          <a:prstGeom prst="line">
            <a:avLst/>
          </a:prstGeom>
          <a:noFill/>
          <a:ln w="6350">
            <a:solidFill>
              <a:schemeClr val="tx1"/>
            </a:solidFill>
            <a:round/>
            <a:headEnd/>
            <a:tailEnd type="triangle" w="med" len="med"/>
          </a:ln>
        </p:spPr>
        <p:txBody>
          <a:bodyPr tIns="137160" bIns="137160">
            <a:spAutoFit/>
          </a:bodyPr>
          <a:lstStyle/>
          <a:p>
            <a:endParaRPr lang="en-US"/>
          </a:p>
        </p:txBody>
      </p:sp>
      <p:grpSp>
        <p:nvGrpSpPr>
          <p:cNvPr id="35851" name="Group 33"/>
          <p:cNvGrpSpPr>
            <a:grpSpLocks/>
          </p:cNvGrpSpPr>
          <p:nvPr/>
        </p:nvGrpSpPr>
        <p:grpSpPr bwMode="auto">
          <a:xfrm>
            <a:off x="6477000" y="685800"/>
            <a:ext cx="2362200" cy="5486400"/>
            <a:chOff x="4080" y="672"/>
            <a:chExt cx="1488" cy="3004"/>
          </a:xfrm>
        </p:grpSpPr>
        <p:sp>
          <p:nvSpPr>
            <p:cNvPr id="35852" name="Rectangle 4"/>
            <p:cNvSpPr>
              <a:spLocks noChangeArrowheads="1"/>
            </p:cNvSpPr>
            <p:nvPr/>
          </p:nvSpPr>
          <p:spPr bwMode="auto">
            <a:xfrm>
              <a:off x="4080" y="1008"/>
              <a:ext cx="1008" cy="2256"/>
            </a:xfrm>
            <a:prstGeom prst="rect">
              <a:avLst/>
            </a:prstGeom>
            <a:solidFill>
              <a:schemeClr val="accent1"/>
            </a:solidFill>
            <a:ln w="9525">
              <a:noFill/>
              <a:miter lim="800000"/>
              <a:headEnd/>
              <a:tailEnd/>
            </a:ln>
          </p:spPr>
          <p:txBody>
            <a:bodyPr tIns="137160" bIns="137160" anchor="ctr">
              <a:spAutoFit/>
            </a:bodyPr>
            <a:lstStyle/>
            <a:p>
              <a:endParaRPr lang="en-US" sz="2100">
                <a:solidFill>
                  <a:schemeClr val="tx1"/>
                </a:solidFill>
              </a:endParaRPr>
            </a:p>
          </p:txBody>
        </p:sp>
        <p:sp>
          <p:nvSpPr>
            <p:cNvPr id="35853" name="Line 6"/>
            <p:cNvSpPr>
              <a:spLocks noChangeShapeType="1"/>
            </p:cNvSpPr>
            <p:nvPr/>
          </p:nvSpPr>
          <p:spPr bwMode="auto">
            <a:xfrm>
              <a:off x="4128" y="1680"/>
              <a:ext cx="768" cy="0"/>
            </a:xfrm>
            <a:prstGeom prst="line">
              <a:avLst/>
            </a:prstGeom>
            <a:noFill/>
            <a:ln w="6350">
              <a:solidFill>
                <a:schemeClr val="tx1"/>
              </a:solidFill>
              <a:round/>
              <a:headEnd/>
              <a:tailEnd/>
            </a:ln>
          </p:spPr>
          <p:txBody>
            <a:bodyPr tIns="137160" bIns="137160">
              <a:spAutoFit/>
            </a:bodyPr>
            <a:lstStyle/>
            <a:p>
              <a:endParaRPr lang="en-US"/>
            </a:p>
          </p:txBody>
        </p:sp>
        <p:sp>
          <p:nvSpPr>
            <p:cNvPr id="35854" name="Line 7"/>
            <p:cNvSpPr>
              <a:spLocks noChangeShapeType="1"/>
            </p:cNvSpPr>
            <p:nvPr/>
          </p:nvSpPr>
          <p:spPr bwMode="auto">
            <a:xfrm>
              <a:off x="4128" y="1968"/>
              <a:ext cx="768" cy="0"/>
            </a:xfrm>
            <a:prstGeom prst="line">
              <a:avLst/>
            </a:prstGeom>
            <a:noFill/>
            <a:ln w="6350">
              <a:solidFill>
                <a:schemeClr val="tx1"/>
              </a:solidFill>
              <a:round/>
              <a:headEnd/>
              <a:tailEnd/>
            </a:ln>
          </p:spPr>
          <p:txBody>
            <a:bodyPr tIns="137160" bIns="137160">
              <a:spAutoFit/>
            </a:bodyPr>
            <a:lstStyle/>
            <a:p>
              <a:endParaRPr lang="en-US"/>
            </a:p>
          </p:txBody>
        </p:sp>
        <p:sp>
          <p:nvSpPr>
            <p:cNvPr id="35855" name="Line 8"/>
            <p:cNvSpPr>
              <a:spLocks noChangeShapeType="1"/>
            </p:cNvSpPr>
            <p:nvPr/>
          </p:nvSpPr>
          <p:spPr bwMode="auto">
            <a:xfrm>
              <a:off x="4080" y="2592"/>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5856" name="Text Box 9"/>
            <p:cNvSpPr txBox="1">
              <a:spLocks noChangeArrowheads="1"/>
            </p:cNvSpPr>
            <p:nvPr/>
          </p:nvSpPr>
          <p:spPr bwMode="auto">
            <a:xfrm>
              <a:off x="4080" y="1344"/>
              <a:ext cx="864" cy="291"/>
            </a:xfrm>
            <a:prstGeom prst="rect">
              <a:avLst/>
            </a:prstGeom>
            <a:noFill/>
            <a:ln w="9525">
              <a:noFill/>
              <a:miter lim="800000"/>
              <a:headEnd/>
              <a:tailEnd/>
            </a:ln>
          </p:spPr>
          <p:txBody>
            <a:bodyPr tIns="137160" bIns="137160">
              <a:spAutoFit/>
            </a:bodyPr>
            <a:lstStyle/>
            <a:p>
              <a:pPr>
                <a:spcBef>
                  <a:spcPct val="50000"/>
                </a:spcBef>
              </a:pPr>
              <a:r>
                <a:rPr lang="en-US"/>
                <a:t>Input parameters</a:t>
              </a:r>
            </a:p>
          </p:txBody>
        </p:sp>
        <p:sp>
          <p:nvSpPr>
            <p:cNvPr id="35857" name="Text Box 10"/>
            <p:cNvSpPr txBox="1">
              <a:spLocks noChangeArrowheads="1"/>
            </p:cNvSpPr>
            <p:nvPr/>
          </p:nvSpPr>
          <p:spPr bwMode="auto">
            <a:xfrm>
              <a:off x="4080" y="1680"/>
              <a:ext cx="816" cy="287"/>
            </a:xfrm>
            <a:prstGeom prst="rect">
              <a:avLst/>
            </a:prstGeom>
            <a:noFill/>
            <a:ln w="9525">
              <a:noFill/>
              <a:miter lim="800000"/>
              <a:headEnd/>
              <a:tailEnd/>
            </a:ln>
          </p:spPr>
          <p:txBody>
            <a:bodyPr tIns="137160" bIns="137160">
              <a:spAutoFit/>
            </a:bodyPr>
            <a:lstStyle/>
            <a:p>
              <a:pPr>
                <a:spcBef>
                  <a:spcPct val="50000"/>
                </a:spcBef>
              </a:pPr>
              <a:r>
                <a:rPr lang="en-US"/>
                <a:t>Return address</a:t>
              </a:r>
            </a:p>
          </p:txBody>
        </p:sp>
        <p:sp>
          <p:nvSpPr>
            <p:cNvPr id="35858" name="Text Box 11"/>
            <p:cNvSpPr txBox="1">
              <a:spLocks noChangeArrowheads="1"/>
            </p:cNvSpPr>
            <p:nvPr/>
          </p:nvSpPr>
          <p:spPr bwMode="auto">
            <a:xfrm>
              <a:off x="4080" y="1968"/>
              <a:ext cx="960" cy="287"/>
            </a:xfrm>
            <a:prstGeom prst="rect">
              <a:avLst/>
            </a:prstGeom>
            <a:noFill/>
            <a:ln w="9525">
              <a:noFill/>
              <a:miter lim="800000"/>
              <a:headEnd/>
              <a:tailEnd/>
            </a:ln>
          </p:spPr>
          <p:txBody>
            <a:bodyPr tIns="137160" bIns="137160">
              <a:spAutoFit/>
            </a:bodyPr>
            <a:lstStyle/>
            <a:p>
              <a:pPr>
                <a:spcBef>
                  <a:spcPct val="50000"/>
                </a:spcBef>
              </a:pPr>
              <a:r>
                <a:rPr lang="en-US"/>
                <a:t>EBP</a:t>
              </a:r>
            </a:p>
          </p:txBody>
        </p:sp>
        <p:sp>
          <p:nvSpPr>
            <p:cNvPr id="35859" name="Text Box 12"/>
            <p:cNvSpPr txBox="1">
              <a:spLocks noChangeArrowheads="1"/>
            </p:cNvSpPr>
            <p:nvPr/>
          </p:nvSpPr>
          <p:spPr bwMode="auto">
            <a:xfrm>
              <a:off x="4128" y="2208"/>
              <a:ext cx="768" cy="402"/>
            </a:xfrm>
            <a:prstGeom prst="rect">
              <a:avLst/>
            </a:prstGeom>
            <a:noFill/>
            <a:ln w="9525">
              <a:noFill/>
              <a:miter lim="800000"/>
              <a:headEnd/>
              <a:tailEnd/>
            </a:ln>
          </p:spPr>
          <p:txBody>
            <a:bodyPr tIns="137160" bIns="137160">
              <a:spAutoFit/>
            </a:bodyPr>
            <a:lstStyle/>
            <a:p>
              <a:pPr>
                <a:spcBef>
                  <a:spcPct val="50000"/>
                </a:spcBef>
              </a:pPr>
              <a:r>
                <a:rPr lang="en-US"/>
                <a:t>Local Variables</a:t>
              </a:r>
            </a:p>
          </p:txBody>
        </p:sp>
        <p:sp>
          <p:nvSpPr>
            <p:cNvPr id="35860" name="Line 13"/>
            <p:cNvSpPr>
              <a:spLocks noChangeShapeType="1"/>
            </p:cNvSpPr>
            <p:nvPr/>
          </p:nvSpPr>
          <p:spPr bwMode="auto">
            <a:xfrm>
              <a:off x="4176" y="1344"/>
              <a:ext cx="720" cy="0"/>
            </a:xfrm>
            <a:prstGeom prst="line">
              <a:avLst/>
            </a:prstGeom>
            <a:noFill/>
            <a:ln w="6350">
              <a:solidFill>
                <a:schemeClr val="tx1"/>
              </a:solidFill>
              <a:round/>
              <a:headEnd/>
              <a:tailEnd/>
            </a:ln>
          </p:spPr>
          <p:txBody>
            <a:bodyPr tIns="137160" bIns="137160">
              <a:spAutoFit/>
            </a:bodyPr>
            <a:lstStyle/>
            <a:p>
              <a:endParaRPr lang="en-US"/>
            </a:p>
          </p:txBody>
        </p:sp>
        <p:sp>
          <p:nvSpPr>
            <p:cNvPr id="35861" name="Text Box 14"/>
            <p:cNvSpPr txBox="1">
              <a:spLocks noChangeArrowheads="1"/>
            </p:cNvSpPr>
            <p:nvPr/>
          </p:nvSpPr>
          <p:spPr bwMode="auto">
            <a:xfrm>
              <a:off x="4128" y="672"/>
              <a:ext cx="864" cy="402"/>
            </a:xfrm>
            <a:prstGeom prst="rect">
              <a:avLst/>
            </a:prstGeom>
            <a:noFill/>
            <a:ln w="9525">
              <a:noFill/>
              <a:miter lim="800000"/>
              <a:headEnd/>
              <a:tailEnd/>
            </a:ln>
          </p:spPr>
          <p:txBody>
            <a:bodyPr tIns="137160" bIns="137160">
              <a:spAutoFit/>
            </a:bodyPr>
            <a:lstStyle/>
            <a:p>
              <a:pPr>
                <a:spcBef>
                  <a:spcPct val="50000"/>
                </a:spcBef>
              </a:pPr>
              <a:r>
                <a:rPr lang="en-US">
                  <a:solidFill>
                    <a:schemeClr val="tx1"/>
                  </a:solidFill>
                </a:rPr>
                <a:t>stack frame with all 5 parts</a:t>
              </a:r>
            </a:p>
          </p:txBody>
        </p:sp>
        <p:sp>
          <p:nvSpPr>
            <p:cNvPr id="35862" name="Line 15"/>
            <p:cNvSpPr>
              <a:spLocks noChangeShapeType="1"/>
            </p:cNvSpPr>
            <p:nvPr/>
          </p:nvSpPr>
          <p:spPr bwMode="auto">
            <a:xfrm>
              <a:off x="4080" y="1680"/>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5863" name="Line 16"/>
            <p:cNvSpPr>
              <a:spLocks noChangeShapeType="1"/>
            </p:cNvSpPr>
            <p:nvPr/>
          </p:nvSpPr>
          <p:spPr bwMode="auto">
            <a:xfrm>
              <a:off x="4080" y="1968"/>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5864" name="Line 17"/>
            <p:cNvSpPr>
              <a:spLocks noChangeShapeType="1"/>
            </p:cNvSpPr>
            <p:nvPr/>
          </p:nvSpPr>
          <p:spPr bwMode="auto">
            <a:xfrm>
              <a:off x="4080" y="225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5865" name="Line 18"/>
            <p:cNvSpPr>
              <a:spLocks noChangeShapeType="1"/>
            </p:cNvSpPr>
            <p:nvPr/>
          </p:nvSpPr>
          <p:spPr bwMode="auto">
            <a:xfrm>
              <a:off x="4080" y="1344"/>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5866" name="Text Box 24"/>
            <p:cNvSpPr txBox="1">
              <a:spLocks noChangeArrowheads="1"/>
            </p:cNvSpPr>
            <p:nvPr/>
          </p:nvSpPr>
          <p:spPr bwMode="auto">
            <a:xfrm>
              <a:off x="5088" y="1968"/>
              <a:ext cx="336" cy="268"/>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a:t>
              </a:r>
            </a:p>
          </p:txBody>
        </p:sp>
        <p:sp>
          <p:nvSpPr>
            <p:cNvPr id="35867" name="Text Box 25"/>
            <p:cNvSpPr txBox="1">
              <a:spLocks noChangeArrowheads="1"/>
            </p:cNvSpPr>
            <p:nvPr/>
          </p:nvSpPr>
          <p:spPr bwMode="auto">
            <a:xfrm>
              <a:off x="5088" y="2304"/>
              <a:ext cx="384" cy="268"/>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 -n</a:t>
              </a:r>
            </a:p>
          </p:txBody>
        </p:sp>
        <p:sp>
          <p:nvSpPr>
            <p:cNvPr id="35868" name="Text Box 27"/>
            <p:cNvSpPr txBox="1">
              <a:spLocks noChangeArrowheads="1"/>
            </p:cNvSpPr>
            <p:nvPr/>
          </p:nvSpPr>
          <p:spPr bwMode="auto">
            <a:xfrm>
              <a:off x="4512" y="3216"/>
              <a:ext cx="1056" cy="460"/>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n is the offset from EBP, used to access data in the stack frame</a:t>
              </a:r>
            </a:p>
          </p:txBody>
        </p:sp>
        <p:sp>
          <p:nvSpPr>
            <p:cNvPr id="35869" name="Text Box 28"/>
            <p:cNvSpPr txBox="1">
              <a:spLocks noChangeArrowheads="1"/>
            </p:cNvSpPr>
            <p:nvPr/>
          </p:nvSpPr>
          <p:spPr bwMode="auto">
            <a:xfrm>
              <a:off x="4128" y="2592"/>
              <a:ext cx="768" cy="402"/>
            </a:xfrm>
            <a:prstGeom prst="rect">
              <a:avLst/>
            </a:prstGeom>
            <a:noFill/>
            <a:ln w="9525">
              <a:noFill/>
              <a:miter lim="800000"/>
              <a:headEnd/>
              <a:tailEnd/>
            </a:ln>
          </p:spPr>
          <p:txBody>
            <a:bodyPr tIns="137160" bIns="137160">
              <a:spAutoFit/>
            </a:bodyPr>
            <a:lstStyle/>
            <a:p>
              <a:pPr>
                <a:spcBef>
                  <a:spcPct val="50000"/>
                </a:spcBef>
              </a:pPr>
              <a:r>
                <a:rPr lang="en-US"/>
                <a:t>Saved registers</a:t>
              </a:r>
            </a:p>
          </p:txBody>
        </p:sp>
        <p:sp>
          <p:nvSpPr>
            <p:cNvPr id="35870" name="Line 29"/>
            <p:cNvSpPr>
              <a:spLocks noChangeShapeType="1"/>
            </p:cNvSpPr>
            <p:nvPr/>
          </p:nvSpPr>
          <p:spPr bwMode="auto">
            <a:xfrm>
              <a:off x="4080" y="297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5871" name="Text Box 24"/>
            <p:cNvSpPr txBox="1">
              <a:spLocks noChangeArrowheads="1"/>
            </p:cNvSpPr>
            <p:nvPr/>
          </p:nvSpPr>
          <p:spPr bwMode="auto">
            <a:xfrm>
              <a:off x="5088" y="2736"/>
              <a:ext cx="336" cy="271"/>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ESP</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sz="2800" dirty="0" smtClean="0"/>
              <a:t>Accessing Data in the Stack Frame </a:t>
            </a:r>
            <a:r>
              <a:rPr lang="en-US" sz="2000" dirty="0" smtClean="0"/>
              <a:t>(1 of 4)</a:t>
            </a:r>
          </a:p>
        </p:txBody>
      </p:sp>
      <p:sp>
        <p:nvSpPr>
          <p:cNvPr id="36868" name="Rectangle 3"/>
          <p:cNvSpPr>
            <a:spLocks noGrp="1" noChangeArrowheads="1"/>
          </p:cNvSpPr>
          <p:nvPr>
            <p:ph type="body" idx="1"/>
          </p:nvPr>
        </p:nvSpPr>
        <p:spPr>
          <a:xfrm>
            <a:off x="533400" y="914400"/>
            <a:ext cx="5410200" cy="5334000"/>
          </a:xfrm>
        </p:spPr>
        <p:txBody>
          <a:bodyPr/>
          <a:lstStyle/>
          <a:p>
            <a:pPr eaLnBrk="1" hangingPunct="1">
              <a:lnSpc>
                <a:spcPct val="80000"/>
              </a:lnSpc>
            </a:pPr>
            <a:r>
              <a:rPr lang="en-US" sz="1800" dirty="0" smtClean="0"/>
              <a:t>By the time the </a:t>
            </a:r>
            <a:r>
              <a:rPr lang="en-US" sz="1800" dirty="0" err="1" smtClean="0"/>
              <a:t>callee</a:t>
            </a:r>
            <a:r>
              <a:rPr lang="en-US" sz="1800" dirty="0" smtClean="0"/>
              <a:t> is ready to do its work, its stack frame is already set up as shown in the diagram from the last slide (and is repeated on the right).</a:t>
            </a:r>
          </a:p>
          <a:p>
            <a:pPr eaLnBrk="1" hangingPunct="1">
              <a:lnSpc>
                <a:spcPct val="80000"/>
              </a:lnSpc>
            </a:pPr>
            <a:r>
              <a:rPr lang="en-US" sz="1800" dirty="0" smtClean="0"/>
              <a:t>The stack pointer (ESP) is pointing to the last saved register value, which is the top of the stack.</a:t>
            </a:r>
          </a:p>
          <a:p>
            <a:pPr eaLnBrk="1" hangingPunct="1">
              <a:lnSpc>
                <a:spcPct val="80000"/>
              </a:lnSpc>
            </a:pPr>
            <a:r>
              <a:rPr lang="en-US" sz="1800" dirty="0" smtClean="0"/>
              <a:t>Given the specific order of the 5 parts of the stack frame, how do we access the input parameters to do work with them?</a:t>
            </a:r>
          </a:p>
          <a:p>
            <a:pPr eaLnBrk="1" hangingPunct="1">
              <a:lnSpc>
                <a:spcPct val="80000"/>
              </a:lnSpc>
            </a:pPr>
            <a:r>
              <a:rPr lang="en-US" sz="1800" dirty="0" smtClean="0"/>
              <a:t>One way to access data on the stack is by using the pop instruction.</a:t>
            </a:r>
          </a:p>
          <a:p>
            <a:pPr eaLnBrk="1" hangingPunct="1">
              <a:lnSpc>
                <a:spcPct val="80000"/>
              </a:lnSpc>
            </a:pPr>
            <a:r>
              <a:rPr lang="en-US" sz="1800" dirty="0" smtClean="0"/>
              <a:t>However, given the LIFO nature of the stack, we can only pop data at the top of the stack.</a:t>
            </a:r>
          </a:p>
          <a:p>
            <a:pPr eaLnBrk="1" hangingPunct="1">
              <a:lnSpc>
                <a:spcPct val="80000"/>
              </a:lnSpc>
            </a:pPr>
            <a:r>
              <a:rPr lang="en-US" sz="1800" dirty="0" smtClean="0"/>
              <a:t>This means that we will need to pop all data off the stack frame in order to get to the input parameters.</a:t>
            </a:r>
          </a:p>
          <a:p>
            <a:pPr eaLnBrk="1" hangingPunct="1">
              <a:lnSpc>
                <a:spcPct val="80000"/>
              </a:lnSpc>
            </a:pPr>
            <a:r>
              <a:rPr lang="en-US" sz="1800" dirty="0" smtClean="0"/>
              <a:t>But this causes a big problem: if we pop all data off the stack to get to the input parameters, where would we save them, especially if there are more data than there are general purpose registers?</a:t>
            </a:r>
          </a:p>
        </p:txBody>
      </p:sp>
      <p:grpSp>
        <p:nvGrpSpPr>
          <p:cNvPr id="36869" name="Group 28"/>
          <p:cNvGrpSpPr>
            <a:grpSpLocks/>
          </p:cNvGrpSpPr>
          <p:nvPr/>
        </p:nvGrpSpPr>
        <p:grpSpPr bwMode="auto">
          <a:xfrm>
            <a:off x="6248400" y="914400"/>
            <a:ext cx="2286000" cy="5105400"/>
            <a:chOff x="4080" y="672"/>
            <a:chExt cx="1488" cy="3004"/>
          </a:xfrm>
        </p:grpSpPr>
        <p:sp>
          <p:nvSpPr>
            <p:cNvPr id="36871" name="Rectangle 4"/>
            <p:cNvSpPr>
              <a:spLocks noChangeArrowheads="1"/>
            </p:cNvSpPr>
            <p:nvPr/>
          </p:nvSpPr>
          <p:spPr bwMode="auto">
            <a:xfrm>
              <a:off x="4080" y="1008"/>
              <a:ext cx="1008" cy="2256"/>
            </a:xfrm>
            <a:prstGeom prst="rect">
              <a:avLst/>
            </a:prstGeom>
            <a:solidFill>
              <a:schemeClr val="accent1"/>
            </a:solidFill>
            <a:ln w="9525">
              <a:noFill/>
              <a:miter lim="800000"/>
              <a:headEnd/>
              <a:tailEnd/>
            </a:ln>
          </p:spPr>
          <p:txBody>
            <a:bodyPr tIns="137160" bIns="137160" anchor="ctr">
              <a:spAutoFit/>
            </a:bodyPr>
            <a:lstStyle/>
            <a:p>
              <a:endParaRPr lang="en-US" sz="2100">
                <a:solidFill>
                  <a:schemeClr val="tx1"/>
                </a:solidFill>
              </a:endParaRPr>
            </a:p>
          </p:txBody>
        </p:sp>
        <p:sp>
          <p:nvSpPr>
            <p:cNvPr id="36872" name="Line 6"/>
            <p:cNvSpPr>
              <a:spLocks noChangeShapeType="1"/>
            </p:cNvSpPr>
            <p:nvPr/>
          </p:nvSpPr>
          <p:spPr bwMode="auto">
            <a:xfrm>
              <a:off x="4128" y="1680"/>
              <a:ext cx="768" cy="0"/>
            </a:xfrm>
            <a:prstGeom prst="line">
              <a:avLst/>
            </a:prstGeom>
            <a:noFill/>
            <a:ln w="6350">
              <a:solidFill>
                <a:schemeClr val="tx1"/>
              </a:solidFill>
              <a:round/>
              <a:headEnd/>
              <a:tailEnd/>
            </a:ln>
          </p:spPr>
          <p:txBody>
            <a:bodyPr tIns="137160" bIns="137160">
              <a:spAutoFit/>
            </a:bodyPr>
            <a:lstStyle/>
            <a:p>
              <a:endParaRPr lang="en-US"/>
            </a:p>
          </p:txBody>
        </p:sp>
        <p:sp>
          <p:nvSpPr>
            <p:cNvPr id="36873" name="Line 7"/>
            <p:cNvSpPr>
              <a:spLocks noChangeShapeType="1"/>
            </p:cNvSpPr>
            <p:nvPr/>
          </p:nvSpPr>
          <p:spPr bwMode="auto">
            <a:xfrm>
              <a:off x="4128" y="1968"/>
              <a:ext cx="768" cy="0"/>
            </a:xfrm>
            <a:prstGeom prst="line">
              <a:avLst/>
            </a:prstGeom>
            <a:noFill/>
            <a:ln w="6350">
              <a:solidFill>
                <a:schemeClr val="tx1"/>
              </a:solidFill>
              <a:round/>
              <a:headEnd/>
              <a:tailEnd/>
            </a:ln>
          </p:spPr>
          <p:txBody>
            <a:bodyPr tIns="137160" bIns="137160">
              <a:spAutoFit/>
            </a:bodyPr>
            <a:lstStyle/>
            <a:p>
              <a:endParaRPr lang="en-US"/>
            </a:p>
          </p:txBody>
        </p:sp>
        <p:sp>
          <p:nvSpPr>
            <p:cNvPr id="36874" name="Line 8"/>
            <p:cNvSpPr>
              <a:spLocks noChangeShapeType="1"/>
            </p:cNvSpPr>
            <p:nvPr/>
          </p:nvSpPr>
          <p:spPr bwMode="auto">
            <a:xfrm>
              <a:off x="4080" y="2592"/>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6875" name="Text Box 9"/>
            <p:cNvSpPr txBox="1">
              <a:spLocks noChangeArrowheads="1"/>
            </p:cNvSpPr>
            <p:nvPr/>
          </p:nvSpPr>
          <p:spPr bwMode="auto">
            <a:xfrm>
              <a:off x="4080" y="1344"/>
              <a:ext cx="864" cy="291"/>
            </a:xfrm>
            <a:prstGeom prst="rect">
              <a:avLst/>
            </a:prstGeom>
            <a:noFill/>
            <a:ln w="9525">
              <a:noFill/>
              <a:miter lim="800000"/>
              <a:headEnd/>
              <a:tailEnd/>
            </a:ln>
          </p:spPr>
          <p:txBody>
            <a:bodyPr tIns="137160" bIns="137160">
              <a:spAutoFit/>
            </a:bodyPr>
            <a:lstStyle/>
            <a:p>
              <a:pPr>
                <a:spcBef>
                  <a:spcPct val="50000"/>
                </a:spcBef>
              </a:pPr>
              <a:r>
                <a:rPr lang="en-US"/>
                <a:t>Input parameters</a:t>
              </a:r>
            </a:p>
          </p:txBody>
        </p:sp>
        <p:sp>
          <p:nvSpPr>
            <p:cNvPr id="36876" name="Text Box 10"/>
            <p:cNvSpPr txBox="1">
              <a:spLocks noChangeArrowheads="1"/>
            </p:cNvSpPr>
            <p:nvPr/>
          </p:nvSpPr>
          <p:spPr bwMode="auto">
            <a:xfrm>
              <a:off x="4080" y="1680"/>
              <a:ext cx="816" cy="287"/>
            </a:xfrm>
            <a:prstGeom prst="rect">
              <a:avLst/>
            </a:prstGeom>
            <a:noFill/>
            <a:ln w="9525">
              <a:noFill/>
              <a:miter lim="800000"/>
              <a:headEnd/>
              <a:tailEnd/>
            </a:ln>
          </p:spPr>
          <p:txBody>
            <a:bodyPr tIns="137160" bIns="137160">
              <a:spAutoFit/>
            </a:bodyPr>
            <a:lstStyle/>
            <a:p>
              <a:pPr>
                <a:spcBef>
                  <a:spcPct val="50000"/>
                </a:spcBef>
              </a:pPr>
              <a:r>
                <a:rPr lang="en-US"/>
                <a:t>Return address</a:t>
              </a:r>
            </a:p>
          </p:txBody>
        </p:sp>
        <p:sp>
          <p:nvSpPr>
            <p:cNvPr id="36877" name="Text Box 11"/>
            <p:cNvSpPr txBox="1">
              <a:spLocks noChangeArrowheads="1"/>
            </p:cNvSpPr>
            <p:nvPr/>
          </p:nvSpPr>
          <p:spPr bwMode="auto">
            <a:xfrm>
              <a:off x="4080" y="1968"/>
              <a:ext cx="960" cy="287"/>
            </a:xfrm>
            <a:prstGeom prst="rect">
              <a:avLst/>
            </a:prstGeom>
            <a:noFill/>
            <a:ln w="9525">
              <a:noFill/>
              <a:miter lim="800000"/>
              <a:headEnd/>
              <a:tailEnd/>
            </a:ln>
          </p:spPr>
          <p:txBody>
            <a:bodyPr tIns="137160" bIns="137160">
              <a:spAutoFit/>
            </a:bodyPr>
            <a:lstStyle/>
            <a:p>
              <a:pPr>
                <a:spcBef>
                  <a:spcPct val="50000"/>
                </a:spcBef>
              </a:pPr>
              <a:r>
                <a:rPr lang="en-US"/>
                <a:t>EBP</a:t>
              </a:r>
            </a:p>
          </p:txBody>
        </p:sp>
        <p:sp>
          <p:nvSpPr>
            <p:cNvPr id="36878" name="Text Box 12"/>
            <p:cNvSpPr txBox="1">
              <a:spLocks noChangeArrowheads="1"/>
            </p:cNvSpPr>
            <p:nvPr/>
          </p:nvSpPr>
          <p:spPr bwMode="auto">
            <a:xfrm>
              <a:off x="4128" y="2208"/>
              <a:ext cx="768" cy="402"/>
            </a:xfrm>
            <a:prstGeom prst="rect">
              <a:avLst/>
            </a:prstGeom>
            <a:noFill/>
            <a:ln w="9525">
              <a:noFill/>
              <a:miter lim="800000"/>
              <a:headEnd/>
              <a:tailEnd/>
            </a:ln>
          </p:spPr>
          <p:txBody>
            <a:bodyPr tIns="137160" bIns="137160">
              <a:spAutoFit/>
            </a:bodyPr>
            <a:lstStyle/>
            <a:p>
              <a:pPr>
                <a:spcBef>
                  <a:spcPct val="50000"/>
                </a:spcBef>
              </a:pPr>
              <a:r>
                <a:rPr lang="en-US"/>
                <a:t>Local Variables</a:t>
              </a:r>
            </a:p>
          </p:txBody>
        </p:sp>
        <p:sp>
          <p:nvSpPr>
            <p:cNvPr id="36879" name="Line 13"/>
            <p:cNvSpPr>
              <a:spLocks noChangeShapeType="1"/>
            </p:cNvSpPr>
            <p:nvPr/>
          </p:nvSpPr>
          <p:spPr bwMode="auto">
            <a:xfrm>
              <a:off x="4176" y="1344"/>
              <a:ext cx="720" cy="0"/>
            </a:xfrm>
            <a:prstGeom prst="line">
              <a:avLst/>
            </a:prstGeom>
            <a:noFill/>
            <a:ln w="6350">
              <a:solidFill>
                <a:schemeClr val="tx1"/>
              </a:solidFill>
              <a:round/>
              <a:headEnd/>
              <a:tailEnd/>
            </a:ln>
          </p:spPr>
          <p:txBody>
            <a:bodyPr tIns="137160" bIns="137160">
              <a:spAutoFit/>
            </a:bodyPr>
            <a:lstStyle/>
            <a:p>
              <a:endParaRPr lang="en-US"/>
            </a:p>
          </p:txBody>
        </p:sp>
        <p:sp>
          <p:nvSpPr>
            <p:cNvPr id="36880" name="Text Box 14"/>
            <p:cNvSpPr txBox="1">
              <a:spLocks noChangeArrowheads="1"/>
            </p:cNvSpPr>
            <p:nvPr/>
          </p:nvSpPr>
          <p:spPr bwMode="auto">
            <a:xfrm>
              <a:off x="4128" y="672"/>
              <a:ext cx="864" cy="402"/>
            </a:xfrm>
            <a:prstGeom prst="rect">
              <a:avLst/>
            </a:prstGeom>
            <a:noFill/>
            <a:ln w="9525">
              <a:noFill/>
              <a:miter lim="800000"/>
              <a:headEnd/>
              <a:tailEnd/>
            </a:ln>
          </p:spPr>
          <p:txBody>
            <a:bodyPr tIns="137160" bIns="137160">
              <a:spAutoFit/>
            </a:bodyPr>
            <a:lstStyle/>
            <a:p>
              <a:pPr>
                <a:spcBef>
                  <a:spcPct val="50000"/>
                </a:spcBef>
              </a:pPr>
              <a:r>
                <a:rPr lang="en-US">
                  <a:solidFill>
                    <a:schemeClr val="tx1"/>
                  </a:solidFill>
                </a:rPr>
                <a:t>stack frame with all 5 parts</a:t>
              </a:r>
            </a:p>
          </p:txBody>
        </p:sp>
        <p:sp>
          <p:nvSpPr>
            <p:cNvPr id="36881" name="Line 15"/>
            <p:cNvSpPr>
              <a:spLocks noChangeShapeType="1"/>
            </p:cNvSpPr>
            <p:nvPr/>
          </p:nvSpPr>
          <p:spPr bwMode="auto">
            <a:xfrm>
              <a:off x="4080" y="1680"/>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6882" name="Line 16"/>
            <p:cNvSpPr>
              <a:spLocks noChangeShapeType="1"/>
            </p:cNvSpPr>
            <p:nvPr/>
          </p:nvSpPr>
          <p:spPr bwMode="auto">
            <a:xfrm>
              <a:off x="4080" y="1968"/>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6883" name="Line 17"/>
            <p:cNvSpPr>
              <a:spLocks noChangeShapeType="1"/>
            </p:cNvSpPr>
            <p:nvPr/>
          </p:nvSpPr>
          <p:spPr bwMode="auto">
            <a:xfrm>
              <a:off x="4080" y="225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6884" name="Line 18"/>
            <p:cNvSpPr>
              <a:spLocks noChangeShapeType="1"/>
            </p:cNvSpPr>
            <p:nvPr/>
          </p:nvSpPr>
          <p:spPr bwMode="auto">
            <a:xfrm>
              <a:off x="4080" y="1344"/>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6885" name="Text Box 24"/>
            <p:cNvSpPr txBox="1">
              <a:spLocks noChangeArrowheads="1"/>
            </p:cNvSpPr>
            <p:nvPr/>
          </p:nvSpPr>
          <p:spPr bwMode="auto">
            <a:xfrm>
              <a:off x="5088" y="1968"/>
              <a:ext cx="336" cy="268"/>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a:t>
              </a:r>
            </a:p>
          </p:txBody>
        </p:sp>
        <p:sp>
          <p:nvSpPr>
            <p:cNvPr id="36886" name="Text Box 25"/>
            <p:cNvSpPr txBox="1">
              <a:spLocks noChangeArrowheads="1"/>
            </p:cNvSpPr>
            <p:nvPr/>
          </p:nvSpPr>
          <p:spPr bwMode="auto">
            <a:xfrm>
              <a:off x="5088" y="2304"/>
              <a:ext cx="384" cy="268"/>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 -n</a:t>
              </a:r>
            </a:p>
          </p:txBody>
        </p:sp>
        <p:sp>
          <p:nvSpPr>
            <p:cNvPr id="36887" name="Text Box 27"/>
            <p:cNvSpPr txBox="1">
              <a:spLocks noChangeArrowheads="1"/>
            </p:cNvSpPr>
            <p:nvPr/>
          </p:nvSpPr>
          <p:spPr bwMode="auto">
            <a:xfrm>
              <a:off x="4512" y="3216"/>
              <a:ext cx="1056" cy="460"/>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n is the offset from EBP, used to access data in the stack frame</a:t>
              </a:r>
            </a:p>
          </p:txBody>
        </p:sp>
        <p:sp>
          <p:nvSpPr>
            <p:cNvPr id="36888" name="Text Box 28"/>
            <p:cNvSpPr txBox="1">
              <a:spLocks noChangeArrowheads="1"/>
            </p:cNvSpPr>
            <p:nvPr/>
          </p:nvSpPr>
          <p:spPr bwMode="auto">
            <a:xfrm>
              <a:off x="4128" y="2592"/>
              <a:ext cx="768" cy="402"/>
            </a:xfrm>
            <a:prstGeom prst="rect">
              <a:avLst/>
            </a:prstGeom>
            <a:noFill/>
            <a:ln w="9525">
              <a:noFill/>
              <a:miter lim="800000"/>
              <a:headEnd/>
              <a:tailEnd/>
            </a:ln>
          </p:spPr>
          <p:txBody>
            <a:bodyPr tIns="137160" bIns="137160">
              <a:spAutoFit/>
            </a:bodyPr>
            <a:lstStyle/>
            <a:p>
              <a:pPr>
                <a:spcBef>
                  <a:spcPct val="50000"/>
                </a:spcBef>
              </a:pPr>
              <a:r>
                <a:rPr lang="en-US"/>
                <a:t>Saved registers</a:t>
              </a:r>
            </a:p>
          </p:txBody>
        </p:sp>
        <p:sp>
          <p:nvSpPr>
            <p:cNvPr id="36889" name="Line 29"/>
            <p:cNvSpPr>
              <a:spLocks noChangeShapeType="1"/>
            </p:cNvSpPr>
            <p:nvPr/>
          </p:nvSpPr>
          <p:spPr bwMode="auto">
            <a:xfrm>
              <a:off x="4080" y="297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6890" name="Text Box 24"/>
            <p:cNvSpPr txBox="1">
              <a:spLocks noChangeArrowheads="1"/>
            </p:cNvSpPr>
            <p:nvPr/>
          </p:nvSpPr>
          <p:spPr bwMode="auto">
            <a:xfrm>
              <a:off x="5088" y="2736"/>
              <a:ext cx="336" cy="271"/>
            </a:xfrm>
            <a:prstGeom prst="rect">
              <a:avLst/>
            </a:prstGeom>
            <a:noFill/>
            <a:ln w="9525">
              <a:noFill/>
              <a:miter lim="800000"/>
              <a:headEnd/>
              <a:tailEnd/>
            </a:ln>
          </p:spPr>
          <p:txBody>
            <a:bodyPr tIns="137160" bIns="137160">
              <a:spAutoFit/>
            </a:bodyPr>
            <a:lstStyle/>
            <a:p>
              <a:pPr>
                <a:spcBef>
                  <a:spcPct val="50000"/>
                </a:spcBef>
              </a:pPr>
              <a:r>
                <a:rPr lang="en-US" sz="1000" dirty="0">
                  <a:solidFill>
                    <a:schemeClr val="tx1"/>
                  </a:solidFill>
                </a:rPr>
                <a:t>ESP</a:t>
              </a:r>
            </a:p>
          </p:txBody>
        </p:sp>
      </p:grpSp>
      <p:sp>
        <p:nvSpPr>
          <p:cNvPr id="36870" name="Text Box 23"/>
          <p:cNvSpPr txBox="1">
            <a:spLocks noChangeArrowheads="1"/>
          </p:cNvSpPr>
          <p:nvPr/>
        </p:nvSpPr>
        <p:spPr bwMode="auto">
          <a:xfrm>
            <a:off x="7772400" y="2209800"/>
            <a:ext cx="838200" cy="425450"/>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 +n</a:t>
            </a:r>
          </a:p>
        </p:txBody>
      </p:sp>
      <p:cxnSp>
        <p:nvCxnSpPr>
          <p:cNvPr id="28" name="Straight Arrow Connector 27"/>
          <p:cNvCxnSpPr/>
          <p:nvPr/>
        </p:nvCxnSpPr>
        <p:spPr bwMode="auto">
          <a:xfrm flipH="1">
            <a:off x="7543800" y="4572000"/>
            <a:ext cx="304800" cy="0"/>
          </a:xfrm>
          <a:prstGeom prst="straightConnector1">
            <a:avLst/>
          </a:prstGeom>
          <a:solidFill>
            <a:schemeClr val="accent1"/>
          </a:solidFill>
          <a:ln w="9525" cap="flat" cmpd="sng" algn="ctr">
            <a:noFill/>
            <a:prstDash val="solid"/>
            <a:round/>
            <a:headEnd type="none" w="med" len="med"/>
            <a:tailEnd type="arrow"/>
          </a:ln>
          <a:effectLst/>
        </p:spPr>
      </p:cxnSp>
      <p:cxnSp>
        <p:nvCxnSpPr>
          <p:cNvPr id="31" name="Straight Arrow Connector 30"/>
          <p:cNvCxnSpPr>
            <a:stCxn id="36890" idx="1"/>
          </p:cNvCxnSpPr>
          <p:nvPr/>
        </p:nvCxnSpPr>
        <p:spPr bwMode="auto">
          <a:xfrm flipH="1" flipV="1">
            <a:off x="7391400" y="4572000"/>
            <a:ext cx="405581" cy="80525"/>
          </a:xfrm>
          <a:prstGeom prst="straightConnector1">
            <a:avLst/>
          </a:prstGeom>
          <a:solidFill>
            <a:schemeClr val="accent1"/>
          </a:solidFill>
          <a:ln w="9525" cap="flat" cmpd="sng" algn="ctr">
            <a:noFill/>
            <a:prstDash val="solid"/>
            <a:round/>
            <a:headEnd type="none" w="med" len="med"/>
            <a:tailEnd type="arrow"/>
          </a:ln>
          <a:effectLst/>
        </p:spPr>
      </p:cxnSp>
      <p:cxnSp>
        <p:nvCxnSpPr>
          <p:cNvPr id="33" name="Straight Arrow Connector 32"/>
          <p:cNvCxnSpPr/>
          <p:nvPr/>
        </p:nvCxnSpPr>
        <p:spPr bwMode="auto">
          <a:xfrm flipH="1">
            <a:off x="7543800" y="46482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99D2718-5A2E-41FA-B980-67D5038032C0}" type="slidenum">
              <a:rPr lang="en-US" sz="1600">
                <a:solidFill>
                  <a:schemeClr val="tx1"/>
                </a:solidFill>
                <a:latin typeface="Times New Roman" pitchFamily="18" charset="0"/>
              </a:rPr>
              <a:pPr algn="r"/>
              <a:t>32</a:t>
            </a:fld>
            <a:endParaRPr lang="en-US" sz="1600">
              <a:solidFill>
                <a:schemeClr val="tx1"/>
              </a:solidFill>
              <a:latin typeface="Times New Roman" pitchFamily="18" charset="0"/>
            </a:endParaRPr>
          </a:p>
        </p:txBody>
      </p:sp>
      <p:sp>
        <p:nvSpPr>
          <p:cNvPr id="201730" name="Rectangle 2"/>
          <p:cNvSpPr>
            <a:spLocks noGrp="1" noChangeArrowheads="1"/>
          </p:cNvSpPr>
          <p:nvPr>
            <p:ph type="title" idx="4294967295"/>
          </p:nvPr>
        </p:nvSpPr>
        <p:spPr/>
        <p:txBody>
          <a:bodyPr/>
          <a:lstStyle/>
          <a:p>
            <a:pPr eaLnBrk="1" hangingPunct="1">
              <a:defRPr/>
            </a:pPr>
            <a:r>
              <a:rPr lang="en-US" sz="2800" dirty="0" smtClean="0"/>
              <a:t>Accessing Data in the Stack Frame </a:t>
            </a:r>
            <a:r>
              <a:rPr lang="en-US" sz="2000" dirty="0" smtClean="0"/>
              <a:t>(2 of 4)</a:t>
            </a:r>
          </a:p>
        </p:txBody>
      </p:sp>
      <p:sp>
        <p:nvSpPr>
          <p:cNvPr id="35844" name="Rectangle 3"/>
          <p:cNvSpPr>
            <a:spLocks noGrp="1" noChangeArrowheads="1"/>
          </p:cNvSpPr>
          <p:nvPr>
            <p:ph type="body" idx="4294967295"/>
          </p:nvPr>
        </p:nvSpPr>
        <p:spPr>
          <a:xfrm>
            <a:off x="304800" y="762000"/>
            <a:ext cx="5943600" cy="5410200"/>
          </a:xfrm>
        </p:spPr>
        <p:txBody>
          <a:bodyPr/>
          <a:lstStyle/>
          <a:p>
            <a:pPr eaLnBrk="1" hangingPunct="1">
              <a:lnSpc>
                <a:spcPct val="80000"/>
              </a:lnSpc>
              <a:defRPr/>
            </a:pPr>
            <a:r>
              <a:rPr lang="en-US" sz="1800" dirty="0" smtClean="0"/>
              <a:t>The solution is to take advantage of 2 facts that are consistent with the stack:</a:t>
            </a:r>
          </a:p>
          <a:p>
            <a:pPr marL="800100" lvl="1" indent="-342900" eaLnBrk="1" hangingPunct="1">
              <a:lnSpc>
                <a:spcPct val="80000"/>
              </a:lnSpc>
              <a:buFontTx/>
              <a:buAutoNum type="arabicPeriod"/>
              <a:defRPr/>
            </a:pPr>
            <a:r>
              <a:rPr lang="en-US" sz="1800" dirty="0" smtClean="0"/>
              <a:t>Each data value on the stack is 4 bytes away from the next data on the stack.</a:t>
            </a:r>
          </a:p>
          <a:p>
            <a:pPr marL="800100" lvl="1" indent="-342900" eaLnBrk="1" hangingPunct="1">
              <a:lnSpc>
                <a:spcPct val="80000"/>
              </a:lnSpc>
              <a:buFontTx/>
              <a:buAutoNum type="arabicPeriod"/>
              <a:defRPr/>
            </a:pPr>
            <a:r>
              <a:rPr lang="en-US" sz="1800" dirty="0" smtClean="0"/>
              <a:t>ESP is always pointing to the top of the stack, which means ESP has the address of the last data that has been pushed into the stack.</a:t>
            </a:r>
          </a:p>
          <a:p>
            <a:pPr eaLnBrk="1" hangingPunct="1">
              <a:lnSpc>
                <a:spcPct val="80000"/>
              </a:lnSpc>
              <a:defRPr/>
            </a:pPr>
            <a:r>
              <a:rPr lang="en-US" sz="1800" dirty="0" smtClean="0"/>
              <a:t>From the address of the stack top (which is stored in ESP), we can subtract multiples of 4 to get to any data value on the stack.</a:t>
            </a:r>
          </a:p>
          <a:p>
            <a:pPr eaLnBrk="1" hangingPunct="1">
              <a:lnSpc>
                <a:spcPct val="80000"/>
              </a:lnSpc>
              <a:defRPr/>
            </a:pPr>
            <a:r>
              <a:rPr lang="en-US" sz="1800" dirty="0" smtClean="0"/>
              <a:t>For example, using the diagram on the left:</a:t>
            </a:r>
          </a:p>
          <a:p>
            <a:pPr lvl="1" eaLnBrk="1" hangingPunct="1">
              <a:lnSpc>
                <a:spcPct val="80000"/>
              </a:lnSpc>
              <a:defRPr/>
            </a:pPr>
            <a:r>
              <a:rPr lang="en-US" sz="1800" dirty="0" smtClean="0"/>
              <a:t>Starting from the stack top (where ESP is) and going toward the bottom of the stack, let’s say there are: 2 saved register data, 1 local variable, 1 EBP data, and 1 return address before we get to the location of the input parameters.</a:t>
            </a:r>
          </a:p>
          <a:p>
            <a:pPr lvl="1" eaLnBrk="1" hangingPunct="1">
              <a:lnSpc>
                <a:spcPct val="80000"/>
              </a:lnSpc>
              <a:defRPr/>
            </a:pPr>
            <a:r>
              <a:rPr lang="en-US" sz="1800" dirty="0" smtClean="0"/>
              <a:t>This means: 4 * (2 + 1 + 1 +1) = 20 bytes from ESP is where the input parameters are.</a:t>
            </a:r>
          </a:p>
          <a:p>
            <a:pPr lvl="1" eaLnBrk="1" hangingPunct="1">
              <a:lnSpc>
                <a:spcPct val="80000"/>
              </a:lnSpc>
              <a:defRPr/>
            </a:pPr>
            <a:r>
              <a:rPr lang="en-US" sz="1800" dirty="0" smtClean="0"/>
              <a:t>To access the last input parameter that was pushed into the stack, we use:  [</a:t>
            </a:r>
            <a:r>
              <a:rPr lang="en-US" sz="1800" dirty="0" err="1" smtClean="0"/>
              <a:t>esp</a:t>
            </a:r>
            <a:r>
              <a:rPr lang="en-US" sz="1800" dirty="0" smtClean="0"/>
              <a:t> + 20]</a:t>
            </a:r>
          </a:p>
          <a:p>
            <a:pPr>
              <a:lnSpc>
                <a:spcPct val="80000"/>
              </a:lnSpc>
              <a:defRPr/>
            </a:pPr>
            <a:r>
              <a:rPr lang="en-US" sz="1800" dirty="0" smtClean="0"/>
              <a:t>However, there are 2 problems with using ESP to access data on the stack.</a:t>
            </a:r>
          </a:p>
        </p:txBody>
      </p:sp>
      <p:sp>
        <p:nvSpPr>
          <p:cNvPr id="37893" name="Text Box 23"/>
          <p:cNvSpPr txBox="1">
            <a:spLocks noChangeArrowheads="1"/>
          </p:cNvSpPr>
          <p:nvPr/>
        </p:nvSpPr>
        <p:spPr bwMode="auto">
          <a:xfrm>
            <a:off x="8077200" y="2209800"/>
            <a:ext cx="838200" cy="425450"/>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 +n</a:t>
            </a:r>
          </a:p>
        </p:txBody>
      </p:sp>
      <p:grpSp>
        <p:nvGrpSpPr>
          <p:cNvPr id="37894" name="Group 8"/>
          <p:cNvGrpSpPr>
            <a:grpSpLocks/>
          </p:cNvGrpSpPr>
          <p:nvPr/>
        </p:nvGrpSpPr>
        <p:grpSpPr bwMode="auto">
          <a:xfrm>
            <a:off x="6477000" y="1066800"/>
            <a:ext cx="2362200" cy="4768850"/>
            <a:chOff x="4080" y="672"/>
            <a:chExt cx="1488" cy="3004"/>
          </a:xfrm>
        </p:grpSpPr>
        <p:sp>
          <p:nvSpPr>
            <p:cNvPr id="37896" name="Rectangle 4"/>
            <p:cNvSpPr>
              <a:spLocks noChangeArrowheads="1"/>
            </p:cNvSpPr>
            <p:nvPr/>
          </p:nvSpPr>
          <p:spPr bwMode="auto">
            <a:xfrm>
              <a:off x="4080" y="1008"/>
              <a:ext cx="1008" cy="2256"/>
            </a:xfrm>
            <a:prstGeom prst="rect">
              <a:avLst/>
            </a:prstGeom>
            <a:solidFill>
              <a:schemeClr val="accent1"/>
            </a:solidFill>
            <a:ln w="9525">
              <a:noFill/>
              <a:miter lim="800000"/>
              <a:headEnd/>
              <a:tailEnd/>
            </a:ln>
          </p:spPr>
          <p:txBody>
            <a:bodyPr tIns="137160" bIns="137160" anchor="ctr">
              <a:spAutoFit/>
            </a:bodyPr>
            <a:lstStyle/>
            <a:p>
              <a:endParaRPr lang="en-US" sz="2100">
                <a:solidFill>
                  <a:schemeClr val="tx1"/>
                </a:solidFill>
              </a:endParaRPr>
            </a:p>
          </p:txBody>
        </p:sp>
        <p:sp>
          <p:nvSpPr>
            <p:cNvPr id="37897" name="Line 6"/>
            <p:cNvSpPr>
              <a:spLocks noChangeShapeType="1"/>
            </p:cNvSpPr>
            <p:nvPr/>
          </p:nvSpPr>
          <p:spPr bwMode="auto">
            <a:xfrm>
              <a:off x="4128" y="1680"/>
              <a:ext cx="768" cy="0"/>
            </a:xfrm>
            <a:prstGeom prst="line">
              <a:avLst/>
            </a:prstGeom>
            <a:noFill/>
            <a:ln w="6350">
              <a:solidFill>
                <a:schemeClr val="tx1"/>
              </a:solidFill>
              <a:round/>
              <a:headEnd/>
              <a:tailEnd/>
            </a:ln>
          </p:spPr>
          <p:txBody>
            <a:bodyPr tIns="137160" bIns="137160">
              <a:spAutoFit/>
            </a:bodyPr>
            <a:lstStyle/>
            <a:p>
              <a:endParaRPr lang="en-US"/>
            </a:p>
          </p:txBody>
        </p:sp>
        <p:sp>
          <p:nvSpPr>
            <p:cNvPr id="37898" name="Line 7"/>
            <p:cNvSpPr>
              <a:spLocks noChangeShapeType="1"/>
            </p:cNvSpPr>
            <p:nvPr/>
          </p:nvSpPr>
          <p:spPr bwMode="auto">
            <a:xfrm>
              <a:off x="4128" y="1968"/>
              <a:ext cx="768" cy="0"/>
            </a:xfrm>
            <a:prstGeom prst="line">
              <a:avLst/>
            </a:prstGeom>
            <a:noFill/>
            <a:ln w="6350">
              <a:solidFill>
                <a:schemeClr val="tx1"/>
              </a:solidFill>
              <a:round/>
              <a:headEnd/>
              <a:tailEnd/>
            </a:ln>
          </p:spPr>
          <p:txBody>
            <a:bodyPr tIns="137160" bIns="137160">
              <a:spAutoFit/>
            </a:bodyPr>
            <a:lstStyle/>
            <a:p>
              <a:endParaRPr lang="en-US"/>
            </a:p>
          </p:txBody>
        </p:sp>
        <p:sp>
          <p:nvSpPr>
            <p:cNvPr id="37899" name="Line 8"/>
            <p:cNvSpPr>
              <a:spLocks noChangeShapeType="1"/>
            </p:cNvSpPr>
            <p:nvPr/>
          </p:nvSpPr>
          <p:spPr bwMode="auto">
            <a:xfrm>
              <a:off x="4080" y="2592"/>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7900" name="Text Box 9"/>
            <p:cNvSpPr txBox="1">
              <a:spLocks noChangeArrowheads="1"/>
            </p:cNvSpPr>
            <p:nvPr/>
          </p:nvSpPr>
          <p:spPr bwMode="auto">
            <a:xfrm>
              <a:off x="4080" y="1344"/>
              <a:ext cx="864" cy="291"/>
            </a:xfrm>
            <a:prstGeom prst="rect">
              <a:avLst/>
            </a:prstGeom>
            <a:noFill/>
            <a:ln w="9525">
              <a:noFill/>
              <a:miter lim="800000"/>
              <a:headEnd/>
              <a:tailEnd/>
            </a:ln>
          </p:spPr>
          <p:txBody>
            <a:bodyPr tIns="137160" bIns="137160">
              <a:spAutoFit/>
            </a:bodyPr>
            <a:lstStyle/>
            <a:p>
              <a:pPr>
                <a:spcBef>
                  <a:spcPct val="50000"/>
                </a:spcBef>
              </a:pPr>
              <a:r>
                <a:rPr lang="en-US"/>
                <a:t>Input parameters</a:t>
              </a:r>
            </a:p>
          </p:txBody>
        </p:sp>
        <p:sp>
          <p:nvSpPr>
            <p:cNvPr id="37901" name="Text Box 10"/>
            <p:cNvSpPr txBox="1">
              <a:spLocks noChangeArrowheads="1"/>
            </p:cNvSpPr>
            <p:nvPr/>
          </p:nvSpPr>
          <p:spPr bwMode="auto">
            <a:xfrm>
              <a:off x="4080" y="1680"/>
              <a:ext cx="816" cy="287"/>
            </a:xfrm>
            <a:prstGeom prst="rect">
              <a:avLst/>
            </a:prstGeom>
            <a:noFill/>
            <a:ln w="9525">
              <a:noFill/>
              <a:miter lim="800000"/>
              <a:headEnd/>
              <a:tailEnd/>
            </a:ln>
          </p:spPr>
          <p:txBody>
            <a:bodyPr tIns="137160" bIns="137160">
              <a:spAutoFit/>
            </a:bodyPr>
            <a:lstStyle/>
            <a:p>
              <a:pPr>
                <a:spcBef>
                  <a:spcPct val="50000"/>
                </a:spcBef>
              </a:pPr>
              <a:r>
                <a:rPr lang="en-US"/>
                <a:t>Return address</a:t>
              </a:r>
            </a:p>
          </p:txBody>
        </p:sp>
        <p:sp>
          <p:nvSpPr>
            <p:cNvPr id="37902" name="Text Box 11"/>
            <p:cNvSpPr txBox="1">
              <a:spLocks noChangeArrowheads="1"/>
            </p:cNvSpPr>
            <p:nvPr/>
          </p:nvSpPr>
          <p:spPr bwMode="auto">
            <a:xfrm>
              <a:off x="4080" y="1968"/>
              <a:ext cx="960" cy="287"/>
            </a:xfrm>
            <a:prstGeom prst="rect">
              <a:avLst/>
            </a:prstGeom>
            <a:noFill/>
            <a:ln w="9525">
              <a:noFill/>
              <a:miter lim="800000"/>
              <a:headEnd/>
              <a:tailEnd/>
            </a:ln>
          </p:spPr>
          <p:txBody>
            <a:bodyPr tIns="137160" bIns="137160">
              <a:spAutoFit/>
            </a:bodyPr>
            <a:lstStyle/>
            <a:p>
              <a:pPr>
                <a:spcBef>
                  <a:spcPct val="50000"/>
                </a:spcBef>
              </a:pPr>
              <a:r>
                <a:rPr lang="en-US"/>
                <a:t>EBP</a:t>
              </a:r>
            </a:p>
          </p:txBody>
        </p:sp>
        <p:sp>
          <p:nvSpPr>
            <p:cNvPr id="37903" name="Text Box 12"/>
            <p:cNvSpPr txBox="1">
              <a:spLocks noChangeArrowheads="1"/>
            </p:cNvSpPr>
            <p:nvPr/>
          </p:nvSpPr>
          <p:spPr bwMode="auto">
            <a:xfrm>
              <a:off x="4128" y="2208"/>
              <a:ext cx="768" cy="402"/>
            </a:xfrm>
            <a:prstGeom prst="rect">
              <a:avLst/>
            </a:prstGeom>
            <a:noFill/>
            <a:ln w="9525">
              <a:noFill/>
              <a:miter lim="800000"/>
              <a:headEnd/>
              <a:tailEnd/>
            </a:ln>
          </p:spPr>
          <p:txBody>
            <a:bodyPr tIns="137160" bIns="137160">
              <a:spAutoFit/>
            </a:bodyPr>
            <a:lstStyle/>
            <a:p>
              <a:pPr>
                <a:spcBef>
                  <a:spcPct val="50000"/>
                </a:spcBef>
              </a:pPr>
              <a:r>
                <a:rPr lang="en-US"/>
                <a:t>Local Variables</a:t>
              </a:r>
            </a:p>
          </p:txBody>
        </p:sp>
        <p:sp>
          <p:nvSpPr>
            <p:cNvPr id="37904" name="Line 13"/>
            <p:cNvSpPr>
              <a:spLocks noChangeShapeType="1"/>
            </p:cNvSpPr>
            <p:nvPr/>
          </p:nvSpPr>
          <p:spPr bwMode="auto">
            <a:xfrm>
              <a:off x="4176" y="1344"/>
              <a:ext cx="720" cy="0"/>
            </a:xfrm>
            <a:prstGeom prst="line">
              <a:avLst/>
            </a:prstGeom>
            <a:noFill/>
            <a:ln w="6350">
              <a:solidFill>
                <a:schemeClr val="tx1"/>
              </a:solidFill>
              <a:round/>
              <a:headEnd/>
              <a:tailEnd/>
            </a:ln>
          </p:spPr>
          <p:txBody>
            <a:bodyPr tIns="137160" bIns="137160">
              <a:spAutoFit/>
            </a:bodyPr>
            <a:lstStyle/>
            <a:p>
              <a:endParaRPr lang="en-US"/>
            </a:p>
          </p:txBody>
        </p:sp>
        <p:sp>
          <p:nvSpPr>
            <p:cNvPr id="37905" name="Text Box 14"/>
            <p:cNvSpPr txBox="1">
              <a:spLocks noChangeArrowheads="1"/>
            </p:cNvSpPr>
            <p:nvPr/>
          </p:nvSpPr>
          <p:spPr bwMode="auto">
            <a:xfrm>
              <a:off x="4128" y="672"/>
              <a:ext cx="864" cy="402"/>
            </a:xfrm>
            <a:prstGeom prst="rect">
              <a:avLst/>
            </a:prstGeom>
            <a:noFill/>
            <a:ln w="9525">
              <a:noFill/>
              <a:miter lim="800000"/>
              <a:headEnd/>
              <a:tailEnd/>
            </a:ln>
          </p:spPr>
          <p:txBody>
            <a:bodyPr tIns="137160" bIns="137160">
              <a:spAutoFit/>
            </a:bodyPr>
            <a:lstStyle/>
            <a:p>
              <a:pPr>
                <a:spcBef>
                  <a:spcPct val="50000"/>
                </a:spcBef>
              </a:pPr>
              <a:r>
                <a:rPr lang="en-US">
                  <a:solidFill>
                    <a:schemeClr val="tx1"/>
                  </a:solidFill>
                </a:rPr>
                <a:t>stack frame with all 5 parts</a:t>
              </a:r>
            </a:p>
          </p:txBody>
        </p:sp>
        <p:sp>
          <p:nvSpPr>
            <p:cNvPr id="37906" name="Line 15"/>
            <p:cNvSpPr>
              <a:spLocks noChangeShapeType="1"/>
            </p:cNvSpPr>
            <p:nvPr/>
          </p:nvSpPr>
          <p:spPr bwMode="auto">
            <a:xfrm>
              <a:off x="4080" y="1680"/>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7907" name="Line 16"/>
            <p:cNvSpPr>
              <a:spLocks noChangeShapeType="1"/>
            </p:cNvSpPr>
            <p:nvPr/>
          </p:nvSpPr>
          <p:spPr bwMode="auto">
            <a:xfrm>
              <a:off x="4080" y="1968"/>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7908" name="Line 17"/>
            <p:cNvSpPr>
              <a:spLocks noChangeShapeType="1"/>
            </p:cNvSpPr>
            <p:nvPr/>
          </p:nvSpPr>
          <p:spPr bwMode="auto">
            <a:xfrm>
              <a:off x="4080" y="225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7909" name="Line 18"/>
            <p:cNvSpPr>
              <a:spLocks noChangeShapeType="1"/>
            </p:cNvSpPr>
            <p:nvPr/>
          </p:nvSpPr>
          <p:spPr bwMode="auto">
            <a:xfrm>
              <a:off x="4080" y="1344"/>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7910" name="Text Box 24"/>
            <p:cNvSpPr txBox="1">
              <a:spLocks noChangeArrowheads="1"/>
            </p:cNvSpPr>
            <p:nvPr/>
          </p:nvSpPr>
          <p:spPr bwMode="auto">
            <a:xfrm>
              <a:off x="5088" y="1968"/>
              <a:ext cx="336" cy="268"/>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a:t>
              </a:r>
            </a:p>
          </p:txBody>
        </p:sp>
        <p:sp>
          <p:nvSpPr>
            <p:cNvPr id="37911" name="Text Box 25"/>
            <p:cNvSpPr txBox="1">
              <a:spLocks noChangeArrowheads="1"/>
            </p:cNvSpPr>
            <p:nvPr/>
          </p:nvSpPr>
          <p:spPr bwMode="auto">
            <a:xfrm>
              <a:off x="5088" y="2304"/>
              <a:ext cx="384" cy="268"/>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 -n</a:t>
              </a:r>
            </a:p>
          </p:txBody>
        </p:sp>
        <p:sp>
          <p:nvSpPr>
            <p:cNvPr id="37912" name="Text Box 27"/>
            <p:cNvSpPr txBox="1">
              <a:spLocks noChangeArrowheads="1"/>
            </p:cNvSpPr>
            <p:nvPr/>
          </p:nvSpPr>
          <p:spPr bwMode="auto">
            <a:xfrm>
              <a:off x="4512" y="3216"/>
              <a:ext cx="1056" cy="460"/>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n is the offset from EBP, used to access data in the stack frame</a:t>
              </a:r>
            </a:p>
          </p:txBody>
        </p:sp>
        <p:sp>
          <p:nvSpPr>
            <p:cNvPr id="37913" name="Text Box 28"/>
            <p:cNvSpPr txBox="1">
              <a:spLocks noChangeArrowheads="1"/>
            </p:cNvSpPr>
            <p:nvPr/>
          </p:nvSpPr>
          <p:spPr bwMode="auto">
            <a:xfrm>
              <a:off x="4128" y="2592"/>
              <a:ext cx="768" cy="402"/>
            </a:xfrm>
            <a:prstGeom prst="rect">
              <a:avLst/>
            </a:prstGeom>
            <a:noFill/>
            <a:ln w="9525">
              <a:noFill/>
              <a:miter lim="800000"/>
              <a:headEnd/>
              <a:tailEnd/>
            </a:ln>
          </p:spPr>
          <p:txBody>
            <a:bodyPr tIns="137160" bIns="137160">
              <a:spAutoFit/>
            </a:bodyPr>
            <a:lstStyle/>
            <a:p>
              <a:pPr>
                <a:spcBef>
                  <a:spcPct val="50000"/>
                </a:spcBef>
              </a:pPr>
              <a:r>
                <a:rPr lang="en-US"/>
                <a:t>Saved registers</a:t>
              </a:r>
            </a:p>
          </p:txBody>
        </p:sp>
        <p:sp>
          <p:nvSpPr>
            <p:cNvPr id="37914" name="Line 29"/>
            <p:cNvSpPr>
              <a:spLocks noChangeShapeType="1"/>
            </p:cNvSpPr>
            <p:nvPr/>
          </p:nvSpPr>
          <p:spPr bwMode="auto">
            <a:xfrm>
              <a:off x="4080" y="297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7915" name="Text Box 24"/>
            <p:cNvSpPr txBox="1">
              <a:spLocks noChangeArrowheads="1"/>
            </p:cNvSpPr>
            <p:nvPr/>
          </p:nvSpPr>
          <p:spPr bwMode="auto">
            <a:xfrm>
              <a:off x="5088" y="2736"/>
              <a:ext cx="336" cy="271"/>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ESP</a:t>
              </a:r>
            </a:p>
          </p:txBody>
        </p:sp>
      </p:grpSp>
      <p:cxnSp>
        <p:nvCxnSpPr>
          <p:cNvPr id="28" name="Straight Arrow Connector 27"/>
          <p:cNvCxnSpPr/>
          <p:nvPr/>
        </p:nvCxnSpPr>
        <p:spPr bwMode="auto">
          <a:xfrm flipH="1">
            <a:off x="7848600" y="45720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EEC6037B-38CC-4ACF-B747-CF36AC24AF3F}" type="slidenum">
              <a:rPr lang="en-US" sz="1600">
                <a:solidFill>
                  <a:schemeClr val="tx1"/>
                </a:solidFill>
                <a:latin typeface="Times New Roman" pitchFamily="18" charset="0"/>
              </a:rPr>
              <a:pPr algn="r"/>
              <a:t>33</a:t>
            </a:fld>
            <a:endParaRPr lang="en-US" sz="1600">
              <a:solidFill>
                <a:schemeClr val="tx1"/>
              </a:solidFill>
              <a:latin typeface="Times New Roman" pitchFamily="18" charset="0"/>
            </a:endParaRPr>
          </a:p>
        </p:txBody>
      </p:sp>
      <p:sp>
        <p:nvSpPr>
          <p:cNvPr id="201730" name="Rectangle 2"/>
          <p:cNvSpPr>
            <a:spLocks noGrp="1" noChangeArrowheads="1"/>
          </p:cNvSpPr>
          <p:nvPr>
            <p:ph type="title" idx="4294967295"/>
          </p:nvPr>
        </p:nvSpPr>
        <p:spPr/>
        <p:txBody>
          <a:bodyPr/>
          <a:lstStyle/>
          <a:p>
            <a:pPr eaLnBrk="1" hangingPunct="1">
              <a:defRPr/>
            </a:pPr>
            <a:r>
              <a:rPr lang="en-US" sz="2800" dirty="0" smtClean="0"/>
              <a:t>Accessing Data in the Stack Frame </a:t>
            </a:r>
            <a:r>
              <a:rPr lang="en-US" sz="2000" dirty="0" smtClean="0"/>
              <a:t>(3 of 4)</a:t>
            </a:r>
          </a:p>
        </p:txBody>
      </p:sp>
      <p:sp>
        <p:nvSpPr>
          <p:cNvPr id="38916" name="Rectangle 3"/>
          <p:cNvSpPr>
            <a:spLocks noGrp="1" noChangeArrowheads="1"/>
          </p:cNvSpPr>
          <p:nvPr>
            <p:ph type="body" idx="4294967295"/>
          </p:nvPr>
        </p:nvSpPr>
        <p:spPr>
          <a:xfrm>
            <a:off x="533400" y="838200"/>
            <a:ext cx="5562600" cy="5410200"/>
          </a:xfrm>
        </p:spPr>
        <p:txBody>
          <a:bodyPr/>
          <a:lstStyle/>
          <a:p>
            <a:pPr marL="0" indent="0">
              <a:lnSpc>
                <a:spcPct val="90000"/>
              </a:lnSpc>
              <a:buFontTx/>
              <a:buNone/>
            </a:pPr>
            <a:r>
              <a:rPr lang="en-US" sz="1800" dirty="0" smtClean="0"/>
              <a:t>The 2 problems with using ESP to access data on the stack:</a:t>
            </a:r>
          </a:p>
          <a:p>
            <a:pPr marL="0" indent="0">
              <a:lnSpc>
                <a:spcPct val="90000"/>
              </a:lnSpc>
              <a:buFontTx/>
              <a:buAutoNum type="arabicPeriod"/>
            </a:pPr>
            <a:r>
              <a:rPr lang="en-US" sz="1800" dirty="0" smtClean="0"/>
              <a:t>  As</a:t>
            </a:r>
            <a:r>
              <a:rPr lang="en-US" sz="2000" dirty="0" smtClean="0"/>
              <a:t> </a:t>
            </a:r>
            <a:r>
              <a:rPr lang="en-US" sz="1800" dirty="0" smtClean="0"/>
              <a:t>shown in the diagram, ESP is the top of the stack and is far away from the input parameters. Using ESP to calculate the location of the input parameters means we typically need to subtract many multiples of 4.  This makes the code difficult to write and read. For example, ESP – 52 is not a convenient value to calculate, leading to more error prone code.</a:t>
            </a:r>
          </a:p>
          <a:p>
            <a:pPr marL="0" indent="0">
              <a:lnSpc>
                <a:spcPct val="90000"/>
              </a:lnSpc>
              <a:spcBef>
                <a:spcPts val="600"/>
              </a:spcBef>
              <a:buFontTx/>
              <a:buAutoNum type="arabicPeriod"/>
            </a:pPr>
            <a:r>
              <a:rPr lang="en-US" sz="1800" dirty="0" smtClean="0"/>
              <a:t>  When the </a:t>
            </a:r>
            <a:r>
              <a:rPr lang="en-US" sz="1800" dirty="0" err="1" smtClean="0"/>
              <a:t>callee</a:t>
            </a:r>
            <a:r>
              <a:rPr lang="en-US" sz="1800" dirty="0" smtClean="0"/>
              <a:t> does its work, it will occasionally push data on the stack for temporary storage (for example, storing the loop count in a nested loop). But every time a push or pop operation occurs, ESP changes value. This means ESP can be a “moving target,” and therefore the ESP – 52 is not always going to be at the same location on the stack.</a:t>
            </a:r>
          </a:p>
          <a:p>
            <a:pPr marL="800100" lvl="1" indent="-342900">
              <a:lnSpc>
                <a:spcPct val="80000"/>
              </a:lnSpc>
            </a:pPr>
            <a:endParaRPr lang="en-US" sz="1500" dirty="0" smtClean="0"/>
          </a:p>
        </p:txBody>
      </p:sp>
      <p:sp>
        <p:nvSpPr>
          <p:cNvPr id="38917" name="Text Box 23"/>
          <p:cNvSpPr txBox="1">
            <a:spLocks noChangeArrowheads="1"/>
          </p:cNvSpPr>
          <p:nvPr/>
        </p:nvSpPr>
        <p:spPr bwMode="auto">
          <a:xfrm>
            <a:off x="8077200" y="2209800"/>
            <a:ext cx="838200" cy="425450"/>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 +n</a:t>
            </a:r>
          </a:p>
        </p:txBody>
      </p:sp>
      <p:grpSp>
        <p:nvGrpSpPr>
          <p:cNvPr id="38918" name="Group 8"/>
          <p:cNvGrpSpPr>
            <a:grpSpLocks/>
          </p:cNvGrpSpPr>
          <p:nvPr/>
        </p:nvGrpSpPr>
        <p:grpSpPr bwMode="auto">
          <a:xfrm>
            <a:off x="6477000" y="1066800"/>
            <a:ext cx="2362200" cy="4768850"/>
            <a:chOff x="4080" y="672"/>
            <a:chExt cx="1488" cy="3004"/>
          </a:xfrm>
        </p:grpSpPr>
        <p:sp>
          <p:nvSpPr>
            <p:cNvPr id="38920" name="Rectangle 4"/>
            <p:cNvSpPr>
              <a:spLocks noChangeArrowheads="1"/>
            </p:cNvSpPr>
            <p:nvPr/>
          </p:nvSpPr>
          <p:spPr bwMode="auto">
            <a:xfrm>
              <a:off x="4080" y="1008"/>
              <a:ext cx="1008" cy="2256"/>
            </a:xfrm>
            <a:prstGeom prst="rect">
              <a:avLst/>
            </a:prstGeom>
            <a:solidFill>
              <a:schemeClr val="accent1"/>
            </a:solidFill>
            <a:ln w="9525">
              <a:noFill/>
              <a:miter lim="800000"/>
              <a:headEnd/>
              <a:tailEnd/>
            </a:ln>
          </p:spPr>
          <p:txBody>
            <a:bodyPr tIns="137160" bIns="137160" anchor="ctr">
              <a:spAutoFit/>
            </a:bodyPr>
            <a:lstStyle/>
            <a:p>
              <a:endParaRPr lang="en-US" sz="2100">
                <a:solidFill>
                  <a:schemeClr val="tx1"/>
                </a:solidFill>
              </a:endParaRPr>
            </a:p>
          </p:txBody>
        </p:sp>
        <p:sp>
          <p:nvSpPr>
            <p:cNvPr id="38921" name="Line 6"/>
            <p:cNvSpPr>
              <a:spLocks noChangeShapeType="1"/>
            </p:cNvSpPr>
            <p:nvPr/>
          </p:nvSpPr>
          <p:spPr bwMode="auto">
            <a:xfrm>
              <a:off x="4128" y="1680"/>
              <a:ext cx="768" cy="0"/>
            </a:xfrm>
            <a:prstGeom prst="line">
              <a:avLst/>
            </a:prstGeom>
            <a:noFill/>
            <a:ln w="6350">
              <a:solidFill>
                <a:schemeClr val="tx1"/>
              </a:solidFill>
              <a:round/>
              <a:headEnd/>
              <a:tailEnd/>
            </a:ln>
          </p:spPr>
          <p:txBody>
            <a:bodyPr tIns="137160" bIns="137160">
              <a:spAutoFit/>
            </a:bodyPr>
            <a:lstStyle/>
            <a:p>
              <a:endParaRPr lang="en-US"/>
            </a:p>
          </p:txBody>
        </p:sp>
        <p:sp>
          <p:nvSpPr>
            <p:cNvPr id="38922" name="Line 7"/>
            <p:cNvSpPr>
              <a:spLocks noChangeShapeType="1"/>
            </p:cNvSpPr>
            <p:nvPr/>
          </p:nvSpPr>
          <p:spPr bwMode="auto">
            <a:xfrm>
              <a:off x="4128" y="1968"/>
              <a:ext cx="768" cy="0"/>
            </a:xfrm>
            <a:prstGeom prst="line">
              <a:avLst/>
            </a:prstGeom>
            <a:noFill/>
            <a:ln w="6350">
              <a:solidFill>
                <a:schemeClr val="tx1"/>
              </a:solidFill>
              <a:round/>
              <a:headEnd/>
              <a:tailEnd/>
            </a:ln>
          </p:spPr>
          <p:txBody>
            <a:bodyPr tIns="137160" bIns="137160">
              <a:spAutoFit/>
            </a:bodyPr>
            <a:lstStyle/>
            <a:p>
              <a:endParaRPr lang="en-US"/>
            </a:p>
          </p:txBody>
        </p:sp>
        <p:sp>
          <p:nvSpPr>
            <p:cNvPr id="38923" name="Line 8"/>
            <p:cNvSpPr>
              <a:spLocks noChangeShapeType="1"/>
            </p:cNvSpPr>
            <p:nvPr/>
          </p:nvSpPr>
          <p:spPr bwMode="auto">
            <a:xfrm>
              <a:off x="4080" y="2592"/>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8924" name="Text Box 9"/>
            <p:cNvSpPr txBox="1">
              <a:spLocks noChangeArrowheads="1"/>
            </p:cNvSpPr>
            <p:nvPr/>
          </p:nvSpPr>
          <p:spPr bwMode="auto">
            <a:xfrm>
              <a:off x="4080" y="1344"/>
              <a:ext cx="864" cy="291"/>
            </a:xfrm>
            <a:prstGeom prst="rect">
              <a:avLst/>
            </a:prstGeom>
            <a:noFill/>
            <a:ln w="9525">
              <a:noFill/>
              <a:miter lim="800000"/>
              <a:headEnd/>
              <a:tailEnd/>
            </a:ln>
          </p:spPr>
          <p:txBody>
            <a:bodyPr tIns="137160" bIns="137160">
              <a:spAutoFit/>
            </a:bodyPr>
            <a:lstStyle/>
            <a:p>
              <a:pPr>
                <a:spcBef>
                  <a:spcPct val="50000"/>
                </a:spcBef>
              </a:pPr>
              <a:r>
                <a:rPr lang="en-US"/>
                <a:t>Input parameters</a:t>
              </a:r>
            </a:p>
          </p:txBody>
        </p:sp>
        <p:sp>
          <p:nvSpPr>
            <p:cNvPr id="38925" name="Text Box 10"/>
            <p:cNvSpPr txBox="1">
              <a:spLocks noChangeArrowheads="1"/>
            </p:cNvSpPr>
            <p:nvPr/>
          </p:nvSpPr>
          <p:spPr bwMode="auto">
            <a:xfrm>
              <a:off x="4080" y="1680"/>
              <a:ext cx="816" cy="287"/>
            </a:xfrm>
            <a:prstGeom prst="rect">
              <a:avLst/>
            </a:prstGeom>
            <a:noFill/>
            <a:ln w="9525">
              <a:noFill/>
              <a:miter lim="800000"/>
              <a:headEnd/>
              <a:tailEnd/>
            </a:ln>
          </p:spPr>
          <p:txBody>
            <a:bodyPr tIns="137160" bIns="137160">
              <a:spAutoFit/>
            </a:bodyPr>
            <a:lstStyle/>
            <a:p>
              <a:pPr>
                <a:spcBef>
                  <a:spcPct val="50000"/>
                </a:spcBef>
              </a:pPr>
              <a:r>
                <a:rPr lang="en-US"/>
                <a:t>Return address</a:t>
              </a:r>
            </a:p>
          </p:txBody>
        </p:sp>
        <p:sp>
          <p:nvSpPr>
            <p:cNvPr id="38926" name="Text Box 11"/>
            <p:cNvSpPr txBox="1">
              <a:spLocks noChangeArrowheads="1"/>
            </p:cNvSpPr>
            <p:nvPr/>
          </p:nvSpPr>
          <p:spPr bwMode="auto">
            <a:xfrm>
              <a:off x="4080" y="1968"/>
              <a:ext cx="960" cy="287"/>
            </a:xfrm>
            <a:prstGeom prst="rect">
              <a:avLst/>
            </a:prstGeom>
            <a:noFill/>
            <a:ln w="9525">
              <a:noFill/>
              <a:miter lim="800000"/>
              <a:headEnd/>
              <a:tailEnd/>
            </a:ln>
          </p:spPr>
          <p:txBody>
            <a:bodyPr tIns="137160" bIns="137160">
              <a:spAutoFit/>
            </a:bodyPr>
            <a:lstStyle/>
            <a:p>
              <a:pPr>
                <a:spcBef>
                  <a:spcPct val="50000"/>
                </a:spcBef>
              </a:pPr>
              <a:r>
                <a:rPr lang="en-US"/>
                <a:t>EBP</a:t>
              </a:r>
            </a:p>
          </p:txBody>
        </p:sp>
        <p:sp>
          <p:nvSpPr>
            <p:cNvPr id="38927" name="Text Box 12"/>
            <p:cNvSpPr txBox="1">
              <a:spLocks noChangeArrowheads="1"/>
            </p:cNvSpPr>
            <p:nvPr/>
          </p:nvSpPr>
          <p:spPr bwMode="auto">
            <a:xfrm>
              <a:off x="4128" y="2208"/>
              <a:ext cx="768" cy="402"/>
            </a:xfrm>
            <a:prstGeom prst="rect">
              <a:avLst/>
            </a:prstGeom>
            <a:noFill/>
            <a:ln w="9525">
              <a:noFill/>
              <a:miter lim="800000"/>
              <a:headEnd/>
              <a:tailEnd/>
            </a:ln>
          </p:spPr>
          <p:txBody>
            <a:bodyPr tIns="137160" bIns="137160">
              <a:spAutoFit/>
            </a:bodyPr>
            <a:lstStyle/>
            <a:p>
              <a:pPr>
                <a:spcBef>
                  <a:spcPct val="50000"/>
                </a:spcBef>
              </a:pPr>
              <a:r>
                <a:rPr lang="en-US"/>
                <a:t>Local Variables</a:t>
              </a:r>
            </a:p>
          </p:txBody>
        </p:sp>
        <p:sp>
          <p:nvSpPr>
            <p:cNvPr id="38928" name="Line 13"/>
            <p:cNvSpPr>
              <a:spLocks noChangeShapeType="1"/>
            </p:cNvSpPr>
            <p:nvPr/>
          </p:nvSpPr>
          <p:spPr bwMode="auto">
            <a:xfrm>
              <a:off x="4176" y="1344"/>
              <a:ext cx="720" cy="0"/>
            </a:xfrm>
            <a:prstGeom prst="line">
              <a:avLst/>
            </a:prstGeom>
            <a:noFill/>
            <a:ln w="6350">
              <a:solidFill>
                <a:schemeClr val="tx1"/>
              </a:solidFill>
              <a:round/>
              <a:headEnd/>
              <a:tailEnd/>
            </a:ln>
          </p:spPr>
          <p:txBody>
            <a:bodyPr tIns="137160" bIns="137160">
              <a:spAutoFit/>
            </a:bodyPr>
            <a:lstStyle/>
            <a:p>
              <a:endParaRPr lang="en-US"/>
            </a:p>
          </p:txBody>
        </p:sp>
        <p:sp>
          <p:nvSpPr>
            <p:cNvPr id="38929" name="Text Box 14"/>
            <p:cNvSpPr txBox="1">
              <a:spLocks noChangeArrowheads="1"/>
            </p:cNvSpPr>
            <p:nvPr/>
          </p:nvSpPr>
          <p:spPr bwMode="auto">
            <a:xfrm>
              <a:off x="4128" y="672"/>
              <a:ext cx="864" cy="402"/>
            </a:xfrm>
            <a:prstGeom prst="rect">
              <a:avLst/>
            </a:prstGeom>
            <a:noFill/>
            <a:ln w="9525">
              <a:noFill/>
              <a:miter lim="800000"/>
              <a:headEnd/>
              <a:tailEnd/>
            </a:ln>
          </p:spPr>
          <p:txBody>
            <a:bodyPr tIns="137160" bIns="137160">
              <a:spAutoFit/>
            </a:bodyPr>
            <a:lstStyle/>
            <a:p>
              <a:pPr>
                <a:spcBef>
                  <a:spcPct val="50000"/>
                </a:spcBef>
              </a:pPr>
              <a:r>
                <a:rPr lang="en-US">
                  <a:solidFill>
                    <a:schemeClr val="tx1"/>
                  </a:solidFill>
                </a:rPr>
                <a:t>stack frame with all 5 parts</a:t>
              </a:r>
            </a:p>
          </p:txBody>
        </p:sp>
        <p:sp>
          <p:nvSpPr>
            <p:cNvPr id="38930" name="Line 15"/>
            <p:cNvSpPr>
              <a:spLocks noChangeShapeType="1"/>
            </p:cNvSpPr>
            <p:nvPr/>
          </p:nvSpPr>
          <p:spPr bwMode="auto">
            <a:xfrm>
              <a:off x="4080" y="1680"/>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8931" name="Line 16"/>
            <p:cNvSpPr>
              <a:spLocks noChangeShapeType="1"/>
            </p:cNvSpPr>
            <p:nvPr/>
          </p:nvSpPr>
          <p:spPr bwMode="auto">
            <a:xfrm>
              <a:off x="4080" y="1968"/>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8932" name="Line 17"/>
            <p:cNvSpPr>
              <a:spLocks noChangeShapeType="1"/>
            </p:cNvSpPr>
            <p:nvPr/>
          </p:nvSpPr>
          <p:spPr bwMode="auto">
            <a:xfrm>
              <a:off x="4080" y="225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8933" name="Line 18"/>
            <p:cNvSpPr>
              <a:spLocks noChangeShapeType="1"/>
            </p:cNvSpPr>
            <p:nvPr/>
          </p:nvSpPr>
          <p:spPr bwMode="auto">
            <a:xfrm>
              <a:off x="4080" y="1344"/>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8934" name="Text Box 24"/>
            <p:cNvSpPr txBox="1">
              <a:spLocks noChangeArrowheads="1"/>
            </p:cNvSpPr>
            <p:nvPr/>
          </p:nvSpPr>
          <p:spPr bwMode="auto">
            <a:xfrm>
              <a:off x="5088" y="1968"/>
              <a:ext cx="336" cy="268"/>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a:t>
              </a:r>
            </a:p>
          </p:txBody>
        </p:sp>
        <p:sp>
          <p:nvSpPr>
            <p:cNvPr id="38935" name="Text Box 25"/>
            <p:cNvSpPr txBox="1">
              <a:spLocks noChangeArrowheads="1"/>
            </p:cNvSpPr>
            <p:nvPr/>
          </p:nvSpPr>
          <p:spPr bwMode="auto">
            <a:xfrm>
              <a:off x="5088" y="2304"/>
              <a:ext cx="384" cy="268"/>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 -n</a:t>
              </a:r>
            </a:p>
          </p:txBody>
        </p:sp>
        <p:sp>
          <p:nvSpPr>
            <p:cNvPr id="38936" name="Text Box 27"/>
            <p:cNvSpPr txBox="1">
              <a:spLocks noChangeArrowheads="1"/>
            </p:cNvSpPr>
            <p:nvPr/>
          </p:nvSpPr>
          <p:spPr bwMode="auto">
            <a:xfrm>
              <a:off x="4512" y="3216"/>
              <a:ext cx="1056" cy="460"/>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n is the offset from EBP, used to access data in the stack frame</a:t>
              </a:r>
            </a:p>
          </p:txBody>
        </p:sp>
        <p:sp>
          <p:nvSpPr>
            <p:cNvPr id="38937" name="Text Box 28"/>
            <p:cNvSpPr txBox="1">
              <a:spLocks noChangeArrowheads="1"/>
            </p:cNvSpPr>
            <p:nvPr/>
          </p:nvSpPr>
          <p:spPr bwMode="auto">
            <a:xfrm>
              <a:off x="4128" y="2592"/>
              <a:ext cx="768" cy="402"/>
            </a:xfrm>
            <a:prstGeom prst="rect">
              <a:avLst/>
            </a:prstGeom>
            <a:noFill/>
            <a:ln w="9525">
              <a:noFill/>
              <a:miter lim="800000"/>
              <a:headEnd/>
              <a:tailEnd/>
            </a:ln>
          </p:spPr>
          <p:txBody>
            <a:bodyPr tIns="137160" bIns="137160">
              <a:spAutoFit/>
            </a:bodyPr>
            <a:lstStyle/>
            <a:p>
              <a:pPr>
                <a:spcBef>
                  <a:spcPct val="50000"/>
                </a:spcBef>
              </a:pPr>
              <a:r>
                <a:rPr lang="en-US"/>
                <a:t>Saved registers</a:t>
              </a:r>
            </a:p>
          </p:txBody>
        </p:sp>
        <p:sp>
          <p:nvSpPr>
            <p:cNvPr id="38938" name="Line 29"/>
            <p:cNvSpPr>
              <a:spLocks noChangeShapeType="1"/>
            </p:cNvSpPr>
            <p:nvPr/>
          </p:nvSpPr>
          <p:spPr bwMode="auto">
            <a:xfrm>
              <a:off x="4080" y="297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8939" name="Text Box 24"/>
            <p:cNvSpPr txBox="1">
              <a:spLocks noChangeArrowheads="1"/>
            </p:cNvSpPr>
            <p:nvPr/>
          </p:nvSpPr>
          <p:spPr bwMode="auto">
            <a:xfrm>
              <a:off x="5088" y="2736"/>
              <a:ext cx="336" cy="271"/>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ESP</a:t>
              </a:r>
            </a:p>
          </p:txBody>
        </p:sp>
      </p:grpSp>
      <p:cxnSp>
        <p:nvCxnSpPr>
          <p:cNvPr id="28" name="Straight Arrow Connector 27"/>
          <p:cNvCxnSpPr/>
          <p:nvPr/>
        </p:nvCxnSpPr>
        <p:spPr bwMode="auto">
          <a:xfrm flipH="1">
            <a:off x="7848600" y="45720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85800" y="152400"/>
            <a:ext cx="7772400" cy="609600"/>
          </a:xfrm>
        </p:spPr>
        <p:txBody>
          <a:bodyPr/>
          <a:lstStyle/>
          <a:p>
            <a:pPr eaLnBrk="1" hangingPunct="1">
              <a:defRPr/>
            </a:pPr>
            <a:r>
              <a:rPr lang="en-US" sz="2800" dirty="0" smtClean="0"/>
              <a:t>Accessing Data in the Stack Frame </a:t>
            </a:r>
            <a:r>
              <a:rPr lang="en-US" sz="2000" dirty="0" smtClean="0"/>
              <a:t>(4 of 4)</a:t>
            </a:r>
          </a:p>
        </p:txBody>
      </p:sp>
      <p:sp>
        <p:nvSpPr>
          <p:cNvPr id="39940" name="Rectangle 3"/>
          <p:cNvSpPr>
            <a:spLocks noGrp="1" noChangeArrowheads="1"/>
          </p:cNvSpPr>
          <p:nvPr>
            <p:ph type="body" idx="1"/>
          </p:nvPr>
        </p:nvSpPr>
        <p:spPr>
          <a:xfrm>
            <a:off x="457200" y="685800"/>
            <a:ext cx="5562600" cy="5486400"/>
          </a:xfrm>
        </p:spPr>
        <p:txBody>
          <a:bodyPr/>
          <a:lstStyle/>
          <a:p>
            <a:pPr eaLnBrk="1" hangingPunct="1">
              <a:lnSpc>
                <a:spcPct val="90000"/>
              </a:lnSpc>
              <a:spcBef>
                <a:spcPts val="600"/>
              </a:spcBef>
            </a:pPr>
            <a:r>
              <a:rPr lang="en-US" sz="1800" dirty="0" smtClean="0"/>
              <a:t>To get around the problems of using ESP to access data on the stack, we use the register EBP (Extended Base Pointer). EBP has its name because it is designed to use as the pointer to the </a:t>
            </a:r>
            <a:r>
              <a:rPr lang="en-US" sz="1800" u="sng" dirty="0" smtClean="0"/>
              <a:t>base</a:t>
            </a:r>
            <a:r>
              <a:rPr lang="en-US" sz="1800" dirty="0" smtClean="0"/>
              <a:t> of the stack frame. From this base, we can easily access input parameters as well as local variables.</a:t>
            </a:r>
          </a:p>
          <a:p>
            <a:pPr eaLnBrk="1" hangingPunct="1">
              <a:lnSpc>
                <a:spcPct val="90000"/>
              </a:lnSpc>
              <a:spcBef>
                <a:spcPts val="600"/>
              </a:spcBef>
            </a:pPr>
            <a:r>
              <a:rPr lang="en-US" sz="1800" dirty="0" smtClean="0"/>
              <a:t>At the beginning of the called procedure, we save the current ESP value in EBP. EBP becomes a stable, non-moving address of one location in the stack frame, and this location is called the base of the stack frame.</a:t>
            </a:r>
          </a:p>
          <a:p>
            <a:pPr eaLnBrk="1" hangingPunct="1">
              <a:lnSpc>
                <a:spcPct val="90000"/>
              </a:lnSpc>
              <a:spcBef>
                <a:spcPts val="600"/>
              </a:spcBef>
            </a:pPr>
            <a:r>
              <a:rPr lang="en-US" sz="1800" dirty="0" smtClean="0"/>
              <a:t>Note that in the diagram, EBP is in between the input parameter section and the local variable section, making it convenient to access both sections of the stack frame.</a:t>
            </a:r>
          </a:p>
          <a:p>
            <a:pPr eaLnBrk="1" hangingPunct="1">
              <a:lnSpc>
                <a:spcPct val="90000"/>
              </a:lnSpc>
            </a:pPr>
            <a:r>
              <a:rPr lang="en-US" sz="1800" dirty="0" smtClean="0"/>
              <a:t>We can use the address in EBP to easily get to any input parameter or local variable in the stack frame:</a:t>
            </a:r>
          </a:p>
          <a:p>
            <a:pPr marL="800100" lvl="1" indent="-342900" eaLnBrk="1" hangingPunct="1">
              <a:lnSpc>
                <a:spcPct val="90000"/>
              </a:lnSpc>
            </a:pPr>
            <a:r>
              <a:rPr lang="en-US" sz="1800" dirty="0" smtClean="0"/>
              <a:t>Input parameters are at EBP + n addresses</a:t>
            </a:r>
          </a:p>
          <a:p>
            <a:pPr marL="800100" lvl="1" indent="-342900" eaLnBrk="1" hangingPunct="1">
              <a:lnSpc>
                <a:spcPct val="90000"/>
              </a:lnSpc>
            </a:pPr>
            <a:r>
              <a:rPr lang="en-US" sz="1800" dirty="0" smtClean="0"/>
              <a:t>Local variables are at EBP – n addresses</a:t>
            </a:r>
          </a:p>
        </p:txBody>
      </p:sp>
      <p:grpSp>
        <p:nvGrpSpPr>
          <p:cNvPr id="39941" name="Group 8"/>
          <p:cNvGrpSpPr>
            <a:grpSpLocks/>
          </p:cNvGrpSpPr>
          <p:nvPr/>
        </p:nvGrpSpPr>
        <p:grpSpPr bwMode="auto">
          <a:xfrm>
            <a:off x="6477000" y="1066800"/>
            <a:ext cx="2362200" cy="4768850"/>
            <a:chOff x="4080" y="672"/>
            <a:chExt cx="1488" cy="3004"/>
          </a:xfrm>
        </p:grpSpPr>
        <p:sp>
          <p:nvSpPr>
            <p:cNvPr id="39943" name="Rectangle 4"/>
            <p:cNvSpPr>
              <a:spLocks noChangeArrowheads="1"/>
            </p:cNvSpPr>
            <p:nvPr/>
          </p:nvSpPr>
          <p:spPr bwMode="auto">
            <a:xfrm>
              <a:off x="4080" y="1008"/>
              <a:ext cx="1008" cy="2256"/>
            </a:xfrm>
            <a:prstGeom prst="rect">
              <a:avLst/>
            </a:prstGeom>
            <a:solidFill>
              <a:schemeClr val="accent1"/>
            </a:solidFill>
            <a:ln w="9525">
              <a:noFill/>
              <a:miter lim="800000"/>
              <a:headEnd/>
              <a:tailEnd/>
            </a:ln>
          </p:spPr>
          <p:txBody>
            <a:bodyPr tIns="137160" bIns="137160" anchor="ctr">
              <a:spAutoFit/>
            </a:bodyPr>
            <a:lstStyle/>
            <a:p>
              <a:endParaRPr lang="en-US" sz="2100">
                <a:solidFill>
                  <a:schemeClr val="tx1"/>
                </a:solidFill>
              </a:endParaRPr>
            </a:p>
          </p:txBody>
        </p:sp>
        <p:sp>
          <p:nvSpPr>
            <p:cNvPr id="39944" name="Line 6"/>
            <p:cNvSpPr>
              <a:spLocks noChangeShapeType="1"/>
            </p:cNvSpPr>
            <p:nvPr/>
          </p:nvSpPr>
          <p:spPr bwMode="auto">
            <a:xfrm>
              <a:off x="4128" y="1680"/>
              <a:ext cx="768" cy="0"/>
            </a:xfrm>
            <a:prstGeom prst="line">
              <a:avLst/>
            </a:prstGeom>
            <a:noFill/>
            <a:ln w="6350">
              <a:solidFill>
                <a:schemeClr val="tx1"/>
              </a:solidFill>
              <a:round/>
              <a:headEnd/>
              <a:tailEnd/>
            </a:ln>
          </p:spPr>
          <p:txBody>
            <a:bodyPr tIns="137160" bIns="137160">
              <a:spAutoFit/>
            </a:bodyPr>
            <a:lstStyle/>
            <a:p>
              <a:endParaRPr lang="en-US"/>
            </a:p>
          </p:txBody>
        </p:sp>
        <p:sp>
          <p:nvSpPr>
            <p:cNvPr id="39945" name="Line 7"/>
            <p:cNvSpPr>
              <a:spLocks noChangeShapeType="1"/>
            </p:cNvSpPr>
            <p:nvPr/>
          </p:nvSpPr>
          <p:spPr bwMode="auto">
            <a:xfrm>
              <a:off x="4128" y="1968"/>
              <a:ext cx="768" cy="0"/>
            </a:xfrm>
            <a:prstGeom prst="line">
              <a:avLst/>
            </a:prstGeom>
            <a:noFill/>
            <a:ln w="6350">
              <a:solidFill>
                <a:schemeClr val="tx1"/>
              </a:solidFill>
              <a:round/>
              <a:headEnd/>
              <a:tailEnd/>
            </a:ln>
          </p:spPr>
          <p:txBody>
            <a:bodyPr tIns="137160" bIns="137160">
              <a:spAutoFit/>
            </a:bodyPr>
            <a:lstStyle/>
            <a:p>
              <a:endParaRPr lang="en-US"/>
            </a:p>
          </p:txBody>
        </p:sp>
        <p:sp>
          <p:nvSpPr>
            <p:cNvPr id="39946" name="Line 8"/>
            <p:cNvSpPr>
              <a:spLocks noChangeShapeType="1"/>
            </p:cNvSpPr>
            <p:nvPr/>
          </p:nvSpPr>
          <p:spPr bwMode="auto">
            <a:xfrm>
              <a:off x="4080" y="2592"/>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9947" name="Text Box 9"/>
            <p:cNvSpPr txBox="1">
              <a:spLocks noChangeArrowheads="1"/>
            </p:cNvSpPr>
            <p:nvPr/>
          </p:nvSpPr>
          <p:spPr bwMode="auto">
            <a:xfrm>
              <a:off x="4080" y="1344"/>
              <a:ext cx="864" cy="291"/>
            </a:xfrm>
            <a:prstGeom prst="rect">
              <a:avLst/>
            </a:prstGeom>
            <a:noFill/>
            <a:ln w="9525">
              <a:noFill/>
              <a:miter lim="800000"/>
              <a:headEnd/>
              <a:tailEnd/>
            </a:ln>
          </p:spPr>
          <p:txBody>
            <a:bodyPr tIns="137160" bIns="137160">
              <a:spAutoFit/>
            </a:bodyPr>
            <a:lstStyle/>
            <a:p>
              <a:pPr>
                <a:spcBef>
                  <a:spcPct val="50000"/>
                </a:spcBef>
              </a:pPr>
              <a:r>
                <a:rPr lang="en-US"/>
                <a:t>Input parameters</a:t>
              </a:r>
            </a:p>
          </p:txBody>
        </p:sp>
        <p:sp>
          <p:nvSpPr>
            <p:cNvPr id="39948" name="Text Box 10"/>
            <p:cNvSpPr txBox="1">
              <a:spLocks noChangeArrowheads="1"/>
            </p:cNvSpPr>
            <p:nvPr/>
          </p:nvSpPr>
          <p:spPr bwMode="auto">
            <a:xfrm>
              <a:off x="4080" y="1680"/>
              <a:ext cx="816" cy="287"/>
            </a:xfrm>
            <a:prstGeom prst="rect">
              <a:avLst/>
            </a:prstGeom>
            <a:noFill/>
            <a:ln w="9525">
              <a:noFill/>
              <a:miter lim="800000"/>
              <a:headEnd/>
              <a:tailEnd/>
            </a:ln>
          </p:spPr>
          <p:txBody>
            <a:bodyPr tIns="137160" bIns="137160">
              <a:spAutoFit/>
            </a:bodyPr>
            <a:lstStyle/>
            <a:p>
              <a:pPr>
                <a:spcBef>
                  <a:spcPct val="50000"/>
                </a:spcBef>
              </a:pPr>
              <a:r>
                <a:rPr lang="en-US"/>
                <a:t>Return address</a:t>
              </a:r>
            </a:p>
          </p:txBody>
        </p:sp>
        <p:sp>
          <p:nvSpPr>
            <p:cNvPr id="39949" name="Text Box 11"/>
            <p:cNvSpPr txBox="1">
              <a:spLocks noChangeArrowheads="1"/>
            </p:cNvSpPr>
            <p:nvPr/>
          </p:nvSpPr>
          <p:spPr bwMode="auto">
            <a:xfrm>
              <a:off x="4080" y="1968"/>
              <a:ext cx="960" cy="287"/>
            </a:xfrm>
            <a:prstGeom prst="rect">
              <a:avLst/>
            </a:prstGeom>
            <a:noFill/>
            <a:ln w="9525">
              <a:noFill/>
              <a:miter lim="800000"/>
              <a:headEnd/>
              <a:tailEnd/>
            </a:ln>
          </p:spPr>
          <p:txBody>
            <a:bodyPr tIns="137160" bIns="137160">
              <a:spAutoFit/>
            </a:bodyPr>
            <a:lstStyle/>
            <a:p>
              <a:pPr>
                <a:spcBef>
                  <a:spcPct val="50000"/>
                </a:spcBef>
              </a:pPr>
              <a:r>
                <a:rPr lang="en-US"/>
                <a:t>EBP</a:t>
              </a:r>
            </a:p>
          </p:txBody>
        </p:sp>
        <p:sp>
          <p:nvSpPr>
            <p:cNvPr id="39950" name="Text Box 12"/>
            <p:cNvSpPr txBox="1">
              <a:spLocks noChangeArrowheads="1"/>
            </p:cNvSpPr>
            <p:nvPr/>
          </p:nvSpPr>
          <p:spPr bwMode="auto">
            <a:xfrm>
              <a:off x="4128" y="2208"/>
              <a:ext cx="768" cy="402"/>
            </a:xfrm>
            <a:prstGeom prst="rect">
              <a:avLst/>
            </a:prstGeom>
            <a:noFill/>
            <a:ln w="9525">
              <a:noFill/>
              <a:miter lim="800000"/>
              <a:headEnd/>
              <a:tailEnd/>
            </a:ln>
          </p:spPr>
          <p:txBody>
            <a:bodyPr tIns="137160" bIns="137160">
              <a:spAutoFit/>
            </a:bodyPr>
            <a:lstStyle/>
            <a:p>
              <a:pPr>
                <a:spcBef>
                  <a:spcPct val="50000"/>
                </a:spcBef>
              </a:pPr>
              <a:r>
                <a:rPr lang="en-US"/>
                <a:t>Local Variables</a:t>
              </a:r>
            </a:p>
          </p:txBody>
        </p:sp>
        <p:sp>
          <p:nvSpPr>
            <p:cNvPr id="39951" name="Line 13"/>
            <p:cNvSpPr>
              <a:spLocks noChangeShapeType="1"/>
            </p:cNvSpPr>
            <p:nvPr/>
          </p:nvSpPr>
          <p:spPr bwMode="auto">
            <a:xfrm>
              <a:off x="4176" y="1344"/>
              <a:ext cx="720" cy="0"/>
            </a:xfrm>
            <a:prstGeom prst="line">
              <a:avLst/>
            </a:prstGeom>
            <a:noFill/>
            <a:ln w="6350">
              <a:solidFill>
                <a:schemeClr val="tx1"/>
              </a:solidFill>
              <a:round/>
              <a:headEnd/>
              <a:tailEnd/>
            </a:ln>
          </p:spPr>
          <p:txBody>
            <a:bodyPr tIns="137160" bIns="137160">
              <a:spAutoFit/>
            </a:bodyPr>
            <a:lstStyle/>
            <a:p>
              <a:endParaRPr lang="en-US"/>
            </a:p>
          </p:txBody>
        </p:sp>
        <p:sp>
          <p:nvSpPr>
            <p:cNvPr id="39952" name="Text Box 14"/>
            <p:cNvSpPr txBox="1">
              <a:spLocks noChangeArrowheads="1"/>
            </p:cNvSpPr>
            <p:nvPr/>
          </p:nvSpPr>
          <p:spPr bwMode="auto">
            <a:xfrm>
              <a:off x="4128" y="672"/>
              <a:ext cx="864" cy="402"/>
            </a:xfrm>
            <a:prstGeom prst="rect">
              <a:avLst/>
            </a:prstGeom>
            <a:noFill/>
            <a:ln w="9525">
              <a:noFill/>
              <a:miter lim="800000"/>
              <a:headEnd/>
              <a:tailEnd/>
            </a:ln>
          </p:spPr>
          <p:txBody>
            <a:bodyPr tIns="137160" bIns="137160">
              <a:spAutoFit/>
            </a:bodyPr>
            <a:lstStyle/>
            <a:p>
              <a:pPr>
                <a:spcBef>
                  <a:spcPct val="50000"/>
                </a:spcBef>
              </a:pPr>
              <a:r>
                <a:rPr lang="en-US">
                  <a:solidFill>
                    <a:schemeClr val="tx1"/>
                  </a:solidFill>
                </a:rPr>
                <a:t>stack frame with all 5 parts</a:t>
              </a:r>
            </a:p>
          </p:txBody>
        </p:sp>
        <p:sp>
          <p:nvSpPr>
            <p:cNvPr id="39953" name="Line 15"/>
            <p:cNvSpPr>
              <a:spLocks noChangeShapeType="1"/>
            </p:cNvSpPr>
            <p:nvPr/>
          </p:nvSpPr>
          <p:spPr bwMode="auto">
            <a:xfrm>
              <a:off x="4080" y="1680"/>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9954" name="Line 16"/>
            <p:cNvSpPr>
              <a:spLocks noChangeShapeType="1"/>
            </p:cNvSpPr>
            <p:nvPr/>
          </p:nvSpPr>
          <p:spPr bwMode="auto">
            <a:xfrm>
              <a:off x="4080" y="1968"/>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9955" name="Line 17"/>
            <p:cNvSpPr>
              <a:spLocks noChangeShapeType="1"/>
            </p:cNvSpPr>
            <p:nvPr/>
          </p:nvSpPr>
          <p:spPr bwMode="auto">
            <a:xfrm>
              <a:off x="4080" y="225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9956" name="Line 18"/>
            <p:cNvSpPr>
              <a:spLocks noChangeShapeType="1"/>
            </p:cNvSpPr>
            <p:nvPr/>
          </p:nvSpPr>
          <p:spPr bwMode="auto">
            <a:xfrm>
              <a:off x="4080" y="1344"/>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9957" name="Text Box 24"/>
            <p:cNvSpPr txBox="1">
              <a:spLocks noChangeArrowheads="1"/>
            </p:cNvSpPr>
            <p:nvPr/>
          </p:nvSpPr>
          <p:spPr bwMode="auto">
            <a:xfrm>
              <a:off x="5088" y="1968"/>
              <a:ext cx="336" cy="268"/>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EBP</a:t>
              </a:r>
            </a:p>
          </p:txBody>
        </p:sp>
        <p:sp>
          <p:nvSpPr>
            <p:cNvPr id="39958" name="Text Box 25"/>
            <p:cNvSpPr txBox="1">
              <a:spLocks noChangeArrowheads="1"/>
            </p:cNvSpPr>
            <p:nvPr/>
          </p:nvSpPr>
          <p:spPr bwMode="auto">
            <a:xfrm>
              <a:off x="5088" y="2304"/>
              <a:ext cx="432" cy="271"/>
            </a:xfrm>
            <a:prstGeom prst="rect">
              <a:avLst/>
            </a:prstGeom>
            <a:noFill/>
            <a:ln w="9525">
              <a:noFill/>
              <a:miter lim="800000"/>
              <a:headEnd/>
              <a:tailEnd/>
            </a:ln>
          </p:spPr>
          <p:txBody>
            <a:bodyPr wrap="square" tIns="137160" bIns="137160">
              <a:spAutoFit/>
            </a:bodyPr>
            <a:lstStyle/>
            <a:p>
              <a:pPr>
                <a:spcBef>
                  <a:spcPct val="50000"/>
                </a:spcBef>
              </a:pPr>
              <a:r>
                <a:rPr lang="en-US" sz="1000" dirty="0">
                  <a:solidFill>
                    <a:schemeClr val="tx1"/>
                  </a:solidFill>
                </a:rPr>
                <a:t>EBP </a:t>
              </a:r>
              <a:r>
                <a:rPr lang="en-US" sz="1000" dirty="0" smtClean="0">
                  <a:solidFill>
                    <a:schemeClr val="tx1"/>
                  </a:solidFill>
                </a:rPr>
                <a:t>- n</a:t>
              </a:r>
              <a:endParaRPr lang="en-US" sz="1000" dirty="0">
                <a:solidFill>
                  <a:schemeClr val="tx1"/>
                </a:solidFill>
              </a:endParaRPr>
            </a:p>
          </p:txBody>
        </p:sp>
        <p:sp>
          <p:nvSpPr>
            <p:cNvPr id="39959" name="Text Box 27"/>
            <p:cNvSpPr txBox="1">
              <a:spLocks noChangeArrowheads="1"/>
            </p:cNvSpPr>
            <p:nvPr/>
          </p:nvSpPr>
          <p:spPr bwMode="auto">
            <a:xfrm>
              <a:off x="4512" y="3216"/>
              <a:ext cx="1056" cy="460"/>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n is the offset from EBP, used to access data in the stack frame</a:t>
              </a:r>
            </a:p>
          </p:txBody>
        </p:sp>
        <p:sp>
          <p:nvSpPr>
            <p:cNvPr id="39960" name="Text Box 28"/>
            <p:cNvSpPr txBox="1">
              <a:spLocks noChangeArrowheads="1"/>
            </p:cNvSpPr>
            <p:nvPr/>
          </p:nvSpPr>
          <p:spPr bwMode="auto">
            <a:xfrm>
              <a:off x="4128" y="2592"/>
              <a:ext cx="768" cy="402"/>
            </a:xfrm>
            <a:prstGeom prst="rect">
              <a:avLst/>
            </a:prstGeom>
            <a:noFill/>
            <a:ln w="9525">
              <a:noFill/>
              <a:miter lim="800000"/>
              <a:headEnd/>
              <a:tailEnd/>
            </a:ln>
          </p:spPr>
          <p:txBody>
            <a:bodyPr tIns="137160" bIns="137160">
              <a:spAutoFit/>
            </a:bodyPr>
            <a:lstStyle/>
            <a:p>
              <a:pPr>
                <a:spcBef>
                  <a:spcPct val="50000"/>
                </a:spcBef>
              </a:pPr>
              <a:r>
                <a:rPr lang="en-US"/>
                <a:t>Saved registers</a:t>
              </a:r>
            </a:p>
          </p:txBody>
        </p:sp>
        <p:sp>
          <p:nvSpPr>
            <p:cNvPr id="39961" name="Line 29"/>
            <p:cNvSpPr>
              <a:spLocks noChangeShapeType="1"/>
            </p:cNvSpPr>
            <p:nvPr/>
          </p:nvSpPr>
          <p:spPr bwMode="auto">
            <a:xfrm>
              <a:off x="4080" y="2976"/>
              <a:ext cx="1008" cy="0"/>
            </a:xfrm>
            <a:prstGeom prst="line">
              <a:avLst/>
            </a:prstGeom>
            <a:noFill/>
            <a:ln w="6350">
              <a:solidFill>
                <a:schemeClr val="tx1"/>
              </a:solidFill>
              <a:round/>
              <a:headEnd/>
              <a:tailEnd/>
            </a:ln>
          </p:spPr>
          <p:txBody>
            <a:bodyPr tIns="137160" bIns="137160">
              <a:spAutoFit/>
            </a:bodyPr>
            <a:lstStyle/>
            <a:p>
              <a:endParaRPr lang="en-US"/>
            </a:p>
          </p:txBody>
        </p:sp>
        <p:sp>
          <p:nvSpPr>
            <p:cNvPr id="39962" name="Text Box 24"/>
            <p:cNvSpPr txBox="1">
              <a:spLocks noChangeArrowheads="1"/>
            </p:cNvSpPr>
            <p:nvPr/>
          </p:nvSpPr>
          <p:spPr bwMode="auto">
            <a:xfrm>
              <a:off x="5088" y="2736"/>
              <a:ext cx="336" cy="271"/>
            </a:xfrm>
            <a:prstGeom prst="rect">
              <a:avLst/>
            </a:prstGeom>
            <a:noFill/>
            <a:ln w="9525">
              <a:noFill/>
              <a:miter lim="800000"/>
              <a:headEnd/>
              <a:tailEnd/>
            </a:ln>
          </p:spPr>
          <p:txBody>
            <a:bodyPr tIns="137160" bIns="137160">
              <a:spAutoFit/>
            </a:bodyPr>
            <a:lstStyle/>
            <a:p>
              <a:pPr>
                <a:spcBef>
                  <a:spcPct val="50000"/>
                </a:spcBef>
              </a:pPr>
              <a:r>
                <a:rPr lang="en-US" sz="1000">
                  <a:solidFill>
                    <a:schemeClr val="tx1"/>
                  </a:solidFill>
                </a:rPr>
                <a:t>ESP</a:t>
              </a:r>
            </a:p>
          </p:txBody>
        </p:sp>
      </p:grpSp>
      <p:sp>
        <p:nvSpPr>
          <p:cNvPr id="39942" name="Text Box 23"/>
          <p:cNvSpPr txBox="1">
            <a:spLocks noChangeArrowheads="1"/>
          </p:cNvSpPr>
          <p:nvPr/>
        </p:nvSpPr>
        <p:spPr bwMode="auto">
          <a:xfrm>
            <a:off x="8077200" y="2209800"/>
            <a:ext cx="838200" cy="430887"/>
          </a:xfrm>
          <a:prstGeom prst="rect">
            <a:avLst/>
          </a:prstGeom>
          <a:noFill/>
          <a:ln w="9525">
            <a:noFill/>
            <a:miter lim="800000"/>
            <a:headEnd/>
            <a:tailEnd/>
          </a:ln>
        </p:spPr>
        <p:txBody>
          <a:bodyPr tIns="137160" bIns="137160">
            <a:spAutoFit/>
          </a:bodyPr>
          <a:lstStyle/>
          <a:p>
            <a:pPr>
              <a:spcBef>
                <a:spcPct val="50000"/>
              </a:spcBef>
            </a:pPr>
            <a:r>
              <a:rPr lang="en-US" sz="1000" dirty="0">
                <a:solidFill>
                  <a:schemeClr val="tx1"/>
                </a:solidFill>
              </a:rPr>
              <a:t>EBP </a:t>
            </a:r>
            <a:r>
              <a:rPr lang="en-US" sz="1000" dirty="0" smtClean="0">
                <a:solidFill>
                  <a:schemeClr val="tx1"/>
                </a:solidFill>
              </a:rPr>
              <a:t>+ n</a:t>
            </a:r>
            <a:endParaRPr lang="en-US" sz="1000" dirty="0">
              <a:solidFill>
                <a:schemeClr val="tx1"/>
              </a:solidFill>
            </a:endParaRPr>
          </a:p>
        </p:txBody>
      </p:sp>
      <p:cxnSp>
        <p:nvCxnSpPr>
          <p:cNvPr id="27" name="Straight Arrow Connector 26"/>
          <p:cNvCxnSpPr/>
          <p:nvPr/>
        </p:nvCxnSpPr>
        <p:spPr bwMode="auto">
          <a:xfrm flipH="1">
            <a:off x="7848600" y="45720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848600" y="33528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flipH="1">
            <a:off x="7848600" y="24384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flipH="1">
            <a:off x="7848600" y="38862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en-US" sz="2800" smtClean="0"/>
              <a:t>Stack Frame: Accessing Parameters</a:t>
            </a:r>
          </a:p>
        </p:txBody>
      </p:sp>
      <p:sp>
        <p:nvSpPr>
          <p:cNvPr id="40964" name="Rectangle 3"/>
          <p:cNvSpPr>
            <a:spLocks noGrp="1" noChangeArrowheads="1"/>
          </p:cNvSpPr>
          <p:nvPr>
            <p:ph type="body" idx="1"/>
          </p:nvPr>
        </p:nvSpPr>
        <p:spPr>
          <a:xfrm>
            <a:off x="533400" y="838200"/>
            <a:ext cx="8153400" cy="5257800"/>
          </a:xfrm>
        </p:spPr>
        <p:txBody>
          <a:bodyPr/>
          <a:lstStyle/>
          <a:p>
            <a:pPr eaLnBrk="1" hangingPunct="1">
              <a:lnSpc>
                <a:spcPct val="110000"/>
              </a:lnSpc>
            </a:pPr>
            <a:r>
              <a:rPr lang="en-US" sz="1800" dirty="0" smtClean="0"/>
              <a:t>Since the </a:t>
            </a:r>
            <a:r>
              <a:rPr lang="en-US" sz="1800" dirty="0" err="1" smtClean="0"/>
              <a:t>callee</a:t>
            </a:r>
            <a:r>
              <a:rPr lang="en-US" sz="1800" dirty="0" smtClean="0"/>
              <a:t> sets EBP to point to its stack frame as the </a:t>
            </a:r>
            <a:r>
              <a:rPr lang="en-US" sz="1800" u="sng" dirty="0" smtClean="0"/>
              <a:t>first</a:t>
            </a:r>
            <a:r>
              <a:rPr lang="en-US" sz="1800" dirty="0" smtClean="0"/>
              <a:t> step in the procedure, it means EBP points to the location </a:t>
            </a:r>
            <a:r>
              <a:rPr lang="en-US" sz="1800" i="1" dirty="0" smtClean="0"/>
              <a:t>immediately</a:t>
            </a:r>
            <a:r>
              <a:rPr lang="en-US" sz="1800" dirty="0" smtClean="0"/>
              <a:t> </a:t>
            </a:r>
            <a:r>
              <a:rPr lang="en-US" sz="1800" i="1" dirty="0" smtClean="0"/>
              <a:t>after</a:t>
            </a:r>
            <a:r>
              <a:rPr lang="en-US" sz="1800" dirty="0" smtClean="0"/>
              <a:t> the Return Address that is on the stack. </a:t>
            </a:r>
          </a:p>
          <a:p>
            <a:pPr eaLnBrk="1" hangingPunct="1">
              <a:lnSpc>
                <a:spcPct val="110000"/>
              </a:lnSpc>
            </a:pPr>
            <a:r>
              <a:rPr lang="en-US" sz="1800" dirty="0" smtClean="0"/>
              <a:t>The code to set EBP is:    </a:t>
            </a:r>
          </a:p>
          <a:p>
            <a:pPr eaLnBrk="1" hangingPunct="1">
              <a:lnSpc>
                <a:spcPct val="110000"/>
              </a:lnSpc>
              <a:buFontTx/>
              <a:buNone/>
            </a:pPr>
            <a:r>
              <a:rPr lang="en-US" sz="1600" b="1" dirty="0" smtClean="0">
                <a:latin typeface="Courier New" pitchFamily="49" charset="0"/>
              </a:rPr>
              <a:t>		push EBP       ; save current </a:t>
            </a:r>
            <a:r>
              <a:rPr lang="en-US" sz="1600" b="1" dirty="0" err="1" smtClean="0">
                <a:latin typeface="Courier New" pitchFamily="49" charset="0"/>
              </a:rPr>
              <a:t>ebp</a:t>
            </a:r>
            <a:r>
              <a:rPr lang="en-US" sz="1600" b="1" dirty="0" smtClean="0">
                <a:latin typeface="Courier New" pitchFamily="49" charset="0"/>
              </a:rPr>
              <a:t> value</a:t>
            </a:r>
          </a:p>
          <a:p>
            <a:pPr eaLnBrk="1" hangingPunct="1">
              <a:lnSpc>
                <a:spcPct val="110000"/>
              </a:lnSpc>
              <a:spcBef>
                <a:spcPct val="0"/>
              </a:spcBef>
              <a:buFontTx/>
              <a:buNone/>
            </a:pPr>
            <a:r>
              <a:rPr lang="en-US" sz="1600" b="1" dirty="0" smtClean="0">
                <a:latin typeface="Courier New" pitchFamily="49" charset="0"/>
              </a:rPr>
              <a:t>		</a:t>
            </a:r>
            <a:r>
              <a:rPr lang="en-US" sz="1600" b="1" dirty="0" err="1" smtClean="0">
                <a:latin typeface="Courier New" pitchFamily="49" charset="0"/>
              </a:rPr>
              <a:t>mov</a:t>
            </a:r>
            <a:r>
              <a:rPr lang="en-US" sz="1600" b="1" dirty="0" smtClean="0">
                <a:latin typeface="Courier New" pitchFamily="49" charset="0"/>
              </a:rPr>
              <a:t> EBP, ESP   ; set </a:t>
            </a:r>
            <a:r>
              <a:rPr lang="en-US" sz="1600" b="1" dirty="0" err="1" smtClean="0">
                <a:latin typeface="Courier New" pitchFamily="49" charset="0"/>
              </a:rPr>
              <a:t>ebp</a:t>
            </a:r>
            <a:r>
              <a:rPr lang="en-US" sz="1600" b="1" dirty="0" smtClean="0">
                <a:latin typeface="Courier New" pitchFamily="49" charset="0"/>
              </a:rPr>
              <a:t> to the base of the stack frame</a:t>
            </a:r>
            <a:endParaRPr lang="en-US" sz="1600" dirty="0" smtClean="0"/>
          </a:p>
          <a:p>
            <a:pPr eaLnBrk="1" hangingPunct="1">
              <a:lnSpc>
                <a:spcPct val="110000"/>
              </a:lnSpc>
            </a:pPr>
            <a:r>
              <a:rPr lang="en-US" sz="1800" dirty="0" smtClean="0"/>
              <a:t>The </a:t>
            </a:r>
            <a:r>
              <a:rPr lang="en-US" sz="1800" dirty="0" err="1" smtClean="0"/>
              <a:t>callee</a:t>
            </a:r>
            <a:r>
              <a:rPr lang="en-US" sz="1800" dirty="0" smtClean="0"/>
              <a:t> can access data in the stack frame by using constant offsets from EBP, for example:  [</a:t>
            </a:r>
            <a:r>
              <a:rPr lang="en-US" sz="1800" dirty="0" err="1" smtClean="0"/>
              <a:t>ebp</a:t>
            </a:r>
            <a:r>
              <a:rPr lang="en-US" sz="1800" dirty="0" smtClean="0"/>
              <a:t> + 8]    or   [</a:t>
            </a:r>
            <a:r>
              <a:rPr lang="en-US" sz="1800" dirty="0" err="1" smtClean="0"/>
              <a:t>ebp</a:t>
            </a:r>
            <a:r>
              <a:rPr lang="en-US" sz="1800" dirty="0" smtClean="0"/>
              <a:t> – 4]</a:t>
            </a:r>
          </a:p>
          <a:p>
            <a:pPr eaLnBrk="1" hangingPunct="1">
              <a:lnSpc>
                <a:spcPct val="110000"/>
              </a:lnSpc>
            </a:pPr>
            <a:r>
              <a:rPr lang="en-US" sz="1800" dirty="0" smtClean="0"/>
              <a:t>EBP - n are addresses of local variables.</a:t>
            </a:r>
          </a:p>
          <a:p>
            <a:pPr eaLnBrk="1" hangingPunct="1">
              <a:lnSpc>
                <a:spcPct val="110000"/>
              </a:lnSpc>
            </a:pPr>
            <a:r>
              <a:rPr lang="en-US" sz="1800" dirty="0" smtClean="0"/>
              <a:t>EBP + n are addresses of input parameters and / or return values.</a:t>
            </a:r>
          </a:p>
          <a:p>
            <a:pPr eaLnBrk="1" hangingPunct="1">
              <a:lnSpc>
                <a:spcPct val="110000"/>
              </a:lnSpc>
            </a:pPr>
            <a:r>
              <a:rPr lang="en-US" sz="1800" dirty="0" smtClean="0"/>
              <a:t>Each data value on the stack is 4 bytes, so the value of n is a multiple of 4</a:t>
            </a:r>
          </a:p>
          <a:p>
            <a:pPr eaLnBrk="1" hangingPunct="1">
              <a:lnSpc>
                <a:spcPct val="110000"/>
              </a:lnSpc>
            </a:pPr>
            <a:r>
              <a:rPr lang="en-US" sz="1800" dirty="0" smtClean="0"/>
              <a:t>EBP does not change value during the execution of the called procedure, making it a stable base pointer to rely 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en-US" sz="2800" smtClean="0"/>
              <a:t>Stack Frame: Clearing Out </a:t>
            </a:r>
            <a:r>
              <a:rPr lang="en-US" sz="2000" smtClean="0"/>
              <a:t>(1 of 2)</a:t>
            </a:r>
          </a:p>
        </p:txBody>
      </p:sp>
      <p:sp>
        <p:nvSpPr>
          <p:cNvPr id="41988" name="Rectangle 3"/>
          <p:cNvSpPr>
            <a:spLocks noGrp="1" noChangeArrowheads="1"/>
          </p:cNvSpPr>
          <p:nvPr>
            <p:ph type="body" idx="1"/>
          </p:nvPr>
        </p:nvSpPr>
        <p:spPr>
          <a:xfrm>
            <a:off x="685800" y="838200"/>
            <a:ext cx="7772400" cy="5257800"/>
          </a:xfrm>
        </p:spPr>
        <p:txBody>
          <a:bodyPr/>
          <a:lstStyle/>
          <a:p>
            <a:pPr eaLnBrk="1" hangingPunct="1">
              <a:lnSpc>
                <a:spcPct val="90000"/>
              </a:lnSpc>
            </a:pPr>
            <a:r>
              <a:rPr lang="en-US" sz="1800" dirty="0" smtClean="0"/>
              <a:t>Following </a:t>
            </a:r>
            <a:r>
              <a:rPr lang="en-US" sz="1800" dirty="0" err="1" smtClean="0"/>
              <a:t>stdcall</a:t>
            </a:r>
            <a:r>
              <a:rPr lang="en-US" sz="1800" dirty="0" smtClean="0"/>
              <a:t> convention, the </a:t>
            </a:r>
            <a:r>
              <a:rPr lang="en-US" sz="1800" dirty="0" err="1" smtClean="0"/>
              <a:t>callee</a:t>
            </a:r>
            <a:r>
              <a:rPr lang="en-US" sz="1800" dirty="0" smtClean="0"/>
              <a:t> is responsible to clear out the stack frame at the end of the procedure call.</a:t>
            </a:r>
          </a:p>
          <a:p>
            <a:pPr eaLnBrk="1" hangingPunct="1">
              <a:lnSpc>
                <a:spcPct val="90000"/>
              </a:lnSpc>
            </a:pPr>
            <a:r>
              <a:rPr lang="en-US" sz="1800" dirty="0" smtClean="0"/>
              <a:t>At the end of a procedure, the following steps must take place before the RET instruction, in the following order:</a:t>
            </a:r>
          </a:p>
          <a:p>
            <a:pPr lvl="1" eaLnBrk="1" hangingPunct="1">
              <a:lnSpc>
                <a:spcPct val="90000"/>
              </a:lnSpc>
            </a:pPr>
            <a:r>
              <a:rPr lang="en-US" sz="1800" dirty="0" smtClean="0"/>
              <a:t>Register values are restored by popping saved data off the stack and into the registers, in the </a:t>
            </a:r>
            <a:r>
              <a:rPr lang="en-US" sz="1800" i="1" dirty="0" smtClean="0"/>
              <a:t>opposite</a:t>
            </a:r>
            <a:r>
              <a:rPr lang="en-US" sz="1800" dirty="0" smtClean="0"/>
              <a:t> order that they were saved, due to LIFO nature of the stack.</a:t>
            </a:r>
          </a:p>
          <a:p>
            <a:pPr lvl="1" eaLnBrk="1" hangingPunct="1">
              <a:lnSpc>
                <a:spcPct val="90000"/>
              </a:lnSpc>
            </a:pPr>
            <a:r>
              <a:rPr lang="en-US" sz="1800" dirty="0" smtClean="0"/>
              <a:t>Local variables are popped off the stack, if there are any. This can be done quickly by adding to the ESP value the total number of bytes that have been reserved for local variables.</a:t>
            </a:r>
          </a:p>
          <a:p>
            <a:pPr lvl="1" eaLnBrk="1" hangingPunct="1">
              <a:lnSpc>
                <a:spcPct val="90000"/>
              </a:lnSpc>
            </a:pPr>
            <a:r>
              <a:rPr lang="en-US" sz="1800" dirty="0" smtClean="0"/>
              <a:t>RET is called, which pops the Return Address into EIP, causing execution to jump back to the calling procedure.</a:t>
            </a:r>
          </a:p>
          <a:p>
            <a:pPr eaLnBrk="1" hangingPunct="1">
              <a:lnSpc>
                <a:spcPct val="90000"/>
              </a:lnSpc>
            </a:pPr>
            <a:r>
              <a:rPr lang="en-US" sz="1800" dirty="0" smtClean="0"/>
              <a:t>Syntax for RET:      </a:t>
            </a:r>
            <a:r>
              <a:rPr lang="en-US" sz="1800" b="1" dirty="0" smtClean="0">
                <a:solidFill>
                  <a:schemeClr val="tx2"/>
                </a:solidFill>
                <a:latin typeface="Courier New" pitchFamily="49" charset="0"/>
                <a:cs typeface="Courier New" pitchFamily="49" charset="0"/>
              </a:rPr>
              <a:t>RET</a:t>
            </a:r>
            <a:r>
              <a:rPr lang="en-US" sz="1800" i="1" dirty="0" smtClean="0">
                <a:solidFill>
                  <a:schemeClr val="tx2"/>
                </a:solidFill>
                <a:latin typeface="Courier New" pitchFamily="49" charset="0"/>
                <a:cs typeface="Courier New" pitchFamily="49" charset="0"/>
              </a:rPr>
              <a:t>  </a:t>
            </a:r>
            <a:r>
              <a:rPr lang="en-US" sz="1800" b="1" i="1" dirty="0" smtClean="0">
                <a:solidFill>
                  <a:schemeClr val="tx2"/>
                </a:solidFill>
                <a:latin typeface="Courier New" pitchFamily="49" charset="0"/>
                <a:cs typeface="Courier New" pitchFamily="49" charset="0"/>
              </a:rPr>
              <a:t>num</a:t>
            </a:r>
          </a:p>
          <a:p>
            <a:pPr eaLnBrk="1" hangingPunct="1">
              <a:lnSpc>
                <a:spcPct val="90000"/>
              </a:lnSpc>
            </a:pPr>
            <a:r>
              <a:rPr lang="en-US" sz="1800" dirty="0" smtClean="0"/>
              <a:t>Optional operand </a:t>
            </a:r>
            <a:r>
              <a:rPr lang="en-US" sz="1800" i="1" dirty="0" smtClean="0"/>
              <a:t>num</a:t>
            </a:r>
            <a:r>
              <a:rPr lang="en-US" sz="1800" dirty="0" smtClean="0"/>
              <a:t> causes </a:t>
            </a:r>
            <a:r>
              <a:rPr lang="en-US" sz="1800" i="1" dirty="0" smtClean="0"/>
              <a:t>num</a:t>
            </a:r>
            <a:r>
              <a:rPr lang="en-US" sz="1800" dirty="0" smtClean="0"/>
              <a:t> bytes to be added to ESP </a:t>
            </a:r>
            <a:r>
              <a:rPr lang="en-US" sz="1800" u="sng" dirty="0" smtClean="0"/>
              <a:t>after</a:t>
            </a:r>
            <a:r>
              <a:rPr lang="en-US" sz="1800" dirty="0" smtClean="0"/>
              <a:t> the Return Address is popped into EIP.  This effectively pops off the input parameters that are in the stack.</a:t>
            </a:r>
          </a:p>
          <a:p>
            <a:pPr eaLnBrk="1" hangingPunct="1">
              <a:lnSpc>
                <a:spcPct val="90000"/>
              </a:lnSpc>
            </a:pPr>
            <a:r>
              <a:rPr lang="en-US" sz="1800" dirty="0" smtClean="0"/>
              <a:t>When execution returns back to the caller, the stack frame for the call should be completely cleared out except for the return value, if there is one.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09600" y="152400"/>
            <a:ext cx="7772400" cy="609600"/>
          </a:xfrm>
        </p:spPr>
        <p:txBody>
          <a:bodyPr/>
          <a:lstStyle/>
          <a:p>
            <a:pPr eaLnBrk="1" hangingPunct="1">
              <a:defRPr/>
            </a:pPr>
            <a:r>
              <a:rPr lang="en-US" sz="2800" smtClean="0"/>
              <a:t>Stack Frame Example  </a:t>
            </a:r>
            <a:r>
              <a:rPr lang="en-US" sz="2000" smtClean="0"/>
              <a:t>(during procedure call)</a:t>
            </a:r>
          </a:p>
        </p:txBody>
      </p:sp>
      <p:sp>
        <p:nvSpPr>
          <p:cNvPr id="43012" name="Text Box 3"/>
          <p:cNvSpPr txBox="1">
            <a:spLocks noChangeArrowheads="1"/>
          </p:cNvSpPr>
          <p:nvPr/>
        </p:nvSpPr>
        <p:spPr bwMode="auto">
          <a:xfrm>
            <a:off x="685800" y="609600"/>
            <a:ext cx="7086600" cy="2209800"/>
          </a:xfrm>
          <a:prstGeom prst="rect">
            <a:avLst/>
          </a:prstGeom>
          <a:noFill/>
          <a:ln w="9525">
            <a:no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800" b="1">
                <a:solidFill>
                  <a:schemeClr val="tx1"/>
                </a:solidFill>
                <a:latin typeface="Courier New" pitchFamily="49" charset="0"/>
              </a:rPr>
              <a:t>.</a:t>
            </a:r>
            <a:r>
              <a:rPr lang="en-US" sz="1400" b="1">
                <a:solidFill>
                  <a:schemeClr val="tx1"/>
                </a:solidFill>
                <a:latin typeface="Courier New" pitchFamily="49" charset="0"/>
              </a:rPr>
              <a:t>data</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sum DWORD ?</a:t>
            </a:r>
          </a:p>
          <a:p>
            <a:pPr>
              <a:lnSpc>
                <a:spcPct val="50000"/>
              </a:lnSpc>
              <a:spcBef>
                <a:spcPct val="50000"/>
              </a:spcBef>
              <a:tabLst>
                <a:tab pos="457200" algn="l"/>
                <a:tab pos="3657600" algn="l"/>
                <a:tab pos="4114800" algn="l"/>
              </a:tabLst>
            </a:pPr>
            <a:endParaRPr lang="en-US" sz="14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.code</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a:t>
            </a:r>
            <a:r>
              <a:rPr lang="en-US" sz="1400" b="1">
                <a:solidFill>
                  <a:schemeClr val="tx2"/>
                </a:solidFill>
                <a:latin typeface="Courier New" pitchFamily="49" charset="0"/>
              </a:rPr>
              <a:t>sub esp,4     ; save room for return value</a:t>
            </a:r>
          </a:p>
          <a:p>
            <a:pPr>
              <a:lnSpc>
                <a:spcPct val="50000"/>
              </a:lnSpc>
              <a:spcBef>
                <a:spcPct val="50000"/>
              </a:spcBef>
              <a:tabLst>
                <a:tab pos="457200" algn="l"/>
                <a:tab pos="3657600" algn="l"/>
                <a:tab pos="4114800" algn="l"/>
              </a:tabLst>
            </a:pPr>
            <a:r>
              <a:rPr lang="en-US" sz="1400" b="1">
                <a:solidFill>
                  <a:schemeClr val="tx2"/>
                </a:solidFill>
                <a:latin typeface="Courier New" pitchFamily="49" charset="0"/>
              </a:rPr>
              <a:t>	push 6        ; first argument</a:t>
            </a:r>
          </a:p>
          <a:p>
            <a:pPr>
              <a:lnSpc>
                <a:spcPct val="50000"/>
              </a:lnSpc>
              <a:spcBef>
                <a:spcPct val="50000"/>
              </a:spcBef>
              <a:tabLst>
                <a:tab pos="457200" algn="l"/>
                <a:tab pos="3657600" algn="l"/>
                <a:tab pos="4114800" algn="l"/>
              </a:tabLst>
            </a:pPr>
            <a:r>
              <a:rPr lang="en-US" sz="1400" b="1">
                <a:solidFill>
                  <a:schemeClr val="tx2"/>
                </a:solidFill>
                <a:latin typeface="Courier New" pitchFamily="49" charset="0"/>
              </a:rPr>
              <a:t>	push 5        ; second argument</a:t>
            </a:r>
          </a:p>
          <a:p>
            <a:pPr>
              <a:lnSpc>
                <a:spcPct val="50000"/>
              </a:lnSpc>
              <a:spcBef>
                <a:spcPct val="50000"/>
              </a:spcBef>
              <a:tabLst>
                <a:tab pos="457200" algn="l"/>
                <a:tab pos="3657600" algn="l"/>
                <a:tab pos="4114800" algn="l"/>
              </a:tabLst>
            </a:pPr>
            <a:r>
              <a:rPr lang="en-US" sz="1400" b="1">
                <a:solidFill>
                  <a:schemeClr val="tx2"/>
                </a:solidFill>
                <a:latin typeface="Courier New" pitchFamily="49" charset="0"/>
              </a:rPr>
              <a:t>	call AddTwo   ; </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pop sum       ; save to sum</a:t>
            </a:r>
          </a:p>
        </p:txBody>
      </p:sp>
      <p:sp>
        <p:nvSpPr>
          <p:cNvPr id="43013" name="Text Box 4"/>
          <p:cNvSpPr txBox="1">
            <a:spLocks noChangeArrowheads="1"/>
          </p:cNvSpPr>
          <p:nvPr/>
        </p:nvSpPr>
        <p:spPr bwMode="auto">
          <a:xfrm>
            <a:off x="762000" y="2895600"/>
            <a:ext cx="5029200" cy="3200400"/>
          </a:xfrm>
          <a:prstGeom prst="rect">
            <a:avLst/>
          </a:prstGeom>
          <a:noFill/>
          <a:ln w="9525">
            <a:no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AddTwo PROC</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a:t>
            </a:r>
            <a:r>
              <a:rPr lang="en-US" sz="1400" b="1">
                <a:solidFill>
                  <a:schemeClr val="tx2"/>
                </a:solidFill>
                <a:latin typeface="Courier New" pitchFamily="49" charset="0"/>
              </a:rPr>
              <a:t>push ebp      ; save current ebp</a:t>
            </a:r>
          </a:p>
          <a:p>
            <a:pPr>
              <a:lnSpc>
                <a:spcPct val="50000"/>
              </a:lnSpc>
              <a:spcBef>
                <a:spcPct val="50000"/>
              </a:spcBef>
              <a:tabLst>
                <a:tab pos="457200" algn="l"/>
                <a:tab pos="3657600" algn="l"/>
                <a:tab pos="4114800" algn="l"/>
              </a:tabLst>
            </a:pPr>
            <a:r>
              <a:rPr lang="en-US" sz="1400" b="1">
                <a:solidFill>
                  <a:schemeClr val="tx2"/>
                </a:solidFill>
                <a:latin typeface="Courier New" pitchFamily="49" charset="0"/>
              </a:rPr>
              <a:t>	mov  ebp,esp  ; set ebp for this proc</a:t>
            </a:r>
          </a:p>
          <a:p>
            <a:pPr>
              <a:lnSpc>
                <a:spcPct val="50000"/>
              </a:lnSpc>
              <a:spcBef>
                <a:spcPct val="50000"/>
              </a:spcBef>
              <a:tabLst>
                <a:tab pos="457200" algn="l"/>
                <a:tab pos="3657600" algn="l"/>
                <a:tab pos="4114800" algn="l"/>
              </a:tabLst>
            </a:pPr>
            <a:r>
              <a:rPr lang="en-US" sz="1400" b="1">
                <a:solidFill>
                  <a:schemeClr val="tx2"/>
                </a:solidFill>
                <a:latin typeface="Courier New" pitchFamily="49" charset="0"/>
              </a:rPr>
              <a:t>	push eax      ; save register</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mov eax,[ebp+12]</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add eax,[ebp+8]</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mov [ebp+16],eax ; return value on stack</a:t>
            </a:r>
          </a:p>
          <a:p>
            <a:pPr>
              <a:lnSpc>
                <a:spcPct val="50000"/>
              </a:lnSpc>
              <a:spcBef>
                <a:spcPct val="50000"/>
              </a:spcBef>
              <a:tabLst>
                <a:tab pos="457200" algn="l"/>
                <a:tab pos="3657600" algn="l"/>
                <a:tab pos="4114800" algn="l"/>
              </a:tabLst>
            </a:pPr>
            <a:endParaRPr lang="en-US" sz="14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pop eax       ; restore register</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pop ebp</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ret 8         ; pop input params </a:t>
            </a:r>
          </a:p>
          <a:p>
            <a:pPr>
              <a:lnSpc>
                <a:spcPct val="50000"/>
              </a:lnSpc>
              <a:spcBef>
                <a:spcPct val="50000"/>
              </a:spcBef>
              <a:tabLst>
                <a:tab pos="457200" algn="l"/>
                <a:tab pos="3657600" algn="l"/>
                <a:tab pos="4114800" algn="l"/>
              </a:tabLst>
            </a:pPr>
            <a:endParaRPr lang="en-US" sz="14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addTwo ENDP</a:t>
            </a:r>
          </a:p>
          <a:p>
            <a:pPr>
              <a:lnSpc>
                <a:spcPct val="50000"/>
              </a:lnSpc>
              <a:spcBef>
                <a:spcPct val="50000"/>
              </a:spcBef>
              <a:tabLst>
                <a:tab pos="457200" algn="l"/>
                <a:tab pos="3657600" algn="l"/>
                <a:tab pos="4114800" algn="l"/>
              </a:tabLst>
            </a:pPr>
            <a:endParaRPr lang="en-US" sz="1400" b="1">
              <a:solidFill>
                <a:schemeClr val="tx1"/>
              </a:solidFill>
              <a:latin typeface="Courier New" pitchFamily="49" charset="0"/>
            </a:endParaRPr>
          </a:p>
        </p:txBody>
      </p:sp>
      <p:sp>
        <p:nvSpPr>
          <p:cNvPr id="43014" name="Text Box 5"/>
          <p:cNvSpPr txBox="1">
            <a:spLocks noChangeArrowheads="1"/>
          </p:cNvSpPr>
          <p:nvPr/>
        </p:nvSpPr>
        <p:spPr bwMode="auto">
          <a:xfrm>
            <a:off x="6096000" y="838200"/>
            <a:ext cx="2133600" cy="593725"/>
          </a:xfrm>
          <a:prstGeom prst="rect">
            <a:avLst/>
          </a:prstGeom>
          <a:noFill/>
          <a:ln w="9525">
            <a:noFill/>
            <a:miter lim="800000"/>
            <a:headEnd/>
            <a:tailEnd/>
          </a:ln>
        </p:spPr>
        <p:txBody>
          <a:bodyPr tIns="137160" bIns="137160">
            <a:spAutoFit/>
          </a:bodyPr>
          <a:lstStyle/>
          <a:p>
            <a:pPr>
              <a:spcBef>
                <a:spcPct val="50000"/>
              </a:spcBef>
            </a:pPr>
            <a:endParaRPr lang="en-US" sz="2100">
              <a:solidFill>
                <a:schemeClr val="tx1"/>
              </a:solidFill>
            </a:endParaRPr>
          </a:p>
        </p:txBody>
      </p:sp>
      <p:sp>
        <p:nvSpPr>
          <p:cNvPr id="43015" name="Rectangle 6"/>
          <p:cNvSpPr>
            <a:spLocks noChangeArrowheads="1"/>
          </p:cNvSpPr>
          <p:nvPr/>
        </p:nvSpPr>
        <p:spPr bwMode="auto">
          <a:xfrm>
            <a:off x="762000" y="685800"/>
            <a:ext cx="4953000" cy="2133600"/>
          </a:xfrm>
          <a:prstGeom prst="rect">
            <a:avLst/>
          </a:prstGeom>
          <a:noFill/>
          <a:ln w="9525">
            <a:solidFill>
              <a:schemeClr val="tx1"/>
            </a:solidFill>
            <a:miter lim="800000"/>
            <a:headEnd/>
            <a:tailEnd/>
          </a:ln>
        </p:spPr>
        <p:txBody>
          <a:bodyPr tIns="137160" bIns="137160" anchor="ctr">
            <a:spAutoFit/>
          </a:bodyPr>
          <a:lstStyle/>
          <a:p>
            <a:endParaRPr lang="en-US" sz="2100">
              <a:solidFill>
                <a:schemeClr val="tx1"/>
              </a:solidFill>
            </a:endParaRPr>
          </a:p>
        </p:txBody>
      </p:sp>
      <p:sp>
        <p:nvSpPr>
          <p:cNvPr id="43016" name="Rectangle 7"/>
          <p:cNvSpPr>
            <a:spLocks noChangeArrowheads="1"/>
          </p:cNvSpPr>
          <p:nvPr/>
        </p:nvSpPr>
        <p:spPr bwMode="auto">
          <a:xfrm>
            <a:off x="762000" y="2971800"/>
            <a:ext cx="4953000" cy="3200400"/>
          </a:xfrm>
          <a:prstGeom prst="rect">
            <a:avLst/>
          </a:prstGeom>
          <a:noFill/>
          <a:ln w="9525">
            <a:solidFill>
              <a:schemeClr val="tx1"/>
            </a:solidFill>
            <a:miter lim="800000"/>
            <a:headEnd/>
            <a:tailEnd/>
          </a:ln>
        </p:spPr>
        <p:txBody>
          <a:bodyPr tIns="137160" bIns="137160" anchor="ctr">
            <a:spAutoFit/>
          </a:bodyPr>
          <a:lstStyle/>
          <a:p>
            <a:endParaRPr lang="en-US" sz="2100">
              <a:solidFill>
                <a:schemeClr val="tx1"/>
              </a:solidFill>
            </a:endParaRPr>
          </a:p>
        </p:txBody>
      </p:sp>
      <p:sp>
        <p:nvSpPr>
          <p:cNvPr id="43017" name="Rectangle 8"/>
          <p:cNvSpPr>
            <a:spLocks noChangeArrowheads="1"/>
          </p:cNvSpPr>
          <p:nvPr/>
        </p:nvSpPr>
        <p:spPr bwMode="auto">
          <a:xfrm>
            <a:off x="6019800" y="1447800"/>
            <a:ext cx="1295400" cy="2895600"/>
          </a:xfrm>
          <a:prstGeom prst="rect">
            <a:avLst/>
          </a:prstGeom>
          <a:noFill/>
          <a:ln w="9525">
            <a:solidFill>
              <a:schemeClr val="tx1"/>
            </a:solidFill>
            <a:miter lim="800000"/>
            <a:headEnd/>
            <a:tailEnd/>
          </a:ln>
        </p:spPr>
        <p:txBody>
          <a:bodyPr tIns="137160" bIns="137160" anchor="ctr">
            <a:spAutoFit/>
          </a:bodyPr>
          <a:lstStyle/>
          <a:p>
            <a:endParaRPr lang="en-US" sz="2100">
              <a:solidFill>
                <a:schemeClr val="tx1"/>
              </a:solidFill>
            </a:endParaRPr>
          </a:p>
        </p:txBody>
      </p:sp>
      <p:sp>
        <p:nvSpPr>
          <p:cNvPr id="43018" name="Text Box 11"/>
          <p:cNvSpPr txBox="1">
            <a:spLocks noChangeArrowheads="1"/>
          </p:cNvSpPr>
          <p:nvPr/>
        </p:nvSpPr>
        <p:spPr bwMode="auto">
          <a:xfrm>
            <a:off x="5943600" y="914400"/>
            <a:ext cx="1524000" cy="485775"/>
          </a:xfrm>
          <a:prstGeom prst="rect">
            <a:avLst/>
          </a:prstGeom>
          <a:noFill/>
          <a:ln w="9525">
            <a:noFill/>
            <a:miter lim="800000"/>
            <a:headEnd/>
            <a:tailEnd/>
          </a:ln>
        </p:spPr>
        <p:txBody>
          <a:bodyPr tIns="137160" bIns="137160">
            <a:spAutoFit/>
          </a:bodyPr>
          <a:lstStyle/>
          <a:p>
            <a:pPr>
              <a:spcBef>
                <a:spcPct val="50000"/>
              </a:spcBef>
            </a:pPr>
            <a:r>
              <a:rPr lang="en-US" sz="1400">
                <a:solidFill>
                  <a:schemeClr val="tx1"/>
                </a:solidFill>
              </a:rPr>
              <a:t>Stack frame</a:t>
            </a:r>
          </a:p>
        </p:txBody>
      </p:sp>
      <p:sp>
        <p:nvSpPr>
          <p:cNvPr id="43019" name="Freeform 23"/>
          <p:cNvSpPr>
            <a:spLocks/>
          </p:cNvSpPr>
          <p:nvPr/>
        </p:nvSpPr>
        <p:spPr bwMode="auto">
          <a:xfrm>
            <a:off x="4572000" y="2921000"/>
            <a:ext cx="3886200" cy="2209800"/>
          </a:xfrm>
          <a:custGeom>
            <a:avLst/>
            <a:gdLst>
              <a:gd name="T0" fmla="*/ 0 w 2448"/>
              <a:gd name="T1" fmla="*/ 2147483647 h 1392"/>
              <a:gd name="T2" fmla="*/ 2147483647 w 2448"/>
              <a:gd name="T3" fmla="*/ 2147483647 h 1392"/>
              <a:gd name="T4" fmla="*/ 2147483647 w 2448"/>
              <a:gd name="T5" fmla="*/ 2147483647 h 1392"/>
              <a:gd name="T6" fmla="*/ 2147483647 w 2448"/>
              <a:gd name="T7" fmla="*/ 2147483647 h 1392"/>
              <a:gd name="T8" fmla="*/ 2147483647 w 2448"/>
              <a:gd name="T9" fmla="*/ 2147483647 h 1392"/>
              <a:gd name="T10" fmla="*/ 0 60000 65536"/>
              <a:gd name="T11" fmla="*/ 0 60000 65536"/>
              <a:gd name="T12" fmla="*/ 0 60000 65536"/>
              <a:gd name="T13" fmla="*/ 0 60000 65536"/>
              <a:gd name="T14" fmla="*/ 0 60000 65536"/>
              <a:gd name="T15" fmla="*/ 0 w 2448"/>
              <a:gd name="T16" fmla="*/ 0 h 1392"/>
              <a:gd name="T17" fmla="*/ 2448 w 2448"/>
              <a:gd name="T18" fmla="*/ 1392 h 1392"/>
            </a:gdLst>
            <a:ahLst/>
            <a:cxnLst>
              <a:cxn ang="T10">
                <a:pos x="T0" y="T1"/>
              </a:cxn>
              <a:cxn ang="T11">
                <a:pos x="T2" y="T3"/>
              </a:cxn>
              <a:cxn ang="T12">
                <a:pos x="T4" y="T5"/>
              </a:cxn>
              <a:cxn ang="T13">
                <a:pos x="T6" y="T7"/>
              </a:cxn>
              <a:cxn ang="T14">
                <a:pos x="T8" y="T9"/>
              </a:cxn>
            </a:cxnLst>
            <a:rect l="T15" t="T16" r="T17" b="T18"/>
            <a:pathLst>
              <a:path w="2448" h="1392">
                <a:moveTo>
                  <a:pt x="0" y="416"/>
                </a:moveTo>
                <a:cubicBezTo>
                  <a:pt x="296" y="792"/>
                  <a:pt x="592" y="1168"/>
                  <a:pt x="960" y="1280"/>
                </a:cubicBezTo>
                <a:cubicBezTo>
                  <a:pt x="1328" y="1392"/>
                  <a:pt x="1968" y="1272"/>
                  <a:pt x="2208" y="1088"/>
                </a:cubicBezTo>
                <a:cubicBezTo>
                  <a:pt x="2448" y="904"/>
                  <a:pt x="2408" y="352"/>
                  <a:pt x="2400" y="176"/>
                </a:cubicBezTo>
                <a:cubicBezTo>
                  <a:pt x="2392" y="0"/>
                  <a:pt x="2200" y="64"/>
                  <a:pt x="2160" y="32"/>
                </a:cubicBezTo>
              </a:path>
            </a:pathLst>
          </a:custGeom>
          <a:noFill/>
          <a:ln w="9525" cap="flat" cmpd="sng">
            <a:noFill/>
            <a:prstDash val="solid"/>
            <a:round/>
            <a:headEnd/>
            <a:tailEnd/>
          </a:ln>
        </p:spPr>
        <p:txBody>
          <a:bodyPr tIns="137160" bIns="137160">
            <a:spAutoFit/>
          </a:bodyPr>
          <a:lstStyle/>
          <a:p>
            <a:endParaRPr lang="en-US"/>
          </a:p>
        </p:txBody>
      </p:sp>
      <p:grpSp>
        <p:nvGrpSpPr>
          <p:cNvPr id="2" name="Group 41"/>
          <p:cNvGrpSpPr>
            <a:grpSpLocks/>
          </p:cNvGrpSpPr>
          <p:nvPr/>
        </p:nvGrpSpPr>
        <p:grpSpPr bwMode="auto">
          <a:xfrm>
            <a:off x="4648200" y="1447800"/>
            <a:ext cx="3810000" cy="3352800"/>
            <a:chOff x="2928" y="912"/>
            <a:chExt cx="2400" cy="2112"/>
          </a:xfrm>
        </p:grpSpPr>
        <p:sp>
          <p:nvSpPr>
            <p:cNvPr id="43047" name="Text Box 10"/>
            <p:cNvSpPr txBox="1">
              <a:spLocks noChangeArrowheads="1"/>
            </p:cNvSpPr>
            <p:nvPr/>
          </p:nvSpPr>
          <p:spPr bwMode="auto">
            <a:xfrm>
              <a:off x="4656" y="912"/>
              <a:ext cx="576" cy="1311"/>
            </a:xfrm>
            <a:prstGeom prst="rect">
              <a:avLst/>
            </a:prstGeom>
            <a:noFill/>
            <a:ln w="9525">
              <a:noFill/>
              <a:miter lim="800000"/>
              <a:headEnd/>
              <a:tailEnd/>
            </a:ln>
          </p:spPr>
          <p:txBody>
            <a:bodyPr tIns="137160" bIns="137160">
              <a:spAutoFit/>
            </a:bodyPr>
            <a:lstStyle/>
            <a:p>
              <a:pPr>
                <a:spcBef>
                  <a:spcPct val="50000"/>
                </a:spcBef>
              </a:pPr>
              <a:r>
                <a:rPr lang="en-US" sz="1400">
                  <a:solidFill>
                    <a:schemeClr val="tx1"/>
                  </a:solidFill>
                </a:rPr>
                <a:t>ebp+16</a:t>
              </a:r>
            </a:p>
            <a:p>
              <a:pPr>
                <a:spcBef>
                  <a:spcPct val="50000"/>
                </a:spcBef>
              </a:pPr>
              <a:r>
                <a:rPr lang="en-US" sz="1400">
                  <a:solidFill>
                    <a:schemeClr val="tx1"/>
                  </a:solidFill>
                </a:rPr>
                <a:t>ebp+12</a:t>
              </a:r>
            </a:p>
            <a:p>
              <a:pPr>
                <a:spcBef>
                  <a:spcPct val="50000"/>
                </a:spcBef>
              </a:pPr>
              <a:r>
                <a:rPr lang="en-US" sz="1400">
                  <a:solidFill>
                    <a:schemeClr val="tx1"/>
                  </a:solidFill>
                </a:rPr>
                <a:t>ebp+8</a:t>
              </a:r>
            </a:p>
            <a:p>
              <a:pPr>
                <a:spcBef>
                  <a:spcPct val="50000"/>
                </a:spcBef>
              </a:pPr>
              <a:r>
                <a:rPr lang="en-US" sz="1400">
                  <a:solidFill>
                    <a:schemeClr val="tx1"/>
                  </a:solidFill>
                </a:rPr>
                <a:t>ebp+4</a:t>
              </a:r>
            </a:p>
            <a:p>
              <a:pPr>
                <a:spcBef>
                  <a:spcPct val="50000"/>
                </a:spcBef>
              </a:pPr>
              <a:r>
                <a:rPr lang="en-US" sz="1400">
                  <a:solidFill>
                    <a:schemeClr val="tx1"/>
                  </a:solidFill>
                </a:rPr>
                <a:t>ebp</a:t>
              </a:r>
            </a:p>
            <a:p>
              <a:pPr>
                <a:spcBef>
                  <a:spcPct val="50000"/>
                </a:spcBef>
              </a:pPr>
              <a:r>
                <a:rPr lang="en-US" sz="1400">
                  <a:solidFill>
                    <a:schemeClr val="tx1"/>
                  </a:solidFill>
                </a:rPr>
                <a:t>ebp-4</a:t>
              </a:r>
            </a:p>
          </p:txBody>
        </p:sp>
        <p:sp>
          <p:nvSpPr>
            <p:cNvPr id="43048" name="Freeform 24"/>
            <p:cNvSpPr>
              <a:spLocks/>
            </p:cNvSpPr>
            <p:nvPr/>
          </p:nvSpPr>
          <p:spPr bwMode="auto">
            <a:xfrm>
              <a:off x="2928" y="1776"/>
              <a:ext cx="2400" cy="1248"/>
            </a:xfrm>
            <a:custGeom>
              <a:avLst/>
              <a:gdLst>
                <a:gd name="T0" fmla="*/ 0 w 2488"/>
                <a:gd name="T1" fmla="*/ 100 h 1608"/>
                <a:gd name="T2" fmla="*/ 597 w 2488"/>
                <a:gd name="T3" fmla="*/ 239 h 1608"/>
                <a:gd name="T4" fmla="*/ 1716 w 2488"/>
                <a:gd name="T5" fmla="*/ 239 h 1608"/>
                <a:gd name="T6" fmla="*/ 1901 w 2488"/>
                <a:gd name="T7" fmla="*/ 35 h 1608"/>
                <a:gd name="T8" fmla="*/ 1641 w 2488"/>
                <a:gd name="T9" fmla="*/ 27 h 1608"/>
                <a:gd name="T10" fmla="*/ 0 60000 65536"/>
                <a:gd name="T11" fmla="*/ 0 60000 65536"/>
                <a:gd name="T12" fmla="*/ 0 60000 65536"/>
                <a:gd name="T13" fmla="*/ 0 60000 65536"/>
                <a:gd name="T14" fmla="*/ 0 60000 65536"/>
                <a:gd name="T15" fmla="*/ 0 w 2488"/>
                <a:gd name="T16" fmla="*/ 0 h 1608"/>
                <a:gd name="T17" fmla="*/ 2488 w 2488"/>
                <a:gd name="T18" fmla="*/ 1608 h 1608"/>
              </a:gdLst>
              <a:ahLst/>
              <a:cxnLst>
                <a:cxn ang="T10">
                  <a:pos x="T0" y="T1"/>
                </a:cxn>
                <a:cxn ang="T11">
                  <a:pos x="T2" y="T3"/>
                </a:cxn>
                <a:cxn ang="T12">
                  <a:pos x="T4" y="T5"/>
                </a:cxn>
                <a:cxn ang="T13">
                  <a:pos x="T6" y="T7"/>
                </a:cxn>
                <a:cxn ang="T14">
                  <a:pos x="T8" y="T9"/>
                </a:cxn>
              </a:cxnLst>
              <a:rect l="T15" t="T16" r="T17" b="T18"/>
              <a:pathLst>
                <a:path w="2488" h="1608">
                  <a:moveTo>
                    <a:pt x="0" y="592"/>
                  </a:moveTo>
                  <a:cubicBezTo>
                    <a:pt x="200" y="932"/>
                    <a:pt x="400" y="1272"/>
                    <a:pt x="768" y="1408"/>
                  </a:cubicBezTo>
                  <a:cubicBezTo>
                    <a:pt x="1136" y="1544"/>
                    <a:pt x="1928" y="1608"/>
                    <a:pt x="2208" y="1408"/>
                  </a:cubicBezTo>
                  <a:cubicBezTo>
                    <a:pt x="2488" y="1208"/>
                    <a:pt x="2464" y="416"/>
                    <a:pt x="2448" y="208"/>
                  </a:cubicBezTo>
                  <a:cubicBezTo>
                    <a:pt x="2432" y="0"/>
                    <a:pt x="2168" y="168"/>
                    <a:pt x="2112" y="160"/>
                  </a:cubicBezTo>
                </a:path>
              </a:pathLst>
            </a:custGeom>
            <a:noFill/>
            <a:ln w="9525" cap="flat" cmpd="sng">
              <a:solidFill>
                <a:schemeClr val="hlink"/>
              </a:solidFill>
              <a:prstDash val="solid"/>
              <a:round/>
              <a:headEnd type="none" w="med" len="med"/>
              <a:tailEnd type="arrow" w="med" len="med"/>
            </a:ln>
          </p:spPr>
          <p:txBody>
            <a:bodyPr tIns="137160" bIns="137160">
              <a:spAutoFit/>
            </a:bodyPr>
            <a:lstStyle/>
            <a:p>
              <a:endParaRPr lang="en-US"/>
            </a:p>
          </p:txBody>
        </p:sp>
      </p:grpSp>
      <p:sp>
        <p:nvSpPr>
          <p:cNvPr id="43021" name="Text Box 25"/>
          <p:cNvSpPr txBox="1">
            <a:spLocks noChangeArrowheads="1"/>
          </p:cNvSpPr>
          <p:nvPr/>
        </p:nvSpPr>
        <p:spPr bwMode="auto">
          <a:xfrm>
            <a:off x="228600" y="1371600"/>
            <a:ext cx="381000" cy="485775"/>
          </a:xfrm>
          <a:prstGeom prst="rect">
            <a:avLst/>
          </a:prstGeom>
          <a:noFill/>
          <a:ln w="9525">
            <a:noFill/>
            <a:miter lim="800000"/>
            <a:headEnd/>
            <a:tailEnd/>
          </a:ln>
        </p:spPr>
        <p:txBody>
          <a:bodyPr tIns="137160" bIns="137160">
            <a:spAutoFit/>
          </a:bodyPr>
          <a:lstStyle/>
          <a:p>
            <a:pPr>
              <a:spcBef>
                <a:spcPct val="50000"/>
              </a:spcBef>
            </a:pPr>
            <a:endParaRPr lang="en-US" sz="1400">
              <a:solidFill>
                <a:schemeClr val="tx1"/>
              </a:solidFill>
            </a:endParaRPr>
          </a:p>
        </p:txBody>
      </p:sp>
      <p:grpSp>
        <p:nvGrpSpPr>
          <p:cNvPr id="3" name="Group 35"/>
          <p:cNvGrpSpPr>
            <a:grpSpLocks/>
          </p:cNvGrpSpPr>
          <p:nvPr/>
        </p:nvGrpSpPr>
        <p:grpSpPr bwMode="auto">
          <a:xfrm>
            <a:off x="5791200" y="1417638"/>
            <a:ext cx="2362200" cy="517525"/>
            <a:chOff x="3648" y="893"/>
            <a:chExt cx="1488" cy="326"/>
          </a:xfrm>
        </p:grpSpPr>
        <p:sp>
          <p:nvSpPr>
            <p:cNvPr id="43044" name="Line 17"/>
            <p:cNvSpPr>
              <a:spLocks noChangeShapeType="1"/>
            </p:cNvSpPr>
            <p:nvPr/>
          </p:nvSpPr>
          <p:spPr bwMode="auto">
            <a:xfrm>
              <a:off x="3792" y="1152"/>
              <a:ext cx="1344" cy="0"/>
            </a:xfrm>
            <a:prstGeom prst="line">
              <a:avLst/>
            </a:prstGeom>
            <a:noFill/>
            <a:ln w="9525">
              <a:solidFill>
                <a:schemeClr val="tx1"/>
              </a:solidFill>
              <a:round/>
              <a:headEnd/>
              <a:tailEnd/>
            </a:ln>
          </p:spPr>
          <p:txBody>
            <a:bodyPr tIns="137160" bIns="137160">
              <a:spAutoFit/>
            </a:bodyPr>
            <a:lstStyle/>
            <a:p>
              <a:endParaRPr lang="en-US"/>
            </a:p>
          </p:txBody>
        </p:sp>
        <p:sp>
          <p:nvSpPr>
            <p:cNvPr id="43045" name="Line 27"/>
            <p:cNvSpPr>
              <a:spLocks noChangeShapeType="1"/>
            </p:cNvSpPr>
            <p:nvPr/>
          </p:nvSpPr>
          <p:spPr bwMode="auto">
            <a:xfrm flipV="1">
              <a:off x="3648" y="1056"/>
              <a:ext cx="144"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43046" name="Text Box 28"/>
            <p:cNvSpPr txBox="1">
              <a:spLocks noChangeArrowheads="1"/>
            </p:cNvSpPr>
            <p:nvPr/>
          </p:nvSpPr>
          <p:spPr bwMode="auto">
            <a:xfrm>
              <a:off x="3878" y="893"/>
              <a:ext cx="245" cy="326"/>
            </a:xfrm>
            <a:prstGeom prst="rect">
              <a:avLst/>
            </a:prstGeom>
            <a:noFill/>
            <a:ln w="9525">
              <a:noFill/>
              <a:miter lim="800000"/>
              <a:headEnd/>
              <a:tailEnd/>
            </a:ln>
          </p:spPr>
          <p:txBody>
            <a:bodyPr wrap="none" tIns="137160" bIns="137160">
              <a:spAutoFit/>
            </a:bodyPr>
            <a:lstStyle/>
            <a:p>
              <a:r>
                <a:rPr lang="en-US" sz="1600">
                  <a:solidFill>
                    <a:schemeClr val="tx1"/>
                  </a:solidFill>
                </a:rPr>
                <a:t>---</a:t>
              </a:r>
            </a:p>
          </p:txBody>
        </p:sp>
      </p:grpSp>
      <p:grpSp>
        <p:nvGrpSpPr>
          <p:cNvPr id="4" name="Group 36"/>
          <p:cNvGrpSpPr>
            <a:grpSpLocks/>
          </p:cNvGrpSpPr>
          <p:nvPr/>
        </p:nvGrpSpPr>
        <p:grpSpPr bwMode="auto">
          <a:xfrm>
            <a:off x="4648200" y="1722438"/>
            <a:ext cx="3505200" cy="517525"/>
            <a:chOff x="2928" y="1085"/>
            <a:chExt cx="2208" cy="326"/>
          </a:xfrm>
        </p:grpSpPr>
        <p:sp>
          <p:nvSpPr>
            <p:cNvPr id="43041" name="Line 12"/>
            <p:cNvSpPr>
              <a:spLocks noChangeShapeType="1"/>
            </p:cNvSpPr>
            <p:nvPr/>
          </p:nvSpPr>
          <p:spPr bwMode="auto">
            <a:xfrm>
              <a:off x="2928" y="1200"/>
              <a:ext cx="864" cy="96"/>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43042" name="Line 22"/>
            <p:cNvSpPr>
              <a:spLocks noChangeShapeType="1"/>
            </p:cNvSpPr>
            <p:nvPr/>
          </p:nvSpPr>
          <p:spPr bwMode="auto">
            <a:xfrm>
              <a:off x="3792" y="1392"/>
              <a:ext cx="1344" cy="0"/>
            </a:xfrm>
            <a:prstGeom prst="line">
              <a:avLst/>
            </a:prstGeom>
            <a:noFill/>
            <a:ln w="9525">
              <a:solidFill>
                <a:schemeClr val="tx1"/>
              </a:solidFill>
              <a:round/>
              <a:headEnd/>
              <a:tailEnd/>
            </a:ln>
          </p:spPr>
          <p:txBody>
            <a:bodyPr tIns="137160" bIns="137160">
              <a:spAutoFit/>
            </a:bodyPr>
            <a:lstStyle/>
            <a:p>
              <a:endParaRPr lang="en-US"/>
            </a:p>
          </p:txBody>
        </p:sp>
        <p:sp>
          <p:nvSpPr>
            <p:cNvPr id="43043" name="Text Box 29"/>
            <p:cNvSpPr txBox="1">
              <a:spLocks noChangeArrowheads="1"/>
            </p:cNvSpPr>
            <p:nvPr/>
          </p:nvSpPr>
          <p:spPr bwMode="auto">
            <a:xfrm>
              <a:off x="3878" y="1085"/>
              <a:ext cx="187" cy="326"/>
            </a:xfrm>
            <a:prstGeom prst="rect">
              <a:avLst/>
            </a:prstGeom>
            <a:noFill/>
            <a:ln w="9525">
              <a:noFill/>
              <a:miter lim="800000"/>
              <a:headEnd/>
              <a:tailEnd/>
            </a:ln>
          </p:spPr>
          <p:txBody>
            <a:bodyPr wrap="none" tIns="137160" bIns="137160">
              <a:spAutoFit/>
            </a:bodyPr>
            <a:lstStyle/>
            <a:p>
              <a:r>
                <a:rPr lang="en-US" sz="1600">
                  <a:solidFill>
                    <a:schemeClr val="tx1"/>
                  </a:solidFill>
                </a:rPr>
                <a:t>6</a:t>
              </a:r>
            </a:p>
          </p:txBody>
        </p:sp>
      </p:grpSp>
      <p:grpSp>
        <p:nvGrpSpPr>
          <p:cNvPr id="5" name="Group 37"/>
          <p:cNvGrpSpPr>
            <a:grpSpLocks/>
          </p:cNvGrpSpPr>
          <p:nvPr/>
        </p:nvGrpSpPr>
        <p:grpSpPr bwMode="auto">
          <a:xfrm>
            <a:off x="4648200" y="2133600"/>
            <a:ext cx="3505200" cy="517525"/>
            <a:chOff x="2928" y="1344"/>
            <a:chExt cx="2208" cy="326"/>
          </a:xfrm>
        </p:grpSpPr>
        <p:sp>
          <p:nvSpPr>
            <p:cNvPr id="43038" name="Line 13"/>
            <p:cNvSpPr>
              <a:spLocks noChangeShapeType="1"/>
            </p:cNvSpPr>
            <p:nvPr/>
          </p:nvSpPr>
          <p:spPr bwMode="auto">
            <a:xfrm>
              <a:off x="2928" y="1344"/>
              <a:ext cx="864" cy="144"/>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43039" name="Line 18"/>
            <p:cNvSpPr>
              <a:spLocks noChangeShapeType="1"/>
            </p:cNvSpPr>
            <p:nvPr/>
          </p:nvSpPr>
          <p:spPr bwMode="auto">
            <a:xfrm>
              <a:off x="3792" y="1584"/>
              <a:ext cx="1344" cy="0"/>
            </a:xfrm>
            <a:prstGeom prst="line">
              <a:avLst/>
            </a:prstGeom>
            <a:noFill/>
            <a:ln w="9525">
              <a:solidFill>
                <a:schemeClr val="tx1"/>
              </a:solidFill>
              <a:round/>
              <a:headEnd/>
              <a:tailEnd/>
            </a:ln>
          </p:spPr>
          <p:txBody>
            <a:bodyPr tIns="137160" bIns="137160">
              <a:spAutoFit/>
            </a:bodyPr>
            <a:lstStyle/>
            <a:p>
              <a:endParaRPr lang="en-US"/>
            </a:p>
          </p:txBody>
        </p:sp>
        <p:sp>
          <p:nvSpPr>
            <p:cNvPr id="43040" name="Text Box 30"/>
            <p:cNvSpPr txBox="1">
              <a:spLocks noChangeArrowheads="1"/>
            </p:cNvSpPr>
            <p:nvPr/>
          </p:nvSpPr>
          <p:spPr bwMode="auto">
            <a:xfrm>
              <a:off x="3888" y="1344"/>
              <a:ext cx="187" cy="326"/>
            </a:xfrm>
            <a:prstGeom prst="rect">
              <a:avLst/>
            </a:prstGeom>
            <a:noFill/>
            <a:ln w="9525">
              <a:noFill/>
              <a:miter lim="800000"/>
              <a:headEnd/>
              <a:tailEnd/>
            </a:ln>
          </p:spPr>
          <p:txBody>
            <a:bodyPr wrap="none" tIns="137160" bIns="137160">
              <a:spAutoFit/>
            </a:bodyPr>
            <a:lstStyle/>
            <a:p>
              <a:r>
                <a:rPr lang="en-US" sz="1600">
                  <a:solidFill>
                    <a:schemeClr val="tx1"/>
                  </a:solidFill>
                </a:rPr>
                <a:t>5</a:t>
              </a:r>
            </a:p>
          </p:txBody>
        </p:sp>
      </p:grpSp>
      <p:sp>
        <p:nvSpPr>
          <p:cNvPr id="43025" name="Text Box 31"/>
          <p:cNvSpPr txBox="1">
            <a:spLocks noChangeArrowheads="1"/>
          </p:cNvSpPr>
          <p:nvPr/>
        </p:nvSpPr>
        <p:spPr bwMode="auto">
          <a:xfrm>
            <a:off x="6172200" y="2362200"/>
            <a:ext cx="184150" cy="517525"/>
          </a:xfrm>
          <a:prstGeom prst="rect">
            <a:avLst/>
          </a:prstGeom>
          <a:noFill/>
          <a:ln w="9525">
            <a:noFill/>
            <a:miter lim="800000"/>
            <a:headEnd/>
            <a:tailEnd/>
          </a:ln>
        </p:spPr>
        <p:txBody>
          <a:bodyPr wrap="none" tIns="137160" bIns="137160">
            <a:spAutoFit/>
          </a:bodyPr>
          <a:lstStyle/>
          <a:p>
            <a:endParaRPr lang="en-US" sz="1600">
              <a:solidFill>
                <a:schemeClr val="tx1"/>
              </a:solidFill>
            </a:endParaRPr>
          </a:p>
        </p:txBody>
      </p:sp>
      <p:grpSp>
        <p:nvGrpSpPr>
          <p:cNvPr id="6" name="Group 39"/>
          <p:cNvGrpSpPr>
            <a:grpSpLocks/>
          </p:cNvGrpSpPr>
          <p:nvPr/>
        </p:nvGrpSpPr>
        <p:grpSpPr bwMode="auto">
          <a:xfrm>
            <a:off x="3048000" y="2362200"/>
            <a:ext cx="5105400" cy="593725"/>
            <a:chOff x="1920" y="1488"/>
            <a:chExt cx="3216" cy="374"/>
          </a:xfrm>
        </p:grpSpPr>
        <p:sp>
          <p:nvSpPr>
            <p:cNvPr id="43035" name="Line 14"/>
            <p:cNvSpPr>
              <a:spLocks noChangeShapeType="1"/>
            </p:cNvSpPr>
            <p:nvPr/>
          </p:nvSpPr>
          <p:spPr bwMode="auto">
            <a:xfrm>
              <a:off x="1920" y="1488"/>
              <a:ext cx="1872" cy="144"/>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43036" name="Line 19"/>
            <p:cNvSpPr>
              <a:spLocks noChangeShapeType="1"/>
            </p:cNvSpPr>
            <p:nvPr/>
          </p:nvSpPr>
          <p:spPr bwMode="auto">
            <a:xfrm>
              <a:off x="3792" y="1776"/>
              <a:ext cx="1344" cy="0"/>
            </a:xfrm>
            <a:prstGeom prst="line">
              <a:avLst/>
            </a:prstGeom>
            <a:noFill/>
            <a:ln w="9525">
              <a:solidFill>
                <a:schemeClr val="tx1"/>
              </a:solidFill>
              <a:round/>
              <a:headEnd/>
              <a:tailEnd/>
            </a:ln>
          </p:spPr>
          <p:txBody>
            <a:bodyPr tIns="137160" bIns="137160">
              <a:spAutoFit/>
            </a:bodyPr>
            <a:lstStyle/>
            <a:p>
              <a:endParaRPr lang="en-US"/>
            </a:p>
          </p:txBody>
        </p:sp>
        <p:sp>
          <p:nvSpPr>
            <p:cNvPr id="43037" name="Text Box 32"/>
            <p:cNvSpPr txBox="1">
              <a:spLocks noChangeArrowheads="1"/>
            </p:cNvSpPr>
            <p:nvPr/>
          </p:nvSpPr>
          <p:spPr bwMode="auto">
            <a:xfrm>
              <a:off x="3792" y="1536"/>
              <a:ext cx="792" cy="326"/>
            </a:xfrm>
            <a:prstGeom prst="rect">
              <a:avLst/>
            </a:prstGeom>
            <a:noFill/>
            <a:ln w="9525">
              <a:noFill/>
              <a:miter lim="800000"/>
              <a:headEnd/>
              <a:tailEnd/>
            </a:ln>
          </p:spPr>
          <p:txBody>
            <a:bodyPr wrap="none" tIns="137160" bIns="137160">
              <a:spAutoFit/>
            </a:bodyPr>
            <a:lstStyle/>
            <a:p>
              <a:r>
                <a:rPr lang="en-US" sz="1600">
                  <a:solidFill>
                    <a:schemeClr val="tx1"/>
                  </a:solidFill>
                </a:rPr>
                <a:t>Return addr</a:t>
              </a:r>
            </a:p>
          </p:txBody>
        </p:sp>
      </p:grpSp>
      <p:grpSp>
        <p:nvGrpSpPr>
          <p:cNvPr id="7" name="Group 40"/>
          <p:cNvGrpSpPr>
            <a:grpSpLocks/>
          </p:cNvGrpSpPr>
          <p:nvPr/>
        </p:nvGrpSpPr>
        <p:grpSpPr bwMode="auto">
          <a:xfrm>
            <a:off x="4648200" y="2713038"/>
            <a:ext cx="3505200" cy="563562"/>
            <a:chOff x="2928" y="1709"/>
            <a:chExt cx="2208" cy="355"/>
          </a:xfrm>
        </p:grpSpPr>
        <p:sp>
          <p:nvSpPr>
            <p:cNvPr id="43032" name="Line 15"/>
            <p:cNvSpPr>
              <a:spLocks noChangeShapeType="1"/>
            </p:cNvSpPr>
            <p:nvPr/>
          </p:nvSpPr>
          <p:spPr bwMode="auto">
            <a:xfrm flipV="1">
              <a:off x="2928" y="1872"/>
              <a:ext cx="864" cy="192"/>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43033" name="Line 20"/>
            <p:cNvSpPr>
              <a:spLocks noChangeShapeType="1"/>
            </p:cNvSpPr>
            <p:nvPr/>
          </p:nvSpPr>
          <p:spPr bwMode="auto">
            <a:xfrm>
              <a:off x="3792" y="1968"/>
              <a:ext cx="1344" cy="0"/>
            </a:xfrm>
            <a:prstGeom prst="line">
              <a:avLst/>
            </a:prstGeom>
            <a:noFill/>
            <a:ln w="9525">
              <a:solidFill>
                <a:schemeClr val="tx1"/>
              </a:solidFill>
              <a:round/>
              <a:headEnd/>
              <a:tailEnd/>
            </a:ln>
          </p:spPr>
          <p:txBody>
            <a:bodyPr tIns="137160" bIns="137160">
              <a:spAutoFit/>
            </a:bodyPr>
            <a:lstStyle/>
            <a:p>
              <a:endParaRPr lang="en-US"/>
            </a:p>
          </p:txBody>
        </p:sp>
        <p:sp>
          <p:nvSpPr>
            <p:cNvPr id="43034" name="Text Box 33"/>
            <p:cNvSpPr txBox="1">
              <a:spLocks noChangeArrowheads="1"/>
            </p:cNvSpPr>
            <p:nvPr/>
          </p:nvSpPr>
          <p:spPr bwMode="auto">
            <a:xfrm>
              <a:off x="3830" y="1709"/>
              <a:ext cx="564" cy="326"/>
            </a:xfrm>
            <a:prstGeom prst="rect">
              <a:avLst/>
            </a:prstGeom>
            <a:noFill/>
            <a:ln w="9525">
              <a:noFill/>
              <a:miter lim="800000"/>
              <a:headEnd/>
              <a:tailEnd/>
            </a:ln>
          </p:spPr>
          <p:txBody>
            <a:bodyPr wrap="none" tIns="137160" bIns="137160">
              <a:spAutoFit/>
            </a:bodyPr>
            <a:lstStyle/>
            <a:p>
              <a:r>
                <a:rPr lang="en-US" sz="1600">
                  <a:solidFill>
                    <a:schemeClr val="tx1"/>
                  </a:solidFill>
                </a:rPr>
                <a:t>Old ebp</a:t>
              </a:r>
            </a:p>
          </p:txBody>
        </p:sp>
      </p:grpSp>
      <p:grpSp>
        <p:nvGrpSpPr>
          <p:cNvPr id="8" name="Group 42"/>
          <p:cNvGrpSpPr>
            <a:grpSpLocks/>
          </p:cNvGrpSpPr>
          <p:nvPr/>
        </p:nvGrpSpPr>
        <p:grpSpPr bwMode="auto">
          <a:xfrm>
            <a:off x="4495800" y="3094038"/>
            <a:ext cx="3657600" cy="715962"/>
            <a:chOff x="2832" y="1949"/>
            <a:chExt cx="2304" cy="451"/>
          </a:xfrm>
        </p:grpSpPr>
        <p:sp>
          <p:nvSpPr>
            <p:cNvPr id="43029" name="Line 16"/>
            <p:cNvSpPr>
              <a:spLocks noChangeShapeType="1"/>
            </p:cNvSpPr>
            <p:nvPr/>
          </p:nvSpPr>
          <p:spPr bwMode="auto">
            <a:xfrm flipV="1">
              <a:off x="2832" y="2112"/>
              <a:ext cx="960" cy="288"/>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43030" name="Line 21"/>
            <p:cNvSpPr>
              <a:spLocks noChangeShapeType="1"/>
            </p:cNvSpPr>
            <p:nvPr/>
          </p:nvSpPr>
          <p:spPr bwMode="auto">
            <a:xfrm>
              <a:off x="3792" y="2208"/>
              <a:ext cx="1344" cy="0"/>
            </a:xfrm>
            <a:prstGeom prst="line">
              <a:avLst/>
            </a:prstGeom>
            <a:noFill/>
            <a:ln w="9525">
              <a:solidFill>
                <a:schemeClr val="tx1"/>
              </a:solidFill>
              <a:round/>
              <a:headEnd/>
              <a:tailEnd/>
            </a:ln>
          </p:spPr>
          <p:txBody>
            <a:bodyPr tIns="137160" bIns="137160">
              <a:spAutoFit/>
            </a:bodyPr>
            <a:lstStyle/>
            <a:p>
              <a:endParaRPr lang="en-US"/>
            </a:p>
          </p:txBody>
        </p:sp>
        <p:sp>
          <p:nvSpPr>
            <p:cNvPr id="43031" name="Text Box 34"/>
            <p:cNvSpPr txBox="1">
              <a:spLocks noChangeArrowheads="1"/>
            </p:cNvSpPr>
            <p:nvPr/>
          </p:nvSpPr>
          <p:spPr bwMode="auto">
            <a:xfrm>
              <a:off x="3830" y="1949"/>
              <a:ext cx="557" cy="326"/>
            </a:xfrm>
            <a:prstGeom prst="rect">
              <a:avLst/>
            </a:prstGeom>
            <a:noFill/>
            <a:ln w="9525">
              <a:noFill/>
              <a:miter lim="800000"/>
              <a:headEnd/>
              <a:tailEnd/>
            </a:ln>
          </p:spPr>
          <p:txBody>
            <a:bodyPr wrap="none" tIns="137160" bIns="137160">
              <a:spAutoFit/>
            </a:bodyPr>
            <a:lstStyle/>
            <a:p>
              <a:r>
                <a:rPr lang="en-US" sz="1600">
                  <a:solidFill>
                    <a:schemeClr val="tx1"/>
                  </a:solidFill>
                </a:rPr>
                <a:t>Old eax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09600" y="152400"/>
            <a:ext cx="7772400" cy="609600"/>
          </a:xfrm>
        </p:spPr>
        <p:txBody>
          <a:bodyPr/>
          <a:lstStyle/>
          <a:p>
            <a:pPr eaLnBrk="1" hangingPunct="1">
              <a:defRPr/>
            </a:pPr>
            <a:r>
              <a:rPr lang="en-US" sz="2800" smtClean="0"/>
              <a:t>Stack Frame Example  </a:t>
            </a:r>
            <a:r>
              <a:rPr lang="en-US" sz="2000" smtClean="0"/>
              <a:t>(during procedure return)</a:t>
            </a:r>
          </a:p>
        </p:txBody>
      </p:sp>
      <p:sp>
        <p:nvSpPr>
          <p:cNvPr id="44036" name="Text Box 3"/>
          <p:cNvSpPr txBox="1">
            <a:spLocks noChangeArrowheads="1"/>
          </p:cNvSpPr>
          <p:nvPr/>
        </p:nvSpPr>
        <p:spPr bwMode="auto">
          <a:xfrm>
            <a:off x="685800" y="609600"/>
            <a:ext cx="7086600" cy="2209800"/>
          </a:xfrm>
          <a:prstGeom prst="rect">
            <a:avLst/>
          </a:prstGeom>
          <a:noFill/>
          <a:ln w="9525">
            <a:no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800" b="1">
                <a:solidFill>
                  <a:schemeClr val="tx1"/>
                </a:solidFill>
                <a:latin typeface="Courier New" pitchFamily="49" charset="0"/>
              </a:rPr>
              <a:t>.</a:t>
            </a:r>
            <a:r>
              <a:rPr lang="en-US" sz="1400" b="1">
                <a:solidFill>
                  <a:schemeClr val="tx1"/>
                </a:solidFill>
                <a:latin typeface="Courier New" pitchFamily="49" charset="0"/>
              </a:rPr>
              <a:t>data</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sum DWORD ?</a:t>
            </a:r>
          </a:p>
          <a:p>
            <a:pPr>
              <a:lnSpc>
                <a:spcPct val="50000"/>
              </a:lnSpc>
              <a:spcBef>
                <a:spcPct val="50000"/>
              </a:spcBef>
              <a:tabLst>
                <a:tab pos="457200" algn="l"/>
                <a:tab pos="3657600" algn="l"/>
                <a:tab pos="4114800" algn="l"/>
              </a:tabLst>
            </a:pPr>
            <a:endParaRPr lang="en-US" sz="14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.code</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sub esp,4     ; save room for return value</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push 6        ; second argument</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push 5        ; first argument</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call AddTwo   ; </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a:t>
            </a:r>
            <a:r>
              <a:rPr lang="en-US" sz="1400" b="1">
                <a:solidFill>
                  <a:schemeClr val="tx2"/>
                </a:solidFill>
                <a:latin typeface="Courier New" pitchFamily="49" charset="0"/>
              </a:rPr>
              <a:t>pop sum       ; save the sum in memory</a:t>
            </a:r>
          </a:p>
        </p:txBody>
      </p:sp>
      <p:sp>
        <p:nvSpPr>
          <p:cNvPr id="44037" name="Text Box 4"/>
          <p:cNvSpPr txBox="1">
            <a:spLocks noChangeArrowheads="1"/>
          </p:cNvSpPr>
          <p:nvPr/>
        </p:nvSpPr>
        <p:spPr bwMode="auto">
          <a:xfrm>
            <a:off x="762000" y="2895600"/>
            <a:ext cx="5029200" cy="3200400"/>
          </a:xfrm>
          <a:prstGeom prst="rect">
            <a:avLst/>
          </a:prstGeom>
          <a:noFill/>
          <a:ln w="9525">
            <a:no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AddTwo PROC</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push ebp      ; save current ebp</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mov  ebp,esp  ; set ebp for this proc</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push eax      ; save register</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mov eax,[ebp+12]</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add eax,[ebp+8]</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a:t>
            </a:r>
            <a:r>
              <a:rPr lang="en-US" sz="1400" b="1">
                <a:solidFill>
                  <a:schemeClr val="tx2"/>
                </a:solidFill>
                <a:latin typeface="Courier New" pitchFamily="49" charset="0"/>
              </a:rPr>
              <a:t>mov [ebp+16],eax ; return value on stack</a:t>
            </a:r>
          </a:p>
          <a:p>
            <a:pPr>
              <a:lnSpc>
                <a:spcPct val="50000"/>
              </a:lnSpc>
              <a:spcBef>
                <a:spcPct val="50000"/>
              </a:spcBef>
              <a:tabLst>
                <a:tab pos="457200" algn="l"/>
                <a:tab pos="3657600" algn="l"/>
                <a:tab pos="4114800" algn="l"/>
              </a:tabLst>
            </a:pPr>
            <a:endParaRPr lang="en-US" sz="1400" b="1">
              <a:solidFill>
                <a:schemeClr val="tx2"/>
              </a:solidFill>
              <a:latin typeface="Courier New" pitchFamily="49" charset="0"/>
            </a:endParaRPr>
          </a:p>
          <a:p>
            <a:pPr>
              <a:lnSpc>
                <a:spcPct val="50000"/>
              </a:lnSpc>
              <a:spcBef>
                <a:spcPct val="50000"/>
              </a:spcBef>
              <a:tabLst>
                <a:tab pos="457200" algn="l"/>
                <a:tab pos="3657600" algn="l"/>
                <a:tab pos="4114800" algn="l"/>
              </a:tabLst>
            </a:pPr>
            <a:r>
              <a:rPr lang="en-US" sz="1400" b="1">
                <a:solidFill>
                  <a:schemeClr val="tx2"/>
                </a:solidFill>
                <a:latin typeface="Courier New" pitchFamily="49" charset="0"/>
              </a:rPr>
              <a:t>	pop eax       ; restore registers</a:t>
            </a:r>
          </a:p>
          <a:p>
            <a:pPr>
              <a:lnSpc>
                <a:spcPct val="50000"/>
              </a:lnSpc>
              <a:spcBef>
                <a:spcPct val="50000"/>
              </a:spcBef>
              <a:tabLst>
                <a:tab pos="457200" algn="l"/>
                <a:tab pos="3657600" algn="l"/>
                <a:tab pos="4114800" algn="l"/>
              </a:tabLst>
            </a:pPr>
            <a:r>
              <a:rPr lang="en-US" sz="1400" b="1">
                <a:solidFill>
                  <a:schemeClr val="tx2"/>
                </a:solidFill>
                <a:latin typeface="Courier New" pitchFamily="49" charset="0"/>
              </a:rPr>
              <a:t>	pop ebp</a:t>
            </a:r>
          </a:p>
          <a:p>
            <a:pPr>
              <a:lnSpc>
                <a:spcPct val="50000"/>
              </a:lnSpc>
              <a:spcBef>
                <a:spcPct val="50000"/>
              </a:spcBef>
              <a:tabLst>
                <a:tab pos="457200" algn="l"/>
                <a:tab pos="3657600" algn="l"/>
                <a:tab pos="4114800" algn="l"/>
              </a:tabLst>
            </a:pPr>
            <a:r>
              <a:rPr lang="en-US" sz="1400" b="1">
                <a:solidFill>
                  <a:schemeClr val="tx2"/>
                </a:solidFill>
                <a:latin typeface="Courier New" pitchFamily="49" charset="0"/>
              </a:rPr>
              <a:t>	ret 8         ; pop return addr</a:t>
            </a:r>
          </a:p>
          <a:p>
            <a:pPr>
              <a:lnSpc>
                <a:spcPct val="50000"/>
              </a:lnSpc>
              <a:spcBef>
                <a:spcPct val="50000"/>
              </a:spcBef>
              <a:tabLst>
                <a:tab pos="457200" algn="l"/>
                <a:tab pos="3657600" algn="l"/>
                <a:tab pos="4114800" algn="l"/>
              </a:tabLst>
            </a:pPr>
            <a:r>
              <a:rPr lang="en-US" sz="1400" b="1">
                <a:solidFill>
                  <a:schemeClr val="tx2"/>
                </a:solidFill>
                <a:latin typeface="Courier New" pitchFamily="49" charset="0"/>
              </a:rPr>
              <a:t>                  ; and input params</a:t>
            </a:r>
            <a:r>
              <a:rPr lang="en-US" sz="1400" b="1">
                <a:solidFill>
                  <a:schemeClr val="tx1"/>
                </a:solidFill>
                <a:latin typeface="Courier New" pitchFamily="49" charset="0"/>
              </a:rPr>
              <a:t> </a:t>
            </a:r>
          </a:p>
          <a:p>
            <a:pPr>
              <a:lnSpc>
                <a:spcPct val="50000"/>
              </a:lnSpc>
              <a:spcBef>
                <a:spcPct val="50000"/>
              </a:spcBef>
              <a:tabLst>
                <a:tab pos="457200" algn="l"/>
                <a:tab pos="3657600" algn="l"/>
                <a:tab pos="4114800" algn="l"/>
              </a:tabLst>
            </a:pPr>
            <a:endParaRPr lang="en-US" sz="14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addTwo ENDP</a:t>
            </a:r>
          </a:p>
          <a:p>
            <a:pPr>
              <a:lnSpc>
                <a:spcPct val="50000"/>
              </a:lnSpc>
              <a:spcBef>
                <a:spcPct val="50000"/>
              </a:spcBef>
              <a:tabLst>
                <a:tab pos="457200" algn="l"/>
                <a:tab pos="3657600" algn="l"/>
                <a:tab pos="4114800" algn="l"/>
              </a:tabLst>
            </a:pPr>
            <a:endParaRPr lang="en-US" sz="1400" b="1">
              <a:solidFill>
                <a:schemeClr val="tx1"/>
              </a:solidFill>
              <a:latin typeface="Courier New" pitchFamily="49" charset="0"/>
            </a:endParaRPr>
          </a:p>
        </p:txBody>
      </p:sp>
      <p:sp>
        <p:nvSpPr>
          <p:cNvPr id="44038" name="Text Box 5"/>
          <p:cNvSpPr txBox="1">
            <a:spLocks noChangeArrowheads="1"/>
          </p:cNvSpPr>
          <p:nvPr/>
        </p:nvSpPr>
        <p:spPr bwMode="auto">
          <a:xfrm>
            <a:off x="6096000" y="838200"/>
            <a:ext cx="2133600" cy="593725"/>
          </a:xfrm>
          <a:prstGeom prst="rect">
            <a:avLst/>
          </a:prstGeom>
          <a:noFill/>
          <a:ln w="9525">
            <a:noFill/>
            <a:miter lim="800000"/>
            <a:headEnd/>
            <a:tailEnd/>
          </a:ln>
        </p:spPr>
        <p:txBody>
          <a:bodyPr tIns="137160" bIns="137160">
            <a:spAutoFit/>
          </a:bodyPr>
          <a:lstStyle/>
          <a:p>
            <a:pPr>
              <a:spcBef>
                <a:spcPct val="50000"/>
              </a:spcBef>
            </a:pPr>
            <a:endParaRPr lang="en-US" sz="2100">
              <a:solidFill>
                <a:schemeClr val="tx1"/>
              </a:solidFill>
            </a:endParaRPr>
          </a:p>
        </p:txBody>
      </p:sp>
      <p:sp>
        <p:nvSpPr>
          <p:cNvPr id="44039" name="Rectangle 6"/>
          <p:cNvSpPr>
            <a:spLocks noChangeArrowheads="1"/>
          </p:cNvSpPr>
          <p:nvPr/>
        </p:nvSpPr>
        <p:spPr bwMode="auto">
          <a:xfrm>
            <a:off x="762000" y="685800"/>
            <a:ext cx="5029200" cy="2133600"/>
          </a:xfrm>
          <a:prstGeom prst="rect">
            <a:avLst/>
          </a:prstGeom>
          <a:noFill/>
          <a:ln w="9525">
            <a:solidFill>
              <a:schemeClr val="tx1"/>
            </a:solidFill>
            <a:miter lim="800000"/>
            <a:headEnd/>
            <a:tailEnd/>
          </a:ln>
        </p:spPr>
        <p:txBody>
          <a:bodyPr tIns="137160" bIns="137160" anchor="ctr">
            <a:spAutoFit/>
          </a:bodyPr>
          <a:lstStyle/>
          <a:p>
            <a:endParaRPr lang="en-US" sz="2100">
              <a:solidFill>
                <a:schemeClr val="tx1"/>
              </a:solidFill>
            </a:endParaRPr>
          </a:p>
        </p:txBody>
      </p:sp>
      <p:sp>
        <p:nvSpPr>
          <p:cNvPr id="44040" name="Rectangle 7"/>
          <p:cNvSpPr>
            <a:spLocks noChangeArrowheads="1"/>
          </p:cNvSpPr>
          <p:nvPr/>
        </p:nvSpPr>
        <p:spPr bwMode="auto">
          <a:xfrm>
            <a:off x="762000" y="2971800"/>
            <a:ext cx="5029200" cy="3200400"/>
          </a:xfrm>
          <a:prstGeom prst="rect">
            <a:avLst/>
          </a:prstGeom>
          <a:noFill/>
          <a:ln w="9525">
            <a:solidFill>
              <a:schemeClr val="tx1"/>
            </a:solidFill>
            <a:miter lim="800000"/>
            <a:headEnd/>
            <a:tailEnd/>
          </a:ln>
        </p:spPr>
        <p:txBody>
          <a:bodyPr tIns="137160" bIns="137160" anchor="ctr">
            <a:spAutoFit/>
          </a:bodyPr>
          <a:lstStyle/>
          <a:p>
            <a:endParaRPr lang="en-US" sz="2100">
              <a:solidFill>
                <a:schemeClr val="tx1"/>
              </a:solidFill>
            </a:endParaRPr>
          </a:p>
        </p:txBody>
      </p:sp>
      <p:sp>
        <p:nvSpPr>
          <p:cNvPr id="44041" name="Rectangle 8"/>
          <p:cNvSpPr>
            <a:spLocks noChangeArrowheads="1"/>
          </p:cNvSpPr>
          <p:nvPr/>
        </p:nvSpPr>
        <p:spPr bwMode="auto">
          <a:xfrm>
            <a:off x="6019800" y="1447800"/>
            <a:ext cx="1295400" cy="3124200"/>
          </a:xfrm>
          <a:prstGeom prst="rect">
            <a:avLst/>
          </a:prstGeom>
          <a:noFill/>
          <a:ln w="9525">
            <a:solidFill>
              <a:schemeClr val="tx1"/>
            </a:solidFill>
            <a:miter lim="800000"/>
            <a:headEnd/>
            <a:tailEnd/>
          </a:ln>
        </p:spPr>
        <p:txBody>
          <a:bodyPr tIns="137160" bIns="137160" anchor="ctr">
            <a:spAutoFit/>
          </a:bodyPr>
          <a:lstStyle/>
          <a:p>
            <a:endParaRPr lang="en-US" sz="2100">
              <a:solidFill>
                <a:schemeClr val="tx1"/>
              </a:solidFill>
            </a:endParaRPr>
          </a:p>
        </p:txBody>
      </p:sp>
      <p:sp>
        <p:nvSpPr>
          <p:cNvPr id="160778" name="Text Box 10"/>
          <p:cNvSpPr txBox="1">
            <a:spLocks noChangeArrowheads="1"/>
          </p:cNvSpPr>
          <p:nvPr/>
        </p:nvSpPr>
        <p:spPr bwMode="auto">
          <a:xfrm>
            <a:off x="7391400" y="1447800"/>
            <a:ext cx="914400" cy="2081213"/>
          </a:xfrm>
          <a:prstGeom prst="rect">
            <a:avLst/>
          </a:prstGeom>
          <a:noFill/>
          <a:ln w="9525">
            <a:noFill/>
            <a:miter lim="800000"/>
            <a:headEnd/>
            <a:tailEnd/>
          </a:ln>
        </p:spPr>
        <p:txBody>
          <a:bodyPr tIns="137160" bIns="137160">
            <a:spAutoFit/>
          </a:bodyPr>
          <a:lstStyle/>
          <a:p>
            <a:pPr>
              <a:spcBef>
                <a:spcPct val="50000"/>
              </a:spcBef>
            </a:pPr>
            <a:r>
              <a:rPr lang="en-US" sz="1400">
                <a:solidFill>
                  <a:schemeClr val="tx1"/>
                </a:solidFill>
              </a:rPr>
              <a:t>ebp+16</a:t>
            </a:r>
          </a:p>
          <a:p>
            <a:pPr>
              <a:spcBef>
                <a:spcPct val="50000"/>
              </a:spcBef>
            </a:pPr>
            <a:r>
              <a:rPr lang="en-US" sz="1400">
                <a:solidFill>
                  <a:schemeClr val="tx1"/>
                </a:solidFill>
              </a:rPr>
              <a:t>ebp+12</a:t>
            </a:r>
          </a:p>
          <a:p>
            <a:pPr>
              <a:spcBef>
                <a:spcPct val="50000"/>
              </a:spcBef>
            </a:pPr>
            <a:r>
              <a:rPr lang="en-US" sz="1400">
                <a:solidFill>
                  <a:schemeClr val="tx1"/>
                </a:solidFill>
              </a:rPr>
              <a:t>ebp+8</a:t>
            </a:r>
          </a:p>
          <a:p>
            <a:pPr>
              <a:spcBef>
                <a:spcPct val="50000"/>
              </a:spcBef>
            </a:pPr>
            <a:r>
              <a:rPr lang="en-US" sz="1400">
                <a:solidFill>
                  <a:schemeClr val="tx1"/>
                </a:solidFill>
              </a:rPr>
              <a:t>ebp+4</a:t>
            </a:r>
          </a:p>
          <a:p>
            <a:pPr>
              <a:spcBef>
                <a:spcPct val="50000"/>
              </a:spcBef>
            </a:pPr>
            <a:r>
              <a:rPr lang="en-US" sz="1400">
                <a:solidFill>
                  <a:schemeClr val="tx1"/>
                </a:solidFill>
              </a:rPr>
              <a:t>ebp</a:t>
            </a:r>
          </a:p>
          <a:p>
            <a:pPr>
              <a:spcBef>
                <a:spcPct val="50000"/>
              </a:spcBef>
            </a:pPr>
            <a:r>
              <a:rPr lang="en-US" sz="1400">
                <a:solidFill>
                  <a:schemeClr val="tx1"/>
                </a:solidFill>
              </a:rPr>
              <a:t>ebp-4</a:t>
            </a:r>
          </a:p>
        </p:txBody>
      </p:sp>
      <p:sp>
        <p:nvSpPr>
          <p:cNvPr id="44043" name="Text Box 11"/>
          <p:cNvSpPr txBox="1">
            <a:spLocks noChangeArrowheads="1"/>
          </p:cNvSpPr>
          <p:nvPr/>
        </p:nvSpPr>
        <p:spPr bwMode="auto">
          <a:xfrm>
            <a:off x="6019800" y="838200"/>
            <a:ext cx="1524000" cy="485775"/>
          </a:xfrm>
          <a:prstGeom prst="rect">
            <a:avLst/>
          </a:prstGeom>
          <a:noFill/>
          <a:ln w="9525">
            <a:noFill/>
            <a:miter lim="800000"/>
            <a:headEnd/>
            <a:tailEnd/>
          </a:ln>
        </p:spPr>
        <p:txBody>
          <a:bodyPr tIns="137160" bIns="137160">
            <a:spAutoFit/>
          </a:bodyPr>
          <a:lstStyle/>
          <a:p>
            <a:pPr>
              <a:spcBef>
                <a:spcPct val="50000"/>
              </a:spcBef>
            </a:pPr>
            <a:r>
              <a:rPr lang="en-US" sz="1400">
                <a:solidFill>
                  <a:schemeClr val="tx1"/>
                </a:solidFill>
              </a:rPr>
              <a:t>Stack frame</a:t>
            </a:r>
          </a:p>
        </p:txBody>
      </p:sp>
      <p:sp>
        <p:nvSpPr>
          <p:cNvPr id="44044" name="Line 12"/>
          <p:cNvSpPr>
            <a:spLocks noChangeShapeType="1"/>
          </p:cNvSpPr>
          <p:nvPr/>
        </p:nvSpPr>
        <p:spPr bwMode="auto">
          <a:xfrm>
            <a:off x="6019800" y="1828800"/>
            <a:ext cx="2133600" cy="0"/>
          </a:xfrm>
          <a:prstGeom prst="line">
            <a:avLst/>
          </a:prstGeom>
          <a:noFill/>
          <a:ln w="9525">
            <a:solidFill>
              <a:schemeClr val="tx1"/>
            </a:solidFill>
            <a:round/>
            <a:headEnd/>
            <a:tailEnd/>
          </a:ln>
        </p:spPr>
        <p:txBody>
          <a:bodyPr tIns="137160" bIns="137160">
            <a:spAutoFit/>
          </a:bodyPr>
          <a:lstStyle/>
          <a:p>
            <a:endParaRPr lang="en-US"/>
          </a:p>
        </p:txBody>
      </p:sp>
      <p:sp>
        <p:nvSpPr>
          <p:cNvPr id="44045" name="Line 13"/>
          <p:cNvSpPr>
            <a:spLocks noChangeShapeType="1"/>
          </p:cNvSpPr>
          <p:nvPr/>
        </p:nvSpPr>
        <p:spPr bwMode="auto">
          <a:xfrm>
            <a:off x="6019800" y="2514600"/>
            <a:ext cx="2133600" cy="0"/>
          </a:xfrm>
          <a:prstGeom prst="line">
            <a:avLst/>
          </a:prstGeom>
          <a:noFill/>
          <a:ln w="9525">
            <a:solidFill>
              <a:schemeClr val="tx1"/>
            </a:solidFill>
            <a:round/>
            <a:headEnd/>
            <a:tailEnd/>
          </a:ln>
        </p:spPr>
        <p:txBody>
          <a:bodyPr tIns="137160" bIns="137160">
            <a:spAutoFit/>
          </a:bodyPr>
          <a:lstStyle/>
          <a:p>
            <a:endParaRPr lang="en-US"/>
          </a:p>
        </p:txBody>
      </p:sp>
      <p:sp>
        <p:nvSpPr>
          <p:cNvPr id="44046" name="Line 14"/>
          <p:cNvSpPr>
            <a:spLocks noChangeShapeType="1"/>
          </p:cNvSpPr>
          <p:nvPr/>
        </p:nvSpPr>
        <p:spPr bwMode="auto">
          <a:xfrm>
            <a:off x="6019800" y="2819400"/>
            <a:ext cx="2133600" cy="0"/>
          </a:xfrm>
          <a:prstGeom prst="line">
            <a:avLst/>
          </a:prstGeom>
          <a:noFill/>
          <a:ln w="9525">
            <a:solidFill>
              <a:schemeClr val="tx1"/>
            </a:solidFill>
            <a:round/>
            <a:headEnd/>
            <a:tailEnd/>
          </a:ln>
        </p:spPr>
        <p:txBody>
          <a:bodyPr tIns="137160" bIns="137160">
            <a:spAutoFit/>
          </a:bodyPr>
          <a:lstStyle/>
          <a:p>
            <a:endParaRPr lang="en-US"/>
          </a:p>
        </p:txBody>
      </p:sp>
      <p:sp>
        <p:nvSpPr>
          <p:cNvPr id="44047" name="Line 17"/>
          <p:cNvSpPr>
            <a:spLocks noChangeShapeType="1"/>
          </p:cNvSpPr>
          <p:nvPr/>
        </p:nvSpPr>
        <p:spPr bwMode="auto">
          <a:xfrm>
            <a:off x="6019800" y="2209800"/>
            <a:ext cx="2133600" cy="0"/>
          </a:xfrm>
          <a:prstGeom prst="line">
            <a:avLst/>
          </a:prstGeom>
          <a:noFill/>
          <a:ln w="9525">
            <a:solidFill>
              <a:schemeClr val="tx1"/>
            </a:solidFill>
            <a:round/>
            <a:headEnd/>
            <a:tailEnd/>
          </a:ln>
        </p:spPr>
        <p:txBody>
          <a:bodyPr tIns="137160" bIns="137160">
            <a:spAutoFit/>
          </a:bodyPr>
          <a:lstStyle/>
          <a:p>
            <a:endParaRPr lang="en-US"/>
          </a:p>
        </p:txBody>
      </p:sp>
      <p:sp>
        <p:nvSpPr>
          <p:cNvPr id="160786" name="Line 18"/>
          <p:cNvSpPr>
            <a:spLocks noChangeShapeType="1"/>
          </p:cNvSpPr>
          <p:nvPr/>
        </p:nvSpPr>
        <p:spPr bwMode="auto">
          <a:xfrm flipV="1">
            <a:off x="4953000" y="1676400"/>
            <a:ext cx="1219200" cy="28194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160788" name="Line 20"/>
          <p:cNvSpPr>
            <a:spLocks noChangeShapeType="1"/>
          </p:cNvSpPr>
          <p:nvPr/>
        </p:nvSpPr>
        <p:spPr bwMode="auto">
          <a:xfrm flipV="1">
            <a:off x="6172200" y="3200400"/>
            <a:ext cx="914400" cy="152400"/>
          </a:xfrm>
          <a:prstGeom prst="line">
            <a:avLst/>
          </a:prstGeom>
          <a:noFill/>
          <a:ln w="9525">
            <a:solidFill>
              <a:schemeClr val="tx1"/>
            </a:solidFill>
            <a:round/>
            <a:headEnd/>
            <a:tailEnd/>
          </a:ln>
        </p:spPr>
        <p:txBody>
          <a:bodyPr tIns="137160" bIns="137160">
            <a:spAutoFit/>
          </a:bodyPr>
          <a:lstStyle/>
          <a:p>
            <a:endParaRPr lang="en-US"/>
          </a:p>
        </p:txBody>
      </p:sp>
      <p:sp>
        <p:nvSpPr>
          <p:cNvPr id="160789" name="Freeform 21"/>
          <p:cNvSpPr>
            <a:spLocks/>
          </p:cNvSpPr>
          <p:nvPr/>
        </p:nvSpPr>
        <p:spPr bwMode="auto">
          <a:xfrm>
            <a:off x="4859338" y="3429000"/>
            <a:ext cx="1563687" cy="1590675"/>
          </a:xfrm>
          <a:custGeom>
            <a:avLst/>
            <a:gdLst>
              <a:gd name="T0" fmla="*/ 0 w 985"/>
              <a:gd name="T1" fmla="*/ 2147483647 h 1002"/>
              <a:gd name="T2" fmla="*/ 2147483647 w 985"/>
              <a:gd name="T3" fmla="*/ 2147483647 h 1002"/>
              <a:gd name="T4" fmla="*/ 2147483647 w 985"/>
              <a:gd name="T5" fmla="*/ 0 h 1002"/>
              <a:gd name="T6" fmla="*/ 0 60000 65536"/>
              <a:gd name="T7" fmla="*/ 0 60000 65536"/>
              <a:gd name="T8" fmla="*/ 0 60000 65536"/>
              <a:gd name="T9" fmla="*/ 0 w 985"/>
              <a:gd name="T10" fmla="*/ 0 h 1002"/>
              <a:gd name="T11" fmla="*/ 985 w 985"/>
              <a:gd name="T12" fmla="*/ 1002 h 1002"/>
            </a:gdLst>
            <a:ahLst/>
            <a:cxnLst>
              <a:cxn ang="T6">
                <a:pos x="T0" y="T1"/>
              </a:cxn>
              <a:cxn ang="T7">
                <a:pos x="T2" y="T3"/>
              </a:cxn>
              <a:cxn ang="T8">
                <a:pos x="T4" y="T5"/>
              </a:cxn>
            </a:cxnLst>
            <a:rect l="T9" t="T10" r="T11" b="T12"/>
            <a:pathLst>
              <a:path w="985" h="1002">
                <a:moveTo>
                  <a:pt x="0" y="1000"/>
                </a:moveTo>
                <a:cubicBezTo>
                  <a:pt x="138" y="973"/>
                  <a:pt x="661" y="1002"/>
                  <a:pt x="823" y="835"/>
                </a:cubicBezTo>
                <a:cubicBezTo>
                  <a:pt x="985" y="668"/>
                  <a:pt x="940" y="174"/>
                  <a:pt x="971" y="0"/>
                </a:cubicBezTo>
              </a:path>
            </a:pathLst>
          </a:custGeom>
          <a:noFill/>
          <a:ln w="9525" cap="flat" cmpd="sng">
            <a:solidFill>
              <a:schemeClr val="tx1"/>
            </a:solidFill>
            <a:prstDash val="solid"/>
            <a:round/>
            <a:headEnd type="none" w="med" len="med"/>
            <a:tailEnd type="arrow" w="med" len="med"/>
          </a:ln>
        </p:spPr>
        <p:txBody>
          <a:bodyPr tIns="137160" bIns="137160">
            <a:spAutoFit/>
          </a:bodyPr>
          <a:lstStyle/>
          <a:p>
            <a:endParaRPr lang="en-US"/>
          </a:p>
        </p:txBody>
      </p:sp>
      <p:sp>
        <p:nvSpPr>
          <p:cNvPr id="44051" name="AutoShape 24"/>
          <p:cNvSpPr>
            <a:spLocks/>
          </p:cNvSpPr>
          <p:nvPr/>
        </p:nvSpPr>
        <p:spPr bwMode="auto">
          <a:xfrm>
            <a:off x="8229600" y="1905000"/>
            <a:ext cx="152400" cy="838200"/>
          </a:xfrm>
          <a:prstGeom prst="rightBrace">
            <a:avLst>
              <a:gd name="adj1" fmla="val 45833"/>
              <a:gd name="adj2" fmla="val 50000"/>
            </a:avLst>
          </a:prstGeom>
          <a:noFill/>
          <a:ln w="9525">
            <a:solidFill>
              <a:schemeClr val="tx1"/>
            </a:solidFill>
            <a:round/>
            <a:headEnd/>
            <a:tailEnd/>
          </a:ln>
        </p:spPr>
        <p:txBody>
          <a:bodyPr tIns="137160" bIns="137160" anchor="ctr">
            <a:spAutoFit/>
          </a:bodyPr>
          <a:lstStyle/>
          <a:p>
            <a:endParaRPr lang="en-US" sz="2100">
              <a:solidFill>
                <a:schemeClr val="tx1"/>
              </a:solidFill>
            </a:endParaRPr>
          </a:p>
        </p:txBody>
      </p:sp>
      <p:grpSp>
        <p:nvGrpSpPr>
          <p:cNvPr id="2" name="Group 38"/>
          <p:cNvGrpSpPr>
            <a:grpSpLocks/>
          </p:cNvGrpSpPr>
          <p:nvPr/>
        </p:nvGrpSpPr>
        <p:grpSpPr bwMode="auto">
          <a:xfrm>
            <a:off x="2209800" y="2895600"/>
            <a:ext cx="4953000" cy="2530475"/>
            <a:chOff x="1392" y="1824"/>
            <a:chExt cx="3120" cy="1594"/>
          </a:xfrm>
        </p:grpSpPr>
        <p:sp>
          <p:nvSpPr>
            <p:cNvPr id="44073" name="Freeform 22"/>
            <p:cNvSpPr>
              <a:spLocks/>
            </p:cNvSpPr>
            <p:nvPr/>
          </p:nvSpPr>
          <p:spPr bwMode="auto">
            <a:xfrm>
              <a:off x="1392" y="1909"/>
              <a:ext cx="3093" cy="1509"/>
            </a:xfrm>
            <a:custGeom>
              <a:avLst/>
              <a:gdLst>
                <a:gd name="T0" fmla="*/ 0 w 3093"/>
                <a:gd name="T1" fmla="*/ 1403 h 1509"/>
                <a:gd name="T2" fmla="*/ 2508 w 3093"/>
                <a:gd name="T3" fmla="*/ 1275 h 1509"/>
                <a:gd name="T4" fmla="*/ 3093 w 3093"/>
                <a:gd name="T5" fmla="*/ 0 h 1509"/>
                <a:gd name="T6" fmla="*/ 0 60000 65536"/>
                <a:gd name="T7" fmla="*/ 0 60000 65536"/>
                <a:gd name="T8" fmla="*/ 0 60000 65536"/>
                <a:gd name="T9" fmla="*/ 0 w 3093"/>
                <a:gd name="T10" fmla="*/ 0 h 1509"/>
                <a:gd name="T11" fmla="*/ 3093 w 3093"/>
                <a:gd name="T12" fmla="*/ 1509 h 1509"/>
              </a:gdLst>
              <a:ahLst/>
              <a:cxnLst>
                <a:cxn ang="T6">
                  <a:pos x="T0" y="T1"/>
                </a:cxn>
                <a:cxn ang="T7">
                  <a:pos x="T2" y="T3"/>
                </a:cxn>
                <a:cxn ang="T8">
                  <a:pos x="T4" y="T5"/>
                </a:cxn>
              </a:cxnLst>
              <a:rect l="T9" t="T10" r="T11" b="T12"/>
              <a:pathLst>
                <a:path w="3093" h="1509">
                  <a:moveTo>
                    <a:pt x="0" y="1403"/>
                  </a:moveTo>
                  <a:cubicBezTo>
                    <a:pt x="418" y="1382"/>
                    <a:pt x="1993" y="1509"/>
                    <a:pt x="2508" y="1275"/>
                  </a:cubicBezTo>
                  <a:cubicBezTo>
                    <a:pt x="3023" y="1041"/>
                    <a:pt x="2971" y="266"/>
                    <a:pt x="3093" y="0"/>
                  </a:cubicBezTo>
                </a:path>
              </a:pathLst>
            </a:custGeom>
            <a:noFill/>
            <a:ln w="9525" cap="flat" cmpd="sng">
              <a:solidFill>
                <a:schemeClr val="tx1"/>
              </a:solidFill>
              <a:prstDash val="solid"/>
              <a:round/>
              <a:headEnd type="none" w="med" len="med"/>
              <a:tailEnd type="arrow" w="med" len="med"/>
            </a:ln>
          </p:spPr>
          <p:txBody>
            <a:bodyPr tIns="137160" bIns="137160">
              <a:spAutoFit/>
            </a:bodyPr>
            <a:lstStyle/>
            <a:p>
              <a:endParaRPr lang="en-US"/>
            </a:p>
          </p:txBody>
        </p:sp>
        <p:sp>
          <p:nvSpPr>
            <p:cNvPr id="44074" name="Line 25"/>
            <p:cNvSpPr>
              <a:spLocks noChangeShapeType="1"/>
            </p:cNvSpPr>
            <p:nvPr/>
          </p:nvSpPr>
          <p:spPr bwMode="auto">
            <a:xfrm flipV="1">
              <a:off x="3888" y="1824"/>
              <a:ext cx="624" cy="96"/>
            </a:xfrm>
            <a:prstGeom prst="line">
              <a:avLst/>
            </a:prstGeom>
            <a:noFill/>
            <a:ln w="9525">
              <a:solidFill>
                <a:schemeClr val="tx1"/>
              </a:solidFill>
              <a:round/>
              <a:headEnd/>
              <a:tailEnd/>
            </a:ln>
          </p:spPr>
          <p:txBody>
            <a:bodyPr tIns="137160" bIns="137160">
              <a:spAutoFit/>
            </a:bodyPr>
            <a:lstStyle/>
            <a:p>
              <a:endParaRPr lang="en-US"/>
            </a:p>
          </p:txBody>
        </p:sp>
      </p:grpSp>
      <p:grpSp>
        <p:nvGrpSpPr>
          <p:cNvPr id="3" name="Group 39"/>
          <p:cNvGrpSpPr>
            <a:grpSpLocks/>
          </p:cNvGrpSpPr>
          <p:nvPr/>
        </p:nvGrpSpPr>
        <p:grpSpPr bwMode="auto">
          <a:xfrm>
            <a:off x="4806950" y="1905000"/>
            <a:ext cx="3963988" cy="3763963"/>
            <a:chOff x="3028" y="1200"/>
            <a:chExt cx="2497" cy="2371"/>
          </a:xfrm>
        </p:grpSpPr>
        <p:sp>
          <p:nvSpPr>
            <p:cNvPr id="44069" name="Line 19"/>
            <p:cNvSpPr>
              <a:spLocks noChangeShapeType="1"/>
            </p:cNvSpPr>
            <p:nvPr/>
          </p:nvSpPr>
          <p:spPr bwMode="auto">
            <a:xfrm flipV="1">
              <a:off x="3888" y="1632"/>
              <a:ext cx="480" cy="96"/>
            </a:xfrm>
            <a:prstGeom prst="line">
              <a:avLst/>
            </a:prstGeom>
            <a:noFill/>
            <a:ln w="9525">
              <a:solidFill>
                <a:schemeClr val="tx1"/>
              </a:solidFill>
              <a:round/>
              <a:headEnd/>
              <a:tailEnd/>
            </a:ln>
          </p:spPr>
          <p:txBody>
            <a:bodyPr tIns="137160" bIns="137160">
              <a:spAutoFit/>
            </a:bodyPr>
            <a:lstStyle/>
            <a:p>
              <a:endParaRPr lang="en-US"/>
            </a:p>
          </p:txBody>
        </p:sp>
        <p:sp>
          <p:nvSpPr>
            <p:cNvPr id="44070" name="Freeform 23"/>
            <p:cNvSpPr>
              <a:spLocks/>
            </p:cNvSpPr>
            <p:nvPr/>
          </p:nvSpPr>
          <p:spPr bwMode="auto">
            <a:xfrm>
              <a:off x="3028" y="1399"/>
              <a:ext cx="2497" cy="2172"/>
            </a:xfrm>
            <a:custGeom>
              <a:avLst/>
              <a:gdLst>
                <a:gd name="T0" fmla="*/ 0 w 2497"/>
                <a:gd name="T1" fmla="*/ 2172 h 2172"/>
                <a:gd name="T2" fmla="*/ 1388 w 2497"/>
                <a:gd name="T3" fmla="*/ 2057 h 2172"/>
                <a:gd name="T4" fmla="*/ 2012 w 2497"/>
                <a:gd name="T5" fmla="*/ 1673 h 2172"/>
                <a:gd name="T6" fmla="*/ 2444 w 2497"/>
                <a:gd name="T7" fmla="*/ 473 h 2172"/>
                <a:gd name="T8" fmla="*/ 2329 w 2497"/>
                <a:gd name="T9" fmla="*/ 0 h 2172"/>
                <a:gd name="T10" fmla="*/ 0 60000 65536"/>
                <a:gd name="T11" fmla="*/ 0 60000 65536"/>
                <a:gd name="T12" fmla="*/ 0 60000 65536"/>
                <a:gd name="T13" fmla="*/ 0 60000 65536"/>
                <a:gd name="T14" fmla="*/ 0 60000 65536"/>
                <a:gd name="T15" fmla="*/ 0 w 2497"/>
                <a:gd name="T16" fmla="*/ 0 h 2172"/>
                <a:gd name="T17" fmla="*/ 2497 w 2497"/>
                <a:gd name="T18" fmla="*/ 2172 h 2172"/>
              </a:gdLst>
              <a:ahLst/>
              <a:cxnLst>
                <a:cxn ang="T10">
                  <a:pos x="T0" y="T1"/>
                </a:cxn>
                <a:cxn ang="T11">
                  <a:pos x="T2" y="T3"/>
                </a:cxn>
                <a:cxn ang="T12">
                  <a:pos x="T4" y="T5"/>
                </a:cxn>
                <a:cxn ang="T13">
                  <a:pos x="T6" y="T7"/>
                </a:cxn>
                <a:cxn ang="T14">
                  <a:pos x="T8" y="T9"/>
                </a:cxn>
              </a:cxnLst>
              <a:rect l="T15" t="T16" r="T17" b="T18"/>
              <a:pathLst>
                <a:path w="2497" h="2172">
                  <a:moveTo>
                    <a:pt x="0" y="2172"/>
                  </a:moveTo>
                  <a:cubicBezTo>
                    <a:pt x="230" y="2153"/>
                    <a:pt x="1053" y="2140"/>
                    <a:pt x="1388" y="2057"/>
                  </a:cubicBezTo>
                  <a:cubicBezTo>
                    <a:pt x="1723" y="1974"/>
                    <a:pt x="1836" y="1937"/>
                    <a:pt x="2012" y="1673"/>
                  </a:cubicBezTo>
                  <a:cubicBezTo>
                    <a:pt x="2188" y="1409"/>
                    <a:pt x="2391" y="752"/>
                    <a:pt x="2444" y="473"/>
                  </a:cubicBezTo>
                  <a:cubicBezTo>
                    <a:pt x="2497" y="194"/>
                    <a:pt x="2353" y="99"/>
                    <a:pt x="2329" y="0"/>
                  </a:cubicBezTo>
                </a:path>
              </a:pathLst>
            </a:custGeom>
            <a:noFill/>
            <a:ln w="9525" cap="flat" cmpd="sng">
              <a:solidFill>
                <a:schemeClr val="tx1"/>
              </a:solidFill>
              <a:prstDash val="solid"/>
              <a:round/>
              <a:headEnd type="none" w="med" len="med"/>
              <a:tailEnd type="arrow" w="med" len="med"/>
            </a:ln>
          </p:spPr>
          <p:txBody>
            <a:bodyPr tIns="137160" bIns="137160">
              <a:spAutoFit/>
            </a:bodyPr>
            <a:lstStyle/>
            <a:p>
              <a:endParaRPr lang="en-US"/>
            </a:p>
          </p:txBody>
        </p:sp>
        <p:sp>
          <p:nvSpPr>
            <p:cNvPr id="44071" name="Line 26"/>
            <p:cNvSpPr>
              <a:spLocks noChangeShapeType="1"/>
            </p:cNvSpPr>
            <p:nvPr/>
          </p:nvSpPr>
          <p:spPr bwMode="auto">
            <a:xfrm flipV="1">
              <a:off x="3840" y="1440"/>
              <a:ext cx="528" cy="48"/>
            </a:xfrm>
            <a:prstGeom prst="line">
              <a:avLst/>
            </a:prstGeom>
            <a:noFill/>
            <a:ln w="9525">
              <a:solidFill>
                <a:schemeClr val="tx1"/>
              </a:solidFill>
              <a:round/>
              <a:headEnd/>
              <a:tailEnd/>
            </a:ln>
          </p:spPr>
          <p:txBody>
            <a:bodyPr tIns="137160" bIns="137160">
              <a:spAutoFit/>
            </a:bodyPr>
            <a:lstStyle/>
            <a:p>
              <a:endParaRPr lang="en-US"/>
            </a:p>
          </p:txBody>
        </p:sp>
        <p:sp>
          <p:nvSpPr>
            <p:cNvPr id="44072" name="Line 27"/>
            <p:cNvSpPr>
              <a:spLocks noChangeShapeType="1"/>
            </p:cNvSpPr>
            <p:nvPr/>
          </p:nvSpPr>
          <p:spPr bwMode="auto">
            <a:xfrm flipV="1">
              <a:off x="3840" y="1200"/>
              <a:ext cx="528" cy="96"/>
            </a:xfrm>
            <a:prstGeom prst="line">
              <a:avLst/>
            </a:prstGeom>
            <a:noFill/>
            <a:ln w="9525">
              <a:solidFill>
                <a:schemeClr val="tx1"/>
              </a:solidFill>
              <a:round/>
              <a:headEnd/>
              <a:tailEnd/>
            </a:ln>
          </p:spPr>
          <p:txBody>
            <a:bodyPr tIns="137160" bIns="137160">
              <a:spAutoFit/>
            </a:bodyPr>
            <a:lstStyle/>
            <a:p>
              <a:endParaRPr lang="en-US"/>
            </a:p>
          </p:txBody>
        </p:sp>
      </p:grpSp>
      <p:grpSp>
        <p:nvGrpSpPr>
          <p:cNvPr id="4" name="Group 40"/>
          <p:cNvGrpSpPr>
            <a:grpSpLocks/>
          </p:cNvGrpSpPr>
          <p:nvPr/>
        </p:nvGrpSpPr>
        <p:grpSpPr bwMode="auto">
          <a:xfrm>
            <a:off x="4343400" y="1676400"/>
            <a:ext cx="2209800" cy="838200"/>
            <a:chOff x="2736" y="1056"/>
            <a:chExt cx="1392" cy="528"/>
          </a:xfrm>
        </p:grpSpPr>
        <p:sp>
          <p:nvSpPr>
            <p:cNvPr id="44067" name="Line 28"/>
            <p:cNvSpPr>
              <a:spLocks noChangeShapeType="1"/>
            </p:cNvSpPr>
            <p:nvPr/>
          </p:nvSpPr>
          <p:spPr bwMode="auto">
            <a:xfrm flipV="1">
              <a:off x="2736" y="1056"/>
              <a:ext cx="1104" cy="528"/>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44068" name="Line 29"/>
            <p:cNvSpPr>
              <a:spLocks noChangeShapeType="1"/>
            </p:cNvSpPr>
            <p:nvPr/>
          </p:nvSpPr>
          <p:spPr bwMode="auto">
            <a:xfrm>
              <a:off x="3888" y="1056"/>
              <a:ext cx="240" cy="0"/>
            </a:xfrm>
            <a:prstGeom prst="line">
              <a:avLst/>
            </a:prstGeom>
            <a:noFill/>
            <a:ln w="9525">
              <a:solidFill>
                <a:schemeClr val="tx1"/>
              </a:solidFill>
              <a:round/>
              <a:headEnd/>
              <a:tailEnd/>
            </a:ln>
          </p:spPr>
          <p:txBody>
            <a:bodyPr tIns="137160" bIns="137160">
              <a:spAutoFit/>
            </a:bodyPr>
            <a:lstStyle/>
            <a:p>
              <a:endParaRPr lang="en-US"/>
            </a:p>
          </p:txBody>
        </p:sp>
      </p:grpSp>
      <p:sp>
        <p:nvSpPr>
          <p:cNvPr id="44055" name="Text Box 30"/>
          <p:cNvSpPr txBox="1">
            <a:spLocks noChangeArrowheads="1"/>
          </p:cNvSpPr>
          <p:nvPr/>
        </p:nvSpPr>
        <p:spPr bwMode="auto">
          <a:xfrm>
            <a:off x="152400" y="2057400"/>
            <a:ext cx="533400" cy="3614738"/>
          </a:xfrm>
          <a:prstGeom prst="rect">
            <a:avLst/>
          </a:prstGeom>
          <a:noFill/>
          <a:ln w="9525">
            <a:noFill/>
            <a:miter lim="800000"/>
            <a:headEnd/>
            <a:tailEnd/>
          </a:ln>
        </p:spPr>
        <p:txBody>
          <a:bodyPr tIns="137160" bIns="137160">
            <a:spAutoFit/>
          </a:bodyPr>
          <a:lstStyle/>
          <a:p>
            <a:pPr>
              <a:lnSpc>
                <a:spcPct val="70000"/>
              </a:lnSpc>
              <a:spcBef>
                <a:spcPct val="50000"/>
              </a:spcBef>
            </a:pPr>
            <a:r>
              <a:rPr lang="en-US" sz="1000">
                <a:solidFill>
                  <a:schemeClr val="tx1"/>
                </a:solidFill>
              </a:rPr>
              <a:t>steps</a:t>
            </a:r>
          </a:p>
          <a:p>
            <a:pPr>
              <a:spcBef>
                <a:spcPct val="50000"/>
              </a:spcBef>
            </a:pPr>
            <a:r>
              <a:rPr lang="en-US" sz="1400">
                <a:solidFill>
                  <a:schemeClr val="tx1"/>
                </a:solidFill>
              </a:rPr>
              <a:t>5)</a:t>
            </a:r>
          </a:p>
          <a:p>
            <a:pPr>
              <a:lnSpc>
                <a:spcPct val="70000"/>
              </a:lnSpc>
              <a:spcBef>
                <a:spcPct val="50000"/>
              </a:spcBef>
            </a:pPr>
            <a:endParaRPr lang="en-US" sz="1400">
              <a:solidFill>
                <a:schemeClr val="tx1"/>
              </a:solidFill>
            </a:endParaRPr>
          </a:p>
          <a:p>
            <a:pPr>
              <a:lnSpc>
                <a:spcPct val="70000"/>
              </a:lnSpc>
              <a:spcBef>
                <a:spcPct val="50000"/>
              </a:spcBef>
            </a:pPr>
            <a:endParaRPr lang="en-US" sz="1400">
              <a:solidFill>
                <a:schemeClr val="tx1"/>
              </a:solidFill>
            </a:endParaRPr>
          </a:p>
          <a:p>
            <a:pPr>
              <a:lnSpc>
                <a:spcPct val="70000"/>
              </a:lnSpc>
              <a:spcBef>
                <a:spcPct val="50000"/>
              </a:spcBef>
            </a:pPr>
            <a:endParaRPr lang="en-US" sz="1400">
              <a:solidFill>
                <a:schemeClr val="tx1"/>
              </a:solidFill>
            </a:endParaRPr>
          </a:p>
          <a:p>
            <a:pPr>
              <a:lnSpc>
                <a:spcPct val="70000"/>
              </a:lnSpc>
              <a:spcBef>
                <a:spcPct val="50000"/>
              </a:spcBef>
            </a:pPr>
            <a:endParaRPr lang="en-US" sz="1400">
              <a:solidFill>
                <a:schemeClr val="tx1"/>
              </a:solidFill>
            </a:endParaRPr>
          </a:p>
          <a:p>
            <a:pPr>
              <a:lnSpc>
                <a:spcPct val="70000"/>
              </a:lnSpc>
              <a:spcBef>
                <a:spcPct val="50000"/>
              </a:spcBef>
            </a:pPr>
            <a:endParaRPr lang="en-US" sz="1400">
              <a:solidFill>
                <a:schemeClr val="tx1"/>
              </a:solidFill>
            </a:endParaRPr>
          </a:p>
          <a:p>
            <a:pPr>
              <a:lnSpc>
                <a:spcPct val="70000"/>
              </a:lnSpc>
              <a:spcBef>
                <a:spcPct val="50000"/>
              </a:spcBef>
            </a:pPr>
            <a:endParaRPr lang="en-US" sz="1400">
              <a:solidFill>
                <a:schemeClr val="tx1"/>
              </a:solidFill>
            </a:endParaRPr>
          </a:p>
          <a:p>
            <a:pPr>
              <a:spcBef>
                <a:spcPct val="50000"/>
              </a:spcBef>
            </a:pPr>
            <a:endParaRPr lang="en-US" sz="1400">
              <a:solidFill>
                <a:schemeClr val="tx1"/>
              </a:solidFill>
            </a:endParaRPr>
          </a:p>
          <a:p>
            <a:pPr>
              <a:lnSpc>
                <a:spcPct val="50000"/>
              </a:lnSpc>
              <a:spcBef>
                <a:spcPct val="50000"/>
              </a:spcBef>
            </a:pPr>
            <a:r>
              <a:rPr lang="en-US" sz="1400">
                <a:solidFill>
                  <a:schemeClr val="tx1"/>
                </a:solidFill>
              </a:rPr>
              <a:t>1)</a:t>
            </a:r>
          </a:p>
          <a:p>
            <a:pPr>
              <a:lnSpc>
                <a:spcPct val="50000"/>
              </a:lnSpc>
              <a:spcBef>
                <a:spcPct val="50000"/>
              </a:spcBef>
            </a:pPr>
            <a:endParaRPr lang="en-US" sz="1400">
              <a:solidFill>
                <a:schemeClr val="tx1"/>
              </a:solidFill>
            </a:endParaRPr>
          </a:p>
          <a:p>
            <a:pPr>
              <a:lnSpc>
                <a:spcPct val="50000"/>
              </a:lnSpc>
              <a:spcBef>
                <a:spcPct val="50000"/>
              </a:spcBef>
            </a:pPr>
            <a:r>
              <a:rPr lang="en-US" sz="1400">
                <a:solidFill>
                  <a:schemeClr val="tx1"/>
                </a:solidFill>
              </a:rPr>
              <a:t>2)</a:t>
            </a:r>
          </a:p>
          <a:p>
            <a:pPr>
              <a:lnSpc>
                <a:spcPct val="50000"/>
              </a:lnSpc>
              <a:spcBef>
                <a:spcPct val="50000"/>
              </a:spcBef>
            </a:pPr>
            <a:r>
              <a:rPr lang="en-US" sz="1400">
                <a:solidFill>
                  <a:schemeClr val="tx1"/>
                </a:solidFill>
              </a:rPr>
              <a:t>3)</a:t>
            </a:r>
          </a:p>
          <a:p>
            <a:pPr>
              <a:lnSpc>
                <a:spcPct val="50000"/>
              </a:lnSpc>
              <a:spcBef>
                <a:spcPct val="50000"/>
              </a:spcBef>
            </a:pPr>
            <a:r>
              <a:rPr lang="en-US" sz="1400">
                <a:solidFill>
                  <a:schemeClr val="tx1"/>
                </a:solidFill>
              </a:rPr>
              <a:t>4)</a:t>
            </a:r>
          </a:p>
        </p:txBody>
      </p:sp>
      <p:sp>
        <p:nvSpPr>
          <p:cNvPr id="160799" name="Text Box 31"/>
          <p:cNvSpPr txBox="1">
            <a:spLocks noChangeArrowheads="1"/>
          </p:cNvSpPr>
          <p:nvPr/>
        </p:nvSpPr>
        <p:spPr bwMode="auto">
          <a:xfrm>
            <a:off x="6096000" y="1447800"/>
            <a:ext cx="409575" cy="517525"/>
          </a:xfrm>
          <a:prstGeom prst="rect">
            <a:avLst/>
          </a:prstGeom>
          <a:noFill/>
          <a:ln w="9525">
            <a:noFill/>
            <a:miter lim="800000"/>
            <a:headEnd/>
            <a:tailEnd/>
          </a:ln>
        </p:spPr>
        <p:txBody>
          <a:bodyPr wrap="none" tIns="137160" bIns="137160">
            <a:spAutoFit/>
          </a:bodyPr>
          <a:lstStyle/>
          <a:p>
            <a:r>
              <a:rPr lang="en-US" sz="1600">
                <a:solidFill>
                  <a:schemeClr val="tx1"/>
                </a:solidFill>
              </a:rPr>
              <a:t>11</a:t>
            </a:r>
          </a:p>
        </p:txBody>
      </p:sp>
      <p:grpSp>
        <p:nvGrpSpPr>
          <p:cNvPr id="44057" name="Group 43"/>
          <p:cNvGrpSpPr>
            <a:grpSpLocks/>
          </p:cNvGrpSpPr>
          <p:nvPr/>
        </p:nvGrpSpPr>
        <p:grpSpPr bwMode="auto">
          <a:xfrm>
            <a:off x="6019800" y="1752600"/>
            <a:ext cx="1257300" cy="1203325"/>
            <a:chOff x="3792" y="1104"/>
            <a:chExt cx="792" cy="758"/>
          </a:xfrm>
        </p:grpSpPr>
        <p:sp>
          <p:nvSpPr>
            <p:cNvPr id="44064" name="Text Box 32"/>
            <p:cNvSpPr txBox="1">
              <a:spLocks noChangeArrowheads="1"/>
            </p:cNvSpPr>
            <p:nvPr/>
          </p:nvSpPr>
          <p:spPr bwMode="auto">
            <a:xfrm>
              <a:off x="3840" y="1104"/>
              <a:ext cx="187" cy="326"/>
            </a:xfrm>
            <a:prstGeom prst="rect">
              <a:avLst/>
            </a:prstGeom>
            <a:noFill/>
            <a:ln w="9525">
              <a:noFill/>
              <a:miter lim="800000"/>
              <a:headEnd/>
              <a:tailEnd/>
            </a:ln>
          </p:spPr>
          <p:txBody>
            <a:bodyPr wrap="none" tIns="137160" bIns="137160">
              <a:spAutoFit/>
            </a:bodyPr>
            <a:lstStyle/>
            <a:p>
              <a:r>
                <a:rPr lang="en-US" sz="1600">
                  <a:solidFill>
                    <a:schemeClr val="tx1"/>
                  </a:solidFill>
                </a:rPr>
                <a:t>6</a:t>
              </a:r>
            </a:p>
          </p:txBody>
        </p:sp>
        <p:sp>
          <p:nvSpPr>
            <p:cNvPr id="44065" name="Text Box 34"/>
            <p:cNvSpPr txBox="1">
              <a:spLocks noChangeArrowheads="1"/>
            </p:cNvSpPr>
            <p:nvPr/>
          </p:nvSpPr>
          <p:spPr bwMode="auto">
            <a:xfrm>
              <a:off x="3840" y="1344"/>
              <a:ext cx="187" cy="326"/>
            </a:xfrm>
            <a:prstGeom prst="rect">
              <a:avLst/>
            </a:prstGeom>
            <a:noFill/>
            <a:ln w="9525">
              <a:noFill/>
              <a:miter lim="800000"/>
              <a:headEnd/>
              <a:tailEnd/>
            </a:ln>
          </p:spPr>
          <p:txBody>
            <a:bodyPr wrap="none" tIns="137160" bIns="137160">
              <a:spAutoFit/>
            </a:bodyPr>
            <a:lstStyle/>
            <a:p>
              <a:r>
                <a:rPr lang="en-US" sz="1600">
                  <a:solidFill>
                    <a:schemeClr val="tx1"/>
                  </a:solidFill>
                </a:rPr>
                <a:t>5</a:t>
              </a:r>
            </a:p>
          </p:txBody>
        </p:sp>
        <p:sp>
          <p:nvSpPr>
            <p:cNvPr id="44066" name="Text Box 35"/>
            <p:cNvSpPr txBox="1">
              <a:spLocks noChangeArrowheads="1"/>
            </p:cNvSpPr>
            <p:nvPr/>
          </p:nvSpPr>
          <p:spPr bwMode="auto">
            <a:xfrm>
              <a:off x="3792" y="1536"/>
              <a:ext cx="792" cy="326"/>
            </a:xfrm>
            <a:prstGeom prst="rect">
              <a:avLst/>
            </a:prstGeom>
            <a:noFill/>
            <a:ln w="9525">
              <a:noFill/>
              <a:miter lim="800000"/>
              <a:headEnd/>
              <a:tailEnd/>
            </a:ln>
          </p:spPr>
          <p:txBody>
            <a:bodyPr wrap="none" tIns="137160" bIns="137160">
              <a:spAutoFit/>
            </a:bodyPr>
            <a:lstStyle/>
            <a:p>
              <a:r>
                <a:rPr lang="en-US" sz="1600">
                  <a:solidFill>
                    <a:schemeClr val="tx1"/>
                  </a:solidFill>
                </a:rPr>
                <a:t>Return addr</a:t>
              </a:r>
            </a:p>
          </p:txBody>
        </p:sp>
      </p:grpSp>
      <p:grpSp>
        <p:nvGrpSpPr>
          <p:cNvPr id="44058" name="Group 42"/>
          <p:cNvGrpSpPr>
            <a:grpSpLocks/>
          </p:cNvGrpSpPr>
          <p:nvPr/>
        </p:nvGrpSpPr>
        <p:grpSpPr bwMode="auto">
          <a:xfrm>
            <a:off x="6019800" y="2743200"/>
            <a:ext cx="2133600" cy="517525"/>
            <a:chOff x="3792" y="1728"/>
            <a:chExt cx="1344" cy="326"/>
          </a:xfrm>
        </p:grpSpPr>
        <p:sp>
          <p:nvSpPr>
            <p:cNvPr id="44062" name="Line 15"/>
            <p:cNvSpPr>
              <a:spLocks noChangeShapeType="1"/>
            </p:cNvSpPr>
            <p:nvPr/>
          </p:nvSpPr>
          <p:spPr bwMode="auto">
            <a:xfrm>
              <a:off x="3792" y="1968"/>
              <a:ext cx="1344" cy="0"/>
            </a:xfrm>
            <a:prstGeom prst="line">
              <a:avLst/>
            </a:prstGeom>
            <a:noFill/>
            <a:ln w="9525">
              <a:solidFill>
                <a:schemeClr val="tx1"/>
              </a:solidFill>
              <a:round/>
              <a:headEnd/>
              <a:tailEnd/>
            </a:ln>
          </p:spPr>
          <p:txBody>
            <a:bodyPr tIns="137160" bIns="137160">
              <a:spAutoFit/>
            </a:bodyPr>
            <a:lstStyle/>
            <a:p>
              <a:endParaRPr lang="en-US"/>
            </a:p>
          </p:txBody>
        </p:sp>
        <p:sp>
          <p:nvSpPr>
            <p:cNvPr id="44063" name="Text Box 36"/>
            <p:cNvSpPr txBox="1">
              <a:spLocks noChangeArrowheads="1"/>
            </p:cNvSpPr>
            <p:nvPr/>
          </p:nvSpPr>
          <p:spPr bwMode="auto">
            <a:xfrm>
              <a:off x="3840" y="1728"/>
              <a:ext cx="564" cy="326"/>
            </a:xfrm>
            <a:prstGeom prst="rect">
              <a:avLst/>
            </a:prstGeom>
            <a:noFill/>
            <a:ln w="9525">
              <a:noFill/>
              <a:miter lim="800000"/>
              <a:headEnd/>
              <a:tailEnd/>
            </a:ln>
          </p:spPr>
          <p:txBody>
            <a:bodyPr wrap="none" tIns="137160" bIns="137160">
              <a:spAutoFit/>
            </a:bodyPr>
            <a:lstStyle/>
            <a:p>
              <a:r>
                <a:rPr lang="en-US" sz="1600">
                  <a:solidFill>
                    <a:schemeClr val="tx1"/>
                  </a:solidFill>
                </a:rPr>
                <a:t>Old ebp</a:t>
              </a:r>
            </a:p>
          </p:txBody>
        </p:sp>
      </p:grpSp>
      <p:grpSp>
        <p:nvGrpSpPr>
          <p:cNvPr id="44059" name="Group 41"/>
          <p:cNvGrpSpPr>
            <a:grpSpLocks/>
          </p:cNvGrpSpPr>
          <p:nvPr/>
        </p:nvGrpSpPr>
        <p:grpSpPr bwMode="auto">
          <a:xfrm>
            <a:off x="6019800" y="3048000"/>
            <a:ext cx="2133600" cy="517525"/>
            <a:chOff x="3792" y="1920"/>
            <a:chExt cx="1344" cy="326"/>
          </a:xfrm>
        </p:grpSpPr>
        <p:sp>
          <p:nvSpPr>
            <p:cNvPr id="44060" name="Line 16"/>
            <p:cNvSpPr>
              <a:spLocks noChangeShapeType="1"/>
            </p:cNvSpPr>
            <p:nvPr/>
          </p:nvSpPr>
          <p:spPr bwMode="auto">
            <a:xfrm>
              <a:off x="3792" y="2208"/>
              <a:ext cx="1344" cy="0"/>
            </a:xfrm>
            <a:prstGeom prst="line">
              <a:avLst/>
            </a:prstGeom>
            <a:noFill/>
            <a:ln w="9525">
              <a:solidFill>
                <a:schemeClr val="tx1"/>
              </a:solidFill>
              <a:round/>
              <a:headEnd/>
              <a:tailEnd/>
            </a:ln>
          </p:spPr>
          <p:txBody>
            <a:bodyPr tIns="137160" bIns="137160">
              <a:spAutoFit/>
            </a:bodyPr>
            <a:lstStyle/>
            <a:p>
              <a:endParaRPr lang="en-US"/>
            </a:p>
          </p:txBody>
        </p:sp>
        <p:sp>
          <p:nvSpPr>
            <p:cNvPr id="44061" name="Text Box 37"/>
            <p:cNvSpPr txBox="1">
              <a:spLocks noChangeArrowheads="1"/>
            </p:cNvSpPr>
            <p:nvPr/>
          </p:nvSpPr>
          <p:spPr bwMode="auto">
            <a:xfrm>
              <a:off x="3840" y="1920"/>
              <a:ext cx="557" cy="326"/>
            </a:xfrm>
            <a:prstGeom prst="rect">
              <a:avLst/>
            </a:prstGeom>
            <a:noFill/>
            <a:ln w="9525">
              <a:noFill/>
              <a:miter lim="800000"/>
              <a:headEnd/>
              <a:tailEnd/>
            </a:ln>
          </p:spPr>
          <p:txBody>
            <a:bodyPr wrap="none" tIns="137160" bIns="137160">
              <a:spAutoFit/>
            </a:bodyPr>
            <a:lstStyle/>
            <a:p>
              <a:r>
                <a:rPr lang="en-US" sz="1600">
                  <a:solidFill>
                    <a:schemeClr val="tx1"/>
                  </a:solidFill>
                </a:rPr>
                <a:t>Old eax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99"/>
                                        </p:tgtEl>
                                        <p:attrNameLst>
                                          <p:attrName>style.visibility</p:attrName>
                                        </p:attrNameLst>
                                      </p:cBhvr>
                                      <p:to>
                                        <p:strVal val="visible"/>
                                      </p:to>
                                    </p:set>
                                    <p:animEffect transition="in" filter="blinds(horizontal)">
                                      <p:cBhvr>
                                        <p:cTn id="7" dur="500"/>
                                        <p:tgtEl>
                                          <p:spTgt spid="1607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0786"/>
                                        </p:tgtEl>
                                        <p:attrNameLst>
                                          <p:attrName>style.visibility</p:attrName>
                                        </p:attrNameLst>
                                      </p:cBhvr>
                                      <p:to>
                                        <p:strVal val="visible"/>
                                      </p:to>
                                    </p:set>
                                    <p:animEffect transition="in" filter="blinds(horizontal)">
                                      <p:cBhvr>
                                        <p:cTn id="10" dur="500"/>
                                        <p:tgtEl>
                                          <p:spTgt spid="16078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0788"/>
                                        </p:tgtEl>
                                        <p:attrNameLst>
                                          <p:attrName>style.visibility</p:attrName>
                                        </p:attrNameLst>
                                      </p:cBhvr>
                                      <p:to>
                                        <p:strVal val="visible"/>
                                      </p:to>
                                    </p:set>
                                    <p:animEffect transition="in" filter="blinds(horizontal)">
                                      <p:cBhvr>
                                        <p:cTn id="15" dur="500"/>
                                        <p:tgtEl>
                                          <p:spTgt spid="16078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0789"/>
                                        </p:tgtEl>
                                        <p:attrNameLst>
                                          <p:attrName>style.visibility</p:attrName>
                                        </p:attrNameLst>
                                      </p:cBhvr>
                                      <p:to>
                                        <p:strVal val="visible"/>
                                      </p:to>
                                    </p:set>
                                    <p:animEffect transition="in" filter="blinds(horizontal)">
                                      <p:cBhvr>
                                        <p:cTn id="18" dur="500"/>
                                        <p:tgtEl>
                                          <p:spTgt spid="1607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0" nodeType="clickEffect">
                                  <p:stCondLst>
                                    <p:cond delay="0"/>
                                  </p:stCondLst>
                                  <p:childTnLst>
                                    <p:animEffect transition="out" filter="blinds(horizontal)">
                                      <p:cBhvr>
                                        <p:cTn id="32" dur="500"/>
                                        <p:tgtEl>
                                          <p:spTgt spid="160778"/>
                                        </p:tgtEl>
                                      </p:cBhvr>
                                    </p:animEffect>
                                    <p:set>
                                      <p:cBhvr>
                                        <p:cTn id="33" dur="1" fill="hold">
                                          <p:stCondLst>
                                            <p:cond delay="499"/>
                                          </p:stCondLst>
                                        </p:cTn>
                                        <p:tgtEl>
                                          <p:spTgt spid="16077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8" grpId="0"/>
      <p:bldP spid="160786" grpId="0" animBg="1"/>
      <p:bldP spid="160788" grpId="0" animBg="1"/>
      <p:bldP spid="160789" grpId="0" animBg="1"/>
      <p:bldP spid="16079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Pass by Value and Return Value</a:t>
            </a:r>
            <a:endParaRPr lang="en-US" sz="2000" dirty="0" smtClean="0"/>
          </a:p>
        </p:txBody>
      </p:sp>
      <p:sp>
        <p:nvSpPr>
          <p:cNvPr id="45060" name="Rectangle 3"/>
          <p:cNvSpPr>
            <a:spLocks noGrp="1" noChangeArrowheads="1"/>
          </p:cNvSpPr>
          <p:nvPr>
            <p:ph type="body" idx="1"/>
          </p:nvPr>
        </p:nvSpPr>
        <p:spPr>
          <a:xfrm>
            <a:off x="533400" y="685800"/>
            <a:ext cx="8077200" cy="2590800"/>
          </a:xfrm>
        </p:spPr>
        <p:txBody>
          <a:bodyPr/>
          <a:lstStyle/>
          <a:p>
            <a:pPr eaLnBrk="1" hangingPunct="1">
              <a:lnSpc>
                <a:spcPct val="90000"/>
              </a:lnSpc>
            </a:pPr>
            <a:r>
              <a:rPr lang="en-US" sz="1800" dirty="0" smtClean="0"/>
              <a:t>In the example in the previous slide, main passes 2 input arguments </a:t>
            </a:r>
            <a:r>
              <a:rPr lang="en-US" sz="1800" i="1" dirty="0" smtClean="0"/>
              <a:t>by value</a:t>
            </a:r>
            <a:r>
              <a:rPr lang="en-US" sz="1800" dirty="0" smtClean="0"/>
              <a:t>, and expects a </a:t>
            </a:r>
            <a:r>
              <a:rPr lang="en-US" sz="1800" i="1" dirty="0" smtClean="0"/>
              <a:t>return value.</a:t>
            </a:r>
          </a:p>
          <a:p>
            <a:pPr eaLnBrk="1" hangingPunct="1">
              <a:lnSpc>
                <a:spcPct val="90000"/>
              </a:lnSpc>
            </a:pPr>
            <a:r>
              <a:rPr lang="en-US" sz="1800" dirty="0" smtClean="0"/>
              <a:t>To pass by value, the caller pushes the values of the input arguments on the stack, one at a time, in the order that the </a:t>
            </a:r>
            <a:r>
              <a:rPr lang="en-US" sz="1800" dirty="0" err="1" smtClean="0"/>
              <a:t>callee</a:t>
            </a:r>
            <a:r>
              <a:rPr lang="en-US" sz="1800" dirty="0" smtClean="0"/>
              <a:t> expects.</a:t>
            </a:r>
          </a:p>
          <a:p>
            <a:pPr eaLnBrk="1" hangingPunct="1">
              <a:lnSpc>
                <a:spcPct val="90000"/>
              </a:lnSpc>
            </a:pPr>
            <a:r>
              <a:rPr lang="en-US" sz="1800" dirty="0" smtClean="0"/>
              <a:t>When the caller expects a return value, it must make room on the stack for this return value, so that the </a:t>
            </a:r>
            <a:r>
              <a:rPr lang="en-US" sz="1800" dirty="0" err="1" smtClean="0"/>
              <a:t>callee</a:t>
            </a:r>
            <a:r>
              <a:rPr lang="en-US" sz="1800" dirty="0" smtClean="0"/>
              <a:t> has a place to store the return value.</a:t>
            </a:r>
          </a:p>
          <a:p>
            <a:pPr eaLnBrk="1" hangingPunct="1">
              <a:lnSpc>
                <a:spcPct val="90000"/>
              </a:lnSpc>
            </a:pPr>
            <a:r>
              <a:rPr lang="en-US" sz="1800" dirty="0" smtClean="0"/>
              <a:t>Typically, saving room for the return value occurs before pushing the input arguments on the stack.</a:t>
            </a:r>
          </a:p>
          <a:p>
            <a:pPr eaLnBrk="1" hangingPunct="1">
              <a:lnSpc>
                <a:spcPct val="90000"/>
              </a:lnSpc>
            </a:pPr>
            <a:r>
              <a:rPr lang="en-US" sz="1800" dirty="0" smtClean="0"/>
              <a:t>To make room for the return value, there are 2 common options:</a:t>
            </a:r>
          </a:p>
        </p:txBody>
      </p:sp>
      <p:sp>
        <p:nvSpPr>
          <p:cNvPr id="45061" name="Text Box 4"/>
          <p:cNvSpPr txBox="1">
            <a:spLocks noChangeArrowheads="1"/>
          </p:cNvSpPr>
          <p:nvPr/>
        </p:nvSpPr>
        <p:spPr bwMode="auto">
          <a:xfrm>
            <a:off x="838200" y="3276600"/>
            <a:ext cx="3581400" cy="2895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Option 1: </a:t>
            </a:r>
          </a:p>
          <a:p>
            <a:pPr>
              <a:tabLst>
                <a:tab pos="457200" algn="l"/>
                <a:tab pos="3657600" algn="l"/>
                <a:tab pos="4114800" algn="l"/>
              </a:tabLst>
            </a:pPr>
            <a:r>
              <a:rPr lang="en-US" sz="1600" b="1">
                <a:solidFill>
                  <a:schemeClr val="tx1"/>
                </a:solidFill>
                <a:latin typeface="Courier New" pitchFamily="49" charset="0"/>
              </a:rPr>
              <a:t>sub esp,4    ; save room</a:t>
            </a:r>
          </a:p>
          <a:p>
            <a:pPr>
              <a:tabLst>
                <a:tab pos="457200" algn="l"/>
                <a:tab pos="3657600" algn="l"/>
                <a:tab pos="4114800" algn="l"/>
              </a:tabLst>
            </a:pPr>
            <a:r>
              <a:rPr lang="en-US" sz="1600" b="1">
                <a:solidFill>
                  <a:schemeClr val="tx1"/>
                </a:solidFill>
                <a:latin typeface="Courier New" pitchFamily="49" charset="0"/>
              </a:rPr>
              <a:t>push 6       ; 1st argument</a:t>
            </a:r>
          </a:p>
          <a:p>
            <a:pPr>
              <a:tabLst>
                <a:tab pos="457200" algn="l"/>
                <a:tab pos="3657600" algn="l"/>
                <a:tab pos="4114800" algn="l"/>
              </a:tabLst>
            </a:pPr>
            <a:r>
              <a:rPr lang="en-US" sz="1600" b="1">
                <a:solidFill>
                  <a:schemeClr val="tx1"/>
                </a:solidFill>
                <a:latin typeface="Courier New" pitchFamily="49" charset="0"/>
              </a:rPr>
              <a:t>push 5       ; 2nd argument</a:t>
            </a:r>
          </a:p>
          <a:p>
            <a:pPr>
              <a:tabLst>
                <a:tab pos="457200" algn="l"/>
                <a:tab pos="3657600" algn="l"/>
                <a:tab pos="4114800" algn="l"/>
              </a:tabLst>
            </a:pPr>
            <a:r>
              <a:rPr lang="en-US" sz="1600" b="1">
                <a:solidFill>
                  <a:schemeClr val="tx1"/>
                </a:solidFill>
                <a:latin typeface="Courier New" pitchFamily="49" charset="0"/>
              </a:rPr>
              <a:t>call AddTwo </a:t>
            </a:r>
          </a:p>
          <a:p>
            <a:pPr>
              <a:tabLst>
                <a:tab pos="457200" algn="l"/>
                <a:tab pos="3657600" algn="l"/>
                <a:tab pos="4114800" algn="l"/>
              </a:tabLst>
            </a:pPr>
            <a:endParaRPr lang="en-US" sz="1400" b="1">
              <a:solidFill>
                <a:schemeClr val="tx1"/>
              </a:solidFill>
              <a:latin typeface="Courier New" pitchFamily="49" charset="0"/>
            </a:endParaRPr>
          </a:p>
          <a:p>
            <a:pPr>
              <a:tabLst>
                <a:tab pos="457200" algn="l"/>
                <a:tab pos="3657600" algn="l"/>
                <a:tab pos="4114800" algn="l"/>
              </a:tabLst>
            </a:pPr>
            <a:r>
              <a:rPr lang="en-US" sz="1800" i="1">
                <a:solidFill>
                  <a:schemeClr val="tx1"/>
                </a:solidFill>
              </a:rPr>
              <a:t>sub esp,4</a:t>
            </a:r>
            <a:r>
              <a:rPr lang="en-US" sz="1800">
                <a:solidFill>
                  <a:schemeClr val="tx1"/>
                </a:solidFill>
              </a:rPr>
              <a:t> means ESP points to the next data “slot” in the stack. This leaves an unused slot in the stack for the return value</a:t>
            </a:r>
            <a:r>
              <a:rPr lang="en-US" sz="1400">
                <a:solidFill>
                  <a:schemeClr val="tx1"/>
                </a:solidFill>
              </a:rPr>
              <a:t>.</a:t>
            </a:r>
            <a:endParaRPr lang="en-US" sz="1400" b="1">
              <a:solidFill>
                <a:schemeClr val="tx1"/>
              </a:solidFill>
              <a:latin typeface="Courier New" pitchFamily="49" charset="0"/>
            </a:endParaRPr>
          </a:p>
        </p:txBody>
      </p:sp>
      <p:sp>
        <p:nvSpPr>
          <p:cNvPr id="45062" name="Text Box 5"/>
          <p:cNvSpPr txBox="1">
            <a:spLocks noChangeArrowheads="1"/>
          </p:cNvSpPr>
          <p:nvPr/>
        </p:nvSpPr>
        <p:spPr bwMode="auto">
          <a:xfrm>
            <a:off x="4572000" y="3276600"/>
            <a:ext cx="3886200" cy="3200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Option 2: </a:t>
            </a:r>
          </a:p>
          <a:p>
            <a:pPr>
              <a:tabLst>
                <a:tab pos="457200" algn="l"/>
                <a:tab pos="3657600" algn="l"/>
                <a:tab pos="4114800" algn="l"/>
              </a:tabLst>
            </a:pPr>
            <a:r>
              <a:rPr lang="en-US" sz="1600" b="1" dirty="0">
                <a:solidFill>
                  <a:schemeClr val="tx1"/>
                </a:solidFill>
                <a:latin typeface="Courier New" pitchFamily="49" charset="0"/>
              </a:rPr>
              <a:t>push </a:t>
            </a:r>
            <a:r>
              <a:rPr lang="en-US" sz="1600" b="1" dirty="0" err="1">
                <a:solidFill>
                  <a:schemeClr val="tx1"/>
                </a:solidFill>
                <a:latin typeface="Courier New" pitchFamily="49" charset="0"/>
              </a:rPr>
              <a:t>eax</a:t>
            </a:r>
            <a:r>
              <a:rPr lang="en-US" sz="1600" b="1" dirty="0">
                <a:solidFill>
                  <a:schemeClr val="tx1"/>
                </a:solidFill>
                <a:latin typeface="Courier New" pitchFamily="49" charset="0"/>
              </a:rPr>
              <a:t>     ; save room</a:t>
            </a:r>
          </a:p>
          <a:p>
            <a:pPr>
              <a:tabLst>
                <a:tab pos="457200" algn="l"/>
                <a:tab pos="3657600" algn="l"/>
                <a:tab pos="4114800" algn="l"/>
              </a:tabLst>
            </a:pPr>
            <a:r>
              <a:rPr lang="en-US" sz="1600" b="1" dirty="0">
                <a:solidFill>
                  <a:schemeClr val="tx1"/>
                </a:solidFill>
                <a:latin typeface="Courier New" pitchFamily="49" charset="0"/>
              </a:rPr>
              <a:t>push 6       ; 1st argument</a:t>
            </a:r>
          </a:p>
          <a:p>
            <a:pPr>
              <a:tabLst>
                <a:tab pos="457200" algn="l"/>
                <a:tab pos="3657600" algn="l"/>
                <a:tab pos="4114800" algn="l"/>
              </a:tabLst>
            </a:pPr>
            <a:r>
              <a:rPr lang="en-US" sz="1600" b="1" dirty="0">
                <a:solidFill>
                  <a:schemeClr val="tx1"/>
                </a:solidFill>
                <a:latin typeface="Courier New" pitchFamily="49" charset="0"/>
              </a:rPr>
              <a:t>push 5       ; 2nd argument</a:t>
            </a:r>
          </a:p>
          <a:p>
            <a:pPr>
              <a:tabLst>
                <a:tab pos="457200" algn="l"/>
                <a:tab pos="3657600" algn="l"/>
                <a:tab pos="4114800" algn="l"/>
              </a:tabLst>
            </a:pPr>
            <a:r>
              <a:rPr lang="en-US" sz="1600" b="1" dirty="0">
                <a:solidFill>
                  <a:schemeClr val="tx1"/>
                </a:solidFill>
                <a:latin typeface="Courier New" pitchFamily="49" charset="0"/>
              </a:rPr>
              <a:t>call </a:t>
            </a:r>
            <a:r>
              <a:rPr lang="en-US" sz="1600" b="1" dirty="0" err="1">
                <a:solidFill>
                  <a:schemeClr val="tx1"/>
                </a:solidFill>
                <a:latin typeface="Courier New" pitchFamily="49" charset="0"/>
              </a:rPr>
              <a:t>AddTwo</a:t>
            </a:r>
            <a:r>
              <a:rPr lang="en-US" sz="1600" b="1" dirty="0">
                <a:solidFill>
                  <a:schemeClr val="tx1"/>
                </a:solidFill>
                <a:latin typeface="Courier New" pitchFamily="49" charset="0"/>
              </a:rPr>
              <a:t> </a:t>
            </a:r>
          </a:p>
          <a:p>
            <a:pPr>
              <a:tabLst>
                <a:tab pos="457200" algn="l"/>
                <a:tab pos="3657600" algn="l"/>
                <a:tab pos="4114800" algn="l"/>
              </a:tabLst>
            </a:pPr>
            <a:endParaRPr lang="en-US" sz="1400" dirty="0">
              <a:solidFill>
                <a:schemeClr val="tx1"/>
              </a:solidFill>
            </a:endParaRPr>
          </a:p>
          <a:p>
            <a:pPr>
              <a:tabLst>
                <a:tab pos="457200" algn="l"/>
                <a:tab pos="3657600" algn="l"/>
                <a:tab pos="4114800" algn="l"/>
              </a:tabLst>
            </a:pPr>
            <a:r>
              <a:rPr lang="en-US" sz="1800" i="1" dirty="0">
                <a:solidFill>
                  <a:schemeClr val="tx1"/>
                </a:solidFill>
              </a:rPr>
              <a:t>push </a:t>
            </a:r>
            <a:r>
              <a:rPr lang="en-US" sz="1800" i="1" dirty="0" err="1">
                <a:solidFill>
                  <a:schemeClr val="tx1"/>
                </a:solidFill>
              </a:rPr>
              <a:t>eax</a:t>
            </a:r>
            <a:r>
              <a:rPr lang="en-US" sz="1800" i="1" dirty="0">
                <a:solidFill>
                  <a:schemeClr val="tx1"/>
                </a:solidFill>
              </a:rPr>
              <a:t> </a:t>
            </a:r>
            <a:r>
              <a:rPr lang="en-US" sz="1800" dirty="0">
                <a:solidFill>
                  <a:schemeClr val="tx1"/>
                </a:solidFill>
              </a:rPr>
              <a:t>in this case is not for saving </a:t>
            </a:r>
            <a:r>
              <a:rPr lang="en-US" sz="1800" dirty="0" err="1">
                <a:solidFill>
                  <a:schemeClr val="tx1"/>
                </a:solidFill>
              </a:rPr>
              <a:t>eax</a:t>
            </a:r>
            <a:r>
              <a:rPr lang="en-US" sz="1800" dirty="0">
                <a:solidFill>
                  <a:schemeClr val="tx1"/>
                </a:solidFill>
              </a:rPr>
              <a:t> value, but for moving ESP to the next slot. When the </a:t>
            </a:r>
            <a:r>
              <a:rPr lang="en-US" sz="1800" dirty="0" err="1" smtClean="0">
                <a:solidFill>
                  <a:schemeClr val="tx1"/>
                </a:solidFill>
              </a:rPr>
              <a:t>callee</a:t>
            </a:r>
            <a:r>
              <a:rPr lang="en-US" sz="1800" dirty="0" smtClean="0">
                <a:solidFill>
                  <a:schemeClr val="tx1"/>
                </a:solidFill>
              </a:rPr>
              <a:t> puts </a:t>
            </a:r>
            <a:r>
              <a:rPr lang="en-US" sz="1800" dirty="0">
                <a:solidFill>
                  <a:schemeClr val="tx1"/>
                </a:solidFill>
              </a:rPr>
              <a:t>the return value in this slot, </a:t>
            </a:r>
            <a:r>
              <a:rPr lang="en-US" sz="1800" dirty="0" smtClean="0">
                <a:solidFill>
                  <a:schemeClr val="tx1"/>
                </a:solidFill>
              </a:rPr>
              <a:t>it overwrites the </a:t>
            </a:r>
            <a:r>
              <a:rPr lang="en-US" sz="1800" dirty="0" err="1" smtClean="0">
                <a:solidFill>
                  <a:schemeClr val="tx1"/>
                </a:solidFill>
              </a:rPr>
              <a:t>eax</a:t>
            </a:r>
            <a:r>
              <a:rPr lang="en-US" sz="1800" dirty="0" smtClean="0">
                <a:solidFill>
                  <a:schemeClr val="tx1"/>
                </a:solidFill>
              </a:rPr>
              <a:t> value in the slot.</a:t>
            </a:r>
            <a:endParaRPr lang="en-US" sz="1800" i="1" dirty="0">
              <a:solidFill>
                <a:schemeClr val="tx1"/>
              </a:solidFill>
            </a:endParaRPr>
          </a:p>
          <a:p>
            <a:pPr>
              <a:tabLst>
                <a:tab pos="457200" algn="l"/>
                <a:tab pos="3657600" algn="l"/>
                <a:tab pos="4114800" algn="l"/>
              </a:tabLst>
            </a:pPr>
            <a:endParaRPr lang="en-US" sz="1400" b="1" dirty="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sz="2800" smtClean="0"/>
              <a:t>Runtime Stack</a:t>
            </a:r>
          </a:p>
        </p:txBody>
      </p:sp>
      <p:sp>
        <p:nvSpPr>
          <p:cNvPr id="1029" name="Rectangle 3"/>
          <p:cNvSpPr>
            <a:spLocks noGrp="1" noChangeArrowheads="1"/>
          </p:cNvSpPr>
          <p:nvPr>
            <p:ph type="body" idx="1"/>
          </p:nvPr>
        </p:nvSpPr>
        <p:spPr>
          <a:xfrm>
            <a:off x="457200" y="762000"/>
            <a:ext cx="8229600" cy="3810000"/>
          </a:xfrm>
        </p:spPr>
        <p:txBody>
          <a:bodyPr/>
          <a:lstStyle/>
          <a:p>
            <a:pPr eaLnBrk="1" hangingPunct="1"/>
            <a:r>
              <a:rPr lang="en-US" sz="1800" dirty="0" smtClean="0"/>
              <a:t>At run time, a stack can be allocated in memory in the stack segment, separated from the code segment and the data segment.</a:t>
            </a:r>
          </a:p>
          <a:p>
            <a:pPr eaLnBrk="1" hangingPunct="1"/>
            <a:r>
              <a:rPr lang="en-US" sz="1800" dirty="0" smtClean="0"/>
              <a:t>The stack is memory space typically used for storing temporary data and for parameter passing from one procedure to another.</a:t>
            </a:r>
          </a:p>
          <a:p>
            <a:pPr eaLnBrk="1" hangingPunct="1"/>
            <a:r>
              <a:rPr lang="en-US" sz="1800" dirty="0" smtClean="0"/>
              <a:t>A stack is still memory, so a register is still faster to access than the stack.</a:t>
            </a:r>
          </a:p>
          <a:p>
            <a:pPr eaLnBrk="1" hangingPunct="1"/>
            <a:r>
              <a:rPr lang="en-US" sz="1800" dirty="0" smtClean="0"/>
              <a:t>A stack is a LIFO data structure:</a:t>
            </a:r>
          </a:p>
          <a:p>
            <a:pPr lvl="1" eaLnBrk="1" hangingPunct="1"/>
            <a:r>
              <a:rPr lang="en-US" sz="1800" dirty="0" smtClean="0"/>
              <a:t>Data are only added to the top.</a:t>
            </a:r>
          </a:p>
          <a:p>
            <a:pPr lvl="1" eaLnBrk="1" hangingPunct="1"/>
            <a:r>
              <a:rPr lang="en-US" sz="1800" dirty="0" smtClean="0"/>
              <a:t>Data are only removed from the top.</a:t>
            </a:r>
          </a:p>
          <a:p>
            <a:pPr lvl="1" eaLnBrk="1" hangingPunct="1"/>
            <a:r>
              <a:rPr lang="en-US" sz="1800" dirty="0" smtClean="0"/>
              <a:t>This produces a LIFO data structure: Last In First Out.  The last item that goes into the stack is the first item that is removed from the stack.</a:t>
            </a:r>
          </a:p>
          <a:p>
            <a:pPr lvl="1" eaLnBrk="1" hangingPunct="1"/>
            <a:r>
              <a:rPr lang="en-US" sz="1800" dirty="0" smtClean="0"/>
              <a:t>As data is inserted, the stack grows from the bottom.  When data is removed, the stack shrinks toward the bottom</a:t>
            </a:r>
            <a:r>
              <a:rPr lang="en-US" sz="1600" dirty="0" smtClean="0"/>
              <a:t>.</a:t>
            </a:r>
            <a:endParaRPr lang="en-US" sz="2000" dirty="0" smtClean="0"/>
          </a:p>
        </p:txBody>
      </p:sp>
      <p:graphicFrame>
        <p:nvGraphicFramePr>
          <p:cNvPr id="1026" name="Object 6"/>
          <p:cNvGraphicFramePr>
            <a:graphicFrameLocks noChangeAspect="1"/>
          </p:cNvGraphicFramePr>
          <p:nvPr/>
        </p:nvGraphicFramePr>
        <p:xfrm>
          <a:off x="2895600" y="4572000"/>
          <a:ext cx="3200400" cy="1676400"/>
        </p:xfrm>
        <a:graphic>
          <a:graphicData uri="http://schemas.openxmlformats.org/presentationml/2006/ole">
            <p:oleObj spid="_x0000_s1027" name="VISIO" r:id="rId3" imgW="2214372" imgH="984504" progId="">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Pass by Address / Reference</a:t>
            </a:r>
            <a:endParaRPr lang="en-US" sz="2000" dirty="0" smtClean="0"/>
          </a:p>
        </p:txBody>
      </p:sp>
      <p:sp>
        <p:nvSpPr>
          <p:cNvPr id="46084" name="Rectangle 3"/>
          <p:cNvSpPr>
            <a:spLocks noGrp="1" noChangeArrowheads="1"/>
          </p:cNvSpPr>
          <p:nvPr>
            <p:ph type="body" sz="half" idx="1"/>
          </p:nvPr>
        </p:nvSpPr>
        <p:spPr>
          <a:xfrm>
            <a:off x="609600" y="762000"/>
            <a:ext cx="7924800" cy="4724400"/>
          </a:xfrm>
        </p:spPr>
        <p:txBody>
          <a:bodyPr/>
          <a:lstStyle/>
          <a:p>
            <a:pPr eaLnBrk="1" hangingPunct="1"/>
            <a:r>
              <a:rPr lang="en-US" sz="1800" dirty="0" smtClean="0"/>
              <a:t>When there is a large number of data values, such as with an array, it is not possible to pass by value all elements of an array, since it would be very inefficient to copy all data values of an array to the stack.</a:t>
            </a:r>
          </a:p>
          <a:p>
            <a:pPr eaLnBrk="1" hangingPunct="1"/>
            <a:r>
              <a:rPr lang="en-US" sz="1800" dirty="0" smtClean="0"/>
              <a:t>Instead the address of the array (1 data value) is passed on the stack, and then the called procedure dereferences this address to get the data.</a:t>
            </a:r>
          </a:p>
          <a:p>
            <a:pPr eaLnBrk="1" hangingPunct="1"/>
            <a:r>
              <a:rPr lang="en-US" sz="1800" dirty="0" smtClean="0"/>
              <a:t>Similarly, when a called procedure needs to modify data of multiple memory locations, it is more efficient to pass the address of the locations to the procedure. This is more efficient than copying multiple original values onto the stack, and at the end of the procedure, copying multiple modified values back from the stack.</a:t>
            </a:r>
          </a:p>
          <a:p>
            <a:pPr eaLnBrk="1" hangingPunct="1"/>
            <a:r>
              <a:rPr lang="en-US" sz="1800" dirty="0" smtClean="0"/>
              <a:t>When an address of a memory location is passed to the called procedure, this is pass by address or pass by reference.</a:t>
            </a:r>
          </a:p>
          <a:p>
            <a:pPr eaLnBrk="1" hangingPunct="1"/>
            <a:r>
              <a:rPr lang="en-US" sz="1800" dirty="0" smtClean="0"/>
              <a:t>Pass by address takes more work than pass by value and should only be used when the called procedure needs to access or modify multiple data locations.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Pass by Address Examples </a:t>
            </a:r>
            <a:r>
              <a:rPr lang="en-US" sz="2000" dirty="0" smtClean="0"/>
              <a:t>(1 of 2)</a:t>
            </a:r>
          </a:p>
        </p:txBody>
      </p:sp>
      <p:sp>
        <p:nvSpPr>
          <p:cNvPr id="6149" name="Rectangle 3"/>
          <p:cNvSpPr>
            <a:spLocks noGrp="1" noChangeArrowheads="1"/>
          </p:cNvSpPr>
          <p:nvPr>
            <p:ph type="body" sz="half" idx="1"/>
          </p:nvPr>
        </p:nvSpPr>
        <p:spPr>
          <a:xfrm>
            <a:off x="533400" y="609600"/>
            <a:ext cx="8153400" cy="990600"/>
          </a:xfrm>
        </p:spPr>
        <p:txBody>
          <a:bodyPr/>
          <a:lstStyle/>
          <a:p>
            <a:pPr eaLnBrk="1" hangingPunct="1"/>
            <a:r>
              <a:rPr lang="en-US" sz="1800" dirty="0" smtClean="0"/>
              <a:t>The </a:t>
            </a:r>
            <a:r>
              <a:rPr lang="en-US" sz="1800" dirty="0" err="1" smtClean="0">
                <a:solidFill>
                  <a:schemeClr val="tx2"/>
                </a:solidFill>
              </a:rPr>
              <a:t>ArrayFill</a:t>
            </a:r>
            <a:r>
              <a:rPr lang="en-US" sz="1800" dirty="0" smtClean="0"/>
              <a:t> procedure needs to fill an array with data.</a:t>
            </a:r>
          </a:p>
          <a:p>
            <a:pPr eaLnBrk="1" hangingPunct="1">
              <a:spcBef>
                <a:spcPct val="0"/>
              </a:spcBef>
            </a:pPr>
            <a:r>
              <a:rPr lang="en-US" sz="1800" dirty="0" smtClean="0"/>
              <a:t>The caller passes the address of the array and a count of the number of array elements:</a:t>
            </a:r>
          </a:p>
        </p:txBody>
      </p:sp>
      <p:sp>
        <p:nvSpPr>
          <p:cNvPr id="6150" name="Text Box 4"/>
          <p:cNvSpPr txBox="1">
            <a:spLocks noChangeArrowheads="1"/>
          </p:cNvSpPr>
          <p:nvPr/>
        </p:nvSpPr>
        <p:spPr bwMode="auto">
          <a:xfrm>
            <a:off x="1447800" y="1524000"/>
            <a:ext cx="6400800" cy="1676400"/>
          </a:xfrm>
          <a:prstGeom prst="rect">
            <a:avLst/>
          </a:prstGeom>
          <a:noFill/>
          <a:ln w="317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.data</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array WORD 100 DUP(?)</a:t>
            </a:r>
          </a:p>
          <a:p>
            <a:pPr>
              <a:lnSpc>
                <a:spcPct val="50000"/>
              </a:lnSpc>
              <a:spcBef>
                <a:spcPts val="1200"/>
              </a:spcBef>
              <a:tabLst>
                <a:tab pos="457200" algn="l"/>
                <a:tab pos="3657600" algn="l"/>
                <a:tab pos="4114800" algn="l"/>
              </a:tabLst>
            </a:pPr>
            <a:r>
              <a:rPr lang="en-US" sz="1600" b="1">
                <a:solidFill>
                  <a:schemeClr val="tx1"/>
                </a:solidFill>
                <a:latin typeface="Courier New" pitchFamily="49" charset="0"/>
              </a:rPr>
              <a:t>.code</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 OFFSET array    ; pass array by address</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 count           ; pass count by value</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call ArrayFill</a:t>
            </a:r>
          </a:p>
        </p:txBody>
      </p:sp>
      <p:sp>
        <p:nvSpPr>
          <p:cNvPr id="6151" name="Text Box 5"/>
          <p:cNvSpPr txBox="1">
            <a:spLocks noChangeArrowheads="1"/>
          </p:cNvSpPr>
          <p:nvPr/>
        </p:nvSpPr>
        <p:spPr bwMode="auto">
          <a:xfrm>
            <a:off x="609600" y="3276600"/>
            <a:ext cx="7467600" cy="574675"/>
          </a:xfrm>
          <a:prstGeom prst="rect">
            <a:avLst/>
          </a:prstGeom>
          <a:noFill/>
          <a:ln w="9525">
            <a:noFill/>
            <a:miter lim="800000"/>
            <a:headEnd/>
            <a:tailEnd/>
          </a:ln>
        </p:spPr>
        <p:txBody>
          <a:bodyPr tIns="137160" bIns="137160">
            <a:spAutoFit/>
          </a:bodyPr>
          <a:lstStyle/>
          <a:p>
            <a:pPr>
              <a:lnSpc>
                <a:spcPct val="110000"/>
              </a:lnSpc>
              <a:spcBef>
                <a:spcPct val="50000"/>
              </a:spcBef>
              <a:buFontTx/>
              <a:buChar char="•"/>
            </a:pPr>
            <a:r>
              <a:rPr lang="en-US" sz="1800">
                <a:solidFill>
                  <a:schemeClr val="tx1"/>
                </a:solidFill>
              </a:rPr>
              <a:t>    ArrayFill can access an array through the address:</a:t>
            </a:r>
          </a:p>
        </p:txBody>
      </p:sp>
      <p:sp>
        <p:nvSpPr>
          <p:cNvPr id="6152" name="Text Box 6"/>
          <p:cNvSpPr txBox="1">
            <a:spLocks noChangeArrowheads="1"/>
          </p:cNvSpPr>
          <p:nvPr/>
        </p:nvSpPr>
        <p:spPr bwMode="auto">
          <a:xfrm>
            <a:off x="762000" y="3733800"/>
            <a:ext cx="5334000" cy="1752600"/>
          </a:xfrm>
          <a:prstGeom prst="rect">
            <a:avLst/>
          </a:prstGeom>
          <a:noFill/>
          <a:ln w="317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ArrayFill PROC</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 ebp          ; set ebp </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mov  ebp,esp</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pushad            ; save all registers</a:t>
            </a:r>
          </a:p>
          <a:p>
            <a:pPr>
              <a:lnSpc>
                <a:spcPct val="75000"/>
              </a:lnSpc>
              <a:spcBef>
                <a:spcPct val="50000"/>
              </a:spcBef>
              <a:tabLst>
                <a:tab pos="457200" algn="l"/>
                <a:tab pos="3657600" algn="l"/>
                <a:tab pos="4114800" algn="l"/>
              </a:tabLst>
            </a:pPr>
            <a:r>
              <a:rPr lang="en-US" sz="1600" b="1">
                <a:solidFill>
                  <a:schemeClr val="tx1"/>
                </a:solidFill>
                <a:latin typeface="Courier New" pitchFamily="49" charset="0"/>
              </a:rPr>
              <a:t>  mov esi,[ebp+12]  ; esi = addr of array</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mov ecx,[ebp+8]   ; ecx = count</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	</a:t>
            </a:r>
          </a:p>
        </p:txBody>
      </p:sp>
      <p:graphicFrame>
        <p:nvGraphicFramePr>
          <p:cNvPr id="157703" name="Object 7"/>
          <p:cNvGraphicFramePr>
            <a:graphicFrameLocks noGrp="1" noChangeAspect="1"/>
          </p:cNvGraphicFramePr>
          <p:nvPr>
            <p:ph sz="half" idx="2"/>
          </p:nvPr>
        </p:nvGraphicFramePr>
        <p:xfrm>
          <a:off x="6248400" y="3962400"/>
          <a:ext cx="2322513" cy="1447800"/>
        </p:xfrm>
        <a:graphic>
          <a:graphicData uri="http://schemas.openxmlformats.org/presentationml/2006/ole">
            <p:oleObj spid="_x0000_s6147" name="VISIO" r:id="rId3" imgW="2042160" imgH="1069848" progId="">
              <p:embed/>
            </p:oleObj>
          </a:graphicData>
        </a:graphic>
      </p:graphicFrame>
      <p:sp>
        <p:nvSpPr>
          <p:cNvPr id="6153" name="Text Box 9"/>
          <p:cNvSpPr txBox="1">
            <a:spLocks noChangeArrowheads="1"/>
          </p:cNvSpPr>
          <p:nvPr/>
        </p:nvSpPr>
        <p:spPr bwMode="auto">
          <a:xfrm>
            <a:off x="6858000" y="3581400"/>
            <a:ext cx="1235075" cy="492125"/>
          </a:xfrm>
          <a:prstGeom prst="rect">
            <a:avLst/>
          </a:prstGeom>
          <a:noFill/>
          <a:ln w="9525">
            <a:noFill/>
            <a:miter lim="800000"/>
            <a:headEnd/>
            <a:tailEnd/>
          </a:ln>
        </p:spPr>
        <p:txBody>
          <a:bodyPr tIns="137160" bIns="137160">
            <a:spAutoFit/>
          </a:bodyPr>
          <a:lstStyle/>
          <a:p>
            <a:r>
              <a:rPr lang="en-US" sz="1400">
                <a:solidFill>
                  <a:schemeClr val="tx1"/>
                </a:solidFill>
              </a:rPr>
              <a:t>Stack frame</a:t>
            </a:r>
          </a:p>
        </p:txBody>
      </p:sp>
      <p:sp>
        <p:nvSpPr>
          <p:cNvPr id="157706" name="Text Box 10"/>
          <p:cNvSpPr txBox="1">
            <a:spLocks noChangeArrowheads="1"/>
          </p:cNvSpPr>
          <p:nvPr/>
        </p:nvSpPr>
        <p:spPr bwMode="auto">
          <a:xfrm>
            <a:off x="533400" y="5486400"/>
            <a:ext cx="8001000" cy="885825"/>
          </a:xfrm>
          <a:prstGeom prst="rect">
            <a:avLst/>
          </a:prstGeom>
          <a:noFill/>
          <a:ln w="0">
            <a:noFill/>
            <a:miter lim="800000"/>
            <a:headEnd/>
            <a:tailEnd/>
          </a:ln>
        </p:spPr>
        <p:txBody>
          <a:bodyPr tIns="137160" bIns="137160">
            <a:spAutoFit/>
          </a:bodyPr>
          <a:lstStyle/>
          <a:p>
            <a:pPr marL="273050" indent="-273050">
              <a:lnSpc>
                <a:spcPct val="110000"/>
              </a:lnSpc>
              <a:spcBef>
                <a:spcPct val="50000"/>
              </a:spcBef>
              <a:buFont typeface="Arial" charset="0"/>
              <a:buChar char="•"/>
            </a:pPr>
            <a:r>
              <a:rPr lang="en-US" sz="1800" dirty="0">
                <a:solidFill>
                  <a:schemeClr val="tx1"/>
                </a:solidFill>
              </a:rPr>
              <a:t>ESI </a:t>
            </a:r>
            <a:r>
              <a:rPr lang="en-US" sz="1800" dirty="0" smtClean="0">
                <a:solidFill>
                  <a:schemeClr val="tx1"/>
                </a:solidFill>
              </a:rPr>
              <a:t>is the address of the </a:t>
            </a:r>
            <a:r>
              <a:rPr lang="en-US" sz="1800" dirty="0">
                <a:solidFill>
                  <a:schemeClr val="tx1"/>
                </a:solidFill>
              </a:rPr>
              <a:t>beginning of the array, we can use a loop and indirect addressing to access each array element</a:t>
            </a:r>
            <a:r>
              <a:rPr lang="en-US" sz="14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7703"/>
                                        </p:tgtEl>
                                        <p:attrNameLst>
                                          <p:attrName>style.visibility</p:attrName>
                                        </p:attrNameLst>
                                      </p:cBhvr>
                                      <p:to>
                                        <p:strVal val="visible"/>
                                      </p:to>
                                    </p:set>
                                    <p:animEffect transition="in" filter="box(in)">
                                      <p:cBhvr>
                                        <p:cTn id="7" dur="500"/>
                                        <p:tgtEl>
                                          <p:spTgt spid="1577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7706"/>
                                        </p:tgtEl>
                                        <p:attrNameLst>
                                          <p:attrName>style.visibility</p:attrName>
                                        </p:attrNameLst>
                                      </p:cBhvr>
                                      <p:to>
                                        <p:strVal val="visible"/>
                                      </p:to>
                                    </p:set>
                                    <p:animEffect transition="in" filter="box(in)">
                                      <p:cBhvr>
                                        <p:cTn id="12" dur="500"/>
                                        <p:tgtEl>
                                          <p:spTgt spid="157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ChangeArrowheads="1"/>
          </p:cNvSpPr>
          <p:nvPr/>
        </p:nvSpPr>
        <p:spPr bwMode="auto">
          <a:xfrm>
            <a:off x="685800" y="3429000"/>
            <a:ext cx="7848600" cy="1600200"/>
          </a:xfrm>
          <a:prstGeom prst="rect">
            <a:avLst/>
          </a:prstGeom>
          <a:solidFill>
            <a:schemeClr val="accent1"/>
          </a:solidFill>
          <a:ln w="9525" algn="ctr">
            <a:noFill/>
            <a:round/>
            <a:headEnd/>
            <a:tailEnd/>
          </a:ln>
        </p:spPr>
        <p:txBody>
          <a:bodyPr tIns="137160" bIns="137160">
            <a:spAutoFit/>
          </a:bodyPr>
          <a:lstStyle/>
          <a:p>
            <a:endParaRPr lang="en-US" sz="2100">
              <a:solidFill>
                <a:schemeClr val="tx1"/>
              </a:solidFill>
            </a:endParaRPr>
          </a:p>
        </p:txBody>
      </p:sp>
      <p:sp>
        <p:nvSpPr>
          <p:cNvPr id="179202" name="Rectangle 2"/>
          <p:cNvSpPr>
            <a:spLocks noGrp="1" noChangeArrowheads="1"/>
          </p:cNvSpPr>
          <p:nvPr>
            <p:ph type="title"/>
          </p:nvPr>
        </p:nvSpPr>
        <p:spPr>
          <a:xfrm>
            <a:off x="609600" y="152400"/>
            <a:ext cx="7772400" cy="457200"/>
          </a:xfrm>
        </p:spPr>
        <p:txBody>
          <a:bodyPr/>
          <a:lstStyle/>
          <a:p>
            <a:pPr eaLnBrk="1" hangingPunct="1">
              <a:defRPr/>
            </a:pPr>
            <a:r>
              <a:rPr lang="en-US" sz="2800" dirty="0" smtClean="0"/>
              <a:t>Pass by Address Example </a:t>
            </a:r>
            <a:r>
              <a:rPr lang="en-US" sz="2000" dirty="0" smtClean="0"/>
              <a:t>(2 of 2)</a:t>
            </a:r>
          </a:p>
        </p:txBody>
      </p:sp>
      <p:sp>
        <p:nvSpPr>
          <p:cNvPr id="47109" name="Text Box 3"/>
          <p:cNvSpPr txBox="1">
            <a:spLocks noChangeArrowheads="1"/>
          </p:cNvSpPr>
          <p:nvPr/>
        </p:nvSpPr>
        <p:spPr bwMode="auto">
          <a:xfrm>
            <a:off x="533400" y="2362200"/>
            <a:ext cx="8153400" cy="3810000"/>
          </a:xfrm>
          <a:prstGeom prst="rect">
            <a:avLst/>
          </a:prstGeom>
          <a:noFill/>
          <a:ln w="9525">
            <a:solidFill>
              <a:schemeClr val="tx1"/>
            </a:solidFill>
            <a:miter lim="800000"/>
            <a:headEnd/>
            <a:tailEnd/>
          </a:ln>
        </p:spPr>
        <p:txBody>
          <a:bodyPr lIns="137160" tIns="91440" rIns="137160" bIns="9144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Swap PROC</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 ebp           ; set EBP</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mov ebp,esp </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pushad             ; save all registers before using them</a:t>
            </a:r>
          </a:p>
          <a:p>
            <a:pPr lvl="1">
              <a:lnSpc>
                <a:spcPct val="50000"/>
              </a:lnSpc>
              <a:spcBef>
                <a:spcPts val="2200"/>
              </a:spcBef>
              <a:tabLst>
                <a:tab pos="457200" algn="l"/>
                <a:tab pos="3657600" algn="l"/>
                <a:tab pos="4114800" algn="l"/>
              </a:tabLst>
            </a:pPr>
            <a:r>
              <a:rPr lang="en-US" sz="1600" b="1">
                <a:solidFill>
                  <a:schemeClr val="tx1"/>
                </a:solidFill>
                <a:latin typeface="Courier New" pitchFamily="49" charset="0"/>
              </a:rPr>
              <a:t>mov esi,[ebp+8]    ; esi = address of 2</a:t>
            </a:r>
            <a:r>
              <a:rPr lang="en-US" sz="1600" b="1" baseline="30000">
                <a:solidFill>
                  <a:schemeClr val="tx1"/>
                </a:solidFill>
                <a:latin typeface="Courier New" pitchFamily="49" charset="0"/>
              </a:rPr>
              <a:t>nd</a:t>
            </a:r>
            <a:r>
              <a:rPr lang="en-US" sz="1600" b="1">
                <a:solidFill>
                  <a:schemeClr val="tx1"/>
                </a:solidFill>
                <a:latin typeface="Courier New" pitchFamily="49" charset="0"/>
              </a:rPr>
              <a:t> integer </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mov edi,[ebp+12]   ; edi = address of 1</a:t>
            </a:r>
            <a:r>
              <a:rPr lang="en-US" sz="1600" b="1" baseline="30000">
                <a:solidFill>
                  <a:schemeClr val="tx1"/>
                </a:solidFill>
                <a:latin typeface="Courier New" pitchFamily="49" charset="0"/>
              </a:rPr>
              <a:t>st</a:t>
            </a:r>
            <a:r>
              <a:rPr lang="en-US" sz="1600" b="1">
                <a:solidFill>
                  <a:schemeClr val="tx1"/>
                </a:solidFill>
                <a:latin typeface="Courier New" pitchFamily="49" charset="0"/>
              </a:rPr>
              <a:t> integer</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mov eax,[esi]      ; eax = dereferenced esi = 2</a:t>
            </a:r>
            <a:r>
              <a:rPr lang="en-US" sz="1600" b="1" baseline="30000">
                <a:solidFill>
                  <a:schemeClr val="tx1"/>
                </a:solidFill>
                <a:latin typeface="Courier New" pitchFamily="49" charset="0"/>
              </a:rPr>
              <a:t>nd</a:t>
            </a:r>
            <a:r>
              <a:rPr lang="en-US" sz="1600" b="1">
                <a:solidFill>
                  <a:schemeClr val="tx1"/>
                </a:solidFill>
                <a:latin typeface="Courier New" pitchFamily="49" charset="0"/>
              </a:rPr>
              <a:t> integer</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xchg eax,[edi]     ; exchange eax (2</a:t>
            </a:r>
            <a:r>
              <a:rPr lang="en-US" sz="1600" b="1" baseline="30000">
                <a:solidFill>
                  <a:schemeClr val="tx1"/>
                </a:solidFill>
                <a:latin typeface="Courier New" pitchFamily="49" charset="0"/>
              </a:rPr>
              <a:t>nd</a:t>
            </a:r>
            <a:r>
              <a:rPr lang="en-US" sz="1600" b="1">
                <a:solidFill>
                  <a:schemeClr val="tx1"/>
                </a:solidFill>
                <a:latin typeface="Courier New" pitchFamily="49" charset="0"/>
              </a:rPr>
              <a:t> integer) with </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                   ;  dereferenced edi (1</a:t>
            </a:r>
            <a:r>
              <a:rPr lang="en-US" sz="1600" b="1" baseline="30000">
                <a:solidFill>
                  <a:schemeClr val="tx1"/>
                </a:solidFill>
                <a:latin typeface="Courier New" pitchFamily="49" charset="0"/>
              </a:rPr>
              <a:t>st</a:t>
            </a:r>
            <a:r>
              <a:rPr lang="en-US" sz="1600" b="1">
                <a:solidFill>
                  <a:schemeClr val="tx1"/>
                </a:solidFill>
                <a:latin typeface="Courier New" pitchFamily="49" charset="0"/>
              </a:rPr>
              <a:t> integer)</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mov [esi],eax      ; dereferenced esi (2</a:t>
            </a:r>
            <a:r>
              <a:rPr lang="en-US" sz="1600" b="1" baseline="30000">
                <a:solidFill>
                  <a:schemeClr val="tx1"/>
                </a:solidFill>
                <a:latin typeface="Courier New" pitchFamily="49" charset="0"/>
              </a:rPr>
              <a:t>nd</a:t>
            </a:r>
            <a:r>
              <a:rPr lang="en-US" sz="1600" b="1">
                <a:solidFill>
                  <a:schemeClr val="tx1"/>
                </a:solidFill>
                <a:latin typeface="Courier New" pitchFamily="49" charset="0"/>
              </a:rPr>
              <a:t> int) = eax (1</a:t>
            </a:r>
            <a:r>
              <a:rPr lang="en-US" sz="1600" b="1" baseline="30000">
                <a:solidFill>
                  <a:schemeClr val="tx1"/>
                </a:solidFill>
                <a:latin typeface="Courier New" pitchFamily="49" charset="0"/>
              </a:rPr>
              <a:t>st</a:t>
            </a:r>
            <a:r>
              <a:rPr lang="en-US" sz="1600" b="1">
                <a:solidFill>
                  <a:schemeClr val="tx1"/>
                </a:solidFill>
                <a:latin typeface="Courier New" pitchFamily="49" charset="0"/>
              </a:rPr>
              <a:t>int)</a:t>
            </a:r>
          </a:p>
          <a:p>
            <a:pPr lvl="1">
              <a:lnSpc>
                <a:spcPct val="50000"/>
              </a:lnSpc>
              <a:spcBef>
                <a:spcPts val="2200"/>
              </a:spcBef>
              <a:tabLst>
                <a:tab pos="457200" algn="l"/>
                <a:tab pos="3657600" algn="l"/>
                <a:tab pos="4114800" algn="l"/>
              </a:tabLst>
            </a:pPr>
            <a:r>
              <a:rPr lang="en-US" sz="1600" b="1">
                <a:solidFill>
                  <a:schemeClr val="tx1"/>
                </a:solidFill>
                <a:latin typeface="Courier New" pitchFamily="49" charset="0"/>
              </a:rPr>
              <a:t>popad              ; restore registers</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pop epb</a:t>
            </a:r>
          </a:p>
          <a:p>
            <a:pPr lvl="1">
              <a:lnSpc>
                <a:spcPct val="50000"/>
              </a:lnSpc>
              <a:spcBef>
                <a:spcPct val="50000"/>
              </a:spcBef>
              <a:tabLst>
                <a:tab pos="457200" algn="l"/>
                <a:tab pos="3657600" algn="l"/>
                <a:tab pos="4114800" algn="l"/>
              </a:tabLst>
            </a:pPr>
            <a:r>
              <a:rPr lang="en-US" sz="1600" b="1">
                <a:solidFill>
                  <a:schemeClr val="tx1"/>
                </a:solidFill>
                <a:latin typeface="Courier New" pitchFamily="49" charset="0"/>
              </a:rPr>
              <a:t>ret 8              ; return and clean up the 2 input args</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Swap ENDP</a:t>
            </a:r>
          </a:p>
        </p:txBody>
      </p:sp>
      <p:sp>
        <p:nvSpPr>
          <p:cNvPr id="47110" name="Text Box 4"/>
          <p:cNvSpPr txBox="1">
            <a:spLocks noChangeArrowheads="1"/>
          </p:cNvSpPr>
          <p:nvPr/>
        </p:nvSpPr>
        <p:spPr bwMode="auto">
          <a:xfrm>
            <a:off x="609600" y="609600"/>
            <a:ext cx="7772400" cy="738188"/>
          </a:xfrm>
          <a:prstGeom prst="rect">
            <a:avLst/>
          </a:prstGeom>
          <a:noFill/>
          <a:ln w="9525">
            <a:noFill/>
            <a:miter lim="800000"/>
            <a:headEnd/>
            <a:tailEnd/>
          </a:ln>
        </p:spPr>
        <p:txBody>
          <a:bodyPr tIns="91440" bIns="91440">
            <a:spAutoFit/>
          </a:bodyPr>
          <a:lstStyle/>
          <a:p>
            <a:pPr marL="273050" indent="-273050">
              <a:spcBef>
                <a:spcPct val="50000"/>
              </a:spcBef>
              <a:buFontTx/>
              <a:buChar char="•"/>
            </a:pPr>
            <a:r>
              <a:rPr lang="en-US" sz="1800" dirty="0">
                <a:solidFill>
                  <a:schemeClr val="tx1"/>
                </a:solidFill>
              </a:rPr>
              <a:t>The Swap procedure exchanges the values of two 32-bit </a:t>
            </a:r>
            <a:r>
              <a:rPr lang="en-US" sz="1800" dirty="0" smtClean="0">
                <a:solidFill>
                  <a:schemeClr val="tx1"/>
                </a:solidFill>
              </a:rPr>
              <a:t>integers.</a:t>
            </a:r>
            <a:endParaRPr lang="en-US" sz="1800" dirty="0">
              <a:solidFill>
                <a:schemeClr val="tx1"/>
              </a:solidFill>
            </a:endParaRPr>
          </a:p>
          <a:p>
            <a:pPr marL="273050" indent="-273050">
              <a:buFontTx/>
              <a:buChar char="•"/>
            </a:pPr>
            <a:r>
              <a:rPr lang="en-US" sz="1800" dirty="0">
                <a:solidFill>
                  <a:schemeClr val="tx1"/>
                </a:solidFill>
              </a:rPr>
              <a:t>Since Swap needs to modify 2 data values, we use pass by </a:t>
            </a:r>
            <a:r>
              <a:rPr lang="en-US" sz="1800" dirty="0" smtClean="0">
                <a:solidFill>
                  <a:schemeClr val="tx1"/>
                </a:solidFill>
              </a:rPr>
              <a:t>address.</a:t>
            </a:r>
            <a:endParaRPr lang="en-US" sz="1800" dirty="0">
              <a:solidFill>
                <a:schemeClr val="tx1"/>
              </a:solidFill>
            </a:endParaRPr>
          </a:p>
        </p:txBody>
      </p:sp>
      <p:sp>
        <p:nvSpPr>
          <p:cNvPr id="47111" name="TextBox 5"/>
          <p:cNvSpPr txBox="1">
            <a:spLocks noChangeArrowheads="1"/>
          </p:cNvSpPr>
          <p:nvPr/>
        </p:nvSpPr>
        <p:spPr bwMode="auto">
          <a:xfrm>
            <a:off x="533400" y="1295400"/>
            <a:ext cx="8153400" cy="1046163"/>
          </a:xfrm>
          <a:prstGeom prst="rect">
            <a:avLst/>
          </a:prstGeom>
          <a:noFill/>
          <a:ln w="9525">
            <a:solidFill>
              <a:schemeClr val="tx1"/>
            </a:solidFill>
            <a:miter lim="800000"/>
            <a:headEnd/>
            <a:tailEnd/>
          </a:ln>
        </p:spPr>
        <p:txBody>
          <a:bodyPr tIns="91440" bIns="91440">
            <a:spAutoFit/>
          </a:bodyPr>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Calling Swap:</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 OFFSET firstInt     ; pass by address 1</a:t>
            </a:r>
            <a:r>
              <a:rPr lang="en-US" sz="1600" b="1" baseline="30000">
                <a:solidFill>
                  <a:schemeClr val="tx1"/>
                </a:solidFill>
                <a:latin typeface="Courier New" pitchFamily="49" charset="0"/>
              </a:rPr>
              <a:t>st</a:t>
            </a:r>
            <a:r>
              <a:rPr lang="en-US" sz="1600" b="1">
                <a:solidFill>
                  <a:schemeClr val="tx1"/>
                </a:solidFill>
                <a:latin typeface="Courier New" pitchFamily="49" charset="0"/>
              </a:rPr>
              <a:t> integer</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 OFFSET secondInt    ; pass by address 2</a:t>
            </a:r>
            <a:r>
              <a:rPr lang="en-US" sz="1600" b="1" baseline="30000">
                <a:solidFill>
                  <a:schemeClr val="tx1"/>
                </a:solidFill>
                <a:latin typeface="Courier New" pitchFamily="49" charset="0"/>
              </a:rPr>
              <a:t>nd</a:t>
            </a:r>
            <a:r>
              <a:rPr lang="en-US" sz="1600" b="1">
                <a:solidFill>
                  <a:schemeClr val="tx1"/>
                </a:solidFill>
                <a:latin typeface="Courier New" pitchFamily="49" charset="0"/>
              </a:rPr>
              <a:t> integer</a:t>
            </a:r>
          </a:p>
          <a:p>
            <a:pPr>
              <a:lnSpc>
                <a:spcPct val="50000"/>
              </a:lnSpc>
              <a:spcBef>
                <a:spcPct val="50000"/>
              </a:spcBef>
              <a:tabLst>
                <a:tab pos="457200" algn="l"/>
                <a:tab pos="3657600" algn="l"/>
                <a:tab pos="4114800" algn="l"/>
              </a:tabLst>
            </a:pPr>
            <a:r>
              <a:rPr lang="en-US" b="1">
                <a:solidFill>
                  <a:schemeClr val="tx1"/>
                </a:solidFill>
                <a:latin typeface="Courier New" pitchFamily="49" charset="0"/>
              </a:rPr>
              <a:t>	</a:t>
            </a:r>
            <a:r>
              <a:rPr lang="en-US" sz="1600" b="1">
                <a:solidFill>
                  <a:schemeClr val="tx1"/>
                </a:solidFill>
                <a:latin typeface="Courier New" pitchFamily="49" charset="0"/>
              </a:rPr>
              <a:t>call Swap</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sz="2800" dirty="0" smtClean="0"/>
              <a:t>Local Variables</a:t>
            </a:r>
            <a:endParaRPr lang="en-US" sz="2000" dirty="0" smtClean="0"/>
          </a:p>
        </p:txBody>
      </p:sp>
      <p:sp>
        <p:nvSpPr>
          <p:cNvPr id="48132" name="Rectangle 3"/>
          <p:cNvSpPr>
            <a:spLocks noGrp="1" noChangeArrowheads="1"/>
          </p:cNvSpPr>
          <p:nvPr>
            <p:ph type="body" idx="1"/>
          </p:nvPr>
        </p:nvSpPr>
        <p:spPr>
          <a:xfrm>
            <a:off x="381000" y="838200"/>
            <a:ext cx="8305800" cy="5334000"/>
          </a:xfrm>
        </p:spPr>
        <p:txBody>
          <a:bodyPr/>
          <a:lstStyle/>
          <a:p>
            <a:pPr eaLnBrk="1" hangingPunct="1"/>
            <a:r>
              <a:rPr lang="en-US" sz="1800" dirty="0" smtClean="0"/>
              <a:t>When the registers don’t give us enough temporary data storage for a procedure, we can use the stack as extra storage space.</a:t>
            </a:r>
          </a:p>
          <a:p>
            <a:pPr eaLnBrk="1" hangingPunct="1"/>
            <a:r>
              <a:rPr lang="en-US" sz="1800" dirty="0" smtClean="0"/>
              <a:t>Temporary data that are stored on the stack, not in the data segment, are local variables.</a:t>
            </a:r>
          </a:p>
          <a:p>
            <a:pPr eaLnBrk="1" hangingPunct="1"/>
            <a:r>
              <a:rPr lang="en-US" sz="1800" dirty="0" smtClean="0"/>
              <a:t>The simplest way to create local variables is just to push and pop the temporary data onto the stack. But this only works if we access the saved data in LIFO order. For example, if we push </a:t>
            </a:r>
            <a:r>
              <a:rPr lang="en-US" sz="1800" i="1" dirty="0" smtClean="0"/>
              <a:t>data1</a:t>
            </a:r>
            <a:r>
              <a:rPr lang="en-US" sz="1800" dirty="0" smtClean="0"/>
              <a:t> and then </a:t>
            </a:r>
            <a:r>
              <a:rPr lang="en-US" sz="1800" i="1" dirty="0" smtClean="0"/>
              <a:t>data2</a:t>
            </a:r>
            <a:r>
              <a:rPr lang="en-US" sz="1800" dirty="0" smtClean="0"/>
              <a:t> on the stack, then using pop, we will get to </a:t>
            </a:r>
            <a:r>
              <a:rPr lang="en-US" sz="1800" i="1" dirty="0" smtClean="0"/>
              <a:t>data2</a:t>
            </a:r>
            <a:r>
              <a:rPr lang="en-US" sz="1800" dirty="0" smtClean="0"/>
              <a:t> first, then </a:t>
            </a:r>
            <a:r>
              <a:rPr lang="en-US" sz="1800" i="1" dirty="0" smtClean="0"/>
              <a:t>data1.</a:t>
            </a:r>
            <a:endParaRPr lang="en-US" sz="1800" dirty="0" smtClean="0"/>
          </a:p>
          <a:p>
            <a:pPr eaLnBrk="1" hangingPunct="1"/>
            <a:r>
              <a:rPr lang="en-US" sz="1800" dirty="0" smtClean="0"/>
              <a:t>If we need to get to our local variables in more random order, then we need to explicitly create space on the stack for local variables. This is done by subtracting their total size from ESP.</a:t>
            </a:r>
          </a:p>
          <a:p>
            <a:pPr eaLnBrk="1" hangingPunct="1"/>
            <a:r>
              <a:rPr lang="en-US" sz="1800" dirty="0" smtClean="0"/>
              <a:t>Example: if we need 3 local variables, then their total size is 4 * 3 = 12 bytes. We use the instruction:  </a:t>
            </a:r>
            <a:r>
              <a:rPr lang="en-US" sz="1800" b="1" dirty="0" smtClean="0">
                <a:latin typeface="Courier New" pitchFamily="49" charset="0"/>
                <a:cs typeface="Courier New" pitchFamily="49" charset="0"/>
              </a:rPr>
              <a:t>sub </a:t>
            </a:r>
            <a:r>
              <a:rPr lang="en-US" sz="1800" b="1" dirty="0" err="1" smtClean="0">
                <a:latin typeface="Courier New" pitchFamily="49" charset="0"/>
                <a:cs typeface="Courier New" pitchFamily="49" charset="0"/>
              </a:rPr>
              <a:t>esp</a:t>
            </a:r>
            <a:r>
              <a:rPr lang="en-US" sz="1800" b="1" dirty="0" smtClean="0">
                <a:latin typeface="Courier New" pitchFamily="49" charset="0"/>
                <a:cs typeface="Courier New" pitchFamily="49" charset="0"/>
              </a:rPr>
              <a:t>, 12</a:t>
            </a:r>
            <a:r>
              <a:rPr lang="en-US" sz="1800" dirty="0" smtClean="0"/>
              <a:t>    to make room for 12 bytes on the stack.</a:t>
            </a:r>
          </a:p>
          <a:p>
            <a:pPr eaLnBrk="1" hangingPunct="1"/>
            <a:r>
              <a:rPr lang="en-US" sz="1800" dirty="0" smtClean="0"/>
              <a:t>This step is done immediately after setting EBP because we will use an offset from EBP to access the local variables and we don’t want the offset to be a large number (</a:t>
            </a:r>
            <a:r>
              <a:rPr lang="en-US" sz="1800" dirty="0" err="1" smtClean="0"/>
              <a:t>epb</a:t>
            </a:r>
            <a:r>
              <a:rPr lang="en-US" sz="1800" dirty="0" smtClean="0"/>
              <a:t> – 56 is not as easy to work with as </a:t>
            </a:r>
            <a:r>
              <a:rPr lang="en-US" sz="1800" dirty="0" err="1" smtClean="0"/>
              <a:t>ebp</a:t>
            </a:r>
            <a:r>
              <a:rPr lang="en-US" sz="1800" dirty="0" smtClean="0"/>
              <a:t> – 4).</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en-US" sz="2800" dirty="0" smtClean="0"/>
              <a:t>Local Variable Example</a:t>
            </a:r>
          </a:p>
        </p:txBody>
      </p:sp>
      <p:sp>
        <p:nvSpPr>
          <p:cNvPr id="49156" name="Rectangle 3"/>
          <p:cNvSpPr>
            <a:spLocks noGrp="1" noChangeArrowheads="1"/>
          </p:cNvSpPr>
          <p:nvPr>
            <p:ph type="body" idx="1"/>
          </p:nvPr>
        </p:nvSpPr>
        <p:spPr>
          <a:xfrm>
            <a:off x="685800" y="838200"/>
            <a:ext cx="7772400" cy="762000"/>
          </a:xfrm>
        </p:spPr>
        <p:txBody>
          <a:bodyPr/>
          <a:lstStyle/>
          <a:p>
            <a:pPr marL="0" indent="0" eaLnBrk="1" hangingPunct="1">
              <a:buFontTx/>
              <a:buNone/>
            </a:pPr>
            <a:r>
              <a:rPr lang="en-US" sz="1800" smtClean="0"/>
              <a:t>The following example creates and initializes two 32-bit local variables (we'll call them </a:t>
            </a:r>
            <a:r>
              <a:rPr lang="en-US" sz="1800" smtClean="0">
                <a:solidFill>
                  <a:schemeClr val="tx2"/>
                </a:solidFill>
              </a:rPr>
              <a:t>locA</a:t>
            </a:r>
            <a:r>
              <a:rPr lang="en-US" sz="1800" smtClean="0"/>
              <a:t> and </a:t>
            </a:r>
            <a:r>
              <a:rPr lang="en-US" sz="1800" smtClean="0">
                <a:solidFill>
                  <a:schemeClr val="tx2"/>
                </a:solidFill>
              </a:rPr>
              <a:t>locB</a:t>
            </a:r>
            <a:r>
              <a:rPr lang="en-US" sz="1800" smtClean="0"/>
              <a:t>):</a:t>
            </a:r>
          </a:p>
        </p:txBody>
      </p:sp>
      <p:sp>
        <p:nvSpPr>
          <p:cNvPr id="49157" name="Text Box 4"/>
          <p:cNvSpPr txBox="1">
            <a:spLocks noChangeArrowheads="1"/>
          </p:cNvSpPr>
          <p:nvPr/>
        </p:nvSpPr>
        <p:spPr bwMode="auto">
          <a:xfrm>
            <a:off x="838200" y="1752600"/>
            <a:ext cx="7239000" cy="2667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4514850" algn="l"/>
              </a:tabLst>
            </a:pPr>
            <a:r>
              <a:rPr lang="en-US" sz="1600" b="1" dirty="0" err="1">
                <a:solidFill>
                  <a:schemeClr val="tx1"/>
                </a:solidFill>
                <a:latin typeface="Courier New" pitchFamily="49" charset="0"/>
              </a:rPr>
              <a:t>MySub</a:t>
            </a:r>
            <a:r>
              <a:rPr lang="en-US" sz="1600" b="1" dirty="0">
                <a:solidFill>
                  <a:schemeClr val="tx1"/>
                </a:solidFill>
                <a:latin typeface="Courier New" pitchFamily="49" charset="0"/>
              </a:rPr>
              <a:t> PROC</a:t>
            </a:r>
          </a:p>
          <a:p>
            <a:pPr>
              <a:lnSpc>
                <a:spcPct val="50000"/>
              </a:lnSpc>
              <a:spcBef>
                <a:spcPct val="50000"/>
              </a:spcBef>
              <a:tabLst>
                <a:tab pos="457200" algn="l"/>
                <a:tab pos="4514850" algn="l"/>
              </a:tabLst>
            </a:pPr>
            <a:r>
              <a:rPr lang="en-US" sz="1600" b="1" dirty="0">
                <a:solidFill>
                  <a:schemeClr val="tx1"/>
                </a:solidFill>
                <a:latin typeface="Courier New" pitchFamily="49" charset="0"/>
              </a:rPr>
              <a:t>	push </a:t>
            </a:r>
            <a:r>
              <a:rPr lang="en-US" sz="1600" b="1" dirty="0" err="1">
                <a:solidFill>
                  <a:schemeClr val="tx1"/>
                </a:solidFill>
                <a:latin typeface="Courier New" pitchFamily="49" charset="0"/>
              </a:rPr>
              <a:t>ebp</a:t>
            </a:r>
            <a:r>
              <a:rPr lang="en-US" sz="1600" b="1" dirty="0">
                <a:solidFill>
                  <a:schemeClr val="tx1"/>
                </a:solidFill>
                <a:latin typeface="Courier New" pitchFamily="49" charset="0"/>
              </a:rPr>
              <a:t>                  ; set </a:t>
            </a:r>
            <a:r>
              <a:rPr lang="en-US" sz="1600" b="1" dirty="0" err="1">
                <a:solidFill>
                  <a:schemeClr val="tx1"/>
                </a:solidFill>
                <a:latin typeface="Courier New" pitchFamily="49" charset="0"/>
              </a:rPr>
              <a:t>ebp</a:t>
            </a:r>
            <a:endParaRPr lang="en-US" sz="1600" b="1" dirty="0">
              <a:solidFill>
                <a:schemeClr val="tx1"/>
              </a:solidFill>
              <a:latin typeface="Courier New" pitchFamily="49" charset="0"/>
            </a:endParaRPr>
          </a:p>
          <a:p>
            <a:pPr>
              <a:lnSpc>
                <a:spcPct val="50000"/>
              </a:lnSpc>
              <a:spcBef>
                <a:spcPct val="50000"/>
              </a:spcBef>
              <a:tabLst>
                <a:tab pos="457200" algn="l"/>
                <a:tab pos="4514850"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ebp,esp</a:t>
            </a:r>
            <a:endParaRPr lang="en-US" sz="1600" b="1" dirty="0">
              <a:solidFill>
                <a:schemeClr val="tx1"/>
              </a:solidFill>
              <a:latin typeface="Courier New" pitchFamily="49" charset="0"/>
            </a:endParaRPr>
          </a:p>
          <a:p>
            <a:pPr>
              <a:lnSpc>
                <a:spcPct val="50000"/>
              </a:lnSpc>
              <a:spcBef>
                <a:spcPct val="50000"/>
              </a:spcBef>
              <a:tabLst>
                <a:tab pos="457200" algn="l"/>
                <a:tab pos="4514850" algn="l"/>
              </a:tabLst>
            </a:pPr>
            <a:r>
              <a:rPr lang="en-US" sz="1600" b="1" dirty="0">
                <a:solidFill>
                  <a:schemeClr val="tx1"/>
                </a:solidFill>
                <a:latin typeface="Courier New" pitchFamily="49" charset="0"/>
              </a:rPr>
              <a:t>	sub  esp,8                ; save room for 2 variables</a:t>
            </a:r>
          </a:p>
          <a:p>
            <a:pPr>
              <a:lnSpc>
                <a:spcPct val="50000"/>
              </a:lnSpc>
              <a:spcBef>
                <a:spcPct val="50000"/>
              </a:spcBef>
              <a:tabLst>
                <a:tab pos="457200" algn="l"/>
                <a:tab pos="4514850"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pushad</a:t>
            </a:r>
            <a:r>
              <a:rPr lang="en-US" sz="1600" b="1" dirty="0">
                <a:solidFill>
                  <a:schemeClr val="tx1"/>
                </a:solidFill>
                <a:latin typeface="Courier New" pitchFamily="49" charset="0"/>
              </a:rPr>
              <a:t>                    ; save all registers</a:t>
            </a:r>
          </a:p>
          <a:p>
            <a:pPr>
              <a:lnSpc>
                <a:spcPct val="50000"/>
              </a:lnSpc>
              <a:spcBef>
                <a:spcPct val="50000"/>
              </a:spcBef>
              <a:tabLst>
                <a:tab pos="457200" algn="l"/>
                <a:tab pos="4514850"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smtClean="0">
                <a:solidFill>
                  <a:schemeClr val="tx1"/>
                </a:solidFill>
                <a:latin typeface="Courier New" pitchFamily="49" charset="0"/>
              </a:rPr>
              <a:t>DWORD PTR [ebp-4</a:t>
            </a:r>
            <a:r>
              <a:rPr lang="en-US" sz="1600" b="1" dirty="0">
                <a:solidFill>
                  <a:schemeClr val="tx1"/>
                </a:solidFill>
                <a:latin typeface="Courier New" pitchFamily="49" charset="0"/>
              </a:rPr>
              <a:t>],123456h      ; </a:t>
            </a:r>
            <a:r>
              <a:rPr lang="en-US" sz="1600" b="1" dirty="0" err="1">
                <a:solidFill>
                  <a:schemeClr val="tx1"/>
                </a:solidFill>
                <a:latin typeface="Courier New" pitchFamily="49" charset="0"/>
              </a:rPr>
              <a:t>locA</a:t>
            </a:r>
            <a:r>
              <a:rPr lang="en-US" sz="1600" b="1" dirty="0">
                <a:solidFill>
                  <a:schemeClr val="tx1"/>
                </a:solidFill>
                <a:latin typeface="Courier New" pitchFamily="49" charset="0"/>
              </a:rPr>
              <a:t> = 123456h</a:t>
            </a:r>
          </a:p>
          <a:p>
            <a:pPr>
              <a:lnSpc>
                <a:spcPct val="50000"/>
              </a:lnSpc>
              <a:spcBef>
                <a:spcPct val="50000"/>
              </a:spcBef>
              <a:tabLst>
                <a:tab pos="457200" algn="l"/>
                <a:tab pos="4514850"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smtClean="0">
                <a:solidFill>
                  <a:schemeClr val="tx1"/>
                </a:solidFill>
                <a:latin typeface="Courier New" pitchFamily="49" charset="0"/>
              </a:rPr>
              <a:t>DWORD PTR [ebp-8</a:t>
            </a:r>
            <a:r>
              <a:rPr lang="en-US" sz="1600" b="1" dirty="0">
                <a:solidFill>
                  <a:schemeClr val="tx1"/>
                </a:solidFill>
                <a:latin typeface="Courier New" pitchFamily="49" charset="0"/>
              </a:rPr>
              <a:t>],0            ; </a:t>
            </a:r>
            <a:r>
              <a:rPr lang="en-US" sz="1600" b="1" dirty="0" err="1">
                <a:solidFill>
                  <a:schemeClr val="tx1"/>
                </a:solidFill>
                <a:latin typeface="Courier New" pitchFamily="49" charset="0"/>
              </a:rPr>
              <a:t>locB</a:t>
            </a:r>
            <a:r>
              <a:rPr lang="en-US" sz="1600" b="1" dirty="0">
                <a:solidFill>
                  <a:schemeClr val="tx1"/>
                </a:solidFill>
                <a:latin typeface="Courier New" pitchFamily="49" charset="0"/>
              </a:rPr>
              <a:t> = 0</a:t>
            </a:r>
          </a:p>
          <a:p>
            <a:pPr>
              <a:lnSpc>
                <a:spcPct val="50000"/>
              </a:lnSpc>
              <a:spcBef>
                <a:spcPts val="1800"/>
              </a:spcBef>
              <a:tabLst>
                <a:tab pos="457200" algn="l"/>
                <a:tab pos="4514850" algn="l"/>
              </a:tabLst>
            </a:pPr>
            <a:r>
              <a:rPr lang="en-US" sz="1600" b="1" dirty="0">
                <a:solidFill>
                  <a:schemeClr val="tx1"/>
                </a:solidFill>
                <a:latin typeface="Courier New" pitchFamily="49" charset="0"/>
              </a:rPr>
              <a:t>	; code for the rest of the procedure to do work</a:t>
            </a:r>
          </a:p>
          <a:p>
            <a:pPr>
              <a:lnSpc>
                <a:spcPct val="50000"/>
              </a:lnSpc>
              <a:spcBef>
                <a:spcPct val="50000"/>
              </a:spcBef>
              <a:tabLst>
                <a:tab pos="457200" algn="l"/>
                <a:tab pos="4514850" algn="l"/>
              </a:tabLst>
            </a:pPr>
            <a:r>
              <a:rPr lang="en-US" sz="1400" b="1" dirty="0">
                <a:solidFill>
                  <a:schemeClr val="tx1"/>
                </a:solidFill>
                <a:latin typeface="Courier New" pitchFamily="49" charset="0"/>
              </a:rPr>
              <a:t>	  . .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en-US" sz="2800" smtClean="0"/>
              <a:t>LEA Instruction</a:t>
            </a:r>
          </a:p>
        </p:txBody>
      </p:sp>
      <p:sp>
        <p:nvSpPr>
          <p:cNvPr id="50180" name="Rectangle 3"/>
          <p:cNvSpPr>
            <a:spLocks noGrp="1" noChangeArrowheads="1"/>
          </p:cNvSpPr>
          <p:nvPr>
            <p:ph type="body" idx="1"/>
          </p:nvPr>
        </p:nvSpPr>
        <p:spPr>
          <a:xfrm>
            <a:off x="533400" y="762000"/>
            <a:ext cx="8077200" cy="1676400"/>
          </a:xfrm>
        </p:spPr>
        <p:txBody>
          <a:bodyPr/>
          <a:lstStyle/>
          <a:p>
            <a:pPr eaLnBrk="1" hangingPunct="1"/>
            <a:r>
              <a:rPr lang="en-US" sz="1800" dirty="0" smtClean="0"/>
              <a:t>The LEA (</a:t>
            </a:r>
            <a:r>
              <a:rPr lang="en-US" sz="1800" b="1" dirty="0" smtClean="0"/>
              <a:t>l</a:t>
            </a:r>
            <a:r>
              <a:rPr lang="en-US" sz="1800" dirty="0" smtClean="0"/>
              <a:t>oad </a:t>
            </a:r>
            <a:r>
              <a:rPr lang="en-US" sz="1800" b="1" dirty="0" smtClean="0"/>
              <a:t>e</a:t>
            </a:r>
            <a:r>
              <a:rPr lang="en-US" sz="1800" dirty="0" smtClean="0"/>
              <a:t>ffective </a:t>
            </a:r>
            <a:r>
              <a:rPr lang="en-US" sz="1800" b="1" dirty="0" smtClean="0"/>
              <a:t>a</a:t>
            </a:r>
            <a:r>
              <a:rPr lang="en-US" sz="1800" dirty="0" smtClean="0"/>
              <a:t>ddress) instruction returns the offset (or address) of operands, just like the OFFSET operator.</a:t>
            </a:r>
          </a:p>
          <a:p>
            <a:pPr eaLnBrk="1" hangingPunct="1"/>
            <a:r>
              <a:rPr lang="en-US" sz="1800" dirty="0" smtClean="0"/>
              <a:t>However, OFFSET can only return constant offsets, or offsets of memory variables that are in the data segment.</a:t>
            </a:r>
          </a:p>
          <a:p>
            <a:pPr eaLnBrk="1" hangingPunct="1"/>
            <a:r>
              <a:rPr lang="en-US" sz="1800" dirty="0" smtClean="0"/>
              <a:t>LEA is used to get the offset of a stack parameter or local variable.</a:t>
            </a:r>
          </a:p>
        </p:txBody>
      </p:sp>
      <p:sp>
        <p:nvSpPr>
          <p:cNvPr id="160772" name="Text Box 4"/>
          <p:cNvSpPr txBox="1">
            <a:spLocks noChangeArrowheads="1"/>
          </p:cNvSpPr>
          <p:nvPr/>
        </p:nvSpPr>
        <p:spPr bwMode="auto">
          <a:xfrm>
            <a:off x="838200" y="2438400"/>
            <a:ext cx="7772400" cy="3657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4110038" algn="l"/>
              </a:tabLst>
            </a:pPr>
            <a:r>
              <a:rPr lang="en-US" sz="1600" b="1" dirty="0" err="1">
                <a:solidFill>
                  <a:schemeClr val="tx1"/>
                </a:solidFill>
                <a:latin typeface="Courier New" pitchFamily="49" charset="0"/>
              </a:rPr>
              <a:t>MyProc</a:t>
            </a:r>
            <a:r>
              <a:rPr lang="en-US" sz="1600" b="1" dirty="0">
                <a:solidFill>
                  <a:schemeClr val="tx1"/>
                </a:solidFill>
                <a:latin typeface="Courier New" pitchFamily="49" charset="0"/>
              </a:rPr>
              <a:t> PROC</a:t>
            </a:r>
          </a:p>
          <a:p>
            <a:pPr>
              <a:tabLst>
                <a:tab pos="457200" algn="l"/>
                <a:tab pos="4110038" algn="l"/>
              </a:tabLst>
            </a:pPr>
            <a:r>
              <a:rPr lang="en-US" sz="1600" b="1" dirty="0">
                <a:solidFill>
                  <a:schemeClr val="tx1"/>
                </a:solidFill>
                <a:latin typeface="Courier New" pitchFamily="49" charset="0"/>
              </a:rPr>
              <a:t>	push </a:t>
            </a:r>
            <a:r>
              <a:rPr lang="en-US" sz="1600" b="1" dirty="0" err="1">
                <a:solidFill>
                  <a:schemeClr val="tx1"/>
                </a:solidFill>
                <a:latin typeface="Courier New" pitchFamily="49" charset="0"/>
              </a:rPr>
              <a:t>ebp</a:t>
            </a:r>
            <a:r>
              <a:rPr lang="en-US" sz="1600" b="1" dirty="0">
                <a:solidFill>
                  <a:schemeClr val="tx1"/>
                </a:solidFill>
                <a:latin typeface="Courier New" pitchFamily="49" charset="0"/>
              </a:rPr>
              <a:t>                  ; set </a:t>
            </a:r>
            <a:r>
              <a:rPr lang="en-US" sz="1600" b="1" dirty="0" err="1">
                <a:solidFill>
                  <a:schemeClr val="tx1"/>
                </a:solidFill>
                <a:latin typeface="Courier New" pitchFamily="49" charset="0"/>
              </a:rPr>
              <a:t>ebp</a:t>
            </a:r>
            <a:endParaRPr lang="en-US" sz="1600" b="1" dirty="0">
              <a:solidFill>
                <a:schemeClr val="tx1"/>
              </a:solidFill>
              <a:latin typeface="Courier New" pitchFamily="49" charset="0"/>
            </a:endParaRPr>
          </a:p>
          <a:p>
            <a:pPr>
              <a:tabLst>
                <a:tab pos="457200" algn="l"/>
                <a:tab pos="4110038"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ebp,esp</a:t>
            </a:r>
            <a:endParaRPr lang="en-US" sz="1600" b="1" dirty="0">
              <a:solidFill>
                <a:schemeClr val="tx1"/>
              </a:solidFill>
              <a:latin typeface="Courier New" pitchFamily="49" charset="0"/>
            </a:endParaRPr>
          </a:p>
          <a:p>
            <a:pPr>
              <a:tabLst>
                <a:tab pos="457200" algn="l"/>
                <a:tab pos="4110038" algn="l"/>
              </a:tabLst>
            </a:pPr>
            <a:r>
              <a:rPr lang="en-US" sz="1600" b="1" dirty="0">
                <a:solidFill>
                  <a:schemeClr val="tx1"/>
                </a:solidFill>
                <a:latin typeface="Courier New" pitchFamily="49" charset="0"/>
              </a:rPr>
              <a:t>	sub  esp,8                ; save room for 2 local </a:t>
            </a:r>
            <a:r>
              <a:rPr lang="en-US" sz="1600" b="1" dirty="0" err="1">
                <a:solidFill>
                  <a:schemeClr val="tx1"/>
                </a:solidFill>
                <a:latin typeface="Courier New" pitchFamily="49" charset="0"/>
              </a:rPr>
              <a:t>vars</a:t>
            </a:r>
            <a:endParaRPr lang="en-US" sz="1600" b="1" dirty="0">
              <a:solidFill>
                <a:schemeClr val="tx1"/>
              </a:solidFill>
              <a:latin typeface="Courier New" pitchFamily="49" charset="0"/>
            </a:endParaRPr>
          </a:p>
          <a:p>
            <a:pPr>
              <a:tabLst>
                <a:tab pos="457200" algn="l"/>
                <a:tab pos="4110038"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pushad</a:t>
            </a:r>
            <a:r>
              <a:rPr lang="en-US" sz="1600" b="1" dirty="0">
                <a:solidFill>
                  <a:schemeClr val="tx1"/>
                </a:solidFill>
                <a:latin typeface="Courier New" pitchFamily="49" charset="0"/>
              </a:rPr>
              <a:t>                    ; save all registers</a:t>
            </a:r>
          </a:p>
          <a:p>
            <a:pPr>
              <a:tabLst>
                <a:tab pos="457200" algn="l"/>
                <a:tab pos="4110038"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smtClean="0">
                <a:solidFill>
                  <a:schemeClr val="tx1"/>
                </a:solidFill>
                <a:latin typeface="Courier New" pitchFamily="49" charset="0"/>
              </a:rPr>
              <a:t>DWORD PTR [ebp-4</a:t>
            </a:r>
            <a:r>
              <a:rPr lang="en-US" sz="1600" b="1" dirty="0">
                <a:solidFill>
                  <a:schemeClr val="tx1"/>
                </a:solidFill>
                <a:latin typeface="Courier New" pitchFamily="49" charset="0"/>
              </a:rPr>
              <a:t>],123456h       ; </a:t>
            </a:r>
            <a:r>
              <a:rPr lang="en-US" sz="1600" b="1" dirty="0" err="1">
                <a:solidFill>
                  <a:schemeClr val="tx1"/>
                </a:solidFill>
                <a:latin typeface="Courier New" pitchFamily="49" charset="0"/>
              </a:rPr>
              <a:t>locA</a:t>
            </a:r>
            <a:r>
              <a:rPr lang="en-US" sz="1600" b="1" dirty="0">
                <a:solidFill>
                  <a:schemeClr val="tx1"/>
                </a:solidFill>
                <a:latin typeface="Courier New" pitchFamily="49" charset="0"/>
              </a:rPr>
              <a:t> = 123456h</a:t>
            </a:r>
          </a:p>
          <a:p>
            <a:pPr>
              <a:tabLst>
                <a:tab pos="457200" algn="l"/>
                <a:tab pos="4110038"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a:solidFill>
                  <a:schemeClr val="tx1"/>
                </a:solidFill>
                <a:latin typeface="Courier New" pitchFamily="49" charset="0"/>
              </a:rPr>
              <a:t> </a:t>
            </a:r>
            <a:r>
              <a:rPr lang="en-US" sz="1600" b="1" smtClean="0">
                <a:solidFill>
                  <a:schemeClr val="tx1"/>
                </a:solidFill>
                <a:latin typeface="Courier New" pitchFamily="49" charset="0"/>
              </a:rPr>
              <a:t>DWORD PTR [ebp-8</a:t>
            </a:r>
            <a:r>
              <a:rPr lang="en-US" sz="1600" b="1" dirty="0">
                <a:solidFill>
                  <a:schemeClr val="tx1"/>
                </a:solidFill>
                <a:latin typeface="Courier New" pitchFamily="49" charset="0"/>
              </a:rPr>
              <a:t>],0             ; </a:t>
            </a:r>
            <a:r>
              <a:rPr lang="en-US" sz="1600" b="1" dirty="0" err="1">
                <a:solidFill>
                  <a:schemeClr val="tx1"/>
                </a:solidFill>
                <a:latin typeface="Courier New" pitchFamily="49" charset="0"/>
              </a:rPr>
              <a:t>locB</a:t>
            </a:r>
            <a:r>
              <a:rPr lang="en-US" sz="1600" b="1" dirty="0">
                <a:solidFill>
                  <a:schemeClr val="tx1"/>
                </a:solidFill>
                <a:latin typeface="Courier New" pitchFamily="49" charset="0"/>
              </a:rPr>
              <a:t> = 0</a:t>
            </a:r>
          </a:p>
          <a:p>
            <a:pPr>
              <a:lnSpc>
                <a:spcPct val="50000"/>
              </a:lnSpc>
              <a:spcBef>
                <a:spcPct val="50000"/>
              </a:spcBef>
              <a:tabLst>
                <a:tab pos="457200" algn="l"/>
                <a:tab pos="4110038" algn="l"/>
              </a:tabLst>
            </a:pPr>
            <a:r>
              <a:rPr lang="en-US" sz="1600" b="1" dirty="0">
                <a:solidFill>
                  <a:schemeClr val="folHlink"/>
                </a:solidFill>
                <a:latin typeface="Courier New" pitchFamily="49" charset="0"/>
              </a:rPr>
              <a:t>	</a:t>
            </a:r>
            <a:r>
              <a:rPr lang="en-US" sz="1600" b="1" dirty="0" err="1">
                <a:solidFill>
                  <a:schemeClr val="folHlink"/>
                </a:solidFill>
                <a:latin typeface="Courier New" pitchFamily="49" charset="0"/>
              </a:rPr>
              <a:t>mov</a:t>
            </a:r>
            <a:r>
              <a:rPr lang="en-US" sz="1600" b="1" dirty="0">
                <a:solidFill>
                  <a:schemeClr val="folHlink"/>
                </a:solidFill>
                <a:latin typeface="Courier New" pitchFamily="49" charset="0"/>
              </a:rPr>
              <a:t> </a:t>
            </a:r>
            <a:r>
              <a:rPr lang="en-US" sz="1600" b="1" dirty="0" err="1">
                <a:solidFill>
                  <a:schemeClr val="folHlink"/>
                </a:solidFill>
                <a:latin typeface="Courier New" pitchFamily="49" charset="0"/>
              </a:rPr>
              <a:t>edi,OFFSET</a:t>
            </a:r>
            <a:r>
              <a:rPr lang="en-US" sz="1600" b="1" dirty="0">
                <a:solidFill>
                  <a:schemeClr val="folHlink"/>
                </a:solidFill>
                <a:latin typeface="Courier New" pitchFamily="49" charset="0"/>
              </a:rPr>
              <a:t> [ebp-4]    ; invalid operand</a:t>
            </a:r>
          </a:p>
          <a:p>
            <a:pPr>
              <a:lnSpc>
                <a:spcPct val="50000"/>
              </a:lnSpc>
              <a:spcBef>
                <a:spcPct val="50000"/>
              </a:spcBef>
              <a:tabLst>
                <a:tab pos="457200" algn="l"/>
                <a:tab pos="4110038" algn="l"/>
              </a:tabLst>
            </a:pPr>
            <a:r>
              <a:rPr lang="en-US" sz="1600" b="1" dirty="0">
                <a:solidFill>
                  <a:schemeClr val="folHlink"/>
                </a:solidFill>
                <a:latin typeface="Courier New" pitchFamily="49" charset="0"/>
              </a:rPr>
              <a:t>	</a:t>
            </a:r>
            <a:r>
              <a:rPr lang="en-US" sz="1600" b="1" dirty="0" err="1">
                <a:solidFill>
                  <a:schemeClr val="folHlink"/>
                </a:solidFill>
                <a:latin typeface="Courier New" pitchFamily="49" charset="0"/>
              </a:rPr>
              <a:t>mov</a:t>
            </a:r>
            <a:r>
              <a:rPr lang="en-US" sz="1600" b="1" dirty="0">
                <a:solidFill>
                  <a:schemeClr val="folHlink"/>
                </a:solidFill>
                <a:latin typeface="Courier New" pitchFamily="49" charset="0"/>
              </a:rPr>
              <a:t> </a:t>
            </a:r>
            <a:r>
              <a:rPr lang="en-US" sz="1600" b="1" dirty="0" err="1">
                <a:solidFill>
                  <a:schemeClr val="folHlink"/>
                </a:solidFill>
                <a:latin typeface="Courier New" pitchFamily="49" charset="0"/>
              </a:rPr>
              <a:t>esi,OFFSET</a:t>
            </a:r>
            <a:r>
              <a:rPr lang="en-US" sz="1600" b="1" dirty="0">
                <a:solidFill>
                  <a:schemeClr val="folHlink"/>
                </a:solidFill>
                <a:latin typeface="Courier New" pitchFamily="49" charset="0"/>
              </a:rPr>
              <a:t> [ebp-8]    ; invalid operand</a:t>
            </a:r>
          </a:p>
          <a:p>
            <a:pPr>
              <a:lnSpc>
                <a:spcPct val="50000"/>
              </a:lnSpc>
              <a:spcBef>
                <a:spcPct val="50000"/>
              </a:spcBef>
              <a:tabLst>
                <a:tab pos="457200" algn="l"/>
                <a:tab pos="4110038" algn="l"/>
              </a:tabLst>
            </a:pPr>
            <a:r>
              <a:rPr lang="en-US" sz="1600" b="1" dirty="0">
                <a:solidFill>
                  <a:schemeClr val="tx1"/>
                </a:solidFill>
                <a:latin typeface="Courier New" pitchFamily="49" charset="0"/>
              </a:rPr>
              <a:t>	lea </a:t>
            </a:r>
            <a:r>
              <a:rPr lang="en-US" sz="1600" b="1" dirty="0" err="1">
                <a:solidFill>
                  <a:schemeClr val="tx1"/>
                </a:solidFill>
                <a:latin typeface="Courier New" pitchFamily="49" charset="0"/>
              </a:rPr>
              <a:t>edi</a:t>
            </a:r>
            <a:r>
              <a:rPr lang="en-US" sz="1600" b="1" dirty="0">
                <a:solidFill>
                  <a:schemeClr val="tx1"/>
                </a:solidFill>
                <a:latin typeface="Courier New" pitchFamily="49" charset="0"/>
              </a:rPr>
              <a:t>,[ebp-4]           ; ok</a:t>
            </a:r>
          </a:p>
          <a:p>
            <a:pPr>
              <a:lnSpc>
                <a:spcPct val="50000"/>
              </a:lnSpc>
              <a:spcBef>
                <a:spcPct val="50000"/>
              </a:spcBef>
              <a:tabLst>
                <a:tab pos="457200" algn="l"/>
                <a:tab pos="4110038" algn="l"/>
              </a:tabLst>
            </a:pPr>
            <a:r>
              <a:rPr lang="en-US" sz="1600" b="1" dirty="0">
                <a:solidFill>
                  <a:schemeClr val="tx1"/>
                </a:solidFill>
                <a:latin typeface="Courier New" pitchFamily="49" charset="0"/>
              </a:rPr>
              <a:t>	lea </a:t>
            </a:r>
            <a:r>
              <a:rPr lang="en-US" sz="1600" b="1" dirty="0" err="1">
                <a:solidFill>
                  <a:schemeClr val="tx1"/>
                </a:solidFill>
                <a:latin typeface="Courier New" pitchFamily="49" charset="0"/>
              </a:rPr>
              <a:t>esi</a:t>
            </a:r>
            <a:r>
              <a:rPr lang="en-US" sz="1600" b="1" dirty="0">
                <a:solidFill>
                  <a:schemeClr val="tx1"/>
                </a:solidFill>
                <a:latin typeface="Courier New" pitchFamily="49" charset="0"/>
              </a:rPr>
              <a:t>,[ebp-8]           ; ok</a:t>
            </a:r>
          </a:p>
          <a:p>
            <a:pPr>
              <a:lnSpc>
                <a:spcPct val="50000"/>
              </a:lnSpc>
              <a:spcBef>
                <a:spcPct val="50000"/>
              </a:spcBef>
              <a:tabLst>
                <a:tab pos="457200" algn="l"/>
                <a:tab pos="4110038" algn="l"/>
              </a:tabLst>
            </a:pPr>
            <a:r>
              <a:rPr lang="en-US" sz="1600" b="1" dirty="0">
                <a:solidFill>
                  <a:schemeClr val="tx1"/>
                </a:solidFill>
                <a:latin typeface="Courier New" pitchFamily="49" charset="0"/>
              </a:rPr>
              <a:t>	      ; </a:t>
            </a:r>
            <a:r>
              <a:rPr lang="en-US" sz="1600" b="1" dirty="0" err="1">
                <a:solidFill>
                  <a:schemeClr val="tx1"/>
                </a:solidFill>
                <a:latin typeface="Courier New" pitchFamily="49" charset="0"/>
              </a:rPr>
              <a:t>edi</a:t>
            </a:r>
            <a:r>
              <a:rPr lang="en-US" sz="1600" b="1" dirty="0">
                <a:solidFill>
                  <a:schemeClr val="tx1"/>
                </a:solidFill>
                <a:latin typeface="Courier New" pitchFamily="49" charset="0"/>
              </a:rPr>
              <a:t> and </a:t>
            </a:r>
            <a:r>
              <a:rPr lang="en-US" sz="1600" b="1" dirty="0" err="1">
                <a:solidFill>
                  <a:schemeClr val="tx1"/>
                </a:solidFill>
                <a:latin typeface="Courier New" pitchFamily="49" charset="0"/>
              </a:rPr>
              <a:t>esi</a:t>
            </a:r>
            <a:r>
              <a:rPr lang="en-US" sz="1600" b="1" dirty="0">
                <a:solidFill>
                  <a:schemeClr val="tx1"/>
                </a:solidFill>
                <a:latin typeface="Courier New" pitchFamily="49" charset="0"/>
              </a:rPr>
              <a:t> now have addresses of </a:t>
            </a:r>
            <a:r>
              <a:rPr lang="en-US" sz="1600" b="1" dirty="0" err="1">
                <a:solidFill>
                  <a:schemeClr val="tx1"/>
                </a:solidFill>
                <a:latin typeface="Courier New" pitchFamily="49" charset="0"/>
              </a:rPr>
              <a:t>locA</a:t>
            </a:r>
            <a:r>
              <a:rPr lang="en-US" sz="1600" b="1" dirty="0">
                <a:solidFill>
                  <a:schemeClr val="tx1"/>
                </a:solidFill>
                <a:latin typeface="Courier New" pitchFamily="49" charset="0"/>
              </a:rPr>
              <a:t> and </a:t>
            </a:r>
            <a:r>
              <a:rPr lang="en-US" sz="1600" b="1" dirty="0" err="1">
                <a:solidFill>
                  <a:schemeClr val="tx1"/>
                </a:solidFill>
                <a:latin typeface="Courier New" pitchFamily="49" charset="0"/>
              </a:rPr>
              <a:t>locB</a:t>
            </a:r>
            <a:r>
              <a:rPr lang="en-US" sz="1600" b="1" dirty="0">
                <a:solidFill>
                  <a:schemeClr val="tx1"/>
                </a:solidFill>
                <a:latin typeface="Courier New" pitchFamily="49" charset="0"/>
              </a:rPr>
              <a:t>,</a:t>
            </a:r>
          </a:p>
          <a:p>
            <a:pPr>
              <a:lnSpc>
                <a:spcPct val="50000"/>
              </a:lnSpc>
              <a:spcBef>
                <a:spcPct val="50000"/>
              </a:spcBef>
              <a:tabLst>
                <a:tab pos="457200" algn="l"/>
                <a:tab pos="4110038" algn="l"/>
              </a:tabLst>
            </a:pPr>
            <a:r>
              <a:rPr lang="en-US" sz="1600" b="1" dirty="0">
                <a:solidFill>
                  <a:schemeClr val="tx1"/>
                </a:solidFill>
                <a:latin typeface="Courier New" pitchFamily="49" charset="0"/>
              </a:rPr>
              <a:t>          ; in case you need to call the next procedure</a:t>
            </a:r>
          </a:p>
          <a:p>
            <a:pPr>
              <a:lnSpc>
                <a:spcPct val="50000"/>
              </a:lnSpc>
              <a:spcBef>
                <a:spcPct val="50000"/>
              </a:spcBef>
              <a:tabLst>
                <a:tab pos="457200" algn="l"/>
                <a:tab pos="4110038" algn="l"/>
              </a:tabLst>
            </a:pPr>
            <a:r>
              <a:rPr lang="en-US" sz="1600" b="1" dirty="0">
                <a:solidFill>
                  <a:schemeClr val="tx1"/>
                </a:solidFill>
                <a:latin typeface="Courier New" pitchFamily="49" charset="0"/>
              </a:rPr>
              <a:t>          ; and pass </a:t>
            </a:r>
            <a:r>
              <a:rPr lang="en-US" sz="1600" b="1" dirty="0" err="1">
                <a:solidFill>
                  <a:schemeClr val="tx1"/>
                </a:solidFill>
                <a:latin typeface="Courier New" pitchFamily="49" charset="0"/>
              </a:rPr>
              <a:t>locA</a:t>
            </a:r>
            <a:r>
              <a:rPr lang="en-US" sz="1600" b="1" dirty="0">
                <a:solidFill>
                  <a:schemeClr val="tx1"/>
                </a:solidFill>
                <a:latin typeface="Courier New" pitchFamily="49" charset="0"/>
              </a:rPr>
              <a:t> and </a:t>
            </a:r>
            <a:r>
              <a:rPr lang="en-US" sz="1600" b="1" dirty="0" err="1">
                <a:solidFill>
                  <a:schemeClr val="tx1"/>
                </a:solidFill>
                <a:latin typeface="Courier New" pitchFamily="49" charset="0"/>
              </a:rPr>
              <a:t>locB</a:t>
            </a:r>
            <a:r>
              <a:rPr lang="en-US" sz="1600" b="1" dirty="0">
                <a:solidFill>
                  <a:schemeClr val="tx1"/>
                </a:solidFill>
                <a:latin typeface="Courier New" pitchFamily="49" charset="0"/>
              </a:rPr>
              <a:t> by 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box(in)">
                                      <p:cBhvr>
                                        <p:cTn id="7"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en-US" sz="2800" smtClean="0"/>
              <a:t>Saving Register Values</a:t>
            </a:r>
            <a:r>
              <a:rPr lang="en-US" smtClean="0"/>
              <a:t> </a:t>
            </a:r>
            <a:r>
              <a:rPr lang="en-US" sz="2000" smtClean="0"/>
              <a:t>(1 of 2)</a:t>
            </a:r>
          </a:p>
        </p:txBody>
      </p:sp>
      <p:sp>
        <p:nvSpPr>
          <p:cNvPr id="51204" name="Rectangle 3"/>
          <p:cNvSpPr>
            <a:spLocks noGrp="1" noChangeArrowheads="1"/>
          </p:cNvSpPr>
          <p:nvPr>
            <p:ph type="body" idx="1"/>
          </p:nvPr>
        </p:nvSpPr>
        <p:spPr>
          <a:xfrm>
            <a:off x="533400" y="838200"/>
            <a:ext cx="8077200" cy="5334000"/>
          </a:xfrm>
        </p:spPr>
        <p:txBody>
          <a:bodyPr/>
          <a:lstStyle/>
          <a:p>
            <a:pPr eaLnBrk="1" hangingPunct="1"/>
            <a:r>
              <a:rPr lang="en-US" sz="1800" dirty="0" smtClean="0"/>
              <a:t>The registers are available for any procedure to use, and every procedure uses the same registers because many instructions require the use of at least one register.</a:t>
            </a:r>
          </a:p>
          <a:p>
            <a:pPr eaLnBrk="1" hangingPunct="1"/>
            <a:r>
              <a:rPr lang="en-US" sz="1800" dirty="0" smtClean="0"/>
              <a:t>In a procedure call, it is important that the </a:t>
            </a:r>
            <a:r>
              <a:rPr lang="en-US" sz="1800" dirty="0" err="1" smtClean="0"/>
              <a:t>callee</a:t>
            </a:r>
            <a:r>
              <a:rPr lang="en-US" sz="1800" dirty="0" smtClean="0"/>
              <a:t> saves the data that are in each register that it will use, </a:t>
            </a:r>
            <a:r>
              <a:rPr lang="en-US" sz="1800" i="1" dirty="0" smtClean="0"/>
              <a:t>before</a:t>
            </a:r>
            <a:r>
              <a:rPr lang="en-US" sz="1800" dirty="0" smtClean="0"/>
              <a:t> using the register.</a:t>
            </a:r>
          </a:p>
          <a:p>
            <a:pPr eaLnBrk="1" hangingPunct="1"/>
            <a:r>
              <a:rPr lang="en-US" sz="1800" dirty="0" smtClean="0"/>
              <a:t>Take the example of procedure A calling procedure B:</a:t>
            </a:r>
          </a:p>
          <a:p>
            <a:pPr lvl="1" eaLnBrk="1" hangingPunct="1"/>
            <a:r>
              <a:rPr lang="en-US" sz="1800" dirty="0" smtClean="0"/>
              <a:t>At the start, instructions in A run and use all 4 general purpose registers to keep A’s temporary data.</a:t>
            </a:r>
          </a:p>
          <a:p>
            <a:pPr lvl="1" eaLnBrk="1" hangingPunct="1"/>
            <a:r>
              <a:rPr lang="en-US" sz="1800" dirty="0" smtClean="0"/>
              <a:t>When A calls B, execution jumps to procedure B, but all 4 general purpose registers still hold A’s data.</a:t>
            </a:r>
          </a:p>
          <a:p>
            <a:pPr lvl="1" eaLnBrk="1" hangingPunct="1"/>
            <a:r>
              <a:rPr lang="en-US" sz="1800" dirty="0" smtClean="0"/>
              <a:t>When B runs, it will also need to use the general purpose registers.</a:t>
            </a:r>
          </a:p>
          <a:p>
            <a:pPr lvl="1" eaLnBrk="1" hangingPunct="1"/>
            <a:r>
              <a:rPr lang="en-US" sz="1800" dirty="0" smtClean="0"/>
              <a:t>If B does not push the values of the registers on the stack, thus saving them, then B’s instructions will overwrite A’s data that are in the registers. Not so good!</a:t>
            </a:r>
          </a:p>
          <a:p>
            <a:pPr eaLnBrk="1" hangingPunct="1"/>
            <a:r>
              <a:rPr lang="en-US" sz="1800" dirty="0" smtClean="0"/>
              <a:t>In addition to saving register data before using them, it is also important that at the end of the procedure, the saved register data are restored back to each register, before the RET instruction.</a:t>
            </a:r>
          </a:p>
          <a:p>
            <a:pPr lvl="1" eaLnBrk="1" hangingPunct="1"/>
            <a:endParaRPr lang="en-US" sz="16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5800" y="152400"/>
            <a:ext cx="7772400" cy="457200"/>
          </a:xfrm>
        </p:spPr>
        <p:txBody>
          <a:bodyPr/>
          <a:lstStyle/>
          <a:p>
            <a:pPr eaLnBrk="1" hangingPunct="1">
              <a:defRPr/>
            </a:pPr>
            <a:r>
              <a:rPr lang="en-US" sz="2800" dirty="0" smtClean="0"/>
              <a:t>Saving Register Values</a:t>
            </a:r>
            <a:r>
              <a:rPr lang="en-US" dirty="0" smtClean="0"/>
              <a:t> </a:t>
            </a:r>
            <a:r>
              <a:rPr lang="en-US" sz="2000" dirty="0" smtClean="0"/>
              <a:t>(2 of 2)</a:t>
            </a:r>
          </a:p>
        </p:txBody>
      </p:sp>
      <p:sp>
        <p:nvSpPr>
          <p:cNvPr id="52228" name="Rectangle 3"/>
          <p:cNvSpPr>
            <a:spLocks noGrp="1" noChangeArrowheads="1"/>
          </p:cNvSpPr>
          <p:nvPr>
            <p:ph type="body" idx="1"/>
          </p:nvPr>
        </p:nvSpPr>
        <p:spPr>
          <a:xfrm>
            <a:off x="304800" y="609600"/>
            <a:ext cx="8382000" cy="3886200"/>
          </a:xfrm>
        </p:spPr>
        <p:txBody>
          <a:bodyPr/>
          <a:lstStyle/>
          <a:p>
            <a:pPr eaLnBrk="1" hangingPunct="1">
              <a:lnSpc>
                <a:spcPct val="90000"/>
              </a:lnSpc>
            </a:pPr>
            <a:r>
              <a:rPr lang="en-US" sz="1800" dirty="0" smtClean="0"/>
              <a:t>Saving register values should be done before the called procedure uses any of the registers.</a:t>
            </a:r>
          </a:p>
          <a:p>
            <a:pPr lvl="1" eaLnBrk="1" hangingPunct="1">
              <a:lnSpc>
                <a:spcPct val="90000"/>
              </a:lnSpc>
            </a:pPr>
            <a:r>
              <a:rPr lang="en-US" sz="1800" dirty="0" smtClean="0"/>
              <a:t>For EBP, this occurs as the first step in the called procedure because EBP needs to be set to the stack frame base immediately after entering the procedure.</a:t>
            </a:r>
          </a:p>
          <a:p>
            <a:pPr lvl="1" eaLnBrk="1" hangingPunct="1">
              <a:lnSpc>
                <a:spcPct val="90000"/>
              </a:lnSpc>
            </a:pPr>
            <a:r>
              <a:rPr lang="en-US" sz="1800" dirty="0" smtClean="0"/>
              <a:t>For other registers, this step occurs after saving room for local variables, and before the called procedure starts its actual task.</a:t>
            </a:r>
          </a:p>
          <a:p>
            <a:pPr eaLnBrk="1" hangingPunct="1">
              <a:lnSpc>
                <a:spcPct val="90000"/>
              </a:lnSpc>
            </a:pPr>
            <a:r>
              <a:rPr lang="en-US" sz="1800" dirty="0" smtClean="0"/>
              <a:t>If the </a:t>
            </a:r>
            <a:r>
              <a:rPr lang="en-US" sz="1800" dirty="0" err="1" smtClean="0"/>
              <a:t>callee</a:t>
            </a:r>
            <a:r>
              <a:rPr lang="en-US" sz="1800" dirty="0" smtClean="0"/>
              <a:t> only needs to use 2-3 registers, it is faster to push each register value on the stack.</a:t>
            </a:r>
          </a:p>
          <a:p>
            <a:pPr eaLnBrk="1" hangingPunct="1">
              <a:lnSpc>
                <a:spcPct val="90000"/>
              </a:lnSpc>
            </a:pPr>
            <a:r>
              <a:rPr lang="en-US" sz="1800" dirty="0" smtClean="0"/>
              <a:t>If the </a:t>
            </a:r>
            <a:r>
              <a:rPr lang="en-US" sz="1800" dirty="0" err="1" smtClean="0"/>
              <a:t>callee</a:t>
            </a:r>
            <a:r>
              <a:rPr lang="en-US" sz="1800" dirty="0" smtClean="0"/>
              <a:t> will use most or all of the registers, it is faster to use the PUSHAD instruction.</a:t>
            </a:r>
          </a:p>
          <a:p>
            <a:pPr eaLnBrk="1" hangingPunct="1">
              <a:lnSpc>
                <a:spcPct val="90000"/>
              </a:lnSpc>
            </a:pPr>
            <a:r>
              <a:rPr lang="en-US" sz="1800" dirty="0" smtClean="0"/>
              <a:t>When restoring saved register values, remember that the pop instructions should be in reverse order of the push instructions.</a:t>
            </a:r>
          </a:p>
          <a:p>
            <a:pPr eaLnBrk="1" hangingPunct="1">
              <a:lnSpc>
                <a:spcPct val="90000"/>
              </a:lnSpc>
            </a:pPr>
            <a:r>
              <a:rPr lang="en-US" sz="1800" dirty="0" smtClean="0"/>
              <a:t>If PUSHAD is used, then use POPAD to restore register values.</a:t>
            </a:r>
          </a:p>
        </p:txBody>
      </p:sp>
      <p:sp>
        <p:nvSpPr>
          <p:cNvPr id="52229" name="Text Box 5"/>
          <p:cNvSpPr txBox="1">
            <a:spLocks noChangeArrowheads="1"/>
          </p:cNvSpPr>
          <p:nvPr/>
        </p:nvSpPr>
        <p:spPr bwMode="auto">
          <a:xfrm>
            <a:off x="533400" y="4495800"/>
            <a:ext cx="8001000" cy="1735138"/>
          </a:xfrm>
          <a:prstGeom prst="rect">
            <a:avLst/>
          </a:prstGeom>
          <a:noFill/>
          <a:ln w="9525">
            <a:solidFill>
              <a:schemeClr val="tx1"/>
            </a:solidFill>
            <a:miter lim="800000"/>
            <a:headEnd/>
            <a:tailEnd/>
          </a:ln>
        </p:spPr>
        <p:txBody>
          <a:bodyPr tIns="91440" bIns="91440">
            <a:spAutoFit/>
          </a:bodyPr>
          <a:lstStyle/>
          <a:p>
            <a:pPr>
              <a:lnSpc>
                <a:spcPct val="90000"/>
              </a:lnSpc>
              <a:spcBef>
                <a:spcPct val="20000"/>
              </a:spcBef>
              <a:buClr>
                <a:schemeClr val="tx1"/>
              </a:buClr>
            </a:pPr>
            <a:r>
              <a:rPr lang="en-US" sz="1600">
                <a:solidFill>
                  <a:schemeClr val="tx1"/>
                </a:solidFill>
              </a:rPr>
              <a:t>Saving register values is always an important step when working with procedures. It is especially important in a nested procedure call, where there are multiple stack frames. Since each stack frame is accessed by EBP, if EBP isn’t saved and restored properly from procedure to procedure, we would lose our place in the stack very quickly and not able to get to the return address when RET runs. No programmer wants execution to return to an unknown address and start executing whatever happens to be in memory at that unknown address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r>
              <a:rPr lang="en-US" sz="2800" dirty="0" smtClean="0"/>
              <a:t>Your turn . . .</a:t>
            </a:r>
          </a:p>
        </p:txBody>
      </p:sp>
      <p:sp>
        <p:nvSpPr>
          <p:cNvPr id="50180" name="Rectangle 3"/>
          <p:cNvSpPr>
            <a:spLocks noGrp="1" noChangeArrowheads="1"/>
          </p:cNvSpPr>
          <p:nvPr>
            <p:ph type="body" idx="1"/>
          </p:nvPr>
        </p:nvSpPr>
        <p:spPr>
          <a:xfrm>
            <a:off x="609600" y="838200"/>
            <a:ext cx="7848600" cy="5334000"/>
          </a:xfrm>
        </p:spPr>
        <p:txBody>
          <a:bodyPr/>
          <a:lstStyle/>
          <a:p>
            <a:pPr marL="0" indent="0" eaLnBrk="1" hangingPunct="1">
              <a:buNone/>
              <a:tabLst>
                <a:tab pos="4117975" algn="l"/>
              </a:tabLst>
              <a:defRPr/>
            </a:pPr>
            <a:r>
              <a:rPr lang="en-US" sz="1800" dirty="0" smtClean="0"/>
              <a:t>Create a procedure named </a:t>
            </a:r>
            <a:r>
              <a:rPr lang="en-US" sz="1800" dirty="0" smtClean="0">
                <a:solidFill>
                  <a:schemeClr val="tx2"/>
                </a:solidFill>
              </a:rPr>
              <a:t>Difference</a:t>
            </a:r>
            <a:r>
              <a:rPr lang="en-US" sz="1800" dirty="0" smtClean="0"/>
              <a:t> that subtracts the first argument from the second one. The following is the procedure call:</a:t>
            </a:r>
          </a:p>
        </p:txBody>
      </p:sp>
      <p:sp>
        <p:nvSpPr>
          <p:cNvPr id="161796" name="Text Box 4"/>
          <p:cNvSpPr txBox="1">
            <a:spLocks noChangeArrowheads="1"/>
          </p:cNvSpPr>
          <p:nvPr/>
        </p:nvSpPr>
        <p:spPr bwMode="auto">
          <a:xfrm>
            <a:off x="762000" y="3429000"/>
            <a:ext cx="7696200" cy="2819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Difference PROC</a:t>
            </a:r>
          </a:p>
          <a:p>
            <a:pPr lvl="1">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push </a:t>
            </a:r>
            <a:r>
              <a:rPr lang="en-US" sz="1600" b="1" dirty="0" err="1">
                <a:solidFill>
                  <a:schemeClr val="tx2"/>
                </a:solidFill>
                <a:latin typeface="Courier New" pitchFamily="49" charset="0"/>
              </a:rPr>
              <a:t>ebp</a:t>
            </a:r>
            <a:r>
              <a:rPr lang="en-US" sz="1600" b="1" dirty="0">
                <a:solidFill>
                  <a:schemeClr val="tx2"/>
                </a:solidFill>
                <a:latin typeface="Courier New" pitchFamily="49" charset="0"/>
              </a:rPr>
              <a:t>	; save </a:t>
            </a:r>
            <a:r>
              <a:rPr lang="en-US" sz="1600" b="1" dirty="0" err="1">
                <a:solidFill>
                  <a:schemeClr val="tx2"/>
                </a:solidFill>
                <a:latin typeface="Courier New" pitchFamily="49" charset="0"/>
              </a:rPr>
              <a:t>ebp</a:t>
            </a:r>
            <a:r>
              <a:rPr lang="en-US" sz="1600" b="1" dirty="0">
                <a:solidFill>
                  <a:schemeClr val="tx2"/>
                </a:solidFill>
                <a:latin typeface="Courier New" pitchFamily="49" charset="0"/>
              </a:rPr>
              <a:t> value</a:t>
            </a:r>
          </a:p>
          <a:p>
            <a:pPr lvl="1">
              <a:lnSpc>
                <a:spcPct val="50000"/>
              </a:lnSpc>
              <a:spcBef>
                <a:spcPct val="50000"/>
              </a:spcBef>
              <a:tabLst>
                <a:tab pos="457200" algn="l"/>
                <a:tab pos="3657600" algn="l"/>
                <a:tab pos="4114800" algn="l"/>
              </a:tabLst>
            </a:pPr>
            <a:r>
              <a:rPr lang="en-US" sz="1600" b="1" dirty="0" err="1">
                <a:solidFill>
                  <a:schemeClr val="tx2"/>
                </a:solidFill>
                <a:latin typeface="Courier New" pitchFamily="49" charset="0"/>
              </a:rPr>
              <a:t>mov</a:t>
            </a:r>
            <a:r>
              <a:rPr lang="en-US" sz="1600" b="1" dirty="0">
                <a:solidFill>
                  <a:schemeClr val="tx2"/>
                </a:solidFill>
                <a:latin typeface="Courier New" pitchFamily="49" charset="0"/>
              </a:rPr>
              <a:t>  </a:t>
            </a:r>
            <a:r>
              <a:rPr lang="en-US" sz="1600" b="1" dirty="0" err="1">
                <a:solidFill>
                  <a:schemeClr val="tx2"/>
                </a:solidFill>
                <a:latin typeface="Courier New" pitchFamily="49" charset="0"/>
              </a:rPr>
              <a:t>ebp,esp</a:t>
            </a:r>
            <a:r>
              <a:rPr lang="en-US" sz="1600" b="1" dirty="0">
                <a:solidFill>
                  <a:schemeClr val="tx2"/>
                </a:solidFill>
                <a:latin typeface="Courier New" pitchFamily="49" charset="0"/>
              </a:rPr>
              <a:t>	; set </a:t>
            </a:r>
            <a:r>
              <a:rPr lang="en-US" sz="1600" b="1" dirty="0" err="1">
                <a:solidFill>
                  <a:schemeClr val="tx2"/>
                </a:solidFill>
                <a:latin typeface="Courier New" pitchFamily="49" charset="0"/>
              </a:rPr>
              <a:t>ebp</a:t>
            </a:r>
            <a:endParaRPr lang="en-US" sz="1600" b="1" dirty="0">
              <a:solidFill>
                <a:schemeClr val="tx2"/>
              </a:solidFill>
              <a:latin typeface="Courier New" pitchFamily="49" charset="0"/>
            </a:endParaRPr>
          </a:p>
          <a:p>
            <a:pPr lvl="1">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push </a:t>
            </a:r>
            <a:r>
              <a:rPr lang="en-US" sz="1600" b="1" dirty="0" err="1">
                <a:solidFill>
                  <a:schemeClr val="tx2"/>
                </a:solidFill>
                <a:latin typeface="Courier New" pitchFamily="49" charset="0"/>
              </a:rPr>
              <a:t>eax</a:t>
            </a:r>
            <a:r>
              <a:rPr lang="en-US" sz="1600" b="1" dirty="0">
                <a:solidFill>
                  <a:schemeClr val="tx2"/>
                </a:solidFill>
                <a:latin typeface="Courier New" pitchFamily="49" charset="0"/>
              </a:rPr>
              <a:t>	; save </a:t>
            </a:r>
            <a:r>
              <a:rPr lang="en-US" sz="1600" b="1" dirty="0" err="1">
                <a:solidFill>
                  <a:schemeClr val="tx2"/>
                </a:solidFill>
                <a:latin typeface="Courier New" pitchFamily="49" charset="0"/>
              </a:rPr>
              <a:t>eax</a:t>
            </a:r>
            <a:r>
              <a:rPr lang="en-US" sz="1600" b="1" dirty="0">
                <a:solidFill>
                  <a:schemeClr val="tx2"/>
                </a:solidFill>
                <a:latin typeface="Courier New" pitchFamily="49" charset="0"/>
              </a:rPr>
              <a:t> value</a:t>
            </a:r>
          </a:p>
          <a:p>
            <a:pPr lvl="1">
              <a:lnSpc>
                <a:spcPct val="50000"/>
              </a:lnSpc>
              <a:spcBef>
                <a:spcPct val="50000"/>
              </a:spcBef>
              <a:tabLst>
                <a:tab pos="457200" algn="l"/>
                <a:tab pos="3657600" algn="l"/>
                <a:tab pos="4114800" algn="l"/>
              </a:tabLst>
            </a:pPr>
            <a:r>
              <a:rPr lang="en-US" sz="1600" b="1" dirty="0" err="1">
                <a:solidFill>
                  <a:schemeClr val="tx2"/>
                </a:solidFill>
                <a:latin typeface="Courier New" pitchFamily="49" charset="0"/>
              </a:rPr>
              <a:t>mov</a:t>
            </a:r>
            <a:r>
              <a:rPr lang="en-US" sz="1600" b="1" dirty="0">
                <a:solidFill>
                  <a:schemeClr val="tx2"/>
                </a:solidFill>
                <a:latin typeface="Courier New" pitchFamily="49" charset="0"/>
              </a:rPr>
              <a:t>  </a:t>
            </a:r>
            <a:r>
              <a:rPr lang="en-US" sz="1600" b="1" dirty="0" err="1">
                <a:solidFill>
                  <a:schemeClr val="tx2"/>
                </a:solidFill>
                <a:latin typeface="Courier New" pitchFamily="49" charset="0"/>
              </a:rPr>
              <a:t>eax</a:t>
            </a:r>
            <a:r>
              <a:rPr lang="en-US" sz="1600" b="1" dirty="0">
                <a:solidFill>
                  <a:schemeClr val="tx2"/>
                </a:solidFill>
                <a:latin typeface="Courier New" pitchFamily="49" charset="0"/>
              </a:rPr>
              <a:t>,[</a:t>
            </a:r>
            <a:r>
              <a:rPr lang="en-US" sz="1600" b="1" dirty="0" err="1">
                <a:solidFill>
                  <a:schemeClr val="tx2"/>
                </a:solidFill>
                <a:latin typeface="Courier New" pitchFamily="49" charset="0"/>
              </a:rPr>
              <a:t>ebp</a:t>
            </a:r>
            <a:r>
              <a:rPr lang="en-US" sz="1600" b="1" dirty="0">
                <a:solidFill>
                  <a:schemeClr val="tx2"/>
                </a:solidFill>
                <a:latin typeface="Courier New" pitchFamily="49" charset="0"/>
              </a:rPr>
              <a:t> + 8]	; </a:t>
            </a:r>
            <a:r>
              <a:rPr lang="en-US" sz="1600" b="1" dirty="0" err="1">
                <a:solidFill>
                  <a:schemeClr val="tx2"/>
                </a:solidFill>
                <a:latin typeface="Courier New" pitchFamily="49" charset="0"/>
              </a:rPr>
              <a:t>eax</a:t>
            </a:r>
            <a:r>
              <a:rPr lang="en-US" sz="1600" b="1" dirty="0">
                <a:solidFill>
                  <a:schemeClr val="tx2"/>
                </a:solidFill>
                <a:latin typeface="Courier New" pitchFamily="49" charset="0"/>
              </a:rPr>
              <a:t> = 2</a:t>
            </a:r>
            <a:r>
              <a:rPr lang="en-US" sz="1600" b="1" baseline="30000" dirty="0">
                <a:solidFill>
                  <a:schemeClr val="tx2"/>
                </a:solidFill>
                <a:latin typeface="Courier New" pitchFamily="49" charset="0"/>
              </a:rPr>
              <a:t>nd</a:t>
            </a:r>
            <a:r>
              <a:rPr lang="en-US" sz="1600" b="1" dirty="0">
                <a:solidFill>
                  <a:schemeClr val="tx2"/>
                </a:solidFill>
                <a:latin typeface="Courier New" pitchFamily="49" charset="0"/>
              </a:rPr>
              <a:t> argument</a:t>
            </a:r>
          </a:p>
          <a:p>
            <a:pPr lvl="1">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sub  </a:t>
            </a:r>
            <a:r>
              <a:rPr lang="en-US" sz="1600" b="1" dirty="0" err="1">
                <a:solidFill>
                  <a:schemeClr val="tx2"/>
                </a:solidFill>
                <a:latin typeface="Courier New" pitchFamily="49" charset="0"/>
              </a:rPr>
              <a:t>eax</a:t>
            </a:r>
            <a:r>
              <a:rPr lang="en-US" sz="1600" b="1" dirty="0">
                <a:solidFill>
                  <a:schemeClr val="tx2"/>
                </a:solidFill>
                <a:latin typeface="Courier New" pitchFamily="49" charset="0"/>
              </a:rPr>
              <a:t>,[</a:t>
            </a:r>
            <a:r>
              <a:rPr lang="en-US" sz="1600" b="1" dirty="0" err="1">
                <a:solidFill>
                  <a:schemeClr val="tx2"/>
                </a:solidFill>
                <a:latin typeface="Courier New" pitchFamily="49" charset="0"/>
              </a:rPr>
              <a:t>ebp</a:t>
            </a:r>
            <a:r>
              <a:rPr lang="en-US" sz="1600" b="1" dirty="0">
                <a:solidFill>
                  <a:schemeClr val="tx2"/>
                </a:solidFill>
                <a:latin typeface="Courier New" pitchFamily="49" charset="0"/>
              </a:rPr>
              <a:t> + 12]	; </a:t>
            </a:r>
            <a:r>
              <a:rPr lang="en-US" sz="1600" b="1" dirty="0" err="1">
                <a:solidFill>
                  <a:schemeClr val="tx2"/>
                </a:solidFill>
                <a:latin typeface="Courier New" pitchFamily="49" charset="0"/>
              </a:rPr>
              <a:t>eax</a:t>
            </a:r>
            <a:r>
              <a:rPr lang="en-US" sz="1600" b="1" dirty="0">
                <a:solidFill>
                  <a:schemeClr val="tx2"/>
                </a:solidFill>
                <a:latin typeface="Courier New" pitchFamily="49" charset="0"/>
              </a:rPr>
              <a:t> = 2</a:t>
            </a:r>
            <a:r>
              <a:rPr lang="en-US" sz="1600" b="1" baseline="30000" dirty="0">
                <a:solidFill>
                  <a:schemeClr val="tx2"/>
                </a:solidFill>
                <a:latin typeface="Courier New" pitchFamily="49" charset="0"/>
              </a:rPr>
              <a:t>nd</a:t>
            </a:r>
            <a:r>
              <a:rPr lang="en-US" sz="1600" b="1" dirty="0">
                <a:solidFill>
                  <a:schemeClr val="tx2"/>
                </a:solidFill>
                <a:latin typeface="Courier New" pitchFamily="49" charset="0"/>
              </a:rPr>
              <a:t> – 1</a:t>
            </a:r>
            <a:r>
              <a:rPr lang="en-US" sz="1600" b="1" baseline="30000" dirty="0">
                <a:solidFill>
                  <a:schemeClr val="tx2"/>
                </a:solidFill>
                <a:latin typeface="Courier New" pitchFamily="49" charset="0"/>
              </a:rPr>
              <a:t>st</a:t>
            </a:r>
            <a:r>
              <a:rPr lang="en-US" sz="1600" b="1" dirty="0">
                <a:solidFill>
                  <a:schemeClr val="tx2"/>
                </a:solidFill>
                <a:latin typeface="Courier New" pitchFamily="49" charset="0"/>
              </a:rPr>
              <a:t> argument</a:t>
            </a:r>
          </a:p>
          <a:p>
            <a:pPr lvl="1">
              <a:lnSpc>
                <a:spcPct val="50000"/>
              </a:lnSpc>
              <a:spcBef>
                <a:spcPct val="50000"/>
              </a:spcBef>
              <a:tabLst>
                <a:tab pos="457200" algn="l"/>
                <a:tab pos="3657600" algn="l"/>
                <a:tab pos="4114800" algn="l"/>
              </a:tabLst>
            </a:pPr>
            <a:r>
              <a:rPr lang="en-US" sz="1600" b="1" dirty="0" err="1">
                <a:solidFill>
                  <a:schemeClr val="tx2"/>
                </a:solidFill>
                <a:latin typeface="Courier New" pitchFamily="49" charset="0"/>
              </a:rPr>
              <a:t>mov</a:t>
            </a:r>
            <a:r>
              <a:rPr lang="en-US" sz="1600" b="1" dirty="0">
                <a:solidFill>
                  <a:schemeClr val="tx2"/>
                </a:solidFill>
                <a:latin typeface="Courier New" pitchFamily="49" charset="0"/>
              </a:rPr>
              <a:t>  [ebp+16],</a:t>
            </a:r>
            <a:r>
              <a:rPr lang="en-US" sz="1600" b="1" dirty="0" err="1">
                <a:solidFill>
                  <a:schemeClr val="tx2"/>
                </a:solidFill>
                <a:latin typeface="Courier New" pitchFamily="49" charset="0"/>
              </a:rPr>
              <a:t>eax</a:t>
            </a:r>
            <a:r>
              <a:rPr lang="en-US" sz="1600" b="1" dirty="0">
                <a:solidFill>
                  <a:schemeClr val="tx2"/>
                </a:solidFill>
                <a:latin typeface="Courier New" pitchFamily="49" charset="0"/>
              </a:rPr>
              <a:t>	; put return value on stack</a:t>
            </a:r>
          </a:p>
          <a:p>
            <a:pPr lvl="1">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pop  </a:t>
            </a:r>
            <a:r>
              <a:rPr lang="en-US" sz="1600" b="1" dirty="0" err="1">
                <a:solidFill>
                  <a:schemeClr val="tx2"/>
                </a:solidFill>
                <a:latin typeface="Courier New" pitchFamily="49" charset="0"/>
              </a:rPr>
              <a:t>eax</a:t>
            </a:r>
            <a:r>
              <a:rPr lang="en-US" sz="1600" b="1" dirty="0">
                <a:solidFill>
                  <a:schemeClr val="tx2"/>
                </a:solidFill>
                <a:latin typeface="Courier New" pitchFamily="49" charset="0"/>
              </a:rPr>
              <a:t>	; restore </a:t>
            </a:r>
            <a:r>
              <a:rPr lang="en-US" sz="1600" b="1" dirty="0" err="1">
                <a:solidFill>
                  <a:schemeClr val="tx2"/>
                </a:solidFill>
                <a:latin typeface="Courier New" pitchFamily="49" charset="0"/>
              </a:rPr>
              <a:t>eax</a:t>
            </a:r>
            <a:endParaRPr lang="en-US" sz="1600" b="1" dirty="0">
              <a:solidFill>
                <a:schemeClr val="tx2"/>
              </a:solidFill>
              <a:latin typeface="Courier New" pitchFamily="49" charset="0"/>
            </a:endParaRPr>
          </a:p>
          <a:p>
            <a:pPr lvl="1">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pop  </a:t>
            </a:r>
            <a:r>
              <a:rPr lang="en-US" sz="1600" b="1" dirty="0" err="1">
                <a:solidFill>
                  <a:schemeClr val="tx2"/>
                </a:solidFill>
                <a:latin typeface="Courier New" pitchFamily="49" charset="0"/>
              </a:rPr>
              <a:t>ebp</a:t>
            </a:r>
            <a:r>
              <a:rPr lang="en-US" sz="1600" b="1" dirty="0">
                <a:solidFill>
                  <a:schemeClr val="tx2"/>
                </a:solidFill>
                <a:latin typeface="Courier New" pitchFamily="49" charset="0"/>
              </a:rPr>
              <a:t>	; restore </a:t>
            </a:r>
            <a:r>
              <a:rPr lang="en-US" sz="1600" b="1" dirty="0" err="1">
                <a:solidFill>
                  <a:schemeClr val="tx2"/>
                </a:solidFill>
                <a:latin typeface="Courier New" pitchFamily="49" charset="0"/>
              </a:rPr>
              <a:t>ebp</a:t>
            </a:r>
            <a:endParaRPr lang="en-US" sz="1600" b="1" dirty="0">
              <a:solidFill>
                <a:schemeClr val="tx2"/>
              </a:solidFill>
              <a:latin typeface="Courier New" pitchFamily="49" charset="0"/>
            </a:endParaRPr>
          </a:p>
          <a:p>
            <a:pPr lvl="1">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ret  8	; return and clear input </a:t>
            </a:r>
            <a:r>
              <a:rPr lang="en-US" sz="1600" b="1" dirty="0" err="1">
                <a:solidFill>
                  <a:schemeClr val="tx2"/>
                </a:solidFill>
                <a:latin typeface="Courier New" pitchFamily="49" charset="0"/>
              </a:rPr>
              <a:t>param</a:t>
            </a:r>
            <a:endParaRPr lang="en-US" sz="1600" b="1" dirty="0">
              <a:solidFill>
                <a:schemeClr val="tx2"/>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2"/>
                </a:solidFill>
                <a:latin typeface="Courier New" pitchFamily="49" charset="0"/>
              </a:rPr>
              <a:t>Difference ENDP</a:t>
            </a:r>
          </a:p>
        </p:txBody>
      </p:sp>
      <p:sp>
        <p:nvSpPr>
          <p:cNvPr id="12" name="Text Box 4"/>
          <p:cNvSpPr txBox="1">
            <a:spLocks noChangeArrowheads="1"/>
          </p:cNvSpPr>
          <p:nvPr/>
        </p:nvSpPr>
        <p:spPr bwMode="auto">
          <a:xfrm>
            <a:off x="1066800" y="1524000"/>
            <a:ext cx="6934200" cy="1600200"/>
          </a:xfrm>
          <a:prstGeom prst="rect">
            <a:avLst/>
          </a:prstGeom>
          <a:noFill/>
          <a:ln w="9525">
            <a:solidFill>
              <a:schemeClr val="tx1"/>
            </a:solidFill>
            <a:miter lim="800000"/>
            <a:headEnd/>
            <a:tailEnd/>
          </a:ln>
        </p:spPr>
        <p:txBody>
          <a:bodyPr lIns="137160" tIns="182880" rIns="137160" bIns="182880"/>
          <a:lstStyle/>
          <a:p>
            <a:pPr marL="91440" lvl="2" indent="0" eaLnBrk="1" hangingPunct="1">
              <a:spcBef>
                <a:spcPts val="0"/>
              </a:spcBef>
              <a:buFontTx/>
              <a:buNone/>
              <a:tabLst>
                <a:tab pos="4117975" algn="l"/>
              </a:tabLst>
              <a:defRPr/>
            </a:pPr>
            <a:r>
              <a:rPr lang="en-US" sz="1600" b="1" dirty="0" smtClean="0">
                <a:solidFill>
                  <a:schemeClr val="tx1"/>
                </a:solidFill>
                <a:latin typeface="Courier New" pitchFamily="49" charset="0"/>
                <a:cs typeface="Courier New" pitchFamily="49" charset="0"/>
              </a:rPr>
              <a:t>sub </a:t>
            </a:r>
            <a:r>
              <a:rPr lang="en-US" sz="1600" b="1" dirty="0" err="1" smtClean="0">
                <a:solidFill>
                  <a:schemeClr val="tx1"/>
                </a:solidFill>
                <a:latin typeface="Courier New" pitchFamily="49" charset="0"/>
                <a:cs typeface="Courier New" pitchFamily="49" charset="0"/>
              </a:rPr>
              <a:t>esp</a:t>
            </a:r>
            <a:r>
              <a:rPr lang="en-US" sz="1600" b="1" dirty="0" smtClean="0">
                <a:solidFill>
                  <a:schemeClr val="tx1"/>
                </a:solidFill>
                <a:latin typeface="Courier New" pitchFamily="49" charset="0"/>
                <a:cs typeface="Courier New" pitchFamily="49" charset="0"/>
              </a:rPr>
              <a:t>, 4          ; make room for return value</a:t>
            </a:r>
          </a:p>
          <a:p>
            <a:pPr marL="0" lvl="2" eaLnBrk="1" hangingPunct="1">
              <a:buFontTx/>
              <a:buNone/>
              <a:tabLst>
                <a:tab pos="4117975" algn="l"/>
              </a:tabLst>
              <a:defRPr/>
            </a:pPr>
            <a:r>
              <a:rPr lang="en-US" sz="1600" b="1" dirty="0" smtClean="0">
                <a:solidFill>
                  <a:schemeClr val="tx1"/>
                </a:solidFill>
                <a:latin typeface="Courier New" pitchFamily="49" charset="0"/>
                <a:cs typeface="Courier New" pitchFamily="49" charset="0"/>
              </a:rPr>
              <a:t> push 14             ; first argument</a:t>
            </a:r>
          </a:p>
          <a:p>
            <a:pPr marL="91440" lvl="2" indent="0" eaLnBrk="1" hangingPunct="1">
              <a:buFontTx/>
              <a:buNone/>
              <a:tabLst>
                <a:tab pos="4117975" algn="l"/>
              </a:tabLst>
              <a:defRPr/>
            </a:pPr>
            <a:r>
              <a:rPr lang="en-US" sz="1600" b="1" dirty="0" smtClean="0">
                <a:solidFill>
                  <a:schemeClr val="tx1"/>
                </a:solidFill>
                <a:latin typeface="Courier New" pitchFamily="49" charset="0"/>
                <a:cs typeface="Courier New" pitchFamily="49" charset="0"/>
              </a:rPr>
              <a:t>push 30             ; second argument</a:t>
            </a:r>
          </a:p>
          <a:p>
            <a:pPr marL="91440" lvl="2" indent="0" eaLnBrk="1" hangingPunct="1">
              <a:buFontTx/>
              <a:buNone/>
              <a:tabLst>
                <a:tab pos="4117975" algn="l"/>
              </a:tabLst>
              <a:defRPr/>
            </a:pPr>
            <a:r>
              <a:rPr lang="en-US" sz="1600" b="1" dirty="0" smtClean="0">
                <a:solidFill>
                  <a:schemeClr val="tx1"/>
                </a:solidFill>
                <a:latin typeface="Courier New" pitchFamily="49" charset="0"/>
                <a:cs typeface="Courier New" pitchFamily="49" charset="0"/>
              </a:rPr>
              <a:t>call Difference     ; call procedure</a:t>
            </a:r>
          </a:p>
          <a:p>
            <a:pPr marL="91440" lvl="2" indent="0" eaLnBrk="1" hangingPunct="1">
              <a:buFontTx/>
              <a:buNone/>
              <a:tabLst>
                <a:tab pos="4117975" algn="l"/>
              </a:tabLst>
              <a:defRPr/>
            </a:pPr>
            <a:r>
              <a:rPr lang="en-US" sz="1600" b="1" dirty="0" smtClean="0">
                <a:solidFill>
                  <a:schemeClr val="tx1"/>
                </a:solidFill>
                <a:latin typeface="Courier New" pitchFamily="49" charset="0"/>
                <a:cs typeface="Courier New" pitchFamily="49" charset="0"/>
              </a:rPr>
              <a:t>pop result          ; save returned value into 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dissolve">
                                      <p:cBhvr>
                                        <p:cTn id="7"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8A657785-CDA4-42BC-852F-BFDEC6E6FB91}" type="slidenum">
              <a:rPr lang="en-US" sz="1600">
                <a:solidFill>
                  <a:schemeClr val="tx1"/>
                </a:solidFill>
                <a:latin typeface="Times New Roman" pitchFamily="18" charset="0"/>
              </a:rPr>
              <a:pPr algn="r"/>
              <a:t>49</a:t>
            </a:fld>
            <a:endParaRPr lang="en-US" sz="1600">
              <a:solidFill>
                <a:schemeClr val="tx1"/>
              </a:solidFill>
              <a:latin typeface="Times New Roman" pitchFamily="18" charset="0"/>
            </a:endParaRPr>
          </a:p>
        </p:txBody>
      </p:sp>
      <p:sp>
        <p:nvSpPr>
          <p:cNvPr id="206850" name="Rectangle 2"/>
          <p:cNvSpPr>
            <a:spLocks noGrp="1" noChangeArrowheads="1"/>
          </p:cNvSpPr>
          <p:nvPr>
            <p:ph type="title" idx="4294967295"/>
          </p:nvPr>
        </p:nvSpPr>
        <p:spPr/>
        <p:txBody>
          <a:bodyPr/>
          <a:lstStyle/>
          <a:p>
            <a:pPr eaLnBrk="1" hangingPunct="1">
              <a:defRPr/>
            </a:pPr>
            <a:r>
              <a:rPr lang="en-US" sz="2800" smtClean="0"/>
              <a:t>MASM Directives and Operator for Procedures</a:t>
            </a:r>
          </a:p>
        </p:txBody>
      </p:sp>
      <p:sp>
        <p:nvSpPr>
          <p:cNvPr id="54276" name="Rectangle 3"/>
          <p:cNvSpPr>
            <a:spLocks noGrp="1" noChangeArrowheads="1"/>
          </p:cNvSpPr>
          <p:nvPr>
            <p:ph type="body" idx="4294967295"/>
          </p:nvPr>
        </p:nvSpPr>
        <p:spPr>
          <a:xfrm>
            <a:off x="762000" y="838200"/>
            <a:ext cx="7696200" cy="5029200"/>
          </a:xfrm>
        </p:spPr>
        <p:txBody>
          <a:bodyPr/>
          <a:lstStyle/>
          <a:p>
            <a:pPr eaLnBrk="1" hangingPunct="1"/>
            <a:r>
              <a:rPr lang="en-US" sz="1800" dirty="0" smtClean="0"/>
              <a:t>There are several MASM directives and operators that are introduced in section 8.2 of the book. These make it easier for assembly programmers to maintain the stack frame.</a:t>
            </a:r>
          </a:p>
          <a:p>
            <a:pPr eaLnBrk="1" hangingPunct="1"/>
            <a:r>
              <a:rPr lang="en-US" sz="1800" dirty="0" smtClean="0"/>
              <a:t>For this class, we will </a:t>
            </a:r>
            <a:r>
              <a:rPr lang="en-US" sz="1800" u="sng" dirty="0" smtClean="0"/>
              <a:t>not use</a:t>
            </a:r>
            <a:r>
              <a:rPr lang="en-US" sz="1800" dirty="0" smtClean="0"/>
              <a:t> these MASM directives and operator. </a:t>
            </a:r>
          </a:p>
          <a:p>
            <a:pPr eaLnBrk="1" hangingPunct="1"/>
            <a:r>
              <a:rPr lang="en-US" sz="1800" dirty="0" smtClean="0"/>
              <a:t>One goal of the class is to understand how the stack frame works to support procedure calls. We get a much better understanding of the stack frame if we code the assembly instructions, rather than depending on the assembler to generate the equivalent code. In the Advanced Assembly class, after everyone has a clear idea of how to maintain the stack frame, then the MASM directives can be used.</a:t>
            </a:r>
          </a:p>
          <a:p>
            <a:pPr eaLnBrk="1" hangingPunct="1">
              <a:buFontTx/>
              <a:buNone/>
            </a:pPr>
            <a:endParaRPr lang="en-US" sz="1800" dirty="0" smtClean="0"/>
          </a:p>
          <a:p>
            <a:pPr lvl="1" eaLnBrk="1" hangingPunct="1"/>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sz="2800" smtClean="0"/>
              <a:t>Runtime Stack</a:t>
            </a:r>
          </a:p>
        </p:txBody>
      </p:sp>
      <p:sp>
        <p:nvSpPr>
          <p:cNvPr id="2053" name="Rectangle 3"/>
          <p:cNvSpPr>
            <a:spLocks noGrp="1" noChangeArrowheads="1"/>
          </p:cNvSpPr>
          <p:nvPr>
            <p:ph type="body" idx="1"/>
          </p:nvPr>
        </p:nvSpPr>
        <p:spPr>
          <a:xfrm>
            <a:off x="685800" y="838200"/>
            <a:ext cx="7772400" cy="3048000"/>
          </a:xfrm>
        </p:spPr>
        <p:txBody>
          <a:bodyPr/>
          <a:lstStyle/>
          <a:p>
            <a:pPr eaLnBrk="1" hangingPunct="1">
              <a:buFontTx/>
              <a:buNone/>
            </a:pPr>
            <a:r>
              <a:rPr lang="en-US" sz="1800" dirty="0" smtClean="0"/>
              <a:t>The stack is managed by the CPU, using special registers.</a:t>
            </a:r>
          </a:p>
          <a:p>
            <a:pPr eaLnBrk="1" hangingPunct="1"/>
            <a:r>
              <a:rPr lang="en-US" sz="1800" dirty="0" smtClean="0"/>
              <a:t>SS (stack segment): pointer to the stack segment.  This address is set by the OS when memory is allocated for the program.</a:t>
            </a:r>
          </a:p>
          <a:p>
            <a:pPr eaLnBrk="1" hangingPunct="1"/>
            <a:r>
              <a:rPr lang="en-US" sz="1800" dirty="0" smtClean="0"/>
              <a:t>ESP (</a:t>
            </a:r>
            <a:r>
              <a:rPr lang="en-US" sz="1800" b="1" u="sng" dirty="0" smtClean="0"/>
              <a:t>e</a:t>
            </a:r>
            <a:r>
              <a:rPr lang="en-US" sz="1800" dirty="0" smtClean="0"/>
              <a:t>xtended </a:t>
            </a:r>
            <a:r>
              <a:rPr lang="en-US" sz="1800" b="1" u="sng" dirty="0" smtClean="0"/>
              <a:t>s</a:t>
            </a:r>
            <a:r>
              <a:rPr lang="en-US" sz="1800" dirty="0" smtClean="0"/>
              <a:t>tack </a:t>
            </a:r>
            <a:r>
              <a:rPr lang="en-US" sz="1800" b="1" u="sng" dirty="0" smtClean="0"/>
              <a:t>p</a:t>
            </a:r>
            <a:r>
              <a:rPr lang="en-US" sz="1800" dirty="0" smtClean="0"/>
              <a:t>ointer): pointer to the top of the stack.  This address is the address of the last data being inserted into the stack, so it points to the top of the stack.  Every time data is inserted, the address decrements by 4 (4 bytes per data value for 32-bit mode).</a:t>
            </a:r>
          </a:p>
          <a:p>
            <a:pPr eaLnBrk="1" hangingPunct="1"/>
            <a:r>
              <a:rPr lang="en-US" sz="1800" dirty="0" smtClean="0"/>
              <a:t>EBP (</a:t>
            </a:r>
            <a:r>
              <a:rPr lang="en-US" sz="1800" b="1" u="sng" dirty="0" smtClean="0"/>
              <a:t>e</a:t>
            </a:r>
            <a:r>
              <a:rPr lang="en-US" sz="1800" dirty="0" smtClean="0"/>
              <a:t>xtended </a:t>
            </a:r>
            <a:r>
              <a:rPr lang="en-US" sz="1800" b="1" u="sng" dirty="0" smtClean="0"/>
              <a:t>b</a:t>
            </a:r>
            <a:r>
              <a:rPr lang="en-US" sz="1800" dirty="0" smtClean="0"/>
              <a:t>ase </a:t>
            </a:r>
            <a:r>
              <a:rPr lang="en-US" sz="1800" b="1" u="sng" dirty="0" smtClean="0"/>
              <a:t>p</a:t>
            </a:r>
            <a:r>
              <a:rPr lang="en-US" sz="1800" dirty="0" smtClean="0"/>
              <a:t>ointer): This register is used in procedure calls to maintain local data for a procedure. EBP is used to point to the base of the stack frame during procedure call. </a:t>
            </a:r>
          </a:p>
        </p:txBody>
      </p:sp>
      <p:graphicFrame>
        <p:nvGraphicFramePr>
          <p:cNvPr id="2050" name="Object 5"/>
          <p:cNvGraphicFramePr>
            <a:graphicFrameLocks noChangeAspect="1"/>
          </p:cNvGraphicFramePr>
          <p:nvPr/>
        </p:nvGraphicFramePr>
        <p:xfrm>
          <a:off x="2590800" y="4191000"/>
          <a:ext cx="3810000" cy="1828800"/>
        </p:xfrm>
        <a:graphic>
          <a:graphicData uri="http://schemas.openxmlformats.org/presentationml/2006/ole">
            <p:oleObj spid="_x0000_s2051" name="VISIO" r:id="rId3" imgW="2313432" imgH="1504188" progId="">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B7A3B4D-5A2A-40A0-BB72-7C8285C8E6A0}" type="slidenum">
              <a:rPr lang="en-US" sz="1600">
                <a:solidFill>
                  <a:schemeClr val="tx1"/>
                </a:solidFill>
                <a:latin typeface="Times New Roman" pitchFamily="18" charset="0"/>
              </a:rPr>
              <a:pPr algn="r"/>
              <a:t>50</a:t>
            </a:fld>
            <a:endParaRPr lang="en-US" sz="1600">
              <a:solidFill>
                <a:schemeClr val="tx1"/>
              </a:solidFill>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smtClean="0"/>
              <a:t>Summary of Key Concepts</a:t>
            </a:r>
          </a:p>
        </p:txBody>
      </p:sp>
      <p:sp>
        <p:nvSpPr>
          <p:cNvPr id="55300" name="Rectangle 3"/>
          <p:cNvSpPr>
            <a:spLocks noGrp="1" noChangeArrowheads="1"/>
          </p:cNvSpPr>
          <p:nvPr>
            <p:ph type="body" idx="4294967295"/>
          </p:nvPr>
        </p:nvSpPr>
        <p:spPr>
          <a:xfrm>
            <a:off x="533400" y="762000"/>
            <a:ext cx="8077200" cy="5486400"/>
          </a:xfrm>
        </p:spPr>
        <p:txBody>
          <a:bodyPr/>
          <a:lstStyle/>
          <a:p>
            <a:pPr eaLnBrk="1" hangingPunct="1">
              <a:lnSpc>
                <a:spcPct val="90000"/>
              </a:lnSpc>
            </a:pPr>
            <a:r>
              <a:rPr lang="en-US" sz="1800" dirty="0" smtClean="0"/>
              <a:t>The run time stack is used to support procedure calls, and is defined with the directive .stack</a:t>
            </a:r>
          </a:p>
          <a:p>
            <a:pPr eaLnBrk="1" hangingPunct="1">
              <a:lnSpc>
                <a:spcPct val="90000"/>
              </a:lnSpc>
            </a:pPr>
            <a:r>
              <a:rPr lang="en-US" sz="1800" dirty="0" smtClean="0"/>
              <a:t>The stack works in LIFO order and has several operations: push (add data), pop (remove data), </a:t>
            </a:r>
            <a:r>
              <a:rPr lang="en-US" sz="1800" dirty="0" err="1" smtClean="0"/>
              <a:t>pushfd</a:t>
            </a:r>
            <a:r>
              <a:rPr lang="en-US" sz="1800" dirty="0" smtClean="0"/>
              <a:t> and </a:t>
            </a:r>
            <a:r>
              <a:rPr lang="en-US" sz="1800" dirty="0" err="1" smtClean="0"/>
              <a:t>popfd</a:t>
            </a:r>
            <a:r>
              <a:rPr lang="en-US" sz="1800" dirty="0" smtClean="0"/>
              <a:t> (save and restore flag registers), </a:t>
            </a:r>
            <a:r>
              <a:rPr lang="en-US" sz="1800" dirty="0" err="1" smtClean="0"/>
              <a:t>pushad</a:t>
            </a:r>
            <a:r>
              <a:rPr lang="en-US" sz="1800" dirty="0" smtClean="0"/>
              <a:t> and </a:t>
            </a:r>
            <a:r>
              <a:rPr lang="en-US" sz="1800" dirty="0" err="1" smtClean="0"/>
              <a:t>popad</a:t>
            </a:r>
            <a:r>
              <a:rPr lang="en-US" sz="1800" dirty="0" smtClean="0"/>
              <a:t> (save and restore all registers).</a:t>
            </a:r>
          </a:p>
          <a:p>
            <a:pPr eaLnBrk="1" hangingPunct="1">
              <a:lnSpc>
                <a:spcPct val="90000"/>
              </a:lnSpc>
            </a:pPr>
            <a:r>
              <a:rPr lang="en-US" sz="1800" dirty="0" smtClean="0"/>
              <a:t>Procedures are defined using the PROC and ENDP directives.</a:t>
            </a:r>
          </a:p>
          <a:p>
            <a:pPr eaLnBrk="1" hangingPunct="1">
              <a:lnSpc>
                <a:spcPct val="90000"/>
              </a:lnSpc>
            </a:pPr>
            <a:r>
              <a:rPr lang="en-US" sz="1800" dirty="0" smtClean="0"/>
              <a:t>Procedures run when the instruction CALL is used, and returns to the calling procedure with the instruction RET. CALL pushes the return address on the stack, and RET pops the return address so execution can return to the saved memory location.</a:t>
            </a:r>
          </a:p>
          <a:p>
            <a:pPr eaLnBrk="1" hangingPunct="1">
              <a:lnSpc>
                <a:spcPct val="90000"/>
              </a:lnSpc>
            </a:pPr>
            <a:r>
              <a:rPr lang="en-US" sz="1800" dirty="0" smtClean="0"/>
              <a:t>Procedures only work with the data that are passed in through registers or through the run time stack, and they never use a specific variable name (or specific data address).</a:t>
            </a:r>
          </a:p>
          <a:p>
            <a:pPr eaLnBrk="1" hangingPunct="1">
              <a:lnSpc>
                <a:spcPct val="90000"/>
              </a:lnSpc>
            </a:pPr>
            <a:r>
              <a:rPr lang="en-US" sz="1800" dirty="0" smtClean="0"/>
              <a:t>Each procedure call has its own stack frame, which is set up with: input parameters (by the caller), return address (by the caller), EBP (by the </a:t>
            </a:r>
            <a:r>
              <a:rPr lang="en-US" sz="1800" dirty="0" err="1" smtClean="0"/>
              <a:t>callee</a:t>
            </a:r>
            <a:r>
              <a:rPr lang="en-US" sz="1800" dirty="0" smtClean="0"/>
              <a:t>), local variables (by the </a:t>
            </a:r>
            <a:r>
              <a:rPr lang="en-US" sz="1800" dirty="0" err="1" smtClean="0"/>
              <a:t>callee</a:t>
            </a:r>
            <a:r>
              <a:rPr lang="en-US" sz="1800" dirty="0" smtClean="0"/>
              <a:t>), and saved registers (by the </a:t>
            </a:r>
            <a:r>
              <a:rPr lang="en-US" sz="1800" dirty="0" err="1" smtClean="0"/>
              <a:t>callee</a:t>
            </a:r>
            <a:r>
              <a:rPr lang="en-US" sz="1800" dirty="0" smtClean="0"/>
              <a:t>).</a:t>
            </a:r>
          </a:p>
          <a:p>
            <a:pPr eaLnBrk="1" hangingPunct="1">
              <a:lnSpc>
                <a:spcPct val="90000"/>
              </a:lnSpc>
            </a:pPr>
            <a:r>
              <a:rPr lang="en-US" sz="1800" dirty="0" smtClean="0"/>
              <a:t>The </a:t>
            </a:r>
            <a:r>
              <a:rPr lang="en-US" sz="1800" dirty="0" err="1" smtClean="0"/>
              <a:t>callee</a:t>
            </a:r>
            <a:r>
              <a:rPr lang="en-US" sz="1800" dirty="0" smtClean="0"/>
              <a:t> always save all current register values before using the registers, in order not to clobber data that belong to the caller.</a:t>
            </a:r>
          </a:p>
          <a:p>
            <a:pPr eaLnBrk="1" hangingPunct="1">
              <a:lnSpc>
                <a:spcPct val="90000"/>
              </a:lnSpc>
            </a:pPr>
            <a:r>
              <a:rPr lang="en-US" sz="1800" dirty="0" smtClean="0"/>
              <a:t>Upon a return, the STDCALL convention dictates that the </a:t>
            </a:r>
            <a:r>
              <a:rPr lang="en-US" sz="1800" dirty="0" err="1" smtClean="0"/>
              <a:t>callee</a:t>
            </a:r>
            <a:r>
              <a:rPr lang="en-US" sz="1800" dirty="0" smtClean="0"/>
              <a:t> will clean up input parameters from the stack.</a:t>
            </a:r>
          </a:p>
          <a:p>
            <a:pPr eaLnBrk="1" hangingPunct="1">
              <a:lnSpc>
                <a:spcPct val="90000"/>
              </a:lnSpc>
            </a:pPr>
            <a:endParaRPr lang="en-US" sz="1800" dirty="0" smtClean="0"/>
          </a:p>
          <a:p>
            <a:pPr eaLnBrk="1" hangingPunct="1">
              <a:lnSpc>
                <a:spcPct val="90000"/>
              </a:lnSpc>
              <a:buFontTx/>
              <a:buNone/>
            </a:pPr>
            <a:endParaRPr lang="en-US" sz="1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FA50489-3044-4198-9005-7AFDBE07B130}" type="slidenum">
              <a:rPr lang="en-US" sz="1600">
                <a:solidFill>
                  <a:schemeClr val="tx1"/>
                </a:solidFill>
                <a:latin typeface="Times New Roman" pitchFamily="18" charset="0"/>
              </a:rPr>
              <a:pPr algn="r"/>
              <a:t>51</a:t>
            </a:fld>
            <a:endParaRPr lang="en-US" sz="1600">
              <a:solidFill>
                <a:schemeClr val="tx1"/>
              </a:solidFill>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z="2800" smtClean="0"/>
              <a:t>Overview: Macros</a:t>
            </a:r>
          </a:p>
        </p:txBody>
      </p:sp>
      <p:sp>
        <p:nvSpPr>
          <p:cNvPr id="56324" name="Rectangle 3"/>
          <p:cNvSpPr>
            <a:spLocks noGrp="1" noChangeArrowheads="1"/>
          </p:cNvSpPr>
          <p:nvPr>
            <p:ph type="body" idx="4294967295"/>
          </p:nvPr>
        </p:nvSpPr>
        <p:spPr>
          <a:xfrm>
            <a:off x="1219200" y="1447800"/>
            <a:ext cx="6934200" cy="3352800"/>
          </a:xfrm>
        </p:spPr>
        <p:txBody>
          <a:bodyPr/>
          <a:lstStyle/>
          <a:p>
            <a:pPr eaLnBrk="1" hangingPunct="1"/>
            <a:r>
              <a:rPr lang="en-US" sz="1800" dirty="0" smtClean="0"/>
              <a:t>Macros are short blocks of code that are defined by the programmer, and are substituted in when invoked in the code.</a:t>
            </a:r>
          </a:p>
          <a:p>
            <a:pPr eaLnBrk="1" hangingPunct="1"/>
            <a:r>
              <a:rPr lang="en-US" sz="1800" dirty="0" smtClean="0"/>
              <a:t>Concepts covered:</a:t>
            </a:r>
          </a:p>
          <a:p>
            <a:pPr lvl="1" eaLnBrk="1" hangingPunct="1"/>
            <a:r>
              <a:rPr lang="en-US" sz="1800" dirty="0" smtClean="0"/>
              <a:t>Difference between macros and procedures</a:t>
            </a:r>
          </a:p>
          <a:p>
            <a:pPr lvl="1" eaLnBrk="1" hangingPunct="1"/>
            <a:r>
              <a:rPr lang="en-US" sz="1800" dirty="0" smtClean="0"/>
              <a:t>Defining macros</a:t>
            </a:r>
          </a:p>
          <a:p>
            <a:pPr lvl="1" eaLnBrk="1" hangingPunct="1"/>
            <a:r>
              <a:rPr lang="en-US" sz="1800" dirty="0" smtClean="0"/>
              <a:t>Passing parameters to macros</a:t>
            </a:r>
          </a:p>
          <a:p>
            <a:pPr eaLnBrk="1" hangingPunct="1">
              <a:buFontTx/>
              <a:buNone/>
            </a:pPr>
            <a:endParaRPr lang="en-US" sz="2000" dirty="0" smtClean="0"/>
          </a:p>
        </p:txBody>
      </p:sp>
      <p:sp>
        <p:nvSpPr>
          <p:cNvPr id="56325" name="Rectangle 6"/>
          <p:cNvSpPr>
            <a:spLocks noChangeArrowheads="1"/>
          </p:cNvSpPr>
          <p:nvPr/>
        </p:nvSpPr>
        <p:spPr bwMode="auto">
          <a:xfrm>
            <a:off x="2819400" y="762000"/>
            <a:ext cx="3373438" cy="593725"/>
          </a:xfrm>
          <a:prstGeom prst="rect">
            <a:avLst/>
          </a:prstGeom>
          <a:noFill/>
          <a:ln w="9525">
            <a:noFill/>
            <a:miter lim="800000"/>
            <a:headEnd/>
            <a:tailEnd/>
          </a:ln>
        </p:spPr>
        <p:txBody>
          <a:bodyPr wrap="none" tIns="137160" bIns="137160">
            <a:spAutoFit/>
          </a:bodyPr>
          <a:lstStyle/>
          <a:p>
            <a:pPr>
              <a:spcBef>
                <a:spcPct val="20000"/>
              </a:spcBef>
              <a:buClr>
                <a:schemeClr val="tx1"/>
              </a:buClr>
            </a:pPr>
            <a:r>
              <a:rPr lang="en-US" sz="2000">
                <a:solidFill>
                  <a:schemeClr val="tx1"/>
                </a:solidFill>
              </a:rPr>
              <a:t>(Text book chapter 10: 10.2</a:t>
            </a:r>
            <a:r>
              <a:rPr lang="en-US" sz="2100">
                <a:solidFill>
                  <a:schemeClr val="tx1"/>
                </a:solidFill>
              </a:rPr>
              <a:t>)</a:t>
            </a:r>
            <a:endParaRPr lang="en-US" sz="200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98787680-F59A-45EE-B6F2-76D18FD6D469}" type="slidenum">
              <a:rPr lang="en-US" sz="1600">
                <a:solidFill>
                  <a:schemeClr val="tx1"/>
                </a:solidFill>
                <a:latin typeface="Times New Roman" pitchFamily="18" charset="0"/>
              </a:rPr>
              <a:pPr algn="r"/>
              <a:t>52</a:t>
            </a:fld>
            <a:endParaRPr lang="en-US" sz="1600">
              <a:solidFill>
                <a:schemeClr val="tx1"/>
              </a:solidFill>
              <a:latin typeface="Times New Roman" pitchFamily="18" charset="0"/>
            </a:endParaRPr>
          </a:p>
        </p:txBody>
      </p:sp>
      <p:sp>
        <p:nvSpPr>
          <p:cNvPr id="193538" name="Rectangle 2"/>
          <p:cNvSpPr>
            <a:spLocks noGrp="1" noChangeArrowheads="1"/>
          </p:cNvSpPr>
          <p:nvPr>
            <p:ph type="title" idx="4294967295"/>
          </p:nvPr>
        </p:nvSpPr>
        <p:spPr>
          <a:xfrm>
            <a:off x="762000" y="609600"/>
            <a:ext cx="7772400" cy="609600"/>
          </a:xfrm>
        </p:spPr>
        <p:txBody>
          <a:bodyPr/>
          <a:lstStyle/>
          <a:p>
            <a:pPr eaLnBrk="1" hangingPunct="1">
              <a:defRPr/>
            </a:pPr>
            <a:r>
              <a:rPr lang="en-US" sz="2800" dirty="0" smtClean="0"/>
              <a:t>What’s Next</a:t>
            </a:r>
          </a:p>
        </p:txBody>
      </p:sp>
      <p:sp>
        <p:nvSpPr>
          <p:cNvPr id="57348" name="Rectangle 3"/>
          <p:cNvSpPr>
            <a:spLocks noGrp="1" noChangeArrowheads="1"/>
          </p:cNvSpPr>
          <p:nvPr>
            <p:ph type="body" idx="4294967295"/>
          </p:nvPr>
        </p:nvSpPr>
        <p:spPr>
          <a:xfrm>
            <a:off x="1447800" y="1600200"/>
            <a:ext cx="6400800" cy="1600200"/>
          </a:xfrm>
        </p:spPr>
        <p:txBody>
          <a:bodyPr/>
          <a:lstStyle/>
          <a:p>
            <a:pPr eaLnBrk="1" hangingPunct="1">
              <a:buFontTx/>
              <a:buNone/>
            </a:pPr>
            <a:r>
              <a:rPr lang="en-US" sz="1800" smtClean="0"/>
              <a:t>	</a:t>
            </a:r>
          </a:p>
          <a:p>
            <a:pPr lvl="1" eaLnBrk="1" hangingPunct="1"/>
            <a:r>
              <a:rPr lang="en-US" sz="1800" b="1" smtClean="0"/>
              <a:t>Difference between macros and procedures</a:t>
            </a:r>
          </a:p>
          <a:p>
            <a:pPr lvl="1" eaLnBrk="1" hangingPunct="1"/>
            <a:r>
              <a:rPr lang="en-US" sz="1800" smtClean="0"/>
              <a:t>Defining macros</a:t>
            </a:r>
          </a:p>
          <a:p>
            <a:pPr lvl="1" eaLnBrk="1" hangingPunct="1"/>
            <a:r>
              <a:rPr lang="en-US" sz="1800" smtClean="0"/>
              <a:t>Passing parameters to macros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en-US" sz="2800" smtClean="0"/>
              <a:t>Difference Between Macros and Procedures</a:t>
            </a:r>
          </a:p>
        </p:txBody>
      </p:sp>
      <p:sp>
        <p:nvSpPr>
          <p:cNvPr id="58372" name="Rectangle 3"/>
          <p:cNvSpPr>
            <a:spLocks noGrp="1" noChangeArrowheads="1"/>
          </p:cNvSpPr>
          <p:nvPr>
            <p:ph type="body" idx="1"/>
          </p:nvPr>
        </p:nvSpPr>
        <p:spPr>
          <a:xfrm>
            <a:off x="762000" y="1219200"/>
            <a:ext cx="7772400" cy="3657600"/>
          </a:xfrm>
        </p:spPr>
        <p:txBody>
          <a:bodyPr/>
          <a:lstStyle/>
          <a:p>
            <a:pPr eaLnBrk="1" hangingPunct="1"/>
            <a:r>
              <a:rPr lang="en-US" sz="1800" dirty="0" smtClean="0"/>
              <a:t>A </a:t>
            </a:r>
            <a:r>
              <a:rPr lang="en-US" sz="1800" dirty="0" smtClean="0">
                <a:solidFill>
                  <a:schemeClr val="tx2"/>
                </a:solidFill>
              </a:rPr>
              <a:t>macro</a:t>
            </a:r>
            <a:r>
              <a:rPr lang="en-US" sz="1800" dirty="0" smtClean="0"/>
              <a:t> is a named block of assembly language statements.</a:t>
            </a:r>
          </a:p>
          <a:p>
            <a:pPr eaLnBrk="1" hangingPunct="1"/>
            <a:r>
              <a:rPr lang="en-US" sz="1800" dirty="0" smtClean="0"/>
              <a:t>Once defined, it can be invoked (called) one or more times.</a:t>
            </a:r>
          </a:p>
          <a:p>
            <a:pPr eaLnBrk="1" hangingPunct="1"/>
            <a:r>
              <a:rPr lang="en-US" sz="1800" dirty="0" smtClean="0"/>
              <a:t>Unlike a procedure, each </a:t>
            </a:r>
            <a:r>
              <a:rPr lang="en-US" sz="1800" smtClean="0"/>
              <a:t>macro invocation does </a:t>
            </a:r>
            <a:r>
              <a:rPr lang="en-US" sz="1800" dirty="0" smtClean="0"/>
              <a:t>not result in execution jumping to another part of code.  Instead each macro call is a code substitution.</a:t>
            </a:r>
          </a:p>
          <a:p>
            <a:pPr eaLnBrk="1" hangingPunct="1"/>
            <a:r>
              <a:rPr lang="en-US" sz="1800" dirty="0" smtClean="0"/>
              <a:t>During the assembler's </a:t>
            </a:r>
            <a:r>
              <a:rPr lang="en-US" sz="1800" dirty="0" smtClean="0">
                <a:solidFill>
                  <a:schemeClr val="tx2"/>
                </a:solidFill>
              </a:rPr>
              <a:t>preprocessing step</a:t>
            </a:r>
            <a:r>
              <a:rPr lang="en-US" sz="1800" dirty="0" smtClean="0"/>
              <a:t>, each macro invocation is removed and substituted with a copy of the macro code block.</a:t>
            </a:r>
          </a:p>
          <a:p>
            <a:pPr eaLnBrk="1" hangingPunct="1"/>
            <a:r>
              <a:rPr lang="en-US" sz="1800" dirty="0" smtClean="0"/>
              <a:t>The expanded code is passed to the </a:t>
            </a:r>
            <a:r>
              <a:rPr lang="en-US" sz="1800" dirty="0" smtClean="0">
                <a:solidFill>
                  <a:schemeClr val="tx2"/>
                </a:solidFill>
              </a:rPr>
              <a:t>assembly step</a:t>
            </a:r>
            <a:r>
              <a:rPr lang="en-US" sz="1800" dirty="0" smtClean="0"/>
              <a:t>, where it is checked for correctness.</a:t>
            </a:r>
          </a:p>
          <a:p>
            <a:pPr eaLnBrk="1" hangingPunct="1"/>
            <a:r>
              <a:rPr lang="en-US" sz="1800" dirty="0" smtClean="0"/>
              <a:t>A program with many macro invocations will be expanded into a larger executable.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A93F62F7-8719-4A2C-A4FA-65F67CC3423E}" type="slidenum">
              <a:rPr lang="en-US" sz="1600">
                <a:solidFill>
                  <a:schemeClr val="tx1"/>
                </a:solidFill>
                <a:latin typeface="Times New Roman" pitchFamily="18" charset="0"/>
              </a:rPr>
              <a:pPr algn="r"/>
              <a:t>54</a:t>
            </a:fld>
            <a:endParaRPr lang="en-US" sz="1600">
              <a:solidFill>
                <a:schemeClr val="tx1"/>
              </a:solidFill>
              <a:latin typeface="Times New Roman" pitchFamily="18" charset="0"/>
            </a:endParaRPr>
          </a:p>
        </p:txBody>
      </p:sp>
      <p:sp>
        <p:nvSpPr>
          <p:cNvPr id="193538" name="Rectangle 2"/>
          <p:cNvSpPr>
            <a:spLocks noGrp="1" noChangeArrowheads="1"/>
          </p:cNvSpPr>
          <p:nvPr>
            <p:ph type="title" idx="4294967295"/>
          </p:nvPr>
        </p:nvSpPr>
        <p:spPr>
          <a:xfrm>
            <a:off x="762000" y="609600"/>
            <a:ext cx="7772400" cy="609600"/>
          </a:xfrm>
        </p:spPr>
        <p:txBody>
          <a:bodyPr/>
          <a:lstStyle/>
          <a:p>
            <a:pPr eaLnBrk="1" hangingPunct="1">
              <a:defRPr/>
            </a:pPr>
            <a:r>
              <a:rPr lang="en-US" sz="2800" dirty="0" smtClean="0"/>
              <a:t>What’s Next</a:t>
            </a:r>
          </a:p>
        </p:txBody>
      </p:sp>
      <p:sp>
        <p:nvSpPr>
          <p:cNvPr id="59396" name="Rectangle 3"/>
          <p:cNvSpPr>
            <a:spLocks noGrp="1" noChangeArrowheads="1"/>
          </p:cNvSpPr>
          <p:nvPr>
            <p:ph type="body" idx="4294967295"/>
          </p:nvPr>
        </p:nvSpPr>
        <p:spPr>
          <a:xfrm>
            <a:off x="1447800" y="1600200"/>
            <a:ext cx="6400800" cy="1600200"/>
          </a:xfrm>
        </p:spPr>
        <p:txBody>
          <a:bodyPr/>
          <a:lstStyle/>
          <a:p>
            <a:pPr eaLnBrk="1" hangingPunct="1">
              <a:buFontTx/>
              <a:buNone/>
            </a:pPr>
            <a:r>
              <a:rPr lang="en-US" sz="2000" smtClean="0"/>
              <a:t>	</a:t>
            </a:r>
          </a:p>
          <a:p>
            <a:pPr lvl="1" eaLnBrk="1" hangingPunct="1"/>
            <a:r>
              <a:rPr lang="en-US" sz="2000" smtClean="0"/>
              <a:t>Difference between macros and procedures</a:t>
            </a:r>
          </a:p>
          <a:p>
            <a:pPr lvl="1" eaLnBrk="1" hangingPunct="1"/>
            <a:r>
              <a:rPr lang="en-US" sz="2000" b="1" smtClean="0"/>
              <a:t>Defining macros</a:t>
            </a:r>
          </a:p>
          <a:p>
            <a:pPr lvl="1" eaLnBrk="1" hangingPunct="1"/>
            <a:r>
              <a:rPr lang="en-US" sz="2000" smtClean="0"/>
              <a:t>Passing parameters to macros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en-US" sz="2800" smtClean="0"/>
              <a:t>Defining Macros</a:t>
            </a:r>
          </a:p>
        </p:txBody>
      </p:sp>
      <p:sp>
        <p:nvSpPr>
          <p:cNvPr id="60420" name="Rectangle 3"/>
          <p:cNvSpPr>
            <a:spLocks noGrp="1" noChangeArrowheads="1"/>
          </p:cNvSpPr>
          <p:nvPr>
            <p:ph type="body" idx="1"/>
          </p:nvPr>
        </p:nvSpPr>
        <p:spPr>
          <a:xfrm>
            <a:off x="685800" y="1143000"/>
            <a:ext cx="7772400" cy="2971800"/>
          </a:xfrm>
        </p:spPr>
        <p:txBody>
          <a:bodyPr/>
          <a:lstStyle/>
          <a:p>
            <a:pPr eaLnBrk="1" hangingPunct="1">
              <a:spcBef>
                <a:spcPct val="50000"/>
              </a:spcBef>
              <a:buClrTx/>
            </a:pPr>
            <a:r>
              <a:rPr lang="en-US" sz="1800" dirty="0" smtClean="0"/>
              <a:t>A macro must be defined before it can be used.</a:t>
            </a:r>
          </a:p>
          <a:p>
            <a:pPr eaLnBrk="1" hangingPunct="1">
              <a:spcBef>
                <a:spcPct val="50000"/>
              </a:spcBef>
              <a:buClrTx/>
            </a:pPr>
            <a:r>
              <a:rPr lang="en-US" sz="1800" dirty="0" smtClean="0"/>
              <a:t>Macro definitions appear at the beginning of the program.</a:t>
            </a:r>
          </a:p>
          <a:p>
            <a:pPr eaLnBrk="1" hangingPunct="1">
              <a:spcBef>
                <a:spcPct val="50000"/>
              </a:spcBef>
              <a:buClrTx/>
            </a:pPr>
            <a:r>
              <a:rPr lang="en-US" sz="1800" dirty="0" smtClean="0"/>
              <a:t>The directives for the beginning and end of the macro are: MACRO and ENDM.</a:t>
            </a:r>
          </a:p>
          <a:p>
            <a:pPr eaLnBrk="1" hangingPunct="1">
              <a:spcBef>
                <a:spcPct val="50000"/>
              </a:spcBef>
              <a:buClrTx/>
            </a:pPr>
            <a:r>
              <a:rPr lang="en-US" sz="1800" dirty="0" smtClean="0"/>
              <a:t>Input parameters are optional.</a:t>
            </a:r>
          </a:p>
          <a:p>
            <a:pPr eaLnBrk="1" hangingPunct="1">
              <a:spcBef>
                <a:spcPct val="50000"/>
              </a:spcBef>
              <a:buClrTx/>
            </a:pPr>
            <a:r>
              <a:rPr lang="en-US" sz="1800" dirty="0" smtClean="0"/>
              <a:t>Each parameter follows the rules for identifiers. It is a string that is assigned a value when the macro is invoked. </a:t>
            </a:r>
          </a:p>
          <a:p>
            <a:pPr eaLnBrk="1" hangingPunct="1">
              <a:spcBef>
                <a:spcPct val="50000"/>
              </a:spcBef>
              <a:buClrTx/>
            </a:pPr>
            <a:r>
              <a:rPr lang="en-US" sz="1800" dirty="0" smtClean="0"/>
              <a:t>Syntax:</a:t>
            </a:r>
          </a:p>
        </p:txBody>
      </p:sp>
      <p:sp>
        <p:nvSpPr>
          <p:cNvPr id="60421" name="Text Box 4"/>
          <p:cNvSpPr txBox="1">
            <a:spLocks noChangeArrowheads="1"/>
          </p:cNvSpPr>
          <p:nvPr/>
        </p:nvSpPr>
        <p:spPr bwMode="auto">
          <a:xfrm>
            <a:off x="1447800" y="4267200"/>
            <a:ext cx="6477000" cy="1382713"/>
          </a:xfrm>
          <a:prstGeom prst="rect">
            <a:avLst/>
          </a:prstGeom>
          <a:noFill/>
          <a:ln w="9525">
            <a:solidFill>
              <a:srgbClr val="000000"/>
            </a:solidFill>
            <a:miter lim="800000"/>
            <a:headEnd/>
            <a:tailEnd/>
          </a:ln>
        </p:spPr>
        <p:txBody>
          <a:bodyPr tIns="137160" bIns="137160">
            <a:spAutoFit/>
          </a:bodyPr>
          <a:lstStyle/>
          <a:p>
            <a:pPr>
              <a:spcBef>
                <a:spcPct val="50000"/>
              </a:spcBef>
              <a:tabLst>
                <a:tab pos="457200" algn="l"/>
              </a:tabLst>
            </a:pPr>
            <a:r>
              <a:rPr lang="en-US" sz="1800" i="1">
                <a:solidFill>
                  <a:schemeClr val="tx1"/>
                </a:solidFill>
              </a:rPr>
              <a:t>macroname</a:t>
            </a:r>
            <a:r>
              <a:rPr lang="en-US" sz="1800">
                <a:solidFill>
                  <a:schemeClr val="tx1"/>
                </a:solidFill>
              </a:rPr>
              <a:t> MACRO [</a:t>
            </a:r>
            <a:r>
              <a:rPr lang="en-US" sz="1800" i="1">
                <a:solidFill>
                  <a:schemeClr val="tx1"/>
                </a:solidFill>
              </a:rPr>
              <a:t>parameter-1, parameter-2,...</a:t>
            </a:r>
            <a:r>
              <a:rPr lang="en-US" sz="1800">
                <a:solidFill>
                  <a:schemeClr val="tx1"/>
                </a:solidFill>
              </a:rPr>
              <a:t>]</a:t>
            </a:r>
          </a:p>
          <a:p>
            <a:pPr>
              <a:spcBef>
                <a:spcPct val="50000"/>
              </a:spcBef>
              <a:tabLst>
                <a:tab pos="457200" algn="l"/>
              </a:tabLst>
            </a:pPr>
            <a:r>
              <a:rPr lang="en-US" sz="1800" i="1">
                <a:solidFill>
                  <a:schemeClr val="tx1"/>
                </a:solidFill>
              </a:rPr>
              <a:t>	statement-list</a:t>
            </a:r>
          </a:p>
          <a:p>
            <a:pPr>
              <a:spcBef>
                <a:spcPct val="50000"/>
              </a:spcBef>
              <a:tabLst>
                <a:tab pos="457200" algn="l"/>
              </a:tabLst>
            </a:pPr>
            <a:r>
              <a:rPr lang="en-US" sz="1800">
                <a:solidFill>
                  <a:schemeClr val="tx1"/>
                </a:solidFill>
              </a:rPr>
              <a:t>ENDM</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en-US" sz="2800" smtClean="0"/>
              <a:t>Macro Example</a:t>
            </a:r>
          </a:p>
        </p:txBody>
      </p:sp>
      <p:sp>
        <p:nvSpPr>
          <p:cNvPr id="61444" name="Text Box 3"/>
          <p:cNvSpPr txBox="1">
            <a:spLocks noChangeArrowheads="1"/>
          </p:cNvSpPr>
          <p:nvPr/>
        </p:nvSpPr>
        <p:spPr bwMode="auto">
          <a:xfrm>
            <a:off x="1295400" y="1447800"/>
            <a:ext cx="6096000" cy="2133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mNewLine MACRO      ; define the macro</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call Crlf</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ENDM</a:t>
            </a:r>
          </a:p>
          <a:p>
            <a:pPr>
              <a:lnSpc>
                <a:spcPct val="50000"/>
              </a:lnSpc>
              <a:spcBef>
                <a:spcPct val="50000"/>
              </a:spcBef>
              <a:tabLst>
                <a:tab pos="457200" algn="l"/>
                <a:tab pos="3657600" algn="l"/>
                <a:tab pos="4114800" algn="l"/>
              </a:tabLst>
            </a:pPr>
            <a:endParaRPr lang="en-US" sz="16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.data</a:t>
            </a:r>
          </a:p>
          <a:p>
            <a:pPr>
              <a:lnSpc>
                <a:spcPct val="50000"/>
              </a:lnSpc>
              <a:spcBef>
                <a:spcPct val="50000"/>
              </a:spcBef>
              <a:tabLst>
                <a:tab pos="457200" algn="l"/>
                <a:tab pos="3657600" algn="l"/>
                <a:tab pos="4114800" algn="l"/>
              </a:tabLst>
            </a:pPr>
            <a:endParaRPr lang="en-US" sz="16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.code</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mNewLine            ; invoke the macro</a:t>
            </a:r>
          </a:p>
        </p:txBody>
      </p:sp>
      <p:sp>
        <p:nvSpPr>
          <p:cNvPr id="61445" name="Text Box 4"/>
          <p:cNvSpPr txBox="1">
            <a:spLocks noChangeArrowheads="1"/>
          </p:cNvSpPr>
          <p:nvPr/>
        </p:nvSpPr>
        <p:spPr bwMode="auto">
          <a:xfrm>
            <a:off x="609600" y="914400"/>
            <a:ext cx="7696200" cy="554038"/>
          </a:xfrm>
          <a:prstGeom prst="rect">
            <a:avLst/>
          </a:prstGeom>
          <a:noFill/>
          <a:ln w="9525">
            <a:noFill/>
            <a:miter lim="800000"/>
            <a:headEnd/>
            <a:tailEnd/>
          </a:ln>
        </p:spPr>
        <p:txBody>
          <a:bodyPr tIns="137160" bIns="137160">
            <a:spAutoFit/>
          </a:bodyPr>
          <a:lstStyle/>
          <a:p>
            <a:pPr>
              <a:spcBef>
                <a:spcPct val="50000"/>
              </a:spcBef>
              <a:buFont typeface="Arial" charset="0"/>
              <a:buChar char="•"/>
            </a:pPr>
            <a:r>
              <a:rPr lang="en-US" sz="1800" dirty="0">
                <a:solidFill>
                  <a:schemeClr val="tx1"/>
                </a:solidFill>
              </a:rPr>
              <a:t>   The </a:t>
            </a:r>
            <a:r>
              <a:rPr lang="en-US" sz="1800" dirty="0" err="1">
                <a:solidFill>
                  <a:schemeClr val="tx1"/>
                </a:solidFill>
              </a:rPr>
              <a:t>mNewLine</a:t>
            </a:r>
            <a:r>
              <a:rPr lang="en-US" sz="1800" dirty="0">
                <a:solidFill>
                  <a:schemeClr val="tx1"/>
                </a:solidFill>
              </a:rPr>
              <a:t> macro is defined and then </a:t>
            </a:r>
            <a:r>
              <a:rPr lang="en-US" sz="1800" dirty="0" smtClean="0">
                <a:solidFill>
                  <a:schemeClr val="tx1"/>
                </a:solidFill>
              </a:rPr>
              <a:t>invoked.</a:t>
            </a:r>
            <a:endParaRPr lang="en-US" sz="1800" dirty="0">
              <a:solidFill>
                <a:schemeClr val="tx1"/>
              </a:solidFill>
            </a:endParaRPr>
          </a:p>
        </p:txBody>
      </p:sp>
      <p:sp>
        <p:nvSpPr>
          <p:cNvPr id="58374" name="Text Box 5"/>
          <p:cNvSpPr txBox="1">
            <a:spLocks noChangeArrowheads="1"/>
          </p:cNvSpPr>
          <p:nvPr/>
        </p:nvSpPr>
        <p:spPr bwMode="auto">
          <a:xfrm>
            <a:off x="609600" y="3581400"/>
            <a:ext cx="7315200" cy="1984375"/>
          </a:xfrm>
          <a:prstGeom prst="rect">
            <a:avLst/>
          </a:prstGeom>
          <a:noFill/>
          <a:ln w="9525">
            <a:noFill/>
            <a:miter lim="800000"/>
            <a:headEnd/>
            <a:tailEnd/>
          </a:ln>
        </p:spPr>
        <p:txBody>
          <a:bodyPr tIns="137160" bIns="137160">
            <a:spAutoFit/>
          </a:bodyPr>
          <a:lstStyle/>
          <a:p>
            <a:pPr>
              <a:spcBef>
                <a:spcPct val="50000"/>
              </a:spcBef>
              <a:buFont typeface="Arial" pitchFamily="34" charset="0"/>
              <a:buChar char="•"/>
              <a:defRPr/>
            </a:pPr>
            <a:r>
              <a:rPr lang="en-US" sz="1800" dirty="0">
                <a:solidFill>
                  <a:schemeClr val="tx1"/>
                </a:solidFill>
              </a:rPr>
              <a:t>   The assembler will substitute "</a:t>
            </a:r>
            <a:r>
              <a:rPr lang="en-US" sz="1800" dirty="0" err="1">
                <a:solidFill>
                  <a:schemeClr val="tx1"/>
                </a:solidFill>
              </a:rPr>
              <a:t>mNewLine</a:t>
            </a:r>
            <a:r>
              <a:rPr lang="en-US" sz="2100" dirty="0">
                <a:solidFill>
                  <a:schemeClr val="tx1"/>
                </a:solidFill>
              </a:rPr>
              <a:t>"</a:t>
            </a:r>
            <a:r>
              <a:rPr lang="en-US" sz="1800" dirty="0">
                <a:solidFill>
                  <a:schemeClr val="tx1"/>
                </a:solidFill>
              </a:rPr>
              <a:t> with "call </a:t>
            </a:r>
            <a:r>
              <a:rPr lang="en-US" sz="1800" dirty="0" err="1" smtClean="0">
                <a:solidFill>
                  <a:schemeClr val="tx1"/>
                </a:solidFill>
              </a:rPr>
              <a:t>Crlf</a:t>
            </a:r>
            <a:r>
              <a:rPr lang="en-US" sz="1800" dirty="0" smtClean="0">
                <a:solidFill>
                  <a:schemeClr val="tx1"/>
                </a:solidFill>
              </a:rPr>
              <a:t>".</a:t>
            </a:r>
            <a:endParaRPr lang="en-US" sz="1800" dirty="0">
              <a:solidFill>
                <a:schemeClr val="tx1"/>
              </a:solidFill>
            </a:endParaRPr>
          </a:p>
          <a:p>
            <a:pPr>
              <a:spcBef>
                <a:spcPct val="50000"/>
              </a:spcBef>
              <a:buFont typeface="Arial" pitchFamily="34" charset="0"/>
              <a:buChar char="•"/>
              <a:defRPr/>
            </a:pPr>
            <a:r>
              <a:rPr lang="en-US" sz="1800" dirty="0">
                <a:solidFill>
                  <a:schemeClr val="tx1"/>
                </a:solidFill>
              </a:rPr>
              <a:t>   Note that there is no CALL instruction to invoke a </a:t>
            </a:r>
            <a:r>
              <a:rPr lang="en-US" sz="1800" dirty="0" smtClean="0">
                <a:solidFill>
                  <a:schemeClr val="tx1"/>
                </a:solidFill>
              </a:rPr>
              <a:t>macro.</a:t>
            </a:r>
            <a:endParaRPr lang="en-US" sz="1800" dirty="0">
              <a:solidFill>
                <a:schemeClr val="tx1"/>
              </a:solidFill>
            </a:endParaRPr>
          </a:p>
          <a:p>
            <a:pPr marL="274320" indent="-274320">
              <a:spcBef>
                <a:spcPct val="50000"/>
              </a:spcBef>
              <a:buFont typeface="Arial" pitchFamily="34" charset="0"/>
              <a:buChar char="•"/>
              <a:defRPr/>
            </a:pPr>
            <a:r>
              <a:rPr lang="en-US" sz="1800" dirty="0">
                <a:solidFill>
                  <a:schemeClr val="tx1"/>
                </a:solidFill>
              </a:rPr>
              <a:t>If a macro uses a register, we need to push the register value onto the stack to save it before using the register, and at the end of the macro, we need to restore the register </a:t>
            </a:r>
            <a:r>
              <a:rPr lang="en-US" sz="1800" dirty="0" smtClean="0">
                <a:solidFill>
                  <a:schemeClr val="tx1"/>
                </a:solidFill>
              </a:rPr>
              <a:t>value.</a:t>
            </a: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625C2AF-0C03-44AB-BA3E-C1EA13C28D2E}" type="slidenum">
              <a:rPr lang="en-US" sz="1600">
                <a:solidFill>
                  <a:schemeClr val="tx1"/>
                </a:solidFill>
                <a:latin typeface="Times New Roman" pitchFamily="18" charset="0"/>
              </a:rPr>
              <a:pPr algn="r"/>
              <a:t>57</a:t>
            </a:fld>
            <a:endParaRPr lang="en-US" sz="1600">
              <a:solidFill>
                <a:schemeClr val="tx1"/>
              </a:solidFill>
              <a:latin typeface="Times New Roman" pitchFamily="18" charset="0"/>
            </a:endParaRPr>
          </a:p>
        </p:txBody>
      </p:sp>
      <p:sp>
        <p:nvSpPr>
          <p:cNvPr id="193538" name="Rectangle 2"/>
          <p:cNvSpPr>
            <a:spLocks noGrp="1" noChangeArrowheads="1"/>
          </p:cNvSpPr>
          <p:nvPr>
            <p:ph type="title" idx="4294967295"/>
          </p:nvPr>
        </p:nvSpPr>
        <p:spPr>
          <a:xfrm>
            <a:off x="762000" y="609600"/>
            <a:ext cx="7772400" cy="609600"/>
          </a:xfrm>
        </p:spPr>
        <p:txBody>
          <a:bodyPr/>
          <a:lstStyle/>
          <a:p>
            <a:pPr eaLnBrk="1" hangingPunct="1">
              <a:defRPr/>
            </a:pPr>
            <a:r>
              <a:rPr lang="en-US" sz="2800" dirty="0" smtClean="0"/>
              <a:t>What’s Next</a:t>
            </a:r>
          </a:p>
        </p:txBody>
      </p:sp>
      <p:sp>
        <p:nvSpPr>
          <p:cNvPr id="62468" name="Rectangle 3"/>
          <p:cNvSpPr>
            <a:spLocks noGrp="1" noChangeArrowheads="1"/>
          </p:cNvSpPr>
          <p:nvPr>
            <p:ph type="body" idx="4294967295"/>
          </p:nvPr>
        </p:nvSpPr>
        <p:spPr>
          <a:xfrm>
            <a:off x="1447800" y="1600200"/>
            <a:ext cx="6400800" cy="1600200"/>
          </a:xfrm>
        </p:spPr>
        <p:txBody>
          <a:bodyPr/>
          <a:lstStyle/>
          <a:p>
            <a:pPr eaLnBrk="1" hangingPunct="1">
              <a:buFontTx/>
              <a:buNone/>
            </a:pPr>
            <a:r>
              <a:rPr lang="en-US" sz="2000" smtClean="0"/>
              <a:t>	</a:t>
            </a:r>
          </a:p>
          <a:p>
            <a:pPr lvl="1" eaLnBrk="1" hangingPunct="1"/>
            <a:r>
              <a:rPr lang="en-US" sz="2000" smtClean="0"/>
              <a:t>Difference between macros and procedures</a:t>
            </a:r>
          </a:p>
          <a:p>
            <a:pPr lvl="1" eaLnBrk="1" hangingPunct="1"/>
            <a:r>
              <a:rPr lang="en-US" sz="2000" smtClean="0"/>
              <a:t>Defining macros</a:t>
            </a:r>
          </a:p>
          <a:p>
            <a:pPr lvl="1" eaLnBrk="1" hangingPunct="1"/>
            <a:r>
              <a:rPr lang="en-US" sz="2000" b="1" smtClean="0"/>
              <a:t>Passing parameters to macros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en-US" sz="2800" smtClean="0"/>
              <a:t>mPutChar Macro</a:t>
            </a:r>
          </a:p>
        </p:txBody>
      </p:sp>
      <p:sp>
        <p:nvSpPr>
          <p:cNvPr id="63492" name="Text Box 3"/>
          <p:cNvSpPr txBox="1">
            <a:spLocks noChangeArrowheads="1"/>
          </p:cNvSpPr>
          <p:nvPr/>
        </p:nvSpPr>
        <p:spPr bwMode="auto">
          <a:xfrm>
            <a:off x="2514600" y="1524000"/>
            <a:ext cx="3505200" cy="18288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mPutchar MACRO char</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 eax</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mov al,char</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call WriteChar</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pop eax</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ENDM</a:t>
            </a:r>
          </a:p>
        </p:txBody>
      </p:sp>
      <p:sp>
        <p:nvSpPr>
          <p:cNvPr id="63493" name="Text Box 4"/>
          <p:cNvSpPr txBox="1">
            <a:spLocks noChangeArrowheads="1"/>
          </p:cNvSpPr>
          <p:nvPr/>
        </p:nvSpPr>
        <p:spPr bwMode="auto">
          <a:xfrm>
            <a:off x="685800" y="838200"/>
            <a:ext cx="7696200" cy="553998"/>
          </a:xfrm>
          <a:prstGeom prst="rect">
            <a:avLst/>
          </a:prstGeom>
          <a:noFill/>
          <a:ln w="9525">
            <a:noFill/>
            <a:miter lim="800000"/>
            <a:headEnd/>
            <a:tailEnd/>
          </a:ln>
        </p:spPr>
        <p:txBody>
          <a:bodyPr tIns="137160" bIns="137160">
            <a:spAutoFit/>
          </a:bodyPr>
          <a:lstStyle/>
          <a:p>
            <a:pPr>
              <a:spcBef>
                <a:spcPct val="50000"/>
              </a:spcBef>
            </a:pPr>
            <a:r>
              <a:rPr lang="en-US" sz="1800" dirty="0">
                <a:solidFill>
                  <a:schemeClr val="tx1"/>
                </a:solidFill>
              </a:rPr>
              <a:t>Writes a single character to standard </a:t>
            </a:r>
            <a:r>
              <a:rPr lang="en-US" sz="1800" dirty="0" smtClean="0">
                <a:solidFill>
                  <a:schemeClr val="tx1"/>
                </a:solidFill>
              </a:rPr>
              <a:t>output.</a:t>
            </a:r>
            <a:endParaRPr lang="en-US" sz="1800" dirty="0">
              <a:solidFill>
                <a:schemeClr val="tx1"/>
              </a:solidFill>
            </a:endParaRPr>
          </a:p>
        </p:txBody>
      </p:sp>
      <p:sp>
        <p:nvSpPr>
          <p:cNvPr id="63494" name="Text Box 5"/>
          <p:cNvSpPr txBox="1">
            <a:spLocks noChangeArrowheads="1"/>
          </p:cNvSpPr>
          <p:nvPr/>
        </p:nvSpPr>
        <p:spPr bwMode="auto">
          <a:xfrm>
            <a:off x="762000" y="1981200"/>
            <a:ext cx="2362200" cy="547688"/>
          </a:xfrm>
          <a:prstGeom prst="rect">
            <a:avLst/>
          </a:prstGeom>
          <a:noFill/>
          <a:ln w="9525">
            <a:noFill/>
            <a:miter lim="800000"/>
            <a:headEnd/>
            <a:tailEnd/>
          </a:ln>
        </p:spPr>
        <p:txBody>
          <a:bodyPr tIns="137160" bIns="137160">
            <a:spAutoFit/>
          </a:bodyPr>
          <a:lstStyle/>
          <a:p>
            <a:pPr>
              <a:spcBef>
                <a:spcPct val="50000"/>
              </a:spcBef>
            </a:pPr>
            <a:r>
              <a:rPr lang="en-US" sz="1800">
                <a:solidFill>
                  <a:schemeClr val="tx1"/>
                </a:solidFill>
              </a:rPr>
              <a:t>Definition:</a:t>
            </a:r>
          </a:p>
        </p:txBody>
      </p:sp>
      <p:sp>
        <p:nvSpPr>
          <p:cNvPr id="63495" name="Text Box 6"/>
          <p:cNvSpPr txBox="1">
            <a:spLocks noChangeArrowheads="1"/>
          </p:cNvSpPr>
          <p:nvPr/>
        </p:nvSpPr>
        <p:spPr bwMode="auto">
          <a:xfrm>
            <a:off x="2514600" y="3581400"/>
            <a:ext cx="3505200" cy="762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a:t>
            </a:r>
            <a:r>
              <a:rPr lang="en-US" sz="1600" b="1">
                <a:solidFill>
                  <a:schemeClr val="tx1"/>
                </a:solidFill>
                <a:latin typeface="Courier New" pitchFamily="49" charset="0"/>
              </a:rPr>
              <a:t>code</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mPutchar 'A'</a:t>
            </a:r>
          </a:p>
        </p:txBody>
      </p:sp>
      <p:sp>
        <p:nvSpPr>
          <p:cNvPr id="63496" name="Text Box 7"/>
          <p:cNvSpPr txBox="1">
            <a:spLocks noChangeArrowheads="1"/>
          </p:cNvSpPr>
          <p:nvPr/>
        </p:nvSpPr>
        <p:spPr bwMode="auto">
          <a:xfrm>
            <a:off x="685800" y="3657600"/>
            <a:ext cx="2362200" cy="547688"/>
          </a:xfrm>
          <a:prstGeom prst="rect">
            <a:avLst/>
          </a:prstGeom>
          <a:noFill/>
          <a:ln w="9525">
            <a:noFill/>
            <a:miter lim="800000"/>
            <a:headEnd/>
            <a:tailEnd/>
          </a:ln>
        </p:spPr>
        <p:txBody>
          <a:bodyPr tIns="137160" bIns="137160">
            <a:spAutoFit/>
          </a:bodyPr>
          <a:lstStyle/>
          <a:p>
            <a:pPr>
              <a:spcBef>
                <a:spcPct val="50000"/>
              </a:spcBef>
            </a:pPr>
            <a:r>
              <a:rPr lang="en-US" sz="1800">
                <a:solidFill>
                  <a:schemeClr val="tx1"/>
                </a:solidFill>
              </a:rPr>
              <a:t>Invocation:</a:t>
            </a:r>
          </a:p>
        </p:txBody>
      </p:sp>
      <p:sp>
        <p:nvSpPr>
          <p:cNvPr id="63497" name="Text Box 8"/>
          <p:cNvSpPr txBox="1">
            <a:spLocks noChangeArrowheads="1"/>
          </p:cNvSpPr>
          <p:nvPr/>
        </p:nvSpPr>
        <p:spPr bwMode="auto">
          <a:xfrm>
            <a:off x="2514600" y="4495800"/>
            <a:ext cx="3505200" cy="1371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909638" algn="l"/>
                <a:tab pos="3657600" algn="l"/>
                <a:tab pos="4114800" algn="l"/>
              </a:tabLst>
            </a:pPr>
            <a:r>
              <a:rPr lang="en-US" sz="1400" b="1">
                <a:solidFill>
                  <a:schemeClr val="tx1"/>
                </a:solidFill>
                <a:latin typeface="Courier New" pitchFamily="49" charset="0"/>
              </a:rPr>
              <a:t>1</a:t>
            </a:r>
            <a:r>
              <a:rPr lang="en-US" sz="1600" b="1">
                <a:solidFill>
                  <a:schemeClr val="tx1"/>
                </a:solidFill>
                <a:latin typeface="Courier New" pitchFamily="49" charset="0"/>
              </a:rPr>
              <a:t>	push eax</a:t>
            </a:r>
          </a:p>
          <a:p>
            <a:pPr>
              <a:lnSpc>
                <a:spcPct val="50000"/>
              </a:lnSpc>
              <a:spcBef>
                <a:spcPct val="50000"/>
              </a:spcBef>
              <a:tabLst>
                <a:tab pos="909638" algn="l"/>
                <a:tab pos="3657600" algn="l"/>
                <a:tab pos="4114800" algn="l"/>
              </a:tabLst>
            </a:pPr>
            <a:r>
              <a:rPr lang="en-US" sz="1600" b="1">
                <a:solidFill>
                  <a:schemeClr val="tx1"/>
                </a:solidFill>
                <a:latin typeface="Courier New" pitchFamily="49" charset="0"/>
              </a:rPr>
              <a:t>1	mov al,'A'</a:t>
            </a:r>
          </a:p>
          <a:p>
            <a:pPr>
              <a:lnSpc>
                <a:spcPct val="50000"/>
              </a:lnSpc>
              <a:spcBef>
                <a:spcPct val="50000"/>
              </a:spcBef>
              <a:tabLst>
                <a:tab pos="909638" algn="l"/>
                <a:tab pos="3657600" algn="l"/>
                <a:tab pos="4114800" algn="l"/>
              </a:tabLst>
            </a:pPr>
            <a:r>
              <a:rPr lang="en-US" sz="1600" b="1">
                <a:solidFill>
                  <a:schemeClr val="tx1"/>
                </a:solidFill>
                <a:latin typeface="Courier New" pitchFamily="49" charset="0"/>
              </a:rPr>
              <a:t>1	call WriteChar</a:t>
            </a:r>
          </a:p>
          <a:p>
            <a:pPr>
              <a:lnSpc>
                <a:spcPct val="50000"/>
              </a:lnSpc>
              <a:spcBef>
                <a:spcPct val="50000"/>
              </a:spcBef>
              <a:tabLst>
                <a:tab pos="909638" algn="l"/>
                <a:tab pos="3657600" algn="l"/>
                <a:tab pos="4114800" algn="l"/>
              </a:tabLst>
            </a:pPr>
            <a:r>
              <a:rPr lang="en-US" sz="1600" b="1">
                <a:solidFill>
                  <a:schemeClr val="tx1"/>
                </a:solidFill>
                <a:latin typeface="Courier New" pitchFamily="49" charset="0"/>
              </a:rPr>
              <a:t>1	pop eax</a:t>
            </a:r>
          </a:p>
        </p:txBody>
      </p:sp>
      <p:sp>
        <p:nvSpPr>
          <p:cNvPr id="63498" name="Text Box 9"/>
          <p:cNvSpPr txBox="1">
            <a:spLocks noChangeArrowheads="1"/>
          </p:cNvSpPr>
          <p:nvPr/>
        </p:nvSpPr>
        <p:spPr bwMode="auto">
          <a:xfrm>
            <a:off x="685800" y="4953000"/>
            <a:ext cx="2362200" cy="547688"/>
          </a:xfrm>
          <a:prstGeom prst="rect">
            <a:avLst/>
          </a:prstGeom>
          <a:noFill/>
          <a:ln w="9525">
            <a:noFill/>
            <a:miter lim="800000"/>
            <a:headEnd/>
            <a:tailEnd/>
          </a:ln>
        </p:spPr>
        <p:txBody>
          <a:bodyPr tIns="137160" bIns="137160">
            <a:spAutoFit/>
          </a:bodyPr>
          <a:lstStyle/>
          <a:p>
            <a:pPr>
              <a:spcBef>
                <a:spcPct val="50000"/>
              </a:spcBef>
            </a:pPr>
            <a:r>
              <a:rPr lang="en-US" sz="1800">
                <a:solidFill>
                  <a:schemeClr val="tx1"/>
                </a:solidFill>
              </a:rPr>
              <a:t>Expansion:</a:t>
            </a:r>
          </a:p>
        </p:txBody>
      </p:sp>
      <p:sp>
        <p:nvSpPr>
          <p:cNvPr id="63499" name="Text Box 10"/>
          <p:cNvSpPr txBox="1">
            <a:spLocks noChangeArrowheads="1"/>
          </p:cNvSpPr>
          <p:nvPr/>
        </p:nvSpPr>
        <p:spPr bwMode="auto">
          <a:xfrm>
            <a:off x="6324600" y="4724400"/>
            <a:ext cx="1828800" cy="822325"/>
          </a:xfrm>
          <a:prstGeom prst="rect">
            <a:avLst/>
          </a:prstGeom>
          <a:noFill/>
          <a:ln w="9525">
            <a:noFill/>
            <a:miter lim="800000"/>
            <a:headEnd/>
            <a:tailEnd/>
          </a:ln>
        </p:spPr>
        <p:txBody>
          <a:bodyPr tIns="137160" bIns="137160">
            <a:spAutoFit/>
          </a:bodyPr>
          <a:lstStyle/>
          <a:p>
            <a:pPr>
              <a:spcBef>
                <a:spcPct val="50000"/>
              </a:spcBef>
            </a:pPr>
            <a:r>
              <a:rPr lang="en-US" sz="1800">
                <a:solidFill>
                  <a:schemeClr val="tx2"/>
                </a:solidFill>
              </a:rPr>
              <a:t>viewed in the listing file</a:t>
            </a:r>
          </a:p>
        </p:txBody>
      </p:sp>
      <p:sp>
        <p:nvSpPr>
          <p:cNvPr id="63500" name="Text Box 11"/>
          <p:cNvSpPr txBox="1">
            <a:spLocks noChangeArrowheads="1"/>
          </p:cNvSpPr>
          <p:nvPr/>
        </p:nvSpPr>
        <p:spPr bwMode="auto">
          <a:xfrm>
            <a:off x="6324600" y="1905000"/>
            <a:ext cx="1828800" cy="1096963"/>
          </a:xfrm>
          <a:prstGeom prst="rect">
            <a:avLst/>
          </a:prstGeom>
          <a:noFill/>
          <a:ln w="9525">
            <a:noFill/>
            <a:miter lim="800000"/>
            <a:headEnd/>
            <a:tailEnd/>
          </a:ln>
        </p:spPr>
        <p:txBody>
          <a:bodyPr tIns="137160" bIns="137160">
            <a:spAutoFit/>
          </a:bodyPr>
          <a:lstStyle/>
          <a:p>
            <a:pPr>
              <a:spcBef>
                <a:spcPct val="50000"/>
              </a:spcBef>
            </a:pPr>
            <a:r>
              <a:rPr lang="en-US" sz="1800">
                <a:solidFill>
                  <a:schemeClr val="tx2"/>
                </a:solidFill>
              </a:rPr>
              <a:t>Note that eax is saved and then restored</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en-US" sz="2800" smtClean="0"/>
              <a:t>Invoking Macros</a:t>
            </a:r>
            <a:endParaRPr lang="en-US" sz="2000" smtClean="0"/>
          </a:p>
        </p:txBody>
      </p:sp>
      <p:sp>
        <p:nvSpPr>
          <p:cNvPr id="7173" name="Rectangle 3"/>
          <p:cNvSpPr>
            <a:spLocks noGrp="1" noChangeArrowheads="1"/>
          </p:cNvSpPr>
          <p:nvPr>
            <p:ph type="body" sz="half" idx="1"/>
          </p:nvPr>
        </p:nvSpPr>
        <p:spPr>
          <a:xfrm>
            <a:off x="1219200" y="1143000"/>
            <a:ext cx="3429000" cy="4495800"/>
          </a:xfrm>
        </p:spPr>
        <p:txBody>
          <a:bodyPr/>
          <a:lstStyle/>
          <a:p>
            <a:pPr eaLnBrk="1" hangingPunct="1"/>
            <a:r>
              <a:rPr lang="en-US" sz="1800" dirty="0" smtClean="0"/>
              <a:t>When we invoke a macro, each argument we pass matches a declared parameter.</a:t>
            </a:r>
          </a:p>
          <a:p>
            <a:pPr eaLnBrk="1" hangingPunct="1"/>
            <a:r>
              <a:rPr lang="en-US" sz="1800" dirty="0" smtClean="0"/>
              <a:t>Each parameter is replaced by its corresponding argument when the macro is expanded.</a:t>
            </a:r>
          </a:p>
          <a:p>
            <a:pPr eaLnBrk="1" hangingPunct="1"/>
            <a:r>
              <a:rPr lang="en-US" sz="1800" dirty="0" smtClean="0"/>
              <a:t>When a macro expands, it generates assembly language source code.</a:t>
            </a:r>
          </a:p>
          <a:p>
            <a:pPr eaLnBrk="1" hangingPunct="1"/>
            <a:r>
              <a:rPr lang="en-US" sz="1800" dirty="0" smtClean="0"/>
              <a:t>Arguments are treated as simple text by </a:t>
            </a:r>
            <a:r>
              <a:rPr lang="en-US" sz="1800" smtClean="0"/>
              <a:t>the preprocessor.</a:t>
            </a:r>
            <a:endParaRPr lang="en-US" sz="1800" dirty="0" smtClean="0"/>
          </a:p>
        </p:txBody>
      </p:sp>
      <p:graphicFrame>
        <p:nvGraphicFramePr>
          <p:cNvPr id="7170" name="Object 4"/>
          <p:cNvGraphicFramePr>
            <a:graphicFrameLocks noGrp="1" noChangeAspect="1"/>
          </p:cNvGraphicFramePr>
          <p:nvPr>
            <p:ph sz="half" idx="2"/>
          </p:nvPr>
        </p:nvGraphicFramePr>
        <p:xfrm>
          <a:off x="5029200" y="1447800"/>
          <a:ext cx="2974975" cy="3352800"/>
        </p:xfrm>
        <a:graphic>
          <a:graphicData uri="http://schemas.openxmlformats.org/presentationml/2006/ole">
            <p:oleObj spid="_x0000_s7171" name="VISIO" r:id="rId3" imgW="2125980" imgH="1975104" progId="">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pPr eaLnBrk="1" hangingPunct="1">
              <a:defRPr/>
            </a:pPr>
            <a:r>
              <a:rPr lang="en-US" sz="2800" dirty="0" smtClean="0"/>
              <a:t>Stack Segment</a:t>
            </a:r>
          </a:p>
        </p:txBody>
      </p:sp>
      <p:sp>
        <p:nvSpPr>
          <p:cNvPr id="13315" name="Content Placeholder 2"/>
          <p:cNvSpPr>
            <a:spLocks noGrp="1"/>
          </p:cNvSpPr>
          <p:nvPr>
            <p:ph idx="1"/>
          </p:nvPr>
        </p:nvSpPr>
        <p:spPr>
          <a:xfrm>
            <a:off x="457200" y="609600"/>
            <a:ext cx="8153400" cy="5562600"/>
          </a:xfrm>
        </p:spPr>
        <p:txBody>
          <a:bodyPr/>
          <a:lstStyle/>
          <a:p>
            <a:pPr eaLnBrk="1" hangingPunct="1">
              <a:defRPr/>
            </a:pPr>
            <a:r>
              <a:rPr lang="en-US" sz="1800" dirty="0" smtClean="0"/>
              <a:t>A program is given a data segment and a code segment by the OS when the executable is loaded into memory, but the stack segment is not automatically given, it must be requested by the program.</a:t>
            </a:r>
          </a:p>
          <a:p>
            <a:pPr eaLnBrk="1" hangingPunct="1">
              <a:defRPr/>
            </a:pPr>
            <a:r>
              <a:rPr lang="en-US" sz="1800" dirty="0" smtClean="0"/>
              <a:t>With MASM the directive to request a stack segment is .stack</a:t>
            </a:r>
          </a:p>
          <a:p>
            <a:pPr eaLnBrk="1" hangingPunct="1">
              <a:defRPr/>
            </a:pPr>
            <a:r>
              <a:rPr lang="en-US" sz="1800" dirty="0" smtClean="0"/>
              <a:t>With the .stack directive, an optional stack size can be requested.</a:t>
            </a:r>
          </a:p>
          <a:p>
            <a:pPr eaLnBrk="1" hangingPunct="1">
              <a:defRPr/>
            </a:pPr>
            <a:r>
              <a:rPr lang="en-US" sz="1800" dirty="0" smtClean="0"/>
              <a:t>The requested size is in bytes, and is optional:</a:t>
            </a:r>
          </a:p>
          <a:p>
            <a:pPr lvl="2" eaLnBrk="1" hangingPunct="1">
              <a:buFontTx/>
              <a:buNone/>
              <a:defRPr/>
            </a:pPr>
            <a:r>
              <a:rPr lang="en-US" sz="1600" b="1" dirty="0" smtClean="0">
                <a:latin typeface="Courier New" pitchFamily="49" charset="0"/>
                <a:cs typeface="Courier New" pitchFamily="49" charset="0"/>
              </a:rPr>
              <a:t>.</a:t>
            </a:r>
            <a:r>
              <a:rPr lang="en-US" sz="1800" b="1" dirty="0" smtClean="0">
                <a:latin typeface="Courier New" pitchFamily="49" charset="0"/>
                <a:cs typeface="Courier New" pitchFamily="49" charset="0"/>
              </a:rPr>
              <a:t>stack 2048  </a:t>
            </a:r>
            <a:r>
              <a:rPr lang="en-US" sz="1800" dirty="0" smtClean="0">
                <a:latin typeface="+mj-lt"/>
                <a:cs typeface="Courier New" pitchFamily="49" charset="0"/>
              </a:rPr>
              <a:t> ;</a:t>
            </a:r>
            <a:r>
              <a:rPr lang="en-US" sz="1800" dirty="0" smtClean="0">
                <a:latin typeface="+mj-lt"/>
              </a:rPr>
              <a:t> 2KB stack size</a:t>
            </a:r>
          </a:p>
          <a:p>
            <a:pPr lvl="2" eaLnBrk="1" hangingPunct="1">
              <a:buFontTx/>
              <a:buNone/>
              <a:defRPr/>
            </a:pPr>
            <a:r>
              <a:rPr lang="en-US" sz="1800" b="1" dirty="0" smtClean="0">
                <a:latin typeface="Courier New" pitchFamily="49" charset="0"/>
                <a:cs typeface="Courier New" pitchFamily="49" charset="0"/>
              </a:rPr>
              <a:t>.stack 100h</a:t>
            </a:r>
            <a:r>
              <a:rPr lang="en-US" sz="1800" dirty="0" smtClean="0"/>
              <a:t>	; 256 bytes stack size</a:t>
            </a:r>
          </a:p>
          <a:p>
            <a:pPr lvl="2" eaLnBrk="1" hangingPunct="1">
              <a:buFontTx/>
              <a:buNone/>
              <a:defRPr/>
            </a:pPr>
            <a:r>
              <a:rPr lang="en-US" sz="1800" b="1" dirty="0" smtClean="0">
                <a:latin typeface="Courier New" pitchFamily="49" charset="0"/>
                <a:cs typeface="Courier New" pitchFamily="49" charset="0"/>
              </a:rPr>
              <a:t>.s</a:t>
            </a:r>
            <a:r>
              <a:rPr lang="en-US" sz="1600" b="1" dirty="0" smtClean="0">
                <a:latin typeface="Courier New" pitchFamily="49" charset="0"/>
                <a:cs typeface="Courier New" pitchFamily="49" charset="0"/>
              </a:rPr>
              <a:t>tack</a:t>
            </a:r>
            <a:r>
              <a:rPr lang="en-US" sz="1600" dirty="0" smtClean="0"/>
              <a:t>	 	</a:t>
            </a:r>
            <a:r>
              <a:rPr lang="en-US" sz="1800" dirty="0" smtClean="0"/>
              <a:t>; default stack size of 1KB (1024)</a:t>
            </a:r>
          </a:p>
          <a:p>
            <a:pPr eaLnBrk="1" hangingPunct="1">
              <a:defRPr/>
            </a:pPr>
            <a:r>
              <a:rPr lang="en-US" sz="1800" dirty="0" smtClean="0"/>
              <a:t>In 32-bit mode, it is most efficient to request a stack size that is a multiple of 32 because all data will go evenly into the stack, with no leftover memory to waste.</a:t>
            </a:r>
          </a:p>
          <a:p>
            <a:pPr eaLnBrk="1" hangingPunct="1">
              <a:defRPr/>
            </a:pPr>
            <a:r>
              <a:rPr lang="en-US" sz="1800" dirty="0" smtClean="0"/>
              <a:t>When a stack segment is requested, the OS sets the SS register to hold the address of the stack, and sets ESP to point to the top of the stack.</a:t>
            </a:r>
          </a:p>
          <a:p>
            <a:pPr eaLnBrk="1" hangingPunct="1">
              <a:defRPr/>
            </a:pPr>
            <a:r>
              <a:rPr lang="en-US" sz="1800" dirty="0" smtClean="0"/>
              <a:t>For programs written in this class, it is possible to leave out the .stack directive because the Irvine32 include file already defines the stack for us: .STACK 4096.  However, you can use .stack to choose a smaller or larger stack size.</a:t>
            </a:r>
            <a:br>
              <a:rPr lang="en-US" sz="1800" dirty="0" smtClean="0"/>
            </a:br>
            <a:endParaRPr lang="en-US" sz="1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en-US" sz="2800" smtClean="0"/>
              <a:t>mWriteStr Macro</a:t>
            </a:r>
            <a:endParaRPr lang="en-US" sz="2000" smtClean="0"/>
          </a:p>
        </p:txBody>
      </p:sp>
      <p:sp>
        <p:nvSpPr>
          <p:cNvPr id="64516" name="Text Box 3"/>
          <p:cNvSpPr txBox="1">
            <a:spLocks noChangeArrowheads="1"/>
          </p:cNvSpPr>
          <p:nvPr/>
        </p:nvSpPr>
        <p:spPr bwMode="auto">
          <a:xfrm>
            <a:off x="3733800" y="914400"/>
            <a:ext cx="4419600" cy="3048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mWriteStr MACRO buffer</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push edx</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mov  edx,OFFSET buffer</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call WriteString</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	pop  edx</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ENDM</a:t>
            </a:r>
          </a:p>
          <a:p>
            <a:pPr>
              <a:lnSpc>
                <a:spcPct val="50000"/>
              </a:lnSpc>
              <a:spcBef>
                <a:spcPct val="50000"/>
              </a:spcBef>
              <a:tabLst>
                <a:tab pos="457200" algn="l"/>
                <a:tab pos="3657600" algn="l"/>
                <a:tab pos="4114800" algn="l"/>
              </a:tabLst>
            </a:pPr>
            <a:endParaRPr lang="en-US" sz="16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.data</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str1 BYTE "Welcome!",0</a:t>
            </a:r>
          </a:p>
          <a:p>
            <a:pPr>
              <a:lnSpc>
                <a:spcPct val="50000"/>
              </a:lnSpc>
              <a:spcBef>
                <a:spcPct val="50000"/>
              </a:spcBef>
              <a:tabLst>
                <a:tab pos="457200" algn="l"/>
                <a:tab pos="3657600" algn="l"/>
                <a:tab pos="4114800" algn="l"/>
              </a:tabLst>
            </a:pPr>
            <a:endParaRPr lang="en-US" sz="1600" b="1">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.code</a:t>
            </a:r>
          </a:p>
          <a:p>
            <a:pPr>
              <a:lnSpc>
                <a:spcPct val="50000"/>
              </a:lnSpc>
              <a:spcBef>
                <a:spcPct val="50000"/>
              </a:spcBef>
              <a:tabLst>
                <a:tab pos="457200" algn="l"/>
                <a:tab pos="3657600" algn="l"/>
                <a:tab pos="4114800" algn="l"/>
              </a:tabLst>
            </a:pPr>
            <a:r>
              <a:rPr lang="en-US" sz="1600" b="1">
                <a:solidFill>
                  <a:schemeClr val="tx1"/>
                </a:solidFill>
                <a:latin typeface="Courier New" pitchFamily="49" charset="0"/>
              </a:rPr>
              <a:t>mWriteStr str1</a:t>
            </a:r>
          </a:p>
        </p:txBody>
      </p:sp>
      <p:sp>
        <p:nvSpPr>
          <p:cNvPr id="64517" name="Text Box 4"/>
          <p:cNvSpPr txBox="1">
            <a:spLocks noChangeArrowheads="1"/>
          </p:cNvSpPr>
          <p:nvPr/>
        </p:nvSpPr>
        <p:spPr bwMode="auto">
          <a:xfrm>
            <a:off x="685800" y="990600"/>
            <a:ext cx="2895600" cy="1246188"/>
          </a:xfrm>
          <a:prstGeom prst="rect">
            <a:avLst/>
          </a:prstGeom>
          <a:noFill/>
          <a:ln w="9525">
            <a:noFill/>
            <a:miter lim="800000"/>
            <a:headEnd/>
            <a:tailEnd/>
          </a:ln>
        </p:spPr>
        <p:txBody>
          <a:bodyPr tIns="137160" bIns="137160">
            <a:spAutoFit/>
          </a:bodyPr>
          <a:lstStyle/>
          <a:p>
            <a:pPr>
              <a:lnSpc>
                <a:spcPct val="85000"/>
              </a:lnSpc>
              <a:spcBef>
                <a:spcPct val="10000"/>
              </a:spcBef>
            </a:pPr>
            <a:r>
              <a:rPr lang="en-US" sz="1800" dirty="0">
                <a:solidFill>
                  <a:schemeClr val="tx1"/>
                </a:solidFill>
              </a:rPr>
              <a:t>Provides a convenient way to display a string</a:t>
            </a:r>
          </a:p>
          <a:p>
            <a:pPr>
              <a:lnSpc>
                <a:spcPct val="85000"/>
              </a:lnSpc>
              <a:spcBef>
                <a:spcPct val="10000"/>
              </a:spcBef>
            </a:pPr>
            <a:r>
              <a:rPr lang="en-US" sz="1800" dirty="0">
                <a:solidFill>
                  <a:schemeClr val="tx1"/>
                </a:solidFill>
              </a:rPr>
              <a:t> by passing the string name as an </a:t>
            </a:r>
            <a:r>
              <a:rPr lang="en-US" sz="1800" dirty="0" smtClean="0">
                <a:solidFill>
                  <a:schemeClr val="tx1"/>
                </a:solidFill>
              </a:rPr>
              <a:t>argument.</a:t>
            </a:r>
            <a:endParaRPr lang="en-US" sz="2500" dirty="0">
              <a:solidFill>
                <a:schemeClr val="tx1"/>
              </a:solidFill>
            </a:endParaRPr>
          </a:p>
        </p:txBody>
      </p:sp>
      <p:sp>
        <p:nvSpPr>
          <p:cNvPr id="64518" name="Text Box 5"/>
          <p:cNvSpPr txBox="1">
            <a:spLocks noChangeArrowheads="1"/>
          </p:cNvSpPr>
          <p:nvPr/>
        </p:nvSpPr>
        <p:spPr bwMode="auto">
          <a:xfrm>
            <a:off x="609600" y="4114800"/>
            <a:ext cx="2971800" cy="1371600"/>
          </a:xfrm>
          <a:prstGeom prst="rect">
            <a:avLst/>
          </a:prstGeom>
          <a:noFill/>
          <a:ln w="9525">
            <a:noFill/>
            <a:miter lim="800000"/>
            <a:headEnd/>
            <a:tailEnd/>
          </a:ln>
        </p:spPr>
        <p:txBody>
          <a:bodyPr tIns="137160" bIns="137160">
            <a:spAutoFit/>
          </a:bodyPr>
          <a:lstStyle/>
          <a:p>
            <a:pPr>
              <a:spcBef>
                <a:spcPct val="50000"/>
              </a:spcBef>
            </a:pPr>
            <a:r>
              <a:rPr lang="en-US" sz="1800" dirty="0">
                <a:solidFill>
                  <a:schemeClr val="tx1"/>
                </a:solidFill>
              </a:rPr>
              <a:t>The expanded code shows how the </a:t>
            </a:r>
            <a:r>
              <a:rPr lang="en-US" sz="1800" dirty="0">
                <a:solidFill>
                  <a:schemeClr val="tx2"/>
                </a:solidFill>
              </a:rPr>
              <a:t>str1</a:t>
            </a:r>
            <a:r>
              <a:rPr lang="en-US" sz="1800" dirty="0">
                <a:solidFill>
                  <a:schemeClr val="tx1"/>
                </a:solidFill>
              </a:rPr>
              <a:t> argument replaced the parameter named </a:t>
            </a:r>
            <a:r>
              <a:rPr lang="en-US" sz="1800" dirty="0" smtClean="0">
                <a:solidFill>
                  <a:schemeClr val="tx2"/>
                </a:solidFill>
              </a:rPr>
              <a:t>buffer.</a:t>
            </a:r>
            <a:endParaRPr lang="en-US" sz="1800" dirty="0">
              <a:solidFill>
                <a:schemeClr val="tx1"/>
              </a:solidFill>
            </a:endParaRPr>
          </a:p>
        </p:txBody>
      </p:sp>
      <p:sp>
        <p:nvSpPr>
          <p:cNvPr id="64519" name="Text Box 7"/>
          <p:cNvSpPr txBox="1">
            <a:spLocks noChangeArrowheads="1"/>
          </p:cNvSpPr>
          <p:nvPr/>
        </p:nvSpPr>
        <p:spPr bwMode="auto">
          <a:xfrm>
            <a:off x="3733800" y="4191000"/>
            <a:ext cx="4419600" cy="1143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681038" algn="l"/>
                <a:tab pos="3657600" algn="l"/>
                <a:tab pos="4114800" algn="l"/>
              </a:tabLst>
            </a:pPr>
            <a:r>
              <a:rPr lang="en-US" sz="1400" b="1">
                <a:solidFill>
                  <a:schemeClr val="tx1"/>
                </a:solidFill>
                <a:latin typeface="Courier New" pitchFamily="49" charset="0"/>
              </a:rPr>
              <a:t>1	push edx</a:t>
            </a:r>
          </a:p>
          <a:p>
            <a:pPr>
              <a:lnSpc>
                <a:spcPct val="50000"/>
              </a:lnSpc>
              <a:spcBef>
                <a:spcPct val="50000"/>
              </a:spcBef>
              <a:tabLst>
                <a:tab pos="681038" algn="l"/>
                <a:tab pos="3657600" algn="l"/>
                <a:tab pos="4114800" algn="l"/>
              </a:tabLst>
            </a:pPr>
            <a:r>
              <a:rPr lang="en-US" sz="1400" b="1">
                <a:solidFill>
                  <a:schemeClr val="tx1"/>
                </a:solidFill>
                <a:latin typeface="Courier New" pitchFamily="49" charset="0"/>
              </a:rPr>
              <a:t>1	mov  edx,OFFSET </a:t>
            </a:r>
            <a:r>
              <a:rPr lang="en-US" sz="1400" b="1">
                <a:solidFill>
                  <a:schemeClr val="tx2"/>
                </a:solidFill>
                <a:latin typeface="Courier New" pitchFamily="49" charset="0"/>
              </a:rPr>
              <a:t>str1</a:t>
            </a:r>
          </a:p>
          <a:p>
            <a:pPr>
              <a:lnSpc>
                <a:spcPct val="50000"/>
              </a:lnSpc>
              <a:spcBef>
                <a:spcPct val="50000"/>
              </a:spcBef>
              <a:tabLst>
                <a:tab pos="681038" algn="l"/>
                <a:tab pos="3657600" algn="l"/>
                <a:tab pos="4114800" algn="l"/>
              </a:tabLst>
            </a:pPr>
            <a:r>
              <a:rPr lang="en-US" sz="1400" b="1">
                <a:solidFill>
                  <a:schemeClr val="tx1"/>
                </a:solidFill>
                <a:latin typeface="Courier New" pitchFamily="49" charset="0"/>
              </a:rPr>
              <a:t>1	call WriteString</a:t>
            </a:r>
          </a:p>
          <a:p>
            <a:pPr>
              <a:lnSpc>
                <a:spcPct val="50000"/>
              </a:lnSpc>
              <a:spcBef>
                <a:spcPct val="50000"/>
              </a:spcBef>
              <a:tabLst>
                <a:tab pos="681038" algn="l"/>
                <a:tab pos="3657600" algn="l"/>
                <a:tab pos="4114800" algn="l"/>
              </a:tabLst>
            </a:pPr>
            <a:r>
              <a:rPr lang="en-US" sz="1400" b="1">
                <a:solidFill>
                  <a:schemeClr val="tx1"/>
                </a:solidFill>
                <a:latin typeface="Courier New" pitchFamily="49" charset="0"/>
              </a:rPr>
              <a:t>1	pop  edx</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en-US" sz="2800" smtClean="0"/>
              <a:t>Invalid Argument</a:t>
            </a:r>
          </a:p>
        </p:txBody>
      </p:sp>
      <p:sp>
        <p:nvSpPr>
          <p:cNvPr id="65540" name="Rectangle 3"/>
          <p:cNvSpPr>
            <a:spLocks noGrp="1" noChangeArrowheads="1"/>
          </p:cNvSpPr>
          <p:nvPr>
            <p:ph type="body" idx="1"/>
          </p:nvPr>
        </p:nvSpPr>
        <p:spPr>
          <a:xfrm>
            <a:off x="685800" y="838200"/>
            <a:ext cx="7772400" cy="990600"/>
          </a:xfrm>
        </p:spPr>
        <p:txBody>
          <a:bodyPr/>
          <a:lstStyle/>
          <a:p>
            <a:pPr eaLnBrk="1" hangingPunct="1"/>
            <a:r>
              <a:rPr lang="en-US" sz="1800" dirty="0" smtClean="0"/>
              <a:t>If an argument is invalid, the error is caught when the expanded code is assembled.</a:t>
            </a:r>
          </a:p>
          <a:p>
            <a:pPr eaLnBrk="1" hangingPunct="1"/>
            <a:r>
              <a:rPr lang="en-US" sz="1800" dirty="0" smtClean="0"/>
              <a:t>Example:</a:t>
            </a:r>
          </a:p>
        </p:txBody>
      </p:sp>
      <p:sp>
        <p:nvSpPr>
          <p:cNvPr id="65541" name="Text Box 4"/>
          <p:cNvSpPr txBox="1">
            <a:spLocks noChangeArrowheads="1"/>
          </p:cNvSpPr>
          <p:nvPr/>
        </p:nvSpPr>
        <p:spPr bwMode="auto">
          <a:xfrm>
            <a:off x="2286000" y="1524000"/>
            <a:ext cx="4343400" cy="609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.code</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mPutchar </a:t>
            </a:r>
            <a:r>
              <a:rPr lang="en-US" sz="1400" b="1">
                <a:solidFill>
                  <a:schemeClr val="tx2"/>
                </a:solidFill>
                <a:latin typeface="Courier New" pitchFamily="49" charset="0"/>
              </a:rPr>
              <a:t>1234h</a:t>
            </a:r>
          </a:p>
        </p:txBody>
      </p:sp>
      <p:sp>
        <p:nvSpPr>
          <p:cNvPr id="65542" name="Text Box 5"/>
          <p:cNvSpPr txBox="1">
            <a:spLocks noChangeArrowheads="1"/>
          </p:cNvSpPr>
          <p:nvPr/>
        </p:nvSpPr>
        <p:spPr bwMode="auto">
          <a:xfrm>
            <a:off x="2286000" y="2209800"/>
            <a:ext cx="4343400" cy="990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909638" algn="l"/>
                <a:tab pos="4114800" algn="l"/>
              </a:tabLst>
            </a:pPr>
            <a:r>
              <a:rPr lang="en-US" sz="1400" b="1">
                <a:solidFill>
                  <a:schemeClr val="tx1"/>
                </a:solidFill>
                <a:latin typeface="Courier New" pitchFamily="49" charset="0"/>
              </a:rPr>
              <a:t>1	push eax</a:t>
            </a:r>
          </a:p>
          <a:p>
            <a:pPr>
              <a:lnSpc>
                <a:spcPct val="50000"/>
              </a:lnSpc>
              <a:spcBef>
                <a:spcPct val="50000"/>
              </a:spcBef>
              <a:tabLst>
                <a:tab pos="909638" algn="l"/>
                <a:tab pos="4114800" algn="l"/>
              </a:tabLst>
            </a:pPr>
            <a:r>
              <a:rPr lang="en-US" sz="1400" b="1">
                <a:solidFill>
                  <a:schemeClr val="tx1"/>
                </a:solidFill>
                <a:latin typeface="Courier New" pitchFamily="49" charset="0"/>
              </a:rPr>
              <a:t>1	</a:t>
            </a:r>
            <a:r>
              <a:rPr lang="en-US" sz="1400" b="1">
                <a:solidFill>
                  <a:schemeClr val="tx2"/>
                </a:solidFill>
                <a:latin typeface="Courier New" pitchFamily="49" charset="0"/>
              </a:rPr>
              <a:t>mov al,1234h        ; error</a:t>
            </a:r>
          </a:p>
          <a:p>
            <a:pPr>
              <a:lnSpc>
                <a:spcPct val="50000"/>
              </a:lnSpc>
              <a:spcBef>
                <a:spcPct val="50000"/>
              </a:spcBef>
              <a:tabLst>
                <a:tab pos="909638" algn="l"/>
                <a:tab pos="4114800" algn="l"/>
              </a:tabLst>
            </a:pPr>
            <a:r>
              <a:rPr lang="en-US" sz="1400" b="1">
                <a:solidFill>
                  <a:schemeClr val="tx1"/>
                </a:solidFill>
                <a:latin typeface="Courier New" pitchFamily="49" charset="0"/>
              </a:rPr>
              <a:t>1	call WriteChar</a:t>
            </a:r>
          </a:p>
          <a:p>
            <a:pPr>
              <a:lnSpc>
                <a:spcPct val="50000"/>
              </a:lnSpc>
              <a:spcBef>
                <a:spcPct val="50000"/>
              </a:spcBef>
              <a:tabLst>
                <a:tab pos="909638" algn="l"/>
                <a:tab pos="4114800" algn="l"/>
              </a:tabLst>
            </a:pPr>
            <a:r>
              <a:rPr lang="en-US" sz="1400" b="1">
                <a:solidFill>
                  <a:schemeClr val="tx1"/>
                </a:solidFill>
                <a:latin typeface="Courier New" pitchFamily="49" charset="0"/>
              </a:rPr>
              <a:t>1	pop eax</a:t>
            </a:r>
          </a:p>
        </p:txBody>
      </p:sp>
      <p:sp>
        <p:nvSpPr>
          <p:cNvPr id="65543" name="Rectangle 6"/>
          <p:cNvSpPr>
            <a:spLocks noChangeArrowheads="1"/>
          </p:cNvSpPr>
          <p:nvPr/>
        </p:nvSpPr>
        <p:spPr bwMode="auto">
          <a:xfrm>
            <a:off x="762000" y="3505200"/>
            <a:ext cx="7848600" cy="1066800"/>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dirty="0">
                <a:solidFill>
                  <a:schemeClr val="tx1"/>
                </a:solidFill>
              </a:rPr>
              <a:t>If an argument is missing, the error is also caught when the expanded code is </a:t>
            </a:r>
            <a:r>
              <a:rPr lang="en-US" sz="1800" dirty="0" smtClean="0">
                <a:solidFill>
                  <a:schemeClr val="tx1"/>
                </a:solidFill>
              </a:rPr>
              <a:t>assembled.</a:t>
            </a:r>
            <a:endParaRPr lang="en-US" sz="1800" dirty="0">
              <a:solidFill>
                <a:schemeClr val="tx1"/>
              </a:solidFill>
            </a:endParaRPr>
          </a:p>
          <a:p>
            <a:pPr marL="342900" indent="-342900">
              <a:spcBef>
                <a:spcPct val="20000"/>
              </a:spcBef>
              <a:buClr>
                <a:schemeClr val="tx1"/>
              </a:buClr>
              <a:buFontTx/>
              <a:buChar char="•"/>
            </a:pPr>
            <a:r>
              <a:rPr lang="en-US" sz="1800" dirty="0">
                <a:solidFill>
                  <a:schemeClr val="tx1"/>
                </a:solidFill>
              </a:rPr>
              <a:t>Example:</a:t>
            </a:r>
          </a:p>
        </p:txBody>
      </p:sp>
      <p:sp>
        <p:nvSpPr>
          <p:cNvPr id="65544" name="Text Box 7"/>
          <p:cNvSpPr txBox="1">
            <a:spLocks noChangeArrowheads="1"/>
          </p:cNvSpPr>
          <p:nvPr/>
        </p:nvSpPr>
        <p:spPr bwMode="auto">
          <a:xfrm>
            <a:off x="2438400" y="4191000"/>
            <a:ext cx="4267200" cy="609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.code</a:t>
            </a:r>
          </a:p>
          <a:p>
            <a:pPr>
              <a:lnSpc>
                <a:spcPct val="50000"/>
              </a:lnSpc>
              <a:spcBef>
                <a:spcPct val="50000"/>
              </a:spcBef>
              <a:tabLst>
                <a:tab pos="457200" algn="l"/>
                <a:tab pos="3657600" algn="l"/>
                <a:tab pos="4114800" algn="l"/>
              </a:tabLst>
            </a:pPr>
            <a:r>
              <a:rPr lang="en-US" sz="1400" b="1">
                <a:solidFill>
                  <a:schemeClr val="tx1"/>
                </a:solidFill>
                <a:latin typeface="Courier New" pitchFamily="49" charset="0"/>
              </a:rPr>
              <a:t>mPutchar</a:t>
            </a:r>
            <a:endParaRPr lang="en-US" sz="1400" b="1">
              <a:solidFill>
                <a:schemeClr val="tx2"/>
              </a:solidFill>
              <a:latin typeface="Courier New" pitchFamily="49" charset="0"/>
            </a:endParaRPr>
          </a:p>
        </p:txBody>
      </p:sp>
      <p:sp>
        <p:nvSpPr>
          <p:cNvPr id="65545" name="Text Box 8"/>
          <p:cNvSpPr txBox="1">
            <a:spLocks noChangeArrowheads="1"/>
          </p:cNvSpPr>
          <p:nvPr/>
        </p:nvSpPr>
        <p:spPr bwMode="auto">
          <a:xfrm>
            <a:off x="2438400" y="4953000"/>
            <a:ext cx="4267200" cy="10668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909638" algn="l"/>
                <a:tab pos="3657600" algn="l"/>
                <a:tab pos="4114800" algn="l"/>
              </a:tabLst>
            </a:pPr>
            <a:r>
              <a:rPr lang="en-US" sz="1400" b="1">
                <a:solidFill>
                  <a:schemeClr val="tx1"/>
                </a:solidFill>
                <a:latin typeface="Courier New" pitchFamily="49" charset="0"/>
              </a:rPr>
              <a:t>1	push eax</a:t>
            </a:r>
          </a:p>
          <a:p>
            <a:pPr>
              <a:lnSpc>
                <a:spcPct val="50000"/>
              </a:lnSpc>
              <a:spcBef>
                <a:spcPct val="50000"/>
              </a:spcBef>
              <a:tabLst>
                <a:tab pos="909638" algn="l"/>
                <a:tab pos="3657600" algn="l"/>
                <a:tab pos="4114800" algn="l"/>
              </a:tabLst>
            </a:pPr>
            <a:r>
              <a:rPr lang="en-US" sz="1400" b="1">
                <a:solidFill>
                  <a:schemeClr val="tx1"/>
                </a:solidFill>
                <a:latin typeface="Courier New" pitchFamily="49" charset="0"/>
              </a:rPr>
              <a:t>1	</a:t>
            </a:r>
            <a:r>
              <a:rPr lang="en-US" sz="1400" b="1">
                <a:solidFill>
                  <a:schemeClr val="tx2"/>
                </a:solidFill>
                <a:latin typeface="Courier New" pitchFamily="49" charset="0"/>
              </a:rPr>
              <a:t>mov al,          ; error</a:t>
            </a:r>
          </a:p>
          <a:p>
            <a:pPr>
              <a:lnSpc>
                <a:spcPct val="50000"/>
              </a:lnSpc>
              <a:spcBef>
                <a:spcPct val="50000"/>
              </a:spcBef>
              <a:tabLst>
                <a:tab pos="909638" algn="l"/>
                <a:tab pos="3657600" algn="l"/>
                <a:tab pos="4114800" algn="l"/>
              </a:tabLst>
            </a:pPr>
            <a:r>
              <a:rPr lang="en-US" sz="1400" b="1">
                <a:solidFill>
                  <a:schemeClr val="tx1"/>
                </a:solidFill>
                <a:latin typeface="Courier New" pitchFamily="49" charset="0"/>
              </a:rPr>
              <a:t>1	call WriteChar</a:t>
            </a:r>
          </a:p>
          <a:p>
            <a:pPr>
              <a:lnSpc>
                <a:spcPct val="50000"/>
              </a:lnSpc>
              <a:spcBef>
                <a:spcPct val="50000"/>
              </a:spcBef>
              <a:tabLst>
                <a:tab pos="909638" algn="l"/>
                <a:tab pos="3657600" algn="l"/>
                <a:tab pos="4114800" algn="l"/>
              </a:tabLst>
            </a:pPr>
            <a:r>
              <a:rPr lang="en-US" sz="1400" b="1">
                <a:solidFill>
                  <a:schemeClr val="tx1"/>
                </a:solidFill>
                <a:latin typeface="Courier New" pitchFamily="49" charset="0"/>
              </a:rPr>
              <a:t>1	pop eax</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en-US" sz="2800" smtClean="0"/>
              <a:t>mReadStr Macro</a:t>
            </a:r>
          </a:p>
        </p:txBody>
      </p:sp>
      <p:sp>
        <p:nvSpPr>
          <p:cNvPr id="66564" name="Text Box 3"/>
          <p:cNvSpPr txBox="1">
            <a:spLocks noChangeArrowheads="1"/>
          </p:cNvSpPr>
          <p:nvPr/>
        </p:nvSpPr>
        <p:spPr bwMode="auto">
          <a:xfrm>
            <a:off x="1371600" y="1676400"/>
            <a:ext cx="6400800" cy="4191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mReadStr</a:t>
            </a:r>
            <a:r>
              <a:rPr lang="en-US" sz="1600" b="1" dirty="0">
                <a:solidFill>
                  <a:schemeClr val="tx1"/>
                </a:solidFill>
                <a:latin typeface="Courier New" pitchFamily="49" charset="0"/>
              </a:rPr>
              <a:t> MACRO </a:t>
            </a:r>
            <a:r>
              <a:rPr lang="en-US" sz="1600" b="1" dirty="0" err="1">
                <a:solidFill>
                  <a:schemeClr val="tx1"/>
                </a:solidFill>
                <a:latin typeface="Courier New" pitchFamily="49" charset="0"/>
              </a:rPr>
              <a:t>varName</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push </a:t>
            </a:r>
            <a:r>
              <a:rPr lang="en-US" sz="1600" b="1" dirty="0" err="1">
                <a:solidFill>
                  <a:schemeClr val="tx1"/>
                </a:solidFill>
                <a:latin typeface="Courier New" pitchFamily="49" charset="0"/>
              </a:rPr>
              <a:t>ecx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push </a:t>
            </a:r>
            <a:r>
              <a:rPr lang="en-US" sz="1600" b="1" dirty="0" err="1">
                <a:solidFill>
                  <a:schemeClr val="tx1"/>
                </a:solidFill>
                <a:latin typeface="Courier New" pitchFamily="49" charset="0"/>
              </a:rPr>
              <a:t>edx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edx,OFFSET</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varName</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ecx</a:t>
            </a:r>
            <a:r>
              <a:rPr lang="en-US" sz="1600" b="1" dirty="0">
                <a:solidFill>
                  <a:schemeClr val="tx1"/>
                </a:solidFill>
                <a:latin typeface="Courier New" pitchFamily="49" charset="0"/>
              </a:rPr>
              <a:t>,(SIZEOF </a:t>
            </a:r>
            <a:r>
              <a:rPr lang="en-US" sz="1600" b="1" dirty="0" err="1" smtClean="0">
                <a:solidFill>
                  <a:schemeClr val="tx1"/>
                </a:solidFill>
                <a:latin typeface="Courier New" pitchFamily="49" charset="0"/>
              </a:rPr>
              <a:t>varName</a:t>
            </a:r>
            <a:r>
              <a:rPr lang="en-US" sz="1600" b="1" dirty="0" smtClean="0">
                <a:solidFill>
                  <a:schemeClr val="tx1"/>
                </a:solidFill>
                <a:latin typeface="Courier New" pitchFamily="49" charset="0"/>
              </a:rPr>
              <a:t>)</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call </a:t>
            </a:r>
            <a:r>
              <a:rPr lang="en-US" sz="1600" b="1" dirty="0" err="1">
                <a:solidFill>
                  <a:schemeClr val="tx1"/>
                </a:solidFill>
                <a:latin typeface="Courier New" pitchFamily="49" charset="0"/>
              </a:rPr>
              <a:t>ReadString</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pop </a:t>
            </a:r>
            <a:r>
              <a:rPr lang="en-US" sz="1600" b="1" dirty="0" err="1">
                <a:solidFill>
                  <a:schemeClr val="tx1"/>
                </a:solidFill>
                <a:latin typeface="Courier New" pitchFamily="49" charset="0"/>
              </a:rPr>
              <a:t>edx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pop </a:t>
            </a:r>
            <a:r>
              <a:rPr lang="en-US" sz="1600" b="1" dirty="0" err="1">
                <a:solidFill>
                  <a:schemeClr val="tx1"/>
                </a:solidFill>
                <a:latin typeface="Courier New" pitchFamily="49" charset="0"/>
              </a:rPr>
              <a:t>ecx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ENDM</a:t>
            </a:r>
          </a:p>
          <a:p>
            <a:pPr>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.data</a:t>
            </a:r>
          </a:p>
          <a:p>
            <a:pPr>
              <a:lnSpc>
                <a:spcPct val="50000"/>
              </a:lnSpc>
              <a:spcBef>
                <a:spcPct val="50000"/>
              </a:spcBef>
              <a:tabLst>
                <a:tab pos="457200" algn="l"/>
                <a:tab pos="3657600" algn="l"/>
                <a:tab pos="4114800" algn="l"/>
              </a:tabLst>
            </a:pPr>
            <a:r>
              <a:rPr lang="en-US" sz="1600" b="1" dirty="0" err="1">
                <a:solidFill>
                  <a:schemeClr val="tx1"/>
                </a:solidFill>
                <a:latin typeface="Courier New" pitchFamily="49" charset="0"/>
              </a:rPr>
              <a:t>firstName</a:t>
            </a:r>
            <a:r>
              <a:rPr lang="en-US" sz="1600" b="1" dirty="0">
                <a:solidFill>
                  <a:schemeClr val="tx1"/>
                </a:solidFill>
                <a:latin typeface="Courier New" pitchFamily="49" charset="0"/>
              </a:rPr>
              <a:t> BYTE 30 DUP(?)</a:t>
            </a:r>
          </a:p>
          <a:p>
            <a:pPr>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.code</a:t>
            </a:r>
          </a:p>
          <a:p>
            <a:pPr>
              <a:lnSpc>
                <a:spcPct val="50000"/>
              </a:lnSpc>
              <a:spcBef>
                <a:spcPct val="50000"/>
              </a:spcBef>
              <a:tabLst>
                <a:tab pos="457200" algn="l"/>
                <a:tab pos="3657600" algn="l"/>
                <a:tab pos="4114800" algn="l"/>
              </a:tabLst>
            </a:pPr>
            <a:r>
              <a:rPr lang="en-US" sz="1600" b="1" dirty="0" err="1">
                <a:solidFill>
                  <a:schemeClr val="tx2"/>
                </a:solidFill>
                <a:latin typeface="Courier New" pitchFamily="49" charset="0"/>
              </a:rPr>
              <a:t>mReadStr</a:t>
            </a:r>
            <a:r>
              <a:rPr lang="en-US" sz="1600" b="1" dirty="0">
                <a:solidFill>
                  <a:schemeClr val="tx2"/>
                </a:solidFill>
                <a:latin typeface="Courier New" pitchFamily="49" charset="0"/>
              </a:rPr>
              <a:t> </a:t>
            </a:r>
            <a:r>
              <a:rPr lang="en-US" sz="1600" b="1" dirty="0" err="1">
                <a:solidFill>
                  <a:schemeClr val="tx2"/>
                </a:solidFill>
                <a:latin typeface="Courier New" pitchFamily="49" charset="0"/>
              </a:rPr>
              <a:t>firstName</a:t>
            </a:r>
            <a:endParaRPr lang="en-US" sz="1600" b="1" dirty="0">
              <a:solidFill>
                <a:schemeClr val="tx2"/>
              </a:solidFill>
              <a:latin typeface="Courier New" pitchFamily="49" charset="0"/>
            </a:endParaRPr>
          </a:p>
        </p:txBody>
      </p:sp>
      <p:sp>
        <p:nvSpPr>
          <p:cNvPr id="66565" name="Text Box 4"/>
          <p:cNvSpPr txBox="1">
            <a:spLocks noChangeArrowheads="1"/>
          </p:cNvSpPr>
          <p:nvPr/>
        </p:nvSpPr>
        <p:spPr bwMode="auto">
          <a:xfrm>
            <a:off x="609600" y="838200"/>
            <a:ext cx="7696200" cy="822325"/>
          </a:xfrm>
          <a:prstGeom prst="rect">
            <a:avLst/>
          </a:prstGeom>
          <a:noFill/>
          <a:ln w="9525">
            <a:noFill/>
            <a:miter lim="800000"/>
            <a:headEnd/>
            <a:tailEnd/>
          </a:ln>
        </p:spPr>
        <p:txBody>
          <a:bodyPr tIns="137160" bIns="137160">
            <a:spAutoFit/>
          </a:bodyPr>
          <a:lstStyle/>
          <a:p>
            <a:pPr>
              <a:spcBef>
                <a:spcPct val="50000"/>
              </a:spcBef>
            </a:pPr>
            <a:r>
              <a:rPr lang="en-US" sz="1800">
                <a:solidFill>
                  <a:schemeClr val="tx1"/>
                </a:solidFill>
              </a:rPr>
              <a:t>The mReadStr macro provides a convenient wrapper around  ReadString procedure calls.</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762000" y="76200"/>
            <a:ext cx="7772400" cy="609600"/>
          </a:xfrm>
        </p:spPr>
        <p:txBody>
          <a:bodyPr/>
          <a:lstStyle/>
          <a:p>
            <a:pPr eaLnBrk="1" hangingPunct="1">
              <a:defRPr/>
            </a:pPr>
            <a:r>
              <a:rPr lang="en-US" sz="2800" dirty="0" smtClean="0"/>
              <a:t>Labels in Macros</a:t>
            </a:r>
          </a:p>
        </p:txBody>
      </p:sp>
      <p:sp>
        <p:nvSpPr>
          <p:cNvPr id="66564" name="Text Box 3"/>
          <p:cNvSpPr txBox="1">
            <a:spLocks noChangeArrowheads="1"/>
          </p:cNvSpPr>
          <p:nvPr/>
        </p:nvSpPr>
        <p:spPr bwMode="auto">
          <a:xfrm>
            <a:off x="2362200" y="3352800"/>
            <a:ext cx="4495800" cy="2895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err="1" smtClean="0">
                <a:solidFill>
                  <a:schemeClr val="tx1"/>
                </a:solidFill>
                <a:latin typeface="Courier New" pitchFamily="49" charset="0"/>
              </a:rPr>
              <a:t>printTen</a:t>
            </a:r>
            <a:r>
              <a:rPr lang="en-US" sz="1600" b="1" dirty="0" smtClean="0">
                <a:solidFill>
                  <a:schemeClr val="tx1"/>
                </a:solidFill>
                <a:latin typeface="Courier New" pitchFamily="49" charset="0"/>
              </a:rPr>
              <a:t> MACRO </a:t>
            </a:r>
            <a:r>
              <a:rPr lang="en-US" sz="1600" b="1" dirty="0" err="1" smtClean="0">
                <a:solidFill>
                  <a:schemeClr val="tx1"/>
                </a:solidFill>
                <a:latin typeface="Courier New" pitchFamily="49" charset="0"/>
              </a:rPr>
              <a:t>var</a:t>
            </a:r>
            <a:endParaRPr lang="en-US" sz="1600" b="1" dirty="0" smtClean="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smtClean="0">
                <a:solidFill>
                  <a:schemeClr val="tx1"/>
                </a:solidFill>
                <a:latin typeface="Courier New" pitchFamily="49" charset="0"/>
              </a:rPr>
              <a:t>	LOCAL </a:t>
            </a:r>
            <a:r>
              <a:rPr lang="en-US" sz="1600" b="1" dirty="0" err="1" smtClean="0">
                <a:solidFill>
                  <a:schemeClr val="tx1"/>
                </a:solidFill>
                <a:latin typeface="Courier New" pitchFamily="49" charset="0"/>
              </a:rPr>
              <a:t>loopTop</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push </a:t>
            </a:r>
            <a:r>
              <a:rPr lang="en-US" sz="1600" b="1" dirty="0" err="1">
                <a:solidFill>
                  <a:schemeClr val="tx1"/>
                </a:solidFill>
                <a:latin typeface="Courier New" pitchFamily="49" charset="0"/>
              </a:rPr>
              <a:t>ecx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push </a:t>
            </a:r>
            <a:r>
              <a:rPr lang="en-US" sz="1600" b="1" dirty="0" err="1" smtClean="0">
                <a:solidFill>
                  <a:schemeClr val="tx1"/>
                </a:solidFill>
                <a:latin typeface="Courier New" pitchFamily="49" charset="0"/>
              </a:rPr>
              <a:t>eax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smtClean="0">
                <a:solidFill>
                  <a:schemeClr val="tx1"/>
                </a:solidFill>
                <a:latin typeface="Courier New" pitchFamily="49" charset="0"/>
              </a:rPr>
              <a:t>eax</a:t>
            </a:r>
            <a:r>
              <a:rPr lang="en-US" sz="1600" b="1" dirty="0" smtClean="0">
                <a:solidFill>
                  <a:schemeClr val="tx1"/>
                </a:solidFill>
                <a:latin typeface="Courier New" pitchFamily="49" charset="0"/>
              </a:rPr>
              <a:t>, </a:t>
            </a:r>
            <a:r>
              <a:rPr lang="en-US" sz="1600" b="1" dirty="0" err="1" smtClean="0">
                <a:solidFill>
                  <a:schemeClr val="tx1"/>
                </a:solidFill>
                <a:latin typeface="Courier New" pitchFamily="49" charset="0"/>
              </a:rPr>
              <a:t>var</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a:t>
            </a:r>
            <a:r>
              <a:rPr lang="en-US" sz="1600" b="1" dirty="0" err="1">
                <a:solidFill>
                  <a:schemeClr val="tx1"/>
                </a:solidFill>
                <a:latin typeface="Courier New" pitchFamily="49" charset="0"/>
              </a:rPr>
              <a:t>mov</a:t>
            </a:r>
            <a:r>
              <a:rPr lang="en-US" sz="1600" b="1" dirty="0">
                <a:solidFill>
                  <a:schemeClr val="tx1"/>
                </a:solidFill>
                <a:latin typeface="Courier New" pitchFamily="49" charset="0"/>
              </a:rPr>
              <a:t> </a:t>
            </a:r>
            <a:r>
              <a:rPr lang="en-US" sz="1600" b="1" dirty="0" err="1" smtClean="0">
                <a:solidFill>
                  <a:schemeClr val="tx1"/>
                </a:solidFill>
                <a:latin typeface="Courier New" pitchFamily="49" charset="0"/>
              </a:rPr>
              <a:t>ecx</a:t>
            </a:r>
            <a:r>
              <a:rPr lang="en-US" sz="1600" b="1" dirty="0" smtClean="0">
                <a:solidFill>
                  <a:schemeClr val="tx1"/>
                </a:solidFill>
                <a:latin typeface="Courier New" pitchFamily="49" charset="0"/>
              </a:rPr>
              <a:t>, 10</a:t>
            </a:r>
          </a:p>
          <a:p>
            <a:pPr>
              <a:lnSpc>
                <a:spcPct val="50000"/>
              </a:lnSpc>
              <a:spcBef>
                <a:spcPct val="50000"/>
              </a:spcBef>
              <a:tabLst>
                <a:tab pos="457200" algn="l"/>
                <a:tab pos="3657600" algn="l"/>
                <a:tab pos="4114800" algn="l"/>
              </a:tabLst>
            </a:pPr>
            <a:r>
              <a:rPr lang="en-US" sz="1600" b="1" dirty="0" smtClean="0">
                <a:solidFill>
                  <a:schemeClr val="tx1"/>
                </a:solidFill>
                <a:latin typeface="Courier New" pitchFamily="49" charset="0"/>
              </a:rPr>
              <a:t>	</a:t>
            </a:r>
            <a:r>
              <a:rPr lang="en-US" sz="1600" b="1" dirty="0" err="1" smtClean="0">
                <a:solidFill>
                  <a:schemeClr val="tx1"/>
                </a:solidFill>
                <a:latin typeface="Courier New" pitchFamily="49" charset="0"/>
              </a:rPr>
              <a:t>loopTop</a:t>
            </a:r>
            <a:r>
              <a:rPr lang="en-US" sz="1600" b="1" dirty="0" smtClean="0">
                <a:solidFill>
                  <a:schemeClr val="tx1"/>
                </a:solidFill>
                <a:latin typeface="Courier New" pitchFamily="49" charset="0"/>
              </a:rPr>
              <a:t>:</a:t>
            </a:r>
            <a:r>
              <a:rPr lang="en-US" sz="1600" b="1" dirty="0">
                <a:solidFill>
                  <a:schemeClr val="tx1"/>
                </a:solidFill>
                <a:latin typeface="Courier New" pitchFamily="49" charset="0"/>
              </a:rPr>
              <a:t> </a:t>
            </a:r>
            <a:r>
              <a:rPr lang="en-US" sz="1600" b="1" dirty="0" smtClean="0">
                <a:solidFill>
                  <a:schemeClr val="tx1"/>
                </a:solidFill>
                <a:latin typeface="Courier New" pitchFamily="49" charset="0"/>
              </a:rPr>
              <a:t> call </a:t>
            </a:r>
            <a:r>
              <a:rPr lang="en-US" sz="1600" b="1" dirty="0" err="1" smtClean="0">
                <a:solidFill>
                  <a:schemeClr val="tx1"/>
                </a:solidFill>
                <a:latin typeface="Courier New" pitchFamily="49" charset="0"/>
              </a:rPr>
              <a:t>writeDec</a:t>
            </a:r>
            <a:endParaRPr lang="en-US" sz="1600" b="1" dirty="0" smtClean="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smtClean="0">
                <a:solidFill>
                  <a:schemeClr val="tx1"/>
                </a:solidFill>
                <a:latin typeface="Courier New" pitchFamily="49" charset="0"/>
              </a:rPr>
              <a:t>	loop </a:t>
            </a:r>
            <a:r>
              <a:rPr lang="en-US" sz="1600" b="1" dirty="0" err="1" smtClean="0">
                <a:solidFill>
                  <a:schemeClr val="tx1"/>
                </a:solidFill>
                <a:latin typeface="Courier New" pitchFamily="49" charset="0"/>
              </a:rPr>
              <a:t>loopTop</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pop </a:t>
            </a:r>
            <a:r>
              <a:rPr lang="en-US" sz="1600" b="1" dirty="0" err="1">
                <a:solidFill>
                  <a:schemeClr val="tx1"/>
                </a:solidFill>
                <a:latin typeface="Courier New" pitchFamily="49" charset="0"/>
              </a:rPr>
              <a:t>edx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	pop </a:t>
            </a:r>
            <a:r>
              <a:rPr lang="en-US" sz="1600" b="1" dirty="0" err="1">
                <a:solidFill>
                  <a:schemeClr val="tx1"/>
                </a:solidFill>
                <a:latin typeface="Courier New" pitchFamily="49" charset="0"/>
              </a:rPr>
              <a:t>ecx</a:t>
            </a:r>
            <a:endParaRPr lang="en-US" sz="1600" b="1" dirty="0">
              <a:solidFill>
                <a:schemeClr val="tx1"/>
              </a:solidFill>
              <a:latin typeface="Courier New" pitchFamily="49" charset="0"/>
            </a:endParaRPr>
          </a:p>
          <a:p>
            <a:pPr>
              <a:lnSpc>
                <a:spcPct val="50000"/>
              </a:lnSpc>
              <a:spcBef>
                <a:spcPct val="50000"/>
              </a:spcBef>
              <a:tabLst>
                <a:tab pos="457200" algn="l"/>
                <a:tab pos="3657600" algn="l"/>
                <a:tab pos="4114800" algn="l"/>
              </a:tabLst>
            </a:pPr>
            <a:r>
              <a:rPr lang="en-US" sz="1600" b="1" dirty="0">
                <a:solidFill>
                  <a:schemeClr val="tx1"/>
                </a:solidFill>
                <a:latin typeface="Courier New" pitchFamily="49" charset="0"/>
              </a:rPr>
              <a:t>ENDM</a:t>
            </a:r>
          </a:p>
          <a:p>
            <a:pPr>
              <a:lnSpc>
                <a:spcPct val="50000"/>
              </a:lnSpc>
              <a:spcBef>
                <a:spcPct val="50000"/>
              </a:spcBef>
              <a:tabLst>
                <a:tab pos="457200" algn="l"/>
                <a:tab pos="3657600" algn="l"/>
                <a:tab pos="4114800" algn="l"/>
              </a:tabLst>
            </a:pPr>
            <a:endParaRPr lang="en-US" sz="1600" b="1" dirty="0">
              <a:solidFill>
                <a:schemeClr val="tx1"/>
              </a:solidFill>
              <a:latin typeface="Courier New" pitchFamily="49" charset="0"/>
            </a:endParaRPr>
          </a:p>
        </p:txBody>
      </p:sp>
      <p:sp>
        <p:nvSpPr>
          <p:cNvPr id="66565" name="Text Box 4"/>
          <p:cNvSpPr txBox="1">
            <a:spLocks noChangeArrowheads="1"/>
          </p:cNvSpPr>
          <p:nvPr/>
        </p:nvSpPr>
        <p:spPr bwMode="auto">
          <a:xfrm>
            <a:off x="381000" y="533400"/>
            <a:ext cx="8229600" cy="3154710"/>
          </a:xfrm>
          <a:prstGeom prst="rect">
            <a:avLst/>
          </a:prstGeom>
          <a:noFill/>
          <a:ln w="9525">
            <a:noFill/>
            <a:miter lim="800000"/>
            <a:headEnd/>
            <a:tailEnd/>
          </a:ln>
        </p:spPr>
        <p:txBody>
          <a:bodyPr wrap="square" lIns="91440" tIns="45720" bIns="45720">
            <a:spAutoFit/>
          </a:bodyPr>
          <a:lstStyle/>
          <a:p>
            <a:pPr marL="274320" indent="-274320">
              <a:spcBef>
                <a:spcPts val="600"/>
              </a:spcBef>
              <a:buFont typeface="Arial" pitchFamily="34" charset="0"/>
              <a:buChar char="•"/>
            </a:pPr>
            <a:r>
              <a:rPr lang="en-US" sz="1800" dirty="0" smtClean="0">
                <a:solidFill>
                  <a:schemeClr val="tx1"/>
                </a:solidFill>
              </a:rPr>
              <a:t>Recall that invoking a macro means the macro code is copied into the source file. Each time the macro is invoked another copy of the macro is copied into the source file.</a:t>
            </a:r>
          </a:p>
          <a:p>
            <a:pPr marL="274320" indent="-274320">
              <a:spcBef>
                <a:spcPts val="600"/>
              </a:spcBef>
              <a:buFont typeface="Arial" pitchFamily="34" charset="0"/>
              <a:buChar char="•"/>
            </a:pPr>
            <a:r>
              <a:rPr lang="en-US" sz="1800" dirty="0" smtClean="0">
                <a:solidFill>
                  <a:schemeClr val="tx1"/>
                </a:solidFill>
              </a:rPr>
              <a:t>If a macro has a code label and the macro is invoked multiple times, the label will be duplicated multiple times when the macro code is copied in. This results in an error because each code label needs to be unique.</a:t>
            </a:r>
          </a:p>
          <a:p>
            <a:pPr marL="274320" indent="-274320">
              <a:spcBef>
                <a:spcPts val="600"/>
              </a:spcBef>
              <a:buFont typeface="Arial" pitchFamily="34" charset="0"/>
              <a:buChar char="•"/>
            </a:pPr>
            <a:r>
              <a:rPr lang="en-US" sz="1800" dirty="0" smtClean="0">
                <a:solidFill>
                  <a:schemeClr val="tx1"/>
                </a:solidFill>
              </a:rPr>
              <a:t>To solve this problem, use the LOCAL directive to declare the label before using it. This causes the assembler to generate a unique name for the label each time it copies the macro code into the source file.</a:t>
            </a:r>
          </a:p>
          <a:p>
            <a:pPr>
              <a:spcBef>
                <a:spcPct val="50000"/>
              </a:spcBef>
            </a:pP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965E3117-0994-4F63-B0D7-67E7D3D2B53B}" type="slidenum">
              <a:rPr lang="en-US" sz="1600">
                <a:solidFill>
                  <a:schemeClr val="tx1"/>
                </a:solidFill>
                <a:latin typeface="Times New Roman" pitchFamily="18" charset="0"/>
              </a:rPr>
              <a:pPr algn="r"/>
              <a:t>64</a:t>
            </a:fld>
            <a:endParaRPr lang="en-US" sz="1600">
              <a:solidFill>
                <a:schemeClr val="tx1"/>
              </a:solidFill>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smtClean="0"/>
              <a:t>Summary of Key Concepts</a:t>
            </a:r>
          </a:p>
        </p:txBody>
      </p:sp>
      <p:sp>
        <p:nvSpPr>
          <p:cNvPr id="67588" name="Rectangle 3"/>
          <p:cNvSpPr>
            <a:spLocks noGrp="1" noChangeArrowheads="1"/>
          </p:cNvSpPr>
          <p:nvPr>
            <p:ph type="body" idx="4294967295"/>
          </p:nvPr>
        </p:nvSpPr>
        <p:spPr>
          <a:xfrm>
            <a:off x="914400" y="1143000"/>
            <a:ext cx="7391400" cy="4800600"/>
          </a:xfrm>
        </p:spPr>
        <p:txBody>
          <a:bodyPr/>
          <a:lstStyle/>
          <a:p>
            <a:pPr eaLnBrk="1" hangingPunct="1">
              <a:lnSpc>
                <a:spcPct val="90000"/>
              </a:lnSpc>
            </a:pPr>
            <a:r>
              <a:rPr lang="en-US" sz="1800" dirty="0" smtClean="0"/>
              <a:t>Macros are small blocks of code that are substituted in when invoked.</a:t>
            </a:r>
          </a:p>
          <a:p>
            <a:pPr eaLnBrk="1" hangingPunct="1">
              <a:lnSpc>
                <a:spcPct val="90000"/>
              </a:lnSpc>
            </a:pPr>
            <a:r>
              <a:rPr lang="en-US" sz="1800" dirty="0" smtClean="0"/>
              <a:t>Macros are defined using the MACRO and ENDM directives.</a:t>
            </a:r>
          </a:p>
          <a:p>
            <a:pPr eaLnBrk="1" hangingPunct="1">
              <a:lnSpc>
                <a:spcPct val="90000"/>
              </a:lnSpc>
            </a:pPr>
            <a:r>
              <a:rPr lang="en-US" sz="1800" dirty="0" smtClean="0"/>
              <a:t>Macros can accept arguments, and arguments are considered text strings by the assembler.</a:t>
            </a:r>
          </a:p>
          <a:p>
            <a:pPr eaLnBrk="1" hangingPunct="1">
              <a:lnSpc>
                <a:spcPct val="90000"/>
              </a:lnSpc>
            </a:pPr>
            <a:r>
              <a:rPr lang="en-US" sz="1800" dirty="0" smtClean="0"/>
              <a:t>Macros are useful when a few lines of code appear many times in a program. Instead of repeating the same few lines of code throughout the program, the programmer defines a macro once and invoke it many times.</a:t>
            </a:r>
          </a:p>
          <a:p>
            <a:pPr eaLnBrk="1" hangingPunct="1">
              <a:lnSpc>
                <a:spcPct val="90000"/>
              </a:lnSpc>
            </a:pPr>
            <a:endParaRPr lang="en-US" sz="1800" dirty="0" smtClean="0"/>
          </a:p>
          <a:p>
            <a:pPr eaLnBrk="1" hangingPunct="1">
              <a:lnSpc>
                <a:spcPct val="90000"/>
              </a:lnSpc>
              <a:buFontTx/>
              <a:buNone/>
            </a:pPr>
            <a:endParaRPr lang="en-US" sz="1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en-US" sz="2800" smtClean="0"/>
              <a:t>PUSH Operation</a:t>
            </a:r>
          </a:p>
        </p:txBody>
      </p:sp>
      <p:sp>
        <p:nvSpPr>
          <p:cNvPr id="3078" name="Rectangle 3"/>
          <p:cNvSpPr>
            <a:spLocks noGrp="1" noChangeArrowheads="1"/>
          </p:cNvSpPr>
          <p:nvPr>
            <p:ph type="body" sz="half" idx="1"/>
          </p:nvPr>
        </p:nvSpPr>
        <p:spPr>
          <a:xfrm>
            <a:off x="685800" y="685800"/>
            <a:ext cx="7620000" cy="1295400"/>
          </a:xfrm>
        </p:spPr>
        <p:txBody>
          <a:bodyPr/>
          <a:lstStyle/>
          <a:p>
            <a:pPr eaLnBrk="1" hangingPunct="1"/>
            <a:r>
              <a:rPr lang="en-US" sz="1800" dirty="0" smtClean="0"/>
              <a:t>Inserting data into a stack is called a push.</a:t>
            </a:r>
          </a:p>
          <a:p>
            <a:pPr eaLnBrk="1" hangingPunct="1"/>
            <a:r>
              <a:rPr lang="en-US" sz="1800" dirty="0" smtClean="0"/>
              <a:t>A 32-bit PUSH operation:</a:t>
            </a:r>
          </a:p>
          <a:p>
            <a:pPr lvl="1" eaLnBrk="1" hangingPunct="1"/>
            <a:r>
              <a:rPr lang="en-US" sz="1800" dirty="0" smtClean="0"/>
              <a:t>decrements the stack pointer by 4</a:t>
            </a:r>
          </a:p>
          <a:p>
            <a:pPr lvl="1" eaLnBrk="1" hangingPunct="1"/>
            <a:r>
              <a:rPr lang="en-US" sz="1800" dirty="0" smtClean="0"/>
              <a:t>copies a value into the location pointed to by the stack pointer</a:t>
            </a:r>
          </a:p>
        </p:txBody>
      </p:sp>
      <p:graphicFrame>
        <p:nvGraphicFramePr>
          <p:cNvPr id="3074" name="Object 6"/>
          <p:cNvGraphicFramePr>
            <a:graphicFrameLocks noChangeAspect="1"/>
          </p:cNvGraphicFramePr>
          <p:nvPr/>
        </p:nvGraphicFramePr>
        <p:xfrm>
          <a:off x="1066800" y="2057400"/>
          <a:ext cx="7239000" cy="1371600"/>
        </p:xfrm>
        <a:graphic>
          <a:graphicData uri="http://schemas.openxmlformats.org/presentationml/2006/ole">
            <p:oleObj spid="_x0000_s3076" name="VISIO" r:id="rId3" imgW="4451604" imgH="1546860" progId="">
              <p:embed/>
            </p:oleObj>
          </a:graphicData>
        </a:graphic>
      </p:graphicFrame>
      <p:sp>
        <p:nvSpPr>
          <p:cNvPr id="3079" name="Rectangle 7"/>
          <p:cNvSpPr>
            <a:spLocks noChangeArrowheads="1"/>
          </p:cNvSpPr>
          <p:nvPr/>
        </p:nvSpPr>
        <p:spPr bwMode="auto">
          <a:xfrm>
            <a:off x="685800" y="3429000"/>
            <a:ext cx="6477000" cy="554038"/>
          </a:xfrm>
          <a:prstGeom prst="rect">
            <a:avLst/>
          </a:prstGeom>
          <a:noFill/>
          <a:ln w="9525">
            <a:noFill/>
            <a:miter lim="800000"/>
            <a:headEnd/>
            <a:tailEnd/>
          </a:ln>
        </p:spPr>
        <p:txBody>
          <a:bodyPr tIns="137160" bIns="137160">
            <a:spAutoFit/>
          </a:bodyPr>
          <a:lstStyle/>
          <a:p>
            <a:pPr>
              <a:spcBef>
                <a:spcPct val="20000"/>
              </a:spcBef>
              <a:buClr>
                <a:schemeClr val="tx1"/>
              </a:buClr>
              <a:buFont typeface="Arial" charset="0"/>
              <a:buChar char="•"/>
            </a:pPr>
            <a:r>
              <a:rPr lang="en-US" sz="1800">
                <a:solidFill>
                  <a:schemeClr val="tx1"/>
                </a:solidFill>
              </a:rPr>
              <a:t>   Same stack after pushing two more integers:</a:t>
            </a:r>
          </a:p>
        </p:txBody>
      </p:sp>
      <p:graphicFrame>
        <p:nvGraphicFramePr>
          <p:cNvPr id="3075" name="Object 8"/>
          <p:cNvGraphicFramePr>
            <a:graphicFrameLocks noGrp="1" noChangeAspect="1"/>
          </p:cNvGraphicFramePr>
          <p:nvPr>
            <p:ph sz="half" idx="2"/>
          </p:nvPr>
        </p:nvGraphicFramePr>
        <p:xfrm>
          <a:off x="2971800" y="3962400"/>
          <a:ext cx="3200400" cy="1568450"/>
        </p:xfrm>
        <a:graphic>
          <a:graphicData uri="http://schemas.openxmlformats.org/presentationml/2006/ole">
            <p:oleObj spid="_x0000_s3077" name="VISIO" r:id="rId4" imgW="2392680" imgH="1490472" progId="">
              <p:embed/>
            </p:oleObj>
          </a:graphicData>
        </a:graphic>
      </p:graphicFrame>
      <p:sp>
        <p:nvSpPr>
          <p:cNvPr id="3080" name="Rectangle 10"/>
          <p:cNvSpPr>
            <a:spLocks noChangeArrowheads="1"/>
          </p:cNvSpPr>
          <p:nvPr/>
        </p:nvSpPr>
        <p:spPr bwMode="auto">
          <a:xfrm>
            <a:off x="762000" y="5486400"/>
            <a:ext cx="7921625" cy="849313"/>
          </a:xfrm>
          <a:prstGeom prst="rect">
            <a:avLst/>
          </a:prstGeom>
          <a:noFill/>
          <a:ln w="9525">
            <a:noFill/>
            <a:miter lim="800000"/>
            <a:headEnd/>
            <a:tailEnd/>
          </a:ln>
        </p:spPr>
        <p:txBody>
          <a:bodyPr tIns="137160" bIns="137160">
            <a:spAutoFit/>
          </a:bodyPr>
          <a:lstStyle/>
          <a:p>
            <a:pPr>
              <a:spcBef>
                <a:spcPct val="50000"/>
              </a:spcBef>
              <a:buFontTx/>
              <a:buChar char="•"/>
            </a:pPr>
            <a:r>
              <a:rPr lang="en-US" sz="1800" dirty="0">
                <a:solidFill>
                  <a:schemeClr val="tx1"/>
                </a:solidFill>
              </a:rPr>
              <a:t>     In memory, the stack grows downward (toward lower memory address</a:t>
            </a:r>
            <a:r>
              <a:rPr lang="en-US" sz="1800" dirty="0" smtClean="0">
                <a:solidFill>
                  <a:schemeClr val="tx1"/>
                </a:solidFill>
              </a:rPr>
              <a:t>). </a:t>
            </a:r>
            <a:endParaRPr lang="en-US" sz="1800" dirty="0">
              <a:solidFill>
                <a:schemeClr val="tx1"/>
              </a:solidFill>
            </a:endParaRPr>
          </a:p>
          <a:p>
            <a:pPr>
              <a:lnSpc>
                <a:spcPct val="50000"/>
              </a:lnSpc>
              <a:spcBef>
                <a:spcPct val="50000"/>
              </a:spcBef>
              <a:buFontTx/>
              <a:buChar char="•"/>
            </a:pPr>
            <a:r>
              <a:rPr lang="en-US" sz="1800" dirty="0">
                <a:solidFill>
                  <a:schemeClr val="tx1"/>
                </a:solidFill>
              </a:rPr>
              <a:t>     The area below ESP is available for new data (until the stack overflows</a:t>
            </a:r>
            <a:r>
              <a:rPr lang="en-US" sz="1800" dirty="0" smtClean="0">
                <a:solidFill>
                  <a:schemeClr val="tx1"/>
                </a:solidFill>
              </a:rPr>
              <a:t>).</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sz="2800" smtClean="0"/>
              <a:t>POP Operation</a:t>
            </a:r>
          </a:p>
        </p:txBody>
      </p:sp>
      <p:sp>
        <p:nvSpPr>
          <p:cNvPr id="4101" name="Rectangle 3"/>
          <p:cNvSpPr>
            <a:spLocks noGrp="1" noChangeArrowheads="1"/>
          </p:cNvSpPr>
          <p:nvPr>
            <p:ph type="body" idx="1"/>
          </p:nvPr>
        </p:nvSpPr>
        <p:spPr>
          <a:xfrm>
            <a:off x="838200" y="762000"/>
            <a:ext cx="7543800" cy="1905000"/>
          </a:xfrm>
        </p:spPr>
        <p:txBody>
          <a:bodyPr/>
          <a:lstStyle/>
          <a:p>
            <a:pPr eaLnBrk="1" hangingPunct="1"/>
            <a:r>
              <a:rPr lang="en-US" sz="1800" dirty="0" smtClean="0"/>
              <a:t>Removing data from a stack is called a pop.</a:t>
            </a:r>
          </a:p>
          <a:p>
            <a:pPr eaLnBrk="1" hangingPunct="1"/>
            <a:r>
              <a:rPr lang="en-US" sz="1800" dirty="0" smtClean="0"/>
              <a:t>A 32 bit POP operation:</a:t>
            </a:r>
          </a:p>
          <a:p>
            <a:pPr lvl="1" eaLnBrk="1" hangingPunct="1"/>
            <a:r>
              <a:rPr lang="en-US" sz="1800" dirty="0" smtClean="0"/>
              <a:t>copies value at ESP into a register or variable</a:t>
            </a:r>
          </a:p>
          <a:p>
            <a:pPr lvl="1" eaLnBrk="1" hangingPunct="1"/>
            <a:r>
              <a:rPr lang="en-US" sz="1800" dirty="0" smtClean="0"/>
              <a:t>adds 4 to ESP</a:t>
            </a:r>
          </a:p>
          <a:p>
            <a:pPr eaLnBrk="1" hangingPunct="1"/>
            <a:r>
              <a:rPr lang="en-US" sz="1800" dirty="0" smtClean="0"/>
              <a:t>The stack shrinks upward (toward higher memory address):</a:t>
            </a:r>
          </a:p>
        </p:txBody>
      </p:sp>
      <p:graphicFrame>
        <p:nvGraphicFramePr>
          <p:cNvPr id="4098" name="Object 4"/>
          <p:cNvGraphicFramePr>
            <a:graphicFrameLocks noChangeAspect="1"/>
          </p:cNvGraphicFramePr>
          <p:nvPr/>
        </p:nvGraphicFramePr>
        <p:xfrm>
          <a:off x="1295400" y="2590800"/>
          <a:ext cx="6705600" cy="1905000"/>
        </p:xfrm>
        <a:graphic>
          <a:graphicData uri="http://schemas.openxmlformats.org/presentationml/2006/ole">
            <p:oleObj spid="_x0000_s4099" name="VISIO" r:id="rId3" imgW="4509516" imgH="1589532" progId="">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sz="2800" smtClean="0"/>
              <a:t>PUSH and POP Instructions</a:t>
            </a:r>
          </a:p>
        </p:txBody>
      </p:sp>
      <p:sp>
        <p:nvSpPr>
          <p:cNvPr id="14340" name="Rectangle 3"/>
          <p:cNvSpPr>
            <a:spLocks noGrp="1" noChangeArrowheads="1"/>
          </p:cNvSpPr>
          <p:nvPr>
            <p:ph type="body" idx="1"/>
          </p:nvPr>
        </p:nvSpPr>
        <p:spPr>
          <a:xfrm>
            <a:off x="1066800" y="914400"/>
            <a:ext cx="7162800" cy="4800600"/>
          </a:xfrm>
        </p:spPr>
        <p:txBody>
          <a:bodyPr/>
          <a:lstStyle/>
          <a:p>
            <a:pPr eaLnBrk="1" hangingPunct="1">
              <a:lnSpc>
                <a:spcPct val="90000"/>
              </a:lnSpc>
            </a:pPr>
            <a:r>
              <a:rPr lang="en-US" sz="1800" dirty="0" smtClean="0"/>
              <a:t>PUSH syntax</a:t>
            </a:r>
          </a:p>
          <a:p>
            <a:pPr lvl="1" eaLnBrk="1" hangingPunct="1">
              <a:lnSpc>
                <a:spcPct val="90000"/>
              </a:lnSpc>
            </a:pPr>
            <a:r>
              <a:rPr lang="en-US" sz="1800" dirty="0" smtClean="0"/>
              <a:t>Data from the operand will be copied into the top of the stack.</a:t>
            </a:r>
          </a:p>
          <a:p>
            <a:pPr lvl="1" eaLnBrk="1" hangingPunct="1">
              <a:lnSpc>
                <a:spcPct val="90000"/>
              </a:lnSpc>
            </a:pPr>
            <a:r>
              <a:rPr lang="en-US" sz="1800" dirty="0" smtClean="0"/>
              <a:t>There are 3 variations:</a:t>
            </a:r>
          </a:p>
          <a:p>
            <a:pPr lvl="2" eaLnBrk="1" hangingPunct="1">
              <a:lnSpc>
                <a:spcPct val="90000"/>
              </a:lnSpc>
            </a:pPr>
            <a:r>
              <a:rPr lang="en-US" sz="1800" dirty="0" smtClean="0"/>
              <a:t>PUSH </a:t>
            </a:r>
            <a:r>
              <a:rPr lang="en-US" sz="1800" i="1" dirty="0" smtClean="0"/>
              <a:t>r/m16</a:t>
            </a:r>
            <a:r>
              <a:rPr lang="en-US" sz="1800" dirty="0" smtClean="0"/>
              <a:t>	; 16 bit register or memory </a:t>
            </a:r>
          </a:p>
          <a:p>
            <a:pPr lvl="2" eaLnBrk="1" hangingPunct="1">
              <a:lnSpc>
                <a:spcPct val="90000"/>
              </a:lnSpc>
            </a:pPr>
            <a:r>
              <a:rPr lang="en-US" sz="1800" dirty="0" smtClean="0"/>
              <a:t>PUSH </a:t>
            </a:r>
            <a:r>
              <a:rPr lang="en-US" sz="1800" i="1" dirty="0" smtClean="0"/>
              <a:t>r/m32	</a:t>
            </a:r>
            <a:r>
              <a:rPr lang="en-US" sz="1800" dirty="0" smtClean="0"/>
              <a:t>; 32 bit register or memory </a:t>
            </a:r>
          </a:p>
          <a:p>
            <a:pPr lvl="2" eaLnBrk="1" hangingPunct="1">
              <a:lnSpc>
                <a:spcPct val="90000"/>
              </a:lnSpc>
            </a:pPr>
            <a:r>
              <a:rPr lang="en-US" sz="1800" dirty="0" smtClean="0"/>
              <a:t>PUSH </a:t>
            </a:r>
            <a:r>
              <a:rPr lang="en-US" sz="1800" i="1" dirty="0" smtClean="0"/>
              <a:t>imm32	</a:t>
            </a:r>
            <a:r>
              <a:rPr lang="en-US" sz="1800" dirty="0" smtClean="0"/>
              <a:t>; 32 bit constant</a:t>
            </a:r>
          </a:p>
          <a:p>
            <a:pPr lvl="1" eaLnBrk="1" hangingPunct="1">
              <a:lnSpc>
                <a:spcPct val="90000"/>
              </a:lnSpc>
            </a:pPr>
            <a:endParaRPr lang="en-US" sz="1600" dirty="0" smtClean="0"/>
          </a:p>
          <a:p>
            <a:pPr eaLnBrk="1" hangingPunct="1">
              <a:lnSpc>
                <a:spcPct val="90000"/>
              </a:lnSpc>
            </a:pPr>
            <a:r>
              <a:rPr lang="en-US" sz="1800" dirty="0" smtClean="0"/>
              <a:t>POP syntax</a:t>
            </a:r>
          </a:p>
          <a:p>
            <a:pPr lvl="1" eaLnBrk="1" hangingPunct="1">
              <a:lnSpc>
                <a:spcPct val="90000"/>
              </a:lnSpc>
            </a:pPr>
            <a:r>
              <a:rPr lang="en-US" sz="1800" dirty="0" smtClean="0"/>
              <a:t>Data will be removed from the top of the stack and copied into the operand.  </a:t>
            </a:r>
          </a:p>
          <a:p>
            <a:pPr lvl="1" eaLnBrk="1" hangingPunct="1">
              <a:lnSpc>
                <a:spcPct val="90000"/>
              </a:lnSpc>
            </a:pPr>
            <a:r>
              <a:rPr lang="en-US" sz="1800" dirty="0" smtClean="0"/>
              <a:t>There are 2 variations:</a:t>
            </a:r>
          </a:p>
          <a:p>
            <a:pPr lvl="2" eaLnBrk="1" hangingPunct="1">
              <a:lnSpc>
                <a:spcPct val="90000"/>
              </a:lnSpc>
            </a:pPr>
            <a:r>
              <a:rPr lang="en-US" sz="1800" dirty="0" smtClean="0"/>
              <a:t>POP </a:t>
            </a:r>
            <a:r>
              <a:rPr lang="en-US" sz="1800" i="1" dirty="0" smtClean="0"/>
              <a:t>r/m16</a:t>
            </a:r>
            <a:r>
              <a:rPr lang="en-US" sz="1800" dirty="0" smtClean="0"/>
              <a:t>	; 16 bit register or memory	</a:t>
            </a:r>
          </a:p>
          <a:p>
            <a:pPr lvl="2" eaLnBrk="1" hangingPunct="1">
              <a:lnSpc>
                <a:spcPct val="90000"/>
              </a:lnSpc>
            </a:pPr>
            <a:r>
              <a:rPr lang="en-US" sz="1800" dirty="0" smtClean="0"/>
              <a:t>POP </a:t>
            </a:r>
            <a:r>
              <a:rPr lang="en-US" sz="1800" i="1" dirty="0" smtClean="0"/>
              <a:t>r/m32	</a:t>
            </a:r>
            <a:r>
              <a:rPr lang="en-US" sz="1800" dirty="0" smtClean="0"/>
              <a:t>; 32 bit register or memory </a:t>
            </a:r>
          </a:p>
          <a:p>
            <a:pPr lvl="2" eaLnBrk="1" hangingPunct="1">
              <a:lnSpc>
                <a:spcPct val="90000"/>
              </a:lnSpc>
            </a:pPr>
            <a:endParaRPr lang="en-US" sz="1600" dirty="0" smtClean="0"/>
          </a:p>
          <a:p>
            <a:pPr eaLnBrk="1" hangingPunct="1">
              <a:lnSpc>
                <a:spcPct val="90000"/>
              </a:lnSpc>
            </a:pPr>
            <a:r>
              <a:rPr lang="en-US" sz="1800" dirty="0" smtClean="0"/>
              <a:t>In this class we use protected mode so we always push and pop 32 bit data.  An immediate value is defaulted to 32 bit.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8472</TotalTime>
  <Words>7239</Words>
  <Application>Microsoft Office PowerPoint</Application>
  <PresentationFormat>On-screen Show (4:3)</PresentationFormat>
  <Paragraphs>851</Paragraphs>
  <Slides>64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Soaring</vt:lpstr>
      <vt:lpstr>VISIO</vt:lpstr>
      <vt:lpstr>Assembly Language for Intel-Based Computers</vt:lpstr>
      <vt:lpstr>Overview: Procedures</vt:lpstr>
      <vt:lpstr>What’s next</vt:lpstr>
      <vt:lpstr>Runtime Stack</vt:lpstr>
      <vt:lpstr>Runtime Stack</vt:lpstr>
      <vt:lpstr>Stack Segment</vt:lpstr>
      <vt:lpstr>PUSH Operation</vt:lpstr>
      <vt:lpstr>POP Operation</vt:lpstr>
      <vt:lpstr>PUSH and POP Instructions</vt:lpstr>
      <vt:lpstr>Using the Stack (1 of 3)</vt:lpstr>
      <vt:lpstr>Using the Stack (2 of 3)</vt:lpstr>
      <vt:lpstr>Using the Stack (3 of 3)</vt:lpstr>
      <vt:lpstr>Related Instructions</vt:lpstr>
      <vt:lpstr>What's Next</vt:lpstr>
      <vt:lpstr>Creating Procedures</vt:lpstr>
      <vt:lpstr>Documenting Procedures</vt:lpstr>
      <vt:lpstr>Example: SumOf Procedure</vt:lpstr>
      <vt:lpstr>CALL Instruction</vt:lpstr>
      <vt:lpstr>RET Instruction</vt:lpstr>
      <vt:lpstr>CALL-RET Example</vt:lpstr>
      <vt:lpstr>Nested Procedure Calls</vt:lpstr>
      <vt:lpstr>Input Parameters</vt:lpstr>
      <vt:lpstr>Using Registers for Parameters (1 of 3)</vt:lpstr>
      <vt:lpstr>Using Registers for Parameters (2 of 3) </vt:lpstr>
      <vt:lpstr>Using Registers for Parameters (3 of 3)</vt:lpstr>
      <vt:lpstr>Using the Stack for Parameters (1 of 2)</vt:lpstr>
      <vt:lpstr>Using the Stack for Parameters (2 of 2)</vt:lpstr>
      <vt:lpstr>Examples of Parameter Passing</vt:lpstr>
      <vt:lpstr>The Stack Frame</vt:lpstr>
      <vt:lpstr>Stack Frame: Setting Up</vt:lpstr>
      <vt:lpstr>Accessing Data in the Stack Frame (1 of 4)</vt:lpstr>
      <vt:lpstr>Accessing Data in the Stack Frame (2 of 4)</vt:lpstr>
      <vt:lpstr>Accessing Data in the Stack Frame (3 of 4)</vt:lpstr>
      <vt:lpstr>Accessing Data in the Stack Frame (4 of 4)</vt:lpstr>
      <vt:lpstr>Stack Frame: Accessing Parameters</vt:lpstr>
      <vt:lpstr>Stack Frame: Clearing Out (1 of 2)</vt:lpstr>
      <vt:lpstr>Stack Frame Example  (during procedure call)</vt:lpstr>
      <vt:lpstr>Stack Frame Example  (during procedure return)</vt:lpstr>
      <vt:lpstr>Pass by Value and Return Value</vt:lpstr>
      <vt:lpstr>Pass by Address / Reference</vt:lpstr>
      <vt:lpstr>Pass by Address Examples (1 of 2)</vt:lpstr>
      <vt:lpstr>Pass by Address Example (2 of 2)</vt:lpstr>
      <vt:lpstr>Local Variables</vt:lpstr>
      <vt:lpstr>Local Variable Example</vt:lpstr>
      <vt:lpstr>LEA Instruction</vt:lpstr>
      <vt:lpstr>Saving Register Values (1 of 2)</vt:lpstr>
      <vt:lpstr>Saving Register Values (2 of 2)</vt:lpstr>
      <vt:lpstr>Your turn . . .</vt:lpstr>
      <vt:lpstr>MASM Directives and Operator for Procedures</vt:lpstr>
      <vt:lpstr>Summary of Key Concepts</vt:lpstr>
      <vt:lpstr>Overview: Macros</vt:lpstr>
      <vt:lpstr>What’s Next</vt:lpstr>
      <vt:lpstr>Difference Between Macros and Procedures</vt:lpstr>
      <vt:lpstr>What’s Next</vt:lpstr>
      <vt:lpstr>Defining Macros</vt:lpstr>
      <vt:lpstr>Macro Example</vt:lpstr>
      <vt:lpstr>What’s Next</vt:lpstr>
      <vt:lpstr>mPutChar Macro</vt:lpstr>
      <vt:lpstr>Invoking Macros</vt:lpstr>
      <vt:lpstr>mWriteStr Macro</vt:lpstr>
      <vt:lpstr>Invalid Argument</vt:lpstr>
      <vt:lpstr>mReadStr Macro</vt:lpstr>
      <vt:lpstr>Labels in Macros</vt:lpstr>
      <vt:lpstr>Summary of Key Concepts</vt:lpstr>
    </vt:vector>
  </TitlesOfParts>
  <Company>Prentice-Hall Publishing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Procedures</dc:subject>
  <dc:creator>Kip Irvine</dc:creator>
  <cp:lastModifiedBy>Clare</cp:lastModifiedBy>
  <cp:revision>695</cp:revision>
  <cp:lastPrinted>1601-01-01T00:00:00Z</cp:lastPrinted>
  <dcterms:created xsi:type="dcterms:W3CDTF">2002-05-30T02:31:33Z</dcterms:created>
  <dcterms:modified xsi:type="dcterms:W3CDTF">2020-06-19T16:17:00Z</dcterms:modified>
</cp:coreProperties>
</file>