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9"/>
  </p:notesMasterIdLst>
  <p:handoutMasterIdLst>
    <p:handoutMasterId r:id="rId40"/>
  </p:handoutMasterIdLst>
  <p:sldIdLst>
    <p:sldId id="256" r:id="rId2"/>
    <p:sldId id="338" r:id="rId3"/>
    <p:sldId id="365" r:id="rId4"/>
    <p:sldId id="339" r:id="rId5"/>
    <p:sldId id="340" r:id="rId6"/>
    <p:sldId id="341" r:id="rId7"/>
    <p:sldId id="342" r:id="rId8"/>
    <p:sldId id="371" r:id="rId9"/>
    <p:sldId id="343" r:id="rId10"/>
    <p:sldId id="344" r:id="rId11"/>
    <p:sldId id="345" r:id="rId12"/>
    <p:sldId id="346" r:id="rId13"/>
    <p:sldId id="372" r:id="rId14"/>
    <p:sldId id="347" r:id="rId15"/>
    <p:sldId id="348" r:id="rId16"/>
    <p:sldId id="350" r:id="rId17"/>
    <p:sldId id="375" r:id="rId18"/>
    <p:sldId id="366"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77" r:id="rId32"/>
    <p:sldId id="376" r:id="rId33"/>
    <p:sldId id="378" r:id="rId34"/>
    <p:sldId id="367" r:id="rId35"/>
    <p:sldId id="363" r:id="rId36"/>
    <p:sldId id="364" r:id="rId37"/>
    <p:sldId id="368" r:id="rId38"/>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1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1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1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100" kern="1200">
        <a:solidFill>
          <a:schemeClr val="tx1"/>
        </a:solidFill>
        <a:latin typeface="Arial" pitchFamily="34" charset="0"/>
        <a:ea typeface="+mn-ea"/>
        <a:cs typeface="Arial" pitchFamily="34" charset="0"/>
      </a:defRPr>
    </a:lvl5pPr>
    <a:lvl6pPr marL="2286000" algn="l" defTabSz="914400" rtl="0" eaLnBrk="1" latinLnBrk="0" hangingPunct="1">
      <a:defRPr sz="2100" kern="1200">
        <a:solidFill>
          <a:schemeClr val="tx1"/>
        </a:solidFill>
        <a:latin typeface="Arial" pitchFamily="34" charset="0"/>
        <a:ea typeface="+mn-ea"/>
        <a:cs typeface="Arial" pitchFamily="34" charset="0"/>
      </a:defRPr>
    </a:lvl6pPr>
    <a:lvl7pPr marL="2743200" algn="l" defTabSz="914400" rtl="0" eaLnBrk="1" latinLnBrk="0" hangingPunct="1">
      <a:defRPr sz="2100" kern="1200">
        <a:solidFill>
          <a:schemeClr val="tx1"/>
        </a:solidFill>
        <a:latin typeface="Arial" pitchFamily="34" charset="0"/>
        <a:ea typeface="+mn-ea"/>
        <a:cs typeface="Arial" pitchFamily="34" charset="0"/>
      </a:defRPr>
    </a:lvl7pPr>
    <a:lvl8pPr marL="3200400" algn="l" defTabSz="914400" rtl="0" eaLnBrk="1" latinLnBrk="0" hangingPunct="1">
      <a:defRPr sz="2100" kern="1200">
        <a:solidFill>
          <a:schemeClr val="tx1"/>
        </a:solidFill>
        <a:latin typeface="Arial" pitchFamily="34" charset="0"/>
        <a:ea typeface="+mn-ea"/>
        <a:cs typeface="Arial" pitchFamily="34" charset="0"/>
      </a:defRPr>
    </a:lvl8pPr>
    <a:lvl9pPr marL="3657600" algn="l" defTabSz="914400" rtl="0" eaLnBrk="1" latinLnBrk="0" hangingPunct="1">
      <a:defRPr sz="21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2" autoAdjust="0"/>
    <p:restoredTop sz="90929"/>
  </p:normalViewPr>
  <p:slideViewPr>
    <p:cSldViewPr>
      <p:cViewPr varScale="1">
        <p:scale>
          <a:sx n="105" d="100"/>
          <a:sy n="105" d="100"/>
        </p:scale>
        <p:origin x="216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3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cs typeface="+mn-cs"/>
              </a:defRPr>
            </a:lvl1pPr>
          </a:lstStyle>
          <a:p>
            <a:pPr>
              <a:defRPr/>
            </a:pPr>
            <a:fld id="{C60B08E1-0FE7-4841-A2F9-38F502FE934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cs typeface="+mn-cs"/>
              </a:defRPr>
            </a:lvl1pPr>
          </a:lstStyle>
          <a:p>
            <a:pPr>
              <a:defRPr/>
            </a:pPr>
            <a:endParaRPr lang="en-US"/>
          </a:p>
        </p:txBody>
      </p:sp>
      <p:sp>
        <p:nvSpPr>
          <p:cNvPr id="358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cs typeface="+mn-cs"/>
              </a:defRPr>
            </a:lvl1pPr>
          </a:lstStyle>
          <a:p>
            <a:pPr>
              <a:defRPr/>
            </a:pPr>
            <a:endParaRPr lang="en-US"/>
          </a:p>
        </p:txBody>
      </p:sp>
      <p:sp>
        <p:nvSpPr>
          <p:cNvPr id="890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cs typeface="+mn-cs"/>
              </a:defRPr>
            </a:lvl1pPr>
          </a:lstStyle>
          <a:p>
            <a:pPr>
              <a:defRPr/>
            </a:pPr>
            <a:endParaRPr 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cs typeface="+mn-cs"/>
              </a:defRPr>
            </a:lvl1pPr>
          </a:lstStyle>
          <a:p>
            <a:pPr>
              <a:defRPr/>
            </a:pPr>
            <a:fld id="{26BA275F-8D1F-4522-B55D-FF5A4D6A8C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p:spPr>
        <p:txBody>
          <a:bodyPr/>
          <a:lstStyle/>
          <a:p>
            <a:endParaRPr lang="en-US" smtClean="0"/>
          </a:p>
        </p:txBody>
      </p:sp>
      <p:sp>
        <p:nvSpPr>
          <p:cNvPr id="96259" name="Slide Number Placeholder 3"/>
          <p:cNvSpPr>
            <a:spLocks noGrp="1"/>
          </p:cNvSpPr>
          <p:nvPr>
            <p:ph type="sldNum" sz="quarter" idx="5"/>
          </p:nvPr>
        </p:nvSpPr>
        <p:spPr>
          <a:noFill/>
        </p:spPr>
        <p:txBody>
          <a:bodyPr/>
          <a:lstStyle/>
          <a:p>
            <a:fld id="{13249290-672B-44AA-81FE-E958BB166E10}"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latin typeface="Arial" charset="0"/>
                <a:cs typeface="+mn-cs"/>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cs typeface="+mn-cs"/>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6B7241EF-62C8-4213-B49B-2D648EED3E0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D63584D8-A838-4DBF-8D0A-606C25066F3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2DC6DEBE-8051-4877-A9E2-00FDAD8281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EF123425-5F1C-4B84-A48C-A6C9CF8C56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56B10CC6-ABB6-4BE9-8398-82F62DA6B0C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EBC8A6A9-694C-4FA9-A362-9DDF3DF0AF1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2BC88F56-7398-4606-AEC2-4C316A8067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424460CD-AC85-427F-A242-5CD8350EF1B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C12E87EC-78C0-49F2-A1E6-325398911D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8AF86821-434B-436B-B254-694FAA0DB3B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33AB8828-9B56-4C3B-98F5-AF39C241A58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000">
                <a:latin typeface="Arial" charset="0"/>
                <a:cs typeface="+mn-cs"/>
              </a:defRPr>
            </a:lvl1pPr>
          </a:lstStyle>
          <a:p>
            <a:pPr>
              <a:defRPr/>
            </a:pPr>
            <a:r>
              <a:rPr lang="en-US"/>
              <a:t>Irvine, Kip R. Assembly Language for Intel-Based Computers 6/e, 2010.</a:t>
            </a:r>
          </a:p>
        </p:txBody>
      </p:sp>
      <p:sp>
        <p:nvSpPr>
          <p:cNvPr id="29700"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w="9525">
            <a:noFill/>
            <a:miter lim="800000"/>
            <a:headEnd/>
            <a:tailEnd/>
          </a:ln>
          <a:effectLst/>
        </p:spPr>
        <p:txBody>
          <a:bodyPr tIns="137160" bIns="137160">
            <a:spAutoFit/>
          </a:bodyPr>
          <a:lstStyle/>
          <a:p>
            <a:pPr>
              <a:spcBef>
                <a:spcPct val="50000"/>
              </a:spcBef>
              <a:defRPr/>
            </a:pPr>
            <a:endParaRPr lang="en-US">
              <a:latin typeface="Arial" charset="0"/>
              <a:cs typeface="+mn-cs"/>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cs typeface="+mn-cs"/>
              </a:defRPr>
            </a:lvl1pPr>
          </a:lstStyle>
          <a:p>
            <a:pPr>
              <a:defRPr/>
            </a:pPr>
            <a:fld id="{60B348A6-72E4-4E32-B8B5-C10FE527C51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1.png"/><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685800"/>
          </a:xfrm>
        </p:spPr>
        <p:txBody>
          <a:bodyPr/>
          <a:lstStyle/>
          <a:p>
            <a:pPr eaLnBrk="1" hangingPunct="1">
              <a:defRPr/>
            </a:pPr>
            <a:r>
              <a:rPr lang="en-US" sz="2800" smtClean="0"/>
              <a:t>Assembly Language for Intel-Based Computers</a:t>
            </a:r>
          </a:p>
        </p:txBody>
      </p:sp>
      <p:sp>
        <p:nvSpPr>
          <p:cNvPr id="93186" name="Rectangle 3"/>
          <p:cNvSpPr>
            <a:spLocks noGrp="1" noChangeArrowheads="1"/>
          </p:cNvSpPr>
          <p:nvPr>
            <p:ph type="subTitle" idx="1"/>
          </p:nvPr>
        </p:nvSpPr>
        <p:spPr>
          <a:xfrm>
            <a:off x="1447800" y="1752600"/>
            <a:ext cx="6477000" cy="1524000"/>
          </a:xfrm>
        </p:spPr>
        <p:txBody>
          <a:bodyPr/>
          <a:lstStyle/>
          <a:p>
            <a:pPr eaLnBrk="1" hangingPunct="1"/>
            <a:r>
              <a:rPr lang="en-US" sz="2800" u="sng" dirty="0" smtClean="0"/>
              <a:t>Module 2</a:t>
            </a:r>
          </a:p>
          <a:p>
            <a:pPr eaLnBrk="1" hangingPunct="1"/>
            <a:r>
              <a:rPr lang="en-US" dirty="0" smtClean="0"/>
              <a:t>Processor Architecture</a:t>
            </a:r>
          </a:p>
          <a:p>
            <a:pPr eaLnBrk="1" hangingPunct="1">
              <a:lnSpc>
                <a:spcPct val="50000"/>
              </a:lnSpc>
            </a:pPr>
            <a:endParaRPr lang="en-US" sz="2000" dirty="0" smtClean="0"/>
          </a:p>
        </p:txBody>
      </p:sp>
      <p:sp>
        <p:nvSpPr>
          <p:cNvPr id="93188" name="Text Box 6"/>
          <p:cNvSpPr txBox="1">
            <a:spLocks noChangeArrowheads="1"/>
          </p:cNvSpPr>
          <p:nvPr/>
        </p:nvSpPr>
        <p:spPr bwMode="auto">
          <a:xfrm>
            <a:off x="533400" y="4800600"/>
            <a:ext cx="5181600" cy="936625"/>
          </a:xfrm>
          <a:prstGeom prst="rect">
            <a:avLst/>
          </a:prstGeom>
          <a:noFill/>
          <a:ln w="9525">
            <a:noFill/>
            <a:miter lim="800000"/>
            <a:headEnd/>
            <a:tailEnd/>
          </a:ln>
        </p:spPr>
        <p:txBody>
          <a:bodyPr tIns="137160" bIns="137160">
            <a:spAutoFit/>
          </a:bodyPr>
          <a:lstStyle/>
          <a:p>
            <a:pPr>
              <a:spcBef>
                <a:spcPct val="50000"/>
              </a:spcBef>
            </a:pPr>
            <a:r>
              <a:rPr lang="en-US" sz="1800" i="1"/>
              <a:t>Slides prepared by Kip Irvine</a:t>
            </a:r>
          </a:p>
          <a:p>
            <a:pPr>
              <a:spcBef>
                <a:spcPct val="50000"/>
              </a:spcBef>
            </a:pPr>
            <a:r>
              <a:rPr lang="en-US" sz="1700" i="1"/>
              <a:t>Modified and supplemented by Clare 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9AF62F5-0080-491E-8518-601D910C0B3D}" type="slidenum">
              <a:rPr lang="en-US" sz="1600">
                <a:latin typeface="Times New Roman" pitchFamily="18" charset="0"/>
              </a:rPr>
              <a:pPr algn="r"/>
              <a:t>10</a:t>
            </a:fld>
            <a:endParaRPr lang="en-US" sz="1600">
              <a:latin typeface="Times New Roman" pitchFamily="18" charset="0"/>
            </a:endParaRPr>
          </a:p>
        </p:txBody>
      </p:sp>
      <p:sp>
        <p:nvSpPr>
          <p:cNvPr id="103426" name="Rectangle 2"/>
          <p:cNvSpPr>
            <a:spLocks noGrp="1" noChangeArrowheads="1"/>
          </p:cNvSpPr>
          <p:nvPr>
            <p:ph type="title" idx="4294967295"/>
          </p:nvPr>
        </p:nvSpPr>
        <p:spPr/>
        <p:txBody>
          <a:bodyPr/>
          <a:lstStyle/>
          <a:p>
            <a:pPr eaLnBrk="1" hangingPunct="1">
              <a:defRPr/>
            </a:pPr>
            <a:r>
              <a:rPr lang="en-US" sz="2800" smtClean="0"/>
              <a:t>Pipelined Instruction Execution</a:t>
            </a:r>
          </a:p>
        </p:txBody>
      </p:sp>
      <p:sp>
        <p:nvSpPr>
          <p:cNvPr id="14341" name="Rectangle 3"/>
          <p:cNvSpPr>
            <a:spLocks noGrp="1" noChangeArrowheads="1"/>
          </p:cNvSpPr>
          <p:nvPr>
            <p:ph type="body" idx="4294967295"/>
          </p:nvPr>
        </p:nvSpPr>
        <p:spPr>
          <a:xfrm>
            <a:off x="533400" y="762000"/>
            <a:ext cx="7772400" cy="3200400"/>
          </a:xfrm>
        </p:spPr>
        <p:txBody>
          <a:bodyPr/>
          <a:lstStyle/>
          <a:p>
            <a:pPr eaLnBrk="1" hangingPunct="1"/>
            <a:r>
              <a:rPr lang="en-US" sz="1800" dirty="0" smtClean="0"/>
              <a:t>Pipelining makes it possible for the processor to execute instructions more in parallel.</a:t>
            </a:r>
          </a:p>
          <a:p>
            <a:pPr eaLnBrk="1" hangingPunct="1"/>
            <a:r>
              <a:rPr lang="en-US" sz="1800" dirty="0" smtClean="0"/>
              <a:t>Instruction execution is divided into discrete stages: at each clock cycle, different instructions can be at different stages.  This makes it  possible to process several instructions at a time.</a:t>
            </a:r>
          </a:p>
          <a:p>
            <a:pPr eaLnBrk="1" hangingPunct="1"/>
            <a:r>
              <a:rPr lang="en-US" sz="1800" dirty="0" smtClean="0"/>
              <a:t>Using the same example with 2 instructions </a:t>
            </a:r>
            <a:r>
              <a:rPr lang="en-US" sz="1800" dirty="0" smtClean="0">
                <a:latin typeface="Book Antiqua" pitchFamily="18" charset="0"/>
              </a:rPr>
              <a:t>I</a:t>
            </a:r>
            <a:r>
              <a:rPr lang="en-US" sz="1800" dirty="0" smtClean="0"/>
              <a:t>1 and </a:t>
            </a:r>
            <a:r>
              <a:rPr lang="en-US" sz="1800" dirty="0" smtClean="0">
                <a:latin typeface="Book Antiqua" pitchFamily="18" charset="0"/>
              </a:rPr>
              <a:t>I</a:t>
            </a:r>
            <a:r>
              <a:rPr lang="en-US" sz="1800" dirty="0" smtClean="0"/>
              <a:t>2, it now only takes 7 clock cycles for the 2 instructions to finish.  For example, in clock cycle 1: </a:t>
            </a:r>
            <a:r>
              <a:rPr lang="en-US" sz="1800" dirty="0" smtClean="0">
                <a:latin typeface="Book Antiqua" pitchFamily="18" charset="0"/>
              </a:rPr>
              <a:t>I</a:t>
            </a:r>
            <a:r>
              <a:rPr lang="en-US" sz="1800" dirty="0" smtClean="0"/>
              <a:t>1 is fetched.  In clock cycle 2: </a:t>
            </a:r>
            <a:r>
              <a:rPr lang="en-US" sz="1800" dirty="0" smtClean="0">
                <a:latin typeface="Book Antiqua" pitchFamily="18" charset="0"/>
              </a:rPr>
              <a:t>I</a:t>
            </a:r>
            <a:r>
              <a:rPr lang="en-US" sz="1800" dirty="0" smtClean="0"/>
              <a:t>1 is decoded and </a:t>
            </a:r>
            <a:r>
              <a:rPr lang="en-US" sz="1800" dirty="0" smtClean="0">
                <a:latin typeface="Book Antiqua" pitchFamily="18" charset="0"/>
              </a:rPr>
              <a:t>I</a:t>
            </a:r>
            <a:r>
              <a:rPr lang="en-US" sz="1800" dirty="0" smtClean="0"/>
              <a:t>2 is fetched.  In clock cycle 3, </a:t>
            </a:r>
            <a:r>
              <a:rPr lang="en-US" sz="1800" dirty="0" smtClean="0">
                <a:latin typeface="Book Antiqua" pitchFamily="18" charset="0"/>
              </a:rPr>
              <a:t>I</a:t>
            </a:r>
            <a:r>
              <a:rPr lang="en-US" sz="1800" dirty="0" smtClean="0"/>
              <a:t>1 operands are fetched while </a:t>
            </a:r>
            <a:r>
              <a:rPr lang="en-US" sz="1800" dirty="0" smtClean="0">
                <a:latin typeface="Book Antiqua" pitchFamily="18" charset="0"/>
              </a:rPr>
              <a:t>I</a:t>
            </a:r>
            <a:r>
              <a:rPr lang="en-US" sz="1800" dirty="0" smtClean="0"/>
              <a:t>2 is being decoded, etc.</a:t>
            </a:r>
          </a:p>
          <a:p>
            <a:pPr eaLnBrk="1" hangingPunct="1"/>
            <a:r>
              <a:rPr lang="en-US" sz="1800" dirty="0" smtClean="0"/>
              <a:t>Pipelining results in more efficient use of clock cycles by the CPU, therefore producing greater throughput of instructions.</a:t>
            </a:r>
          </a:p>
        </p:txBody>
      </p:sp>
      <p:graphicFrame>
        <p:nvGraphicFramePr>
          <p:cNvPr id="14338" name="Object 0"/>
          <p:cNvGraphicFramePr>
            <a:graphicFrameLocks noChangeAspect="1"/>
          </p:cNvGraphicFramePr>
          <p:nvPr/>
        </p:nvGraphicFramePr>
        <p:xfrm>
          <a:off x="1447800" y="4114800"/>
          <a:ext cx="4191000" cy="2209800"/>
        </p:xfrm>
        <a:graphic>
          <a:graphicData uri="http://schemas.openxmlformats.org/presentationml/2006/ole">
            <mc:AlternateContent xmlns:mc="http://schemas.openxmlformats.org/markup-compatibility/2006">
              <mc:Choice xmlns:v="urn:schemas-microsoft-com:vml" Requires="v">
                <p:oleObj spid="_x0000_s14339" name="VISIO" r:id="rId3" imgW="1869480" imgH="1183680" progId="">
                  <p:embed/>
                </p:oleObj>
              </mc:Choice>
              <mc:Fallback>
                <p:oleObj name="VISIO" r:id="rId3" imgW="1869480" imgH="1183680"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l="1852" t="2924" r="-3705" b="-5237"/>
                      <a:stretch>
                        <a:fillRect/>
                      </a:stretch>
                    </p:blipFill>
                    <p:spPr bwMode="auto">
                      <a:xfrm>
                        <a:off x="1447800" y="4114800"/>
                        <a:ext cx="4191000" cy="2209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Text Box 5"/>
          <p:cNvSpPr txBox="1">
            <a:spLocks noChangeArrowheads="1"/>
          </p:cNvSpPr>
          <p:nvPr/>
        </p:nvSpPr>
        <p:spPr bwMode="auto">
          <a:xfrm>
            <a:off x="5715000" y="4495800"/>
            <a:ext cx="2438400" cy="1373188"/>
          </a:xfrm>
          <a:prstGeom prst="rect">
            <a:avLst/>
          </a:prstGeom>
          <a:noFill/>
          <a:ln w="9525">
            <a:noFill/>
            <a:miter lim="800000"/>
            <a:headEnd/>
            <a:tailEnd/>
          </a:ln>
        </p:spPr>
        <p:txBody>
          <a:bodyPr tIns="137160" bIns="137160">
            <a:spAutoFit/>
          </a:bodyPr>
          <a:lstStyle/>
          <a:p>
            <a:pPr>
              <a:spcBef>
                <a:spcPct val="50000"/>
              </a:spcBef>
            </a:pPr>
            <a:r>
              <a:rPr lang="en-US" sz="1600"/>
              <a:t>For </a:t>
            </a:r>
            <a:r>
              <a:rPr lang="en-US" sz="1600" i="1"/>
              <a:t>k</a:t>
            </a:r>
            <a:r>
              <a:rPr lang="en-US" sz="1600"/>
              <a:t> stages and </a:t>
            </a:r>
            <a:r>
              <a:rPr lang="en-US" sz="1600" i="1"/>
              <a:t>n</a:t>
            </a:r>
            <a:r>
              <a:rPr lang="en-US" sz="1600"/>
              <a:t> instructions, the number of required cycles is:</a:t>
            </a:r>
          </a:p>
          <a:p>
            <a:pPr>
              <a:spcBef>
                <a:spcPct val="50000"/>
              </a:spcBef>
            </a:pPr>
            <a:r>
              <a:rPr lang="en-US" sz="1600"/>
              <a:t>  </a:t>
            </a:r>
            <a:r>
              <a:rPr lang="en-US" sz="1600" i="1"/>
              <a:t>k</a:t>
            </a:r>
            <a:r>
              <a:rPr lang="en-US" sz="1600"/>
              <a:t> + (</a:t>
            </a:r>
            <a:r>
              <a:rPr lang="en-US" sz="1600" i="1"/>
              <a:t>n</a:t>
            </a:r>
            <a:r>
              <a:rPr lang="en-US" sz="1600"/>
              <a:t> – 1)</a:t>
            </a:r>
          </a:p>
        </p:txBody>
      </p:sp>
      <p:sp>
        <p:nvSpPr>
          <p:cNvPr id="14343" name="Slide Number Placeholder 7"/>
          <p:cNvSpPr>
            <a:spLocks noGrp="1"/>
          </p:cNvSpPr>
          <p:nvPr>
            <p:ph type="sldNum" sz="quarter" idx="11"/>
          </p:nvPr>
        </p:nvSpPr>
        <p:spPr>
          <a:noFill/>
        </p:spPr>
        <p:txBody>
          <a:bodyPr/>
          <a:lstStyle/>
          <a:p>
            <a:fld id="{F4DC8E81-6344-456C-9F33-AD94753BFE83}" type="slidenum">
              <a:rPr lang="en-US" smtClean="0">
                <a:cs typeface="Arial" pitchFamily="34" charset="0"/>
              </a:rPr>
              <a:pPr/>
              <a:t>10</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AE7FA0E-9191-4AE3-BEDB-CDFBBA4C2070}" type="slidenum">
              <a:rPr lang="en-US" sz="1600">
                <a:latin typeface="Times New Roman" pitchFamily="18" charset="0"/>
              </a:rPr>
              <a:pPr algn="r"/>
              <a:t>11</a:t>
            </a:fld>
            <a:endParaRPr lang="en-US" sz="1600">
              <a:latin typeface="Times New Roman" pitchFamily="18" charset="0"/>
            </a:endParaRPr>
          </a:p>
        </p:txBody>
      </p:sp>
      <p:sp>
        <p:nvSpPr>
          <p:cNvPr id="104450" name="Rectangle 2050"/>
          <p:cNvSpPr>
            <a:spLocks noGrp="1" noChangeArrowheads="1"/>
          </p:cNvSpPr>
          <p:nvPr>
            <p:ph type="title" idx="4294967295"/>
          </p:nvPr>
        </p:nvSpPr>
        <p:spPr>
          <a:xfrm>
            <a:off x="609600" y="381000"/>
            <a:ext cx="7772400" cy="609600"/>
          </a:xfrm>
        </p:spPr>
        <p:txBody>
          <a:bodyPr/>
          <a:lstStyle/>
          <a:p>
            <a:pPr eaLnBrk="1" hangingPunct="1">
              <a:defRPr/>
            </a:pPr>
            <a:r>
              <a:rPr lang="en-US" sz="2800" smtClean="0"/>
              <a:t>Wasted Cycles in Pipelining</a:t>
            </a:r>
          </a:p>
        </p:txBody>
      </p:sp>
      <p:sp>
        <p:nvSpPr>
          <p:cNvPr id="15365" name="Rectangle 2051"/>
          <p:cNvSpPr>
            <a:spLocks noGrp="1" noChangeArrowheads="1"/>
          </p:cNvSpPr>
          <p:nvPr>
            <p:ph type="body" idx="4294967295"/>
          </p:nvPr>
        </p:nvSpPr>
        <p:spPr>
          <a:xfrm>
            <a:off x="762000" y="990600"/>
            <a:ext cx="7467600" cy="1524000"/>
          </a:xfrm>
        </p:spPr>
        <p:txBody>
          <a:bodyPr/>
          <a:lstStyle/>
          <a:p>
            <a:pPr eaLnBrk="1" hangingPunct="1">
              <a:lnSpc>
                <a:spcPct val="90000"/>
              </a:lnSpc>
            </a:pPr>
            <a:r>
              <a:rPr lang="en-US" sz="1800" dirty="0" smtClean="0"/>
              <a:t>Even with pipelining, when one of the stages requires two or more clock cycles, clock cycles are again wasted.</a:t>
            </a:r>
          </a:p>
          <a:p>
            <a:pPr eaLnBrk="1" hangingPunct="1">
              <a:lnSpc>
                <a:spcPct val="90000"/>
              </a:lnSpc>
            </a:pPr>
            <a:r>
              <a:rPr lang="en-US" sz="1800" dirty="0" smtClean="0"/>
              <a:t>In the example below, in stage S4, instruction </a:t>
            </a:r>
            <a:r>
              <a:rPr lang="en-US" sz="1800" dirty="0" smtClean="0">
                <a:latin typeface="Book Antiqua" pitchFamily="18" charset="0"/>
              </a:rPr>
              <a:t>I</a:t>
            </a:r>
            <a:r>
              <a:rPr lang="en-US" sz="1800" dirty="0" smtClean="0"/>
              <a:t>1 requires 2 cycles to finish, so instruction </a:t>
            </a:r>
            <a:r>
              <a:rPr lang="en-US" sz="1800" dirty="0" smtClean="0">
                <a:latin typeface="Book Antiqua" pitchFamily="18" charset="0"/>
              </a:rPr>
              <a:t>I</a:t>
            </a:r>
            <a:r>
              <a:rPr lang="en-US" sz="1800" dirty="0" smtClean="0"/>
              <a:t>2 has to wait in stage S4 for 2 clock cycles before it can get to stage S5.</a:t>
            </a:r>
          </a:p>
        </p:txBody>
      </p:sp>
      <p:graphicFrame>
        <p:nvGraphicFramePr>
          <p:cNvPr id="15362" name="Object 2052"/>
          <p:cNvGraphicFramePr>
            <a:graphicFrameLocks noChangeAspect="1"/>
          </p:cNvGraphicFramePr>
          <p:nvPr/>
        </p:nvGraphicFramePr>
        <p:xfrm>
          <a:off x="1371600" y="2667000"/>
          <a:ext cx="3962400" cy="3352800"/>
        </p:xfrm>
        <a:graphic>
          <a:graphicData uri="http://schemas.openxmlformats.org/presentationml/2006/ole">
            <mc:AlternateContent xmlns:mc="http://schemas.openxmlformats.org/markup-compatibility/2006">
              <mc:Choice xmlns:v="urn:schemas-microsoft-com:vml" Requires="v">
                <p:oleObj spid="_x0000_s15363" name="VISIO" r:id="rId3" imgW="1869480" imgH="1683720" progId="">
                  <p:embed/>
                </p:oleObj>
              </mc:Choice>
              <mc:Fallback>
                <p:oleObj name="VISIO" r:id="rId3" imgW="1869480" imgH="1683720" progId="">
                  <p:embed/>
                  <p:pic>
                    <p:nvPicPr>
                      <p:cNvPr id="0" name="Object 2052"/>
                      <p:cNvPicPr>
                        <a:picLocks noChangeAspect="1" noChangeArrowheads="1"/>
                      </p:cNvPicPr>
                      <p:nvPr/>
                    </p:nvPicPr>
                    <p:blipFill>
                      <a:blip r:embed="rId4">
                        <a:extLst>
                          <a:ext uri="{28A0092B-C50C-407E-A947-70E740481C1C}">
                            <a14:useLocalDpi xmlns:a14="http://schemas.microsoft.com/office/drawing/2010/main" val="0"/>
                          </a:ext>
                        </a:extLst>
                      </a:blip>
                      <a:srcRect l="1961" t="2177" r="-3922" b="-4489"/>
                      <a:stretch>
                        <a:fillRect/>
                      </a:stretch>
                    </p:blipFill>
                    <p:spPr bwMode="auto">
                      <a:xfrm>
                        <a:off x="1371600" y="2667000"/>
                        <a:ext cx="3962400" cy="3352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Text Box 2053"/>
          <p:cNvSpPr txBox="1">
            <a:spLocks noChangeArrowheads="1"/>
          </p:cNvSpPr>
          <p:nvPr/>
        </p:nvSpPr>
        <p:spPr bwMode="auto">
          <a:xfrm>
            <a:off x="5410200" y="2971800"/>
            <a:ext cx="2438400" cy="1862138"/>
          </a:xfrm>
          <a:prstGeom prst="rect">
            <a:avLst/>
          </a:prstGeom>
          <a:noFill/>
          <a:ln w="9525">
            <a:noFill/>
            <a:miter lim="800000"/>
            <a:headEnd/>
            <a:tailEnd/>
          </a:ln>
        </p:spPr>
        <p:txBody>
          <a:bodyPr tIns="137160" bIns="137160">
            <a:spAutoFit/>
          </a:bodyPr>
          <a:lstStyle/>
          <a:p>
            <a:pPr>
              <a:spcBef>
                <a:spcPct val="50000"/>
              </a:spcBef>
            </a:pPr>
            <a:r>
              <a:rPr lang="en-US" sz="1600"/>
              <a:t>For </a:t>
            </a:r>
            <a:r>
              <a:rPr lang="en-US" sz="1600" i="1"/>
              <a:t>k</a:t>
            </a:r>
            <a:r>
              <a:rPr lang="en-US" sz="1600"/>
              <a:t> stages and </a:t>
            </a:r>
            <a:r>
              <a:rPr lang="en-US" sz="1600" i="1"/>
              <a:t>n</a:t>
            </a:r>
            <a:r>
              <a:rPr lang="en-US" sz="1600"/>
              <a:t> instructions, where one stage requires 2 clock cycles, the number of required cycles is:</a:t>
            </a:r>
          </a:p>
          <a:p>
            <a:pPr>
              <a:spcBef>
                <a:spcPct val="50000"/>
              </a:spcBef>
            </a:pPr>
            <a:r>
              <a:rPr lang="en-US" sz="1600"/>
              <a:t>  </a:t>
            </a:r>
            <a:r>
              <a:rPr lang="en-US" sz="1600" i="1"/>
              <a:t>k</a:t>
            </a:r>
            <a:r>
              <a:rPr lang="en-US" sz="1600"/>
              <a:t> + (2</a:t>
            </a:r>
            <a:r>
              <a:rPr lang="en-US" sz="1600" i="1"/>
              <a:t>n</a:t>
            </a:r>
            <a:r>
              <a:rPr lang="en-US" sz="1600"/>
              <a:t> – 1)</a:t>
            </a:r>
          </a:p>
        </p:txBody>
      </p:sp>
      <p:sp>
        <p:nvSpPr>
          <p:cNvPr id="15367" name="Slide Number Placeholder 7"/>
          <p:cNvSpPr>
            <a:spLocks noGrp="1"/>
          </p:cNvSpPr>
          <p:nvPr>
            <p:ph type="sldNum" sz="quarter" idx="11"/>
          </p:nvPr>
        </p:nvSpPr>
        <p:spPr>
          <a:noFill/>
        </p:spPr>
        <p:txBody>
          <a:bodyPr/>
          <a:lstStyle/>
          <a:p>
            <a:fld id="{4A05FC10-5A16-42D9-A687-0508C19F9C8F}" type="slidenum">
              <a:rPr lang="en-US" smtClean="0">
                <a:cs typeface="Arial" pitchFamily="34" charset="0"/>
              </a:rPr>
              <a:pPr/>
              <a:t>11</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B9F2A75-42DE-423D-9277-AD406912257E}" type="slidenum">
              <a:rPr lang="en-US" sz="1600">
                <a:latin typeface="Times New Roman" pitchFamily="18" charset="0"/>
              </a:rPr>
              <a:pPr algn="r"/>
              <a:t>12</a:t>
            </a:fld>
            <a:endParaRPr lang="en-US" sz="1600">
              <a:latin typeface="Times New Roman" pitchFamily="18" charset="0"/>
            </a:endParaRPr>
          </a:p>
        </p:txBody>
      </p:sp>
      <p:sp>
        <p:nvSpPr>
          <p:cNvPr id="105474" name="Rectangle 2"/>
          <p:cNvSpPr>
            <a:spLocks noGrp="1" noChangeArrowheads="1"/>
          </p:cNvSpPr>
          <p:nvPr>
            <p:ph type="title" idx="4294967295"/>
          </p:nvPr>
        </p:nvSpPr>
        <p:spPr>
          <a:xfrm>
            <a:off x="685800" y="152400"/>
            <a:ext cx="7772400" cy="457200"/>
          </a:xfrm>
        </p:spPr>
        <p:txBody>
          <a:bodyPr/>
          <a:lstStyle/>
          <a:p>
            <a:pPr eaLnBrk="1" hangingPunct="1">
              <a:defRPr/>
            </a:pPr>
            <a:r>
              <a:rPr lang="en-US" sz="2800" dirty="0" err="1" smtClean="0"/>
              <a:t>Multicore</a:t>
            </a:r>
            <a:endParaRPr lang="en-US" sz="2800" dirty="0" smtClean="0"/>
          </a:p>
        </p:txBody>
      </p:sp>
      <p:sp>
        <p:nvSpPr>
          <p:cNvPr id="16389" name="Rectangle 3"/>
          <p:cNvSpPr>
            <a:spLocks noGrp="1" noChangeArrowheads="1"/>
          </p:cNvSpPr>
          <p:nvPr>
            <p:ph type="body" idx="4294967295"/>
          </p:nvPr>
        </p:nvSpPr>
        <p:spPr>
          <a:xfrm>
            <a:off x="533400" y="609600"/>
            <a:ext cx="8001000" cy="2971800"/>
          </a:xfrm>
        </p:spPr>
        <p:txBody>
          <a:bodyPr/>
          <a:lstStyle/>
          <a:p>
            <a:pPr marL="365125" indent="-365125" eaLnBrk="1" hangingPunct="1">
              <a:spcBef>
                <a:spcPts val="400"/>
              </a:spcBef>
            </a:pPr>
            <a:r>
              <a:rPr lang="en-US" sz="1800" dirty="0" smtClean="0"/>
              <a:t>A </a:t>
            </a:r>
            <a:r>
              <a:rPr lang="en-US" sz="1800" dirty="0" err="1" smtClean="0"/>
              <a:t>multicore</a:t>
            </a:r>
            <a:r>
              <a:rPr lang="en-US" sz="1800" dirty="0" smtClean="0"/>
              <a:t> processor has multiple execution pipelines and multiple execution units.</a:t>
            </a:r>
          </a:p>
          <a:p>
            <a:pPr marL="365125" indent="-365125" eaLnBrk="1" hangingPunct="1">
              <a:spcBef>
                <a:spcPts val="400"/>
              </a:spcBef>
            </a:pPr>
            <a:r>
              <a:rPr lang="en-US" sz="1800" dirty="0" smtClean="0"/>
              <a:t>In the following example, stage S4 takes 2 clock cycles to finish, so it is built with left and right pipelines (u and v).</a:t>
            </a:r>
          </a:p>
          <a:p>
            <a:pPr marL="365125" indent="-365125" eaLnBrk="1" hangingPunct="1">
              <a:spcBef>
                <a:spcPts val="400"/>
              </a:spcBef>
            </a:pPr>
            <a:r>
              <a:rPr lang="en-US" sz="1800" dirty="0" smtClean="0"/>
              <a:t>Instruction </a:t>
            </a:r>
            <a:r>
              <a:rPr lang="en-US" sz="1800" dirty="0" smtClean="0">
                <a:latin typeface="Book Antiqua" pitchFamily="18" charset="0"/>
              </a:rPr>
              <a:t>I</a:t>
            </a:r>
            <a:r>
              <a:rPr lang="en-US" sz="1800" dirty="0" smtClean="0"/>
              <a:t>1 enters the u pipeline into stage 4, it stays in stage S4 for 2 clock cycles as before, and is processed by one execution unit.  Instruction </a:t>
            </a:r>
            <a:r>
              <a:rPr lang="en-US" sz="1800" dirty="0" smtClean="0">
                <a:latin typeface="Book Antiqua" pitchFamily="18" charset="0"/>
              </a:rPr>
              <a:t>I</a:t>
            </a:r>
            <a:r>
              <a:rPr lang="en-US" sz="1800" dirty="0" smtClean="0"/>
              <a:t>2 doesn’t have to wait an extra clock cycle to enter stage S4, it can enter stage S4 in the next cycle by using the v pipeline and gets processed by a different execution unit.</a:t>
            </a:r>
          </a:p>
          <a:p>
            <a:pPr marL="365125" indent="-365125" eaLnBrk="1" hangingPunct="1">
              <a:spcBef>
                <a:spcPts val="400"/>
              </a:spcBef>
            </a:pPr>
            <a:r>
              <a:rPr lang="en-US" sz="1800" dirty="0" smtClean="0"/>
              <a:t>Newer processors now all run in </a:t>
            </a:r>
            <a:r>
              <a:rPr lang="en-US" sz="1800" dirty="0" err="1" smtClean="0"/>
              <a:t>multicore</a:t>
            </a:r>
            <a:r>
              <a:rPr lang="en-US" sz="1800" dirty="0" smtClean="0"/>
              <a:t> mode.</a:t>
            </a:r>
          </a:p>
        </p:txBody>
      </p:sp>
      <p:graphicFrame>
        <p:nvGraphicFramePr>
          <p:cNvPr id="16386" name="Object 5"/>
          <p:cNvGraphicFramePr>
            <a:graphicFrameLocks noChangeAspect="1"/>
          </p:cNvGraphicFramePr>
          <p:nvPr/>
        </p:nvGraphicFramePr>
        <p:xfrm>
          <a:off x="1447800" y="3657600"/>
          <a:ext cx="4038600" cy="2667000"/>
        </p:xfrm>
        <a:graphic>
          <a:graphicData uri="http://schemas.openxmlformats.org/presentationml/2006/ole">
            <mc:AlternateContent xmlns:mc="http://schemas.openxmlformats.org/markup-compatibility/2006">
              <mc:Choice xmlns:v="urn:schemas-microsoft-com:vml" Requires="v">
                <p:oleObj spid="_x0000_s16387" name="VISIO" r:id="rId3" imgW="2098080" imgH="1698120" progId="">
                  <p:embed/>
                </p:oleObj>
              </mc:Choice>
              <mc:Fallback>
                <p:oleObj name="VISIO" r:id="rId3" imgW="2098080" imgH="169812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1785" t="2206" r="-1785" b="-3676"/>
                      <a:stretch>
                        <a:fillRect/>
                      </a:stretch>
                    </p:blipFill>
                    <p:spPr bwMode="auto">
                      <a:xfrm>
                        <a:off x="1447800" y="3657600"/>
                        <a:ext cx="4038600" cy="2667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6"/>
          <p:cNvSpPr txBox="1">
            <a:spLocks noChangeArrowheads="1"/>
          </p:cNvSpPr>
          <p:nvPr/>
        </p:nvSpPr>
        <p:spPr bwMode="auto">
          <a:xfrm>
            <a:off x="5791200" y="4038600"/>
            <a:ext cx="2438400" cy="1373188"/>
          </a:xfrm>
          <a:prstGeom prst="rect">
            <a:avLst/>
          </a:prstGeom>
          <a:noFill/>
          <a:ln w="9525">
            <a:noFill/>
            <a:miter lim="800000"/>
            <a:headEnd/>
            <a:tailEnd/>
          </a:ln>
        </p:spPr>
        <p:txBody>
          <a:bodyPr tIns="137160" bIns="137160">
            <a:spAutoFit/>
          </a:bodyPr>
          <a:lstStyle/>
          <a:p>
            <a:pPr>
              <a:spcBef>
                <a:spcPct val="50000"/>
              </a:spcBef>
            </a:pPr>
            <a:r>
              <a:rPr lang="en-US" sz="1600"/>
              <a:t>For </a:t>
            </a:r>
            <a:r>
              <a:rPr lang="en-US" sz="1600" i="1"/>
              <a:t>k</a:t>
            </a:r>
            <a:r>
              <a:rPr lang="en-US" sz="1600"/>
              <a:t> stages and </a:t>
            </a:r>
            <a:r>
              <a:rPr lang="en-US" sz="1600" i="1"/>
              <a:t>n</a:t>
            </a:r>
            <a:r>
              <a:rPr lang="en-US" sz="1600"/>
              <a:t> instructions, the number of required cycles is:</a:t>
            </a:r>
          </a:p>
          <a:p>
            <a:pPr>
              <a:spcBef>
                <a:spcPct val="50000"/>
              </a:spcBef>
            </a:pPr>
            <a:r>
              <a:rPr lang="en-US" sz="1600"/>
              <a:t>  </a:t>
            </a:r>
            <a:r>
              <a:rPr lang="en-US" sz="1600" i="1"/>
              <a:t>k</a:t>
            </a:r>
            <a:r>
              <a:rPr lang="en-US" sz="1600"/>
              <a:t> + </a:t>
            </a:r>
            <a:r>
              <a:rPr lang="en-US" sz="1600" i="1"/>
              <a:t>n</a:t>
            </a:r>
          </a:p>
        </p:txBody>
      </p:sp>
      <p:sp>
        <p:nvSpPr>
          <p:cNvPr id="16391" name="Slide Number Placeholder 7"/>
          <p:cNvSpPr>
            <a:spLocks noGrp="1"/>
          </p:cNvSpPr>
          <p:nvPr>
            <p:ph type="sldNum" sz="quarter" idx="11"/>
          </p:nvPr>
        </p:nvSpPr>
        <p:spPr>
          <a:noFill/>
        </p:spPr>
        <p:txBody>
          <a:bodyPr/>
          <a:lstStyle/>
          <a:p>
            <a:fld id="{12277624-48AC-43B8-8409-6403A862E0AF}" type="slidenum">
              <a:rPr lang="en-US" smtClean="0">
                <a:cs typeface="Arial" pitchFamily="34" charset="0"/>
              </a:rPr>
              <a:pPr/>
              <a:t>12</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3907E05-9F28-49C2-BE09-AC10EBAE91B8}" type="slidenum">
              <a:rPr lang="en-US" sz="1600">
                <a:latin typeface="Times New Roman" pitchFamily="18" charset="0"/>
              </a:rPr>
              <a:pPr algn="r"/>
              <a:t>13</a:t>
            </a:fld>
            <a:endParaRPr lang="en-US" sz="1600">
              <a:latin typeface="Times New Roman" pitchFamily="18" charset="0"/>
            </a:endParaRPr>
          </a:p>
        </p:txBody>
      </p:sp>
      <p:sp>
        <p:nvSpPr>
          <p:cNvPr id="78850" name="Rectangle 2"/>
          <p:cNvSpPr>
            <a:spLocks noGrp="1" noChangeArrowheads="1"/>
          </p:cNvSpPr>
          <p:nvPr>
            <p:ph type="title" idx="4294967295"/>
          </p:nvPr>
        </p:nvSpPr>
        <p:spPr>
          <a:xfrm>
            <a:off x="685800" y="228600"/>
            <a:ext cx="7772400" cy="762000"/>
          </a:xfrm>
        </p:spPr>
        <p:txBody>
          <a:bodyPr/>
          <a:lstStyle/>
          <a:p>
            <a:pPr eaLnBrk="1" hangingPunct="1">
              <a:defRPr/>
            </a:pPr>
            <a:r>
              <a:rPr lang="en-US" sz="2800" dirty="0" smtClean="0"/>
              <a:t>Reading from Memory </a:t>
            </a:r>
            <a:r>
              <a:rPr lang="en-US" sz="2000" dirty="0" smtClean="0"/>
              <a:t>(1 of 2)</a:t>
            </a:r>
          </a:p>
        </p:txBody>
      </p:sp>
      <p:sp>
        <p:nvSpPr>
          <p:cNvPr id="94211" name="Rectangle 3"/>
          <p:cNvSpPr>
            <a:spLocks noGrp="1" noChangeArrowheads="1"/>
          </p:cNvSpPr>
          <p:nvPr>
            <p:ph type="body" idx="4294967295"/>
          </p:nvPr>
        </p:nvSpPr>
        <p:spPr>
          <a:xfrm>
            <a:off x="609600" y="914400"/>
            <a:ext cx="7924800" cy="4038600"/>
          </a:xfrm>
        </p:spPr>
        <p:txBody>
          <a:bodyPr/>
          <a:lstStyle/>
          <a:p>
            <a:pPr eaLnBrk="1" hangingPunct="1">
              <a:lnSpc>
                <a:spcPct val="90000"/>
              </a:lnSpc>
            </a:pPr>
            <a:r>
              <a:rPr lang="en-US" sz="1800" dirty="0" smtClean="0"/>
              <a:t>Why do some instructions take more clock cycles to execute than others?</a:t>
            </a:r>
          </a:p>
          <a:p>
            <a:pPr eaLnBrk="1" hangingPunct="1">
              <a:lnSpc>
                <a:spcPct val="90000"/>
              </a:lnSpc>
            </a:pPr>
            <a:r>
              <a:rPr lang="en-US" sz="1800" dirty="0" smtClean="0"/>
              <a:t>In a CISC processor, some instructions handle complex tasks that have multiple microcode steps. These instructions will take more clock cycles than simpler instructions.</a:t>
            </a:r>
          </a:p>
          <a:p>
            <a:pPr eaLnBrk="1" hangingPunct="1">
              <a:lnSpc>
                <a:spcPct val="90000"/>
              </a:lnSpc>
            </a:pPr>
            <a:r>
              <a:rPr lang="en-US" sz="1800" dirty="0" smtClean="0"/>
              <a:t>Some instructions require the operand fetch or the store output optional steps. Fetching data from memory or storing data to memory always require multiple clock cycles.</a:t>
            </a:r>
          </a:p>
          <a:p>
            <a:pPr eaLnBrk="1" hangingPunct="1">
              <a:lnSpc>
                <a:spcPct val="90000"/>
              </a:lnSpc>
            </a:pPr>
            <a:r>
              <a:rPr lang="en-US" sz="1800" dirty="0" smtClean="0"/>
              <a:t>Conventional memory is RAM (random access memory).</a:t>
            </a:r>
          </a:p>
          <a:p>
            <a:pPr eaLnBrk="1" hangingPunct="1">
              <a:lnSpc>
                <a:spcPct val="90000"/>
              </a:lnSpc>
            </a:pPr>
            <a:r>
              <a:rPr lang="en-US" sz="1800" dirty="0" smtClean="0"/>
              <a:t>Even though RAM is getting faster all the time, it is still slow compared to registers that reside right on the CPU chip.</a:t>
            </a:r>
          </a:p>
          <a:p>
            <a:pPr eaLnBrk="1" hangingPunct="1">
              <a:lnSpc>
                <a:spcPct val="90000"/>
              </a:lnSpc>
            </a:pPr>
            <a:r>
              <a:rPr lang="en-US" sz="1800" dirty="0" smtClean="0"/>
              <a:t>Memory also responds much more slowly than the CPU due to the synchronization between memory and CPU.</a:t>
            </a:r>
          </a:p>
        </p:txBody>
      </p:sp>
      <p:sp>
        <p:nvSpPr>
          <p:cNvPr id="94212" name="Slide Number Placeholder 6"/>
          <p:cNvSpPr>
            <a:spLocks noGrp="1"/>
          </p:cNvSpPr>
          <p:nvPr>
            <p:ph type="sldNum" sz="quarter" idx="11"/>
          </p:nvPr>
        </p:nvSpPr>
        <p:spPr>
          <a:noFill/>
        </p:spPr>
        <p:txBody>
          <a:bodyPr/>
          <a:lstStyle/>
          <a:p>
            <a:fld id="{6BEBD65D-7951-4D38-8CE0-FCC8ABA6F058}" type="slidenum">
              <a:rPr lang="en-US" smtClean="0">
                <a:cs typeface="Arial" pitchFamily="34" charset="0"/>
              </a:rPr>
              <a:pPr/>
              <a:t>13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F8139CA-A9F8-42A7-8750-0FAD6600A237}" type="slidenum">
              <a:rPr lang="en-US" sz="1600">
                <a:latin typeface="Times New Roman" pitchFamily="18" charset="0"/>
              </a:rPr>
              <a:pPr algn="r"/>
              <a:t>14</a:t>
            </a:fld>
            <a:endParaRPr lang="en-US" sz="1600">
              <a:latin typeface="Times New Roman" pitchFamily="18" charset="0"/>
            </a:endParaRPr>
          </a:p>
        </p:txBody>
      </p:sp>
      <p:sp>
        <p:nvSpPr>
          <p:cNvPr id="78850" name="Rectangle 2"/>
          <p:cNvSpPr>
            <a:spLocks noGrp="1" noChangeArrowheads="1"/>
          </p:cNvSpPr>
          <p:nvPr>
            <p:ph type="title" idx="4294967295"/>
          </p:nvPr>
        </p:nvSpPr>
        <p:spPr/>
        <p:txBody>
          <a:bodyPr/>
          <a:lstStyle/>
          <a:p>
            <a:pPr eaLnBrk="1" hangingPunct="1">
              <a:defRPr/>
            </a:pPr>
            <a:r>
              <a:rPr lang="en-US" sz="2800" dirty="0" smtClean="0"/>
              <a:t>Reading from Memory </a:t>
            </a:r>
            <a:r>
              <a:rPr lang="en-US" sz="2000" dirty="0" smtClean="0"/>
              <a:t>(2 of 2)</a:t>
            </a:r>
          </a:p>
        </p:txBody>
      </p:sp>
      <p:sp>
        <p:nvSpPr>
          <p:cNvPr id="17413" name="Rectangle 3"/>
          <p:cNvSpPr>
            <a:spLocks noGrp="1" noChangeArrowheads="1"/>
          </p:cNvSpPr>
          <p:nvPr>
            <p:ph type="body" idx="4294967295"/>
          </p:nvPr>
        </p:nvSpPr>
        <p:spPr>
          <a:xfrm>
            <a:off x="381000" y="838200"/>
            <a:ext cx="8382000" cy="2743200"/>
          </a:xfrm>
        </p:spPr>
        <p:txBody>
          <a:bodyPr/>
          <a:lstStyle/>
          <a:p>
            <a:pPr eaLnBrk="1" hangingPunct="1">
              <a:lnSpc>
                <a:spcPct val="90000"/>
              </a:lnSpc>
            </a:pPr>
            <a:r>
              <a:rPr lang="en-US" sz="1800" dirty="0" smtClean="0"/>
              <a:t>The steps that the CPU takes to read data from memory, such as in the operand fetch step:</a:t>
            </a:r>
          </a:p>
          <a:p>
            <a:pPr lvl="1" eaLnBrk="1" hangingPunct="1">
              <a:lnSpc>
                <a:spcPct val="90000"/>
              </a:lnSpc>
            </a:pPr>
            <a:r>
              <a:rPr lang="en-US" sz="1800" dirty="0" smtClean="0"/>
              <a:t>The CPU places the memory address on the address bus (cycle 1).</a:t>
            </a:r>
          </a:p>
          <a:p>
            <a:pPr lvl="1" eaLnBrk="1" hangingPunct="1">
              <a:lnSpc>
                <a:spcPct val="90000"/>
              </a:lnSpc>
            </a:pPr>
            <a:r>
              <a:rPr lang="en-US" sz="1800" dirty="0" smtClean="0"/>
              <a:t>The CPU sets the Read Line (RD) to 0, indicating that data is being requested from memory (cycle 2).</a:t>
            </a:r>
          </a:p>
          <a:p>
            <a:pPr lvl="1" eaLnBrk="1" hangingPunct="1">
              <a:lnSpc>
                <a:spcPct val="90000"/>
              </a:lnSpc>
            </a:pPr>
            <a:r>
              <a:rPr lang="en-US" sz="1800" dirty="0" smtClean="0"/>
              <a:t>The CPU waits one clock cycle for the memory at the requested address to respond (cycle 3).</a:t>
            </a:r>
          </a:p>
          <a:p>
            <a:pPr lvl="1" eaLnBrk="1" hangingPunct="1">
              <a:lnSpc>
                <a:spcPct val="90000"/>
              </a:lnSpc>
            </a:pPr>
            <a:r>
              <a:rPr lang="en-US" sz="1800" dirty="0" smtClean="0"/>
              <a:t>The Read Line (RD) goes to 1, indicating that the data is available on the data bus (cycle 4).</a:t>
            </a:r>
          </a:p>
          <a:p>
            <a:pPr lvl="1" eaLnBrk="1" hangingPunct="1">
              <a:lnSpc>
                <a:spcPct val="90000"/>
              </a:lnSpc>
            </a:pPr>
            <a:r>
              <a:rPr lang="en-US" sz="1800" dirty="0" smtClean="0"/>
              <a:t>Data is read in by the CPU from the data bus (cycle 5).</a:t>
            </a:r>
          </a:p>
        </p:txBody>
      </p:sp>
      <p:graphicFrame>
        <p:nvGraphicFramePr>
          <p:cNvPr id="17410" name="Object 2048"/>
          <p:cNvGraphicFramePr>
            <a:graphicFrameLocks noChangeAspect="1"/>
          </p:cNvGraphicFramePr>
          <p:nvPr/>
        </p:nvGraphicFramePr>
        <p:xfrm>
          <a:off x="1981199" y="3733800"/>
          <a:ext cx="4985941" cy="2590800"/>
        </p:xfrm>
        <a:graphic>
          <a:graphicData uri="http://schemas.openxmlformats.org/presentationml/2006/ole">
            <mc:AlternateContent xmlns:mc="http://schemas.openxmlformats.org/markup-compatibility/2006">
              <mc:Choice xmlns:v="urn:schemas-microsoft-com:vml" Requires="v">
                <p:oleObj spid="_x0000_s17411" name="VISIO" r:id="rId3" imgW="4692240" imgH="2555280" progId="">
                  <p:embed/>
                </p:oleObj>
              </mc:Choice>
              <mc:Fallback>
                <p:oleObj name="VISIO" r:id="rId3" imgW="4692240" imgH="2555280" progId="">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3733800"/>
                        <a:ext cx="4985941" cy="2590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Slide Number Placeholder 6"/>
          <p:cNvSpPr>
            <a:spLocks noGrp="1"/>
          </p:cNvSpPr>
          <p:nvPr>
            <p:ph type="sldNum" sz="quarter" idx="11"/>
          </p:nvPr>
        </p:nvSpPr>
        <p:spPr>
          <a:noFill/>
        </p:spPr>
        <p:txBody>
          <a:bodyPr/>
          <a:lstStyle/>
          <a:p>
            <a:fld id="{BD2BC127-18D7-4EC7-8C63-1F301DC4117D}" type="slidenum">
              <a:rPr lang="en-US" smtClean="0">
                <a:cs typeface="Arial" pitchFamily="34" charset="0"/>
              </a:rPr>
              <a:pPr/>
              <a:t>14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DE700EB-6A36-4119-BDAC-80DC17D08022}" type="slidenum">
              <a:rPr lang="en-US" sz="1600">
                <a:latin typeface="Times New Roman" pitchFamily="18" charset="0"/>
              </a:rPr>
              <a:pPr algn="r"/>
              <a:t>15</a:t>
            </a:fld>
            <a:endParaRPr lang="en-US" sz="1600">
              <a:latin typeface="Times New Roman" pitchFamily="18" charset="0"/>
            </a:endParaRPr>
          </a:p>
        </p:txBody>
      </p:sp>
      <p:sp>
        <p:nvSpPr>
          <p:cNvPr id="106498" name="Rectangle 2"/>
          <p:cNvSpPr>
            <a:spLocks noGrp="1" noChangeArrowheads="1"/>
          </p:cNvSpPr>
          <p:nvPr>
            <p:ph type="title" idx="4294967295"/>
          </p:nvPr>
        </p:nvSpPr>
        <p:spPr>
          <a:xfrm>
            <a:off x="685800" y="76200"/>
            <a:ext cx="7772400" cy="609600"/>
          </a:xfrm>
        </p:spPr>
        <p:txBody>
          <a:bodyPr/>
          <a:lstStyle/>
          <a:p>
            <a:pPr eaLnBrk="1" hangingPunct="1">
              <a:defRPr/>
            </a:pPr>
            <a:r>
              <a:rPr lang="en-US" sz="2800" dirty="0" smtClean="0"/>
              <a:t>Cache Memory</a:t>
            </a:r>
            <a:endParaRPr lang="en-US" sz="2000" dirty="0" smtClean="0"/>
          </a:p>
        </p:txBody>
      </p:sp>
      <p:sp>
        <p:nvSpPr>
          <p:cNvPr id="97283" name="Rectangle 3"/>
          <p:cNvSpPr>
            <a:spLocks noGrp="1" noChangeArrowheads="1"/>
          </p:cNvSpPr>
          <p:nvPr>
            <p:ph type="body" idx="4294967295"/>
          </p:nvPr>
        </p:nvSpPr>
        <p:spPr>
          <a:xfrm>
            <a:off x="457200" y="685800"/>
            <a:ext cx="8229600" cy="5562600"/>
          </a:xfrm>
        </p:spPr>
        <p:txBody>
          <a:bodyPr/>
          <a:lstStyle/>
          <a:p>
            <a:pPr eaLnBrk="1" hangingPunct="1">
              <a:lnSpc>
                <a:spcPct val="80000"/>
              </a:lnSpc>
            </a:pPr>
            <a:r>
              <a:rPr lang="en-US" sz="1800" dirty="0" smtClean="0"/>
              <a:t>What is cache memory?</a:t>
            </a:r>
          </a:p>
          <a:p>
            <a:pPr eaLnBrk="1" hangingPunct="1">
              <a:lnSpc>
                <a:spcPct val="80000"/>
              </a:lnSpc>
              <a:buFontTx/>
              <a:buNone/>
            </a:pPr>
            <a:r>
              <a:rPr lang="en-US" sz="1800" dirty="0" smtClean="0"/>
              <a:t>	High-speed but expensive static RAM both within and outside the CPU chip.</a:t>
            </a:r>
          </a:p>
          <a:p>
            <a:pPr eaLnBrk="1" hangingPunct="1">
              <a:lnSpc>
                <a:spcPct val="75000"/>
              </a:lnSpc>
              <a:buFontTx/>
              <a:buNone/>
            </a:pPr>
            <a:r>
              <a:rPr lang="en-US" sz="1800" dirty="0" smtClean="0"/>
              <a:t>	-  Level-1 cache: on the CPU chip.</a:t>
            </a:r>
          </a:p>
          <a:p>
            <a:pPr eaLnBrk="1" hangingPunct="1">
              <a:lnSpc>
                <a:spcPct val="75000"/>
              </a:lnSpc>
              <a:buFontTx/>
              <a:buNone/>
            </a:pPr>
            <a:r>
              <a:rPr lang="en-US" sz="1800" dirty="0" smtClean="0"/>
              <a:t>	-  Level-2 cache: outside the CPU chip.</a:t>
            </a:r>
          </a:p>
          <a:p>
            <a:pPr eaLnBrk="1" hangingPunct="1">
              <a:lnSpc>
                <a:spcPct val="75000"/>
              </a:lnSpc>
              <a:buFontTx/>
              <a:buNone/>
            </a:pPr>
            <a:endParaRPr lang="en-US" sz="1600" dirty="0" smtClean="0"/>
          </a:p>
          <a:p>
            <a:pPr eaLnBrk="1" hangingPunct="1">
              <a:lnSpc>
                <a:spcPct val="80000"/>
              </a:lnSpc>
            </a:pPr>
            <a:r>
              <a:rPr lang="en-US" sz="1800" dirty="0" smtClean="0"/>
              <a:t>Why use cache?</a:t>
            </a:r>
          </a:p>
          <a:p>
            <a:pPr eaLnBrk="1" hangingPunct="1">
              <a:lnSpc>
                <a:spcPct val="80000"/>
              </a:lnSpc>
              <a:buFontTx/>
              <a:buNone/>
            </a:pPr>
            <a:r>
              <a:rPr lang="en-US" sz="1800" dirty="0" smtClean="0"/>
              <a:t>	- Because conventional memory in RAM is much slower than the CPU, the most recently used data are stored in cache memory for faster access.</a:t>
            </a:r>
          </a:p>
          <a:p>
            <a:pPr eaLnBrk="1" hangingPunct="1">
              <a:lnSpc>
                <a:spcPct val="80000"/>
              </a:lnSpc>
              <a:buFontTx/>
              <a:buNone/>
            </a:pPr>
            <a:r>
              <a:rPr lang="en-US" sz="1800" dirty="0" smtClean="0"/>
              <a:t>	- The idea is that the most recently used data will more likely be needed again within the next instructions, and if they are in cache, they can be fetched back faster.</a:t>
            </a:r>
          </a:p>
          <a:p>
            <a:pPr eaLnBrk="1" hangingPunct="1">
              <a:lnSpc>
                <a:spcPct val="80000"/>
              </a:lnSpc>
              <a:buFontTx/>
              <a:buNone/>
            </a:pPr>
            <a:r>
              <a:rPr lang="en-US" sz="1800" dirty="0" smtClean="0"/>
              <a:t>	- The use of cache is determined by the hardware in the CPU, the programmer has no control over whether data is stored in convention memory or cache.</a:t>
            </a:r>
          </a:p>
          <a:p>
            <a:pPr eaLnBrk="1" hangingPunct="1">
              <a:lnSpc>
                <a:spcPct val="80000"/>
              </a:lnSpc>
              <a:buFontTx/>
              <a:buNone/>
            </a:pPr>
            <a:endParaRPr lang="en-US" sz="1800" dirty="0" smtClean="0"/>
          </a:p>
          <a:p>
            <a:pPr eaLnBrk="1" hangingPunct="1">
              <a:lnSpc>
                <a:spcPct val="80000"/>
              </a:lnSpc>
            </a:pPr>
            <a:r>
              <a:rPr lang="en-US" sz="1800" dirty="0" smtClean="0"/>
              <a:t>How well does cache improve access to data?</a:t>
            </a:r>
          </a:p>
          <a:p>
            <a:pPr eaLnBrk="1" hangingPunct="1">
              <a:lnSpc>
                <a:spcPct val="80000"/>
              </a:lnSpc>
              <a:buFontTx/>
              <a:buNone/>
            </a:pPr>
            <a:r>
              <a:rPr lang="en-US" sz="1800" dirty="0" smtClean="0"/>
              <a:t>	- In general, a large cache will have noticeable effect on data access time.</a:t>
            </a:r>
          </a:p>
          <a:p>
            <a:pPr eaLnBrk="1" hangingPunct="1">
              <a:lnSpc>
                <a:spcPct val="80000"/>
              </a:lnSpc>
              <a:buFontTx/>
              <a:buNone/>
            </a:pPr>
            <a:r>
              <a:rPr lang="en-US" sz="1800" dirty="0" smtClean="0"/>
              <a:t>	- Cache hit: when data to be read is already in cache memory, this is the ideal situation.</a:t>
            </a:r>
          </a:p>
          <a:p>
            <a:pPr eaLnBrk="1" hangingPunct="1">
              <a:lnSpc>
                <a:spcPct val="80000"/>
              </a:lnSpc>
              <a:buFontTx/>
              <a:buNone/>
            </a:pPr>
            <a:r>
              <a:rPr lang="en-US" sz="1800" dirty="0" smtClean="0"/>
              <a:t>	- Cache miss: when data to be read is not in cache memory, in this case data has to be fetched from conventional memory and then stored in cache.</a:t>
            </a:r>
          </a:p>
          <a:p>
            <a:pPr eaLnBrk="1" hangingPunct="1">
              <a:lnSpc>
                <a:spcPct val="80000"/>
              </a:lnSpc>
              <a:buFontTx/>
              <a:buNone/>
            </a:pPr>
            <a:endParaRPr lang="en-US" sz="1800" dirty="0" smtClean="0"/>
          </a:p>
          <a:p>
            <a:pPr eaLnBrk="1" hangingPunct="1">
              <a:lnSpc>
                <a:spcPct val="80000"/>
              </a:lnSpc>
              <a:buFontTx/>
              <a:buNone/>
            </a:pPr>
            <a:endParaRPr lang="en-US" sz="1600" dirty="0" smtClean="0"/>
          </a:p>
        </p:txBody>
      </p:sp>
      <p:sp>
        <p:nvSpPr>
          <p:cNvPr id="97284" name="Slide Number Placeholder 5"/>
          <p:cNvSpPr>
            <a:spLocks noGrp="1"/>
          </p:cNvSpPr>
          <p:nvPr>
            <p:ph type="sldNum" sz="quarter" idx="11"/>
          </p:nvPr>
        </p:nvSpPr>
        <p:spPr>
          <a:noFill/>
        </p:spPr>
        <p:txBody>
          <a:bodyPr/>
          <a:lstStyle/>
          <a:p>
            <a:fld id="{E7C66DB5-C2F3-4553-9B23-232771D5753F}" type="slidenum">
              <a:rPr lang="en-US" smtClean="0">
                <a:cs typeface="Arial" pitchFamily="34" charset="0"/>
              </a:rPr>
              <a:pPr/>
              <a:t>15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966DF193-2002-4204-B4A7-315746DC430A}" type="slidenum">
              <a:rPr lang="en-US" sz="1600">
                <a:latin typeface="Times New Roman" pitchFamily="18" charset="0"/>
              </a:rPr>
              <a:pPr algn="r"/>
              <a:t>16</a:t>
            </a:fld>
            <a:endParaRPr lang="en-US" sz="1600">
              <a:latin typeface="Times New Roman" pitchFamily="18" charset="0"/>
            </a:endParaRPr>
          </a:p>
        </p:txBody>
      </p:sp>
      <p:sp>
        <p:nvSpPr>
          <p:cNvPr id="107522" name="Rectangle 2050"/>
          <p:cNvSpPr>
            <a:spLocks noGrp="1" noChangeArrowheads="1"/>
          </p:cNvSpPr>
          <p:nvPr>
            <p:ph type="title" idx="4294967295"/>
          </p:nvPr>
        </p:nvSpPr>
        <p:spPr>
          <a:xfrm>
            <a:off x="685800" y="228600"/>
            <a:ext cx="7772400" cy="457200"/>
          </a:xfrm>
        </p:spPr>
        <p:txBody>
          <a:bodyPr/>
          <a:lstStyle/>
          <a:p>
            <a:pPr eaLnBrk="1" hangingPunct="1">
              <a:defRPr/>
            </a:pPr>
            <a:r>
              <a:rPr lang="en-US" sz="2800" dirty="0" smtClean="0"/>
              <a:t>Multitasking </a:t>
            </a:r>
            <a:r>
              <a:rPr lang="en-US" sz="2000" dirty="0" smtClean="0"/>
              <a:t>(1 of 2)</a:t>
            </a:r>
          </a:p>
        </p:txBody>
      </p:sp>
      <p:sp>
        <p:nvSpPr>
          <p:cNvPr id="101379" name="Rectangle 2051"/>
          <p:cNvSpPr>
            <a:spLocks noGrp="1" noChangeArrowheads="1"/>
          </p:cNvSpPr>
          <p:nvPr>
            <p:ph type="body" idx="4294967295"/>
          </p:nvPr>
        </p:nvSpPr>
        <p:spPr>
          <a:xfrm>
            <a:off x="304800" y="685800"/>
            <a:ext cx="8458200" cy="5486400"/>
          </a:xfrm>
        </p:spPr>
        <p:txBody>
          <a:bodyPr/>
          <a:lstStyle/>
          <a:p>
            <a:pPr eaLnBrk="1" hangingPunct="1">
              <a:lnSpc>
                <a:spcPct val="80000"/>
              </a:lnSpc>
            </a:pPr>
            <a:r>
              <a:rPr lang="en-US" sz="1800" dirty="0" smtClean="0"/>
              <a:t>The OS appears to run multiple tasks at the same time</a:t>
            </a:r>
          </a:p>
          <a:p>
            <a:pPr lvl="1" eaLnBrk="1" hangingPunct="1">
              <a:lnSpc>
                <a:spcPct val="80000"/>
              </a:lnSpc>
              <a:buFont typeface="Arial" pitchFamily="34" charset="0"/>
              <a:buChar char="−"/>
            </a:pPr>
            <a:r>
              <a:rPr lang="en-US" sz="1800" dirty="0" smtClean="0"/>
              <a:t>A task can be a process or a thread of execution.</a:t>
            </a:r>
          </a:p>
          <a:p>
            <a:pPr lvl="1" eaLnBrk="1" hangingPunct="1">
              <a:lnSpc>
                <a:spcPct val="80000"/>
              </a:lnSpc>
              <a:buFont typeface="Arial" pitchFamily="34" charset="0"/>
              <a:buChar char="−"/>
            </a:pPr>
            <a:r>
              <a:rPr lang="en-US" sz="1800" dirty="0" smtClean="0"/>
              <a:t>A process has its own memory space and can have multiple threads. A program running in memory is a process.</a:t>
            </a:r>
          </a:p>
          <a:p>
            <a:pPr lvl="1" eaLnBrk="1" hangingPunct="1">
              <a:lnSpc>
                <a:spcPct val="80000"/>
              </a:lnSpc>
              <a:buFont typeface="Arial" pitchFamily="34" charset="0"/>
              <a:buChar char="−"/>
            </a:pPr>
            <a:r>
              <a:rPr lang="en-US" sz="1800" dirty="0" smtClean="0"/>
              <a:t>A thread shares its memory with other threads in the same process.  A thread in a program can be used to display graphics, while another thread in the same program is for reading user input.</a:t>
            </a:r>
          </a:p>
          <a:p>
            <a:pPr lvl="1" eaLnBrk="1" hangingPunct="1">
              <a:lnSpc>
                <a:spcPct val="80000"/>
              </a:lnSpc>
              <a:buFont typeface="Arial" pitchFamily="34" charset="0"/>
              <a:buChar char="−"/>
            </a:pPr>
            <a:r>
              <a:rPr lang="en-US" sz="1800" dirty="0" smtClean="0"/>
              <a:t>For multitasking to occur:</a:t>
            </a:r>
          </a:p>
          <a:p>
            <a:pPr lvl="2" eaLnBrk="1" hangingPunct="1">
              <a:lnSpc>
                <a:spcPct val="80000"/>
              </a:lnSpc>
              <a:buFont typeface="Arial" pitchFamily="34" charset="0"/>
              <a:buChar char="−"/>
            </a:pPr>
            <a:r>
              <a:rPr lang="en-US" sz="1800" dirty="0" smtClean="0"/>
              <a:t>The OS must have a scheduler.</a:t>
            </a:r>
          </a:p>
          <a:p>
            <a:pPr lvl="2" eaLnBrk="1" hangingPunct="1">
              <a:lnSpc>
                <a:spcPct val="80000"/>
              </a:lnSpc>
              <a:buFont typeface="Arial" pitchFamily="34" charset="0"/>
              <a:buChar char="−"/>
            </a:pPr>
            <a:r>
              <a:rPr lang="en-US" sz="1800" dirty="0" smtClean="0"/>
              <a:t>The processor must support task switching.</a:t>
            </a:r>
          </a:p>
          <a:p>
            <a:pPr eaLnBrk="1" hangingPunct="1">
              <a:lnSpc>
                <a:spcPct val="80000"/>
              </a:lnSpc>
              <a:spcBef>
                <a:spcPct val="50000"/>
              </a:spcBef>
            </a:pPr>
            <a:r>
              <a:rPr lang="en-US" sz="1800" dirty="0" smtClean="0"/>
              <a:t>The job of a scheduler:</a:t>
            </a:r>
            <a:endParaRPr lang="en-US" sz="1600" dirty="0" smtClean="0"/>
          </a:p>
          <a:p>
            <a:pPr lvl="1" eaLnBrk="1" hangingPunct="1">
              <a:lnSpc>
                <a:spcPct val="80000"/>
              </a:lnSpc>
              <a:buFont typeface="Arial" pitchFamily="34" charset="0"/>
              <a:buChar char="−"/>
            </a:pPr>
            <a:r>
              <a:rPr lang="en-US" sz="1800" dirty="0" smtClean="0"/>
              <a:t>Since the CPU can only run one instruction at a time, the scheduler allocates a given amount of the CPU time to each task. The rapid switching of tasks gives the illusion that all programs are running at the same time.</a:t>
            </a:r>
          </a:p>
          <a:p>
            <a:pPr lvl="1" eaLnBrk="1" hangingPunct="1">
              <a:lnSpc>
                <a:spcPct val="80000"/>
              </a:lnSpc>
              <a:buFont typeface="Arial" pitchFamily="34" charset="0"/>
              <a:buChar char="−"/>
            </a:pPr>
            <a:r>
              <a:rPr lang="en-US" sz="1800" dirty="0" smtClean="0"/>
              <a:t>The scheduler generally uses a round robin approach: each task gets its turn with the CPU for a certain amount of time, and all tasks are serviced by the CPU before the CPU will repeat running the first task.</a:t>
            </a:r>
          </a:p>
          <a:p>
            <a:pPr lvl="1" eaLnBrk="1" hangingPunct="1">
              <a:lnSpc>
                <a:spcPct val="80000"/>
              </a:lnSpc>
              <a:buFont typeface="Arial" pitchFamily="34" charset="0"/>
              <a:buChar char="−"/>
            </a:pPr>
            <a:r>
              <a:rPr lang="en-US" sz="1800" dirty="0" smtClean="0"/>
              <a:t>The OS also assigns a priority number to each task, and the higher priority level task can interrupt (or cut in front of) a lower priority task in the round robin.</a:t>
            </a:r>
          </a:p>
        </p:txBody>
      </p:sp>
      <p:sp>
        <p:nvSpPr>
          <p:cNvPr id="101380" name="Slide Number Placeholder 5"/>
          <p:cNvSpPr>
            <a:spLocks noGrp="1"/>
          </p:cNvSpPr>
          <p:nvPr>
            <p:ph type="sldNum" sz="quarter" idx="11"/>
          </p:nvPr>
        </p:nvSpPr>
        <p:spPr>
          <a:noFill/>
        </p:spPr>
        <p:txBody>
          <a:bodyPr/>
          <a:lstStyle/>
          <a:p>
            <a:fld id="{AF53D91C-C8EB-4914-BA5F-0F4D9E316776}" type="slidenum">
              <a:rPr lang="en-US" smtClean="0">
                <a:cs typeface="Arial" pitchFamily="34" charset="0"/>
              </a:rPr>
              <a:pPr/>
              <a:t>16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6B457D19-4C13-482A-B566-4A4E76958A19}" type="slidenum">
              <a:rPr lang="en-US" sz="1600">
                <a:latin typeface="Times New Roman" pitchFamily="18" charset="0"/>
              </a:rPr>
              <a:pPr algn="r"/>
              <a:t>17</a:t>
            </a:fld>
            <a:endParaRPr lang="en-US" sz="1600">
              <a:latin typeface="Times New Roman" pitchFamily="18" charset="0"/>
            </a:endParaRPr>
          </a:p>
        </p:txBody>
      </p:sp>
      <p:sp>
        <p:nvSpPr>
          <p:cNvPr id="107522" name="Rectangle 2050"/>
          <p:cNvSpPr>
            <a:spLocks noGrp="1" noChangeArrowheads="1"/>
          </p:cNvSpPr>
          <p:nvPr>
            <p:ph type="title" idx="4294967295"/>
          </p:nvPr>
        </p:nvSpPr>
        <p:spPr>
          <a:xfrm>
            <a:off x="685800" y="228600"/>
            <a:ext cx="7772400" cy="457200"/>
          </a:xfrm>
        </p:spPr>
        <p:txBody>
          <a:bodyPr/>
          <a:lstStyle/>
          <a:p>
            <a:pPr eaLnBrk="1" hangingPunct="1">
              <a:defRPr/>
            </a:pPr>
            <a:r>
              <a:rPr lang="en-US" sz="2800" dirty="0" smtClean="0"/>
              <a:t>Multitasking </a:t>
            </a:r>
            <a:r>
              <a:rPr lang="en-US" sz="2000" dirty="0" smtClean="0"/>
              <a:t>(2 of 2)</a:t>
            </a:r>
          </a:p>
        </p:txBody>
      </p:sp>
      <p:sp>
        <p:nvSpPr>
          <p:cNvPr id="102403" name="Rectangle 2051"/>
          <p:cNvSpPr>
            <a:spLocks noGrp="1" noChangeArrowheads="1"/>
          </p:cNvSpPr>
          <p:nvPr>
            <p:ph type="body" idx="4294967295"/>
          </p:nvPr>
        </p:nvSpPr>
        <p:spPr>
          <a:xfrm>
            <a:off x="457200" y="838200"/>
            <a:ext cx="8153400" cy="5105400"/>
          </a:xfrm>
        </p:spPr>
        <p:txBody>
          <a:bodyPr/>
          <a:lstStyle/>
          <a:p>
            <a:pPr eaLnBrk="1" hangingPunct="1">
              <a:lnSpc>
                <a:spcPct val="80000"/>
              </a:lnSpc>
              <a:spcBef>
                <a:spcPct val="50000"/>
              </a:spcBef>
            </a:pPr>
            <a:r>
              <a:rPr lang="en-US" sz="1800" dirty="0" smtClean="0"/>
              <a:t>Task switching by the processor:</a:t>
            </a:r>
            <a:endParaRPr lang="en-US" sz="1600" dirty="0" smtClean="0"/>
          </a:p>
          <a:p>
            <a:pPr lvl="1" eaLnBrk="1" hangingPunct="1">
              <a:lnSpc>
                <a:spcPct val="80000"/>
              </a:lnSpc>
              <a:buFont typeface="Arial" pitchFamily="34" charset="0"/>
              <a:buChar char="−"/>
            </a:pPr>
            <a:r>
              <a:rPr lang="en-US" sz="1800" dirty="0" smtClean="0"/>
              <a:t>Each time the processor needs to switch to another task, it saves the state of the current task</a:t>
            </a:r>
          </a:p>
          <a:p>
            <a:pPr lvl="1" eaLnBrk="1" hangingPunct="1">
              <a:lnSpc>
                <a:spcPct val="80000"/>
              </a:lnSpc>
              <a:buFont typeface="Arial" pitchFamily="34" charset="0"/>
              <a:buChar char="−"/>
            </a:pPr>
            <a:r>
              <a:rPr lang="en-US" sz="1800" dirty="0" smtClean="0"/>
              <a:t>When it switches to the next task, the processor fetches the saved state of this next task. This way the processor can have the correct data, the correct status flags, and the correct instructions in order to continue with this task.</a:t>
            </a:r>
          </a:p>
        </p:txBody>
      </p:sp>
      <p:sp>
        <p:nvSpPr>
          <p:cNvPr id="102404" name="Slide Number Placeholder 5"/>
          <p:cNvSpPr>
            <a:spLocks noGrp="1"/>
          </p:cNvSpPr>
          <p:nvPr>
            <p:ph type="sldNum" sz="quarter" idx="11"/>
          </p:nvPr>
        </p:nvSpPr>
        <p:spPr>
          <a:noFill/>
        </p:spPr>
        <p:txBody>
          <a:bodyPr/>
          <a:lstStyle/>
          <a:p>
            <a:fld id="{BC1D42A1-9C4E-4D0C-B738-3B6D33515885}" type="slidenum">
              <a:rPr lang="en-US" smtClean="0">
                <a:cs typeface="Arial" pitchFamily="34" charset="0"/>
              </a:rPr>
              <a:pPr/>
              <a:t>17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3715B6D-4CF5-44E6-BAB6-76D363E55992}" type="slidenum">
              <a:rPr lang="en-US" sz="1600">
                <a:latin typeface="Times New Roman" pitchFamily="18" charset="0"/>
              </a:rPr>
              <a:pPr algn="r"/>
              <a:t>18</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smtClean="0"/>
              <a:t>What's Next</a:t>
            </a:r>
          </a:p>
        </p:txBody>
      </p:sp>
      <p:sp>
        <p:nvSpPr>
          <p:cNvPr id="103427" name="Rectangle 3"/>
          <p:cNvSpPr>
            <a:spLocks noChangeArrowheads="1"/>
          </p:cNvSpPr>
          <p:nvPr/>
        </p:nvSpPr>
        <p:spPr bwMode="auto">
          <a:xfrm>
            <a:off x="1828800" y="1371600"/>
            <a:ext cx="5943600" cy="32766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dirty="0">
                <a:solidFill>
                  <a:schemeClr val="tx2"/>
                </a:solidFill>
              </a:rPr>
              <a:t>Microprocessor Concepts</a:t>
            </a:r>
            <a:endParaRPr lang="en-US" sz="1800" dirty="0"/>
          </a:p>
          <a:p>
            <a:pPr marL="342900" indent="-342900">
              <a:spcBef>
                <a:spcPct val="20000"/>
              </a:spcBef>
              <a:buClr>
                <a:schemeClr val="tx1"/>
              </a:buClr>
              <a:buFontTx/>
              <a:buChar char="•"/>
            </a:pPr>
            <a:r>
              <a:rPr lang="en-US" sz="1800" b="1" dirty="0" smtClean="0"/>
              <a:t>Memory </a:t>
            </a:r>
            <a:r>
              <a:rPr lang="en-US" sz="1800" b="1" dirty="0"/>
              <a:t>Management and Data Storage</a:t>
            </a:r>
          </a:p>
          <a:p>
            <a:pPr marL="342900" indent="-342900">
              <a:spcBef>
                <a:spcPct val="20000"/>
              </a:spcBef>
              <a:buClr>
                <a:schemeClr val="tx1"/>
              </a:buClr>
              <a:buFontTx/>
              <a:buChar char="•"/>
            </a:pPr>
            <a:r>
              <a:rPr lang="en-US" sz="1800" dirty="0"/>
              <a:t>Input-Output System</a:t>
            </a:r>
            <a:endParaRPr lang="en-US" sz="1800" b="1" dirty="0">
              <a:solidFill>
                <a:schemeClr val="tx2"/>
              </a:solidFill>
            </a:endParaRPr>
          </a:p>
          <a:p>
            <a:pPr marL="742950" lvl="1" indent="-285750">
              <a:spcBef>
                <a:spcPct val="20000"/>
              </a:spcBef>
              <a:buClr>
                <a:schemeClr val="tx1"/>
              </a:buClr>
            </a:pPr>
            <a:endParaRPr lang="en-US" sz="1800" b="1" dirty="0">
              <a:solidFill>
                <a:schemeClr val="tx2"/>
              </a:solidFill>
            </a:endParaRPr>
          </a:p>
          <a:p>
            <a:pPr marL="342900" indent="-342900">
              <a:spcBef>
                <a:spcPct val="20000"/>
              </a:spcBef>
              <a:buClr>
                <a:schemeClr val="tx1"/>
              </a:buClr>
            </a:pPr>
            <a:endParaRPr lang="en-US" sz="2400" dirty="0"/>
          </a:p>
        </p:txBody>
      </p:sp>
      <p:sp>
        <p:nvSpPr>
          <p:cNvPr id="103428" name="Slide Number Placeholder 5"/>
          <p:cNvSpPr>
            <a:spLocks noGrp="1"/>
          </p:cNvSpPr>
          <p:nvPr>
            <p:ph type="sldNum" sz="quarter" idx="11"/>
          </p:nvPr>
        </p:nvSpPr>
        <p:spPr>
          <a:noFill/>
        </p:spPr>
        <p:txBody>
          <a:bodyPr/>
          <a:lstStyle/>
          <a:p>
            <a:fld id="{FBF1DCFA-BCA2-48EA-BF0A-4622293F1C8C}" type="slidenum">
              <a:rPr lang="en-US" smtClean="0">
                <a:cs typeface="Arial" pitchFamily="34" charset="0"/>
              </a:rPr>
              <a:pPr/>
              <a:t>18</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093F40AB-A4C2-419D-98F6-9A448B65DA62}" type="slidenum">
              <a:rPr lang="en-US" sz="1600">
                <a:latin typeface="Times New Roman" pitchFamily="18" charset="0"/>
              </a:rPr>
              <a:pPr algn="r"/>
              <a:t>19</a:t>
            </a:fld>
            <a:endParaRPr lang="en-US" sz="1600">
              <a:latin typeface="Times New Roman" pitchFamily="18" charset="0"/>
            </a:endParaRPr>
          </a:p>
        </p:txBody>
      </p:sp>
      <p:sp>
        <p:nvSpPr>
          <p:cNvPr id="81922" name="Rectangle 2"/>
          <p:cNvSpPr>
            <a:spLocks noGrp="1" noChangeArrowheads="1"/>
          </p:cNvSpPr>
          <p:nvPr>
            <p:ph type="title" idx="4294967295"/>
          </p:nvPr>
        </p:nvSpPr>
        <p:spPr>
          <a:xfrm>
            <a:off x="533400" y="152400"/>
            <a:ext cx="7772400" cy="609600"/>
          </a:xfrm>
        </p:spPr>
        <p:txBody>
          <a:bodyPr/>
          <a:lstStyle/>
          <a:p>
            <a:pPr eaLnBrk="1" hangingPunct="1">
              <a:defRPr/>
            </a:pPr>
            <a:r>
              <a:rPr lang="en-US" sz="2800" dirty="0" smtClean="0"/>
              <a:t>Modes of Operation</a:t>
            </a:r>
          </a:p>
        </p:txBody>
      </p:sp>
      <p:sp>
        <p:nvSpPr>
          <p:cNvPr id="104451" name="Rectangle 3"/>
          <p:cNvSpPr>
            <a:spLocks noGrp="1" noChangeArrowheads="1"/>
          </p:cNvSpPr>
          <p:nvPr>
            <p:ph type="body" idx="4294967295"/>
          </p:nvPr>
        </p:nvSpPr>
        <p:spPr>
          <a:xfrm>
            <a:off x="457200" y="685800"/>
            <a:ext cx="8153400" cy="5638800"/>
          </a:xfrm>
        </p:spPr>
        <p:txBody>
          <a:bodyPr/>
          <a:lstStyle/>
          <a:p>
            <a:pPr eaLnBrk="1" hangingPunct="1">
              <a:lnSpc>
                <a:spcPct val="90000"/>
              </a:lnSpc>
              <a:buFontTx/>
              <a:buNone/>
            </a:pPr>
            <a:r>
              <a:rPr lang="en-US" sz="1800" dirty="0" smtClean="0"/>
              <a:t>Common modes for the X86 based processors</a:t>
            </a:r>
          </a:p>
          <a:p>
            <a:pPr eaLnBrk="1" hangingPunct="1">
              <a:lnSpc>
                <a:spcPct val="90000"/>
              </a:lnSpc>
            </a:pPr>
            <a:r>
              <a:rPr lang="en-US" sz="1800" dirty="0" smtClean="0"/>
              <a:t>Real address mode:</a:t>
            </a:r>
          </a:p>
          <a:p>
            <a:pPr lvl="1" eaLnBrk="1" hangingPunct="1">
              <a:lnSpc>
                <a:spcPct val="90000"/>
              </a:lnSpc>
              <a:buFont typeface="Arial" pitchFamily="34" charset="0"/>
              <a:buChar char="−"/>
            </a:pPr>
            <a:r>
              <a:rPr lang="en-US" sz="1800" dirty="0" smtClean="0"/>
              <a:t>Native mode of MS-DOS operating system.</a:t>
            </a:r>
          </a:p>
          <a:p>
            <a:pPr lvl="1" eaLnBrk="1" hangingPunct="1">
              <a:lnSpc>
                <a:spcPct val="90000"/>
              </a:lnSpc>
              <a:buFont typeface="Arial" pitchFamily="34" charset="0"/>
              <a:buChar char="−"/>
            </a:pPr>
            <a:r>
              <a:rPr lang="en-US" sz="1800" dirty="0" smtClean="0"/>
              <a:t>Each program can have direct access to any part of system memory. In this mode a user program can crash the system if there is error accessing system memory.</a:t>
            </a:r>
          </a:p>
          <a:p>
            <a:pPr eaLnBrk="1" hangingPunct="1">
              <a:lnSpc>
                <a:spcPct val="90000"/>
              </a:lnSpc>
              <a:spcBef>
                <a:spcPct val="50000"/>
              </a:spcBef>
            </a:pPr>
            <a:r>
              <a:rPr lang="en-US" sz="1800" dirty="0" smtClean="0"/>
              <a:t>Protected mode:</a:t>
            </a:r>
          </a:p>
          <a:p>
            <a:pPr lvl="1" eaLnBrk="1" hangingPunct="1">
              <a:lnSpc>
                <a:spcPct val="90000"/>
              </a:lnSpc>
              <a:buFont typeface="Arial" pitchFamily="34" charset="0"/>
              <a:buChar char="−"/>
            </a:pPr>
            <a:r>
              <a:rPr lang="en-US" sz="1800" dirty="0" smtClean="0"/>
              <a:t>Native mode of Windows and Linux operating systems.</a:t>
            </a:r>
          </a:p>
          <a:p>
            <a:pPr lvl="1" eaLnBrk="1" hangingPunct="1">
              <a:lnSpc>
                <a:spcPct val="90000"/>
              </a:lnSpc>
              <a:buFont typeface="Arial" pitchFamily="34" charset="0"/>
              <a:buChar char="−"/>
            </a:pPr>
            <a:r>
              <a:rPr lang="en-US" sz="1800" dirty="0" smtClean="0"/>
              <a:t>Each program is given separate memory segments to run and use, and the processor prevents user programs from accessing memory outside the assigned segments (this is what’s known as a ‘segmentation fault’).</a:t>
            </a:r>
          </a:p>
          <a:p>
            <a:pPr lvl="1" eaLnBrk="1" hangingPunct="1">
              <a:lnSpc>
                <a:spcPct val="90000"/>
              </a:lnSpc>
              <a:buFont typeface="Arial" pitchFamily="34" charset="0"/>
              <a:buChar char="−"/>
            </a:pPr>
            <a:r>
              <a:rPr lang="en-US" sz="1800" dirty="0" smtClean="0"/>
              <a:t>This mode is safer than the real address mode because user programs generally cannot crash the system.</a:t>
            </a:r>
          </a:p>
          <a:p>
            <a:pPr lvl="1" eaLnBrk="1" hangingPunct="1">
              <a:lnSpc>
                <a:spcPct val="90000"/>
              </a:lnSpc>
              <a:buFont typeface="Arial" pitchFamily="34" charset="0"/>
              <a:buChar char="−"/>
            </a:pPr>
            <a:r>
              <a:rPr lang="en-US" sz="1800" dirty="0" smtClean="0"/>
              <a:t>Programs in this class will be using this mode.</a:t>
            </a:r>
          </a:p>
          <a:p>
            <a:pPr eaLnBrk="1" hangingPunct="1">
              <a:lnSpc>
                <a:spcPct val="90000"/>
              </a:lnSpc>
              <a:spcBef>
                <a:spcPct val="50000"/>
              </a:spcBef>
            </a:pPr>
            <a:r>
              <a:rPr lang="en-US" sz="1800" dirty="0" smtClean="0"/>
              <a:t>Virtual-8086 mode</a:t>
            </a:r>
          </a:p>
          <a:p>
            <a:pPr lvl="1" eaLnBrk="1" hangingPunct="1">
              <a:lnSpc>
                <a:spcPct val="90000"/>
              </a:lnSpc>
              <a:buFont typeface="Arial" pitchFamily="34" charset="0"/>
              <a:buChar char="−"/>
            </a:pPr>
            <a:r>
              <a:rPr lang="en-US" sz="1800" dirty="0" smtClean="0"/>
              <a:t>Hybrid of protected mode and real address mode.</a:t>
            </a:r>
          </a:p>
          <a:p>
            <a:pPr lvl="1" eaLnBrk="1" hangingPunct="1">
              <a:lnSpc>
                <a:spcPct val="90000"/>
              </a:lnSpc>
              <a:buFont typeface="Arial" pitchFamily="34" charset="0"/>
              <a:buChar char="−"/>
            </a:pPr>
            <a:r>
              <a:rPr lang="en-US" sz="1800" dirty="0" smtClean="0"/>
              <a:t>The memory is set up such that each program has its own virtual processor and can access any part of the virtual system memory.</a:t>
            </a:r>
          </a:p>
        </p:txBody>
      </p:sp>
      <p:sp>
        <p:nvSpPr>
          <p:cNvPr id="104452" name="Slide Number Placeholder 5"/>
          <p:cNvSpPr>
            <a:spLocks noGrp="1"/>
          </p:cNvSpPr>
          <p:nvPr>
            <p:ph type="sldNum" sz="quarter" idx="11"/>
          </p:nvPr>
        </p:nvSpPr>
        <p:spPr>
          <a:noFill/>
        </p:spPr>
        <p:txBody>
          <a:bodyPr/>
          <a:lstStyle/>
          <a:p>
            <a:fld id="{70138929-C607-4FAF-A714-04BADB4F1529}" type="slidenum">
              <a:rPr lang="en-US" smtClean="0">
                <a:cs typeface="Arial" pitchFamily="34" charset="0"/>
              </a:rPr>
              <a:pPr/>
              <a:t>19</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11FD7F29-D3C7-40F9-9D4A-2AE7EAAE5F62}" type="slidenum">
              <a:rPr lang="en-US" sz="1600">
                <a:latin typeface="Times New Roman" pitchFamily="18" charset="0"/>
              </a:rPr>
              <a:pPr algn="r"/>
              <a:t>2</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mtClean="0"/>
              <a:t>Overview: Processor Architecture</a:t>
            </a:r>
          </a:p>
        </p:txBody>
      </p:sp>
      <p:sp>
        <p:nvSpPr>
          <p:cNvPr id="75779" name="Rectangle 3"/>
          <p:cNvSpPr>
            <a:spLocks noGrp="1" noChangeArrowheads="1"/>
          </p:cNvSpPr>
          <p:nvPr>
            <p:ph type="body" idx="4294967295"/>
          </p:nvPr>
        </p:nvSpPr>
        <p:spPr>
          <a:xfrm>
            <a:off x="1600200" y="1752600"/>
            <a:ext cx="6172200" cy="2971800"/>
          </a:xfrm>
        </p:spPr>
        <p:txBody>
          <a:bodyPr/>
          <a:lstStyle/>
          <a:p>
            <a:pPr eaLnBrk="1" hangingPunct="1">
              <a:lnSpc>
                <a:spcPct val="80000"/>
              </a:lnSpc>
            </a:pPr>
            <a:r>
              <a:rPr lang="en-US" sz="1800" dirty="0" smtClean="0"/>
              <a:t>Since assembly programs work closely with hardware, it is important to have a basic understanding of </a:t>
            </a:r>
          </a:p>
          <a:p>
            <a:pPr lvl="1" eaLnBrk="1" hangingPunct="1">
              <a:lnSpc>
                <a:spcPct val="80000"/>
              </a:lnSpc>
            </a:pPr>
            <a:r>
              <a:rPr lang="en-US" sz="1800" dirty="0" smtClean="0"/>
              <a:t>How the CPU executes an assembly instruction</a:t>
            </a:r>
          </a:p>
          <a:p>
            <a:pPr lvl="1" eaLnBrk="1" hangingPunct="1">
              <a:lnSpc>
                <a:spcPct val="80000"/>
              </a:lnSpc>
            </a:pPr>
            <a:r>
              <a:rPr lang="en-US" sz="1800" dirty="0" smtClean="0"/>
              <a:t>How data is transferred and stored</a:t>
            </a:r>
          </a:p>
          <a:p>
            <a:pPr eaLnBrk="1" hangingPunct="1">
              <a:lnSpc>
                <a:spcPct val="80000"/>
              </a:lnSpc>
            </a:pPr>
            <a:r>
              <a:rPr lang="en-US" sz="1800" dirty="0" smtClean="0"/>
              <a:t>The above are some of the factors that influence how an assembly program is written</a:t>
            </a:r>
          </a:p>
          <a:p>
            <a:pPr eaLnBrk="1" hangingPunct="1">
              <a:lnSpc>
                <a:spcPct val="80000"/>
              </a:lnSpc>
              <a:buFontTx/>
              <a:buNone/>
            </a:pPr>
            <a:r>
              <a:rPr lang="en-US" sz="1800" dirty="0" smtClean="0"/>
              <a:t>	</a:t>
            </a:r>
          </a:p>
          <a:p>
            <a:pPr eaLnBrk="1" hangingPunct="1">
              <a:lnSpc>
                <a:spcPct val="80000"/>
              </a:lnSpc>
            </a:pPr>
            <a:r>
              <a:rPr lang="en-US" sz="1800" dirty="0" smtClean="0"/>
              <a:t>Concepts covered in this section:</a:t>
            </a:r>
          </a:p>
          <a:p>
            <a:pPr lvl="1" eaLnBrk="1" hangingPunct="1">
              <a:lnSpc>
                <a:spcPct val="80000"/>
              </a:lnSpc>
            </a:pPr>
            <a:r>
              <a:rPr lang="en-US" sz="1800" dirty="0" smtClean="0">
                <a:solidFill>
                  <a:schemeClr val="tx2"/>
                </a:solidFill>
              </a:rPr>
              <a:t>Microprocessor Concepts</a:t>
            </a:r>
            <a:endParaRPr lang="en-US" sz="1800" dirty="0" smtClean="0"/>
          </a:p>
          <a:p>
            <a:pPr lvl="1" eaLnBrk="1" hangingPunct="1">
              <a:lnSpc>
                <a:spcPct val="80000"/>
              </a:lnSpc>
            </a:pPr>
            <a:r>
              <a:rPr lang="en-US" sz="1800" dirty="0" smtClean="0"/>
              <a:t>Memory Management and Data Storage</a:t>
            </a:r>
          </a:p>
          <a:p>
            <a:pPr lvl="1" eaLnBrk="1" hangingPunct="1">
              <a:lnSpc>
                <a:spcPct val="80000"/>
              </a:lnSpc>
            </a:pPr>
            <a:r>
              <a:rPr lang="en-US" sz="1800" dirty="0" smtClean="0"/>
              <a:t>Input-Output System</a:t>
            </a:r>
          </a:p>
        </p:txBody>
      </p:sp>
      <p:sp>
        <p:nvSpPr>
          <p:cNvPr id="75780" name="Rectangle 6"/>
          <p:cNvSpPr>
            <a:spLocks noChangeArrowheads="1"/>
          </p:cNvSpPr>
          <p:nvPr/>
        </p:nvSpPr>
        <p:spPr bwMode="auto">
          <a:xfrm>
            <a:off x="2895600" y="990600"/>
            <a:ext cx="3848100" cy="458788"/>
          </a:xfrm>
          <a:prstGeom prst="rect">
            <a:avLst/>
          </a:prstGeom>
          <a:noFill/>
          <a:ln w="9525">
            <a:noFill/>
            <a:miter lim="800000"/>
            <a:headEnd/>
            <a:tailEnd/>
          </a:ln>
        </p:spPr>
        <p:txBody>
          <a:bodyPr wrap="none" tIns="137160" bIns="137160">
            <a:spAutoFit/>
          </a:bodyPr>
          <a:lstStyle/>
          <a:p>
            <a:pPr>
              <a:lnSpc>
                <a:spcPct val="50000"/>
              </a:lnSpc>
              <a:spcBef>
                <a:spcPct val="20000"/>
              </a:spcBef>
              <a:buClr>
                <a:schemeClr val="tx1"/>
              </a:buClr>
            </a:pPr>
            <a:r>
              <a:rPr lang="en-US"/>
              <a:t>(Read Chapter 2: 2.1- 2.3, 2.5)</a:t>
            </a:r>
          </a:p>
        </p:txBody>
      </p:sp>
      <p:sp>
        <p:nvSpPr>
          <p:cNvPr id="75781" name="Slide Number Placeholder 6"/>
          <p:cNvSpPr>
            <a:spLocks noGrp="1"/>
          </p:cNvSpPr>
          <p:nvPr>
            <p:ph type="sldNum" sz="quarter" idx="11"/>
          </p:nvPr>
        </p:nvSpPr>
        <p:spPr>
          <a:noFill/>
        </p:spPr>
        <p:txBody>
          <a:bodyPr/>
          <a:lstStyle/>
          <a:p>
            <a:fld id="{71652864-EBB3-4517-B3FE-223D28B543D9}" type="slidenum">
              <a:rPr lang="en-US" smtClean="0">
                <a:cs typeface="Arial" pitchFamily="34" charset="0"/>
              </a:rPr>
              <a:pPr/>
              <a:t>2</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1BA8A5C8-A608-4C99-B248-C1D04BA3A468}" type="slidenum">
              <a:rPr lang="en-US" sz="1600">
                <a:latin typeface="Times New Roman" pitchFamily="18" charset="0"/>
              </a:rPr>
              <a:pPr algn="r"/>
              <a:t>20</a:t>
            </a:fld>
            <a:endParaRPr lang="en-US" sz="1600">
              <a:latin typeface="Times New Roman" pitchFamily="18" charset="0"/>
            </a:endParaRPr>
          </a:p>
        </p:txBody>
      </p:sp>
      <p:sp>
        <p:nvSpPr>
          <p:cNvPr id="82946" name="Rectangle 1026"/>
          <p:cNvSpPr>
            <a:spLocks noGrp="1" noChangeArrowheads="1"/>
          </p:cNvSpPr>
          <p:nvPr>
            <p:ph type="title" idx="4294967295"/>
          </p:nvPr>
        </p:nvSpPr>
        <p:spPr>
          <a:xfrm>
            <a:off x="685800" y="381000"/>
            <a:ext cx="7772400" cy="609600"/>
          </a:xfrm>
        </p:spPr>
        <p:txBody>
          <a:bodyPr/>
          <a:lstStyle/>
          <a:p>
            <a:pPr eaLnBrk="1" hangingPunct="1">
              <a:defRPr/>
            </a:pPr>
            <a:r>
              <a:rPr lang="en-US" sz="2800" dirty="0" smtClean="0"/>
              <a:t>Memory Allocation</a:t>
            </a:r>
          </a:p>
        </p:txBody>
      </p:sp>
      <p:sp>
        <p:nvSpPr>
          <p:cNvPr id="105475" name="Rectangle 1027"/>
          <p:cNvSpPr>
            <a:spLocks noGrp="1" noChangeArrowheads="1"/>
          </p:cNvSpPr>
          <p:nvPr>
            <p:ph type="body" idx="4294967295"/>
          </p:nvPr>
        </p:nvSpPr>
        <p:spPr>
          <a:xfrm>
            <a:off x="838200" y="1143000"/>
            <a:ext cx="7391400" cy="4114800"/>
          </a:xfrm>
        </p:spPr>
        <p:txBody>
          <a:bodyPr/>
          <a:lstStyle/>
          <a:p>
            <a:pPr eaLnBrk="1" hangingPunct="1">
              <a:lnSpc>
                <a:spcPct val="90000"/>
              </a:lnSpc>
              <a:buFontTx/>
              <a:buNone/>
            </a:pPr>
            <a:r>
              <a:rPr lang="en-US" sz="1800" dirty="0" smtClean="0"/>
              <a:t>Based on the processor mode, the OS allocates a certain memory </a:t>
            </a:r>
          </a:p>
          <a:p>
            <a:pPr eaLnBrk="1" hangingPunct="1">
              <a:lnSpc>
                <a:spcPct val="75000"/>
              </a:lnSpc>
              <a:buFontTx/>
              <a:buNone/>
            </a:pPr>
            <a:r>
              <a:rPr lang="en-US" sz="1800" dirty="0" smtClean="0"/>
              <a:t>block size and memory addressing scheme for each program that runs.</a:t>
            </a:r>
          </a:p>
          <a:p>
            <a:pPr eaLnBrk="1" hangingPunct="1">
              <a:lnSpc>
                <a:spcPct val="75000"/>
              </a:lnSpc>
              <a:buFontTx/>
              <a:buNone/>
            </a:pPr>
            <a:r>
              <a:rPr lang="en-US" sz="1800" dirty="0" smtClean="0"/>
              <a:t>Currently we use the 32-bit processing, which means:</a:t>
            </a:r>
          </a:p>
          <a:p>
            <a:pPr eaLnBrk="1" hangingPunct="1">
              <a:lnSpc>
                <a:spcPct val="125000"/>
              </a:lnSpc>
            </a:pPr>
            <a:r>
              <a:rPr lang="en-US" sz="1800" dirty="0" smtClean="0"/>
              <a:t>In protected mode</a:t>
            </a:r>
          </a:p>
          <a:p>
            <a:pPr lvl="1" eaLnBrk="1" hangingPunct="1">
              <a:lnSpc>
                <a:spcPct val="90000"/>
              </a:lnSpc>
              <a:buFontTx/>
              <a:buNone/>
            </a:pPr>
            <a:r>
              <a:rPr lang="en-US" sz="1800" dirty="0" smtClean="0"/>
              <a:t>- 4 GB: size of memory block that the program can use.</a:t>
            </a:r>
          </a:p>
          <a:p>
            <a:pPr lvl="1" eaLnBrk="1" hangingPunct="1">
              <a:lnSpc>
                <a:spcPct val="90000"/>
              </a:lnSpc>
              <a:buFontTx/>
              <a:buNone/>
            </a:pPr>
            <a:r>
              <a:rPr lang="en-US" sz="1800" dirty="0" smtClean="0"/>
              <a:t>- 32-bit address: each memory address is 32 bit long, to address 2</a:t>
            </a:r>
            <a:r>
              <a:rPr lang="en-US" sz="1800" baseline="30000" dirty="0" smtClean="0"/>
              <a:t>32</a:t>
            </a:r>
            <a:r>
              <a:rPr lang="en-US" sz="1800" dirty="0" smtClean="0"/>
              <a:t> or 4 GB of memory.</a:t>
            </a:r>
          </a:p>
          <a:p>
            <a:pPr lvl="1" eaLnBrk="1" hangingPunct="1">
              <a:lnSpc>
                <a:spcPct val="90000"/>
              </a:lnSpc>
              <a:buFontTx/>
              <a:buNone/>
            </a:pPr>
            <a:r>
              <a:rPr lang="en-US" sz="1800" dirty="0" smtClean="0"/>
              <a:t>- For this class we will write programs in this mode.</a:t>
            </a:r>
          </a:p>
          <a:p>
            <a:pPr lvl="1" eaLnBrk="1" hangingPunct="1">
              <a:lnSpc>
                <a:spcPct val="90000"/>
              </a:lnSpc>
              <a:buFontTx/>
              <a:buNone/>
            </a:pPr>
            <a:endParaRPr lang="en-US" sz="1600" dirty="0" smtClean="0"/>
          </a:p>
          <a:p>
            <a:pPr eaLnBrk="1" hangingPunct="1">
              <a:lnSpc>
                <a:spcPct val="90000"/>
              </a:lnSpc>
            </a:pPr>
            <a:r>
              <a:rPr lang="en-US" sz="1800" dirty="0" smtClean="0"/>
              <a:t>In real address and virtual-8086 modes</a:t>
            </a:r>
          </a:p>
          <a:p>
            <a:pPr lvl="1" eaLnBrk="1" hangingPunct="1">
              <a:lnSpc>
                <a:spcPct val="90000"/>
              </a:lnSpc>
              <a:buFontTx/>
              <a:buNone/>
            </a:pPr>
            <a:r>
              <a:rPr lang="en-US" sz="1800" dirty="0" smtClean="0"/>
              <a:t>- 1 MB: size of memory block that the program can use.</a:t>
            </a:r>
          </a:p>
          <a:p>
            <a:pPr lvl="1" eaLnBrk="1" hangingPunct="1">
              <a:lnSpc>
                <a:spcPct val="90000"/>
              </a:lnSpc>
              <a:buFontTx/>
              <a:buNone/>
            </a:pPr>
            <a:r>
              <a:rPr lang="en-US" sz="1800" dirty="0" smtClean="0"/>
              <a:t>- 20-bit address: each memory address is 20 bit long, to address 1MB of memory.</a:t>
            </a:r>
          </a:p>
        </p:txBody>
      </p:sp>
      <p:sp>
        <p:nvSpPr>
          <p:cNvPr id="105476" name="Slide Number Placeholder 5"/>
          <p:cNvSpPr>
            <a:spLocks noGrp="1"/>
          </p:cNvSpPr>
          <p:nvPr>
            <p:ph type="sldNum" sz="quarter" idx="11"/>
          </p:nvPr>
        </p:nvSpPr>
        <p:spPr>
          <a:noFill/>
        </p:spPr>
        <p:txBody>
          <a:bodyPr/>
          <a:lstStyle/>
          <a:p>
            <a:fld id="{631629F3-7E25-4988-AF17-ED2B849E5A00}" type="slidenum">
              <a:rPr lang="en-US" smtClean="0">
                <a:cs typeface="Arial" pitchFamily="34" charset="0"/>
              </a:rPr>
              <a:pPr/>
              <a:t>20</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89446D97-3441-44BD-9FDF-1D8D61EC1F34}" type="slidenum">
              <a:rPr lang="en-US" sz="1600">
                <a:latin typeface="Times New Roman" pitchFamily="18" charset="0"/>
              </a:rPr>
              <a:pPr algn="r"/>
              <a:t>21</a:t>
            </a:fld>
            <a:endParaRPr lang="en-US" sz="1600">
              <a:latin typeface="Times New Roman" pitchFamily="18" charset="0"/>
            </a:endParaRPr>
          </a:p>
        </p:txBody>
      </p:sp>
      <p:sp>
        <p:nvSpPr>
          <p:cNvPr id="136194" name="Rectangle 2"/>
          <p:cNvSpPr>
            <a:spLocks noGrp="1" noChangeArrowheads="1"/>
          </p:cNvSpPr>
          <p:nvPr>
            <p:ph type="title" idx="4294967295"/>
          </p:nvPr>
        </p:nvSpPr>
        <p:spPr/>
        <p:txBody>
          <a:bodyPr/>
          <a:lstStyle/>
          <a:p>
            <a:pPr eaLnBrk="1" hangingPunct="1">
              <a:defRPr/>
            </a:pPr>
            <a:r>
              <a:rPr lang="en-US" sz="2800" smtClean="0"/>
              <a:t>Memory Allocation in Protected Mode</a:t>
            </a:r>
          </a:p>
        </p:txBody>
      </p:sp>
      <p:sp>
        <p:nvSpPr>
          <p:cNvPr id="106499" name="Rectangle 3"/>
          <p:cNvSpPr>
            <a:spLocks noGrp="1" noChangeArrowheads="1"/>
          </p:cNvSpPr>
          <p:nvPr>
            <p:ph type="body" idx="4294967295"/>
          </p:nvPr>
        </p:nvSpPr>
        <p:spPr>
          <a:xfrm>
            <a:off x="609600" y="762000"/>
            <a:ext cx="7848600" cy="5257800"/>
          </a:xfrm>
        </p:spPr>
        <p:txBody>
          <a:bodyPr/>
          <a:lstStyle/>
          <a:p>
            <a:pPr eaLnBrk="1" hangingPunct="1">
              <a:lnSpc>
                <a:spcPct val="90000"/>
              </a:lnSpc>
            </a:pPr>
            <a:r>
              <a:rPr lang="en-US" sz="1800" dirty="0" smtClean="0"/>
              <a:t>Each program is assigned a memory partition which is protected from other programs. User programs cannot access system memory and are less likely to crash the system when there is error accessing memory.</a:t>
            </a:r>
          </a:p>
          <a:p>
            <a:pPr eaLnBrk="1" hangingPunct="1">
              <a:lnSpc>
                <a:spcPct val="90000"/>
              </a:lnSpc>
            </a:pPr>
            <a:r>
              <a:rPr lang="en-US" sz="1800" dirty="0" smtClean="0"/>
              <a:t>4 GB addressable RAM, with address range of 0 to FFFF </a:t>
            </a:r>
            <a:r>
              <a:rPr lang="en-US" sz="1800" dirty="0" err="1" smtClean="0"/>
              <a:t>FFFF</a:t>
            </a:r>
            <a:r>
              <a:rPr lang="en-US" sz="1800" dirty="0" smtClean="0"/>
              <a:t>, which is 2</a:t>
            </a:r>
            <a:r>
              <a:rPr lang="en-US" sz="1800" baseline="30000" dirty="0" smtClean="0"/>
              <a:t>32</a:t>
            </a:r>
            <a:r>
              <a:rPr lang="en-US" sz="1800" dirty="0" smtClean="0"/>
              <a:t> .</a:t>
            </a:r>
          </a:p>
          <a:p>
            <a:pPr eaLnBrk="1" hangingPunct="1">
              <a:lnSpc>
                <a:spcPct val="90000"/>
              </a:lnSpc>
            </a:pPr>
            <a:r>
              <a:rPr lang="en-US" sz="1800" dirty="0" smtClean="0"/>
              <a:t>The OS keeps track of memory allocated to each program in segment descriptor tables.</a:t>
            </a:r>
          </a:p>
          <a:p>
            <a:pPr eaLnBrk="1" hangingPunct="1">
              <a:lnSpc>
                <a:spcPct val="90000"/>
              </a:lnSpc>
            </a:pPr>
            <a:r>
              <a:rPr lang="en-US" sz="1800" dirty="0" smtClean="0"/>
              <a:t>Program memory allocation:</a:t>
            </a:r>
          </a:p>
          <a:p>
            <a:pPr lvl="1" eaLnBrk="1" hangingPunct="1">
              <a:lnSpc>
                <a:spcPct val="90000"/>
              </a:lnSpc>
            </a:pPr>
            <a:r>
              <a:rPr lang="en-US" sz="1800" dirty="0" smtClean="0"/>
              <a:t>Each program is allocated 3 memory segments for code, data, and the run time stack.</a:t>
            </a:r>
          </a:p>
          <a:p>
            <a:pPr lvl="1" eaLnBrk="1" hangingPunct="1">
              <a:lnSpc>
                <a:spcPct val="90000"/>
              </a:lnSpc>
            </a:pPr>
            <a:r>
              <a:rPr lang="en-US" sz="1800" dirty="0" smtClean="0"/>
              <a:t>The address of the code segment, data segment, and stack segment belong in the descriptor table.</a:t>
            </a:r>
          </a:p>
          <a:p>
            <a:pPr eaLnBrk="1" hangingPunct="1">
              <a:lnSpc>
                <a:spcPct val="90000"/>
              </a:lnSpc>
            </a:pPr>
            <a:r>
              <a:rPr lang="en-US" sz="1800" dirty="0" smtClean="0"/>
              <a:t>Two memory models are used in protected mode:</a:t>
            </a:r>
          </a:p>
          <a:p>
            <a:pPr lvl="1" eaLnBrk="1" hangingPunct="1">
              <a:lnSpc>
                <a:spcPct val="90000"/>
              </a:lnSpc>
            </a:pPr>
            <a:r>
              <a:rPr lang="en-US" sz="1800" dirty="0" smtClean="0"/>
              <a:t>flat segment model: each program has access to the entire 4GB of addressable memory</a:t>
            </a:r>
          </a:p>
          <a:p>
            <a:pPr lvl="1" eaLnBrk="1" hangingPunct="1">
              <a:lnSpc>
                <a:spcPct val="90000"/>
              </a:lnSpc>
            </a:pPr>
            <a:r>
              <a:rPr lang="en-US" sz="1800" dirty="0" smtClean="0"/>
              <a:t>multi segment model: each program has part of the addressable memory.</a:t>
            </a:r>
          </a:p>
          <a:p>
            <a:pPr eaLnBrk="1" hangingPunct="1">
              <a:lnSpc>
                <a:spcPct val="90000"/>
              </a:lnSpc>
            </a:pPr>
            <a:r>
              <a:rPr lang="en-US" sz="1800" dirty="0" smtClean="0"/>
              <a:t>MASM programs use the </a:t>
            </a:r>
            <a:r>
              <a:rPr lang="en-US" sz="1800" dirty="0" smtClean="0">
                <a:solidFill>
                  <a:schemeClr val="tx2"/>
                </a:solidFill>
              </a:rPr>
              <a:t>flat</a:t>
            </a:r>
            <a:r>
              <a:rPr lang="en-US" sz="1800" dirty="0" smtClean="0"/>
              <a:t> memory model. This is the memory model we use for the class.</a:t>
            </a:r>
          </a:p>
        </p:txBody>
      </p:sp>
      <p:sp>
        <p:nvSpPr>
          <p:cNvPr id="106500" name="Slide Number Placeholder 5"/>
          <p:cNvSpPr>
            <a:spLocks noGrp="1"/>
          </p:cNvSpPr>
          <p:nvPr>
            <p:ph type="sldNum" sz="quarter" idx="11"/>
          </p:nvPr>
        </p:nvSpPr>
        <p:spPr>
          <a:noFill/>
        </p:spPr>
        <p:txBody>
          <a:bodyPr/>
          <a:lstStyle/>
          <a:p>
            <a:fld id="{5ACBC20F-707E-4EA6-8D05-8878932F1739}" type="slidenum">
              <a:rPr lang="en-US" smtClean="0">
                <a:cs typeface="Arial" pitchFamily="34" charset="0"/>
              </a:rPr>
              <a:pPr/>
              <a:t>21</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04059E0B-B4B4-47D6-8A80-3F817D15EFC8}" type="slidenum">
              <a:rPr lang="en-US" sz="1600">
                <a:latin typeface="Times New Roman" pitchFamily="18" charset="0"/>
              </a:rPr>
              <a:pPr algn="r"/>
              <a:t>22</a:t>
            </a:fld>
            <a:endParaRPr lang="en-US" sz="1600">
              <a:latin typeface="Times New Roman" pitchFamily="18" charset="0"/>
            </a:endParaRPr>
          </a:p>
        </p:txBody>
      </p:sp>
      <p:sp>
        <p:nvSpPr>
          <p:cNvPr id="122882" name="Rectangle 2"/>
          <p:cNvSpPr>
            <a:spLocks noGrp="1" noChangeArrowheads="1"/>
          </p:cNvSpPr>
          <p:nvPr>
            <p:ph type="title" idx="4294967295"/>
          </p:nvPr>
        </p:nvSpPr>
        <p:spPr/>
        <p:txBody>
          <a:bodyPr/>
          <a:lstStyle/>
          <a:p>
            <a:pPr eaLnBrk="1" hangingPunct="1">
              <a:defRPr/>
            </a:pPr>
            <a:r>
              <a:rPr lang="en-US" sz="2800" dirty="0" smtClean="0"/>
              <a:t>Flat Memory Model</a:t>
            </a:r>
          </a:p>
        </p:txBody>
      </p:sp>
      <p:sp>
        <p:nvSpPr>
          <p:cNvPr id="107523" name="Rectangle 3"/>
          <p:cNvSpPr>
            <a:spLocks noGrp="1" noChangeArrowheads="1"/>
          </p:cNvSpPr>
          <p:nvPr>
            <p:ph type="body" idx="4294967295"/>
          </p:nvPr>
        </p:nvSpPr>
        <p:spPr>
          <a:xfrm>
            <a:off x="762000" y="914400"/>
            <a:ext cx="7620000" cy="3276600"/>
          </a:xfrm>
        </p:spPr>
        <p:txBody>
          <a:bodyPr/>
          <a:lstStyle/>
          <a:p>
            <a:pPr eaLnBrk="1" hangingPunct="1"/>
            <a:r>
              <a:rPr lang="en-US" sz="1800" dirty="0" smtClean="0"/>
              <a:t>There is one global descriptor table (GDT) for the system, which has many segment descriptors.</a:t>
            </a:r>
          </a:p>
          <a:p>
            <a:pPr eaLnBrk="1" hangingPunct="1"/>
            <a:r>
              <a:rPr lang="en-US" sz="1800" dirty="0" smtClean="0"/>
              <a:t>Each segment descriptor is for a code segment, data segment, or stack segment.</a:t>
            </a:r>
          </a:p>
          <a:p>
            <a:pPr eaLnBrk="1" hangingPunct="1"/>
            <a:r>
              <a:rPr lang="en-US" sz="1800" dirty="0" smtClean="0"/>
              <a:t>The segments used by each program (code, data, stack) together use the entire 32-bit addressable space (4GB) of memory.</a:t>
            </a:r>
          </a:p>
          <a:p>
            <a:pPr eaLnBrk="1" hangingPunct="1"/>
            <a:r>
              <a:rPr lang="en-US" sz="1800" dirty="0" smtClean="0"/>
              <a:t>A program needs to have at least a code segment and a data segment.  The stack segment is optional.</a:t>
            </a:r>
          </a:p>
          <a:p>
            <a:pPr eaLnBrk="1" hangingPunct="1"/>
            <a:r>
              <a:rPr lang="en-US" sz="1800" dirty="0" smtClean="0"/>
              <a:t>Large programs can use multiple code and data segments.</a:t>
            </a:r>
          </a:p>
        </p:txBody>
      </p:sp>
      <p:sp>
        <p:nvSpPr>
          <p:cNvPr id="107524" name="Slide Number Placeholder 5"/>
          <p:cNvSpPr>
            <a:spLocks noGrp="1"/>
          </p:cNvSpPr>
          <p:nvPr>
            <p:ph type="sldNum" sz="quarter" idx="11"/>
          </p:nvPr>
        </p:nvSpPr>
        <p:spPr>
          <a:noFill/>
        </p:spPr>
        <p:txBody>
          <a:bodyPr/>
          <a:lstStyle/>
          <a:p>
            <a:fld id="{2B466684-00FF-47A3-9DC4-C06DE9399AE9}" type="slidenum">
              <a:rPr lang="en-US" smtClean="0">
                <a:cs typeface="Arial" pitchFamily="34" charset="0"/>
              </a:rPr>
              <a:pPr/>
              <a:t>22</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1CAC86C-864E-4741-9E34-007E022F2BD7}" type="slidenum">
              <a:rPr lang="en-US" sz="1600">
                <a:latin typeface="Times New Roman" pitchFamily="18" charset="0"/>
              </a:rPr>
              <a:pPr algn="r"/>
              <a:t>23</a:t>
            </a:fld>
            <a:endParaRPr lang="en-US" sz="1600">
              <a:latin typeface="Times New Roman" pitchFamily="18" charset="0"/>
            </a:endParaRPr>
          </a:p>
        </p:txBody>
      </p:sp>
      <p:sp>
        <p:nvSpPr>
          <p:cNvPr id="123906" name="Rectangle 2"/>
          <p:cNvSpPr>
            <a:spLocks noGrp="1" noChangeArrowheads="1"/>
          </p:cNvSpPr>
          <p:nvPr>
            <p:ph type="title" idx="4294967295"/>
          </p:nvPr>
        </p:nvSpPr>
        <p:spPr>
          <a:xfrm>
            <a:off x="685800" y="304800"/>
            <a:ext cx="7772400" cy="609600"/>
          </a:xfrm>
        </p:spPr>
        <p:txBody>
          <a:bodyPr/>
          <a:lstStyle/>
          <a:p>
            <a:pPr eaLnBrk="1" hangingPunct="1">
              <a:defRPr/>
            </a:pPr>
            <a:r>
              <a:rPr lang="en-US" sz="2800" dirty="0" smtClean="0"/>
              <a:t>Virtual Memory and Paging</a:t>
            </a:r>
          </a:p>
        </p:txBody>
      </p:sp>
      <p:sp>
        <p:nvSpPr>
          <p:cNvPr id="108547" name="Rectangle 3"/>
          <p:cNvSpPr>
            <a:spLocks noGrp="1" noChangeArrowheads="1"/>
          </p:cNvSpPr>
          <p:nvPr>
            <p:ph type="body" idx="4294967295"/>
          </p:nvPr>
        </p:nvSpPr>
        <p:spPr>
          <a:xfrm>
            <a:off x="609600" y="914400"/>
            <a:ext cx="8001000" cy="4953000"/>
          </a:xfrm>
        </p:spPr>
        <p:txBody>
          <a:bodyPr/>
          <a:lstStyle/>
          <a:p>
            <a:pPr eaLnBrk="1" hangingPunct="1"/>
            <a:r>
              <a:rPr lang="en-US" sz="1800" dirty="0" smtClean="0"/>
              <a:t>Each memory segment is divided into 4096-byte (4K) blocks called </a:t>
            </a:r>
            <a:r>
              <a:rPr lang="en-US" sz="1800" dirty="0" smtClean="0">
                <a:solidFill>
                  <a:schemeClr val="tx2"/>
                </a:solidFill>
              </a:rPr>
              <a:t>pages, and the coordination of all the different pages so they are seamless to the program is called paging.</a:t>
            </a:r>
          </a:p>
          <a:p>
            <a:pPr eaLnBrk="1" hangingPunct="1"/>
            <a:r>
              <a:rPr lang="en-US" sz="1800" dirty="0" smtClean="0"/>
              <a:t>Paging allows the total memory used to be larger than physical memory (we don’t have to have 4GB of RAM on our computers, yet we have 4GB of addressable memory to use for our program).</a:t>
            </a:r>
          </a:p>
          <a:p>
            <a:pPr eaLnBrk="1" hangingPunct="1"/>
            <a:r>
              <a:rPr lang="en-US" sz="1800" dirty="0" smtClean="0"/>
              <a:t>Part of total memory used by a program is in memory, the rest is on disk.</a:t>
            </a:r>
          </a:p>
          <a:p>
            <a:pPr eaLnBrk="1" hangingPunct="1"/>
            <a:r>
              <a:rPr lang="en-US" sz="1800" dirty="0" smtClean="0"/>
              <a:t>The total amount of memory used, both in memory and on disk, is called virtual memory.</a:t>
            </a:r>
          </a:p>
          <a:p>
            <a:pPr eaLnBrk="1" hangingPunct="1"/>
            <a:r>
              <a:rPr lang="en-US" sz="1800" dirty="0" smtClean="0">
                <a:solidFill>
                  <a:schemeClr val="tx2"/>
                </a:solidFill>
              </a:rPr>
              <a:t>The virtual memory manager</a:t>
            </a:r>
            <a:r>
              <a:rPr lang="en-US" sz="1800" dirty="0" smtClean="0"/>
              <a:t> (VMM) is an OS utility that manages the loading and unloading of pages (called swapping).</a:t>
            </a:r>
          </a:p>
          <a:p>
            <a:pPr eaLnBrk="1" hangingPunct="1"/>
            <a:r>
              <a:rPr lang="en-US" sz="1800" dirty="0" smtClean="0"/>
              <a:t>Paging is supported directly by the CPU, the programmer does not control the paging or swapping of memory.</a:t>
            </a:r>
          </a:p>
          <a:p>
            <a:pPr eaLnBrk="1" hangingPunct="1"/>
            <a:r>
              <a:rPr lang="en-US" sz="1800" dirty="0" smtClean="0">
                <a:solidFill>
                  <a:schemeClr val="tx2"/>
                </a:solidFill>
              </a:rPr>
              <a:t>A page fault</a:t>
            </a:r>
            <a:r>
              <a:rPr lang="en-US" sz="1800" dirty="0" smtClean="0"/>
              <a:t> is issued by the CPU when a page must be loaded from disk.  When a page fault occur, performance is slower.</a:t>
            </a:r>
          </a:p>
          <a:p>
            <a:pPr eaLnBrk="1" hangingPunct="1"/>
            <a:r>
              <a:rPr lang="en-US" sz="1800" dirty="0" smtClean="0"/>
              <a:t>The larger the physical memory, the less page fault will occur.</a:t>
            </a:r>
          </a:p>
        </p:txBody>
      </p:sp>
      <p:sp>
        <p:nvSpPr>
          <p:cNvPr id="108548" name="Slide Number Placeholder 5"/>
          <p:cNvSpPr>
            <a:spLocks noGrp="1"/>
          </p:cNvSpPr>
          <p:nvPr>
            <p:ph type="sldNum" sz="quarter" idx="11"/>
          </p:nvPr>
        </p:nvSpPr>
        <p:spPr>
          <a:noFill/>
        </p:spPr>
        <p:txBody>
          <a:bodyPr/>
          <a:lstStyle/>
          <a:p>
            <a:fld id="{9AD41560-BCC2-42DD-8839-3E094BFCE0F1}" type="slidenum">
              <a:rPr lang="en-US" smtClean="0">
                <a:cs typeface="Arial" pitchFamily="34" charset="0"/>
              </a:rPr>
              <a:pPr/>
              <a:t>23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A57BAF0-13D0-4A29-807F-4656575A1822}" type="slidenum">
              <a:rPr lang="en-US" sz="1600">
                <a:latin typeface="Times New Roman" pitchFamily="18" charset="0"/>
              </a:rPr>
              <a:pPr algn="r"/>
              <a:t>24</a:t>
            </a:fld>
            <a:endParaRPr lang="en-US" sz="1600">
              <a:latin typeface="Times New Roman" pitchFamily="18" charset="0"/>
            </a:endParaRPr>
          </a:p>
        </p:txBody>
      </p:sp>
      <p:sp>
        <p:nvSpPr>
          <p:cNvPr id="109570" name="Rectangle 2"/>
          <p:cNvSpPr>
            <a:spLocks noGrp="1" noChangeArrowheads="1"/>
          </p:cNvSpPr>
          <p:nvPr>
            <p:ph type="title" idx="4294967295"/>
          </p:nvPr>
        </p:nvSpPr>
        <p:spPr/>
        <p:txBody>
          <a:bodyPr/>
          <a:lstStyle/>
          <a:p>
            <a:pPr eaLnBrk="1" hangingPunct="1">
              <a:defRPr/>
            </a:pPr>
            <a:r>
              <a:rPr lang="en-US" sz="2800" smtClean="0"/>
              <a:t>Named Registers </a:t>
            </a:r>
            <a:r>
              <a:rPr lang="en-US" sz="2000" smtClean="0"/>
              <a:t>(1 of 2)</a:t>
            </a:r>
          </a:p>
        </p:txBody>
      </p:sp>
      <p:sp>
        <p:nvSpPr>
          <p:cNvPr id="109571" name="Rectangle 2060"/>
          <p:cNvSpPr>
            <a:spLocks noChangeArrowheads="1"/>
          </p:cNvSpPr>
          <p:nvPr/>
        </p:nvSpPr>
        <p:spPr bwMode="auto">
          <a:xfrm>
            <a:off x="609600" y="914400"/>
            <a:ext cx="7848600" cy="5029200"/>
          </a:xfrm>
          <a:prstGeom prst="rect">
            <a:avLst/>
          </a:prstGeom>
          <a:noFill/>
          <a:ln w="9525">
            <a:noFill/>
            <a:miter lim="800000"/>
            <a:headEnd/>
            <a:tailEnd/>
          </a:ln>
        </p:spPr>
        <p:txBody>
          <a:bodyPr/>
          <a:lstStyle/>
          <a:p>
            <a:pPr marL="342900" indent="-342900">
              <a:buFontTx/>
              <a:buChar char="•"/>
            </a:pPr>
            <a:r>
              <a:rPr lang="en-US" sz="1800" dirty="0"/>
              <a:t>Assembly programs have 2 places to store data that it uses:</a:t>
            </a:r>
          </a:p>
          <a:p>
            <a:pPr marL="800100" lvl="1" indent="-342900" eaLnBrk="0" hangingPunct="0">
              <a:spcBef>
                <a:spcPct val="20000"/>
              </a:spcBef>
              <a:buClr>
                <a:schemeClr val="tx1"/>
              </a:buClr>
              <a:buFont typeface="Arial" pitchFamily="34" charset="0"/>
              <a:buAutoNum type="arabicPeriod"/>
            </a:pPr>
            <a:r>
              <a:rPr lang="en-US" sz="1800" dirty="0"/>
              <a:t>Variables in memory (data segment) of the program</a:t>
            </a:r>
          </a:p>
          <a:p>
            <a:pPr marL="800100" lvl="1" indent="-342900" eaLnBrk="0" hangingPunct="0">
              <a:spcBef>
                <a:spcPct val="20000"/>
              </a:spcBef>
              <a:buClr>
                <a:schemeClr val="tx1"/>
              </a:buClr>
              <a:buFont typeface="Arial" pitchFamily="34" charset="0"/>
              <a:buAutoNum type="arabicPeriod"/>
            </a:pPr>
            <a:r>
              <a:rPr lang="en-US" sz="1800" dirty="0"/>
              <a:t>Named registers</a:t>
            </a:r>
          </a:p>
          <a:p>
            <a:pPr marL="342900" indent="-342900">
              <a:spcBef>
                <a:spcPct val="25000"/>
              </a:spcBef>
              <a:buFontTx/>
              <a:buChar char="•"/>
            </a:pPr>
            <a:r>
              <a:rPr lang="en-US" sz="1800" dirty="0"/>
              <a:t>Named registers are special data storage locations inside the </a:t>
            </a:r>
            <a:r>
              <a:rPr lang="en-US" sz="1800" dirty="0" smtClean="0"/>
              <a:t>CPU.</a:t>
            </a:r>
            <a:endParaRPr lang="en-US" sz="1800" dirty="0"/>
          </a:p>
          <a:p>
            <a:pPr marL="342900" indent="-342900">
              <a:spcBef>
                <a:spcPct val="25000"/>
              </a:spcBef>
              <a:buFontTx/>
              <a:buChar char="•"/>
            </a:pPr>
            <a:r>
              <a:rPr lang="en-US" sz="1800" dirty="0"/>
              <a:t>They are called named registers because the programmer accesses them by specific </a:t>
            </a:r>
            <a:r>
              <a:rPr lang="en-US" sz="1800" dirty="0" smtClean="0"/>
              <a:t>names.</a:t>
            </a:r>
            <a:endParaRPr lang="en-US" sz="1800" dirty="0"/>
          </a:p>
          <a:p>
            <a:pPr marL="342900" indent="-342900">
              <a:lnSpc>
                <a:spcPct val="80000"/>
              </a:lnSpc>
              <a:spcBef>
                <a:spcPct val="20000"/>
              </a:spcBef>
              <a:buClr>
                <a:schemeClr val="tx1"/>
              </a:buClr>
              <a:buFontTx/>
              <a:buChar char="•"/>
            </a:pPr>
            <a:r>
              <a:rPr lang="en-US" sz="1800" dirty="0"/>
              <a:t>They are optimized for speed and provide faster access to data than </a:t>
            </a:r>
            <a:r>
              <a:rPr lang="en-US" sz="1800" dirty="0" smtClean="0"/>
              <a:t>memory.</a:t>
            </a:r>
            <a:endParaRPr lang="en-US" sz="1800" dirty="0"/>
          </a:p>
          <a:p>
            <a:pPr marL="342900" indent="-342900">
              <a:buFontTx/>
              <a:buChar char="•"/>
            </a:pPr>
            <a:r>
              <a:rPr lang="en-US" sz="1800" dirty="0"/>
              <a:t>However, they can only be used by an instruction for temporary data storage since there is a small number of </a:t>
            </a:r>
            <a:r>
              <a:rPr lang="en-US" sz="1800" dirty="0" smtClean="0"/>
              <a:t>them.</a:t>
            </a:r>
            <a:endParaRPr lang="en-US" sz="1800" dirty="0"/>
          </a:p>
          <a:p>
            <a:pPr marL="342900" indent="-342900">
              <a:spcBef>
                <a:spcPct val="20000"/>
              </a:spcBef>
              <a:buFontTx/>
              <a:buChar char="•"/>
            </a:pPr>
            <a:r>
              <a:rPr lang="en-US" sz="1800" dirty="0"/>
              <a:t>Some registers can be used by any instruction, and some registers are only used for certain </a:t>
            </a:r>
            <a:r>
              <a:rPr lang="en-US" sz="1800" dirty="0" smtClean="0"/>
              <a:t>purpose.</a:t>
            </a:r>
            <a:endParaRPr lang="en-US" sz="1800" dirty="0"/>
          </a:p>
          <a:p>
            <a:pPr marL="342900" indent="-342900">
              <a:spcBef>
                <a:spcPct val="20000"/>
              </a:spcBef>
              <a:buFontTx/>
              <a:buChar char="•"/>
            </a:pPr>
            <a:r>
              <a:rPr lang="en-US" sz="1800" dirty="0"/>
              <a:t>Some instructions work only with a certain </a:t>
            </a:r>
            <a:r>
              <a:rPr lang="en-US" sz="1800" dirty="0" smtClean="0"/>
              <a:t>register.</a:t>
            </a:r>
            <a:endParaRPr lang="en-US" sz="1800" dirty="0"/>
          </a:p>
          <a:p>
            <a:pPr marL="342900" indent="-342900">
              <a:spcBef>
                <a:spcPct val="20000"/>
              </a:spcBef>
              <a:buFontTx/>
              <a:buChar char="•"/>
            </a:pPr>
            <a:r>
              <a:rPr lang="en-US" sz="1800" dirty="0"/>
              <a:t>Unlike HLL programming, where all data are stored in variables, in assembly programming we have a choice: store data in variables (in memory) or store data in named </a:t>
            </a:r>
            <a:r>
              <a:rPr lang="en-US" sz="1800" dirty="0" smtClean="0"/>
              <a:t>registers.</a:t>
            </a:r>
            <a:endParaRPr lang="en-US" sz="1800" dirty="0"/>
          </a:p>
        </p:txBody>
      </p:sp>
      <p:sp>
        <p:nvSpPr>
          <p:cNvPr id="109572" name="Slide Number Placeholder 5"/>
          <p:cNvSpPr>
            <a:spLocks noGrp="1"/>
          </p:cNvSpPr>
          <p:nvPr>
            <p:ph type="sldNum" sz="quarter" idx="11"/>
          </p:nvPr>
        </p:nvSpPr>
        <p:spPr>
          <a:noFill/>
        </p:spPr>
        <p:txBody>
          <a:bodyPr/>
          <a:lstStyle/>
          <a:p>
            <a:fld id="{75C70F42-2DF8-468B-805D-54D477E7491A}" type="slidenum">
              <a:rPr lang="en-US" smtClean="0">
                <a:cs typeface="Arial" pitchFamily="34" charset="0"/>
              </a:rPr>
              <a:pPr/>
              <a:t>24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EC106C7-F192-416A-B1B0-B95AA568C107}" type="slidenum">
              <a:rPr lang="en-US" sz="1600">
                <a:latin typeface="Times New Roman" pitchFamily="18" charset="0"/>
              </a:rPr>
              <a:pPr algn="r"/>
              <a:t>25</a:t>
            </a:fld>
            <a:endParaRPr lang="en-US" sz="1600">
              <a:latin typeface="Times New Roman" pitchFamily="18" charset="0"/>
            </a:endParaRPr>
          </a:p>
        </p:txBody>
      </p:sp>
      <p:sp>
        <p:nvSpPr>
          <p:cNvPr id="148482" name="Rectangle 2"/>
          <p:cNvSpPr>
            <a:spLocks noGrp="1" noChangeArrowheads="1"/>
          </p:cNvSpPr>
          <p:nvPr>
            <p:ph type="title" idx="4294967295"/>
          </p:nvPr>
        </p:nvSpPr>
        <p:spPr/>
        <p:txBody>
          <a:bodyPr/>
          <a:lstStyle/>
          <a:p>
            <a:pPr eaLnBrk="1" hangingPunct="1">
              <a:defRPr/>
            </a:pPr>
            <a:r>
              <a:rPr lang="en-US" smtClean="0"/>
              <a:t>Named Registers </a:t>
            </a:r>
            <a:r>
              <a:rPr lang="en-US" sz="2000" smtClean="0"/>
              <a:t>(2 of 2)</a:t>
            </a:r>
          </a:p>
        </p:txBody>
      </p:sp>
      <p:sp>
        <p:nvSpPr>
          <p:cNvPr id="19461" name="Rectangle 3"/>
          <p:cNvSpPr>
            <a:spLocks noGrp="1" noChangeArrowheads="1"/>
          </p:cNvSpPr>
          <p:nvPr>
            <p:ph type="body" sz="half" idx="4294967295"/>
          </p:nvPr>
        </p:nvSpPr>
        <p:spPr>
          <a:xfrm>
            <a:off x="304800" y="1143000"/>
            <a:ext cx="3962400" cy="4495800"/>
          </a:xfrm>
        </p:spPr>
        <p:txBody>
          <a:bodyPr/>
          <a:lstStyle/>
          <a:p>
            <a:pPr eaLnBrk="1" hangingPunct="1">
              <a:buFontTx/>
              <a:buNone/>
            </a:pPr>
            <a:r>
              <a:rPr lang="en-US" sz="1800" smtClean="0"/>
              <a:t>The named registers are:</a:t>
            </a:r>
            <a:endParaRPr lang="en-US" sz="1600" smtClean="0"/>
          </a:p>
          <a:p>
            <a:pPr eaLnBrk="1" hangingPunct="1">
              <a:spcBef>
                <a:spcPts val="1200"/>
              </a:spcBef>
            </a:pPr>
            <a:r>
              <a:rPr lang="en-US" sz="1800" smtClean="0"/>
              <a:t>4  32-bit general purpose registers): EAX, EBX, ECX, EDX</a:t>
            </a:r>
          </a:p>
          <a:p>
            <a:pPr eaLnBrk="1" hangingPunct="1">
              <a:spcBef>
                <a:spcPts val="600"/>
              </a:spcBef>
            </a:pPr>
            <a:r>
              <a:rPr lang="en-US" sz="1800" smtClean="0"/>
              <a:t>4  32-bit base and index registers, which can also be used for general purpose: EBP, ESP, ESI, EDI</a:t>
            </a:r>
          </a:p>
          <a:p>
            <a:pPr eaLnBrk="1" hangingPunct="1">
              <a:buFontTx/>
              <a:buNone/>
            </a:pPr>
            <a:endParaRPr lang="en-US" sz="1800" smtClean="0"/>
          </a:p>
          <a:p>
            <a:pPr eaLnBrk="1" hangingPunct="1"/>
            <a:r>
              <a:rPr lang="en-US" sz="1800" smtClean="0"/>
              <a:t>1  32-bit flag register: EFLAGS</a:t>
            </a:r>
          </a:p>
          <a:p>
            <a:pPr eaLnBrk="1" hangingPunct="1"/>
            <a:r>
              <a:rPr lang="en-US" sz="1800" smtClean="0"/>
              <a:t>1  32-bit instruction pointer register: EIP</a:t>
            </a:r>
          </a:p>
          <a:p>
            <a:pPr eaLnBrk="1" hangingPunct="1"/>
            <a:r>
              <a:rPr lang="en-US" sz="1800" smtClean="0"/>
              <a:t>6  16-bit segment registers: CS, DS, SS, ES, FS, GS</a:t>
            </a:r>
          </a:p>
        </p:txBody>
      </p:sp>
      <p:graphicFrame>
        <p:nvGraphicFramePr>
          <p:cNvPr id="19458" name="Object 4"/>
          <p:cNvGraphicFramePr>
            <a:graphicFrameLocks noGrp="1" noChangeAspect="1"/>
          </p:cNvGraphicFramePr>
          <p:nvPr>
            <p:ph sz="half" idx="4294967295"/>
          </p:nvPr>
        </p:nvGraphicFramePr>
        <p:xfrm>
          <a:off x="4343400" y="1447800"/>
          <a:ext cx="4419600" cy="3352800"/>
        </p:xfrm>
        <a:graphic>
          <a:graphicData uri="http://schemas.openxmlformats.org/presentationml/2006/ole">
            <mc:AlternateContent xmlns:mc="http://schemas.openxmlformats.org/markup-compatibility/2006">
              <mc:Choice xmlns:v="urn:schemas-microsoft-com:vml" Requires="v">
                <p:oleObj spid="_x0000_s19459" name="VISIO" r:id="rId3" imgW="4206600" imgH="2552760" progId="">
                  <p:embed/>
                </p:oleObj>
              </mc:Choice>
              <mc:Fallback>
                <p:oleObj name="VISIO" r:id="rId3" imgW="4206600" imgH="25527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7800"/>
                        <a:ext cx="4419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Slide Number Placeholder 6"/>
          <p:cNvSpPr>
            <a:spLocks noGrp="1"/>
          </p:cNvSpPr>
          <p:nvPr>
            <p:ph type="sldNum" sz="quarter" idx="11"/>
          </p:nvPr>
        </p:nvSpPr>
        <p:spPr>
          <a:noFill/>
        </p:spPr>
        <p:txBody>
          <a:bodyPr/>
          <a:lstStyle/>
          <a:p>
            <a:fld id="{0DAA3B9D-DAD1-4A5F-A7F0-76DFD98A2FC2}" type="slidenum">
              <a:rPr lang="en-US" smtClean="0">
                <a:cs typeface="Arial" pitchFamily="34" charset="0"/>
              </a:rPr>
              <a:pPr/>
              <a:t>25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57A5863-CC57-4640-BE02-B1A6F25CB0AC}" type="slidenum">
              <a:rPr lang="en-US" sz="1600">
                <a:latin typeface="Times New Roman" pitchFamily="18" charset="0"/>
              </a:rPr>
              <a:pPr algn="r"/>
              <a:t>26</a:t>
            </a:fld>
            <a:endParaRPr lang="en-US" sz="1600">
              <a:latin typeface="Times New Roman" pitchFamily="18" charset="0"/>
            </a:endParaRPr>
          </a:p>
        </p:txBody>
      </p:sp>
      <p:sp>
        <p:nvSpPr>
          <p:cNvPr id="110594" name="Rectangle 2"/>
          <p:cNvSpPr>
            <a:spLocks noGrp="1" noChangeArrowheads="1"/>
          </p:cNvSpPr>
          <p:nvPr>
            <p:ph type="title" idx="4294967295"/>
          </p:nvPr>
        </p:nvSpPr>
        <p:spPr/>
        <p:txBody>
          <a:bodyPr/>
          <a:lstStyle/>
          <a:p>
            <a:pPr eaLnBrk="1" hangingPunct="1">
              <a:defRPr/>
            </a:pPr>
            <a:r>
              <a:rPr lang="en-US" sz="2800" smtClean="0"/>
              <a:t>Accessing General Purpose Registers</a:t>
            </a:r>
          </a:p>
        </p:txBody>
      </p:sp>
      <p:sp>
        <p:nvSpPr>
          <p:cNvPr id="20485" name="Rectangle 3"/>
          <p:cNvSpPr>
            <a:spLocks noGrp="1" noChangeArrowheads="1"/>
          </p:cNvSpPr>
          <p:nvPr>
            <p:ph type="body" idx="4294967295"/>
          </p:nvPr>
        </p:nvSpPr>
        <p:spPr>
          <a:xfrm>
            <a:off x="685800" y="762000"/>
            <a:ext cx="7772400" cy="2133600"/>
          </a:xfrm>
        </p:spPr>
        <p:txBody>
          <a:bodyPr/>
          <a:lstStyle/>
          <a:p>
            <a:pPr eaLnBrk="1" hangingPunct="1">
              <a:lnSpc>
                <a:spcPct val="90000"/>
              </a:lnSpc>
              <a:buFontTx/>
              <a:buNone/>
            </a:pPr>
            <a:r>
              <a:rPr lang="en-US" sz="1800" dirty="0" smtClean="0"/>
              <a:t>For the general purpose registers EAX, EBX, ECX, EDX:</a:t>
            </a:r>
          </a:p>
          <a:p>
            <a:pPr eaLnBrk="1" hangingPunct="1">
              <a:lnSpc>
                <a:spcPct val="90000"/>
              </a:lnSpc>
            </a:pPr>
            <a:r>
              <a:rPr lang="en-US" sz="1800" dirty="0" smtClean="0"/>
              <a:t>Each register can be accessed by using its 8-bit name, 16-bit name, or 32-bit name.</a:t>
            </a:r>
          </a:p>
          <a:p>
            <a:pPr eaLnBrk="1" hangingPunct="1">
              <a:lnSpc>
                <a:spcPct val="90000"/>
              </a:lnSpc>
            </a:pPr>
            <a:r>
              <a:rPr lang="en-US" sz="1800" dirty="0" smtClean="0"/>
              <a:t>Two different 8-bit names will access the lower 8 LSBs  or the higher 8 LSBs of the register: AL and AH.</a:t>
            </a:r>
          </a:p>
          <a:p>
            <a:pPr eaLnBrk="1" hangingPunct="1">
              <a:lnSpc>
                <a:spcPct val="90000"/>
              </a:lnSpc>
            </a:pPr>
            <a:r>
              <a:rPr lang="en-US" sz="1800" dirty="0" smtClean="0"/>
              <a:t>A 16-bit name will access the LSB half of the register: AX</a:t>
            </a:r>
          </a:p>
          <a:p>
            <a:pPr eaLnBrk="1" hangingPunct="1">
              <a:lnSpc>
                <a:spcPct val="90000"/>
              </a:lnSpc>
            </a:pPr>
            <a:r>
              <a:rPr lang="en-US" sz="1800" dirty="0" smtClean="0"/>
              <a:t>A 32-bit name will access the entire register: EAX</a:t>
            </a:r>
          </a:p>
        </p:txBody>
      </p:sp>
      <p:graphicFrame>
        <p:nvGraphicFramePr>
          <p:cNvPr id="20482" name="Object 1024"/>
          <p:cNvGraphicFramePr>
            <a:graphicFrameLocks noChangeAspect="1"/>
          </p:cNvGraphicFramePr>
          <p:nvPr/>
        </p:nvGraphicFramePr>
        <p:xfrm>
          <a:off x="2819400" y="2819400"/>
          <a:ext cx="3657600" cy="1676400"/>
        </p:xfrm>
        <a:graphic>
          <a:graphicData uri="http://schemas.openxmlformats.org/presentationml/2006/ole">
            <mc:AlternateContent xmlns:mc="http://schemas.openxmlformats.org/markup-compatibility/2006">
              <mc:Choice xmlns:v="urn:schemas-microsoft-com:vml" Requires="v">
                <p:oleObj spid="_x0000_s20483" name="VISIO" r:id="rId3" imgW="2699640" imgH="1476360" progId="">
                  <p:embed/>
                </p:oleObj>
              </mc:Choice>
              <mc:Fallback>
                <p:oleObj name="VISIO" r:id="rId3" imgW="2699640" imgH="1476360" progId="">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l="-2127" b="-1216"/>
                      <a:stretch>
                        <a:fillRect/>
                      </a:stretch>
                    </p:blipFill>
                    <p:spPr bwMode="auto">
                      <a:xfrm>
                        <a:off x="2819400" y="2819400"/>
                        <a:ext cx="3657600" cy="1676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0598" name="Picture 6"/>
          <p:cNvPicPr>
            <a:picLocks noChangeAspect="1" noChangeArrowheads="1"/>
          </p:cNvPicPr>
          <p:nvPr/>
        </p:nvPicPr>
        <p:blipFill>
          <a:blip r:embed="rId5" cstate="print"/>
          <a:srcRect/>
          <a:stretch>
            <a:fillRect/>
          </a:stretch>
        </p:blipFill>
        <p:spPr bwMode="auto">
          <a:xfrm>
            <a:off x="1143000" y="4572000"/>
            <a:ext cx="4746625" cy="1577975"/>
          </a:xfrm>
          <a:prstGeom prst="rect">
            <a:avLst/>
          </a:prstGeom>
          <a:noFill/>
          <a:ln w="9525">
            <a:noFill/>
            <a:miter lim="800000"/>
            <a:headEnd/>
            <a:tailEnd/>
          </a:ln>
        </p:spPr>
      </p:pic>
      <p:sp>
        <p:nvSpPr>
          <p:cNvPr id="20487" name="Text Box 7"/>
          <p:cNvSpPr txBox="1">
            <a:spLocks noChangeArrowheads="1"/>
          </p:cNvSpPr>
          <p:nvPr/>
        </p:nvSpPr>
        <p:spPr bwMode="auto">
          <a:xfrm>
            <a:off x="6019800" y="4572000"/>
            <a:ext cx="2209800" cy="1739900"/>
          </a:xfrm>
          <a:prstGeom prst="rect">
            <a:avLst/>
          </a:prstGeom>
          <a:noFill/>
          <a:ln w="9525">
            <a:noFill/>
            <a:miter lim="800000"/>
            <a:headEnd/>
            <a:tailEnd/>
          </a:ln>
        </p:spPr>
        <p:txBody>
          <a:bodyPr tIns="137160" bIns="137160">
            <a:spAutoFit/>
          </a:bodyPr>
          <a:lstStyle/>
          <a:p>
            <a:pPr>
              <a:spcBef>
                <a:spcPct val="50000"/>
              </a:spcBef>
            </a:pPr>
            <a:r>
              <a:rPr lang="en-US" sz="1600"/>
              <a:t>By using the correct name of a general purpose registers, the programmer can access a part of the register</a:t>
            </a:r>
          </a:p>
        </p:txBody>
      </p:sp>
      <p:sp>
        <p:nvSpPr>
          <p:cNvPr id="20488" name="Slide Number Placeholder 8"/>
          <p:cNvSpPr>
            <a:spLocks noGrp="1"/>
          </p:cNvSpPr>
          <p:nvPr>
            <p:ph type="sldNum" sz="quarter" idx="11"/>
          </p:nvPr>
        </p:nvSpPr>
        <p:spPr>
          <a:noFill/>
        </p:spPr>
        <p:txBody>
          <a:bodyPr/>
          <a:lstStyle/>
          <a:p>
            <a:fld id="{784B7613-40C4-4659-93CF-7A009BEB0777}" type="slidenum">
              <a:rPr lang="en-US" smtClean="0">
                <a:cs typeface="Arial" pitchFamily="34" charset="0"/>
              </a:rPr>
              <a:pPr/>
              <a:t>26</a:t>
            </a:fld>
            <a:endParaRPr lang="en-US" smtClean="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dissolve">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F94AD1DC-4A48-412E-A97E-58A5274BC2ED}" type="slidenum">
              <a:rPr lang="en-US" sz="1600">
                <a:latin typeface="Times New Roman" pitchFamily="18" charset="0"/>
              </a:rPr>
              <a:pPr algn="r"/>
              <a:t>27</a:t>
            </a:fld>
            <a:endParaRPr lang="en-US" sz="1600">
              <a:latin typeface="Times New Roman" pitchFamily="18" charset="0"/>
            </a:endParaRPr>
          </a:p>
        </p:txBody>
      </p:sp>
      <p:sp>
        <p:nvSpPr>
          <p:cNvPr id="111618" name="Rectangle 2"/>
          <p:cNvSpPr>
            <a:spLocks noGrp="1" noChangeArrowheads="1"/>
          </p:cNvSpPr>
          <p:nvPr>
            <p:ph type="title" idx="4294967295"/>
          </p:nvPr>
        </p:nvSpPr>
        <p:spPr>
          <a:xfrm>
            <a:off x="609600" y="457200"/>
            <a:ext cx="7772400" cy="609600"/>
          </a:xfrm>
        </p:spPr>
        <p:txBody>
          <a:bodyPr/>
          <a:lstStyle/>
          <a:p>
            <a:pPr eaLnBrk="1" hangingPunct="1">
              <a:defRPr/>
            </a:pPr>
            <a:r>
              <a:rPr lang="en-US" sz="2800" smtClean="0"/>
              <a:t>Accessing Other Registers</a:t>
            </a:r>
          </a:p>
        </p:txBody>
      </p:sp>
      <p:sp>
        <p:nvSpPr>
          <p:cNvPr id="114691" name="Rectangle 3"/>
          <p:cNvSpPr>
            <a:spLocks noGrp="1" noChangeArrowheads="1"/>
          </p:cNvSpPr>
          <p:nvPr>
            <p:ph type="body" idx="4294967295"/>
          </p:nvPr>
        </p:nvSpPr>
        <p:spPr>
          <a:xfrm>
            <a:off x="1295400" y="990600"/>
            <a:ext cx="6934200" cy="1143000"/>
          </a:xfrm>
        </p:spPr>
        <p:txBody>
          <a:bodyPr/>
          <a:lstStyle/>
          <a:p>
            <a:pPr eaLnBrk="1" hangingPunct="1">
              <a:lnSpc>
                <a:spcPct val="90000"/>
              </a:lnSpc>
              <a:buFontTx/>
              <a:buNone/>
            </a:pPr>
            <a:r>
              <a:rPr lang="en-US" sz="1800" dirty="0" smtClean="0"/>
              <a:t>For the base and index registers ESI, EDI, EBP, ESP:</a:t>
            </a:r>
          </a:p>
          <a:p>
            <a:pPr eaLnBrk="1" hangingPunct="1">
              <a:lnSpc>
                <a:spcPct val="90000"/>
              </a:lnSpc>
            </a:pPr>
            <a:r>
              <a:rPr lang="en-US" sz="1800" dirty="0" smtClean="0"/>
              <a:t>A 16-bit name SI or DI will access the LSB half of the register.</a:t>
            </a:r>
          </a:p>
          <a:p>
            <a:pPr eaLnBrk="1" hangingPunct="1">
              <a:lnSpc>
                <a:spcPct val="90000"/>
              </a:lnSpc>
            </a:pPr>
            <a:r>
              <a:rPr lang="en-US" sz="1800" dirty="0" smtClean="0"/>
              <a:t>A 32-bit name ESI or EDI will access the entire register.</a:t>
            </a:r>
          </a:p>
        </p:txBody>
      </p:sp>
      <p:pic>
        <p:nvPicPr>
          <p:cNvPr id="114692" name="Picture 5"/>
          <p:cNvPicPr>
            <a:picLocks noChangeAspect="1" noChangeArrowheads="1"/>
          </p:cNvPicPr>
          <p:nvPr/>
        </p:nvPicPr>
        <p:blipFill>
          <a:blip r:embed="rId2" cstate="print"/>
          <a:srcRect/>
          <a:stretch>
            <a:fillRect/>
          </a:stretch>
        </p:blipFill>
        <p:spPr bwMode="auto">
          <a:xfrm>
            <a:off x="3276600" y="2133600"/>
            <a:ext cx="2590800" cy="1998663"/>
          </a:xfrm>
          <a:prstGeom prst="rect">
            <a:avLst/>
          </a:prstGeom>
          <a:noFill/>
          <a:ln w="9525">
            <a:noFill/>
            <a:miter lim="800000"/>
            <a:headEnd/>
            <a:tailEnd/>
          </a:ln>
        </p:spPr>
      </p:pic>
      <p:sp>
        <p:nvSpPr>
          <p:cNvPr id="114693" name="Rectangle 6"/>
          <p:cNvSpPr>
            <a:spLocks noChangeArrowheads="1"/>
          </p:cNvSpPr>
          <p:nvPr/>
        </p:nvSpPr>
        <p:spPr bwMode="auto">
          <a:xfrm>
            <a:off x="1295400" y="4572000"/>
            <a:ext cx="6781800" cy="1371600"/>
          </a:xfrm>
          <a:prstGeom prst="rect">
            <a:avLst/>
          </a:prstGeom>
          <a:noFill/>
          <a:ln w="9525">
            <a:noFill/>
            <a:miter lim="800000"/>
            <a:headEnd/>
            <a:tailEnd/>
          </a:ln>
        </p:spPr>
        <p:txBody>
          <a:bodyPr/>
          <a:lstStyle/>
          <a:p>
            <a:pPr marL="342900" indent="-342900">
              <a:spcBef>
                <a:spcPct val="20000"/>
              </a:spcBef>
              <a:buClr>
                <a:schemeClr val="tx1"/>
              </a:buClr>
            </a:pPr>
            <a:r>
              <a:rPr lang="en-US" sz="1800" dirty="0"/>
              <a:t>For the instruction pointer register </a:t>
            </a:r>
            <a:r>
              <a:rPr lang="en-US" sz="1800" dirty="0" smtClean="0"/>
              <a:t>EIP:</a:t>
            </a:r>
            <a:endParaRPr lang="en-US" sz="1800" dirty="0"/>
          </a:p>
          <a:p>
            <a:pPr marL="342900" indent="-342900">
              <a:spcBef>
                <a:spcPct val="20000"/>
              </a:spcBef>
              <a:buClr>
                <a:schemeClr val="tx1"/>
              </a:buClr>
              <a:buFontTx/>
              <a:buChar char="•"/>
            </a:pPr>
            <a:r>
              <a:rPr lang="en-US" sz="1800" dirty="0"/>
              <a:t>A 16-bit name IP will  access the LSB half of the register</a:t>
            </a:r>
          </a:p>
          <a:p>
            <a:pPr marL="342900" indent="-342900">
              <a:spcBef>
                <a:spcPct val="20000"/>
              </a:spcBef>
              <a:buClr>
                <a:schemeClr val="tx1"/>
              </a:buClr>
              <a:buFontTx/>
              <a:buChar char="•"/>
            </a:pPr>
            <a:r>
              <a:rPr lang="en-US" sz="1800" dirty="0"/>
              <a:t>A 32-bit name EIP will access the entire register</a:t>
            </a:r>
          </a:p>
        </p:txBody>
      </p:sp>
      <p:sp>
        <p:nvSpPr>
          <p:cNvPr id="114694" name="Slide Number Placeholder 7"/>
          <p:cNvSpPr>
            <a:spLocks noGrp="1"/>
          </p:cNvSpPr>
          <p:nvPr>
            <p:ph type="sldNum" sz="quarter" idx="11"/>
          </p:nvPr>
        </p:nvSpPr>
        <p:spPr>
          <a:noFill/>
        </p:spPr>
        <p:txBody>
          <a:bodyPr/>
          <a:lstStyle/>
          <a:p>
            <a:fld id="{DC5C21D5-A95B-4D21-AEA9-7D8A2946A6D8}" type="slidenum">
              <a:rPr lang="en-US" smtClean="0">
                <a:cs typeface="Arial" pitchFamily="34" charset="0"/>
              </a:rPr>
              <a:pPr/>
              <a:t>27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94FC5C4-53B5-4CBB-BC6A-452D46EE3823}" type="slidenum">
              <a:rPr lang="en-US" sz="1600">
                <a:latin typeface="Times New Roman" pitchFamily="18" charset="0"/>
              </a:rPr>
              <a:pPr algn="r"/>
              <a:t>28</a:t>
            </a:fld>
            <a:endParaRPr lang="en-US" sz="1600">
              <a:latin typeface="Times New Roman" pitchFamily="18" charset="0"/>
            </a:endParaRPr>
          </a:p>
        </p:txBody>
      </p:sp>
      <p:sp>
        <p:nvSpPr>
          <p:cNvPr id="154626" name="Rectangle 2"/>
          <p:cNvSpPr>
            <a:spLocks noGrp="1" noChangeArrowheads="1"/>
          </p:cNvSpPr>
          <p:nvPr>
            <p:ph type="title" idx="4294967295"/>
          </p:nvPr>
        </p:nvSpPr>
        <p:spPr>
          <a:xfrm>
            <a:off x="685800" y="228600"/>
            <a:ext cx="7772400" cy="457200"/>
          </a:xfrm>
        </p:spPr>
        <p:txBody>
          <a:bodyPr/>
          <a:lstStyle/>
          <a:p>
            <a:pPr eaLnBrk="1" hangingPunct="1">
              <a:defRPr/>
            </a:pPr>
            <a:r>
              <a:rPr lang="en-US" sz="2800" dirty="0" smtClean="0"/>
              <a:t>Some Specialized Register Uses </a:t>
            </a:r>
            <a:r>
              <a:rPr lang="en-US" sz="2000" dirty="0" smtClean="0"/>
              <a:t>(1 of 2)</a:t>
            </a:r>
          </a:p>
        </p:txBody>
      </p:sp>
      <p:sp>
        <p:nvSpPr>
          <p:cNvPr id="115715" name="Rectangle 3"/>
          <p:cNvSpPr>
            <a:spLocks noGrp="1" noChangeArrowheads="1"/>
          </p:cNvSpPr>
          <p:nvPr>
            <p:ph type="body" idx="4294967295"/>
          </p:nvPr>
        </p:nvSpPr>
        <p:spPr>
          <a:xfrm>
            <a:off x="457200" y="762000"/>
            <a:ext cx="8153400" cy="5638800"/>
          </a:xfrm>
        </p:spPr>
        <p:txBody>
          <a:bodyPr/>
          <a:lstStyle/>
          <a:p>
            <a:pPr eaLnBrk="1" hangingPunct="1">
              <a:buFontTx/>
              <a:buNone/>
            </a:pPr>
            <a:endParaRPr lang="en-US" sz="100" dirty="0" smtClean="0"/>
          </a:p>
          <a:p>
            <a:pPr eaLnBrk="1" hangingPunct="1"/>
            <a:r>
              <a:rPr lang="en-US" sz="1800" dirty="0" smtClean="0"/>
              <a:t>There are some specialized uses for each register.  The basic explanation is given here and the details will be covered in later chapters when these registers are being used with certain instructions.</a:t>
            </a:r>
          </a:p>
          <a:p>
            <a:pPr eaLnBrk="1" hangingPunct="1">
              <a:spcBef>
                <a:spcPct val="50000"/>
              </a:spcBef>
            </a:pPr>
            <a:r>
              <a:rPr lang="en-US" sz="1800" dirty="0" smtClean="0"/>
              <a:t>General purpose registers:</a:t>
            </a:r>
          </a:p>
          <a:p>
            <a:pPr lvl="1" eaLnBrk="1" hangingPunct="1"/>
            <a:r>
              <a:rPr lang="en-US" sz="1800" dirty="0" smtClean="0"/>
              <a:t>EAX – </a:t>
            </a:r>
            <a:r>
              <a:rPr lang="en-US" sz="1800" b="1" u="sng" dirty="0" smtClean="0"/>
              <a:t>a</a:t>
            </a:r>
            <a:r>
              <a:rPr lang="en-US" sz="1800" dirty="0" smtClean="0"/>
              <a:t>ccumulator*: computation instructions typically use EAX to store the output.</a:t>
            </a:r>
          </a:p>
          <a:p>
            <a:pPr lvl="1" eaLnBrk="1" hangingPunct="1"/>
            <a:r>
              <a:rPr lang="en-US" sz="1800" dirty="0" smtClean="0"/>
              <a:t>EBX – </a:t>
            </a:r>
            <a:r>
              <a:rPr lang="en-US" sz="1800" b="1" u="sng" dirty="0" smtClean="0"/>
              <a:t>b</a:t>
            </a:r>
            <a:r>
              <a:rPr lang="en-US" sz="1800" dirty="0" smtClean="0"/>
              <a:t>ase offset*: used for indirect addressing of memory.</a:t>
            </a:r>
          </a:p>
          <a:p>
            <a:pPr lvl="1" eaLnBrk="1" hangingPunct="1"/>
            <a:r>
              <a:rPr lang="en-US" sz="1800" dirty="0" smtClean="0"/>
              <a:t>ECX – loop </a:t>
            </a:r>
            <a:r>
              <a:rPr lang="en-US" sz="1800" b="1" u="sng" dirty="0" smtClean="0"/>
              <a:t>c</a:t>
            </a:r>
            <a:r>
              <a:rPr lang="en-US" sz="1800" dirty="0" smtClean="0"/>
              <a:t>ounter*: used by looping instructions.</a:t>
            </a:r>
          </a:p>
          <a:p>
            <a:pPr lvl="1" eaLnBrk="1" hangingPunct="1"/>
            <a:r>
              <a:rPr lang="en-US" sz="1800" dirty="0" smtClean="0"/>
              <a:t>EDX – multiplication and </a:t>
            </a:r>
            <a:r>
              <a:rPr lang="en-US" sz="1800" b="1" u="sng" dirty="0" smtClean="0"/>
              <a:t>d</a:t>
            </a:r>
            <a:r>
              <a:rPr lang="en-US" sz="1800" dirty="0" smtClean="0"/>
              <a:t>ivision*: used for multiply and divide operations.</a:t>
            </a:r>
          </a:p>
          <a:p>
            <a:pPr eaLnBrk="1" hangingPunct="1"/>
            <a:r>
              <a:rPr lang="en-US" sz="1800" dirty="0" smtClean="0"/>
              <a:t>Base and index registers:</a:t>
            </a:r>
          </a:p>
          <a:p>
            <a:pPr lvl="1" eaLnBrk="1" hangingPunct="1"/>
            <a:r>
              <a:rPr lang="en-US" sz="1800" dirty="0" smtClean="0"/>
              <a:t>ESP – </a:t>
            </a:r>
            <a:r>
              <a:rPr lang="en-US" sz="1800" b="1" u="sng" dirty="0" smtClean="0"/>
              <a:t>s</a:t>
            </a:r>
            <a:r>
              <a:rPr lang="en-US" sz="1800" dirty="0" smtClean="0"/>
              <a:t>tack </a:t>
            </a:r>
            <a:r>
              <a:rPr lang="en-US" sz="1800" b="1" u="sng" dirty="0" smtClean="0"/>
              <a:t>p</a:t>
            </a:r>
            <a:r>
              <a:rPr lang="en-US" sz="1800" dirty="0" smtClean="0"/>
              <a:t>ointer*: points to the stack top of the run time stack.</a:t>
            </a:r>
          </a:p>
          <a:p>
            <a:pPr lvl="1" eaLnBrk="1" hangingPunct="1"/>
            <a:r>
              <a:rPr lang="en-US" sz="1800" dirty="0" smtClean="0"/>
              <a:t>ESI, EDI – </a:t>
            </a:r>
            <a:r>
              <a:rPr lang="en-US" sz="1800" b="1" u="sng" dirty="0" smtClean="0"/>
              <a:t>s</a:t>
            </a:r>
            <a:r>
              <a:rPr lang="en-US" sz="1800" dirty="0" smtClean="0"/>
              <a:t>ource and </a:t>
            </a:r>
            <a:r>
              <a:rPr lang="en-US" sz="1800" b="1" u="sng" dirty="0" smtClean="0"/>
              <a:t>d</a:t>
            </a:r>
            <a:r>
              <a:rPr lang="en-US" sz="1800" dirty="0" smtClean="0"/>
              <a:t>estination </a:t>
            </a:r>
            <a:r>
              <a:rPr lang="en-US" sz="1800" b="1" u="sng" dirty="0" smtClean="0"/>
              <a:t>i</a:t>
            </a:r>
            <a:r>
              <a:rPr lang="en-US" sz="1800" dirty="0" smtClean="0"/>
              <a:t>ndex registers*: for indirect addressing and array indexing.</a:t>
            </a:r>
          </a:p>
          <a:p>
            <a:pPr lvl="1" eaLnBrk="1" hangingPunct="1"/>
            <a:r>
              <a:rPr lang="en-US" sz="1800" dirty="0" smtClean="0"/>
              <a:t>EBP – stack frame </a:t>
            </a:r>
            <a:r>
              <a:rPr lang="en-US" sz="1800" b="1" u="sng" dirty="0" smtClean="0"/>
              <a:t>b</a:t>
            </a:r>
            <a:r>
              <a:rPr lang="en-US" sz="1800" dirty="0" smtClean="0"/>
              <a:t>ase </a:t>
            </a:r>
            <a:r>
              <a:rPr lang="en-US" sz="1800" b="1" u="sng" dirty="0" smtClean="0"/>
              <a:t>p</a:t>
            </a:r>
            <a:r>
              <a:rPr lang="en-US" sz="1800" dirty="0" smtClean="0"/>
              <a:t>ointer*: used in procedure call.</a:t>
            </a:r>
          </a:p>
          <a:p>
            <a:pPr lvl="1" eaLnBrk="1" hangingPunct="1">
              <a:buFontTx/>
              <a:buNone/>
            </a:pPr>
            <a:endParaRPr lang="en-US" sz="1800" dirty="0" smtClean="0"/>
          </a:p>
        </p:txBody>
      </p:sp>
      <p:sp>
        <p:nvSpPr>
          <p:cNvPr id="115716" name="Rectangle 4"/>
          <p:cNvSpPr>
            <a:spLocks noChangeArrowheads="1"/>
          </p:cNvSpPr>
          <p:nvPr/>
        </p:nvSpPr>
        <p:spPr bwMode="auto">
          <a:xfrm>
            <a:off x="838200" y="5715000"/>
            <a:ext cx="7572375" cy="523875"/>
          </a:xfrm>
          <a:prstGeom prst="rect">
            <a:avLst/>
          </a:prstGeom>
          <a:noFill/>
          <a:ln w="9525">
            <a:noFill/>
            <a:miter lim="800000"/>
            <a:headEnd/>
            <a:tailEnd/>
          </a:ln>
        </p:spPr>
        <p:txBody>
          <a:bodyPr wrap="none" tIns="137160" bIns="137160">
            <a:spAutoFit/>
          </a:bodyPr>
          <a:lstStyle/>
          <a:p>
            <a:r>
              <a:rPr lang="en-US" sz="1600"/>
              <a:t>*The E (in the name of some registers) is for </a:t>
            </a:r>
            <a:r>
              <a:rPr lang="en-US" sz="1600" b="1" u="sng"/>
              <a:t>e</a:t>
            </a:r>
            <a:r>
              <a:rPr lang="en-US" sz="1600"/>
              <a:t>xtended: 32 bits instead of 16 bits</a:t>
            </a:r>
          </a:p>
        </p:txBody>
      </p:sp>
      <p:sp>
        <p:nvSpPr>
          <p:cNvPr id="115717" name="Slide Number Placeholder 6"/>
          <p:cNvSpPr>
            <a:spLocks noGrp="1"/>
          </p:cNvSpPr>
          <p:nvPr>
            <p:ph type="sldNum" sz="quarter" idx="11"/>
          </p:nvPr>
        </p:nvSpPr>
        <p:spPr>
          <a:noFill/>
        </p:spPr>
        <p:txBody>
          <a:bodyPr/>
          <a:lstStyle/>
          <a:p>
            <a:fld id="{FCD59402-C46D-4F91-9073-1BB3165DC9DF}" type="slidenum">
              <a:rPr lang="en-US" smtClean="0">
                <a:cs typeface="Arial" pitchFamily="34" charset="0"/>
              </a:rPr>
              <a:pPr/>
              <a:t>28</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84B4981-D4EF-4B18-BF2A-E92081CDA2A8}" type="slidenum">
              <a:rPr lang="en-US" sz="1600">
                <a:latin typeface="Times New Roman" pitchFamily="18" charset="0"/>
              </a:rPr>
              <a:pPr algn="r"/>
              <a:t>29</a:t>
            </a:fld>
            <a:endParaRPr lang="en-US" sz="1600">
              <a:latin typeface="Times New Roman" pitchFamily="18" charset="0"/>
            </a:endParaRPr>
          </a:p>
        </p:txBody>
      </p:sp>
      <p:sp>
        <p:nvSpPr>
          <p:cNvPr id="112642" name="Rectangle 1026"/>
          <p:cNvSpPr>
            <a:spLocks noGrp="1" noChangeArrowheads="1"/>
          </p:cNvSpPr>
          <p:nvPr>
            <p:ph type="title" idx="4294967295"/>
          </p:nvPr>
        </p:nvSpPr>
        <p:spPr>
          <a:xfrm>
            <a:off x="609600" y="152400"/>
            <a:ext cx="7772400" cy="609600"/>
          </a:xfrm>
        </p:spPr>
        <p:txBody>
          <a:bodyPr/>
          <a:lstStyle/>
          <a:p>
            <a:pPr eaLnBrk="1" hangingPunct="1">
              <a:defRPr/>
            </a:pPr>
            <a:r>
              <a:rPr lang="en-US" sz="2800" smtClean="0"/>
              <a:t>Some Specialized Register Uses </a:t>
            </a:r>
            <a:r>
              <a:rPr lang="en-US" sz="2000" smtClean="0"/>
              <a:t>(2 of 2)</a:t>
            </a:r>
          </a:p>
        </p:txBody>
      </p:sp>
      <p:sp>
        <p:nvSpPr>
          <p:cNvPr id="116739" name="Rectangle 1027"/>
          <p:cNvSpPr>
            <a:spLocks noGrp="1" noChangeArrowheads="1"/>
          </p:cNvSpPr>
          <p:nvPr>
            <p:ph type="body" idx="4294967295"/>
          </p:nvPr>
        </p:nvSpPr>
        <p:spPr>
          <a:xfrm>
            <a:off x="838200" y="762000"/>
            <a:ext cx="7467600" cy="4876800"/>
          </a:xfrm>
        </p:spPr>
        <p:txBody>
          <a:bodyPr/>
          <a:lstStyle/>
          <a:p>
            <a:pPr eaLnBrk="1" hangingPunct="1">
              <a:buFontTx/>
              <a:buNone/>
            </a:pPr>
            <a:endParaRPr lang="en-US" sz="100" dirty="0" smtClean="0"/>
          </a:p>
          <a:p>
            <a:pPr eaLnBrk="1" hangingPunct="1"/>
            <a:r>
              <a:rPr lang="en-US" sz="1800" dirty="0" smtClean="0"/>
              <a:t>Segment registers:</a:t>
            </a:r>
          </a:p>
          <a:p>
            <a:pPr lvl="1" eaLnBrk="1" hangingPunct="1"/>
            <a:r>
              <a:rPr lang="en-US" sz="1800" dirty="0" smtClean="0"/>
              <a:t>CS – </a:t>
            </a:r>
            <a:r>
              <a:rPr lang="en-US" sz="1800" b="1" dirty="0" smtClean="0"/>
              <a:t>c</a:t>
            </a:r>
            <a:r>
              <a:rPr lang="en-US" sz="1800" dirty="0" smtClean="0"/>
              <a:t>ode </a:t>
            </a:r>
            <a:r>
              <a:rPr lang="en-US" sz="1800" b="1" dirty="0" smtClean="0"/>
              <a:t>s</a:t>
            </a:r>
            <a:r>
              <a:rPr lang="en-US" sz="1800" dirty="0" smtClean="0"/>
              <a:t>egment: points to where code (instructions) are in memory.</a:t>
            </a:r>
          </a:p>
          <a:p>
            <a:pPr lvl="1" eaLnBrk="1" hangingPunct="1"/>
            <a:r>
              <a:rPr lang="en-US" sz="1800" dirty="0" smtClean="0"/>
              <a:t>DS – </a:t>
            </a:r>
            <a:r>
              <a:rPr lang="en-US" sz="1800" b="1" dirty="0" smtClean="0"/>
              <a:t>d</a:t>
            </a:r>
            <a:r>
              <a:rPr lang="en-US" sz="1800" dirty="0" smtClean="0"/>
              <a:t>ata </a:t>
            </a:r>
            <a:r>
              <a:rPr lang="en-US" sz="1800" b="1" dirty="0" smtClean="0"/>
              <a:t>s</a:t>
            </a:r>
            <a:r>
              <a:rPr lang="en-US" sz="1800" dirty="0" smtClean="0"/>
              <a:t>egment: points to where data are in memory.</a:t>
            </a:r>
          </a:p>
          <a:p>
            <a:pPr lvl="1" eaLnBrk="1" hangingPunct="1"/>
            <a:r>
              <a:rPr lang="en-US" sz="1800" dirty="0" smtClean="0"/>
              <a:t>SS – </a:t>
            </a:r>
            <a:r>
              <a:rPr lang="en-US" sz="1800" b="1" dirty="0" smtClean="0"/>
              <a:t>s</a:t>
            </a:r>
            <a:r>
              <a:rPr lang="en-US" sz="1800" dirty="0" smtClean="0"/>
              <a:t>tack </a:t>
            </a:r>
            <a:r>
              <a:rPr lang="en-US" sz="1800" b="1" dirty="0" smtClean="0"/>
              <a:t>s</a:t>
            </a:r>
            <a:r>
              <a:rPr lang="en-US" sz="1800" dirty="0" smtClean="0"/>
              <a:t>egment: points to where the stack is in memory.</a:t>
            </a:r>
          </a:p>
          <a:p>
            <a:pPr lvl="1" eaLnBrk="1" hangingPunct="1"/>
            <a:r>
              <a:rPr lang="en-US" sz="1800" dirty="0" smtClean="0"/>
              <a:t>ES, FS, GS - additional segments: for when the program needs more memory segments.</a:t>
            </a:r>
          </a:p>
          <a:p>
            <a:pPr eaLnBrk="1" hangingPunct="1"/>
            <a:r>
              <a:rPr lang="en-US" sz="1800" dirty="0" smtClean="0"/>
              <a:t>Instruction pointer register:</a:t>
            </a:r>
          </a:p>
          <a:p>
            <a:pPr lvl="1" eaLnBrk="1" hangingPunct="1"/>
            <a:r>
              <a:rPr lang="en-US" sz="1800" dirty="0" smtClean="0"/>
              <a:t>EIP – </a:t>
            </a:r>
            <a:r>
              <a:rPr lang="en-US" sz="1800" b="1" dirty="0" smtClean="0"/>
              <a:t>i</a:t>
            </a:r>
            <a:r>
              <a:rPr lang="en-US" sz="1800" dirty="0" smtClean="0"/>
              <a:t>nstruction </a:t>
            </a:r>
            <a:r>
              <a:rPr lang="en-US" sz="1800" b="1" dirty="0" smtClean="0"/>
              <a:t>p</a:t>
            </a:r>
            <a:r>
              <a:rPr lang="en-US" sz="1800" dirty="0" smtClean="0"/>
              <a:t>ointer*: points to next instruction that is going to be executed. Each time an instruction is fetched at the start of an instruction cycle, EIP increments so that it can point to the next instruction.</a:t>
            </a:r>
          </a:p>
          <a:p>
            <a:pPr eaLnBrk="1" hangingPunct="1"/>
            <a:r>
              <a:rPr lang="en-US" sz="1800" dirty="0" smtClean="0"/>
              <a:t>Flag register:</a:t>
            </a:r>
          </a:p>
          <a:p>
            <a:pPr lvl="1" eaLnBrk="1" hangingPunct="1"/>
            <a:r>
              <a:rPr lang="en-US" sz="1800" dirty="0" smtClean="0"/>
              <a:t>EFLAGS : maintains states of status and control flags</a:t>
            </a:r>
          </a:p>
          <a:p>
            <a:pPr lvl="1" eaLnBrk="1" hangingPunct="1"/>
            <a:r>
              <a:rPr lang="en-US" sz="1800" dirty="0" smtClean="0"/>
              <a:t>each flag is one bit of the register</a:t>
            </a:r>
          </a:p>
          <a:p>
            <a:pPr eaLnBrk="1" hangingPunct="1">
              <a:buFontTx/>
              <a:buNone/>
            </a:pPr>
            <a:r>
              <a:rPr lang="en-US" sz="1600" dirty="0" smtClean="0"/>
              <a:t>	</a:t>
            </a:r>
          </a:p>
          <a:p>
            <a:pPr eaLnBrk="1" hangingPunct="1">
              <a:buFontTx/>
              <a:buNone/>
            </a:pPr>
            <a:r>
              <a:rPr lang="en-US" sz="1600" dirty="0" smtClean="0"/>
              <a:t>*The E (in the name of some registers) is for </a:t>
            </a:r>
            <a:r>
              <a:rPr lang="en-US" sz="1600" b="1" dirty="0" smtClean="0"/>
              <a:t>e</a:t>
            </a:r>
            <a:r>
              <a:rPr lang="en-US" sz="1600" dirty="0" smtClean="0"/>
              <a:t>xtended: 32 bit, instead of 16 bits</a:t>
            </a:r>
          </a:p>
          <a:p>
            <a:pPr eaLnBrk="1" hangingPunct="1">
              <a:buFontTx/>
              <a:buNone/>
            </a:pPr>
            <a:endParaRPr lang="en-US" sz="1600" dirty="0" smtClean="0"/>
          </a:p>
        </p:txBody>
      </p:sp>
      <p:sp>
        <p:nvSpPr>
          <p:cNvPr id="116740" name="Slide Number Placeholder 5"/>
          <p:cNvSpPr>
            <a:spLocks noGrp="1"/>
          </p:cNvSpPr>
          <p:nvPr>
            <p:ph type="sldNum" sz="quarter" idx="11"/>
          </p:nvPr>
        </p:nvSpPr>
        <p:spPr>
          <a:noFill/>
        </p:spPr>
        <p:txBody>
          <a:bodyPr/>
          <a:lstStyle/>
          <a:p>
            <a:fld id="{D96E7BCB-5992-4654-8276-96C292C965DF}" type="slidenum">
              <a:rPr lang="en-US" smtClean="0">
                <a:cs typeface="Arial" pitchFamily="34" charset="0"/>
              </a:rPr>
              <a:pPr/>
              <a:t>29</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FD9605B-2260-4D9B-AAF3-9355B6726686}" type="slidenum">
              <a:rPr lang="en-US" sz="1600">
                <a:latin typeface="Times New Roman" pitchFamily="18" charset="0"/>
              </a:rPr>
              <a:pPr algn="r"/>
              <a:t>3</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smtClean="0"/>
              <a:t>What's Next</a:t>
            </a:r>
          </a:p>
        </p:txBody>
      </p:sp>
      <p:sp>
        <p:nvSpPr>
          <p:cNvPr id="76803" name="Rectangle 3"/>
          <p:cNvSpPr>
            <a:spLocks noChangeArrowheads="1"/>
          </p:cNvSpPr>
          <p:nvPr/>
        </p:nvSpPr>
        <p:spPr bwMode="auto">
          <a:xfrm>
            <a:off x="1828800" y="1371600"/>
            <a:ext cx="5943600" cy="32766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b="1" dirty="0">
                <a:solidFill>
                  <a:schemeClr val="tx2"/>
                </a:solidFill>
              </a:rPr>
              <a:t>Microprocessor Concepts</a:t>
            </a:r>
            <a:endParaRPr lang="en-US" sz="1800" b="1" dirty="0"/>
          </a:p>
          <a:p>
            <a:pPr marL="342900" indent="-342900">
              <a:spcBef>
                <a:spcPct val="20000"/>
              </a:spcBef>
              <a:buClr>
                <a:schemeClr val="tx1"/>
              </a:buClr>
              <a:buFontTx/>
              <a:buChar char="•"/>
            </a:pPr>
            <a:r>
              <a:rPr lang="en-US" sz="1800" dirty="0" smtClean="0"/>
              <a:t>Memory </a:t>
            </a:r>
            <a:r>
              <a:rPr lang="en-US" sz="1800" dirty="0"/>
              <a:t>Management and Data Storage</a:t>
            </a:r>
          </a:p>
          <a:p>
            <a:pPr marL="342900" indent="-342900">
              <a:spcBef>
                <a:spcPct val="20000"/>
              </a:spcBef>
              <a:buClr>
                <a:schemeClr val="tx1"/>
              </a:buClr>
              <a:buFontTx/>
              <a:buChar char="•"/>
            </a:pPr>
            <a:r>
              <a:rPr lang="en-US" sz="1800" dirty="0"/>
              <a:t>Input-Output System</a:t>
            </a:r>
            <a:endParaRPr lang="en-US" sz="1800" b="1" dirty="0">
              <a:solidFill>
                <a:schemeClr val="tx2"/>
              </a:solidFill>
            </a:endParaRPr>
          </a:p>
          <a:p>
            <a:pPr marL="742950" lvl="1" indent="-285750">
              <a:spcBef>
                <a:spcPct val="20000"/>
              </a:spcBef>
              <a:buClr>
                <a:schemeClr val="tx1"/>
              </a:buClr>
            </a:pPr>
            <a:endParaRPr lang="en-US" sz="1800" b="1" dirty="0">
              <a:solidFill>
                <a:schemeClr val="tx2"/>
              </a:solidFill>
            </a:endParaRPr>
          </a:p>
          <a:p>
            <a:pPr marL="342900" indent="-342900">
              <a:spcBef>
                <a:spcPct val="20000"/>
              </a:spcBef>
              <a:buClr>
                <a:schemeClr val="tx1"/>
              </a:buClr>
            </a:pPr>
            <a:endParaRPr lang="en-US" sz="2400" dirty="0"/>
          </a:p>
        </p:txBody>
      </p:sp>
      <p:sp>
        <p:nvSpPr>
          <p:cNvPr id="76804" name="Slide Number Placeholder 5"/>
          <p:cNvSpPr>
            <a:spLocks noGrp="1"/>
          </p:cNvSpPr>
          <p:nvPr>
            <p:ph type="sldNum" sz="quarter" idx="11"/>
          </p:nvPr>
        </p:nvSpPr>
        <p:spPr>
          <a:noFill/>
        </p:spPr>
        <p:txBody>
          <a:bodyPr/>
          <a:lstStyle/>
          <a:p>
            <a:fld id="{FF491FB1-9F84-4A81-A49E-EF9A3E0406BC}" type="slidenum">
              <a:rPr lang="en-US" smtClean="0">
                <a:cs typeface="Arial" pitchFamily="34" charset="0"/>
              </a:rPr>
              <a:pPr/>
              <a:t>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F18D80C7-67FF-49D7-8F3B-36C21B6A9FA0}" type="slidenum">
              <a:rPr lang="en-US" sz="1600">
                <a:latin typeface="Times New Roman" pitchFamily="18" charset="0"/>
              </a:rPr>
              <a:pPr algn="r"/>
              <a:t>30</a:t>
            </a:fld>
            <a:endParaRPr lang="en-US" sz="1600">
              <a:latin typeface="Times New Roman" pitchFamily="18" charset="0"/>
            </a:endParaRPr>
          </a:p>
        </p:txBody>
      </p:sp>
      <p:sp>
        <p:nvSpPr>
          <p:cNvPr id="114690" name="Rectangle 2"/>
          <p:cNvSpPr>
            <a:spLocks noGrp="1" noChangeArrowheads="1"/>
          </p:cNvSpPr>
          <p:nvPr>
            <p:ph type="title" idx="4294967295"/>
          </p:nvPr>
        </p:nvSpPr>
        <p:spPr>
          <a:xfrm>
            <a:off x="685800" y="533400"/>
            <a:ext cx="7772400" cy="609600"/>
          </a:xfrm>
        </p:spPr>
        <p:txBody>
          <a:bodyPr/>
          <a:lstStyle/>
          <a:p>
            <a:pPr eaLnBrk="1" hangingPunct="1">
              <a:defRPr/>
            </a:pPr>
            <a:r>
              <a:rPr lang="en-US" sz="2800" smtClean="0"/>
              <a:t>Status Flags</a:t>
            </a:r>
          </a:p>
        </p:txBody>
      </p:sp>
      <p:sp>
        <p:nvSpPr>
          <p:cNvPr id="117763" name="Rectangle 3"/>
          <p:cNvSpPr>
            <a:spLocks noGrp="1" noChangeArrowheads="1"/>
          </p:cNvSpPr>
          <p:nvPr>
            <p:ph type="body" idx="4294967295"/>
          </p:nvPr>
        </p:nvSpPr>
        <p:spPr>
          <a:xfrm>
            <a:off x="914400" y="1219200"/>
            <a:ext cx="7543800" cy="3733800"/>
          </a:xfrm>
        </p:spPr>
        <p:txBody>
          <a:bodyPr/>
          <a:lstStyle/>
          <a:p>
            <a:pPr marL="457200" indent="-457200" eaLnBrk="1" hangingPunct="1">
              <a:spcBef>
                <a:spcPct val="55000"/>
              </a:spcBef>
              <a:buClrTx/>
            </a:pPr>
            <a:r>
              <a:rPr lang="en-US" sz="1800" dirty="0" smtClean="0"/>
              <a:t>Flags are commonly used for conditional branching in a program, such as with if statements or loops.</a:t>
            </a:r>
          </a:p>
          <a:p>
            <a:pPr marL="457200" indent="-457200" eaLnBrk="1" hangingPunct="1">
              <a:lnSpc>
                <a:spcPct val="60000"/>
              </a:lnSpc>
              <a:spcBef>
                <a:spcPct val="50000"/>
              </a:spcBef>
              <a:buClrTx/>
            </a:pPr>
            <a:r>
              <a:rPr lang="en-US" sz="1800" dirty="0" smtClean="0"/>
              <a:t>Each bit in the flag register EFLAGS represents one flag:</a:t>
            </a:r>
          </a:p>
          <a:p>
            <a:pPr marL="1276350" lvl="2" indent="-419100" eaLnBrk="1" hangingPunct="1">
              <a:lnSpc>
                <a:spcPct val="60000"/>
              </a:lnSpc>
              <a:spcBef>
                <a:spcPct val="50000"/>
              </a:spcBef>
              <a:buClrTx/>
              <a:buFontTx/>
              <a:buNone/>
            </a:pPr>
            <a:r>
              <a:rPr lang="en-US" sz="1800" dirty="0" smtClean="0"/>
              <a:t>1 means the bit is set</a:t>
            </a:r>
          </a:p>
          <a:p>
            <a:pPr marL="1276350" lvl="2" indent="-419100" eaLnBrk="1" hangingPunct="1">
              <a:lnSpc>
                <a:spcPct val="60000"/>
              </a:lnSpc>
              <a:spcBef>
                <a:spcPct val="50000"/>
              </a:spcBef>
              <a:buClrTx/>
              <a:buFontTx/>
              <a:buNone/>
            </a:pPr>
            <a:r>
              <a:rPr lang="en-US" sz="1800" dirty="0" smtClean="0"/>
              <a:t>0 means the bit is clear (not set)</a:t>
            </a:r>
          </a:p>
          <a:p>
            <a:pPr marL="457200" indent="-457200" eaLnBrk="1" hangingPunct="1">
              <a:lnSpc>
                <a:spcPct val="60000"/>
              </a:lnSpc>
              <a:spcBef>
                <a:spcPct val="50000"/>
              </a:spcBef>
              <a:buClrTx/>
            </a:pPr>
            <a:r>
              <a:rPr lang="en-US" sz="1800" dirty="0" smtClean="0"/>
              <a:t>Some commonly used flags:</a:t>
            </a:r>
          </a:p>
          <a:p>
            <a:pPr marL="457200" indent="-457200" eaLnBrk="1" hangingPunct="1">
              <a:lnSpc>
                <a:spcPct val="60000"/>
              </a:lnSpc>
              <a:spcBef>
                <a:spcPct val="50000"/>
              </a:spcBef>
              <a:buClrTx/>
              <a:buFontTx/>
              <a:buNone/>
            </a:pPr>
            <a:r>
              <a:rPr lang="en-US" sz="1600" dirty="0" smtClean="0"/>
              <a:t>	</a:t>
            </a:r>
            <a:r>
              <a:rPr lang="en-US" sz="1800" u="sng" dirty="0" smtClean="0"/>
              <a:t>Flag names</a:t>
            </a:r>
            <a:r>
              <a:rPr lang="en-US" sz="1800" dirty="0" smtClean="0"/>
              <a:t>	 	</a:t>
            </a:r>
            <a:r>
              <a:rPr lang="en-US" sz="1800" u="sng" dirty="0" smtClean="0"/>
              <a:t>Set under these conditions</a:t>
            </a:r>
          </a:p>
          <a:p>
            <a:pPr marL="457200" indent="-457200" eaLnBrk="1" hangingPunct="1">
              <a:lnSpc>
                <a:spcPct val="60000"/>
              </a:lnSpc>
              <a:spcBef>
                <a:spcPct val="50000"/>
              </a:spcBef>
              <a:buClrTx/>
              <a:buFontTx/>
              <a:buNone/>
            </a:pPr>
            <a:r>
              <a:rPr lang="en-US" sz="1800" dirty="0" smtClean="0"/>
              <a:t>	  Carry		unsigned arithmetic out of range</a:t>
            </a:r>
          </a:p>
          <a:p>
            <a:pPr marL="457200" indent="-457200" eaLnBrk="1" hangingPunct="1">
              <a:lnSpc>
                <a:spcPct val="60000"/>
              </a:lnSpc>
              <a:spcBef>
                <a:spcPct val="50000"/>
              </a:spcBef>
              <a:buClrTx/>
              <a:buFontTx/>
              <a:buNone/>
            </a:pPr>
            <a:r>
              <a:rPr lang="en-US" sz="1800" dirty="0" smtClean="0"/>
              <a:t>	  Overflow		signed arithmetic out of range</a:t>
            </a:r>
          </a:p>
          <a:p>
            <a:pPr marL="457200" indent="-457200" eaLnBrk="1" hangingPunct="1">
              <a:lnSpc>
                <a:spcPct val="60000"/>
              </a:lnSpc>
              <a:spcBef>
                <a:spcPct val="50000"/>
              </a:spcBef>
              <a:buClrTx/>
              <a:buFontTx/>
              <a:buNone/>
            </a:pPr>
            <a:r>
              <a:rPr lang="en-US" sz="1800" dirty="0" smtClean="0"/>
              <a:t>	  Sign		result is negative</a:t>
            </a:r>
          </a:p>
          <a:p>
            <a:pPr marL="457200" indent="-457200" eaLnBrk="1" hangingPunct="1">
              <a:lnSpc>
                <a:spcPct val="60000"/>
              </a:lnSpc>
              <a:spcBef>
                <a:spcPct val="50000"/>
              </a:spcBef>
              <a:buClrTx/>
              <a:buFontTx/>
              <a:buNone/>
            </a:pPr>
            <a:r>
              <a:rPr lang="en-US" sz="1800" dirty="0" smtClean="0"/>
              <a:t>	  Zero		result is zero</a:t>
            </a:r>
          </a:p>
        </p:txBody>
      </p:sp>
      <p:sp>
        <p:nvSpPr>
          <p:cNvPr id="117764" name="Slide Number Placeholder 5"/>
          <p:cNvSpPr>
            <a:spLocks noGrp="1"/>
          </p:cNvSpPr>
          <p:nvPr>
            <p:ph type="sldNum" sz="quarter" idx="11"/>
          </p:nvPr>
        </p:nvSpPr>
        <p:spPr>
          <a:noFill/>
        </p:spPr>
        <p:txBody>
          <a:bodyPr/>
          <a:lstStyle/>
          <a:p>
            <a:fld id="{077BD036-2F6D-4A2E-80D7-09A3E4C1A608}" type="slidenum">
              <a:rPr lang="en-US" smtClean="0">
                <a:cs typeface="Arial" pitchFamily="34" charset="0"/>
              </a:rPr>
              <a:pPr/>
              <a:t>30</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p>
            <a:fld id="{CA761A51-22C5-42D0-AB9B-8621C913A13F}" type="slidenum">
              <a:rPr lang="en-US" smtClean="0">
                <a:cs typeface="Arial" pitchFamily="34" charset="0"/>
              </a:rPr>
              <a:pPr/>
              <a:t>31</a:t>
            </a:fld>
            <a:endParaRPr lang="en-US" smtClean="0">
              <a:cs typeface="Arial" pitchFamily="34" charset="0"/>
            </a:endParaRPr>
          </a:p>
        </p:txBody>
      </p:sp>
      <p:sp>
        <p:nvSpPr>
          <p:cNvPr id="64514"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Data in Registers</a:t>
            </a:r>
          </a:p>
        </p:txBody>
      </p:sp>
      <p:sp>
        <p:nvSpPr>
          <p:cNvPr id="63492" name="Rectangle 3"/>
          <p:cNvSpPr>
            <a:spLocks noGrp="1" noChangeArrowheads="1"/>
          </p:cNvSpPr>
          <p:nvPr>
            <p:ph type="body" idx="1"/>
          </p:nvPr>
        </p:nvSpPr>
        <p:spPr>
          <a:xfrm>
            <a:off x="381000" y="762000"/>
            <a:ext cx="8305800" cy="5181600"/>
          </a:xfrm>
        </p:spPr>
        <p:txBody>
          <a:bodyPr/>
          <a:lstStyle/>
          <a:p>
            <a:pPr eaLnBrk="1" hangingPunct="1">
              <a:lnSpc>
                <a:spcPct val="80000"/>
              </a:lnSpc>
            </a:pPr>
            <a:r>
              <a:rPr lang="en-US" sz="1800" dirty="0" smtClean="0"/>
              <a:t>The name of each register dictates the size (how many bits) of data that is stored in the register.</a:t>
            </a:r>
          </a:p>
          <a:p>
            <a:pPr eaLnBrk="1" hangingPunct="1">
              <a:lnSpc>
                <a:spcPct val="80000"/>
              </a:lnSpc>
              <a:spcBef>
                <a:spcPts val="600"/>
              </a:spcBef>
            </a:pPr>
            <a:r>
              <a:rPr lang="en-US" sz="1800" dirty="0" smtClean="0"/>
              <a:t>If the decimal value 12 is stored in the AH register:</a:t>
            </a:r>
          </a:p>
          <a:p>
            <a:pPr eaLnBrk="1" hangingPunct="1">
              <a:lnSpc>
                <a:spcPct val="80000"/>
              </a:lnSpc>
              <a:buNone/>
            </a:pPr>
            <a:r>
              <a:rPr lang="en-US" sz="1800" dirty="0" smtClean="0"/>
              <a:t>		the hexadecimal value in AH:	0C   </a:t>
            </a:r>
          </a:p>
          <a:p>
            <a:pPr eaLnBrk="1" hangingPunct="1">
              <a:lnSpc>
                <a:spcPct val="80000"/>
              </a:lnSpc>
              <a:spcBef>
                <a:spcPts val="1200"/>
              </a:spcBef>
            </a:pPr>
            <a:r>
              <a:rPr lang="en-US" sz="1800" dirty="0" smtClean="0"/>
              <a:t>If the decimal value -2 is stored in the CX register:</a:t>
            </a:r>
          </a:p>
          <a:p>
            <a:pPr eaLnBrk="1" hangingPunct="1">
              <a:lnSpc>
                <a:spcPct val="80000"/>
              </a:lnSpc>
              <a:buNone/>
            </a:pPr>
            <a:r>
              <a:rPr lang="en-US" sz="1800" dirty="0" smtClean="0"/>
              <a:t>		the hexadecimal value in CX:	FFFE</a:t>
            </a:r>
          </a:p>
          <a:p>
            <a:pPr eaLnBrk="1" hangingPunct="1">
              <a:lnSpc>
                <a:spcPct val="80000"/>
              </a:lnSpc>
              <a:buNone/>
            </a:pPr>
            <a:r>
              <a:rPr lang="en-US" sz="1800" dirty="0" smtClean="0"/>
              <a:t>		the hexadecimal value in CH:	FF</a:t>
            </a:r>
          </a:p>
          <a:p>
            <a:pPr eaLnBrk="1" hangingPunct="1">
              <a:lnSpc>
                <a:spcPct val="80000"/>
              </a:lnSpc>
              <a:buNone/>
            </a:pPr>
            <a:r>
              <a:rPr lang="en-US" sz="1800" dirty="0" smtClean="0"/>
              <a:t>		the hexadecimal value in CL:	FE</a:t>
            </a:r>
          </a:p>
          <a:p>
            <a:pPr eaLnBrk="1" hangingPunct="1">
              <a:lnSpc>
                <a:spcPct val="80000"/>
              </a:lnSpc>
              <a:spcBef>
                <a:spcPts val="1200"/>
              </a:spcBef>
            </a:pPr>
            <a:r>
              <a:rPr lang="en-US" sz="1800" dirty="0" smtClean="0"/>
              <a:t>If the decimal value 18 is stored in the EDX register:</a:t>
            </a:r>
          </a:p>
          <a:p>
            <a:pPr eaLnBrk="1" hangingPunct="1">
              <a:lnSpc>
                <a:spcPct val="80000"/>
              </a:lnSpc>
              <a:buNone/>
            </a:pPr>
            <a:r>
              <a:rPr lang="en-US" sz="1800" dirty="0" smtClean="0"/>
              <a:t>		the hexadecimal value in EDX:	0000 0012</a:t>
            </a:r>
          </a:p>
          <a:p>
            <a:pPr eaLnBrk="1" hangingPunct="1">
              <a:lnSpc>
                <a:spcPct val="80000"/>
              </a:lnSpc>
              <a:buNone/>
            </a:pPr>
            <a:r>
              <a:rPr lang="en-US" sz="1800" dirty="0" smtClean="0"/>
              <a:t>		the hexadecimal value in DX:	0012</a:t>
            </a:r>
          </a:p>
          <a:p>
            <a:pPr eaLnBrk="1" hangingPunct="1">
              <a:lnSpc>
                <a:spcPct val="80000"/>
              </a:lnSpc>
              <a:buNone/>
            </a:pPr>
            <a:r>
              <a:rPr lang="en-US" sz="1800" dirty="0" smtClean="0"/>
              <a:t>		the hexadecimal value in DH:	00</a:t>
            </a:r>
          </a:p>
          <a:p>
            <a:pPr eaLnBrk="1" hangingPunct="1">
              <a:lnSpc>
                <a:spcPct val="80000"/>
              </a:lnSpc>
              <a:buNone/>
            </a:pPr>
            <a:r>
              <a:rPr lang="en-US" sz="1800" dirty="0" smtClean="0"/>
              <a:t>		the hexadecimal value in DL:	12</a:t>
            </a:r>
          </a:p>
          <a:p>
            <a:pPr eaLnBrk="1" hangingPunct="1">
              <a:lnSpc>
                <a:spcPct val="80000"/>
              </a:lnSpc>
              <a:spcBef>
                <a:spcPts val="1200"/>
              </a:spcBef>
            </a:pPr>
            <a:r>
              <a:rPr lang="en-US" sz="1800" dirty="0" smtClean="0"/>
              <a:t>If the character ‘A’ is stored in the AL register:</a:t>
            </a:r>
          </a:p>
          <a:p>
            <a:pPr eaLnBrk="1" hangingPunct="1">
              <a:lnSpc>
                <a:spcPct val="80000"/>
              </a:lnSpc>
              <a:buNone/>
            </a:pPr>
            <a:r>
              <a:rPr lang="en-US" sz="1800" dirty="0" smtClean="0"/>
              <a:t>		the hexadecimal value in AL:	41   </a:t>
            </a:r>
          </a:p>
          <a:p>
            <a:pPr eaLnBrk="1" hangingPunct="1">
              <a:lnSpc>
                <a:spcPct val="80000"/>
              </a:lnSpc>
              <a:spcBef>
                <a:spcPts val="1200"/>
              </a:spcBef>
            </a:pPr>
            <a:r>
              <a:rPr lang="en-US" sz="1800" dirty="0" smtClean="0"/>
              <a:t>Note that the data in registers are always in binary (or hexadecimal for shorter representation), regardless of whether the data is a signed or unsigned number or even a character.</a:t>
            </a:r>
          </a:p>
          <a:p>
            <a:pPr lvl="1" eaLnBrk="1" hangingPunct="1">
              <a:lnSpc>
                <a:spcPct val="80000"/>
              </a:lnSpc>
            </a:pPr>
            <a:endParaRPr lang="en-US" sz="1600" i="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p>
            <a:fld id="{CA761A51-22C5-42D0-AB9B-8621C913A13F}" type="slidenum">
              <a:rPr lang="en-US" smtClean="0">
                <a:cs typeface="Arial" pitchFamily="34" charset="0"/>
              </a:rPr>
              <a:pPr/>
              <a:t>32</a:t>
            </a:fld>
            <a:endParaRPr lang="en-US" smtClean="0">
              <a:cs typeface="Arial" pitchFamily="34" charset="0"/>
            </a:endParaRPr>
          </a:p>
        </p:txBody>
      </p:sp>
      <p:sp>
        <p:nvSpPr>
          <p:cNvPr id="64514"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Data in Memory </a:t>
            </a:r>
            <a:r>
              <a:rPr lang="en-US" sz="2000" dirty="0" smtClean="0"/>
              <a:t>(1 of 2)</a:t>
            </a:r>
          </a:p>
        </p:txBody>
      </p:sp>
      <p:sp>
        <p:nvSpPr>
          <p:cNvPr id="63492" name="Rectangle 3"/>
          <p:cNvSpPr>
            <a:spLocks noGrp="1" noChangeArrowheads="1"/>
          </p:cNvSpPr>
          <p:nvPr>
            <p:ph type="body" idx="1"/>
          </p:nvPr>
        </p:nvSpPr>
        <p:spPr>
          <a:xfrm>
            <a:off x="381000" y="685800"/>
            <a:ext cx="8229600" cy="762000"/>
          </a:xfrm>
        </p:spPr>
        <p:txBody>
          <a:bodyPr/>
          <a:lstStyle/>
          <a:p>
            <a:pPr eaLnBrk="1" hangingPunct="1">
              <a:lnSpc>
                <a:spcPct val="80000"/>
              </a:lnSpc>
            </a:pPr>
            <a:r>
              <a:rPr lang="en-US" sz="1800" dirty="0" smtClean="0"/>
              <a:t>Here is an example of what data looks like when we use a debugger to see a part of memory used by the program:</a:t>
            </a:r>
          </a:p>
          <a:p>
            <a:pPr lvl="1" eaLnBrk="1" hangingPunct="1">
              <a:lnSpc>
                <a:spcPct val="80000"/>
              </a:lnSpc>
            </a:pPr>
            <a:endParaRPr lang="en-US" sz="1600" i="1" dirty="0" smtClean="0"/>
          </a:p>
        </p:txBody>
      </p:sp>
      <p:sp>
        <p:nvSpPr>
          <p:cNvPr id="6" name="Rectangle 3"/>
          <p:cNvSpPr txBox="1">
            <a:spLocks noChangeArrowheads="1"/>
          </p:cNvSpPr>
          <p:nvPr/>
        </p:nvSpPr>
        <p:spPr bwMode="auto">
          <a:xfrm>
            <a:off x="381000" y="3810000"/>
            <a:ext cx="8305800" cy="2438400"/>
          </a:xfrm>
          <a:prstGeom prst="rect">
            <a:avLst/>
          </a:prstGeom>
          <a:noFill/>
          <a:ln w="9525">
            <a:noFill/>
            <a:miter lim="800000"/>
            <a:headEnd/>
            <a:tailEnd/>
          </a:ln>
        </p:spPr>
        <p:txBody>
          <a:bodyPr/>
          <a:lstStyle/>
          <a:p>
            <a:pPr marL="342900" indent="-342900">
              <a:lnSpc>
                <a:spcPct val="80000"/>
              </a:lnSpc>
              <a:spcBef>
                <a:spcPct val="20000"/>
              </a:spcBef>
              <a:buClr>
                <a:schemeClr val="tx1"/>
              </a:buClr>
              <a:buFontTx/>
              <a:buChar char="•"/>
              <a:defRPr/>
            </a:pPr>
            <a:r>
              <a:rPr lang="en-US" sz="1800" kern="0" dirty="0">
                <a:latin typeface="+mn-lt"/>
                <a:cs typeface="+mn-cs"/>
              </a:rPr>
              <a:t>The displayed addresses start at 00405000 and increments by </a:t>
            </a:r>
            <a:r>
              <a:rPr lang="en-US" sz="1800" kern="0" dirty="0" smtClean="0">
                <a:latin typeface="+mn-lt"/>
                <a:cs typeface="+mn-cs"/>
              </a:rPr>
              <a:t>1.</a:t>
            </a:r>
            <a:endParaRPr lang="en-US" sz="1800" kern="0" dirty="0">
              <a:latin typeface="+mn-lt"/>
              <a:cs typeface="+mn-cs"/>
            </a:endParaRPr>
          </a:p>
          <a:p>
            <a:pPr marL="342900" indent="-342900">
              <a:lnSpc>
                <a:spcPct val="80000"/>
              </a:lnSpc>
              <a:spcBef>
                <a:spcPct val="20000"/>
              </a:spcBef>
              <a:buClr>
                <a:schemeClr val="tx1"/>
              </a:buClr>
              <a:buFontTx/>
              <a:buChar char="•"/>
              <a:defRPr/>
            </a:pPr>
            <a:r>
              <a:rPr lang="en-US" sz="1800" kern="0" dirty="0">
                <a:latin typeface="+mn-lt"/>
                <a:cs typeface="+mn-cs"/>
              </a:rPr>
              <a:t>Each address is for 1 byte of data, the smallest addressable unit of </a:t>
            </a:r>
            <a:r>
              <a:rPr lang="en-US" sz="1800" kern="0" dirty="0" smtClean="0">
                <a:latin typeface="+mn-lt"/>
                <a:cs typeface="+mn-cs"/>
              </a:rPr>
              <a:t>memory.</a:t>
            </a:r>
            <a:endParaRPr lang="en-US" sz="1800" kern="0" dirty="0">
              <a:latin typeface="+mn-lt"/>
              <a:cs typeface="+mn-cs"/>
            </a:endParaRPr>
          </a:p>
          <a:p>
            <a:pPr marL="342900" indent="-342900">
              <a:lnSpc>
                <a:spcPct val="80000"/>
              </a:lnSpc>
              <a:spcBef>
                <a:spcPct val="20000"/>
              </a:spcBef>
              <a:buClr>
                <a:schemeClr val="tx1"/>
              </a:buClr>
              <a:buFontTx/>
              <a:buChar char="•"/>
              <a:defRPr/>
            </a:pPr>
            <a:r>
              <a:rPr lang="en-US" sz="1800" kern="0" dirty="0">
                <a:latin typeface="+mn-lt"/>
                <a:cs typeface="+mn-cs"/>
              </a:rPr>
              <a:t>Each line of data above has 12 bytes of data: data 48 is at address 00405000, data 65 is at 00405001, data 6c is at 00405002…</a:t>
            </a:r>
          </a:p>
          <a:p>
            <a:pPr marL="342900" indent="-342900">
              <a:lnSpc>
                <a:spcPct val="80000"/>
              </a:lnSpc>
              <a:spcBef>
                <a:spcPct val="20000"/>
              </a:spcBef>
              <a:buClr>
                <a:schemeClr val="tx1"/>
              </a:buClr>
              <a:buFontTx/>
              <a:buChar char="•"/>
              <a:defRPr/>
            </a:pPr>
            <a:r>
              <a:rPr lang="en-US" sz="1800" kern="0" dirty="0">
                <a:latin typeface="+mn-lt"/>
                <a:cs typeface="+mn-cs"/>
              </a:rPr>
              <a:t>Starting at address 00405000 to 0040500A, the bytes 48, 65, 6c, 6c, 6f … are the hexadecimal data that, when converted to </a:t>
            </a:r>
            <a:r>
              <a:rPr lang="en-US" sz="1800" kern="0" dirty="0" err="1">
                <a:latin typeface="+mn-lt"/>
                <a:cs typeface="+mn-cs"/>
              </a:rPr>
              <a:t>ascii</a:t>
            </a:r>
            <a:r>
              <a:rPr lang="en-US" sz="1800" kern="0" dirty="0">
                <a:latin typeface="+mn-lt"/>
                <a:cs typeface="+mn-cs"/>
              </a:rPr>
              <a:t> characters, make up the string “Hello world” (shown on the right side column</a:t>
            </a:r>
            <a:r>
              <a:rPr lang="en-US" sz="1800" kern="0" dirty="0" smtClean="0">
                <a:latin typeface="+mn-lt"/>
                <a:cs typeface="+mn-cs"/>
              </a:rPr>
              <a:t>).</a:t>
            </a:r>
            <a:endParaRPr lang="en-US" sz="1800" kern="0" dirty="0">
              <a:latin typeface="+mn-lt"/>
              <a:cs typeface="+mn-cs"/>
            </a:endParaRPr>
          </a:p>
          <a:p>
            <a:pPr marL="342900" indent="-342900">
              <a:lnSpc>
                <a:spcPct val="80000"/>
              </a:lnSpc>
              <a:spcBef>
                <a:spcPct val="20000"/>
              </a:spcBef>
              <a:buClr>
                <a:schemeClr val="tx1"/>
              </a:buClr>
              <a:buFontTx/>
              <a:buChar char="•"/>
              <a:defRPr/>
            </a:pPr>
            <a:r>
              <a:rPr lang="en-US" sz="1800" kern="0" dirty="0">
                <a:latin typeface="+mn-lt"/>
                <a:cs typeface="+mn-cs"/>
              </a:rPr>
              <a:t>Without using hexadecimal, the string “Hello” in </a:t>
            </a:r>
            <a:r>
              <a:rPr lang="en-US" sz="1800" kern="0" dirty="0" smtClean="0">
                <a:latin typeface="+mn-lt"/>
                <a:cs typeface="+mn-cs"/>
              </a:rPr>
              <a:t>binary </a:t>
            </a:r>
            <a:r>
              <a:rPr lang="en-US" sz="1800" kern="0" dirty="0">
                <a:latin typeface="+mn-lt"/>
                <a:cs typeface="+mn-cs"/>
              </a:rPr>
              <a:t>would look like:</a:t>
            </a:r>
          </a:p>
          <a:p>
            <a:pPr marL="342900" indent="-342900">
              <a:lnSpc>
                <a:spcPct val="80000"/>
              </a:lnSpc>
              <a:spcBef>
                <a:spcPct val="20000"/>
              </a:spcBef>
              <a:buClr>
                <a:schemeClr val="tx1"/>
              </a:buClr>
              <a:defRPr/>
            </a:pPr>
            <a:r>
              <a:rPr lang="en-US" sz="1800" kern="0" dirty="0">
                <a:latin typeface="+mn-lt"/>
                <a:cs typeface="+mn-cs"/>
              </a:rPr>
              <a:t>  	0100 1000 0110 0101 0110 1101 0110 1101 0110 1111</a:t>
            </a:r>
          </a:p>
          <a:p>
            <a:pPr marL="342900" indent="-342900">
              <a:lnSpc>
                <a:spcPct val="80000"/>
              </a:lnSpc>
              <a:spcBef>
                <a:spcPct val="20000"/>
              </a:spcBef>
              <a:buClr>
                <a:schemeClr val="tx1"/>
              </a:buClr>
              <a:defRPr/>
            </a:pPr>
            <a:endParaRPr lang="en-US" sz="1800" kern="0" dirty="0">
              <a:latin typeface="+mn-lt"/>
              <a:cs typeface="+mn-cs"/>
            </a:endParaRPr>
          </a:p>
        </p:txBody>
      </p:sp>
      <p:grpSp>
        <p:nvGrpSpPr>
          <p:cNvPr id="2" name="Group 25"/>
          <p:cNvGrpSpPr>
            <a:grpSpLocks/>
          </p:cNvGrpSpPr>
          <p:nvPr/>
        </p:nvGrpSpPr>
        <p:grpSpPr bwMode="auto">
          <a:xfrm>
            <a:off x="609601" y="1295400"/>
            <a:ext cx="7848599" cy="2514600"/>
            <a:chOff x="1066801" y="1828800"/>
            <a:chExt cx="6720839" cy="2181999"/>
          </a:xfrm>
        </p:grpSpPr>
        <p:pic>
          <p:nvPicPr>
            <p:cNvPr id="63495" name="Picture 7" descr="Capture.JPG"/>
            <p:cNvPicPr>
              <a:picLocks noChangeAspect="1"/>
            </p:cNvPicPr>
            <p:nvPr/>
          </p:nvPicPr>
          <p:blipFill>
            <a:blip r:embed="rId2" cstate="print"/>
            <a:srcRect/>
            <a:stretch>
              <a:fillRect/>
            </a:stretch>
          </p:blipFill>
          <p:spPr bwMode="auto">
            <a:xfrm>
              <a:off x="1219200" y="2514600"/>
              <a:ext cx="6568440" cy="1143000"/>
            </a:xfrm>
            <a:prstGeom prst="rect">
              <a:avLst/>
            </a:prstGeom>
            <a:noFill/>
            <a:ln w="9525">
              <a:noFill/>
              <a:miter lim="800000"/>
              <a:headEnd/>
              <a:tailEnd/>
            </a:ln>
          </p:spPr>
        </p:pic>
        <p:sp>
          <p:nvSpPr>
            <p:cNvPr id="63496" name="TextBox 8"/>
            <p:cNvSpPr txBox="1">
              <a:spLocks noChangeArrowheads="1"/>
            </p:cNvSpPr>
            <p:nvPr/>
          </p:nvSpPr>
          <p:spPr bwMode="auto">
            <a:xfrm>
              <a:off x="1066801" y="1828800"/>
              <a:ext cx="2153279" cy="454015"/>
            </a:xfrm>
            <a:prstGeom prst="rect">
              <a:avLst/>
            </a:prstGeom>
            <a:noFill/>
            <a:ln w="9525">
              <a:noFill/>
              <a:miter lim="800000"/>
              <a:headEnd/>
              <a:tailEnd/>
            </a:ln>
          </p:spPr>
          <p:txBody>
            <a:bodyPr wrap="square">
              <a:spAutoFit/>
            </a:bodyPr>
            <a:lstStyle/>
            <a:p>
              <a:r>
                <a:rPr lang="en-US" sz="1400" dirty="0"/>
                <a:t>This part of memory begins at </a:t>
              </a:r>
              <a:r>
                <a:rPr lang="en-US" sz="1400" dirty="0" smtClean="0"/>
                <a:t>address 00405000</a:t>
              </a:r>
              <a:endParaRPr lang="en-US" sz="1400" dirty="0"/>
            </a:p>
          </p:txBody>
        </p:sp>
        <p:cxnSp>
          <p:nvCxnSpPr>
            <p:cNvPr id="63497" name="Straight Arrow Connector 10"/>
            <p:cNvCxnSpPr>
              <a:cxnSpLocks noChangeShapeType="1"/>
            </p:cNvCxnSpPr>
            <p:nvPr/>
          </p:nvCxnSpPr>
          <p:spPr bwMode="auto">
            <a:xfrm>
              <a:off x="2452540" y="2291648"/>
              <a:ext cx="138574" cy="198364"/>
            </a:xfrm>
            <a:prstGeom prst="straightConnector1">
              <a:avLst/>
            </a:prstGeom>
            <a:noFill/>
            <a:ln w="9525" algn="ctr">
              <a:solidFill>
                <a:schemeClr val="tx1"/>
              </a:solidFill>
              <a:round/>
              <a:headEnd/>
              <a:tailEnd type="arrow" w="med" len="med"/>
            </a:ln>
          </p:spPr>
        </p:cxnSp>
        <p:sp>
          <p:nvSpPr>
            <p:cNvPr id="63498" name="TextBox 11"/>
            <p:cNvSpPr txBox="1">
              <a:spLocks noChangeArrowheads="1"/>
            </p:cNvSpPr>
            <p:nvPr/>
          </p:nvSpPr>
          <p:spPr bwMode="auto">
            <a:xfrm>
              <a:off x="1295400" y="3733800"/>
              <a:ext cx="891591" cy="276999"/>
            </a:xfrm>
            <a:prstGeom prst="rect">
              <a:avLst/>
            </a:prstGeom>
            <a:noFill/>
            <a:ln w="9525">
              <a:noFill/>
              <a:miter lim="800000"/>
              <a:headEnd/>
              <a:tailEnd/>
            </a:ln>
          </p:spPr>
          <p:txBody>
            <a:bodyPr wrap="none">
              <a:spAutoFit/>
            </a:bodyPr>
            <a:lstStyle/>
            <a:p>
              <a:r>
                <a:rPr lang="en-US" sz="1200"/>
                <a:t>addresses</a:t>
              </a:r>
            </a:p>
          </p:txBody>
        </p:sp>
        <p:sp>
          <p:nvSpPr>
            <p:cNvPr id="63499" name="TextBox 12"/>
            <p:cNvSpPr txBox="1">
              <a:spLocks noChangeArrowheads="1"/>
            </p:cNvSpPr>
            <p:nvPr/>
          </p:nvSpPr>
          <p:spPr bwMode="auto">
            <a:xfrm>
              <a:off x="3810000" y="3733800"/>
              <a:ext cx="482824" cy="276999"/>
            </a:xfrm>
            <a:prstGeom prst="rect">
              <a:avLst/>
            </a:prstGeom>
            <a:noFill/>
            <a:ln w="9525">
              <a:noFill/>
              <a:miter lim="800000"/>
              <a:headEnd/>
              <a:tailEnd/>
            </a:ln>
          </p:spPr>
          <p:txBody>
            <a:bodyPr wrap="none">
              <a:spAutoFit/>
            </a:bodyPr>
            <a:lstStyle/>
            <a:p>
              <a:r>
                <a:rPr lang="en-US" sz="1200"/>
                <a:t>data</a:t>
              </a:r>
            </a:p>
          </p:txBody>
        </p:sp>
        <p:cxnSp>
          <p:nvCxnSpPr>
            <p:cNvPr id="63500" name="Straight Connector 14"/>
            <p:cNvCxnSpPr>
              <a:cxnSpLocks noChangeShapeType="1"/>
            </p:cNvCxnSpPr>
            <p:nvPr/>
          </p:nvCxnSpPr>
          <p:spPr bwMode="auto">
            <a:xfrm>
              <a:off x="1143000" y="3657600"/>
              <a:ext cx="1143000" cy="0"/>
            </a:xfrm>
            <a:prstGeom prst="line">
              <a:avLst/>
            </a:prstGeom>
            <a:noFill/>
            <a:ln w="9525" algn="ctr">
              <a:solidFill>
                <a:schemeClr val="tx1"/>
              </a:solidFill>
              <a:round/>
              <a:headEnd/>
              <a:tailEnd/>
            </a:ln>
          </p:spPr>
        </p:cxnSp>
        <p:cxnSp>
          <p:nvCxnSpPr>
            <p:cNvPr id="63501" name="Straight Connector 15"/>
            <p:cNvCxnSpPr>
              <a:cxnSpLocks noChangeShapeType="1"/>
            </p:cNvCxnSpPr>
            <p:nvPr/>
          </p:nvCxnSpPr>
          <p:spPr bwMode="auto">
            <a:xfrm>
              <a:off x="2438400" y="3657600"/>
              <a:ext cx="3810000" cy="0"/>
            </a:xfrm>
            <a:prstGeom prst="line">
              <a:avLst/>
            </a:prstGeom>
            <a:noFill/>
            <a:ln w="9525" algn="ctr">
              <a:solidFill>
                <a:schemeClr val="tx1"/>
              </a:solidFill>
              <a:round/>
              <a:headEnd/>
              <a:tailEnd/>
            </a:ln>
          </p:spPr>
        </p:cxnSp>
        <p:sp>
          <p:nvSpPr>
            <p:cNvPr id="63502" name="TextBox 17"/>
            <p:cNvSpPr txBox="1">
              <a:spLocks noChangeArrowheads="1"/>
            </p:cNvSpPr>
            <p:nvPr/>
          </p:nvSpPr>
          <p:spPr bwMode="auto">
            <a:xfrm>
              <a:off x="6400800" y="3733800"/>
              <a:ext cx="1350050" cy="276999"/>
            </a:xfrm>
            <a:prstGeom prst="rect">
              <a:avLst/>
            </a:prstGeom>
            <a:noFill/>
            <a:ln w="9525">
              <a:noFill/>
              <a:miter lim="800000"/>
              <a:headEnd/>
              <a:tailEnd/>
            </a:ln>
          </p:spPr>
          <p:txBody>
            <a:bodyPr wrap="none">
              <a:spAutoFit/>
            </a:bodyPr>
            <a:lstStyle/>
            <a:p>
              <a:r>
                <a:rPr lang="en-US" sz="1200"/>
                <a:t>ascii equivalence</a:t>
              </a:r>
            </a:p>
          </p:txBody>
        </p:sp>
        <p:cxnSp>
          <p:nvCxnSpPr>
            <p:cNvPr id="63503" name="Straight Connector 21"/>
            <p:cNvCxnSpPr>
              <a:cxnSpLocks noChangeShapeType="1"/>
            </p:cNvCxnSpPr>
            <p:nvPr/>
          </p:nvCxnSpPr>
          <p:spPr bwMode="auto">
            <a:xfrm>
              <a:off x="6400800" y="3657600"/>
              <a:ext cx="1295400" cy="0"/>
            </a:xfrm>
            <a:prstGeom prst="line">
              <a:avLst/>
            </a:prstGeom>
            <a:noFill/>
            <a:ln w="9525" algn="ctr">
              <a:solidFill>
                <a:schemeClr val="tx1"/>
              </a:solidFill>
              <a:round/>
              <a:headEnd/>
              <a:tailEnd/>
            </a:ln>
          </p:spPr>
        </p:cxnSp>
      </p:grpSp>
      <p:sp>
        <p:nvSpPr>
          <p:cNvPr id="17" name="TextBox 8"/>
          <p:cNvSpPr txBox="1">
            <a:spLocks noChangeArrowheads="1"/>
          </p:cNvSpPr>
          <p:nvPr/>
        </p:nvSpPr>
        <p:spPr bwMode="auto">
          <a:xfrm>
            <a:off x="5867400" y="1447800"/>
            <a:ext cx="2362200" cy="523220"/>
          </a:xfrm>
          <a:prstGeom prst="rect">
            <a:avLst/>
          </a:prstGeom>
          <a:noFill/>
          <a:ln w="9525">
            <a:noFill/>
            <a:miter lim="800000"/>
            <a:headEnd/>
            <a:tailEnd/>
          </a:ln>
        </p:spPr>
        <p:txBody>
          <a:bodyPr wrap="square">
            <a:spAutoFit/>
          </a:bodyPr>
          <a:lstStyle/>
          <a:p>
            <a:r>
              <a:rPr lang="en-US" sz="1400" dirty="0" smtClean="0"/>
              <a:t>The data value 6c is stored at </a:t>
            </a:r>
            <a:r>
              <a:rPr lang="en-US" sz="1400" smtClean="0"/>
              <a:t>address </a:t>
            </a:r>
            <a:r>
              <a:rPr lang="en-US" sz="1400" smtClean="0"/>
              <a:t>00405009</a:t>
            </a:r>
            <a:endParaRPr lang="en-US" sz="1400" dirty="0"/>
          </a:p>
        </p:txBody>
      </p:sp>
      <p:cxnSp>
        <p:nvCxnSpPr>
          <p:cNvPr id="18" name="Straight Arrow Connector 10"/>
          <p:cNvCxnSpPr>
            <a:cxnSpLocks noChangeShapeType="1"/>
          </p:cNvCxnSpPr>
          <p:nvPr/>
        </p:nvCxnSpPr>
        <p:spPr bwMode="auto">
          <a:xfrm flipH="1">
            <a:off x="5943600" y="1905000"/>
            <a:ext cx="457200" cy="533400"/>
          </a:xfrm>
          <a:prstGeom prst="straightConnector1">
            <a:avLst/>
          </a:prstGeom>
          <a:noFill/>
          <a:ln w="9525" algn="ctr">
            <a:solidFill>
              <a:srgbClr val="FF0000"/>
            </a:solidFill>
            <a:round/>
            <a:headEnd/>
            <a:tailEnd type="arrow" w="med" len="med"/>
          </a:ln>
        </p:spPr>
      </p:cxnSp>
      <p:sp>
        <p:nvSpPr>
          <p:cNvPr id="26" name="Oval 25"/>
          <p:cNvSpPr/>
          <p:nvPr/>
        </p:nvSpPr>
        <p:spPr bwMode="auto">
          <a:xfrm>
            <a:off x="5562600" y="2438400"/>
            <a:ext cx="3810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Arial" charset="0"/>
            </a:endParaRPr>
          </a:p>
        </p:txBody>
      </p:sp>
      <p:sp>
        <p:nvSpPr>
          <p:cNvPr id="27" name="TextBox 8"/>
          <p:cNvSpPr txBox="1">
            <a:spLocks noChangeArrowheads="1"/>
          </p:cNvSpPr>
          <p:nvPr/>
        </p:nvSpPr>
        <p:spPr bwMode="auto">
          <a:xfrm>
            <a:off x="3276600" y="1600200"/>
            <a:ext cx="2362200" cy="523220"/>
          </a:xfrm>
          <a:prstGeom prst="rect">
            <a:avLst/>
          </a:prstGeom>
          <a:noFill/>
          <a:ln w="9525">
            <a:noFill/>
            <a:miter lim="800000"/>
            <a:headEnd/>
            <a:tailEnd/>
          </a:ln>
        </p:spPr>
        <p:txBody>
          <a:bodyPr wrap="square">
            <a:spAutoFit/>
          </a:bodyPr>
          <a:lstStyle/>
          <a:p>
            <a:r>
              <a:rPr lang="en-US" sz="1400" dirty="0" smtClean="0"/>
              <a:t>The data value 48 is stored at address 00405000</a:t>
            </a:r>
            <a:endParaRPr lang="en-US" sz="1400" dirty="0"/>
          </a:p>
        </p:txBody>
      </p:sp>
      <p:cxnSp>
        <p:nvCxnSpPr>
          <p:cNvPr id="28" name="Straight Arrow Connector 10"/>
          <p:cNvCxnSpPr>
            <a:cxnSpLocks noChangeShapeType="1"/>
          </p:cNvCxnSpPr>
          <p:nvPr/>
        </p:nvCxnSpPr>
        <p:spPr bwMode="auto">
          <a:xfrm flipH="1">
            <a:off x="2514600" y="2057400"/>
            <a:ext cx="1828800" cy="457200"/>
          </a:xfrm>
          <a:prstGeom prst="straightConnector1">
            <a:avLst/>
          </a:prstGeom>
          <a:noFill/>
          <a:ln w="9525" algn="ctr">
            <a:solidFill>
              <a:srgbClr val="FF0000"/>
            </a:solidFill>
            <a:round/>
            <a:headEnd/>
            <a:tailEnd type="arrow" w="med" len="med"/>
          </a:ln>
        </p:spPr>
      </p:cxnSp>
      <p:sp>
        <p:nvSpPr>
          <p:cNvPr id="30" name="Oval 29"/>
          <p:cNvSpPr/>
          <p:nvPr/>
        </p:nvSpPr>
        <p:spPr bwMode="auto">
          <a:xfrm>
            <a:off x="2209800" y="2438400"/>
            <a:ext cx="3810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p>
            <a:fld id="{CA761A51-22C5-42D0-AB9B-8621C913A13F}" type="slidenum">
              <a:rPr lang="en-US" smtClean="0">
                <a:cs typeface="Arial" pitchFamily="34" charset="0"/>
              </a:rPr>
              <a:pPr/>
              <a:t>33</a:t>
            </a:fld>
            <a:endParaRPr lang="en-US" smtClean="0">
              <a:cs typeface="Arial" pitchFamily="34" charset="0"/>
            </a:endParaRPr>
          </a:p>
        </p:txBody>
      </p:sp>
      <p:sp>
        <p:nvSpPr>
          <p:cNvPr id="64514" name="Rectangle 2"/>
          <p:cNvSpPr>
            <a:spLocks noGrp="1" noChangeArrowheads="1"/>
          </p:cNvSpPr>
          <p:nvPr>
            <p:ph type="title"/>
          </p:nvPr>
        </p:nvSpPr>
        <p:spPr>
          <a:xfrm>
            <a:off x="685800" y="228600"/>
            <a:ext cx="7772400" cy="457200"/>
          </a:xfrm>
        </p:spPr>
        <p:txBody>
          <a:bodyPr/>
          <a:lstStyle/>
          <a:p>
            <a:pPr eaLnBrk="1" hangingPunct="1">
              <a:defRPr/>
            </a:pPr>
            <a:r>
              <a:rPr lang="en-US" sz="2800" dirty="0" smtClean="0"/>
              <a:t>Data in Memory </a:t>
            </a:r>
            <a:r>
              <a:rPr lang="en-US" sz="2000" dirty="0" smtClean="0"/>
              <a:t>(2 of 2)</a:t>
            </a:r>
          </a:p>
        </p:txBody>
      </p:sp>
      <p:sp>
        <p:nvSpPr>
          <p:cNvPr id="63492" name="Rectangle 3"/>
          <p:cNvSpPr>
            <a:spLocks noGrp="1" noChangeArrowheads="1"/>
          </p:cNvSpPr>
          <p:nvPr>
            <p:ph type="body" idx="1"/>
          </p:nvPr>
        </p:nvSpPr>
        <p:spPr>
          <a:xfrm>
            <a:off x="457200" y="762000"/>
            <a:ext cx="8229600" cy="1752600"/>
          </a:xfrm>
        </p:spPr>
        <p:txBody>
          <a:bodyPr/>
          <a:lstStyle/>
          <a:p>
            <a:pPr eaLnBrk="1" hangingPunct="1">
              <a:lnSpc>
                <a:spcPct val="80000"/>
              </a:lnSpc>
              <a:spcBef>
                <a:spcPts val="600"/>
              </a:spcBef>
            </a:pPr>
            <a:r>
              <a:rPr lang="en-US" sz="1800" dirty="0" smtClean="0"/>
              <a:t>Data are stored as bytes (2 hexadecimal digits) in memory.</a:t>
            </a:r>
          </a:p>
          <a:p>
            <a:pPr eaLnBrk="1" hangingPunct="1">
              <a:lnSpc>
                <a:spcPct val="80000"/>
              </a:lnSpc>
              <a:spcBef>
                <a:spcPts val="600"/>
              </a:spcBef>
            </a:pPr>
            <a:r>
              <a:rPr lang="en-US" sz="1800" dirty="0" smtClean="0"/>
              <a:t>An 8-bit data value takes up 1 byte, such as the letter ‘H’ below with the hexadecimal value 48, at address 00405000.</a:t>
            </a:r>
          </a:p>
          <a:p>
            <a:pPr eaLnBrk="1" hangingPunct="1">
              <a:lnSpc>
                <a:spcPct val="80000"/>
              </a:lnSpc>
              <a:spcBef>
                <a:spcPts val="600"/>
              </a:spcBef>
            </a:pPr>
            <a:r>
              <a:rPr lang="en-US" sz="1800" dirty="0" smtClean="0"/>
              <a:t>A word or 16-bit data takes up 2 bytes, a </a:t>
            </a:r>
            <a:r>
              <a:rPr lang="en-US" sz="1800" dirty="0" err="1" smtClean="0"/>
              <a:t>doubleword</a:t>
            </a:r>
            <a:r>
              <a:rPr lang="en-US" sz="1800" dirty="0" smtClean="0"/>
              <a:t> or 32-bit data value takes up 4 bytes of memory.</a:t>
            </a:r>
          </a:p>
        </p:txBody>
      </p:sp>
      <p:grpSp>
        <p:nvGrpSpPr>
          <p:cNvPr id="2" name="Group 25"/>
          <p:cNvGrpSpPr>
            <a:grpSpLocks/>
          </p:cNvGrpSpPr>
          <p:nvPr/>
        </p:nvGrpSpPr>
        <p:grpSpPr bwMode="auto">
          <a:xfrm>
            <a:off x="609600" y="2819400"/>
            <a:ext cx="7848599" cy="2514600"/>
            <a:chOff x="1066801" y="1828800"/>
            <a:chExt cx="6720839" cy="2181999"/>
          </a:xfrm>
        </p:grpSpPr>
        <p:pic>
          <p:nvPicPr>
            <p:cNvPr id="63495" name="Picture 7" descr="Capture.JPG"/>
            <p:cNvPicPr>
              <a:picLocks noChangeAspect="1"/>
            </p:cNvPicPr>
            <p:nvPr/>
          </p:nvPicPr>
          <p:blipFill>
            <a:blip r:embed="rId2" cstate="print"/>
            <a:srcRect/>
            <a:stretch>
              <a:fillRect/>
            </a:stretch>
          </p:blipFill>
          <p:spPr bwMode="auto">
            <a:xfrm>
              <a:off x="1219200" y="2514600"/>
              <a:ext cx="6568440" cy="1143000"/>
            </a:xfrm>
            <a:prstGeom prst="rect">
              <a:avLst/>
            </a:prstGeom>
            <a:noFill/>
            <a:ln w="9525">
              <a:noFill/>
              <a:miter lim="800000"/>
              <a:headEnd/>
              <a:tailEnd/>
            </a:ln>
          </p:spPr>
        </p:pic>
        <p:sp>
          <p:nvSpPr>
            <p:cNvPr id="63496" name="TextBox 8"/>
            <p:cNvSpPr txBox="1">
              <a:spLocks noChangeArrowheads="1"/>
            </p:cNvSpPr>
            <p:nvPr/>
          </p:nvSpPr>
          <p:spPr bwMode="auto">
            <a:xfrm>
              <a:off x="1066801" y="1828800"/>
              <a:ext cx="2153279" cy="454015"/>
            </a:xfrm>
            <a:prstGeom prst="rect">
              <a:avLst/>
            </a:prstGeom>
            <a:noFill/>
            <a:ln w="9525">
              <a:noFill/>
              <a:miter lim="800000"/>
              <a:headEnd/>
              <a:tailEnd/>
            </a:ln>
          </p:spPr>
          <p:txBody>
            <a:bodyPr wrap="square">
              <a:spAutoFit/>
            </a:bodyPr>
            <a:lstStyle/>
            <a:p>
              <a:r>
                <a:rPr lang="en-US" sz="1400" dirty="0"/>
                <a:t>This part of memory begins at </a:t>
              </a:r>
              <a:r>
                <a:rPr lang="en-US" sz="1400" dirty="0" smtClean="0"/>
                <a:t>address 00405000</a:t>
              </a:r>
              <a:endParaRPr lang="en-US" sz="1400" dirty="0"/>
            </a:p>
          </p:txBody>
        </p:sp>
        <p:cxnSp>
          <p:nvCxnSpPr>
            <p:cNvPr id="63497" name="Straight Arrow Connector 10"/>
            <p:cNvCxnSpPr>
              <a:cxnSpLocks noChangeShapeType="1"/>
            </p:cNvCxnSpPr>
            <p:nvPr/>
          </p:nvCxnSpPr>
          <p:spPr bwMode="auto">
            <a:xfrm>
              <a:off x="2452540" y="2291648"/>
              <a:ext cx="138574" cy="198364"/>
            </a:xfrm>
            <a:prstGeom prst="straightConnector1">
              <a:avLst/>
            </a:prstGeom>
            <a:noFill/>
            <a:ln w="9525" algn="ctr">
              <a:solidFill>
                <a:schemeClr val="tx1"/>
              </a:solidFill>
              <a:round/>
              <a:headEnd/>
              <a:tailEnd type="arrow" w="med" len="med"/>
            </a:ln>
          </p:spPr>
        </p:cxnSp>
        <p:sp>
          <p:nvSpPr>
            <p:cNvPr id="63498" name="TextBox 11"/>
            <p:cNvSpPr txBox="1">
              <a:spLocks noChangeArrowheads="1"/>
            </p:cNvSpPr>
            <p:nvPr/>
          </p:nvSpPr>
          <p:spPr bwMode="auto">
            <a:xfrm>
              <a:off x="1295400" y="3733800"/>
              <a:ext cx="891591" cy="276999"/>
            </a:xfrm>
            <a:prstGeom prst="rect">
              <a:avLst/>
            </a:prstGeom>
            <a:noFill/>
            <a:ln w="9525">
              <a:noFill/>
              <a:miter lim="800000"/>
              <a:headEnd/>
              <a:tailEnd/>
            </a:ln>
          </p:spPr>
          <p:txBody>
            <a:bodyPr wrap="none">
              <a:spAutoFit/>
            </a:bodyPr>
            <a:lstStyle/>
            <a:p>
              <a:r>
                <a:rPr lang="en-US" sz="1200"/>
                <a:t>addresses</a:t>
              </a:r>
            </a:p>
          </p:txBody>
        </p:sp>
        <p:sp>
          <p:nvSpPr>
            <p:cNvPr id="63499" name="TextBox 12"/>
            <p:cNvSpPr txBox="1">
              <a:spLocks noChangeArrowheads="1"/>
            </p:cNvSpPr>
            <p:nvPr/>
          </p:nvSpPr>
          <p:spPr bwMode="auto">
            <a:xfrm>
              <a:off x="3810000" y="3733800"/>
              <a:ext cx="482824" cy="276999"/>
            </a:xfrm>
            <a:prstGeom prst="rect">
              <a:avLst/>
            </a:prstGeom>
            <a:noFill/>
            <a:ln w="9525">
              <a:noFill/>
              <a:miter lim="800000"/>
              <a:headEnd/>
              <a:tailEnd/>
            </a:ln>
          </p:spPr>
          <p:txBody>
            <a:bodyPr wrap="none">
              <a:spAutoFit/>
            </a:bodyPr>
            <a:lstStyle/>
            <a:p>
              <a:r>
                <a:rPr lang="en-US" sz="1200"/>
                <a:t>data</a:t>
              </a:r>
            </a:p>
          </p:txBody>
        </p:sp>
        <p:cxnSp>
          <p:nvCxnSpPr>
            <p:cNvPr id="63500" name="Straight Connector 14"/>
            <p:cNvCxnSpPr>
              <a:cxnSpLocks noChangeShapeType="1"/>
            </p:cNvCxnSpPr>
            <p:nvPr/>
          </p:nvCxnSpPr>
          <p:spPr bwMode="auto">
            <a:xfrm>
              <a:off x="1143000" y="3657600"/>
              <a:ext cx="1143000" cy="0"/>
            </a:xfrm>
            <a:prstGeom prst="line">
              <a:avLst/>
            </a:prstGeom>
            <a:noFill/>
            <a:ln w="9525" algn="ctr">
              <a:solidFill>
                <a:schemeClr val="tx1"/>
              </a:solidFill>
              <a:round/>
              <a:headEnd/>
              <a:tailEnd/>
            </a:ln>
          </p:spPr>
        </p:cxnSp>
        <p:cxnSp>
          <p:nvCxnSpPr>
            <p:cNvPr id="63501" name="Straight Connector 15"/>
            <p:cNvCxnSpPr>
              <a:cxnSpLocks noChangeShapeType="1"/>
            </p:cNvCxnSpPr>
            <p:nvPr/>
          </p:nvCxnSpPr>
          <p:spPr bwMode="auto">
            <a:xfrm>
              <a:off x="2438400" y="3657600"/>
              <a:ext cx="3810000" cy="0"/>
            </a:xfrm>
            <a:prstGeom prst="line">
              <a:avLst/>
            </a:prstGeom>
            <a:noFill/>
            <a:ln w="9525" algn="ctr">
              <a:solidFill>
                <a:schemeClr val="tx1"/>
              </a:solidFill>
              <a:round/>
              <a:headEnd/>
              <a:tailEnd/>
            </a:ln>
          </p:spPr>
        </p:cxnSp>
        <p:sp>
          <p:nvSpPr>
            <p:cNvPr id="63502" name="TextBox 17"/>
            <p:cNvSpPr txBox="1">
              <a:spLocks noChangeArrowheads="1"/>
            </p:cNvSpPr>
            <p:nvPr/>
          </p:nvSpPr>
          <p:spPr bwMode="auto">
            <a:xfrm>
              <a:off x="6400800" y="3733800"/>
              <a:ext cx="1350050" cy="276999"/>
            </a:xfrm>
            <a:prstGeom prst="rect">
              <a:avLst/>
            </a:prstGeom>
            <a:noFill/>
            <a:ln w="9525">
              <a:noFill/>
              <a:miter lim="800000"/>
              <a:headEnd/>
              <a:tailEnd/>
            </a:ln>
          </p:spPr>
          <p:txBody>
            <a:bodyPr wrap="none">
              <a:spAutoFit/>
            </a:bodyPr>
            <a:lstStyle/>
            <a:p>
              <a:r>
                <a:rPr lang="en-US" sz="1200"/>
                <a:t>ascii equivalence</a:t>
              </a:r>
            </a:p>
          </p:txBody>
        </p:sp>
        <p:cxnSp>
          <p:nvCxnSpPr>
            <p:cNvPr id="63503" name="Straight Connector 21"/>
            <p:cNvCxnSpPr>
              <a:cxnSpLocks noChangeShapeType="1"/>
            </p:cNvCxnSpPr>
            <p:nvPr/>
          </p:nvCxnSpPr>
          <p:spPr bwMode="auto">
            <a:xfrm>
              <a:off x="6400800" y="3657600"/>
              <a:ext cx="1295400" cy="0"/>
            </a:xfrm>
            <a:prstGeom prst="line">
              <a:avLst/>
            </a:prstGeom>
            <a:noFill/>
            <a:ln w="9525" algn="ctr">
              <a:solidFill>
                <a:schemeClr val="tx1"/>
              </a:solidFill>
              <a:round/>
              <a:headEnd/>
              <a:tailEnd/>
            </a:ln>
          </p:spPr>
        </p:cxnSp>
      </p:grpSp>
      <p:sp>
        <p:nvSpPr>
          <p:cNvPr id="17" name="TextBox 8"/>
          <p:cNvSpPr txBox="1">
            <a:spLocks noChangeArrowheads="1"/>
          </p:cNvSpPr>
          <p:nvPr/>
        </p:nvSpPr>
        <p:spPr bwMode="auto">
          <a:xfrm>
            <a:off x="5562600" y="2971800"/>
            <a:ext cx="2362200" cy="523220"/>
          </a:xfrm>
          <a:prstGeom prst="rect">
            <a:avLst/>
          </a:prstGeom>
          <a:noFill/>
          <a:ln w="9525">
            <a:noFill/>
            <a:miter lim="800000"/>
            <a:headEnd/>
            <a:tailEnd/>
          </a:ln>
        </p:spPr>
        <p:txBody>
          <a:bodyPr wrap="square">
            <a:spAutoFit/>
          </a:bodyPr>
          <a:lstStyle/>
          <a:p>
            <a:r>
              <a:rPr lang="en-US" sz="1400" dirty="0" smtClean="0"/>
              <a:t>The data value 6c is stored at </a:t>
            </a:r>
            <a:r>
              <a:rPr lang="en-US" sz="1400" smtClean="0"/>
              <a:t>address 00405009</a:t>
            </a:r>
            <a:endParaRPr lang="en-US" sz="1400" dirty="0"/>
          </a:p>
        </p:txBody>
      </p:sp>
      <p:cxnSp>
        <p:nvCxnSpPr>
          <p:cNvPr id="18" name="Straight Arrow Connector 10"/>
          <p:cNvCxnSpPr>
            <a:cxnSpLocks noChangeShapeType="1"/>
          </p:cNvCxnSpPr>
          <p:nvPr/>
        </p:nvCxnSpPr>
        <p:spPr bwMode="auto">
          <a:xfrm flipH="1">
            <a:off x="5867400" y="3429000"/>
            <a:ext cx="457200" cy="533400"/>
          </a:xfrm>
          <a:prstGeom prst="straightConnector1">
            <a:avLst/>
          </a:prstGeom>
          <a:noFill/>
          <a:ln w="9525" algn="ctr">
            <a:solidFill>
              <a:srgbClr val="FF0000"/>
            </a:solidFill>
            <a:round/>
            <a:headEnd/>
            <a:tailEnd type="arrow" w="med" len="med"/>
          </a:ln>
        </p:spPr>
      </p:cxnSp>
      <p:sp>
        <p:nvSpPr>
          <p:cNvPr id="26" name="Oval 25"/>
          <p:cNvSpPr/>
          <p:nvPr/>
        </p:nvSpPr>
        <p:spPr bwMode="auto">
          <a:xfrm>
            <a:off x="5562600" y="3962400"/>
            <a:ext cx="3810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Arial" charset="0"/>
            </a:endParaRPr>
          </a:p>
        </p:txBody>
      </p:sp>
      <p:sp>
        <p:nvSpPr>
          <p:cNvPr id="27" name="TextBox 8"/>
          <p:cNvSpPr txBox="1">
            <a:spLocks noChangeArrowheads="1"/>
          </p:cNvSpPr>
          <p:nvPr/>
        </p:nvSpPr>
        <p:spPr bwMode="auto">
          <a:xfrm>
            <a:off x="3124200" y="3048000"/>
            <a:ext cx="2362200" cy="523220"/>
          </a:xfrm>
          <a:prstGeom prst="rect">
            <a:avLst/>
          </a:prstGeom>
          <a:noFill/>
          <a:ln w="9525">
            <a:noFill/>
            <a:miter lim="800000"/>
            <a:headEnd/>
            <a:tailEnd/>
          </a:ln>
        </p:spPr>
        <p:txBody>
          <a:bodyPr wrap="square">
            <a:spAutoFit/>
          </a:bodyPr>
          <a:lstStyle/>
          <a:p>
            <a:r>
              <a:rPr lang="en-US" sz="1400" dirty="0" smtClean="0"/>
              <a:t>The data value 48 is stored at address 00405000</a:t>
            </a:r>
            <a:endParaRPr lang="en-US" sz="1400" dirty="0"/>
          </a:p>
        </p:txBody>
      </p:sp>
      <p:cxnSp>
        <p:nvCxnSpPr>
          <p:cNvPr id="28" name="Straight Arrow Connector 10"/>
          <p:cNvCxnSpPr>
            <a:cxnSpLocks noChangeShapeType="1"/>
          </p:cNvCxnSpPr>
          <p:nvPr/>
        </p:nvCxnSpPr>
        <p:spPr bwMode="auto">
          <a:xfrm flipH="1">
            <a:off x="2514600" y="3505200"/>
            <a:ext cx="1828800" cy="457200"/>
          </a:xfrm>
          <a:prstGeom prst="straightConnector1">
            <a:avLst/>
          </a:prstGeom>
          <a:noFill/>
          <a:ln w="9525" algn="ctr">
            <a:solidFill>
              <a:srgbClr val="FF0000"/>
            </a:solidFill>
            <a:round/>
            <a:headEnd/>
            <a:tailEnd type="arrow" w="med" len="med"/>
          </a:ln>
        </p:spPr>
      </p:cxnSp>
      <p:sp>
        <p:nvSpPr>
          <p:cNvPr id="30" name="Oval 29"/>
          <p:cNvSpPr/>
          <p:nvPr/>
        </p:nvSpPr>
        <p:spPr bwMode="auto">
          <a:xfrm>
            <a:off x="2209800" y="3962400"/>
            <a:ext cx="3810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0044ED5-CEAD-4F91-9AE4-A8371C628954}" type="slidenum">
              <a:rPr lang="en-US" sz="1600">
                <a:latin typeface="Times New Roman" pitchFamily="18" charset="0"/>
              </a:rPr>
              <a:pPr algn="r"/>
              <a:t>34</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smtClean="0"/>
              <a:t>What's Next</a:t>
            </a:r>
          </a:p>
        </p:txBody>
      </p:sp>
      <p:sp>
        <p:nvSpPr>
          <p:cNvPr id="118787" name="Rectangle 3"/>
          <p:cNvSpPr>
            <a:spLocks noChangeArrowheads="1"/>
          </p:cNvSpPr>
          <p:nvPr/>
        </p:nvSpPr>
        <p:spPr bwMode="auto">
          <a:xfrm>
            <a:off x="1828800" y="1371600"/>
            <a:ext cx="5943600" cy="32766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a:solidFill>
                  <a:schemeClr val="tx2"/>
                </a:solidFill>
              </a:rPr>
              <a:t>Microprocessor Concepts</a:t>
            </a:r>
            <a:endParaRPr lang="en-US" sz="1800"/>
          </a:p>
          <a:p>
            <a:pPr marL="342900" indent="-342900">
              <a:spcBef>
                <a:spcPct val="20000"/>
              </a:spcBef>
              <a:buClr>
                <a:schemeClr val="tx1"/>
              </a:buClr>
              <a:buFontTx/>
              <a:buChar char="•"/>
            </a:pPr>
            <a:r>
              <a:rPr lang="en-US" sz="1800"/>
              <a:t>IA-32 Memory Management and Data Storage</a:t>
            </a:r>
          </a:p>
          <a:p>
            <a:pPr marL="342900" indent="-342900">
              <a:spcBef>
                <a:spcPct val="20000"/>
              </a:spcBef>
              <a:buClr>
                <a:schemeClr val="tx1"/>
              </a:buClr>
              <a:buFontTx/>
              <a:buChar char="•"/>
            </a:pPr>
            <a:r>
              <a:rPr lang="en-US" sz="1800" b="1"/>
              <a:t>Input-Output System</a:t>
            </a:r>
            <a:endParaRPr lang="en-US" sz="1800" b="1">
              <a:solidFill>
                <a:schemeClr val="tx2"/>
              </a:solidFill>
            </a:endParaRPr>
          </a:p>
          <a:p>
            <a:pPr marL="742950" lvl="1" indent="-285750">
              <a:spcBef>
                <a:spcPct val="20000"/>
              </a:spcBef>
              <a:buClr>
                <a:schemeClr val="tx1"/>
              </a:buClr>
            </a:pPr>
            <a:endParaRPr lang="en-US" sz="1800" b="1">
              <a:solidFill>
                <a:schemeClr val="tx2"/>
              </a:solidFill>
            </a:endParaRPr>
          </a:p>
          <a:p>
            <a:pPr marL="342900" indent="-342900">
              <a:spcBef>
                <a:spcPct val="20000"/>
              </a:spcBef>
              <a:buClr>
                <a:schemeClr val="tx1"/>
              </a:buClr>
            </a:pPr>
            <a:endParaRPr lang="en-US" sz="2400" b="1"/>
          </a:p>
        </p:txBody>
      </p:sp>
      <p:sp>
        <p:nvSpPr>
          <p:cNvPr id="118788" name="Slide Number Placeholder 5"/>
          <p:cNvSpPr>
            <a:spLocks noGrp="1"/>
          </p:cNvSpPr>
          <p:nvPr>
            <p:ph type="sldNum" sz="quarter" idx="11"/>
          </p:nvPr>
        </p:nvSpPr>
        <p:spPr>
          <a:noFill/>
        </p:spPr>
        <p:txBody>
          <a:bodyPr/>
          <a:lstStyle/>
          <a:p>
            <a:fld id="{DC49FE5A-2C8F-4B08-82F2-471F08E1CCD1}" type="slidenum">
              <a:rPr lang="en-US" smtClean="0">
                <a:cs typeface="Arial" pitchFamily="34" charset="0"/>
              </a:rPr>
              <a:pPr/>
              <a:t>34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AA8FF658-53C5-43BF-89F0-CA500E39FC7C}" type="slidenum">
              <a:rPr lang="en-US" sz="1600">
                <a:latin typeface="Times New Roman" pitchFamily="18" charset="0"/>
              </a:rPr>
              <a:pPr algn="r"/>
              <a:t>35</a:t>
            </a:fld>
            <a:endParaRPr lang="en-US" sz="1600">
              <a:latin typeface="Times New Roman" pitchFamily="18" charset="0"/>
            </a:endParaRPr>
          </a:p>
        </p:txBody>
      </p:sp>
      <p:sp>
        <p:nvSpPr>
          <p:cNvPr id="94210" name="Rectangle 2"/>
          <p:cNvSpPr>
            <a:spLocks noGrp="1" noChangeArrowheads="1"/>
          </p:cNvSpPr>
          <p:nvPr>
            <p:ph type="title" idx="4294967295"/>
          </p:nvPr>
        </p:nvSpPr>
        <p:spPr>
          <a:xfrm>
            <a:off x="685800" y="228600"/>
            <a:ext cx="7772400" cy="533400"/>
          </a:xfrm>
        </p:spPr>
        <p:txBody>
          <a:bodyPr/>
          <a:lstStyle/>
          <a:p>
            <a:pPr eaLnBrk="1" hangingPunct="1">
              <a:defRPr/>
            </a:pPr>
            <a:r>
              <a:rPr lang="en-US" sz="2800" dirty="0" smtClean="0"/>
              <a:t>Levels of Input Output </a:t>
            </a:r>
            <a:r>
              <a:rPr lang="en-US" sz="2000" dirty="0" smtClean="0"/>
              <a:t>(1 of 2)</a:t>
            </a:r>
          </a:p>
        </p:txBody>
      </p:sp>
      <p:sp>
        <p:nvSpPr>
          <p:cNvPr id="82948" name="Rectangle 3"/>
          <p:cNvSpPr>
            <a:spLocks noGrp="1" noChangeArrowheads="1"/>
          </p:cNvSpPr>
          <p:nvPr>
            <p:ph type="body" idx="4294967295"/>
          </p:nvPr>
        </p:nvSpPr>
        <p:spPr>
          <a:xfrm>
            <a:off x="533400" y="685800"/>
            <a:ext cx="8153400" cy="5486400"/>
          </a:xfrm>
        </p:spPr>
        <p:txBody>
          <a:bodyPr/>
          <a:lstStyle/>
          <a:p>
            <a:pPr marL="0" indent="0" eaLnBrk="1" hangingPunct="1">
              <a:buFontTx/>
              <a:buNone/>
              <a:defRPr/>
            </a:pPr>
            <a:r>
              <a:rPr lang="en-US" sz="1800" dirty="0" smtClean="0"/>
              <a:t>The IO of a system is available for use at different levels of software</a:t>
            </a:r>
          </a:p>
          <a:p>
            <a:pPr eaLnBrk="1" hangingPunct="1">
              <a:defRPr/>
            </a:pPr>
            <a:r>
              <a:rPr lang="en-US" sz="1800" dirty="0" smtClean="0"/>
              <a:t>Level 3: A library function </a:t>
            </a:r>
          </a:p>
          <a:p>
            <a:pPr lvl="1" eaLnBrk="1" hangingPunct="1">
              <a:lnSpc>
                <a:spcPct val="75000"/>
              </a:lnSpc>
              <a:buFont typeface="Arial" pitchFamily="34" charset="0"/>
              <a:buChar char="−"/>
              <a:defRPr/>
            </a:pPr>
            <a:r>
              <a:rPr lang="en-US" sz="1800" dirty="0" smtClean="0"/>
              <a:t>Generic text or file I/O</a:t>
            </a:r>
          </a:p>
          <a:p>
            <a:pPr lvl="1" eaLnBrk="1" hangingPunct="1">
              <a:lnSpc>
                <a:spcPct val="75000"/>
              </a:lnSpc>
              <a:buFont typeface="Arial" pitchFamily="34" charset="0"/>
              <a:buChar char="−"/>
              <a:defRPr/>
            </a:pPr>
            <a:r>
              <a:rPr lang="en-US" sz="1800" dirty="0" smtClean="0"/>
              <a:t>Easy to code, details are hidden</a:t>
            </a:r>
          </a:p>
          <a:p>
            <a:pPr lvl="1" eaLnBrk="1" hangingPunct="1">
              <a:lnSpc>
                <a:spcPct val="75000"/>
              </a:lnSpc>
              <a:buFont typeface="Arial" pitchFamily="34" charset="0"/>
              <a:buChar char="−"/>
              <a:defRPr/>
            </a:pPr>
            <a:r>
              <a:rPr lang="en-US" sz="1800" dirty="0" smtClean="0"/>
              <a:t>Slowest performance</a:t>
            </a:r>
          </a:p>
          <a:p>
            <a:pPr eaLnBrk="1" hangingPunct="1">
              <a:spcBef>
                <a:spcPct val="50000"/>
              </a:spcBef>
              <a:defRPr/>
            </a:pPr>
            <a:r>
              <a:rPr lang="en-US" sz="1800" dirty="0" smtClean="0"/>
              <a:t>Level 2: An operating system function</a:t>
            </a:r>
          </a:p>
          <a:p>
            <a:pPr lvl="1" eaLnBrk="1" hangingPunct="1">
              <a:lnSpc>
                <a:spcPct val="75000"/>
              </a:lnSpc>
              <a:buFont typeface="Arial" pitchFamily="34" charset="0"/>
              <a:buChar char="−"/>
              <a:defRPr/>
            </a:pPr>
            <a:r>
              <a:rPr lang="en-US" sz="1800" dirty="0" smtClean="0"/>
              <a:t>From an API library, such as functions to display graphics</a:t>
            </a:r>
          </a:p>
          <a:p>
            <a:pPr lvl="1" eaLnBrk="1" hangingPunct="1">
              <a:lnSpc>
                <a:spcPct val="75000"/>
              </a:lnSpc>
              <a:buFont typeface="Arial" pitchFamily="34" charset="0"/>
              <a:buChar char="−"/>
              <a:defRPr/>
            </a:pPr>
            <a:r>
              <a:rPr lang="en-US" sz="1800" dirty="0" smtClean="0"/>
              <a:t>Specific to one OS but device independent</a:t>
            </a:r>
          </a:p>
          <a:p>
            <a:pPr lvl="1" eaLnBrk="1" hangingPunct="1">
              <a:lnSpc>
                <a:spcPct val="75000"/>
              </a:lnSpc>
              <a:buFont typeface="Arial" pitchFamily="34" charset="0"/>
              <a:buChar char="−"/>
              <a:defRPr/>
            </a:pPr>
            <a:r>
              <a:rPr lang="en-US" sz="1800" dirty="0" smtClean="0"/>
              <a:t>Medium performance</a:t>
            </a:r>
          </a:p>
          <a:p>
            <a:pPr eaLnBrk="1" hangingPunct="1">
              <a:spcBef>
                <a:spcPct val="50000"/>
              </a:spcBef>
              <a:defRPr/>
            </a:pPr>
            <a:r>
              <a:rPr lang="en-US" sz="1800" dirty="0" smtClean="0"/>
              <a:t>Level 1: A BIOS (</a:t>
            </a:r>
            <a:r>
              <a:rPr lang="en-US" sz="1800" b="1" dirty="0" smtClean="0"/>
              <a:t>b</a:t>
            </a:r>
            <a:r>
              <a:rPr lang="en-US" sz="1800" dirty="0" smtClean="0"/>
              <a:t>asic </a:t>
            </a:r>
            <a:r>
              <a:rPr lang="en-US" sz="1800" b="1" dirty="0" smtClean="0"/>
              <a:t>i</a:t>
            </a:r>
            <a:r>
              <a:rPr lang="en-US" sz="1800" dirty="0" smtClean="0"/>
              <a:t>nput-</a:t>
            </a:r>
            <a:r>
              <a:rPr lang="en-US" sz="1800" b="1" dirty="0" smtClean="0"/>
              <a:t>o</a:t>
            </a:r>
            <a:r>
              <a:rPr lang="en-US" sz="1800" dirty="0" smtClean="0"/>
              <a:t>utput </a:t>
            </a:r>
            <a:r>
              <a:rPr lang="en-US" sz="1800" b="1" dirty="0" smtClean="0"/>
              <a:t>s</a:t>
            </a:r>
            <a:r>
              <a:rPr lang="en-US" sz="1800" dirty="0" smtClean="0"/>
              <a:t>ystem) function</a:t>
            </a:r>
          </a:p>
          <a:p>
            <a:pPr lvl="1" eaLnBrk="1" hangingPunct="1">
              <a:lnSpc>
                <a:spcPct val="75000"/>
              </a:lnSpc>
              <a:buFont typeface="Arial" pitchFamily="34" charset="0"/>
              <a:buChar char="−"/>
              <a:defRPr/>
            </a:pPr>
            <a:r>
              <a:rPr lang="en-US" sz="1800" dirty="0" smtClean="0"/>
              <a:t>Low level routines that control hardware devices, such as control of color or sound</a:t>
            </a:r>
          </a:p>
          <a:p>
            <a:pPr lvl="1" eaLnBrk="1" hangingPunct="1">
              <a:lnSpc>
                <a:spcPct val="75000"/>
              </a:lnSpc>
              <a:buFont typeface="Arial" pitchFamily="34" charset="0"/>
              <a:buChar char="−"/>
              <a:defRPr/>
            </a:pPr>
            <a:r>
              <a:rPr lang="en-US" sz="1800" dirty="0" smtClean="0"/>
              <a:t>May produce different results on different systems</a:t>
            </a:r>
          </a:p>
          <a:p>
            <a:pPr lvl="1" eaLnBrk="1" hangingPunct="1">
              <a:lnSpc>
                <a:spcPct val="75000"/>
              </a:lnSpc>
              <a:buFont typeface="Arial" pitchFamily="34" charset="0"/>
              <a:buChar char="−"/>
              <a:defRPr/>
            </a:pPr>
            <a:r>
              <a:rPr lang="en-US" sz="1800" dirty="0" smtClean="0"/>
              <a:t>Knowledge of hardware required</a:t>
            </a:r>
          </a:p>
          <a:p>
            <a:pPr lvl="1" eaLnBrk="1" hangingPunct="1">
              <a:lnSpc>
                <a:spcPct val="75000"/>
              </a:lnSpc>
              <a:buFont typeface="Arial" pitchFamily="34" charset="0"/>
              <a:buChar char="−"/>
              <a:defRPr/>
            </a:pPr>
            <a:r>
              <a:rPr lang="en-US" sz="1800" dirty="0" smtClean="0"/>
              <a:t>Usually good performance</a:t>
            </a:r>
          </a:p>
          <a:p>
            <a:pPr eaLnBrk="1" hangingPunct="1">
              <a:spcBef>
                <a:spcPct val="50000"/>
              </a:spcBef>
              <a:defRPr/>
            </a:pPr>
            <a:r>
              <a:rPr lang="en-US" sz="1800" dirty="0" smtClean="0"/>
              <a:t>Level 0: Communicate directly with the hardware</a:t>
            </a:r>
          </a:p>
          <a:p>
            <a:pPr lvl="1" eaLnBrk="1" hangingPunct="1">
              <a:lnSpc>
                <a:spcPct val="75000"/>
              </a:lnSpc>
              <a:buFont typeface="Arial" pitchFamily="34" charset="0"/>
              <a:buChar char="−"/>
              <a:defRPr/>
            </a:pPr>
            <a:r>
              <a:rPr lang="en-US" sz="1800" dirty="0" smtClean="0"/>
              <a:t>May not be allowed by some operating systems</a:t>
            </a:r>
          </a:p>
          <a:p>
            <a:pPr lvl="1" eaLnBrk="1" hangingPunct="1">
              <a:lnSpc>
                <a:spcPct val="75000"/>
              </a:lnSpc>
              <a:buFont typeface="Arial" pitchFamily="34" charset="0"/>
              <a:buChar char="−"/>
              <a:defRPr/>
            </a:pPr>
            <a:r>
              <a:rPr lang="en-US" sz="1800" dirty="0" smtClean="0"/>
              <a:t>Sends and receives data at specific ports</a:t>
            </a:r>
          </a:p>
        </p:txBody>
      </p:sp>
      <p:sp>
        <p:nvSpPr>
          <p:cNvPr id="119812" name="Slide Number Placeholder 6"/>
          <p:cNvSpPr>
            <a:spLocks noGrp="1"/>
          </p:cNvSpPr>
          <p:nvPr>
            <p:ph type="sldNum" sz="quarter" idx="11"/>
          </p:nvPr>
        </p:nvSpPr>
        <p:spPr>
          <a:noFill/>
        </p:spPr>
        <p:txBody>
          <a:bodyPr/>
          <a:lstStyle/>
          <a:p>
            <a:fld id="{E17F4C09-4A59-4130-AE6F-E805B02FDFE0}" type="slidenum">
              <a:rPr lang="en-US" smtClean="0">
                <a:cs typeface="Arial" pitchFamily="34" charset="0"/>
              </a:rPr>
              <a:pPr/>
              <a:t>35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B133535-53A9-49D4-9021-035DDDFDD71D}" type="slidenum">
              <a:rPr lang="en-US" sz="1600">
                <a:latin typeface="Times New Roman" pitchFamily="18" charset="0"/>
              </a:rPr>
              <a:pPr algn="r"/>
              <a:t>36</a:t>
            </a:fld>
            <a:endParaRPr lang="en-US" sz="1600">
              <a:latin typeface="Times New Roman" pitchFamily="18" charset="0"/>
            </a:endParaRPr>
          </a:p>
        </p:txBody>
      </p:sp>
      <p:sp>
        <p:nvSpPr>
          <p:cNvPr id="21508" name="Rectangle 3"/>
          <p:cNvSpPr>
            <a:spLocks noGrp="1" noChangeArrowheads="1"/>
          </p:cNvSpPr>
          <p:nvPr>
            <p:ph type="body" idx="4294967295"/>
          </p:nvPr>
        </p:nvSpPr>
        <p:spPr>
          <a:xfrm>
            <a:off x="457200" y="914400"/>
            <a:ext cx="4876800" cy="4267200"/>
          </a:xfrm>
        </p:spPr>
        <p:txBody>
          <a:bodyPr/>
          <a:lstStyle/>
          <a:p>
            <a:pPr marL="0" indent="0" eaLnBrk="1" hangingPunct="1">
              <a:lnSpc>
                <a:spcPct val="80000"/>
              </a:lnSpc>
              <a:buFontTx/>
              <a:buNone/>
            </a:pPr>
            <a:r>
              <a:rPr lang="en-US" sz="1800" dirty="0" smtClean="0"/>
              <a:t>When a program displays a string of characters, the following steps take place:</a:t>
            </a:r>
          </a:p>
          <a:p>
            <a:pPr marL="0" indent="0" eaLnBrk="1" hangingPunct="1">
              <a:buFontTx/>
              <a:buChar char="-"/>
            </a:pPr>
            <a:r>
              <a:rPr lang="en-US" sz="1800" b="1" dirty="0" smtClean="0"/>
              <a:t> Level 3</a:t>
            </a:r>
            <a:r>
              <a:rPr lang="en-US" sz="1800" dirty="0" smtClean="0"/>
              <a:t>: The string output statement in the program runs, calling OS functions.</a:t>
            </a:r>
          </a:p>
          <a:p>
            <a:pPr marL="0" indent="0" eaLnBrk="1" hangingPunct="1">
              <a:buFontTx/>
              <a:buChar char="-"/>
            </a:pPr>
            <a:r>
              <a:rPr lang="en-US" sz="1800" b="1" dirty="0" smtClean="0"/>
              <a:t> Level 2:</a:t>
            </a:r>
            <a:r>
              <a:rPr lang="en-US" sz="1800" dirty="0" smtClean="0"/>
              <a:t> The OS functions receive the string pointer and call BIOS functions in a loop to process each character.</a:t>
            </a:r>
          </a:p>
          <a:p>
            <a:pPr marL="0" indent="0" eaLnBrk="1" hangingPunct="1">
              <a:buFontTx/>
              <a:buChar char="-"/>
            </a:pPr>
            <a:r>
              <a:rPr lang="en-US" sz="1800" b="1" dirty="0" smtClean="0"/>
              <a:t> Level 1</a:t>
            </a:r>
            <a:r>
              <a:rPr lang="en-US" sz="1800" dirty="0" smtClean="0"/>
              <a:t>: The BIOS functions map each character to the right size, font, color… and send data to a hardware port.</a:t>
            </a:r>
          </a:p>
          <a:p>
            <a:pPr marL="0" indent="0" eaLnBrk="1" hangingPunct="1">
              <a:buFontTx/>
              <a:buChar char="-"/>
            </a:pPr>
            <a:r>
              <a:rPr lang="en-US" sz="1800" b="1" dirty="0" smtClean="0"/>
              <a:t> Level 0</a:t>
            </a:r>
            <a:r>
              <a:rPr lang="en-US" sz="1800" dirty="0" smtClean="0"/>
              <a:t>: The port is connected to a video controller card, which generates signals at the right time to display the character in pixels.</a:t>
            </a:r>
          </a:p>
        </p:txBody>
      </p:sp>
      <p:graphicFrame>
        <p:nvGraphicFramePr>
          <p:cNvPr id="21506" name="Object 0"/>
          <p:cNvGraphicFramePr>
            <a:graphicFrameLocks noChangeAspect="1"/>
          </p:cNvGraphicFramePr>
          <p:nvPr/>
        </p:nvGraphicFramePr>
        <p:xfrm>
          <a:off x="5410200" y="1143000"/>
          <a:ext cx="2971800" cy="3581400"/>
        </p:xfrm>
        <a:graphic>
          <a:graphicData uri="http://schemas.openxmlformats.org/presentationml/2006/ole">
            <mc:AlternateContent xmlns:mc="http://schemas.openxmlformats.org/markup-compatibility/2006">
              <mc:Choice xmlns:v="urn:schemas-microsoft-com:vml" Requires="v">
                <p:oleObj spid="_x0000_s21507" name="VISIO" r:id="rId3" imgW="2040840" imgH="2377800" progId="">
                  <p:embed/>
                </p:oleObj>
              </mc:Choice>
              <mc:Fallback>
                <p:oleObj name="VISIO" r:id="rId3" imgW="2040840" imgH="2377800"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l="-2478" t="-2127" r="5833" b="-4256"/>
                      <a:stretch>
                        <a:fillRect/>
                      </a:stretch>
                    </p:blipFill>
                    <p:spPr bwMode="auto">
                      <a:xfrm>
                        <a:off x="5410200" y="1143000"/>
                        <a:ext cx="2971800" cy="3581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Text Box 5"/>
          <p:cNvSpPr txBox="1">
            <a:spLocks noChangeArrowheads="1"/>
          </p:cNvSpPr>
          <p:nvPr/>
        </p:nvSpPr>
        <p:spPr bwMode="auto">
          <a:xfrm>
            <a:off x="1143000" y="5105400"/>
            <a:ext cx="6096000" cy="1107996"/>
          </a:xfrm>
          <a:prstGeom prst="rect">
            <a:avLst/>
          </a:prstGeom>
          <a:noFill/>
          <a:ln w="9525">
            <a:noFill/>
            <a:miter lim="800000"/>
            <a:headEnd/>
            <a:tailEnd/>
          </a:ln>
        </p:spPr>
        <p:txBody>
          <a:bodyPr tIns="137160" bIns="137160">
            <a:spAutoFit/>
          </a:bodyPr>
          <a:lstStyle/>
          <a:p>
            <a:pPr>
              <a:spcBef>
                <a:spcPct val="50000"/>
              </a:spcBef>
            </a:pPr>
            <a:r>
              <a:rPr lang="en-US" sz="1800" dirty="0"/>
              <a:t>Unlike a HLL program that only works at Level 3, an assembly program can perform input-output at level </a:t>
            </a:r>
            <a:r>
              <a:rPr lang="en-US" sz="1800" dirty="0" smtClean="0"/>
              <a:t>1, or can call the OS functions directly.</a:t>
            </a:r>
            <a:endParaRPr lang="en-US" sz="1800" dirty="0"/>
          </a:p>
        </p:txBody>
      </p:sp>
      <p:sp>
        <p:nvSpPr>
          <p:cNvPr id="94210" name="Rectangle 2"/>
          <p:cNvSpPr>
            <a:spLocks noChangeArrowheads="1"/>
          </p:cNvSpPr>
          <p:nvPr/>
        </p:nvSpPr>
        <p:spPr bwMode="auto">
          <a:xfrm>
            <a:off x="762000" y="304800"/>
            <a:ext cx="7772400" cy="609600"/>
          </a:xfrm>
          <a:prstGeom prst="rect">
            <a:avLst/>
          </a:prstGeom>
          <a:noFill/>
          <a:ln w="9525">
            <a:noFill/>
            <a:miter lim="800000"/>
            <a:headEnd/>
            <a:tailEnd/>
          </a:ln>
        </p:spPr>
        <p:txBody>
          <a:bodyPr lIns="92075" tIns="46038" rIns="92075" bIns="46038" anchor="ctr"/>
          <a:lstStyle/>
          <a:p>
            <a:pPr algn="ctr">
              <a:defRPr/>
            </a:pPr>
            <a:r>
              <a:rPr lang="en-US" sz="2800">
                <a:solidFill>
                  <a:schemeClr val="tx2"/>
                </a:solidFill>
                <a:effectLst>
                  <a:outerShdw blurRad="38100" dist="38100" dir="2700000" algn="tl">
                    <a:srgbClr val="C0C0C0"/>
                  </a:outerShdw>
                </a:effectLst>
                <a:latin typeface="Arial" charset="0"/>
                <a:cs typeface="+mn-cs"/>
              </a:rPr>
              <a:t>Levels of Input Output </a:t>
            </a:r>
            <a:r>
              <a:rPr lang="en-US" sz="2000">
                <a:solidFill>
                  <a:schemeClr val="tx2"/>
                </a:solidFill>
                <a:effectLst>
                  <a:outerShdw blurRad="38100" dist="38100" dir="2700000" algn="tl">
                    <a:srgbClr val="C0C0C0"/>
                  </a:outerShdw>
                </a:effectLst>
                <a:latin typeface="Arial" charset="0"/>
                <a:cs typeface="+mn-cs"/>
              </a:rPr>
              <a:t>(2 of 2)</a:t>
            </a:r>
          </a:p>
        </p:txBody>
      </p:sp>
      <p:sp>
        <p:nvSpPr>
          <p:cNvPr id="21511" name="Slide Number Placeholder 7"/>
          <p:cNvSpPr>
            <a:spLocks noGrp="1"/>
          </p:cNvSpPr>
          <p:nvPr>
            <p:ph type="sldNum" sz="quarter" idx="11"/>
          </p:nvPr>
        </p:nvSpPr>
        <p:spPr>
          <a:noFill/>
        </p:spPr>
        <p:txBody>
          <a:bodyPr/>
          <a:lstStyle/>
          <a:p>
            <a:fld id="{5E33C90D-0108-45BF-8367-3269BB13F908}" type="slidenum">
              <a:rPr lang="en-US" smtClean="0">
                <a:cs typeface="Arial" pitchFamily="34" charset="0"/>
              </a:rPr>
              <a:pPr/>
              <a:t>36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F33A46A-E208-446D-A3EA-7EEBA76B049A}" type="slidenum">
              <a:rPr lang="en-US" sz="1600">
                <a:latin typeface="Times New Roman" pitchFamily="18" charset="0"/>
              </a:rPr>
              <a:pPr algn="r"/>
              <a:t>37</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smtClean="0"/>
              <a:t>Summary of Key Concepts</a:t>
            </a:r>
          </a:p>
        </p:txBody>
      </p:sp>
      <p:sp>
        <p:nvSpPr>
          <p:cNvPr id="122883" name="Rectangle 3"/>
          <p:cNvSpPr>
            <a:spLocks noGrp="1" noChangeArrowheads="1"/>
          </p:cNvSpPr>
          <p:nvPr>
            <p:ph type="body" idx="4294967295"/>
          </p:nvPr>
        </p:nvSpPr>
        <p:spPr>
          <a:xfrm>
            <a:off x="381000" y="762000"/>
            <a:ext cx="8229600" cy="5257800"/>
          </a:xfrm>
        </p:spPr>
        <p:txBody>
          <a:bodyPr/>
          <a:lstStyle/>
          <a:p>
            <a:pPr eaLnBrk="1" hangingPunct="1">
              <a:lnSpc>
                <a:spcPct val="90000"/>
              </a:lnSpc>
            </a:pPr>
            <a:r>
              <a:rPr lang="en-US" sz="1800" dirty="0" smtClean="0"/>
              <a:t>Since assembly programs work closely with hardware, it is important to know the basic architecture of the system.</a:t>
            </a:r>
          </a:p>
          <a:p>
            <a:pPr eaLnBrk="1" hangingPunct="1">
              <a:lnSpc>
                <a:spcPct val="90000"/>
              </a:lnSpc>
            </a:pPr>
            <a:r>
              <a:rPr lang="en-US" sz="1800" dirty="0" smtClean="0"/>
              <a:t>Each instruction in an assembly program is run in an instruction cycle, which involves coordination between the CPU and other devices, such as memory.</a:t>
            </a:r>
          </a:p>
          <a:p>
            <a:pPr eaLnBrk="1" hangingPunct="1">
              <a:lnSpc>
                <a:spcPct val="90000"/>
              </a:lnSpc>
            </a:pPr>
            <a:r>
              <a:rPr lang="en-US" sz="1800" dirty="0" smtClean="0"/>
              <a:t>Memory access is slow compared to CPU execution time, so the system architecture makes up for this by using: registers, cache, pipelining and </a:t>
            </a:r>
            <a:r>
              <a:rPr lang="en-US" sz="1800" dirty="0" err="1" smtClean="0"/>
              <a:t>multicore</a:t>
            </a:r>
            <a:r>
              <a:rPr lang="en-US" sz="1800" dirty="0" smtClean="0"/>
              <a:t> processing.</a:t>
            </a:r>
          </a:p>
          <a:p>
            <a:pPr eaLnBrk="1" hangingPunct="1">
              <a:lnSpc>
                <a:spcPct val="90000"/>
              </a:lnSpc>
            </a:pPr>
            <a:r>
              <a:rPr lang="en-US" sz="1800" dirty="0" smtClean="0"/>
              <a:t>In the Intel CPU family, the CPU we use and the OS we use dictate what modes we can run, and the mode determines how the OS sets up memory for our program.</a:t>
            </a:r>
          </a:p>
          <a:p>
            <a:pPr eaLnBrk="1" hangingPunct="1">
              <a:lnSpc>
                <a:spcPct val="90000"/>
              </a:lnSpc>
            </a:pPr>
            <a:r>
              <a:rPr lang="en-US" sz="1800" dirty="0" smtClean="0"/>
              <a:t>Given a memory set up, we can choose which memory model to use, and the memory model dictates how much memory is allocated for our program.</a:t>
            </a:r>
          </a:p>
          <a:p>
            <a:pPr eaLnBrk="1" hangingPunct="1">
              <a:lnSpc>
                <a:spcPct val="90000"/>
              </a:lnSpc>
            </a:pPr>
            <a:r>
              <a:rPr lang="en-US" sz="1800" dirty="0" smtClean="0"/>
              <a:t>When our program accesses memory, there is paging involved.</a:t>
            </a:r>
          </a:p>
          <a:p>
            <a:pPr eaLnBrk="1" hangingPunct="1">
              <a:lnSpc>
                <a:spcPct val="90000"/>
              </a:lnSpc>
            </a:pPr>
            <a:r>
              <a:rPr lang="en-US" sz="1800" dirty="0" smtClean="0"/>
              <a:t>The register name determines the size of data that is accessed.</a:t>
            </a:r>
          </a:p>
          <a:p>
            <a:pPr eaLnBrk="1" hangingPunct="1">
              <a:lnSpc>
                <a:spcPct val="90000"/>
              </a:lnSpc>
            </a:pPr>
            <a:r>
              <a:rPr lang="en-US" sz="1800" dirty="0" smtClean="0"/>
              <a:t>Data are stored as consecutive bytes in memory, and each byte of memory has a specific address.</a:t>
            </a:r>
          </a:p>
          <a:p>
            <a:pPr eaLnBrk="1" hangingPunct="1">
              <a:lnSpc>
                <a:spcPct val="90000"/>
              </a:lnSpc>
            </a:pPr>
            <a:r>
              <a:rPr lang="en-US" sz="1800" dirty="0" smtClean="0"/>
              <a:t>The CPU works with different IO devices through ports. Assembly allows us to work with IO ports at a lower level than </a:t>
            </a:r>
            <a:r>
              <a:rPr lang="en-US" sz="1800" smtClean="0"/>
              <a:t>a HLL.</a:t>
            </a:r>
            <a:endParaRPr lang="en-US" sz="1800" dirty="0" smtClean="0"/>
          </a:p>
        </p:txBody>
      </p:sp>
      <p:sp>
        <p:nvSpPr>
          <p:cNvPr id="122884" name="Slide Number Placeholder 5"/>
          <p:cNvSpPr>
            <a:spLocks noGrp="1"/>
          </p:cNvSpPr>
          <p:nvPr>
            <p:ph type="sldNum" sz="quarter" idx="11"/>
          </p:nvPr>
        </p:nvSpPr>
        <p:spPr>
          <a:noFill/>
        </p:spPr>
        <p:txBody>
          <a:bodyPr/>
          <a:lstStyle/>
          <a:p>
            <a:fld id="{F688D65B-F3D4-4B27-981B-D98AAA3F07C2}" type="slidenum">
              <a:rPr lang="en-US" smtClean="0">
                <a:cs typeface="Arial" pitchFamily="34" charset="0"/>
              </a:rPr>
              <a:pPr/>
              <a:t>37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A2AAB6AC-B868-4C0D-82C6-E4776BF51C7D}" type="slidenum">
              <a:rPr lang="en-US" sz="1600">
                <a:latin typeface="Times New Roman" pitchFamily="18" charset="0"/>
              </a:rPr>
              <a:pPr algn="r"/>
              <a:t>4</a:t>
            </a:fld>
            <a:endParaRPr lang="en-US" sz="1600">
              <a:latin typeface="Times New Roman" pitchFamily="18" charset="0"/>
            </a:endParaRPr>
          </a:p>
        </p:txBody>
      </p:sp>
      <p:sp>
        <p:nvSpPr>
          <p:cNvPr id="2" name="Rectangle 2"/>
          <p:cNvSpPr>
            <a:spLocks noGrp="1" noChangeArrowheads="1"/>
          </p:cNvSpPr>
          <p:nvPr>
            <p:ph type="title" idx="4294967295"/>
          </p:nvPr>
        </p:nvSpPr>
        <p:spPr>
          <a:xfrm>
            <a:off x="685800" y="0"/>
            <a:ext cx="7772400" cy="685800"/>
          </a:xfrm>
        </p:spPr>
        <p:txBody>
          <a:bodyPr/>
          <a:lstStyle/>
          <a:p>
            <a:pPr eaLnBrk="1" hangingPunct="1">
              <a:defRPr/>
            </a:pPr>
            <a:r>
              <a:rPr lang="en-US" sz="2800" dirty="0" smtClean="0"/>
              <a:t>Basic Microcomputer Design</a:t>
            </a:r>
          </a:p>
        </p:txBody>
      </p:sp>
      <p:sp>
        <p:nvSpPr>
          <p:cNvPr id="10245" name="Rectangle 3"/>
          <p:cNvSpPr>
            <a:spLocks noGrp="1" noChangeArrowheads="1"/>
          </p:cNvSpPr>
          <p:nvPr>
            <p:ph type="body" idx="4294967295"/>
          </p:nvPr>
        </p:nvSpPr>
        <p:spPr>
          <a:xfrm>
            <a:off x="533400" y="609600"/>
            <a:ext cx="8077200" cy="3352800"/>
          </a:xfrm>
        </p:spPr>
        <p:txBody>
          <a:bodyPr/>
          <a:lstStyle/>
          <a:p>
            <a:pPr eaLnBrk="1" hangingPunct="1">
              <a:lnSpc>
                <a:spcPct val="80000"/>
              </a:lnSpc>
              <a:buFontTx/>
              <a:buNone/>
            </a:pPr>
            <a:r>
              <a:rPr lang="en-US" sz="1800" dirty="0" smtClean="0"/>
              <a:t>The central processor unit (CPU) has the following components:</a:t>
            </a:r>
          </a:p>
          <a:p>
            <a:pPr eaLnBrk="1" hangingPunct="1">
              <a:lnSpc>
                <a:spcPct val="80000"/>
              </a:lnSpc>
            </a:pPr>
            <a:r>
              <a:rPr lang="en-US" sz="1800" dirty="0" smtClean="0"/>
              <a:t>The clock: synchronizes all CPU operations.</a:t>
            </a:r>
          </a:p>
          <a:p>
            <a:pPr eaLnBrk="1" hangingPunct="1">
              <a:lnSpc>
                <a:spcPct val="80000"/>
              </a:lnSpc>
            </a:pPr>
            <a:r>
              <a:rPr lang="en-US" sz="1800" dirty="0" smtClean="0"/>
              <a:t>The control unit (CU): coordinates the sequence of execution steps.</a:t>
            </a:r>
          </a:p>
          <a:p>
            <a:pPr eaLnBrk="1" hangingPunct="1">
              <a:lnSpc>
                <a:spcPct val="80000"/>
              </a:lnSpc>
            </a:pPr>
            <a:r>
              <a:rPr lang="en-US" sz="1800" dirty="0" smtClean="0"/>
              <a:t>The arithmetic and logic unit (ALU): performs integer arithmetic and bitwise operations.</a:t>
            </a:r>
          </a:p>
          <a:p>
            <a:pPr eaLnBrk="1" hangingPunct="1">
              <a:lnSpc>
                <a:spcPct val="80000"/>
              </a:lnSpc>
            </a:pPr>
            <a:r>
              <a:rPr lang="en-US" sz="1800" dirty="0" smtClean="0"/>
              <a:t>The registers: store data temporarily during CPU operations.</a:t>
            </a:r>
          </a:p>
          <a:p>
            <a:pPr eaLnBrk="1" hangingPunct="1">
              <a:lnSpc>
                <a:spcPct val="80000"/>
              </a:lnSpc>
              <a:spcBef>
                <a:spcPct val="35000"/>
              </a:spcBef>
              <a:buFontTx/>
              <a:buNone/>
            </a:pPr>
            <a:r>
              <a:rPr lang="en-US" sz="1800" dirty="0" smtClean="0"/>
              <a:t>The buses connect the CPU with other devices such as memory or IO:</a:t>
            </a:r>
          </a:p>
          <a:p>
            <a:pPr eaLnBrk="1" hangingPunct="1">
              <a:lnSpc>
                <a:spcPct val="80000"/>
              </a:lnSpc>
            </a:pPr>
            <a:r>
              <a:rPr lang="en-US" sz="1800" dirty="0" smtClean="0"/>
              <a:t>The CPU uses the address bus to send out the address of the device it wants to access.</a:t>
            </a:r>
          </a:p>
          <a:p>
            <a:pPr eaLnBrk="1" hangingPunct="1">
              <a:lnSpc>
                <a:spcPct val="80000"/>
              </a:lnSpc>
            </a:pPr>
            <a:r>
              <a:rPr lang="en-US" sz="1800" dirty="0" smtClean="0"/>
              <a:t>The CPU uses the control bus to send the control signal, such as read or write, to the appropriate device.</a:t>
            </a:r>
          </a:p>
          <a:p>
            <a:pPr eaLnBrk="1" hangingPunct="1">
              <a:lnSpc>
                <a:spcPct val="80000"/>
              </a:lnSpc>
            </a:pPr>
            <a:r>
              <a:rPr lang="en-US" sz="1800" dirty="0" smtClean="0"/>
              <a:t>The data bus is used by the CPU and other devices to transport data to and from the CPU.</a:t>
            </a:r>
          </a:p>
        </p:txBody>
      </p:sp>
      <p:graphicFrame>
        <p:nvGraphicFramePr>
          <p:cNvPr id="10242" name="Object 4096"/>
          <p:cNvGraphicFramePr>
            <a:graphicFrameLocks noChangeAspect="1"/>
          </p:cNvGraphicFramePr>
          <p:nvPr/>
        </p:nvGraphicFramePr>
        <p:xfrm>
          <a:off x="1600200" y="4038600"/>
          <a:ext cx="5638800" cy="2286000"/>
        </p:xfrm>
        <a:graphic>
          <a:graphicData uri="http://schemas.openxmlformats.org/presentationml/2006/ole">
            <mc:AlternateContent xmlns:mc="http://schemas.openxmlformats.org/markup-compatibility/2006">
              <mc:Choice xmlns:v="urn:schemas-microsoft-com:vml" Requires="v">
                <p:oleObj spid="_x0000_s10243" name="VISIO" r:id="rId3" imgW="4390200" imgH="2033280" progId="">
                  <p:embed/>
                </p:oleObj>
              </mc:Choice>
              <mc:Fallback>
                <p:oleObj name="VISIO" r:id="rId3" imgW="4390200" imgH="2033280" progId="">
                  <p:embed/>
                  <p:pic>
                    <p:nvPicPr>
                      <p:cNvPr id="0" name="Object 4096"/>
                      <p:cNvPicPr>
                        <a:picLocks noChangeAspect="1" noChangeArrowheads="1"/>
                      </p:cNvPicPr>
                      <p:nvPr/>
                    </p:nvPicPr>
                    <p:blipFill>
                      <a:blip r:embed="rId4">
                        <a:extLst>
                          <a:ext uri="{28A0092B-C50C-407E-A947-70E740481C1C}">
                            <a14:useLocalDpi xmlns:a14="http://schemas.microsoft.com/office/drawing/2010/main" val="0"/>
                          </a:ext>
                        </a:extLst>
                      </a:blip>
                      <a:srcRect l="-2817" t="-3040" r="-1408" b="-6396"/>
                      <a:stretch>
                        <a:fillRect/>
                      </a:stretch>
                    </p:blipFill>
                    <p:spPr bwMode="auto">
                      <a:xfrm>
                        <a:off x="1600200" y="4038600"/>
                        <a:ext cx="56388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Slide Number Placeholder 6"/>
          <p:cNvSpPr>
            <a:spLocks noGrp="1"/>
          </p:cNvSpPr>
          <p:nvPr>
            <p:ph type="sldNum" sz="quarter" idx="11"/>
          </p:nvPr>
        </p:nvSpPr>
        <p:spPr>
          <a:noFill/>
        </p:spPr>
        <p:txBody>
          <a:bodyPr/>
          <a:lstStyle/>
          <a:p>
            <a:fld id="{88C54C97-7D6F-4CA4-AC1F-A5A6D4EB44A8}" type="slidenum">
              <a:rPr lang="en-US" smtClean="0">
                <a:cs typeface="Arial" pitchFamily="34" charset="0"/>
              </a:rPr>
              <a:pPr/>
              <a:t>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DD45B60-55A9-4750-870E-F3D62F63AC95}" type="slidenum">
              <a:rPr lang="en-US" sz="1600">
                <a:latin typeface="Times New Roman" pitchFamily="18" charset="0"/>
              </a:rPr>
              <a:pPr algn="r"/>
              <a:t>5</a:t>
            </a:fld>
            <a:endParaRPr lang="en-US" sz="1600">
              <a:latin typeface="Times New Roman" pitchFamily="18" charset="0"/>
            </a:endParaRPr>
          </a:p>
        </p:txBody>
      </p:sp>
      <p:sp>
        <p:nvSpPr>
          <p:cNvPr id="101378" name="Rectangle 2050"/>
          <p:cNvSpPr>
            <a:spLocks noGrp="1" noChangeArrowheads="1"/>
          </p:cNvSpPr>
          <p:nvPr>
            <p:ph type="title" idx="4294967295"/>
          </p:nvPr>
        </p:nvSpPr>
        <p:spPr/>
        <p:txBody>
          <a:bodyPr/>
          <a:lstStyle/>
          <a:p>
            <a:pPr eaLnBrk="1" hangingPunct="1">
              <a:defRPr/>
            </a:pPr>
            <a:r>
              <a:rPr lang="en-US" sz="2800" smtClean="0"/>
              <a:t>Clock</a:t>
            </a:r>
          </a:p>
        </p:txBody>
      </p:sp>
      <p:sp>
        <p:nvSpPr>
          <p:cNvPr id="11269" name="Rectangle 2051"/>
          <p:cNvSpPr>
            <a:spLocks noGrp="1" noChangeArrowheads="1"/>
          </p:cNvSpPr>
          <p:nvPr>
            <p:ph type="body" idx="4294967295"/>
          </p:nvPr>
        </p:nvSpPr>
        <p:spPr>
          <a:xfrm>
            <a:off x="457200" y="762000"/>
            <a:ext cx="8305800" cy="4038600"/>
          </a:xfrm>
        </p:spPr>
        <p:txBody>
          <a:bodyPr/>
          <a:lstStyle/>
          <a:p>
            <a:pPr eaLnBrk="1" hangingPunct="1">
              <a:lnSpc>
                <a:spcPct val="90000"/>
              </a:lnSpc>
            </a:pPr>
            <a:r>
              <a:rPr lang="en-US" sz="1800" dirty="0" smtClean="0"/>
              <a:t>There is one clock that runs at a constant rate.</a:t>
            </a:r>
          </a:p>
          <a:p>
            <a:pPr eaLnBrk="1" hangingPunct="1">
              <a:lnSpc>
                <a:spcPct val="90000"/>
              </a:lnSpc>
            </a:pPr>
            <a:r>
              <a:rPr lang="en-US" sz="1800" dirty="0" smtClean="0"/>
              <a:t>The clock runs by cycling between a high and a low voltage, the high state is considered 1 and the low state is 0.</a:t>
            </a:r>
          </a:p>
          <a:p>
            <a:pPr eaLnBrk="1" hangingPunct="1">
              <a:lnSpc>
                <a:spcPct val="90000"/>
              </a:lnSpc>
            </a:pPr>
            <a:r>
              <a:rPr lang="en-US" sz="1800" dirty="0" smtClean="0"/>
              <a:t>The transition from 0 to 1 is the rising edge, the transition from 1 to 0 is the falling edge.</a:t>
            </a:r>
          </a:p>
          <a:p>
            <a:pPr eaLnBrk="1" hangingPunct="1">
              <a:lnSpc>
                <a:spcPct val="90000"/>
              </a:lnSpc>
            </a:pPr>
            <a:r>
              <a:rPr lang="en-US" sz="1800" dirty="0" smtClean="0"/>
              <a:t>One clock cycle is the time between a falling edge and the next falling edge.</a:t>
            </a:r>
          </a:p>
          <a:p>
            <a:pPr eaLnBrk="1" hangingPunct="1">
              <a:lnSpc>
                <a:spcPct val="90000"/>
              </a:lnSpc>
            </a:pPr>
            <a:r>
              <a:rPr lang="en-US" sz="1800" dirty="0" smtClean="0"/>
              <a:t>The clock is used to trigger events: data is loaded onto the data bus at the beginning of a clock cycle, data is read into the CPU registers at a different clock cycle, etc.</a:t>
            </a:r>
          </a:p>
          <a:p>
            <a:pPr eaLnBrk="1" hangingPunct="1">
              <a:lnSpc>
                <a:spcPct val="90000"/>
              </a:lnSpc>
            </a:pPr>
            <a:r>
              <a:rPr lang="en-US" sz="1800" dirty="0" smtClean="0"/>
              <a:t>All CPU and bus operations are synchronized to the clock cycle so they can work together in the right order and at the proper time.</a:t>
            </a:r>
          </a:p>
          <a:p>
            <a:pPr eaLnBrk="1" hangingPunct="1">
              <a:lnSpc>
                <a:spcPct val="90000"/>
              </a:lnSpc>
            </a:pPr>
            <a:r>
              <a:rPr lang="en-US" sz="1800" dirty="0" smtClean="0"/>
              <a:t>The efficiency of an operation is measured in clock cycles: an instruction (operation) that takes 5 clock cycles to complete is considered faster than an instruction that takes 8 clock cycles to complete.</a:t>
            </a:r>
          </a:p>
        </p:txBody>
      </p:sp>
      <p:graphicFrame>
        <p:nvGraphicFramePr>
          <p:cNvPr id="11266" name="Object 4096"/>
          <p:cNvGraphicFramePr>
            <a:graphicFrameLocks noChangeAspect="1"/>
          </p:cNvGraphicFramePr>
          <p:nvPr/>
        </p:nvGraphicFramePr>
        <p:xfrm>
          <a:off x="2057400" y="4800600"/>
          <a:ext cx="4953000" cy="952500"/>
        </p:xfrm>
        <a:graphic>
          <a:graphicData uri="http://schemas.openxmlformats.org/presentationml/2006/ole">
            <mc:AlternateContent xmlns:mc="http://schemas.openxmlformats.org/markup-compatibility/2006">
              <mc:Choice xmlns:v="urn:schemas-microsoft-com:vml" Requires="v">
                <p:oleObj spid="_x0000_s11267" name="VISIO" r:id="rId3" imgW="2070720" imgH="570960" progId="">
                  <p:embed/>
                </p:oleObj>
              </mc:Choice>
              <mc:Fallback>
                <p:oleObj name="VISIO" r:id="rId3" imgW="2070720" imgH="570960" progId="">
                  <p:embed/>
                  <p:pic>
                    <p:nvPicPr>
                      <p:cNvPr id="0" name="Object 40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800600"/>
                        <a:ext cx="4953000" cy="952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Slide Number Placeholder 6"/>
          <p:cNvSpPr>
            <a:spLocks noGrp="1"/>
          </p:cNvSpPr>
          <p:nvPr>
            <p:ph type="sldNum" sz="quarter" idx="11"/>
          </p:nvPr>
        </p:nvSpPr>
        <p:spPr>
          <a:noFill/>
        </p:spPr>
        <p:txBody>
          <a:bodyPr/>
          <a:lstStyle/>
          <a:p>
            <a:fld id="{A4C8FDE6-1107-4DC1-B336-FEF1456B0BB4}" type="slidenum">
              <a:rPr lang="en-US" smtClean="0">
                <a:cs typeface="Arial" pitchFamily="34" charset="0"/>
              </a:rPr>
              <a:pPr/>
              <a:t>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85800" y="152400"/>
            <a:ext cx="7772400" cy="457200"/>
          </a:xfrm>
        </p:spPr>
        <p:txBody>
          <a:bodyPr/>
          <a:lstStyle/>
          <a:p>
            <a:r>
              <a:rPr lang="en-US" sz="2800" smtClean="0">
                <a:effectLst/>
              </a:rPr>
              <a:t>CISC and RISC Architecture</a:t>
            </a:r>
          </a:p>
        </p:txBody>
      </p:sp>
      <p:sp>
        <p:nvSpPr>
          <p:cNvPr id="81922" name="Rectangle 3"/>
          <p:cNvSpPr>
            <a:spLocks noGrp="1" noChangeArrowheads="1"/>
          </p:cNvSpPr>
          <p:nvPr>
            <p:ph type="body" idx="1"/>
          </p:nvPr>
        </p:nvSpPr>
        <p:spPr>
          <a:xfrm>
            <a:off x="381000" y="533400"/>
            <a:ext cx="8382000" cy="5791200"/>
          </a:xfrm>
        </p:spPr>
        <p:txBody>
          <a:bodyPr/>
          <a:lstStyle/>
          <a:p>
            <a:pPr>
              <a:lnSpc>
                <a:spcPct val="90000"/>
              </a:lnSpc>
            </a:pPr>
            <a:r>
              <a:rPr lang="en-US" sz="1800" dirty="0" smtClean="0"/>
              <a:t>For any processor, the number of clock cycles that an average instruction takes depends on whether the processor follows the CISC or RISC architecture.</a:t>
            </a:r>
          </a:p>
          <a:p>
            <a:pPr>
              <a:lnSpc>
                <a:spcPct val="90000"/>
              </a:lnSpc>
            </a:pPr>
            <a:r>
              <a:rPr lang="en-US" sz="1800" dirty="0" smtClean="0"/>
              <a:t>CISC – </a:t>
            </a:r>
            <a:r>
              <a:rPr lang="en-US" sz="1800" b="1" u="sng" dirty="0" smtClean="0"/>
              <a:t>c</a:t>
            </a:r>
            <a:r>
              <a:rPr lang="en-US" sz="1800" dirty="0" smtClean="0"/>
              <a:t>omplex </a:t>
            </a:r>
            <a:r>
              <a:rPr lang="en-US" sz="1800" b="1" u="sng" dirty="0" smtClean="0"/>
              <a:t>i</a:t>
            </a:r>
            <a:r>
              <a:rPr lang="en-US" sz="1800" dirty="0" smtClean="0"/>
              <a:t>nstruction </a:t>
            </a:r>
            <a:r>
              <a:rPr lang="en-US" sz="1800" b="1" u="sng" dirty="0" smtClean="0"/>
              <a:t>s</a:t>
            </a:r>
            <a:r>
              <a:rPr lang="en-US" sz="1800" dirty="0" smtClean="0"/>
              <a:t>et </a:t>
            </a:r>
            <a:r>
              <a:rPr lang="en-US" sz="1800" b="1" u="sng" dirty="0" smtClean="0"/>
              <a:t>c</a:t>
            </a:r>
            <a:r>
              <a:rPr lang="en-US" sz="1800" dirty="0" smtClean="0"/>
              <a:t>omputer (pronounced as “</a:t>
            </a:r>
            <a:r>
              <a:rPr lang="en-US" sz="1800" dirty="0" err="1" smtClean="0"/>
              <a:t>sisk</a:t>
            </a:r>
            <a:r>
              <a:rPr lang="en-US" sz="1800" dirty="0" smtClean="0"/>
              <a:t>”)</a:t>
            </a:r>
          </a:p>
          <a:p>
            <a:pPr lvl="1">
              <a:lnSpc>
                <a:spcPct val="90000"/>
              </a:lnSpc>
            </a:pPr>
            <a:r>
              <a:rPr lang="en-US" sz="1800" dirty="0" smtClean="0"/>
              <a:t>Large instruction set with complex instructions.</a:t>
            </a:r>
          </a:p>
          <a:p>
            <a:pPr lvl="1">
              <a:lnSpc>
                <a:spcPct val="90000"/>
              </a:lnSpc>
            </a:pPr>
            <a:r>
              <a:rPr lang="en-US" sz="1800" dirty="0" smtClean="0"/>
              <a:t>A complex instruction: high-level operation, made up of multiple steps.</a:t>
            </a:r>
          </a:p>
          <a:p>
            <a:pPr lvl="1">
              <a:lnSpc>
                <a:spcPct val="90000"/>
              </a:lnSpc>
            </a:pPr>
            <a:r>
              <a:rPr lang="en-US" sz="1800" dirty="0" smtClean="0"/>
              <a:t>Requires a microcode interpreter to translate the instructions into hardware signals.</a:t>
            </a:r>
          </a:p>
          <a:p>
            <a:pPr lvl="1">
              <a:lnSpc>
                <a:spcPct val="90000"/>
              </a:lnSpc>
            </a:pPr>
            <a:r>
              <a:rPr lang="en-US" sz="1800" dirty="0" smtClean="0"/>
              <a:t>Assembly programs use the complex instructions, which can do multiple tasks per instruction, so the programs tend to be shorter.</a:t>
            </a:r>
          </a:p>
          <a:p>
            <a:pPr lvl="1">
              <a:lnSpc>
                <a:spcPct val="90000"/>
              </a:lnSpc>
            </a:pPr>
            <a:r>
              <a:rPr lang="en-US" sz="1800" dirty="0" smtClean="0"/>
              <a:t>The x86-based processors use a CISC architecture.</a:t>
            </a:r>
          </a:p>
          <a:p>
            <a:pPr>
              <a:lnSpc>
                <a:spcPct val="90000"/>
              </a:lnSpc>
            </a:pPr>
            <a:r>
              <a:rPr lang="en-US" sz="1800" dirty="0" smtClean="0"/>
              <a:t>RISC – </a:t>
            </a:r>
            <a:r>
              <a:rPr lang="en-US" sz="1800" b="1" u="sng" dirty="0" smtClean="0"/>
              <a:t>r</a:t>
            </a:r>
            <a:r>
              <a:rPr lang="en-US" sz="1800" dirty="0" smtClean="0"/>
              <a:t>educed </a:t>
            </a:r>
            <a:r>
              <a:rPr lang="en-US" sz="1800" b="1" u="sng" dirty="0" smtClean="0"/>
              <a:t>i</a:t>
            </a:r>
            <a:r>
              <a:rPr lang="en-US" sz="1800" dirty="0" smtClean="0"/>
              <a:t>nstruction </a:t>
            </a:r>
            <a:r>
              <a:rPr lang="en-US" sz="1800" b="1" u="sng" dirty="0" smtClean="0"/>
              <a:t>s</a:t>
            </a:r>
            <a:r>
              <a:rPr lang="en-US" sz="1800" dirty="0" smtClean="0"/>
              <a:t>et </a:t>
            </a:r>
            <a:r>
              <a:rPr lang="en-US" sz="1800" b="1" u="sng" dirty="0" smtClean="0"/>
              <a:t>c</a:t>
            </a:r>
            <a:r>
              <a:rPr lang="en-US" sz="1800" dirty="0" smtClean="0"/>
              <a:t>omputer (pronounced as “risk”)</a:t>
            </a:r>
          </a:p>
          <a:p>
            <a:pPr lvl="1">
              <a:lnSpc>
                <a:spcPct val="90000"/>
              </a:lnSpc>
            </a:pPr>
            <a:r>
              <a:rPr lang="en-US" sz="1800" dirty="0" smtClean="0"/>
              <a:t>Small instruction set with simple instructions.</a:t>
            </a:r>
          </a:p>
          <a:p>
            <a:pPr lvl="1">
              <a:lnSpc>
                <a:spcPct val="90000"/>
              </a:lnSpc>
            </a:pPr>
            <a:r>
              <a:rPr lang="en-US" sz="1800" dirty="0" smtClean="0"/>
              <a:t>A simple instruction: atomic instruction that does one basic step.</a:t>
            </a:r>
          </a:p>
          <a:p>
            <a:pPr lvl="1">
              <a:lnSpc>
                <a:spcPct val="90000"/>
              </a:lnSpc>
            </a:pPr>
            <a:r>
              <a:rPr lang="en-US" sz="1800" dirty="0" smtClean="0"/>
              <a:t>Since the instructions are basic, they are directly executed by hardware.</a:t>
            </a:r>
          </a:p>
          <a:p>
            <a:pPr lvl="1">
              <a:lnSpc>
                <a:spcPct val="90000"/>
              </a:lnSpc>
            </a:pPr>
            <a:r>
              <a:rPr lang="en-US" sz="1800" dirty="0" smtClean="0"/>
              <a:t>Assembly programs tend to be longer because the simple instructions need more coordination from the assembly program.</a:t>
            </a:r>
          </a:p>
          <a:p>
            <a:pPr lvl="1">
              <a:lnSpc>
                <a:spcPct val="90000"/>
              </a:lnSpc>
            </a:pPr>
            <a:r>
              <a:rPr lang="en-US" sz="1800" dirty="0" smtClean="0"/>
              <a:t>The ARM processors use the RISC architecture. ARM is used in low-power, embedded applications such as hand-held game systems and cell phones.</a:t>
            </a:r>
          </a:p>
        </p:txBody>
      </p:sp>
      <p:sp>
        <p:nvSpPr>
          <p:cNvPr id="81923" name="Slide Number Placeholder 3"/>
          <p:cNvSpPr>
            <a:spLocks noGrp="1"/>
          </p:cNvSpPr>
          <p:nvPr>
            <p:ph type="sldNum" sz="quarter" idx="11"/>
          </p:nvPr>
        </p:nvSpPr>
        <p:spPr>
          <a:noFill/>
        </p:spPr>
        <p:txBody>
          <a:bodyPr/>
          <a:lstStyle/>
          <a:p>
            <a:fld id="{2E55C52F-841B-42D4-940F-EC7295CF99EF}" type="slidenum">
              <a:rPr lang="en-US" smtClean="0">
                <a:cs typeface="Arial" pitchFamily="34" charset="0"/>
              </a:rPr>
              <a:pPr/>
              <a:t>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8B3CB08C-C694-49D6-8A73-30DC1CCCF2FE}" type="slidenum">
              <a:rPr lang="en-US" sz="1600">
                <a:latin typeface="Times New Roman" pitchFamily="18" charset="0"/>
              </a:rPr>
              <a:pPr algn="r"/>
              <a:t>7</a:t>
            </a:fld>
            <a:endParaRPr lang="en-US" sz="1600">
              <a:latin typeface="Times New Roman" pitchFamily="18" charset="0"/>
            </a:endParaRPr>
          </a:p>
        </p:txBody>
      </p:sp>
      <p:sp>
        <p:nvSpPr>
          <p:cNvPr id="77826" name="Rectangle 2"/>
          <p:cNvSpPr>
            <a:spLocks noGrp="1" noChangeArrowheads="1"/>
          </p:cNvSpPr>
          <p:nvPr>
            <p:ph type="title" idx="4294967295"/>
          </p:nvPr>
        </p:nvSpPr>
        <p:spPr>
          <a:xfrm>
            <a:off x="609600" y="152400"/>
            <a:ext cx="7772400" cy="533400"/>
          </a:xfrm>
        </p:spPr>
        <p:txBody>
          <a:bodyPr/>
          <a:lstStyle/>
          <a:p>
            <a:pPr eaLnBrk="1" hangingPunct="1">
              <a:defRPr/>
            </a:pPr>
            <a:r>
              <a:rPr lang="en-US" sz="2800" dirty="0" smtClean="0"/>
              <a:t>Instruction Execution </a:t>
            </a:r>
            <a:r>
              <a:rPr lang="en-US" sz="2000" dirty="0" smtClean="0"/>
              <a:t>(1 of 2)</a:t>
            </a:r>
          </a:p>
        </p:txBody>
      </p:sp>
      <p:sp>
        <p:nvSpPr>
          <p:cNvPr id="12293" name="Rectangle 3"/>
          <p:cNvSpPr>
            <a:spLocks noGrp="1" noChangeArrowheads="1"/>
          </p:cNvSpPr>
          <p:nvPr>
            <p:ph type="body" idx="4294967295"/>
          </p:nvPr>
        </p:nvSpPr>
        <p:spPr>
          <a:xfrm>
            <a:off x="3962400" y="2209800"/>
            <a:ext cx="4800600" cy="4191000"/>
          </a:xfrm>
        </p:spPr>
        <p:txBody>
          <a:bodyPr/>
          <a:lstStyle/>
          <a:p>
            <a:pPr eaLnBrk="1" hangingPunct="1">
              <a:lnSpc>
                <a:spcPct val="80000"/>
              </a:lnSpc>
              <a:spcBef>
                <a:spcPct val="10000"/>
              </a:spcBef>
              <a:buFontTx/>
              <a:buNone/>
            </a:pPr>
            <a:r>
              <a:rPr lang="en-US" sz="1600" b="1" dirty="0" smtClean="0"/>
              <a:t>Instruction Fetch</a:t>
            </a:r>
            <a:r>
              <a:rPr lang="en-US" sz="1600" dirty="0" smtClean="0"/>
              <a:t>:</a:t>
            </a:r>
            <a:r>
              <a:rPr lang="en-US" sz="1400" dirty="0" smtClean="0"/>
              <a:t> </a:t>
            </a:r>
            <a:r>
              <a:rPr lang="en-US" sz="1600" dirty="0" smtClean="0"/>
              <a:t>the CU fetches the instruction from the instruction queue into the instruction register, and increments the PC so it points to the next instruction</a:t>
            </a:r>
          </a:p>
          <a:p>
            <a:pPr eaLnBrk="1" hangingPunct="1">
              <a:lnSpc>
                <a:spcPct val="80000"/>
              </a:lnSpc>
              <a:spcBef>
                <a:spcPct val="25000"/>
              </a:spcBef>
              <a:buFontTx/>
              <a:buNone/>
            </a:pPr>
            <a:r>
              <a:rPr lang="en-US" sz="1600" b="1" dirty="0" smtClean="0"/>
              <a:t>Instruction Decode</a:t>
            </a:r>
            <a:r>
              <a:rPr lang="en-US" sz="1600" dirty="0" smtClean="0"/>
              <a:t>: the CU decodes the instruction in the instruction register, and determines what operation needs to be performed by the ALU</a:t>
            </a:r>
          </a:p>
          <a:p>
            <a:pPr eaLnBrk="1" hangingPunct="1">
              <a:lnSpc>
                <a:spcPct val="80000"/>
              </a:lnSpc>
              <a:spcBef>
                <a:spcPct val="25000"/>
              </a:spcBef>
              <a:buFontTx/>
              <a:buNone/>
            </a:pPr>
            <a:r>
              <a:rPr lang="en-US" sz="1600" b="1" dirty="0" smtClean="0"/>
              <a:t>Operand Fetch</a:t>
            </a:r>
            <a:r>
              <a:rPr lang="en-US" sz="1600" dirty="0" smtClean="0"/>
              <a:t>: if an operand (data) is in memory, the CU reads or fetches the operand and stores the data in internal registers. If the operand is already in a register, then this operand fetch step is not necessary.</a:t>
            </a:r>
          </a:p>
          <a:p>
            <a:pPr eaLnBrk="1" hangingPunct="1">
              <a:lnSpc>
                <a:spcPct val="80000"/>
              </a:lnSpc>
              <a:spcBef>
                <a:spcPct val="25000"/>
              </a:spcBef>
              <a:buFontTx/>
              <a:buNone/>
            </a:pPr>
            <a:r>
              <a:rPr lang="en-US" sz="1600" b="1" dirty="0" smtClean="0"/>
              <a:t>Execute</a:t>
            </a:r>
            <a:r>
              <a:rPr lang="en-US" sz="1600" dirty="0" smtClean="0"/>
              <a:t>: the ALU performs the operation, using operands in the registers </a:t>
            </a:r>
          </a:p>
          <a:p>
            <a:pPr eaLnBrk="1" hangingPunct="1">
              <a:lnSpc>
                <a:spcPct val="80000"/>
              </a:lnSpc>
              <a:spcBef>
                <a:spcPct val="25000"/>
              </a:spcBef>
              <a:buFontTx/>
              <a:buNone/>
            </a:pPr>
            <a:r>
              <a:rPr lang="en-US" sz="1600" b="1" dirty="0" smtClean="0"/>
              <a:t>Store output</a:t>
            </a:r>
            <a:r>
              <a:rPr lang="en-US" sz="1600" dirty="0" smtClean="0"/>
              <a:t>: if the output needs to be written to memory, the CU writes data to memory in this step. If the output is stored in a register, then this step is not necessary.</a:t>
            </a:r>
          </a:p>
        </p:txBody>
      </p:sp>
      <p:graphicFrame>
        <p:nvGraphicFramePr>
          <p:cNvPr id="12290" name="Object 3072"/>
          <p:cNvGraphicFramePr>
            <a:graphicFrameLocks noChangeAspect="1"/>
          </p:cNvGraphicFramePr>
          <p:nvPr/>
        </p:nvGraphicFramePr>
        <p:xfrm>
          <a:off x="457200" y="2362200"/>
          <a:ext cx="3276600" cy="3505200"/>
        </p:xfrm>
        <a:graphic>
          <a:graphicData uri="http://schemas.openxmlformats.org/presentationml/2006/ole">
            <mc:AlternateContent xmlns:mc="http://schemas.openxmlformats.org/markup-compatibility/2006">
              <mc:Choice xmlns:v="urn:schemas-microsoft-com:vml" Requires="v">
                <p:oleObj spid="_x0000_s12291" name="VISIO" r:id="rId3" imgW="3431880" imgH="2318400" progId="">
                  <p:embed/>
                </p:oleObj>
              </mc:Choice>
              <mc:Fallback>
                <p:oleObj name="VISIO" r:id="rId3" imgW="3431880" imgH="2318400" progId="">
                  <p:embed/>
                  <p:pic>
                    <p:nvPicPr>
                      <p:cNvPr id="0" name="Object 3072"/>
                      <p:cNvPicPr>
                        <a:picLocks noChangeAspect="1" noChangeArrowheads="1"/>
                      </p:cNvPicPr>
                      <p:nvPr/>
                    </p:nvPicPr>
                    <p:blipFill>
                      <a:blip r:embed="rId4">
                        <a:extLst>
                          <a:ext uri="{28A0092B-C50C-407E-A947-70E740481C1C}">
                            <a14:useLocalDpi xmlns:a14="http://schemas.microsoft.com/office/drawing/2010/main" val="0"/>
                          </a:ext>
                        </a:extLst>
                      </a:blip>
                      <a:srcRect r="6154"/>
                      <a:stretch>
                        <a:fillRect/>
                      </a:stretch>
                    </p:blipFill>
                    <p:spPr bwMode="auto">
                      <a:xfrm>
                        <a:off x="457200" y="2362200"/>
                        <a:ext cx="3276600" cy="3505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Rectangle 7"/>
          <p:cNvSpPr>
            <a:spLocks noChangeArrowheads="1"/>
          </p:cNvSpPr>
          <p:nvPr/>
        </p:nvSpPr>
        <p:spPr bwMode="auto">
          <a:xfrm>
            <a:off x="381000" y="685800"/>
            <a:ext cx="8382000" cy="1447800"/>
          </a:xfrm>
          <a:prstGeom prst="rect">
            <a:avLst/>
          </a:prstGeom>
          <a:noFill/>
          <a:ln w="9525">
            <a:noFill/>
            <a:miter lim="800000"/>
            <a:headEnd/>
            <a:tailEnd/>
          </a:ln>
        </p:spPr>
        <p:txBody>
          <a:bodyPr/>
          <a:lstStyle/>
          <a:p>
            <a:pPr marL="342900" indent="-342900">
              <a:spcBef>
                <a:spcPct val="20000"/>
              </a:spcBef>
              <a:buClr>
                <a:schemeClr val="tx1"/>
              </a:buClr>
              <a:buFontTx/>
              <a:buChar char="•"/>
              <a:defRPr/>
            </a:pPr>
            <a:r>
              <a:rPr lang="en-US" sz="1800" dirty="0">
                <a:latin typeface="Arial" charset="0"/>
                <a:cs typeface="+mn-cs"/>
              </a:rPr>
              <a:t>When a program runs, it is first loaded into memory and the first instructions are stored in an instruction queue [labeled </a:t>
            </a:r>
            <a:r>
              <a:rPr lang="en-US" sz="1800" b="1" dirty="0">
                <a:latin typeface="Courier New" pitchFamily="49" charset="0"/>
                <a:cs typeface="Courier New" pitchFamily="49" charset="0"/>
              </a:rPr>
              <a:t>I1</a:t>
            </a:r>
            <a:r>
              <a:rPr lang="en-US" sz="1800" b="1" dirty="0">
                <a:latin typeface="+mn-lt"/>
                <a:cs typeface="Courier New" pitchFamily="49" charset="0"/>
              </a:rPr>
              <a:t>, </a:t>
            </a:r>
            <a:r>
              <a:rPr lang="en-US" sz="1800" b="1" dirty="0">
                <a:latin typeface="Courier New" pitchFamily="49" charset="0"/>
                <a:cs typeface="Courier New" pitchFamily="49" charset="0"/>
              </a:rPr>
              <a:t>I2</a:t>
            </a:r>
            <a:r>
              <a:rPr lang="en-US" sz="1800" b="1" dirty="0">
                <a:latin typeface="+mn-lt"/>
                <a:cs typeface="Courier New" pitchFamily="49" charset="0"/>
              </a:rPr>
              <a:t>, </a:t>
            </a:r>
            <a:r>
              <a:rPr lang="en-US" sz="1800" b="1" dirty="0">
                <a:latin typeface="Courier New" pitchFamily="49" charset="0"/>
                <a:cs typeface="Courier New" pitchFamily="49" charset="0"/>
              </a:rPr>
              <a:t>I3</a:t>
            </a:r>
            <a:r>
              <a:rPr lang="en-US" sz="1800" b="1" dirty="0">
                <a:latin typeface="+mn-lt"/>
                <a:cs typeface="Courier New" pitchFamily="49" charset="0"/>
              </a:rPr>
              <a:t>, </a:t>
            </a:r>
            <a:r>
              <a:rPr lang="en-US" sz="1800" b="1" dirty="0">
                <a:latin typeface="Courier New" pitchFamily="49" charset="0"/>
                <a:cs typeface="Courier New" pitchFamily="49" charset="0"/>
              </a:rPr>
              <a:t>I4 </a:t>
            </a:r>
            <a:r>
              <a:rPr lang="en-US" sz="1800" dirty="0">
                <a:latin typeface="Arial" charset="0"/>
                <a:cs typeface="+mn-cs"/>
              </a:rPr>
              <a:t>in the diagram]</a:t>
            </a:r>
          </a:p>
          <a:p>
            <a:pPr marL="342900" indent="-342900">
              <a:spcBef>
                <a:spcPct val="15000"/>
              </a:spcBef>
              <a:buClr>
                <a:schemeClr val="tx1"/>
              </a:buClr>
              <a:buFontTx/>
              <a:buChar char="•"/>
              <a:defRPr/>
            </a:pPr>
            <a:r>
              <a:rPr lang="en-US" sz="1800" dirty="0">
                <a:latin typeface="Arial" charset="0"/>
                <a:cs typeface="+mn-cs"/>
              </a:rPr>
              <a:t>The program counter (PC</a:t>
            </a:r>
            <a:r>
              <a:rPr lang="en-US" sz="1800" dirty="0" smtClean="0">
                <a:latin typeface="Arial" charset="0"/>
                <a:cs typeface="+mn-cs"/>
              </a:rPr>
              <a:t>) points </a:t>
            </a:r>
            <a:r>
              <a:rPr lang="en-US" sz="1800" dirty="0">
                <a:latin typeface="Arial" charset="0"/>
                <a:cs typeface="+mn-cs"/>
              </a:rPr>
              <a:t>to the next instruction to be run</a:t>
            </a:r>
          </a:p>
          <a:p>
            <a:pPr marL="342900" indent="-342900">
              <a:spcBef>
                <a:spcPct val="15000"/>
              </a:spcBef>
              <a:buClr>
                <a:schemeClr val="tx1"/>
              </a:buClr>
              <a:buFontTx/>
              <a:buChar char="•"/>
              <a:defRPr/>
            </a:pPr>
            <a:r>
              <a:rPr lang="en-US" sz="1800" dirty="0">
                <a:latin typeface="Arial" charset="0"/>
                <a:cs typeface="+mn-cs"/>
              </a:rPr>
              <a:t>For each </a:t>
            </a:r>
            <a:r>
              <a:rPr lang="en-US" sz="1800" dirty="0" smtClean="0">
                <a:latin typeface="Arial" charset="0"/>
                <a:cs typeface="+mn-cs"/>
              </a:rPr>
              <a:t>instruction that runs, </a:t>
            </a:r>
            <a:r>
              <a:rPr lang="en-US" sz="1800" dirty="0">
                <a:latin typeface="Arial" charset="0"/>
                <a:cs typeface="+mn-cs"/>
              </a:rPr>
              <a:t>the control unit (CU) coordinates the following steps, 2 of which are optional:</a:t>
            </a:r>
          </a:p>
        </p:txBody>
      </p:sp>
      <p:sp>
        <p:nvSpPr>
          <p:cNvPr id="2" name="Slide Number Placeholder 7"/>
          <p:cNvSpPr>
            <a:spLocks noGrp="1"/>
          </p:cNvSpPr>
          <p:nvPr>
            <p:ph type="sldNum" sz="quarter" idx="11"/>
          </p:nvPr>
        </p:nvSpPr>
        <p:spPr>
          <a:noFill/>
        </p:spPr>
        <p:txBody>
          <a:bodyPr/>
          <a:lstStyle/>
          <a:p>
            <a:fld id="{2DCB001A-B2D6-47F6-B3BD-C4176DB43AEB}" type="slidenum">
              <a:rPr lang="en-US" smtClean="0">
                <a:cs typeface="Arial" pitchFamily="34" charset="0"/>
              </a:rPr>
              <a:pPr/>
              <a:t>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03AEA60C-9BB0-461D-A11F-CBD3240A07A2}" type="slidenum">
              <a:rPr lang="en-US" sz="1600">
                <a:latin typeface="Times New Roman" pitchFamily="18" charset="0"/>
              </a:rPr>
              <a:pPr algn="r"/>
              <a:t>8</a:t>
            </a:fld>
            <a:endParaRPr lang="en-US" sz="1600">
              <a:latin typeface="Times New Roman" pitchFamily="18" charset="0"/>
            </a:endParaRPr>
          </a:p>
        </p:txBody>
      </p:sp>
      <p:sp>
        <p:nvSpPr>
          <p:cNvPr id="77826" name="Rectangle 2"/>
          <p:cNvSpPr>
            <a:spLocks noGrp="1" noChangeArrowheads="1"/>
          </p:cNvSpPr>
          <p:nvPr>
            <p:ph type="title" idx="4294967295"/>
          </p:nvPr>
        </p:nvSpPr>
        <p:spPr>
          <a:xfrm>
            <a:off x="609600" y="152400"/>
            <a:ext cx="7772400" cy="533400"/>
          </a:xfrm>
        </p:spPr>
        <p:txBody>
          <a:bodyPr/>
          <a:lstStyle/>
          <a:p>
            <a:pPr eaLnBrk="1" hangingPunct="1">
              <a:defRPr/>
            </a:pPr>
            <a:r>
              <a:rPr lang="en-US" sz="2800" dirty="0" smtClean="0"/>
              <a:t>Instruction Execution </a:t>
            </a:r>
            <a:r>
              <a:rPr lang="en-US" sz="2000" dirty="0" smtClean="0"/>
              <a:t>(2 of 2)</a:t>
            </a:r>
          </a:p>
        </p:txBody>
      </p:sp>
      <p:sp>
        <p:nvSpPr>
          <p:cNvPr id="84995" name="Rectangle 7"/>
          <p:cNvSpPr>
            <a:spLocks noChangeArrowheads="1"/>
          </p:cNvSpPr>
          <p:nvPr/>
        </p:nvSpPr>
        <p:spPr bwMode="auto">
          <a:xfrm>
            <a:off x="533400" y="685800"/>
            <a:ext cx="8001000" cy="3962400"/>
          </a:xfrm>
          <a:prstGeom prst="rect">
            <a:avLst/>
          </a:prstGeom>
          <a:noFill/>
          <a:ln w="9525">
            <a:noFill/>
            <a:miter lim="800000"/>
            <a:headEnd/>
            <a:tailEnd/>
          </a:ln>
        </p:spPr>
        <p:txBody>
          <a:bodyPr/>
          <a:lstStyle/>
          <a:p>
            <a:pPr marL="342900" indent="-342900">
              <a:spcBef>
                <a:spcPct val="20000"/>
              </a:spcBef>
              <a:buClr>
                <a:schemeClr val="tx1"/>
              </a:buClr>
              <a:buFontTx/>
              <a:buChar char="•"/>
            </a:pPr>
            <a:r>
              <a:rPr lang="en-US" sz="1800" dirty="0" smtClean="0"/>
              <a:t>Out </a:t>
            </a:r>
            <a:r>
              <a:rPr lang="en-US" sz="1800" dirty="0"/>
              <a:t>of the 5 steps of an instruction execution:</a:t>
            </a:r>
          </a:p>
          <a:p>
            <a:pPr marL="800100" lvl="1" indent="-342900">
              <a:spcBef>
                <a:spcPct val="20000"/>
              </a:spcBef>
              <a:buClr>
                <a:schemeClr val="tx1"/>
              </a:buClr>
              <a:buFontTx/>
              <a:buChar char="•"/>
            </a:pPr>
            <a:r>
              <a:rPr lang="en-US" sz="1800" dirty="0"/>
              <a:t>3 are always run: instruction fetch, instruction decode, execution</a:t>
            </a:r>
          </a:p>
          <a:p>
            <a:pPr marL="800100" lvl="1" indent="-342900">
              <a:spcBef>
                <a:spcPct val="20000"/>
              </a:spcBef>
              <a:buClr>
                <a:schemeClr val="tx1"/>
              </a:buClr>
              <a:buFontTx/>
              <a:buChar char="•"/>
            </a:pPr>
            <a:r>
              <a:rPr lang="en-US" sz="1800" dirty="0"/>
              <a:t>2 are optional: operand fetch, store output</a:t>
            </a:r>
          </a:p>
          <a:p>
            <a:pPr marL="342900" indent="-342900">
              <a:spcBef>
                <a:spcPct val="20000"/>
              </a:spcBef>
              <a:buClr>
                <a:schemeClr val="tx1"/>
              </a:buClr>
              <a:buFontTx/>
              <a:buChar char="•"/>
            </a:pPr>
            <a:r>
              <a:rPr lang="en-US" sz="1800" dirty="0"/>
              <a:t>Running 3 steps means a faster execution time than running all 5 steps, so assembly programmers can optimize their programs by writing instructions such that execution takes 3 steps instead of 4 or 5</a:t>
            </a:r>
          </a:p>
          <a:p>
            <a:pPr marL="342900" indent="-342900">
              <a:spcBef>
                <a:spcPct val="20000"/>
              </a:spcBef>
              <a:buClr>
                <a:schemeClr val="tx1"/>
              </a:buClr>
              <a:buFontTx/>
              <a:buChar char="•"/>
            </a:pPr>
            <a:r>
              <a:rPr lang="en-US" sz="1800" dirty="0"/>
              <a:t>This can be done by storing data in registers instead of in memory whenever possible</a:t>
            </a:r>
          </a:p>
          <a:p>
            <a:pPr marL="342900" indent="-342900">
              <a:spcBef>
                <a:spcPct val="20000"/>
              </a:spcBef>
              <a:buClr>
                <a:schemeClr val="tx1"/>
              </a:buClr>
              <a:buFontTx/>
              <a:buChar char="•"/>
            </a:pPr>
            <a:r>
              <a:rPr lang="en-US" sz="1800" dirty="0"/>
              <a:t>In addition to the programmer optimized code, a program also runs faster due to advances in the CPU architecture, shown in the next slides</a:t>
            </a:r>
          </a:p>
        </p:txBody>
      </p:sp>
      <p:sp>
        <p:nvSpPr>
          <p:cNvPr id="84996" name="Slide Number Placeholder 7"/>
          <p:cNvSpPr>
            <a:spLocks noGrp="1"/>
          </p:cNvSpPr>
          <p:nvPr>
            <p:ph type="sldNum" sz="quarter" idx="11"/>
          </p:nvPr>
        </p:nvSpPr>
        <p:spPr>
          <a:noFill/>
        </p:spPr>
        <p:txBody>
          <a:bodyPr/>
          <a:lstStyle/>
          <a:p>
            <a:fld id="{FA77D55A-31B6-4B59-A0B5-EF3EB388C9DC}" type="slidenum">
              <a:rPr lang="en-US" smtClean="0">
                <a:cs typeface="Arial" pitchFamily="34" charset="0"/>
              </a:rPr>
              <a:pPr/>
              <a:t>8</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14839B2-24B5-48F6-88C6-8C03A301CAA7}" type="slidenum">
              <a:rPr lang="en-US" sz="1600">
                <a:latin typeface="Times New Roman" pitchFamily="18" charset="0"/>
              </a:rPr>
              <a:pPr algn="r"/>
              <a:t>9</a:t>
            </a:fld>
            <a:endParaRPr lang="en-US" sz="1600">
              <a:latin typeface="Times New Roman" pitchFamily="18" charset="0"/>
            </a:endParaRPr>
          </a:p>
        </p:txBody>
      </p:sp>
      <p:sp>
        <p:nvSpPr>
          <p:cNvPr id="102402" name="Rectangle 2"/>
          <p:cNvSpPr>
            <a:spLocks noGrp="1" noChangeArrowheads="1"/>
          </p:cNvSpPr>
          <p:nvPr>
            <p:ph type="title" idx="4294967295"/>
          </p:nvPr>
        </p:nvSpPr>
        <p:spPr/>
        <p:txBody>
          <a:bodyPr/>
          <a:lstStyle/>
          <a:p>
            <a:pPr eaLnBrk="1" hangingPunct="1">
              <a:defRPr/>
            </a:pPr>
            <a:r>
              <a:rPr lang="en-US" sz="2800" smtClean="0"/>
              <a:t>Non-Pipelined Instruction Execution</a:t>
            </a:r>
          </a:p>
        </p:txBody>
      </p:sp>
      <p:sp>
        <p:nvSpPr>
          <p:cNvPr id="13317" name="Rectangle 3"/>
          <p:cNvSpPr>
            <a:spLocks noGrp="1" noChangeArrowheads="1"/>
          </p:cNvSpPr>
          <p:nvPr>
            <p:ph type="body" idx="4294967295"/>
          </p:nvPr>
        </p:nvSpPr>
        <p:spPr>
          <a:xfrm>
            <a:off x="685800" y="838200"/>
            <a:ext cx="7772400" cy="2133600"/>
          </a:xfrm>
        </p:spPr>
        <p:txBody>
          <a:bodyPr/>
          <a:lstStyle/>
          <a:p>
            <a:pPr eaLnBrk="1" hangingPunct="1"/>
            <a:r>
              <a:rPr lang="en-US" sz="1800" dirty="0" smtClean="0"/>
              <a:t>The first processors used non-pipelined instruction execution.</a:t>
            </a:r>
          </a:p>
          <a:p>
            <a:pPr eaLnBrk="1" hangingPunct="1"/>
            <a:r>
              <a:rPr lang="en-US" sz="1800" dirty="0" smtClean="0"/>
              <a:t>Non-pipelined execution means each instruction is run one at a time: when an instruction is finished then the next instruction will run.</a:t>
            </a:r>
          </a:p>
          <a:p>
            <a:pPr eaLnBrk="1" hangingPunct="1"/>
            <a:r>
              <a:rPr lang="en-US" sz="1800" dirty="0" smtClean="0"/>
              <a:t>Since each instruction can take up to 5 steps to finish, running each instruction in non-pipelined mode results in wasted clock cycle.</a:t>
            </a:r>
          </a:p>
          <a:p>
            <a:pPr eaLnBrk="1" hangingPunct="1"/>
            <a:r>
              <a:rPr lang="en-US" sz="1800" dirty="0" smtClean="0"/>
              <a:t>The CPU has to wait for the instruction and data fetches, and sits idle during most of the instruction execution.</a:t>
            </a:r>
          </a:p>
        </p:txBody>
      </p:sp>
      <p:graphicFrame>
        <p:nvGraphicFramePr>
          <p:cNvPr id="13314" name="Object 2048"/>
          <p:cNvGraphicFramePr>
            <a:graphicFrameLocks noChangeAspect="1"/>
          </p:cNvGraphicFramePr>
          <p:nvPr/>
        </p:nvGraphicFramePr>
        <p:xfrm>
          <a:off x="3429000" y="3200400"/>
          <a:ext cx="3810000" cy="3048000"/>
        </p:xfrm>
        <a:graphic>
          <a:graphicData uri="http://schemas.openxmlformats.org/presentationml/2006/ole">
            <mc:AlternateContent xmlns:mc="http://schemas.openxmlformats.org/markup-compatibility/2006">
              <mc:Choice xmlns:v="urn:schemas-microsoft-com:vml" Requires="v">
                <p:oleObj spid="_x0000_s13315" name="VISIO" r:id="rId3" imgW="1869480" imgH="1755360" progId="">
                  <p:embed/>
                </p:oleObj>
              </mc:Choice>
              <mc:Fallback>
                <p:oleObj name="VISIO" r:id="rId3" imgW="1869480" imgH="1755360" progId="">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l="2040" r="-4082" b="-4347"/>
                      <a:stretch>
                        <a:fillRect/>
                      </a:stretch>
                    </p:blipFill>
                    <p:spPr bwMode="auto">
                      <a:xfrm>
                        <a:off x="3429000" y="3200400"/>
                        <a:ext cx="3810000" cy="304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Text Box 5"/>
          <p:cNvSpPr txBox="1">
            <a:spLocks noChangeArrowheads="1"/>
          </p:cNvSpPr>
          <p:nvPr/>
        </p:nvSpPr>
        <p:spPr bwMode="auto">
          <a:xfrm>
            <a:off x="990600" y="3200400"/>
            <a:ext cx="2209800" cy="2962275"/>
          </a:xfrm>
          <a:prstGeom prst="rect">
            <a:avLst/>
          </a:prstGeom>
          <a:noFill/>
          <a:ln w="9525">
            <a:noFill/>
            <a:miter lim="800000"/>
            <a:headEnd/>
            <a:tailEnd/>
          </a:ln>
        </p:spPr>
        <p:txBody>
          <a:bodyPr tIns="137160" bIns="137160">
            <a:spAutoFit/>
          </a:bodyPr>
          <a:lstStyle/>
          <a:p>
            <a:pPr>
              <a:spcBef>
                <a:spcPct val="50000"/>
              </a:spcBef>
            </a:pPr>
            <a:r>
              <a:rPr lang="en-US" sz="1600"/>
              <a:t>Example of a non-pipelined processor: Instruction </a:t>
            </a:r>
            <a:r>
              <a:rPr lang="en-US" sz="1600">
                <a:latin typeface="Book Antiqua" pitchFamily="18" charset="0"/>
              </a:rPr>
              <a:t>I</a:t>
            </a:r>
            <a:r>
              <a:rPr lang="en-US" sz="1600"/>
              <a:t>1 takes 6 clock cycles, then instruction </a:t>
            </a:r>
            <a:r>
              <a:rPr lang="en-US" sz="1600">
                <a:latin typeface="Book Antiqua" pitchFamily="18" charset="0"/>
              </a:rPr>
              <a:t>I</a:t>
            </a:r>
            <a:r>
              <a:rPr lang="en-US" sz="1600"/>
              <a:t>2 runs, taking another 6 clock cycles. The 2 instructions take up 12 clock cycles when running</a:t>
            </a:r>
            <a:r>
              <a:rPr lang="en-US" sz="1400"/>
              <a:t> </a:t>
            </a:r>
            <a:r>
              <a:rPr lang="en-US" sz="1600"/>
              <a:t>in non-pipelined mode.</a:t>
            </a:r>
          </a:p>
        </p:txBody>
      </p:sp>
      <p:sp>
        <p:nvSpPr>
          <p:cNvPr id="13319" name="Slide Number Placeholder 7"/>
          <p:cNvSpPr>
            <a:spLocks noGrp="1"/>
          </p:cNvSpPr>
          <p:nvPr>
            <p:ph type="sldNum" sz="quarter" idx="11"/>
          </p:nvPr>
        </p:nvSpPr>
        <p:spPr>
          <a:noFill/>
        </p:spPr>
        <p:txBody>
          <a:bodyPr/>
          <a:lstStyle/>
          <a:p>
            <a:fld id="{351E3A0E-D119-42A0-9203-66F694978D26}" type="slidenum">
              <a:rPr lang="en-US" smtClean="0">
                <a:cs typeface="Arial" pitchFamily="34" charset="0"/>
              </a:rPr>
              <a:pPr/>
              <a:t>9</a:t>
            </a:fld>
            <a:endParaRPr lang="en-US" smtClean="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6365</TotalTime>
  <Words>4438</Words>
  <Application>Microsoft Office PowerPoint</Application>
  <PresentationFormat>On-screen Show (4:3)</PresentationFormat>
  <Paragraphs>412</Paragraphs>
  <Slides>37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Book Antiqua</vt:lpstr>
      <vt:lpstr>Courier New</vt:lpstr>
      <vt:lpstr>Times New Roman</vt:lpstr>
      <vt:lpstr>Soaring</vt:lpstr>
      <vt:lpstr>VISIO</vt:lpstr>
      <vt:lpstr>Assembly Language for Intel-Based Computers</vt:lpstr>
      <vt:lpstr>Overview: Processor Architecture</vt:lpstr>
      <vt:lpstr>What's Next</vt:lpstr>
      <vt:lpstr>Basic Microcomputer Design</vt:lpstr>
      <vt:lpstr>Clock</vt:lpstr>
      <vt:lpstr>CISC and RISC Architecture</vt:lpstr>
      <vt:lpstr>Instruction Execution (1 of 2)</vt:lpstr>
      <vt:lpstr>Instruction Execution (2 of 2)</vt:lpstr>
      <vt:lpstr>Non-Pipelined Instruction Execution</vt:lpstr>
      <vt:lpstr>Pipelined Instruction Execution</vt:lpstr>
      <vt:lpstr>Wasted Cycles in Pipelining</vt:lpstr>
      <vt:lpstr>Multicore</vt:lpstr>
      <vt:lpstr>Reading from Memory (1 of 2)</vt:lpstr>
      <vt:lpstr>Reading from Memory (2 of 2)</vt:lpstr>
      <vt:lpstr>Cache Memory</vt:lpstr>
      <vt:lpstr>Multitasking (1 of 2)</vt:lpstr>
      <vt:lpstr>Multitasking (2 of 2)</vt:lpstr>
      <vt:lpstr>What's Next</vt:lpstr>
      <vt:lpstr>Modes of Operation</vt:lpstr>
      <vt:lpstr>Memory Allocation</vt:lpstr>
      <vt:lpstr>Memory Allocation in Protected Mode</vt:lpstr>
      <vt:lpstr>Flat Memory Model</vt:lpstr>
      <vt:lpstr>Virtual Memory and Paging</vt:lpstr>
      <vt:lpstr>Named Registers (1 of 2)</vt:lpstr>
      <vt:lpstr>Named Registers (2 of 2)</vt:lpstr>
      <vt:lpstr>Accessing General Purpose Registers</vt:lpstr>
      <vt:lpstr>Accessing Other Registers</vt:lpstr>
      <vt:lpstr>Some Specialized Register Uses (1 of 2)</vt:lpstr>
      <vt:lpstr>Some Specialized Register Uses (2 of 2)</vt:lpstr>
      <vt:lpstr>Status Flags</vt:lpstr>
      <vt:lpstr>Data in Registers</vt:lpstr>
      <vt:lpstr>Data in Memory (1 of 2)</vt:lpstr>
      <vt:lpstr>Data in Memory (2 of 2)</vt:lpstr>
      <vt:lpstr>What's Next</vt:lpstr>
      <vt:lpstr>Levels of Input Output (1 of 2)</vt:lpstr>
      <vt:lpstr>PowerPoint Presentation</vt:lpstr>
      <vt:lpstr>Summary of Key Concepts</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Basic Concepts</dc:subject>
  <dc:creator>Kip Irvine</dc:creator>
  <cp:lastModifiedBy>A</cp:lastModifiedBy>
  <cp:revision>496</cp:revision>
  <cp:lastPrinted>1601-01-01T00:00:00Z</cp:lastPrinted>
  <dcterms:created xsi:type="dcterms:W3CDTF">2002-05-30T02:31:33Z</dcterms:created>
  <dcterms:modified xsi:type="dcterms:W3CDTF">2017-09-28T18:29:33Z</dcterms:modified>
</cp:coreProperties>
</file>