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64"/>
  </p:notesMasterIdLst>
  <p:handoutMasterIdLst>
    <p:handoutMasterId r:id="rId65"/>
  </p:handoutMasterIdLst>
  <p:sldIdLst>
    <p:sldId id="256" r:id="rId2"/>
    <p:sldId id="395" r:id="rId3"/>
    <p:sldId id="261" r:id="rId4"/>
    <p:sldId id="338" r:id="rId5"/>
    <p:sldId id="262" r:id="rId6"/>
    <p:sldId id="326" r:id="rId7"/>
    <p:sldId id="265" r:id="rId8"/>
    <p:sldId id="271" r:id="rId9"/>
    <p:sldId id="266" r:id="rId10"/>
    <p:sldId id="397" r:id="rId11"/>
    <p:sldId id="396" r:id="rId12"/>
    <p:sldId id="270" r:id="rId13"/>
    <p:sldId id="278" r:id="rId14"/>
    <p:sldId id="272" r:id="rId15"/>
    <p:sldId id="279" r:id="rId16"/>
    <p:sldId id="405" r:id="rId17"/>
    <p:sldId id="398" r:id="rId18"/>
    <p:sldId id="346" r:id="rId19"/>
    <p:sldId id="285" r:id="rId20"/>
    <p:sldId id="328" r:id="rId21"/>
    <p:sldId id="287" r:id="rId22"/>
    <p:sldId id="273" r:id="rId23"/>
    <p:sldId id="329" r:id="rId24"/>
    <p:sldId id="274" r:id="rId25"/>
    <p:sldId id="344" r:id="rId26"/>
    <p:sldId id="275" r:id="rId27"/>
    <p:sldId id="291" r:id="rId28"/>
    <p:sldId id="399" r:id="rId29"/>
    <p:sldId id="292" r:id="rId30"/>
    <p:sldId id="293" r:id="rId31"/>
    <p:sldId id="288" r:id="rId32"/>
    <p:sldId id="294" r:id="rId33"/>
    <p:sldId id="342" r:id="rId34"/>
    <p:sldId id="343" r:id="rId35"/>
    <p:sldId id="393" r:id="rId36"/>
    <p:sldId id="295" r:id="rId37"/>
    <p:sldId id="289" r:id="rId38"/>
    <p:sldId id="296" r:id="rId39"/>
    <p:sldId id="290" r:id="rId40"/>
    <p:sldId id="400" r:id="rId41"/>
    <p:sldId id="355" r:id="rId42"/>
    <p:sldId id="356" r:id="rId43"/>
    <p:sldId id="357" r:id="rId44"/>
    <p:sldId id="358" r:id="rId45"/>
    <p:sldId id="362" r:id="rId46"/>
    <p:sldId id="363" r:id="rId47"/>
    <p:sldId id="364" r:id="rId48"/>
    <p:sldId id="365" r:id="rId49"/>
    <p:sldId id="366" r:id="rId50"/>
    <p:sldId id="404" r:id="rId51"/>
    <p:sldId id="401" r:id="rId52"/>
    <p:sldId id="402" r:id="rId53"/>
    <p:sldId id="403" r:id="rId54"/>
    <p:sldId id="367" r:id="rId55"/>
    <p:sldId id="368" r:id="rId56"/>
    <p:sldId id="369" r:id="rId57"/>
    <p:sldId id="371" r:id="rId58"/>
    <p:sldId id="372" r:id="rId59"/>
    <p:sldId id="373" r:id="rId60"/>
    <p:sldId id="374" r:id="rId61"/>
    <p:sldId id="375" r:id="rId62"/>
    <p:sldId id="406" r:id="rId63"/>
  </p:sldIdLst>
  <p:sldSz cx="9144000" cy="6858000" type="screen4x3"/>
  <p:notesSz cx="7315200" cy="9601200"/>
  <p:defaultTextStyle>
    <a:defPPr>
      <a:defRPr lang="en-US"/>
    </a:defPPr>
    <a:lvl1pPr algn="l" rtl="0" fontAlgn="base">
      <a:spcBef>
        <a:spcPct val="0"/>
      </a:spcBef>
      <a:spcAft>
        <a:spcPct val="0"/>
      </a:spcAft>
      <a:defRPr sz="2100" kern="1200">
        <a:solidFill>
          <a:schemeClr val="tx1"/>
        </a:solidFill>
        <a:latin typeface="Arial" pitchFamily="34" charset="0"/>
        <a:ea typeface="+mn-ea"/>
        <a:cs typeface="Arial" pitchFamily="34" charset="0"/>
      </a:defRPr>
    </a:lvl1pPr>
    <a:lvl2pPr marL="457200" algn="l" rtl="0" fontAlgn="base">
      <a:spcBef>
        <a:spcPct val="0"/>
      </a:spcBef>
      <a:spcAft>
        <a:spcPct val="0"/>
      </a:spcAft>
      <a:defRPr sz="2100" kern="1200">
        <a:solidFill>
          <a:schemeClr val="tx1"/>
        </a:solidFill>
        <a:latin typeface="Arial" pitchFamily="34" charset="0"/>
        <a:ea typeface="+mn-ea"/>
        <a:cs typeface="Arial" pitchFamily="34" charset="0"/>
      </a:defRPr>
    </a:lvl2pPr>
    <a:lvl3pPr marL="914400" algn="l" rtl="0" fontAlgn="base">
      <a:spcBef>
        <a:spcPct val="0"/>
      </a:spcBef>
      <a:spcAft>
        <a:spcPct val="0"/>
      </a:spcAft>
      <a:defRPr sz="2100"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sz="2100"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sz="2100" kern="1200">
        <a:solidFill>
          <a:schemeClr val="tx1"/>
        </a:solidFill>
        <a:latin typeface="Arial" pitchFamily="34" charset="0"/>
        <a:ea typeface="+mn-ea"/>
        <a:cs typeface="Arial" pitchFamily="34" charset="0"/>
      </a:defRPr>
    </a:lvl5pPr>
    <a:lvl6pPr marL="2286000" algn="l" defTabSz="914400" rtl="0" eaLnBrk="1" latinLnBrk="0" hangingPunct="1">
      <a:defRPr sz="2100" kern="1200">
        <a:solidFill>
          <a:schemeClr val="tx1"/>
        </a:solidFill>
        <a:latin typeface="Arial" pitchFamily="34" charset="0"/>
        <a:ea typeface="+mn-ea"/>
        <a:cs typeface="Arial" pitchFamily="34" charset="0"/>
      </a:defRPr>
    </a:lvl6pPr>
    <a:lvl7pPr marL="2743200" algn="l" defTabSz="914400" rtl="0" eaLnBrk="1" latinLnBrk="0" hangingPunct="1">
      <a:defRPr sz="2100" kern="1200">
        <a:solidFill>
          <a:schemeClr val="tx1"/>
        </a:solidFill>
        <a:latin typeface="Arial" pitchFamily="34" charset="0"/>
        <a:ea typeface="+mn-ea"/>
        <a:cs typeface="Arial" pitchFamily="34" charset="0"/>
      </a:defRPr>
    </a:lvl7pPr>
    <a:lvl8pPr marL="3200400" algn="l" defTabSz="914400" rtl="0" eaLnBrk="1" latinLnBrk="0" hangingPunct="1">
      <a:defRPr sz="2100" kern="1200">
        <a:solidFill>
          <a:schemeClr val="tx1"/>
        </a:solidFill>
        <a:latin typeface="Arial" pitchFamily="34" charset="0"/>
        <a:ea typeface="+mn-ea"/>
        <a:cs typeface="Arial" pitchFamily="34" charset="0"/>
      </a:defRPr>
    </a:lvl8pPr>
    <a:lvl9pPr marL="3657600" algn="l" defTabSz="914400" rtl="0" eaLnBrk="1" latinLnBrk="0" hangingPunct="1">
      <a:defRPr sz="2100"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05" autoAdjust="0"/>
    <p:restoredTop sz="94679" autoAdjust="0"/>
  </p:normalViewPr>
  <p:slideViewPr>
    <p:cSldViewPr>
      <p:cViewPr varScale="1">
        <p:scale>
          <a:sx n="109" d="100"/>
          <a:sy n="109" d="100"/>
        </p:scale>
        <p:origin x="170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cs typeface="+mn-cs"/>
              </a:defRPr>
            </a:lvl1pPr>
          </a:lstStyle>
          <a:p>
            <a:pPr>
              <a:defRPr/>
            </a:pPr>
            <a:endParaRPr lang="en-US"/>
          </a:p>
        </p:txBody>
      </p:sp>
      <p:sp>
        <p:nvSpPr>
          <p:cNvPr id="32771"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cs typeface="+mn-cs"/>
              </a:defRPr>
            </a:lvl1pPr>
          </a:lstStyle>
          <a:p>
            <a:pPr>
              <a:defRPr/>
            </a:pPr>
            <a:endParaRPr lang="en-US"/>
          </a:p>
        </p:txBody>
      </p:sp>
      <p:sp>
        <p:nvSpPr>
          <p:cNvPr id="32772"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cs typeface="+mn-cs"/>
              </a:defRPr>
            </a:lvl1pPr>
          </a:lstStyle>
          <a:p>
            <a:pPr>
              <a:defRPr/>
            </a:pPr>
            <a:endParaRPr lang="en-US"/>
          </a:p>
        </p:txBody>
      </p:sp>
      <p:sp>
        <p:nvSpPr>
          <p:cNvPr id="32773"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imes New Roman" pitchFamily="18" charset="0"/>
                <a:cs typeface="+mn-cs"/>
              </a:defRPr>
            </a:lvl1pPr>
          </a:lstStyle>
          <a:p>
            <a:pPr>
              <a:defRPr/>
            </a:pPr>
            <a:fld id="{64E31BBB-80EF-48AF-BBE0-A88B7DBE0B4B}"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cs typeface="+mn-cs"/>
              </a:defRPr>
            </a:lvl1pPr>
          </a:lstStyle>
          <a:p>
            <a:pPr>
              <a:defRPr/>
            </a:pPr>
            <a:endParaRPr lang="en-US"/>
          </a:p>
        </p:txBody>
      </p:sp>
      <p:sp>
        <p:nvSpPr>
          <p:cNvPr id="35843"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cs typeface="+mn-cs"/>
              </a:defRPr>
            </a:lvl1pPr>
          </a:lstStyle>
          <a:p>
            <a:pPr>
              <a:defRPr/>
            </a:pPr>
            <a:endParaRPr lang="en-US"/>
          </a:p>
        </p:txBody>
      </p:sp>
      <p:sp>
        <p:nvSpPr>
          <p:cNvPr id="6758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cs typeface="+mn-cs"/>
              </a:defRPr>
            </a:lvl1pPr>
          </a:lstStyle>
          <a:p>
            <a:pPr>
              <a:defRPr/>
            </a:pPr>
            <a:endParaRPr lang="en-US"/>
          </a:p>
        </p:txBody>
      </p:sp>
      <p:sp>
        <p:nvSpPr>
          <p:cNvPr id="35847"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charset="0"/>
                <a:cs typeface="+mn-cs"/>
              </a:defRPr>
            </a:lvl1pPr>
          </a:lstStyle>
          <a:p>
            <a:pPr>
              <a:defRPr/>
            </a:pPr>
            <a:fld id="{7067308C-9C8B-4851-91F9-2B88EC5A32F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en-US">
                <a:latin typeface="Arial" charset="0"/>
                <a:cs typeface="+mn-cs"/>
              </a:endParaRPr>
            </a:p>
          </p:txBody>
        </p:sp>
        <p:sp>
          <p:nvSpPr>
            <p:cNvPr id="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p:spPr>
          <p:txBody>
            <a:bodyPr wrap="none" anchor="ctr"/>
            <a:lstStyle/>
            <a:p>
              <a:pPr>
                <a:defRPr/>
              </a:pPr>
              <a:endParaRPr lang="en-US">
                <a:latin typeface="Arial" charset="0"/>
                <a:cs typeface="+mn-cs"/>
              </a:endParaRPr>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r>
              <a:rPr lang="en-US"/>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sldNum" sz="quarter" idx="11"/>
          </p:nvPr>
        </p:nvSpPr>
        <p:spPr>
          <a:ln/>
        </p:spPr>
        <p:txBody>
          <a:bodyPr/>
          <a:lstStyle>
            <a:lvl1pPr>
              <a:defRPr/>
            </a:lvl1pPr>
          </a:lstStyle>
          <a:p>
            <a:pPr>
              <a:defRPr/>
            </a:pPr>
            <a:fld id="{C26F0C54-05EA-4181-9CAA-720AEE58D3B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sldNum" sz="quarter" idx="11"/>
          </p:nvPr>
        </p:nvSpPr>
        <p:spPr>
          <a:ln/>
        </p:spPr>
        <p:txBody>
          <a:bodyPr/>
          <a:lstStyle>
            <a:lvl1pPr>
              <a:defRPr/>
            </a:lvl1pPr>
          </a:lstStyle>
          <a:p>
            <a:pPr>
              <a:defRPr/>
            </a:pPr>
            <a:fld id="{5C20114A-26BA-4711-B6AE-83BADE3489E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sldNum" sz="quarter" idx="11"/>
          </p:nvPr>
        </p:nvSpPr>
        <p:spPr>
          <a:ln/>
        </p:spPr>
        <p:txBody>
          <a:bodyPr/>
          <a:lstStyle>
            <a:lvl1pPr>
              <a:defRPr/>
            </a:lvl1pPr>
          </a:lstStyle>
          <a:p>
            <a:pPr>
              <a:defRPr/>
            </a:pPr>
            <a:fld id="{7E0B1CE5-FE04-4A68-AB41-670FE669F8D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Rectangle 9"/>
          <p:cNvSpPr>
            <a:spLocks noGrp="1" noChangeArrowheads="1"/>
          </p:cNvSpPr>
          <p:nvPr>
            <p:ph type="sldNum" sz="quarter" idx="11"/>
          </p:nvPr>
        </p:nvSpPr>
        <p:spPr>
          <a:ln/>
        </p:spPr>
        <p:txBody>
          <a:bodyPr/>
          <a:lstStyle>
            <a:lvl1pPr>
              <a:defRPr/>
            </a:lvl1pPr>
          </a:lstStyle>
          <a:p>
            <a:pPr>
              <a:defRPr/>
            </a:pPr>
            <a:fld id="{1FAF949F-722B-4F57-85B4-9E614A78D77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9"/>
          <p:cNvSpPr>
            <a:spLocks noGrp="1" noChangeArrowheads="1"/>
          </p:cNvSpPr>
          <p:nvPr>
            <p:ph type="sldNum" sz="quarter" idx="11"/>
          </p:nvPr>
        </p:nvSpPr>
        <p:spPr>
          <a:ln/>
        </p:spPr>
        <p:txBody>
          <a:bodyPr/>
          <a:lstStyle>
            <a:lvl1pPr>
              <a:defRPr/>
            </a:lvl1pPr>
          </a:lstStyle>
          <a:p>
            <a:pPr>
              <a:defRPr/>
            </a:pPr>
            <a:fld id="{41A998B4-6490-45E3-8A04-959897372E4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9"/>
          <p:cNvSpPr>
            <a:spLocks noGrp="1" noChangeArrowheads="1"/>
          </p:cNvSpPr>
          <p:nvPr>
            <p:ph type="sldNum" sz="quarter" idx="11"/>
          </p:nvPr>
        </p:nvSpPr>
        <p:spPr>
          <a:ln/>
        </p:spPr>
        <p:txBody>
          <a:bodyPr/>
          <a:lstStyle>
            <a:lvl1pPr>
              <a:defRPr/>
            </a:lvl1pPr>
          </a:lstStyle>
          <a:p>
            <a:pPr>
              <a:defRPr/>
            </a:pPr>
            <a:fld id="{88F4EE10-666A-4E8A-83CE-5CE1E32BDF7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9"/>
          <p:cNvSpPr>
            <a:spLocks noGrp="1" noChangeArrowheads="1"/>
          </p:cNvSpPr>
          <p:nvPr>
            <p:ph type="sldNum" sz="quarter" idx="11"/>
          </p:nvPr>
        </p:nvSpPr>
        <p:spPr>
          <a:ln/>
        </p:spPr>
        <p:txBody>
          <a:bodyPr/>
          <a:lstStyle>
            <a:lvl1pPr>
              <a:defRPr/>
            </a:lvl1pPr>
          </a:lstStyle>
          <a:p>
            <a:pPr>
              <a:defRPr/>
            </a:pPr>
            <a:fld id="{0D885E16-D36C-4339-8C1B-6893EFE2334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9"/>
          <p:cNvSpPr>
            <a:spLocks noGrp="1" noChangeArrowheads="1"/>
          </p:cNvSpPr>
          <p:nvPr>
            <p:ph type="sldNum" sz="quarter" idx="11"/>
          </p:nvPr>
        </p:nvSpPr>
        <p:spPr>
          <a:ln/>
        </p:spPr>
        <p:txBody>
          <a:bodyPr/>
          <a:lstStyle>
            <a:lvl1pPr>
              <a:defRPr/>
            </a:lvl1pPr>
          </a:lstStyle>
          <a:p>
            <a:pPr>
              <a:defRPr/>
            </a:pPr>
            <a:fld id="{21B9C4F1-BCFF-47B2-9F59-E4437F24CC3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9"/>
          <p:cNvSpPr>
            <a:spLocks noGrp="1" noChangeArrowheads="1"/>
          </p:cNvSpPr>
          <p:nvPr>
            <p:ph type="sldNum" sz="quarter" idx="11"/>
          </p:nvPr>
        </p:nvSpPr>
        <p:spPr>
          <a:ln/>
        </p:spPr>
        <p:txBody>
          <a:bodyPr/>
          <a:lstStyle>
            <a:lvl1pPr>
              <a:defRPr/>
            </a:lvl1pPr>
          </a:lstStyle>
          <a:p>
            <a:pPr>
              <a:defRPr/>
            </a:pPr>
            <a:fld id="{B569A606-32CF-4143-A28E-205DF94567C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9"/>
          <p:cNvSpPr>
            <a:spLocks noGrp="1" noChangeArrowheads="1"/>
          </p:cNvSpPr>
          <p:nvPr>
            <p:ph type="sldNum" sz="quarter" idx="11"/>
          </p:nvPr>
        </p:nvSpPr>
        <p:spPr>
          <a:ln/>
        </p:spPr>
        <p:txBody>
          <a:bodyPr/>
          <a:lstStyle>
            <a:lvl1pPr>
              <a:defRPr/>
            </a:lvl1pPr>
          </a:lstStyle>
          <a:p>
            <a:pPr>
              <a:defRPr/>
            </a:pPr>
            <a:fld id="{31D81CEF-E783-4721-9105-1956F1D9B0B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4100" name="Rectangle 11"/>
          <p:cNvSpPr>
            <a:spLocks noGrp="1" noChangeArrowheads="1"/>
          </p:cNvSpPr>
          <p:nvPr>
            <p:ph type="body" idx="1"/>
          </p:nvPr>
        </p:nvSpPr>
        <p:spPr bwMode="auto">
          <a:xfrm>
            <a:off x="685800" y="1143000"/>
            <a:ext cx="77724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2060" name="Text Box 12"/>
          <p:cNvSpPr txBox="1">
            <a:spLocks noChangeArrowheads="1"/>
          </p:cNvSpPr>
          <p:nvPr userDrawn="1"/>
        </p:nvSpPr>
        <p:spPr bwMode="auto">
          <a:xfrm>
            <a:off x="685800" y="5867400"/>
            <a:ext cx="2209800" cy="593725"/>
          </a:xfrm>
          <a:prstGeom prst="rect">
            <a:avLst/>
          </a:prstGeom>
          <a:noFill/>
          <a:ln w="9525">
            <a:noFill/>
            <a:miter lim="800000"/>
            <a:headEnd/>
            <a:tailEnd/>
          </a:ln>
          <a:effectLst/>
        </p:spPr>
        <p:txBody>
          <a:bodyPr tIns="137160" bIns="137160">
            <a:spAutoFit/>
          </a:bodyPr>
          <a:lstStyle/>
          <a:p>
            <a:pPr>
              <a:spcBef>
                <a:spcPct val="50000"/>
              </a:spcBef>
              <a:defRPr/>
            </a:pPr>
            <a:endParaRPr lang="en-US">
              <a:latin typeface="Arial" charset="0"/>
              <a:cs typeface="+mn-cs"/>
            </a:endParaRPr>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a:defRPr sz="1600">
                <a:latin typeface="Times New Roman" pitchFamily="18" charset="0"/>
                <a:cs typeface="+mn-cs"/>
              </a:defRPr>
            </a:lvl1pPr>
          </a:lstStyle>
          <a:p>
            <a:pPr>
              <a:defRPr/>
            </a:pPr>
            <a:fld id="{5B852829-8A42-4800-861A-05F6C2B218B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0"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ctr" rtl="0" eaLnBrk="0" fontAlgn="base" hangingPunct="0">
        <a:spcBef>
          <a:spcPct val="0"/>
        </a:spcBef>
        <a:spcAft>
          <a:spcPct val="0"/>
        </a:spcAft>
        <a:defRPr sz="3200">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C0C0C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C0C0C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C0C0C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C0C0C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C0C0C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C0C0C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C0C0C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685800" y="457200"/>
            <a:ext cx="7772400" cy="1143000"/>
          </a:xfrm>
        </p:spPr>
        <p:txBody>
          <a:bodyPr/>
          <a:lstStyle/>
          <a:p>
            <a:pPr eaLnBrk="1" hangingPunct="1">
              <a:defRPr/>
            </a:pPr>
            <a:r>
              <a:rPr lang="en-US" sz="2800" smtClean="0"/>
              <a:t>Assembly Language for Intel-Based Computers</a:t>
            </a:r>
          </a:p>
        </p:txBody>
      </p:sp>
      <p:sp>
        <p:nvSpPr>
          <p:cNvPr id="6147" name="Rectangle 3"/>
          <p:cNvSpPr>
            <a:spLocks noGrp="1" noChangeArrowheads="1"/>
          </p:cNvSpPr>
          <p:nvPr>
            <p:ph type="subTitle" idx="1"/>
          </p:nvPr>
        </p:nvSpPr>
        <p:spPr>
          <a:xfrm>
            <a:off x="1219200" y="2057400"/>
            <a:ext cx="6934200" cy="1752600"/>
          </a:xfrm>
        </p:spPr>
        <p:txBody>
          <a:bodyPr/>
          <a:lstStyle/>
          <a:p>
            <a:pPr eaLnBrk="1" hangingPunct="1"/>
            <a:r>
              <a:rPr lang="en-US" u="sng" dirty="0" smtClean="0"/>
              <a:t>Module 4</a:t>
            </a:r>
          </a:p>
          <a:p>
            <a:pPr eaLnBrk="1" hangingPunct="1"/>
            <a:r>
              <a:rPr lang="en-US" dirty="0" smtClean="0"/>
              <a:t>Data Transfer </a:t>
            </a:r>
          </a:p>
          <a:p>
            <a:pPr eaLnBrk="1" hangingPunct="1"/>
            <a:r>
              <a:rPr lang="en-US" dirty="0" smtClean="0"/>
              <a:t>Integer Arithmetic</a:t>
            </a:r>
          </a:p>
          <a:p>
            <a:pPr eaLnBrk="1" hangingPunct="1"/>
            <a:endParaRPr lang="en-US" sz="2800" dirty="0" smtClean="0"/>
          </a:p>
        </p:txBody>
      </p:sp>
      <p:sp>
        <p:nvSpPr>
          <p:cNvPr id="6148" name="Text Box 4"/>
          <p:cNvSpPr txBox="1">
            <a:spLocks noChangeArrowheads="1"/>
          </p:cNvSpPr>
          <p:nvPr/>
        </p:nvSpPr>
        <p:spPr bwMode="auto">
          <a:xfrm>
            <a:off x="533400" y="6172200"/>
            <a:ext cx="8229600" cy="274638"/>
          </a:xfrm>
          <a:prstGeom prst="rect">
            <a:avLst/>
          </a:prstGeom>
          <a:noFill/>
          <a:ln w="9525">
            <a:noFill/>
            <a:miter lim="800000"/>
            <a:headEnd/>
            <a:tailEnd/>
          </a:ln>
        </p:spPr>
        <p:txBody>
          <a:bodyPr>
            <a:spAutoFit/>
          </a:bodyPr>
          <a:lstStyle/>
          <a:p>
            <a:pPr>
              <a:spcBef>
                <a:spcPct val="50000"/>
              </a:spcBef>
            </a:pPr>
            <a:r>
              <a:rPr lang="en-US" sz="1200"/>
              <a:t>(c) Pearson Education, 2012. All rights reserved. </a:t>
            </a:r>
          </a:p>
        </p:txBody>
      </p:sp>
      <p:sp>
        <p:nvSpPr>
          <p:cNvPr id="6149" name="Text Box 6"/>
          <p:cNvSpPr txBox="1">
            <a:spLocks noChangeArrowheads="1"/>
          </p:cNvSpPr>
          <p:nvPr/>
        </p:nvSpPr>
        <p:spPr bwMode="auto">
          <a:xfrm>
            <a:off x="533400" y="4953000"/>
            <a:ext cx="5181600" cy="982663"/>
          </a:xfrm>
          <a:prstGeom prst="rect">
            <a:avLst/>
          </a:prstGeom>
          <a:noFill/>
          <a:ln w="9525">
            <a:noFill/>
            <a:miter lim="800000"/>
            <a:headEnd/>
            <a:tailEnd/>
          </a:ln>
        </p:spPr>
        <p:txBody>
          <a:bodyPr tIns="137160" bIns="137160">
            <a:spAutoFit/>
          </a:bodyPr>
          <a:lstStyle/>
          <a:p>
            <a:pPr>
              <a:spcBef>
                <a:spcPct val="50000"/>
              </a:spcBef>
            </a:pPr>
            <a:r>
              <a:rPr lang="en-US" i="1"/>
              <a:t>Slides prepared by Kip Irvine</a:t>
            </a:r>
          </a:p>
          <a:p>
            <a:pPr>
              <a:spcBef>
                <a:spcPct val="50000"/>
              </a:spcBef>
            </a:pPr>
            <a:r>
              <a:rPr lang="en-US" sz="1700" i="1"/>
              <a:t>Modified and supplemented by Clare Nguyen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4"/>
          <p:cNvSpPr>
            <a:spLocks noGrp="1"/>
          </p:cNvSpPr>
          <p:nvPr>
            <p:ph type="sldNum" sz="quarter" idx="11"/>
          </p:nvPr>
        </p:nvSpPr>
        <p:spPr/>
        <p:txBody>
          <a:bodyPr/>
          <a:lstStyle/>
          <a:p>
            <a:pPr>
              <a:defRPr/>
            </a:pPr>
            <a:fld id="{957FA423-ACCC-4670-9AEB-EC74F0833F16}" type="slidenum">
              <a:rPr lang="en-US" smtClean="0"/>
              <a:pPr>
                <a:defRPr/>
              </a:pPr>
              <a:t>10</a:t>
            </a:fld>
            <a:endParaRPr lang="en-US" smtClean="0"/>
          </a:p>
        </p:txBody>
      </p:sp>
      <p:sp>
        <p:nvSpPr>
          <p:cNvPr id="228354" name="Rectangle 2"/>
          <p:cNvSpPr>
            <a:spLocks noGrp="1" noChangeArrowheads="1"/>
          </p:cNvSpPr>
          <p:nvPr>
            <p:ph type="title"/>
          </p:nvPr>
        </p:nvSpPr>
        <p:spPr/>
        <p:txBody>
          <a:bodyPr/>
          <a:lstStyle/>
          <a:p>
            <a:pPr eaLnBrk="1" hangingPunct="1">
              <a:defRPr/>
            </a:pPr>
            <a:r>
              <a:rPr lang="en-US" sz="2800" smtClean="0"/>
              <a:t>What’s next</a:t>
            </a:r>
          </a:p>
        </p:txBody>
      </p:sp>
      <p:sp>
        <p:nvSpPr>
          <p:cNvPr id="13317" name="Rectangle 3"/>
          <p:cNvSpPr>
            <a:spLocks noGrp="1" noChangeArrowheads="1"/>
          </p:cNvSpPr>
          <p:nvPr>
            <p:ph type="body" idx="1"/>
          </p:nvPr>
        </p:nvSpPr>
        <p:spPr>
          <a:xfrm>
            <a:off x="2590800" y="1600200"/>
            <a:ext cx="4191000" cy="1676400"/>
          </a:xfrm>
        </p:spPr>
        <p:txBody>
          <a:bodyPr/>
          <a:lstStyle/>
          <a:p>
            <a:pPr eaLnBrk="1" hangingPunct="1"/>
            <a:r>
              <a:rPr lang="en-US" sz="1800" smtClean="0">
                <a:solidFill>
                  <a:schemeClr val="tx2"/>
                </a:solidFill>
              </a:rPr>
              <a:t>Data Transfer Instructions</a:t>
            </a:r>
          </a:p>
          <a:p>
            <a:pPr eaLnBrk="1" hangingPunct="1"/>
            <a:r>
              <a:rPr lang="en-US" sz="1800" b="1" smtClean="0"/>
              <a:t>Direct Memory Access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4"/>
          <p:cNvSpPr>
            <a:spLocks noGrp="1"/>
          </p:cNvSpPr>
          <p:nvPr>
            <p:ph type="sldNum" sz="quarter" idx="11"/>
          </p:nvPr>
        </p:nvSpPr>
        <p:spPr/>
        <p:txBody>
          <a:bodyPr/>
          <a:lstStyle/>
          <a:p>
            <a:pPr>
              <a:defRPr/>
            </a:pPr>
            <a:fld id="{2DFDD2A3-1FBC-48D9-BAA0-845665B296E1}" type="slidenum">
              <a:rPr lang="en-US" smtClean="0"/>
              <a:pPr>
                <a:defRPr/>
              </a:pPr>
              <a:t>11</a:t>
            </a:fld>
            <a:endParaRPr lang="en-US" smtClean="0"/>
          </a:p>
        </p:txBody>
      </p:sp>
      <p:sp>
        <p:nvSpPr>
          <p:cNvPr id="227330" name="Rectangle 2"/>
          <p:cNvSpPr>
            <a:spLocks noGrp="1" noChangeArrowheads="1"/>
          </p:cNvSpPr>
          <p:nvPr>
            <p:ph type="title"/>
          </p:nvPr>
        </p:nvSpPr>
        <p:spPr>
          <a:xfrm>
            <a:off x="609600" y="228600"/>
            <a:ext cx="7772400" cy="609600"/>
          </a:xfrm>
        </p:spPr>
        <p:txBody>
          <a:bodyPr/>
          <a:lstStyle/>
          <a:p>
            <a:pPr eaLnBrk="1" hangingPunct="1">
              <a:defRPr/>
            </a:pPr>
            <a:r>
              <a:rPr lang="en-US" sz="2800" dirty="0" smtClean="0"/>
              <a:t>Direct Memory Operands</a:t>
            </a:r>
          </a:p>
        </p:txBody>
      </p:sp>
      <p:sp>
        <p:nvSpPr>
          <p:cNvPr id="14341" name="Rectangle 3"/>
          <p:cNvSpPr>
            <a:spLocks noGrp="1" noChangeArrowheads="1"/>
          </p:cNvSpPr>
          <p:nvPr>
            <p:ph type="body" idx="1"/>
          </p:nvPr>
        </p:nvSpPr>
        <p:spPr>
          <a:xfrm>
            <a:off x="609600" y="762000"/>
            <a:ext cx="7696200" cy="2362200"/>
          </a:xfrm>
        </p:spPr>
        <p:txBody>
          <a:bodyPr/>
          <a:lstStyle/>
          <a:p>
            <a:pPr eaLnBrk="1" hangingPunct="1">
              <a:lnSpc>
                <a:spcPct val="80000"/>
              </a:lnSpc>
            </a:pPr>
            <a:r>
              <a:rPr lang="en-US" sz="1800" dirty="0" smtClean="0"/>
              <a:t>A direct memory operand is a variable name that refers to an address in memory.</a:t>
            </a:r>
          </a:p>
          <a:p>
            <a:pPr eaLnBrk="1" hangingPunct="1"/>
            <a:r>
              <a:rPr lang="en-US" sz="1800" dirty="0" smtClean="0"/>
              <a:t>In the example below, var1 is a direct memory operand of the </a:t>
            </a:r>
            <a:r>
              <a:rPr lang="en-US" sz="1800" dirty="0" err="1" smtClean="0"/>
              <a:t>mov</a:t>
            </a:r>
            <a:r>
              <a:rPr lang="en-US" sz="1800" dirty="0" smtClean="0"/>
              <a:t> instruction. It is the label (or name) of a memory location that is initialized to 10h.</a:t>
            </a:r>
          </a:p>
          <a:p>
            <a:pPr eaLnBrk="1" hangingPunct="1">
              <a:lnSpc>
                <a:spcPct val="80000"/>
              </a:lnSpc>
            </a:pPr>
            <a:r>
              <a:rPr lang="en-US" sz="1800" dirty="0" smtClean="0"/>
              <a:t>The variable name is automatically </a:t>
            </a:r>
            <a:r>
              <a:rPr lang="en-US" sz="1800" dirty="0" err="1" smtClean="0"/>
              <a:t>dereferenced</a:t>
            </a:r>
            <a:r>
              <a:rPr lang="en-US" sz="1800" dirty="0" smtClean="0"/>
              <a:t> by the assembler.</a:t>
            </a:r>
          </a:p>
          <a:p>
            <a:pPr eaLnBrk="1" hangingPunct="1">
              <a:buFontTx/>
              <a:buNone/>
            </a:pPr>
            <a:r>
              <a:rPr lang="en-US" sz="1800" dirty="0" smtClean="0"/>
              <a:t>	In the example below, var1 or  [var1]  means the same: data will be fetched from the memory location labeled var1.</a:t>
            </a:r>
          </a:p>
        </p:txBody>
      </p:sp>
      <p:sp>
        <p:nvSpPr>
          <p:cNvPr id="14342" name="Text Box 4"/>
          <p:cNvSpPr txBox="1">
            <a:spLocks noChangeArrowheads="1"/>
          </p:cNvSpPr>
          <p:nvPr/>
        </p:nvSpPr>
        <p:spPr bwMode="auto">
          <a:xfrm>
            <a:off x="1143000" y="3124200"/>
            <a:ext cx="6858000" cy="2057400"/>
          </a:xfrm>
          <a:prstGeom prst="rect">
            <a:avLst/>
          </a:prstGeom>
          <a:noFill/>
          <a:ln w="9525">
            <a:solidFill>
              <a:schemeClr val="tx1"/>
            </a:solidFill>
            <a:miter lim="800000"/>
            <a:headEnd/>
            <a:tailEnd/>
          </a:ln>
        </p:spPr>
        <p:txBody>
          <a:bodyPr tIns="137160" bIns="228600"/>
          <a:lstStyle/>
          <a:p>
            <a:pPr>
              <a:lnSpc>
                <a:spcPct val="70000"/>
              </a:lnSpc>
              <a:spcBef>
                <a:spcPct val="50000"/>
              </a:spcBef>
              <a:tabLst>
                <a:tab pos="457200" algn="l"/>
                <a:tab pos="3657600" algn="l"/>
                <a:tab pos="4114800" algn="l"/>
              </a:tabLst>
            </a:pPr>
            <a:r>
              <a:rPr lang="en-US" sz="1600" b="1">
                <a:latin typeface="Courier New" pitchFamily="49" charset="0"/>
              </a:rPr>
              <a:t>.data</a:t>
            </a:r>
          </a:p>
          <a:p>
            <a:pPr>
              <a:lnSpc>
                <a:spcPct val="70000"/>
              </a:lnSpc>
              <a:spcBef>
                <a:spcPct val="50000"/>
              </a:spcBef>
              <a:tabLst>
                <a:tab pos="457200" algn="l"/>
                <a:tab pos="3657600" algn="l"/>
                <a:tab pos="4114800" algn="l"/>
              </a:tabLst>
            </a:pPr>
            <a:r>
              <a:rPr lang="en-US" sz="1600" b="1">
                <a:latin typeface="Courier New" pitchFamily="49" charset="0"/>
              </a:rPr>
              <a:t>var1 BYTE 10h</a:t>
            </a:r>
          </a:p>
          <a:p>
            <a:pPr>
              <a:lnSpc>
                <a:spcPct val="70000"/>
              </a:lnSpc>
              <a:spcBef>
                <a:spcPct val="50000"/>
              </a:spcBef>
              <a:tabLst>
                <a:tab pos="457200" algn="l"/>
                <a:tab pos="3657600" algn="l"/>
                <a:tab pos="4114800" algn="l"/>
              </a:tabLst>
            </a:pPr>
            <a:endParaRPr lang="en-US" sz="1600" b="1">
              <a:latin typeface="Courier New" pitchFamily="49" charset="0"/>
            </a:endParaRPr>
          </a:p>
          <a:p>
            <a:pPr>
              <a:lnSpc>
                <a:spcPct val="70000"/>
              </a:lnSpc>
              <a:spcBef>
                <a:spcPct val="50000"/>
              </a:spcBef>
              <a:tabLst>
                <a:tab pos="457200" algn="l"/>
                <a:tab pos="3657600" algn="l"/>
                <a:tab pos="4114800" algn="l"/>
              </a:tabLst>
            </a:pPr>
            <a:r>
              <a:rPr lang="en-US" sz="1600" b="1">
                <a:latin typeface="Courier New" pitchFamily="49" charset="0"/>
              </a:rPr>
              <a:t>.code</a:t>
            </a:r>
          </a:p>
          <a:p>
            <a:pPr>
              <a:lnSpc>
                <a:spcPct val="70000"/>
              </a:lnSpc>
              <a:spcBef>
                <a:spcPct val="50000"/>
              </a:spcBef>
              <a:tabLst>
                <a:tab pos="457200" algn="l"/>
                <a:tab pos="3657600" algn="l"/>
                <a:tab pos="4114800" algn="l"/>
              </a:tabLst>
            </a:pPr>
            <a:r>
              <a:rPr lang="en-US" sz="1600" b="1">
                <a:latin typeface="Courier New" pitchFamily="49" charset="0"/>
              </a:rPr>
              <a:t>mov al,var1	; AL = 10h</a:t>
            </a:r>
          </a:p>
          <a:p>
            <a:pPr>
              <a:lnSpc>
                <a:spcPct val="70000"/>
              </a:lnSpc>
              <a:spcBef>
                <a:spcPct val="50000"/>
              </a:spcBef>
              <a:tabLst>
                <a:tab pos="457200" algn="l"/>
                <a:tab pos="3657600" algn="l"/>
                <a:tab pos="4114800" algn="l"/>
              </a:tabLst>
            </a:pPr>
            <a:r>
              <a:rPr lang="en-US" sz="1600" b="1">
                <a:latin typeface="Courier New" pitchFamily="49" charset="0"/>
              </a:rPr>
              <a:t>mov al,[var1]	; AL = 10h</a:t>
            </a:r>
          </a:p>
        </p:txBody>
      </p:sp>
      <p:sp>
        <p:nvSpPr>
          <p:cNvPr id="14343" name="Line 5"/>
          <p:cNvSpPr>
            <a:spLocks noChangeShapeType="1"/>
          </p:cNvSpPr>
          <p:nvPr/>
        </p:nvSpPr>
        <p:spPr bwMode="auto">
          <a:xfrm flipV="1">
            <a:off x="2438400" y="4953000"/>
            <a:ext cx="0" cy="457200"/>
          </a:xfrm>
          <a:prstGeom prst="line">
            <a:avLst/>
          </a:prstGeom>
          <a:noFill/>
          <a:ln w="9525">
            <a:solidFill>
              <a:schemeClr val="tx2"/>
            </a:solidFill>
            <a:round/>
            <a:headEnd/>
            <a:tailEnd type="triangle" w="med" len="med"/>
          </a:ln>
        </p:spPr>
        <p:txBody>
          <a:bodyPr tIns="137160" bIns="137160">
            <a:spAutoFit/>
          </a:bodyPr>
          <a:lstStyle/>
          <a:p>
            <a:endParaRPr lang="en-US"/>
          </a:p>
        </p:txBody>
      </p:sp>
      <p:sp>
        <p:nvSpPr>
          <p:cNvPr id="14344" name="Text Box 6"/>
          <p:cNvSpPr txBox="1">
            <a:spLocks noChangeArrowheads="1"/>
          </p:cNvSpPr>
          <p:nvPr/>
        </p:nvSpPr>
        <p:spPr bwMode="auto">
          <a:xfrm>
            <a:off x="1600200" y="5257800"/>
            <a:ext cx="3276600" cy="877888"/>
          </a:xfrm>
          <a:prstGeom prst="rect">
            <a:avLst/>
          </a:prstGeom>
          <a:noFill/>
          <a:ln w="9525">
            <a:solidFill>
              <a:schemeClr val="tx2"/>
            </a:solidFill>
            <a:miter lim="800000"/>
            <a:headEnd/>
            <a:tailEnd/>
          </a:ln>
        </p:spPr>
        <p:txBody>
          <a:bodyPr tIns="137160" bIns="137160">
            <a:spAutoFit/>
          </a:bodyPr>
          <a:lstStyle/>
          <a:p>
            <a:pPr algn="ctr">
              <a:spcBef>
                <a:spcPct val="50000"/>
              </a:spcBef>
            </a:pPr>
            <a:r>
              <a:rPr lang="en-US" sz="1300" b="1">
                <a:solidFill>
                  <a:schemeClr val="tx2"/>
                </a:solidFill>
              </a:rPr>
              <a:t>alternate format  (rarely used for direct memory operands since no one wants to do extra typing)</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3"/>
          <p:cNvSpPr>
            <a:spLocks noGrp="1"/>
          </p:cNvSpPr>
          <p:nvPr>
            <p:ph type="sldNum" sz="quarter" idx="11"/>
          </p:nvPr>
        </p:nvSpPr>
        <p:spPr/>
        <p:txBody>
          <a:bodyPr/>
          <a:lstStyle/>
          <a:p>
            <a:pPr>
              <a:defRPr/>
            </a:pPr>
            <a:fld id="{FA9E9F84-2741-4B11-A10B-49A20A21197B}" type="slidenum">
              <a:rPr lang="en-US" smtClean="0"/>
              <a:pPr>
                <a:defRPr/>
              </a:pPr>
              <a:t>12</a:t>
            </a:fld>
            <a:endParaRPr lang="en-US" smtClean="0"/>
          </a:p>
        </p:txBody>
      </p:sp>
      <p:sp>
        <p:nvSpPr>
          <p:cNvPr id="87042" name="Rectangle 2"/>
          <p:cNvSpPr>
            <a:spLocks noGrp="1" noChangeArrowheads="1"/>
          </p:cNvSpPr>
          <p:nvPr>
            <p:ph type="title"/>
          </p:nvPr>
        </p:nvSpPr>
        <p:spPr/>
        <p:txBody>
          <a:bodyPr/>
          <a:lstStyle/>
          <a:p>
            <a:pPr eaLnBrk="1" hangingPunct="1">
              <a:defRPr/>
            </a:pPr>
            <a:r>
              <a:rPr lang="en-US" sz="2800" smtClean="0"/>
              <a:t>Direct-Offset Operands </a:t>
            </a:r>
            <a:r>
              <a:rPr lang="en-US" sz="2000" smtClean="0"/>
              <a:t>(1 of 2)</a:t>
            </a:r>
          </a:p>
        </p:txBody>
      </p:sp>
      <p:sp>
        <p:nvSpPr>
          <p:cNvPr id="15365" name="Text Box 3"/>
          <p:cNvSpPr txBox="1">
            <a:spLocks noChangeArrowheads="1"/>
          </p:cNvSpPr>
          <p:nvPr/>
        </p:nvSpPr>
        <p:spPr bwMode="auto">
          <a:xfrm>
            <a:off x="1066800" y="3200400"/>
            <a:ext cx="7086600" cy="2362200"/>
          </a:xfrm>
          <a:prstGeom prst="rect">
            <a:avLst/>
          </a:prstGeom>
          <a:noFill/>
          <a:ln w="9525">
            <a:solidFill>
              <a:schemeClr val="tx1"/>
            </a:solidFill>
            <a:miter lim="800000"/>
            <a:headEnd/>
            <a:tailEnd/>
          </a:ln>
        </p:spPr>
        <p:txBody>
          <a:bodyPr tIns="137160" bIns="228600"/>
          <a:lstStyle/>
          <a:p>
            <a:pPr>
              <a:tabLst>
                <a:tab pos="457200" algn="l"/>
                <a:tab pos="3657600" algn="l"/>
                <a:tab pos="4114800" algn="l"/>
              </a:tabLst>
            </a:pPr>
            <a:r>
              <a:rPr lang="en-US" sz="1600" b="1">
                <a:latin typeface="Courier New" pitchFamily="49" charset="0"/>
              </a:rPr>
              <a:t>.data</a:t>
            </a:r>
          </a:p>
          <a:p>
            <a:pPr>
              <a:tabLst>
                <a:tab pos="457200" algn="l"/>
                <a:tab pos="3657600" algn="l"/>
                <a:tab pos="4114800" algn="l"/>
              </a:tabLst>
            </a:pPr>
            <a:r>
              <a:rPr lang="en-US" sz="1600" b="1">
                <a:latin typeface="Courier New" pitchFamily="49" charset="0"/>
              </a:rPr>
              <a:t>arrayB  BYTE  10h,20h,30h,40h</a:t>
            </a:r>
          </a:p>
          <a:p>
            <a:pPr>
              <a:tabLst>
                <a:tab pos="457200" algn="l"/>
                <a:tab pos="3657600" algn="l"/>
                <a:tab pos="4114800" algn="l"/>
              </a:tabLst>
            </a:pPr>
            <a:endParaRPr lang="en-US" sz="1600" b="1">
              <a:latin typeface="Courier New" pitchFamily="49" charset="0"/>
            </a:endParaRPr>
          </a:p>
          <a:p>
            <a:pPr>
              <a:tabLst>
                <a:tab pos="457200" algn="l"/>
                <a:tab pos="3657600" algn="l"/>
                <a:tab pos="4114800" algn="l"/>
              </a:tabLst>
            </a:pPr>
            <a:r>
              <a:rPr lang="en-US" sz="1600" b="1">
                <a:latin typeface="Courier New" pitchFamily="49" charset="0"/>
              </a:rPr>
              <a:t>.code</a:t>
            </a:r>
          </a:p>
          <a:p>
            <a:pPr>
              <a:tabLst>
                <a:tab pos="457200" algn="l"/>
                <a:tab pos="3657600" algn="l"/>
                <a:tab pos="4114800" algn="l"/>
              </a:tabLst>
            </a:pPr>
            <a:r>
              <a:rPr lang="en-US" sz="1600" b="1">
                <a:latin typeface="Courier New" pitchFamily="49" charset="0"/>
              </a:rPr>
              <a:t>mov al,arrayB	    ; AL = 10h</a:t>
            </a:r>
          </a:p>
          <a:p>
            <a:pPr>
              <a:tabLst>
                <a:tab pos="457200" algn="l"/>
                <a:tab pos="3657600" algn="l"/>
                <a:tab pos="4114800" algn="l"/>
              </a:tabLst>
            </a:pPr>
            <a:r>
              <a:rPr lang="en-US" sz="1600" b="1">
                <a:latin typeface="Courier New" pitchFamily="49" charset="0"/>
              </a:rPr>
              <a:t>mov al,arrayB + 0	    ; same thing</a:t>
            </a:r>
          </a:p>
          <a:p>
            <a:pPr>
              <a:tabLst>
                <a:tab pos="457200" algn="l"/>
                <a:tab pos="3657600" algn="l"/>
                <a:tab pos="4114800" algn="l"/>
              </a:tabLst>
            </a:pPr>
            <a:r>
              <a:rPr lang="en-US" sz="1600" b="1">
                <a:latin typeface="Courier New" pitchFamily="49" charset="0"/>
              </a:rPr>
              <a:t>mov al,arrayB + 1		; AL = 20h</a:t>
            </a:r>
          </a:p>
          <a:p>
            <a:pPr>
              <a:tabLst>
                <a:tab pos="457200" algn="l"/>
                <a:tab pos="3657600" algn="l"/>
                <a:tab pos="4114800" algn="l"/>
              </a:tabLst>
            </a:pPr>
            <a:r>
              <a:rPr lang="en-US" sz="1600" b="1">
                <a:latin typeface="Courier New" pitchFamily="49" charset="0"/>
              </a:rPr>
              <a:t>mov al,[arrayB + 1]		; alternative notation</a:t>
            </a:r>
          </a:p>
          <a:p>
            <a:pPr>
              <a:tabLst>
                <a:tab pos="457200" algn="l"/>
                <a:tab pos="3657600" algn="l"/>
                <a:tab pos="4114800" algn="l"/>
              </a:tabLst>
            </a:pPr>
            <a:r>
              <a:rPr lang="en-US" sz="1600" b="1">
                <a:latin typeface="Courier New" pitchFamily="49" charset="0"/>
              </a:rPr>
              <a:t>mov al,arrayB + 3	    ; AL = 40h</a:t>
            </a:r>
          </a:p>
        </p:txBody>
      </p:sp>
      <p:sp>
        <p:nvSpPr>
          <p:cNvPr id="15366" name="Text Box 4"/>
          <p:cNvSpPr txBox="1">
            <a:spLocks noChangeArrowheads="1"/>
          </p:cNvSpPr>
          <p:nvPr/>
        </p:nvSpPr>
        <p:spPr bwMode="auto">
          <a:xfrm>
            <a:off x="762000" y="762000"/>
            <a:ext cx="7848600" cy="2292350"/>
          </a:xfrm>
          <a:prstGeom prst="rect">
            <a:avLst/>
          </a:prstGeom>
          <a:noFill/>
          <a:ln w="9525">
            <a:noFill/>
            <a:miter lim="800000"/>
            <a:headEnd/>
            <a:tailEnd/>
          </a:ln>
        </p:spPr>
        <p:txBody>
          <a:bodyPr wrap="square" tIns="137160" bIns="137160">
            <a:spAutoFit/>
          </a:bodyPr>
          <a:lstStyle/>
          <a:p>
            <a:pPr marL="274320" indent="-274320">
              <a:buFontTx/>
              <a:buChar char="•"/>
            </a:pPr>
            <a:r>
              <a:rPr lang="en-US" sz="1800" dirty="0" smtClean="0"/>
              <a:t>Direct </a:t>
            </a:r>
            <a:r>
              <a:rPr lang="en-US" sz="1800" dirty="0"/>
              <a:t>offset operands are used to access an </a:t>
            </a:r>
            <a:r>
              <a:rPr lang="en-US" sz="1800" dirty="0" smtClean="0"/>
              <a:t>array.</a:t>
            </a:r>
            <a:endParaRPr lang="en-US" sz="1800" dirty="0"/>
          </a:p>
          <a:p>
            <a:pPr marL="274320" indent="-274320">
              <a:buFontTx/>
              <a:buChar char="•"/>
            </a:pPr>
            <a:r>
              <a:rPr lang="en-US" sz="1800" dirty="0" smtClean="0"/>
              <a:t>A </a:t>
            </a:r>
            <a:r>
              <a:rPr lang="en-US" sz="1800" dirty="0"/>
              <a:t>constant offset is added to the array name to produce an </a:t>
            </a:r>
            <a:r>
              <a:rPr lang="en-US" sz="1800" dirty="0" smtClean="0"/>
              <a:t>effective address.</a:t>
            </a:r>
            <a:endParaRPr lang="en-US" sz="1800" dirty="0"/>
          </a:p>
          <a:p>
            <a:pPr marL="274320" indent="-274320">
              <a:buFontTx/>
              <a:buChar char="•"/>
            </a:pPr>
            <a:r>
              <a:rPr lang="en-US" sz="1800" dirty="0" smtClean="0"/>
              <a:t>The </a:t>
            </a:r>
            <a:r>
              <a:rPr lang="en-US" sz="1800" dirty="0"/>
              <a:t>offset is the number of </a:t>
            </a:r>
            <a:r>
              <a:rPr lang="en-US" sz="1800" i="1" u="sng" dirty="0"/>
              <a:t>bytes</a:t>
            </a:r>
            <a:r>
              <a:rPr lang="en-US" sz="1800" dirty="0"/>
              <a:t> away from the beginning of the </a:t>
            </a:r>
          </a:p>
          <a:p>
            <a:pPr marL="274320" indent="-274320"/>
            <a:r>
              <a:rPr lang="en-US" sz="1800" dirty="0"/>
              <a:t>    </a:t>
            </a:r>
            <a:r>
              <a:rPr lang="en-US" sz="1800" dirty="0" smtClean="0"/>
              <a:t>array.</a:t>
            </a:r>
            <a:endParaRPr lang="en-US" sz="1800" dirty="0"/>
          </a:p>
          <a:p>
            <a:pPr marL="274320" indent="-274320">
              <a:buFontTx/>
              <a:buChar char="•"/>
            </a:pPr>
            <a:r>
              <a:rPr lang="en-US" sz="1800" dirty="0" smtClean="0"/>
              <a:t>The </a:t>
            </a:r>
            <a:r>
              <a:rPr lang="en-US" sz="1800" dirty="0"/>
              <a:t>effective address is then used to access the value at </a:t>
            </a:r>
            <a:r>
              <a:rPr lang="en-US" sz="1800" dirty="0" smtClean="0"/>
              <a:t>the memory location.</a:t>
            </a:r>
            <a:endParaRPr lang="en-US" sz="1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3"/>
          <p:cNvSpPr>
            <a:spLocks noGrp="1"/>
          </p:cNvSpPr>
          <p:nvPr>
            <p:ph type="sldNum" sz="quarter" idx="11"/>
          </p:nvPr>
        </p:nvSpPr>
        <p:spPr/>
        <p:txBody>
          <a:bodyPr/>
          <a:lstStyle/>
          <a:p>
            <a:pPr>
              <a:defRPr/>
            </a:pPr>
            <a:fld id="{693940BD-8D6B-4E20-8EDD-262EC3BED117}" type="slidenum">
              <a:rPr lang="en-US" smtClean="0"/>
              <a:pPr>
                <a:defRPr/>
              </a:pPr>
              <a:t>13</a:t>
            </a:fld>
            <a:endParaRPr lang="en-US" smtClean="0"/>
          </a:p>
        </p:txBody>
      </p:sp>
      <p:sp>
        <p:nvSpPr>
          <p:cNvPr id="95234" name="Rectangle 2"/>
          <p:cNvSpPr>
            <a:spLocks noGrp="1" noChangeArrowheads="1"/>
          </p:cNvSpPr>
          <p:nvPr>
            <p:ph type="title"/>
          </p:nvPr>
        </p:nvSpPr>
        <p:spPr/>
        <p:txBody>
          <a:bodyPr/>
          <a:lstStyle/>
          <a:p>
            <a:pPr eaLnBrk="1" hangingPunct="1">
              <a:defRPr/>
            </a:pPr>
            <a:r>
              <a:rPr lang="en-US" sz="2800" smtClean="0"/>
              <a:t>Direct-Offset Operands </a:t>
            </a:r>
            <a:r>
              <a:rPr lang="en-US" sz="2000" smtClean="0"/>
              <a:t>(2 of 2)</a:t>
            </a:r>
          </a:p>
        </p:txBody>
      </p:sp>
      <p:sp>
        <p:nvSpPr>
          <p:cNvPr id="16389" name="Text Box 3"/>
          <p:cNvSpPr txBox="1">
            <a:spLocks noChangeArrowheads="1"/>
          </p:cNvSpPr>
          <p:nvPr/>
        </p:nvSpPr>
        <p:spPr bwMode="auto">
          <a:xfrm>
            <a:off x="1219200" y="3886200"/>
            <a:ext cx="6553200" cy="2286000"/>
          </a:xfrm>
          <a:prstGeom prst="rect">
            <a:avLst/>
          </a:prstGeom>
          <a:noFill/>
          <a:ln w="9525">
            <a:solidFill>
              <a:schemeClr val="tx1"/>
            </a:solidFill>
            <a:miter lim="800000"/>
            <a:headEnd/>
            <a:tailEnd/>
          </a:ln>
        </p:spPr>
        <p:txBody>
          <a:bodyPr tIns="137160" bIns="228600"/>
          <a:lstStyle/>
          <a:p>
            <a:pPr>
              <a:tabLst>
                <a:tab pos="457200" algn="l"/>
                <a:tab pos="3657600" algn="l"/>
                <a:tab pos="4114800" algn="l"/>
              </a:tabLst>
            </a:pPr>
            <a:r>
              <a:rPr lang="en-US" sz="1600" b="1">
                <a:latin typeface="Courier New" pitchFamily="49" charset="0"/>
              </a:rPr>
              <a:t>.data</a:t>
            </a:r>
          </a:p>
          <a:p>
            <a:pPr>
              <a:tabLst>
                <a:tab pos="457200" algn="l"/>
                <a:tab pos="3657600" algn="l"/>
                <a:tab pos="4114800" algn="l"/>
              </a:tabLst>
            </a:pPr>
            <a:r>
              <a:rPr lang="en-US" sz="1600" b="1">
                <a:latin typeface="Courier New" pitchFamily="49" charset="0"/>
              </a:rPr>
              <a:t>arrayW  WORD 1000h,2000h,3000h</a:t>
            </a:r>
          </a:p>
          <a:p>
            <a:pPr>
              <a:tabLst>
                <a:tab pos="457200" algn="l"/>
                <a:tab pos="3657600" algn="l"/>
                <a:tab pos="4114800" algn="l"/>
              </a:tabLst>
            </a:pPr>
            <a:r>
              <a:rPr lang="en-US" sz="1600" b="1">
                <a:latin typeface="Courier New" pitchFamily="49" charset="0"/>
              </a:rPr>
              <a:t>arrayD  DWORD 1,2,3,4</a:t>
            </a:r>
          </a:p>
          <a:p>
            <a:pPr>
              <a:tabLst>
                <a:tab pos="457200" algn="l"/>
                <a:tab pos="3657600" algn="l"/>
                <a:tab pos="4114800" algn="l"/>
              </a:tabLst>
            </a:pPr>
            <a:endParaRPr lang="en-US" sz="1600" b="1">
              <a:latin typeface="Courier New" pitchFamily="49" charset="0"/>
            </a:endParaRPr>
          </a:p>
          <a:p>
            <a:pPr>
              <a:tabLst>
                <a:tab pos="457200" algn="l"/>
                <a:tab pos="3657600" algn="l"/>
                <a:tab pos="4114800" algn="l"/>
              </a:tabLst>
            </a:pPr>
            <a:r>
              <a:rPr lang="en-US" sz="1600" b="1">
                <a:latin typeface="Courier New" pitchFamily="49" charset="0"/>
              </a:rPr>
              <a:t>.code</a:t>
            </a:r>
          </a:p>
          <a:p>
            <a:pPr>
              <a:tabLst>
                <a:tab pos="457200" algn="l"/>
                <a:tab pos="3657600" algn="l"/>
                <a:tab pos="4114800" algn="l"/>
              </a:tabLst>
            </a:pPr>
            <a:r>
              <a:rPr lang="en-US" sz="1600" b="1">
                <a:latin typeface="Courier New" pitchFamily="49" charset="0"/>
              </a:rPr>
              <a:t>mov ax,arrayW + 2		; AX = 2000h</a:t>
            </a:r>
          </a:p>
          <a:p>
            <a:pPr>
              <a:tabLst>
                <a:tab pos="457200" algn="l"/>
                <a:tab pos="3657600" algn="l"/>
                <a:tab pos="4114800" algn="l"/>
              </a:tabLst>
            </a:pPr>
            <a:r>
              <a:rPr lang="en-US" sz="1600" b="1">
                <a:latin typeface="Courier New" pitchFamily="49" charset="0"/>
              </a:rPr>
              <a:t>mov ax,arrayW + 4		; AX = 3000h</a:t>
            </a:r>
          </a:p>
          <a:p>
            <a:pPr>
              <a:tabLst>
                <a:tab pos="457200" algn="l"/>
                <a:tab pos="3657600" algn="l"/>
                <a:tab pos="4114800" algn="l"/>
              </a:tabLst>
            </a:pPr>
            <a:r>
              <a:rPr lang="en-US" sz="1600" b="1">
                <a:latin typeface="Courier New" pitchFamily="49" charset="0"/>
              </a:rPr>
              <a:t>mov eax,arrayD + 4		; EAX = 00000002h</a:t>
            </a:r>
          </a:p>
        </p:txBody>
      </p:sp>
      <p:sp>
        <p:nvSpPr>
          <p:cNvPr id="16390" name="Text Box 4"/>
          <p:cNvSpPr txBox="1">
            <a:spLocks noChangeArrowheads="1"/>
          </p:cNvSpPr>
          <p:nvPr/>
        </p:nvSpPr>
        <p:spPr bwMode="auto">
          <a:xfrm>
            <a:off x="609600" y="762000"/>
            <a:ext cx="7924800" cy="3048000"/>
          </a:xfrm>
          <a:prstGeom prst="rect">
            <a:avLst/>
          </a:prstGeom>
          <a:noFill/>
          <a:ln w="9525">
            <a:noFill/>
            <a:miter lim="800000"/>
            <a:headEnd/>
            <a:tailEnd/>
          </a:ln>
        </p:spPr>
        <p:txBody>
          <a:bodyPr wrap="square" tIns="91440" bIns="91440">
            <a:spAutoFit/>
          </a:bodyPr>
          <a:lstStyle/>
          <a:p>
            <a:pPr marL="274320" indent="-274320">
              <a:buFontTx/>
              <a:buChar char="•"/>
            </a:pPr>
            <a:r>
              <a:rPr lang="en-US" sz="1800" dirty="0" smtClean="0"/>
              <a:t>In </a:t>
            </a:r>
            <a:r>
              <a:rPr lang="en-US" sz="1800" dirty="0"/>
              <a:t>the previous example, incrementing by 1 means go to the next </a:t>
            </a:r>
            <a:r>
              <a:rPr lang="en-US" sz="1800" i="1" u="sng" dirty="0" smtClean="0"/>
              <a:t>byte</a:t>
            </a:r>
            <a:r>
              <a:rPr lang="en-US" sz="1800" dirty="0" smtClean="0"/>
              <a:t> </a:t>
            </a:r>
            <a:r>
              <a:rPr lang="en-US" sz="1800" dirty="0"/>
              <a:t>of data in </a:t>
            </a:r>
            <a:r>
              <a:rPr lang="en-US" sz="1800" dirty="0" err="1"/>
              <a:t>arrayB</a:t>
            </a:r>
            <a:r>
              <a:rPr lang="en-US" sz="1800" dirty="0"/>
              <a:t>, which means go to the next element, since </a:t>
            </a:r>
            <a:r>
              <a:rPr lang="en-US" sz="1800" dirty="0" err="1" smtClean="0"/>
              <a:t>arrayB</a:t>
            </a:r>
            <a:r>
              <a:rPr lang="en-US" sz="1800" dirty="0" smtClean="0"/>
              <a:t> </a:t>
            </a:r>
            <a:r>
              <a:rPr lang="en-US" sz="1800" dirty="0"/>
              <a:t>is an array of </a:t>
            </a:r>
            <a:r>
              <a:rPr lang="en-US" sz="1800" dirty="0" smtClean="0"/>
              <a:t>bytes.</a:t>
            </a:r>
            <a:endParaRPr lang="en-US" sz="1800" dirty="0"/>
          </a:p>
          <a:p>
            <a:pPr marL="274320" indent="-274320">
              <a:buFontTx/>
              <a:buChar char="•"/>
            </a:pPr>
            <a:r>
              <a:rPr lang="en-US" sz="1800" dirty="0" smtClean="0"/>
              <a:t>If </a:t>
            </a:r>
            <a:r>
              <a:rPr lang="en-US" sz="1800" dirty="0"/>
              <a:t>an array contains words, incrementing by 2 will access consecutive   </a:t>
            </a:r>
          </a:p>
          <a:p>
            <a:pPr marL="274320" indent="-274320"/>
            <a:r>
              <a:rPr lang="en-US" sz="1800" i="1" dirty="0"/>
              <a:t>    </a:t>
            </a:r>
            <a:r>
              <a:rPr lang="en-US" sz="1800" i="1" dirty="0" smtClean="0"/>
              <a:t>words</a:t>
            </a:r>
            <a:r>
              <a:rPr lang="en-US" sz="1800" dirty="0" smtClean="0"/>
              <a:t> </a:t>
            </a:r>
            <a:r>
              <a:rPr lang="en-US" sz="1800" dirty="0"/>
              <a:t>of data, or access consecutive </a:t>
            </a:r>
            <a:r>
              <a:rPr lang="en-US" sz="1800" dirty="0" smtClean="0"/>
              <a:t>elements.</a:t>
            </a:r>
            <a:endParaRPr lang="en-US" sz="1800" dirty="0"/>
          </a:p>
          <a:p>
            <a:pPr marL="274320" indent="-274320">
              <a:buFontTx/>
              <a:buChar char="•"/>
            </a:pPr>
            <a:r>
              <a:rPr lang="en-US" sz="1800" dirty="0" smtClean="0"/>
              <a:t>Likewise</a:t>
            </a:r>
            <a:r>
              <a:rPr lang="en-US" sz="1800" dirty="0"/>
              <a:t>, if an array contains </a:t>
            </a:r>
            <a:r>
              <a:rPr lang="en-US" sz="1800" dirty="0" err="1"/>
              <a:t>doublewords</a:t>
            </a:r>
            <a:r>
              <a:rPr lang="en-US" sz="1800" dirty="0"/>
              <a:t>, incrementing by 4 </a:t>
            </a:r>
            <a:r>
              <a:rPr lang="en-US" sz="1800" dirty="0" smtClean="0"/>
              <a:t>will </a:t>
            </a:r>
            <a:r>
              <a:rPr lang="en-US" sz="1800" dirty="0"/>
              <a:t>access consecutive </a:t>
            </a:r>
            <a:r>
              <a:rPr lang="en-US" sz="1800" i="1" dirty="0" err="1"/>
              <a:t>doublewords</a:t>
            </a:r>
            <a:r>
              <a:rPr lang="en-US" sz="1800" dirty="0"/>
              <a:t> of data or consecutive </a:t>
            </a:r>
            <a:r>
              <a:rPr lang="en-US" sz="1800" dirty="0" smtClean="0"/>
              <a:t>elements.</a:t>
            </a:r>
            <a:endParaRPr lang="en-US" sz="1800" dirty="0"/>
          </a:p>
          <a:p>
            <a:pPr marL="274320" indent="-274320">
              <a:buFontTx/>
              <a:buChar char="•"/>
            </a:pPr>
            <a:r>
              <a:rPr lang="en-US" sz="1800" dirty="0" smtClean="0"/>
              <a:t>When </a:t>
            </a:r>
            <a:r>
              <a:rPr lang="en-US" sz="1800" dirty="0"/>
              <a:t>we add a constant value to an array name, we are adding </a:t>
            </a:r>
            <a:r>
              <a:rPr lang="en-US" sz="1800" dirty="0" smtClean="0"/>
              <a:t>the number </a:t>
            </a:r>
            <a:r>
              <a:rPr lang="en-US" sz="1800" dirty="0"/>
              <a:t>of </a:t>
            </a:r>
            <a:r>
              <a:rPr lang="en-US" sz="1800" i="1" u="sng" dirty="0"/>
              <a:t>byte</a:t>
            </a:r>
            <a:r>
              <a:rPr lang="en-US" sz="1800" dirty="0"/>
              <a:t> offsets from the first memory location that the array  </a:t>
            </a:r>
            <a:r>
              <a:rPr lang="en-US" sz="1800" dirty="0" smtClean="0"/>
              <a:t>occupies.</a:t>
            </a:r>
            <a:endParaRPr lang="en-US" sz="1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1" name="Slide Number Placeholder 3"/>
          <p:cNvSpPr>
            <a:spLocks noGrp="1"/>
          </p:cNvSpPr>
          <p:nvPr>
            <p:ph type="sldNum" sz="quarter" idx="11"/>
          </p:nvPr>
        </p:nvSpPr>
        <p:spPr/>
        <p:txBody>
          <a:bodyPr/>
          <a:lstStyle/>
          <a:p>
            <a:pPr>
              <a:defRPr/>
            </a:pPr>
            <a:fld id="{51FD105D-8FFA-494B-8918-81AF5D15D344}" type="slidenum">
              <a:rPr lang="en-US" smtClean="0"/>
              <a:pPr>
                <a:defRPr/>
              </a:pPr>
              <a:t>14</a:t>
            </a:fld>
            <a:endParaRPr lang="en-US" smtClean="0"/>
          </a:p>
        </p:txBody>
      </p:sp>
      <p:sp>
        <p:nvSpPr>
          <p:cNvPr id="89090" name="Rectangle 2"/>
          <p:cNvSpPr>
            <a:spLocks noGrp="1" noChangeArrowheads="1"/>
          </p:cNvSpPr>
          <p:nvPr>
            <p:ph type="title"/>
          </p:nvPr>
        </p:nvSpPr>
        <p:spPr/>
        <p:txBody>
          <a:bodyPr/>
          <a:lstStyle/>
          <a:p>
            <a:pPr eaLnBrk="1" hangingPunct="1">
              <a:defRPr/>
            </a:pPr>
            <a:r>
              <a:rPr lang="en-US" sz="2800" smtClean="0"/>
              <a:t>Example </a:t>
            </a:r>
            <a:r>
              <a:rPr lang="en-US" sz="2000" smtClean="0"/>
              <a:t>(1 of 2)</a:t>
            </a:r>
          </a:p>
        </p:txBody>
      </p:sp>
      <p:sp>
        <p:nvSpPr>
          <p:cNvPr id="17413" name="Text Box 4"/>
          <p:cNvSpPr txBox="1">
            <a:spLocks noChangeArrowheads="1"/>
          </p:cNvSpPr>
          <p:nvPr/>
        </p:nvSpPr>
        <p:spPr bwMode="auto">
          <a:xfrm>
            <a:off x="762000" y="914400"/>
            <a:ext cx="7696200" cy="1446550"/>
          </a:xfrm>
          <a:prstGeom prst="rect">
            <a:avLst/>
          </a:prstGeom>
          <a:noFill/>
          <a:ln w="9525">
            <a:noFill/>
            <a:miter lim="800000"/>
            <a:headEnd/>
            <a:tailEnd/>
          </a:ln>
        </p:spPr>
        <p:txBody>
          <a:bodyPr wrap="square" tIns="137160" bIns="137160">
            <a:spAutoFit/>
          </a:bodyPr>
          <a:lstStyle/>
          <a:p>
            <a:pPr>
              <a:spcBef>
                <a:spcPct val="50000"/>
              </a:spcBef>
            </a:pPr>
            <a:r>
              <a:rPr lang="en-US" sz="1800" dirty="0"/>
              <a:t>Write instructions that rearrange the values of three </a:t>
            </a:r>
            <a:r>
              <a:rPr lang="en-US" sz="1800" dirty="0" err="1"/>
              <a:t>doubleword</a:t>
            </a:r>
            <a:r>
              <a:rPr lang="en-US" sz="1800" dirty="0"/>
              <a:t> values in the following array so they are in the order: 3, 1, 2.</a:t>
            </a:r>
          </a:p>
          <a:p>
            <a:pPr lvl="1">
              <a:spcBef>
                <a:spcPct val="50000"/>
              </a:spcBef>
            </a:pPr>
            <a:r>
              <a:rPr lang="en-US" sz="1600" b="1" dirty="0">
                <a:latin typeface="Courier New" pitchFamily="49" charset="0"/>
              </a:rPr>
              <a:t>.data</a:t>
            </a:r>
          </a:p>
          <a:p>
            <a:pPr lvl="1">
              <a:lnSpc>
                <a:spcPct val="50000"/>
              </a:lnSpc>
              <a:spcBef>
                <a:spcPct val="50000"/>
              </a:spcBef>
            </a:pPr>
            <a:r>
              <a:rPr lang="en-US" sz="1600" b="1" dirty="0" err="1">
                <a:latin typeface="Courier New" pitchFamily="49" charset="0"/>
              </a:rPr>
              <a:t>arrayD</a:t>
            </a:r>
            <a:r>
              <a:rPr lang="en-US" sz="1600" b="1" dirty="0">
                <a:latin typeface="Courier New" pitchFamily="49" charset="0"/>
              </a:rPr>
              <a:t> DWORD 1,2,3</a:t>
            </a:r>
          </a:p>
        </p:txBody>
      </p:sp>
      <p:sp>
        <p:nvSpPr>
          <p:cNvPr id="89093" name="Text Box 5"/>
          <p:cNvSpPr txBox="1">
            <a:spLocks noChangeArrowheads="1"/>
          </p:cNvSpPr>
          <p:nvPr/>
        </p:nvSpPr>
        <p:spPr bwMode="auto">
          <a:xfrm>
            <a:off x="762000" y="4191000"/>
            <a:ext cx="7620000" cy="822325"/>
          </a:xfrm>
          <a:prstGeom prst="rect">
            <a:avLst/>
          </a:prstGeom>
          <a:noFill/>
          <a:ln w="9525">
            <a:noFill/>
            <a:miter lim="800000"/>
            <a:headEnd/>
            <a:tailEnd/>
          </a:ln>
        </p:spPr>
        <p:txBody>
          <a:bodyPr tIns="137160" bIns="137160">
            <a:spAutoFit/>
          </a:bodyPr>
          <a:lstStyle/>
          <a:p>
            <a:pPr marL="228600" indent="-228600">
              <a:spcBef>
                <a:spcPct val="50000"/>
              </a:spcBef>
              <a:buFontTx/>
              <a:buChar char="•"/>
            </a:pPr>
            <a:r>
              <a:rPr lang="en-US" sz="1800"/>
              <a:t>Step 2: Exchange EAX with the third array value and copy the value in EAX to the first array position.</a:t>
            </a:r>
            <a:r>
              <a:rPr lang="en-US" sz="1200">
                <a:solidFill>
                  <a:schemeClr val="tx2"/>
                </a:solidFill>
              </a:rPr>
              <a:t>				</a:t>
            </a:r>
          </a:p>
        </p:txBody>
      </p:sp>
      <p:sp>
        <p:nvSpPr>
          <p:cNvPr id="89094" name="Text Box 6"/>
          <p:cNvSpPr txBox="1">
            <a:spLocks noChangeArrowheads="1"/>
          </p:cNvSpPr>
          <p:nvPr/>
        </p:nvSpPr>
        <p:spPr bwMode="auto">
          <a:xfrm>
            <a:off x="762000" y="2438400"/>
            <a:ext cx="7315200" cy="822325"/>
          </a:xfrm>
          <a:prstGeom prst="rect">
            <a:avLst/>
          </a:prstGeom>
          <a:noFill/>
          <a:ln w="9525">
            <a:noFill/>
            <a:miter lim="800000"/>
            <a:headEnd/>
            <a:tailEnd/>
          </a:ln>
        </p:spPr>
        <p:txBody>
          <a:bodyPr tIns="137160" bIns="137160">
            <a:spAutoFit/>
          </a:bodyPr>
          <a:lstStyle/>
          <a:p>
            <a:pPr marL="171450" indent="-171450">
              <a:spcBef>
                <a:spcPct val="50000"/>
              </a:spcBef>
              <a:buFontTx/>
              <a:buChar char="•"/>
            </a:pPr>
            <a:r>
              <a:rPr lang="en-US" sz="1800" dirty="0"/>
              <a:t>Step1: copy the first value into EAX and exchange it with the value in the second position.</a:t>
            </a:r>
          </a:p>
        </p:txBody>
      </p:sp>
      <p:sp>
        <p:nvSpPr>
          <p:cNvPr id="89095" name="Text Box 7"/>
          <p:cNvSpPr txBox="1">
            <a:spLocks noChangeArrowheads="1"/>
          </p:cNvSpPr>
          <p:nvPr/>
        </p:nvSpPr>
        <p:spPr bwMode="auto">
          <a:xfrm>
            <a:off x="1981200" y="3276600"/>
            <a:ext cx="4038600" cy="676275"/>
          </a:xfrm>
          <a:prstGeom prst="rect">
            <a:avLst/>
          </a:prstGeom>
          <a:noFill/>
          <a:ln w="9525">
            <a:solidFill>
              <a:schemeClr val="tx1"/>
            </a:solidFill>
            <a:miter lim="800000"/>
            <a:headEnd/>
            <a:tailEnd/>
          </a:ln>
        </p:spPr>
        <p:txBody>
          <a:bodyPr tIns="137160" bIns="137160">
            <a:spAutoFit/>
          </a:bodyPr>
          <a:lstStyle/>
          <a:p>
            <a:pPr>
              <a:lnSpc>
                <a:spcPct val="50000"/>
              </a:lnSpc>
              <a:spcBef>
                <a:spcPct val="50000"/>
              </a:spcBef>
            </a:pPr>
            <a:r>
              <a:rPr lang="en-US" sz="1600" b="1" dirty="0" err="1">
                <a:latin typeface="Courier New" pitchFamily="49" charset="0"/>
              </a:rPr>
              <a:t>mov</a:t>
            </a:r>
            <a:r>
              <a:rPr lang="en-US" sz="1600" b="1" dirty="0">
                <a:latin typeface="Courier New" pitchFamily="49" charset="0"/>
              </a:rPr>
              <a:t> </a:t>
            </a:r>
            <a:r>
              <a:rPr lang="en-US" sz="1600" b="1" dirty="0" err="1">
                <a:latin typeface="Courier New" pitchFamily="49" charset="0"/>
              </a:rPr>
              <a:t>eax,arrayD</a:t>
            </a:r>
            <a:endParaRPr lang="en-US" sz="1600" b="1" dirty="0">
              <a:latin typeface="Courier New" pitchFamily="49" charset="0"/>
            </a:endParaRPr>
          </a:p>
          <a:p>
            <a:pPr>
              <a:lnSpc>
                <a:spcPct val="50000"/>
              </a:lnSpc>
              <a:spcBef>
                <a:spcPct val="50000"/>
              </a:spcBef>
            </a:pPr>
            <a:r>
              <a:rPr lang="en-US" sz="1600" b="1" dirty="0" err="1">
                <a:latin typeface="Courier New" pitchFamily="49" charset="0"/>
              </a:rPr>
              <a:t>xchg</a:t>
            </a:r>
            <a:r>
              <a:rPr lang="en-US" sz="1600" b="1" dirty="0">
                <a:latin typeface="Courier New" pitchFamily="49" charset="0"/>
              </a:rPr>
              <a:t> </a:t>
            </a:r>
            <a:r>
              <a:rPr lang="en-US" sz="1600" b="1" dirty="0" err="1">
                <a:latin typeface="Courier New" pitchFamily="49" charset="0"/>
              </a:rPr>
              <a:t>eax,arrayD</a:t>
            </a:r>
            <a:r>
              <a:rPr lang="en-US" sz="1600" b="1" dirty="0">
                <a:latin typeface="Courier New" pitchFamily="49" charset="0"/>
              </a:rPr>
              <a:t> + 4</a:t>
            </a:r>
            <a:endParaRPr lang="en-US" sz="1600" dirty="0"/>
          </a:p>
        </p:txBody>
      </p:sp>
      <p:sp>
        <p:nvSpPr>
          <p:cNvPr id="89096" name="Text Box 8"/>
          <p:cNvSpPr txBox="1">
            <a:spLocks noChangeArrowheads="1"/>
          </p:cNvSpPr>
          <p:nvPr/>
        </p:nvSpPr>
        <p:spPr bwMode="auto">
          <a:xfrm>
            <a:off x="1981200" y="5029200"/>
            <a:ext cx="4038600" cy="677863"/>
          </a:xfrm>
          <a:prstGeom prst="rect">
            <a:avLst/>
          </a:prstGeom>
          <a:noFill/>
          <a:ln w="9525">
            <a:solidFill>
              <a:schemeClr val="tx1"/>
            </a:solidFill>
            <a:miter lim="800000"/>
            <a:headEnd/>
            <a:tailEnd/>
          </a:ln>
        </p:spPr>
        <p:txBody>
          <a:bodyPr tIns="137160" bIns="137160">
            <a:spAutoFit/>
          </a:bodyPr>
          <a:lstStyle/>
          <a:p>
            <a:pPr>
              <a:lnSpc>
                <a:spcPct val="50000"/>
              </a:lnSpc>
              <a:spcBef>
                <a:spcPct val="50000"/>
              </a:spcBef>
            </a:pPr>
            <a:r>
              <a:rPr lang="en-US" sz="1600" b="1">
                <a:latin typeface="Courier New" pitchFamily="49" charset="0"/>
              </a:rPr>
              <a:t>xchg eax,arrayD + 8</a:t>
            </a:r>
          </a:p>
          <a:p>
            <a:pPr>
              <a:lnSpc>
                <a:spcPct val="50000"/>
              </a:lnSpc>
              <a:spcBef>
                <a:spcPct val="50000"/>
              </a:spcBef>
            </a:pPr>
            <a:r>
              <a:rPr lang="en-US" sz="1600" b="1">
                <a:latin typeface="Courier New" pitchFamily="49" charset="0"/>
              </a:rPr>
              <a:t>mov  arrayD,eax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9094"/>
                                        </p:tgtEl>
                                        <p:attrNameLst>
                                          <p:attrName>style.visibility</p:attrName>
                                        </p:attrNameLst>
                                      </p:cBhvr>
                                      <p:to>
                                        <p:strVal val="visible"/>
                                      </p:to>
                                    </p:set>
                                    <p:anim calcmode="lin" valueType="num">
                                      <p:cBhvr additive="base">
                                        <p:cTn id="7" dur="500" fill="hold"/>
                                        <p:tgtEl>
                                          <p:spTgt spid="89094"/>
                                        </p:tgtEl>
                                        <p:attrNameLst>
                                          <p:attrName>ppt_x</p:attrName>
                                        </p:attrNameLst>
                                      </p:cBhvr>
                                      <p:tavLst>
                                        <p:tav tm="0">
                                          <p:val>
                                            <p:strVal val="0-#ppt_w/2"/>
                                          </p:val>
                                        </p:tav>
                                        <p:tav tm="100000">
                                          <p:val>
                                            <p:strVal val="#ppt_x"/>
                                          </p:val>
                                        </p:tav>
                                      </p:tavLst>
                                    </p:anim>
                                    <p:anim calcmode="lin" valueType="num">
                                      <p:cBhvr additive="base">
                                        <p:cTn id="8" dur="500" fill="hold"/>
                                        <p:tgtEl>
                                          <p:spTgt spid="8909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9095"/>
                                        </p:tgtEl>
                                        <p:attrNameLst>
                                          <p:attrName>style.visibility</p:attrName>
                                        </p:attrNameLst>
                                      </p:cBhvr>
                                      <p:to>
                                        <p:strVal val="visible"/>
                                      </p:to>
                                    </p:set>
                                    <p:anim calcmode="lin" valueType="num">
                                      <p:cBhvr additive="base">
                                        <p:cTn id="13" dur="500" fill="hold"/>
                                        <p:tgtEl>
                                          <p:spTgt spid="89095"/>
                                        </p:tgtEl>
                                        <p:attrNameLst>
                                          <p:attrName>ppt_x</p:attrName>
                                        </p:attrNameLst>
                                      </p:cBhvr>
                                      <p:tavLst>
                                        <p:tav tm="0">
                                          <p:val>
                                            <p:strVal val="0-#ppt_w/2"/>
                                          </p:val>
                                        </p:tav>
                                        <p:tav tm="100000">
                                          <p:val>
                                            <p:strVal val="#ppt_x"/>
                                          </p:val>
                                        </p:tav>
                                      </p:tavLst>
                                    </p:anim>
                                    <p:anim calcmode="lin" valueType="num">
                                      <p:cBhvr additive="base">
                                        <p:cTn id="14" dur="500" fill="hold"/>
                                        <p:tgtEl>
                                          <p:spTgt spid="8909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9093"/>
                                        </p:tgtEl>
                                        <p:attrNameLst>
                                          <p:attrName>style.visibility</p:attrName>
                                        </p:attrNameLst>
                                      </p:cBhvr>
                                      <p:to>
                                        <p:strVal val="visible"/>
                                      </p:to>
                                    </p:set>
                                    <p:anim calcmode="lin" valueType="num">
                                      <p:cBhvr additive="base">
                                        <p:cTn id="19" dur="500" fill="hold"/>
                                        <p:tgtEl>
                                          <p:spTgt spid="89093"/>
                                        </p:tgtEl>
                                        <p:attrNameLst>
                                          <p:attrName>ppt_x</p:attrName>
                                        </p:attrNameLst>
                                      </p:cBhvr>
                                      <p:tavLst>
                                        <p:tav tm="0">
                                          <p:val>
                                            <p:strVal val="0-#ppt_w/2"/>
                                          </p:val>
                                        </p:tav>
                                        <p:tav tm="100000">
                                          <p:val>
                                            <p:strVal val="#ppt_x"/>
                                          </p:val>
                                        </p:tav>
                                      </p:tavLst>
                                    </p:anim>
                                    <p:anim calcmode="lin" valueType="num">
                                      <p:cBhvr additive="base">
                                        <p:cTn id="20" dur="500" fill="hold"/>
                                        <p:tgtEl>
                                          <p:spTgt spid="8909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9096"/>
                                        </p:tgtEl>
                                        <p:attrNameLst>
                                          <p:attrName>style.visibility</p:attrName>
                                        </p:attrNameLst>
                                      </p:cBhvr>
                                      <p:to>
                                        <p:strVal val="visible"/>
                                      </p:to>
                                    </p:set>
                                    <p:anim calcmode="lin" valueType="num">
                                      <p:cBhvr additive="base">
                                        <p:cTn id="25" dur="500" fill="hold"/>
                                        <p:tgtEl>
                                          <p:spTgt spid="89096"/>
                                        </p:tgtEl>
                                        <p:attrNameLst>
                                          <p:attrName>ppt_x</p:attrName>
                                        </p:attrNameLst>
                                      </p:cBhvr>
                                      <p:tavLst>
                                        <p:tav tm="0">
                                          <p:val>
                                            <p:strVal val="0-#ppt_w/2"/>
                                          </p:val>
                                        </p:tav>
                                        <p:tav tm="100000">
                                          <p:val>
                                            <p:strVal val="#ppt_x"/>
                                          </p:val>
                                        </p:tav>
                                      </p:tavLst>
                                    </p:anim>
                                    <p:anim calcmode="lin" valueType="num">
                                      <p:cBhvr additive="base">
                                        <p:cTn id="26" dur="500" fill="hold"/>
                                        <p:tgtEl>
                                          <p:spTgt spid="890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autoUpdateAnimBg="0"/>
      <p:bldP spid="89094" grpId="0" autoUpdateAnimBg="0"/>
      <p:bldP spid="89095" grpId="0" animBg="1" autoUpdateAnimBg="0"/>
      <p:bldP spid="89096"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Slide Number Placeholder 3"/>
          <p:cNvSpPr>
            <a:spLocks noGrp="1"/>
          </p:cNvSpPr>
          <p:nvPr>
            <p:ph type="sldNum" sz="quarter" idx="11"/>
          </p:nvPr>
        </p:nvSpPr>
        <p:spPr/>
        <p:txBody>
          <a:bodyPr/>
          <a:lstStyle/>
          <a:p>
            <a:pPr>
              <a:defRPr/>
            </a:pPr>
            <a:fld id="{38659A5A-5F8E-468F-BC6D-DC50FB31DC5A}" type="slidenum">
              <a:rPr lang="en-US" smtClean="0"/>
              <a:pPr>
                <a:defRPr/>
              </a:pPr>
              <a:t>15</a:t>
            </a:fld>
            <a:endParaRPr lang="en-US" smtClean="0"/>
          </a:p>
        </p:txBody>
      </p:sp>
      <p:sp>
        <p:nvSpPr>
          <p:cNvPr id="96258" name="Rectangle 2"/>
          <p:cNvSpPr>
            <a:spLocks noGrp="1" noChangeArrowheads="1"/>
          </p:cNvSpPr>
          <p:nvPr>
            <p:ph type="title"/>
          </p:nvPr>
        </p:nvSpPr>
        <p:spPr/>
        <p:txBody>
          <a:bodyPr/>
          <a:lstStyle/>
          <a:p>
            <a:pPr eaLnBrk="1" hangingPunct="1">
              <a:defRPr/>
            </a:pPr>
            <a:r>
              <a:rPr lang="en-US" sz="2800" smtClean="0"/>
              <a:t>Example </a:t>
            </a:r>
            <a:r>
              <a:rPr lang="en-US" sz="2000" smtClean="0"/>
              <a:t>(2 of 2)</a:t>
            </a:r>
            <a:r>
              <a:rPr lang="en-US" smtClean="0"/>
              <a:t> </a:t>
            </a:r>
          </a:p>
        </p:txBody>
      </p:sp>
      <p:sp>
        <p:nvSpPr>
          <p:cNvPr id="18437" name="Text Box 3"/>
          <p:cNvSpPr txBox="1">
            <a:spLocks noChangeArrowheads="1"/>
          </p:cNvSpPr>
          <p:nvPr/>
        </p:nvSpPr>
        <p:spPr bwMode="auto">
          <a:xfrm>
            <a:off x="533400" y="838200"/>
            <a:ext cx="5181600" cy="5478463"/>
          </a:xfrm>
          <a:prstGeom prst="rect">
            <a:avLst/>
          </a:prstGeom>
          <a:noFill/>
          <a:ln w="9525">
            <a:noFill/>
            <a:miter lim="800000"/>
            <a:headEnd/>
            <a:tailEnd/>
          </a:ln>
        </p:spPr>
        <p:txBody>
          <a:bodyPr tIns="137160" bIns="137160">
            <a:spAutoFit/>
          </a:bodyPr>
          <a:lstStyle/>
          <a:p>
            <a:pPr marL="228600" indent="-228600">
              <a:spcBef>
                <a:spcPct val="50000"/>
              </a:spcBef>
              <a:buFontTx/>
              <a:buChar char="•"/>
            </a:pPr>
            <a:r>
              <a:rPr lang="en-US" sz="1800" dirty="0"/>
              <a:t>To add the following unsigned bytes together:</a:t>
            </a:r>
          </a:p>
          <a:p>
            <a:pPr marL="228600" indent="-228600">
              <a:lnSpc>
                <a:spcPct val="50000"/>
              </a:lnSpc>
              <a:spcBef>
                <a:spcPct val="50000"/>
              </a:spcBef>
            </a:pPr>
            <a:r>
              <a:rPr lang="en-US" sz="1400" b="1" dirty="0">
                <a:latin typeface="Courier New" pitchFamily="49" charset="0"/>
              </a:rPr>
              <a:t>	.</a:t>
            </a:r>
            <a:r>
              <a:rPr lang="en-US" sz="1600" b="1" dirty="0">
                <a:latin typeface="Courier New" pitchFamily="49" charset="0"/>
              </a:rPr>
              <a:t>data</a:t>
            </a:r>
          </a:p>
          <a:p>
            <a:pPr marL="228600" indent="-228600">
              <a:lnSpc>
                <a:spcPct val="50000"/>
              </a:lnSpc>
              <a:spcBef>
                <a:spcPct val="50000"/>
              </a:spcBef>
            </a:pPr>
            <a:r>
              <a:rPr lang="en-US" sz="1600" b="1" dirty="0">
                <a:latin typeface="Courier New" pitchFamily="49" charset="0"/>
              </a:rPr>
              <a:t>	</a:t>
            </a:r>
            <a:r>
              <a:rPr lang="en-US" sz="1600" b="1" dirty="0" err="1">
                <a:latin typeface="Courier New" pitchFamily="49" charset="0"/>
              </a:rPr>
              <a:t>myBytes</a:t>
            </a:r>
            <a:r>
              <a:rPr lang="en-US" sz="1600" b="1" dirty="0">
                <a:latin typeface="Courier New" pitchFamily="49" charset="0"/>
              </a:rPr>
              <a:t> BYTE 80h,66h,0A5h</a:t>
            </a:r>
          </a:p>
          <a:p>
            <a:pPr marL="228600" indent="-228600">
              <a:lnSpc>
                <a:spcPct val="50000"/>
              </a:lnSpc>
              <a:spcBef>
                <a:spcPct val="50000"/>
              </a:spcBef>
            </a:pPr>
            <a:endParaRPr lang="en-US" sz="1400" b="1" dirty="0">
              <a:latin typeface="Courier New" pitchFamily="49" charset="0"/>
            </a:endParaRPr>
          </a:p>
          <a:p>
            <a:pPr marL="228600" indent="-228600">
              <a:buFontTx/>
              <a:buChar char="•"/>
            </a:pPr>
            <a:r>
              <a:rPr lang="en-US" sz="1800" dirty="0"/>
              <a:t>  Will the following code work?</a:t>
            </a:r>
            <a:endParaRPr lang="en-US" sz="1800" b="1" dirty="0"/>
          </a:p>
          <a:p>
            <a:pPr marL="228600" indent="-228600"/>
            <a:r>
              <a:rPr lang="en-US" sz="1400" b="1" dirty="0">
                <a:latin typeface="Courier New" pitchFamily="49" charset="0"/>
              </a:rPr>
              <a:t>	</a:t>
            </a:r>
            <a:r>
              <a:rPr lang="en-US" sz="1600" b="1" dirty="0" err="1">
                <a:latin typeface="Courier New" pitchFamily="49" charset="0"/>
              </a:rPr>
              <a:t>mov</a:t>
            </a:r>
            <a:r>
              <a:rPr lang="en-US" sz="1600" b="1" dirty="0">
                <a:latin typeface="Courier New" pitchFamily="49" charset="0"/>
              </a:rPr>
              <a:t> al, </a:t>
            </a:r>
            <a:r>
              <a:rPr lang="en-US" sz="1600" b="1" dirty="0" err="1">
                <a:latin typeface="Courier New" pitchFamily="49" charset="0"/>
              </a:rPr>
              <a:t>myBytes</a:t>
            </a:r>
            <a:endParaRPr lang="en-US" sz="1600" b="1" dirty="0">
              <a:latin typeface="Courier New" pitchFamily="49" charset="0"/>
            </a:endParaRPr>
          </a:p>
          <a:p>
            <a:pPr marL="228600" indent="-228600"/>
            <a:r>
              <a:rPr lang="en-US" sz="1600" b="1" dirty="0">
                <a:latin typeface="Courier New" pitchFamily="49" charset="0"/>
              </a:rPr>
              <a:t>	add al,myBytes+1</a:t>
            </a:r>
          </a:p>
          <a:p>
            <a:pPr marL="228600" indent="-228600"/>
            <a:r>
              <a:rPr lang="en-US" sz="1600" b="1" dirty="0">
                <a:latin typeface="Courier New" pitchFamily="49" charset="0"/>
              </a:rPr>
              <a:t>	add al,myBytes+2</a:t>
            </a:r>
          </a:p>
          <a:p>
            <a:pPr marL="228600" indent="-228600">
              <a:spcBef>
                <a:spcPct val="100000"/>
              </a:spcBef>
              <a:buFontTx/>
              <a:buChar char="•"/>
            </a:pPr>
            <a:r>
              <a:rPr lang="en-US" dirty="0"/>
              <a:t>  </a:t>
            </a:r>
            <a:r>
              <a:rPr lang="en-US" sz="1800" dirty="0"/>
              <a:t>Will the following code work?</a:t>
            </a:r>
            <a:endParaRPr lang="en-US" sz="1800" b="1" dirty="0"/>
          </a:p>
          <a:p>
            <a:pPr marL="228600" indent="-228600"/>
            <a:r>
              <a:rPr lang="en-US" sz="1400" b="1" dirty="0">
                <a:latin typeface="Courier New" pitchFamily="49" charset="0"/>
              </a:rPr>
              <a:t>	</a:t>
            </a:r>
            <a:r>
              <a:rPr lang="en-US" sz="1600" b="1" dirty="0" err="1">
                <a:latin typeface="Courier New" pitchFamily="49" charset="0"/>
              </a:rPr>
              <a:t>mov</a:t>
            </a:r>
            <a:r>
              <a:rPr lang="en-US" sz="1600" b="1" dirty="0">
                <a:latin typeface="Courier New" pitchFamily="49" charset="0"/>
              </a:rPr>
              <a:t> ax, </a:t>
            </a:r>
            <a:r>
              <a:rPr lang="en-US" sz="1600" b="1" dirty="0" err="1">
                <a:latin typeface="Courier New" pitchFamily="49" charset="0"/>
              </a:rPr>
              <a:t>myBytes</a:t>
            </a:r>
            <a:endParaRPr lang="en-US" sz="1600" b="1" dirty="0">
              <a:latin typeface="Courier New" pitchFamily="49" charset="0"/>
            </a:endParaRPr>
          </a:p>
          <a:p>
            <a:pPr marL="228600" indent="-228600"/>
            <a:r>
              <a:rPr lang="en-US" sz="1600" b="1" dirty="0">
                <a:latin typeface="Courier New" pitchFamily="49" charset="0"/>
              </a:rPr>
              <a:t>	add ax,myBytes+1</a:t>
            </a:r>
          </a:p>
          <a:p>
            <a:pPr marL="228600" indent="-228600"/>
            <a:r>
              <a:rPr lang="en-US" sz="1600" b="1" dirty="0">
                <a:latin typeface="Courier New" pitchFamily="49" charset="0"/>
              </a:rPr>
              <a:t>	add ax,myBytes+2</a:t>
            </a:r>
          </a:p>
          <a:p>
            <a:pPr marL="228600" indent="-228600">
              <a:spcBef>
                <a:spcPct val="100000"/>
              </a:spcBef>
              <a:buFontTx/>
              <a:buChar char="•"/>
            </a:pPr>
            <a:r>
              <a:rPr lang="en-US" dirty="0"/>
              <a:t>  </a:t>
            </a:r>
            <a:r>
              <a:rPr lang="en-US" sz="1800" dirty="0"/>
              <a:t>How about the following code? </a:t>
            </a:r>
            <a:endParaRPr lang="en-US" sz="1800" b="1" dirty="0"/>
          </a:p>
          <a:p>
            <a:pPr marL="228600" indent="-228600"/>
            <a:r>
              <a:rPr lang="en-US" sz="1400" b="1" dirty="0">
                <a:latin typeface="Courier New" pitchFamily="49" charset="0"/>
              </a:rPr>
              <a:t>	</a:t>
            </a:r>
            <a:r>
              <a:rPr lang="en-US" sz="1600" b="1" dirty="0" err="1">
                <a:latin typeface="Courier New" pitchFamily="49" charset="0"/>
              </a:rPr>
              <a:t>movzx</a:t>
            </a:r>
            <a:r>
              <a:rPr lang="en-US" sz="1600" b="1" dirty="0">
                <a:latin typeface="Courier New" pitchFamily="49" charset="0"/>
              </a:rPr>
              <a:t> </a:t>
            </a:r>
            <a:r>
              <a:rPr lang="en-US" sz="1600" b="1" dirty="0" err="1">
                <a:latin typeface="Courier New" pitchFamily="49" charset="0"/>
              </a:rPr>
              <a:t>ax,myBytes</a:t>
            </a:r>
            <a:endParaRPr lang="en-US" sz="1600" b="1" dirty="0">
              <a:latin typeface="Courier New" pitchFamily="49" charset="0"/>
            </a:endParaRPr>
          </a:p>
          <a:p>
            <a:pPr marL="228600" indent="-228600"/>
            <a:r>
              <a:rPr lang="en-US" sz="1600" b="1" dirty="0">
                <a:latin typeface="Courier New" pitchFamily="49" charset="0"/>
              </a:rPr>
              <a:t>	</a:t>
            </a:r>
            <a:r>
              <a:rPr lang="en-US" sz="1600" b="1" dirty="0" err="1">
                <a:latin typeface="Courier New" pitchFamily="49" charset="0"/>
              </a:rPr>
              <a:t>mov</a:t>
            </a:r>
            <a:r>
              <a:rPr lang="en-US" sz="1600" b="1" dirty="0">
                <a:latin typeface="Courier New" pitchFamily="49" charset="0"/>
              </a:rPr>
              <a:t>   bl,myBytes+1</a:t>
            </a:r>
          </a:p>
          <a:p>
            <a:pPr marL="228600" indent="-228600"/>
            <a:r>
              <a:rPr lang="en-US" sz="1600" b="1" dirty="0">
                <a:latin typeface="Courier New" pitchFamily="49" charset="0"/>
              </a:rPr>
              <a:t>	add   </a:t>
            </a:r>
            <a:r>
              <a:rPr lang="en-US" sz="1600" b="1" dirty="0" err="1">
                <a:latin typeface="Courier New" pitchFamily="49" charset="0"/>
              </a:rPr>
              <a:t>ax,bx</a:t>
            </a:r>
            <a:endParaRPr lang="en-US" sz="1600" b="1" dirty="0">
              <a:latin typeface="Courier New" pitchFamily="49" charset="0"/>
            </a:endParaRPr>
          </a:p>
          <a:p>
            <a:pPr marL="228600" indent="-228600"/>
            <a:r>
              <a:rPr lang="en-US" sz="1600" b="1" dirty="0">
                <a:latin typeface="Courier New" pitchFamily="49" charset="0"/>
              </a:rPr>
              <a:t>	</a:t>
            </a:r>
            <a:r>
              <a:rPr lang="en-US" sz="1600" b="1" dirty="0" err="1">
                <a:latin typeface="Courier New" pitchFamily="49" charset="0"/>
              </a:rPr>
              <a:t>mov</a:t>
            </a:r>
            <a:r>
              <a:rPr lang="en-US" sz="1600" b="1" dirty="0">
                <a:latin typeface="Courier New" pitchFamily="49" charset="0"/>
              </a:rPr>
              <a:t>   bl,myBytes+2</a:t>
            </a:r>
          </a:p>
          <a:p>
            <a:pPr marL="228600" indent="-228600">
              <a:lnSpc>
                <a:spcPct val="75000"/>
              </a:lnSpc>
            </a:pPr>
            <a:r>
              <a:rPr lang="en-US" sz="1600" b="1" dirty="0">
                <a:latin typeface="Courier New" pitchFamily="49" charset="0"/>
              </a:rPr>
              <a:t>	add   </a:t>
            </a:r>
            <a:r>
              <a:rPr lang="en-US" sz="1600" b="1" dirty="0" err="1">
                <a:latin typeface="Courier New" pitchFamily="49" charset="0"/>
              </a:rPr>
              <a:t>ax,bx</a:t>
            </a:r>
            <a:r>
              <a:rPr lang="en-US" sz="1600" b="1" dirty="0">
                <a:latin typeface="Courier New" pitchFamily="49" charset="0"/>
              </a:rPr>
              <a:t>	</a:t>
            </a:r>
            <a:r>
              <a:rPr lang="en-US" sz="1600" b="1" dirty="0"/>
              <a:t>	</a:t>
            </a:r>
            <a:endParaRPr lang="en-US" sz="1600" b="1" dirty="0">
              <a:latin typeface="Courier New" pitchFamily="49" charset="0"/>
            </a:endParaRPr>
          </a:p>
        </p:txBody>
      </p:sp>
      <p:sp>
        <p:nvSpPr>
          <p:cNvPr id="96260" name="Text Box 4"/>
          <p:cNvSpPr txBox="1">
            <a:spLocks noChangeArrowheads="1"/>
          </p:cNvSpPr>
          <p:nvPr/>
        </p:nvSpPr>
        <p:spPr bwMode="auto">
          <a:xfrm>
            <a:off x="4876800" y="2209800"/>
            <a:ext cx="3200400" cy="395288"/>
          </a:xfrm>
          <a:prstGeom prst="rect">
            <a:avLst/>
          </a:prstGeom>
          <a:noFill/>
          <a:ln w="9525">
            <a:noFill/>
            <a:miter lim="800000"/>
            <a:headEnd/>
            <a:tailEnd/>
          </a:ln>
        </p:spPr>
        <p:txBody>
          <a:bodyPr tIns="137160" bIns="137160">
            <a:spAutoFit/>
          </a:bodyPr>
          <a:lstStyle/>
          <a:p>
            <a:pPr marL="228600" indent="-228600">
              <a:lnSpc>
                <a:spcPct val="50000"/>
              </a:lnSpc>
              <a:spcBef>
                <a:spcPct val="50000"/>
              </a:spcBef>
            </a:pPr>
            <a:r>
              <a:rPr lang="en-US" sz="1600">
                <a:solidFill>
                  <a:schemeClr val="tx2"/>
                </a:solidFill>
              </a:rPr>
              <a:t>	Yes</a:t>
            </a:r>
          </a:p>
        </p:txBody>
      </p:sp>
      <p:sp>
        <p:nvSpPr>
          <p:cNvPr id="96262" name="Rectangle 6"/>
          <p:cNvSpPr>
            <a:spLocks noChangeArrowheads="1"/>
          </p:cNvSpPr>
          <p:nvPr/>
        </p:nvSpPr>
        <p:spPr bwMode="auto">
          <a:xfrm>
            <a:off x="4648200" y="3429000"/>
            <a:ext cx="3505200" cy="762000"/>
          </a:xfrm>
          <a:prstGeom prst="rect">
            <a:avLst/>
          </a:prstGeom>
          <a:noFill/>
          <a:ln w="9525">
            <a:noFill/>
            <a:miter lim="800000"/>
            <a:headEnd/>
            <a:tailEnd/>
          </a:ln>
        </p:spPr>
        <p:txBody>
          <a:bodyPr tIns="137160" bIns="137160">
            <a:spAutoFit/>
          </a:bodyPr>
          <a:lstStyle/>
          <a:p>
            <a:pPr marL="457200" indent="-457200">
              <a:spcBef>
                <a:spcPct val="50000"/>
              </a:spcBef>
            </a:pPr>
            <a:r>
              <a:rPr lang="en-US" sz="1600" dirty="0"/>
              <a:t>	No. </a:t>
            </a:r>
            <a:r>
              <a:rPr lang="en-US" sz="1600" dirty="0" err="1"/>
              <a:t>myBytes</a:t>
            </a:r>
            <a:r>
              <a:rPr lang="en-US" sz="1600" dirty="0"/>
              <a:t> is a different size (byte) than ax (word)</a:t>
            </a:r>
            <a:endParaRPr lang="en-US" sz="1600" b="1" dirty="0">
              <a:latin typeface="Courier New" pitchFamily="49" charset="0"/>
            </a:endParaRPr>
          </a:p>
        </p:txBody>
      </p:sp>
      <p:sp>
        <p:nvSpPr>
          <p:cNvPr id="96265" name="Text Box 9"/>
          <p:cNvSpPr txBox="1">
            <a:spLocks noChangeArrowheads="1"/>
          </p:cNvSpPr>
          <p:nvPr/>
        </p:nvSpPr>
        <p:spPr bwMode="auto">
          <a:xfrm>
            <a:off x="4953000" y="4800600"/>
            <a:ext cx="3200400" cy="1138238"/>
          </a:xfrm>
          <a:prstGeom prst="rect">
            <a:avLst/>
          </a:prstGeom>
          <a:noFill/>
          <a:ln w="9525">
            <a:noFill/>
            <a:miter lim="800000"/>
            <a:headEnd/>
            <a:tailEnd/>
          </a:ln>
        </p:spPr>
        <p:txBody>
          <a:bodyPr tIns="137160" bIns="137160">
            <a:spAutoFit/>
          </a:bodyPr>
          <a:lstStyle/>
          <a:p>
            <a:pPr marL="228600" indent="-228600">
              <a:lnSpc>
                <a:spcPct val="85000"/>
              </a:lnSpc>
              <a:spcBef>
                <a:spcPct val="50000"/>
              </a:spcBef>
            </a:pPr>
            <a:r>
              <a:rPr lang="en-US" sz="1600">
                <a:solidFill>
                  <a:schemeClr val="tx2"/>
                </a:solidFill>
              </a:rPr>
              <a:t>	Yes, but…</a:t>
            </a:r>
          </a:p>
          <a:p>
            <a:pPr marL="228600" indent="-228600">
              <a:lnSpc>
                <a:spcPct val="85000"/>
              </a:lnSpc>
              <a:spcBef>
                <a:spcPct val="10000"/>
              </a:spcBef>
            </a:pPr>
            <a:r>
              <a:rPr lang="en-US" sz="1600">
                <a:solidFill>
                  <a:schemeClr val="tx2"/>
                </a:solidFill>
              </a:rPr>
              <a:t>	… to be safe, need to zero out the upper byte of bx before adding bx to ax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6260"/>
                                        </p:tgtEl>
                                        <p:attrNameLst>
                                          <p:attrName>style.visibility</p:attrName>
                                        </p:attrNameLst>
                                      </p:cBhvr>
                                      <p:to>
                                        <p:strVal val="visible"/>
                                      </p:to>
                                    </p:set>
                                    <p:anim calcmode="lin" valueType="num">
                                      <p:cBhvr additive="base">
                                        <p:cTn id="7" dur="500" fill="hold"/>
                                        <p:tgtEl>
                                          <p:spTgt spid="96260"/>
                                        </p:tgtEl>
                                        <p:attrNameLst>
                                          <p:attrName>ppt_x</p:attrName>
                                        </p:attrNameLst>
                                      </p:cBhvr>
                                      <p:tavLst>
                                        <p:tav tm="0">
                                          <p:val>
                                            <p:strVal val="0-#ppt_w/2"/>
                                          </p:val>
                                        </p:tav>
                                        <p:tav tm="100000">
                                          <p:val>
                                            <p:strVal val="#ppt_x"/>
                                          </p:val>
                                        </p:tav>
                                      </p:tavLst>
                                    </p:anim>
                                    <p:anim calcmode="lin" valueType="num">
                                      <p:cBhvr additive="base">
                                        <p:cTn id="8" dur="500" fill="hold"/>
                                        <p:tgtEl>
                                          <p:spTgt spid="9626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6262"/>
                                        </p:tgtEl>
                                        <p:attrNameLst>
                                          <p:attrName>style.visibility</p:attrName>
                                        </p:attrNameLst>
                                      </p:cBhvr>
                                      <p:to>
                                        <p:strVal val="visible"/>
                                      </p:to>
                                    </p:set>
                                    <p:anim calcmode="lin" valueType="num">
                                      <p:cBhvr additive="base">
                                        <p:cTn id="13" dur="500" fill="hold"/>
                                        <p:tgtEl>
                                          <p:spTgt spid="96262"/>
                                        </p:tgtEl>
                                        <p:attrNameLst>
                                          <p:attrName>ppt_x</p:attrName>
                                        </p:attrNameLst>
                                      </p:cBhvr>
                                      <p:tavLst>
                                        <p:tav tm="0">
                                          <p:val>
                                            <p:strVal val="0-#ppt_w/2"/>
                                          </p:val>
                                        </p:tav>
                                        <p:tav tm="100000">
                                          <p:val>
                                            <p:strVal val="#ppt_x"/>
                                          </p:val>
                                        </p:tav>
                                      </p:tavLst>
                                    </p:anim>
                                    <p:anim calcmode="lin" valueType="num">
                                      <p:cBhvr additive="base">
                                        <p:cTn id="14" dur="500" fill="hold"/>
                                        <p:tgtEl>
                                          <p:spTgt spid="9626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6265"/>
                                        </p:tgtEl>
                                        <p:attrNameLst>
                                          <p:attrName>style.visibility</p:attrName>
                                        </p:attrNameLst>
                                      </p:cBhvr>
                                      <p:to>
                                        <p:strVal val="visible"/>
                                      </p:to>
                                    </p:set>
                                    <p:anim calcmode="lin" valueType="num">
                                      <p:cBhvr additive="base">
                                        <p:cTn id="19" dur="500" fill="hold"/>
                                        <p:tgtEl>
                                          <p:spTgt spid="96265"/>
                                        </p:tgtEl>
                                        <p:attrNameLst>
                                          <p:attrName>ppt_x</p:attrName>
                                        </p:attrNameLst>
                                      </p:cBhvr>
                                      <p:tavLst>
                                        <p:tav tm="0">
                                          <p:val>
                                            <p:strVal val="0-#ppt_w/2"/>
                                          </p:val>
                                        </p:tav>
                                        <p:tav tm="100000">
                                          <p:val>
                                            <p:strVal val="#ppt_x"/>
                                          </p:val>
                                        </p:tav>
                                      </p:tavLst>
                                    </p:anim>
                                    <p:anim calcmode="lin" valueType="num">
                                      <p:cBhvr additive="base">
                                        <p:cTn id="20" dur="500" fill="hold"/>
                                        <p:tgtEl>
                                          <p:spTgt spid="962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autoUpdateAnimBg="0"/>
      <p:bldP spid="96262" grpId="0" autoUpdateAnimBg="0"/>
      <p:bldP spid="96265"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2"/>
          <p:cNvSpPr>
            <a:spLocks noGrp="1"/>
          </p:cNvSpPr>
          <p:nvPr>
            <p:ph type="sldNum" sz="quarter" idx="11"/>
          </p:nvPr>
        </p:nvSpPr>
        <p:spPr/>
        <p:txBody>
          <a:bodyPr/>
          <a:lstStyle/>
          <a:p>
            <a:pPr>
              <a:defRPr/>
            </a:pPr>
            <a:fld id="{8BF33E58-A5E9-4CAA-B094-192E2A8887A5}" type="slidenum">
              <a:rPr lang="en-US" smtClean="0"/>
              <a:pPr>
                <a:defRPr/>
              </a:pPr>
              <a:t>16</a:t>
            </a:fld>
            <a:endParaRPr lang="en-US" smtClean="0"/>
          </a:p>
        </p:txBody>
      </p:sp>
      <p:sp>
        <p:nvSpPr>
          <p:cNvPr id="19460"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112213ED-E6FC-4A69-9ADF-778958D05BB2}" type="slidenum">
              <a:rPr lang="en-US" sz="1600">
                <a:latin typeface="Times New Roman" pitchFamily="18" charset="0"/>
              </a:rPr>
              <a:pPr algn="r"/>
              <a:t>16</a:t>
            </a:fld>
            <a:endParaRPr lang="en-US" sz="1600">
              <a:latin typeface="Times New Roman" pitchFamily="18" charset="0"/>
            </a:endParaRPr>
          </a:p>
        </p:txBody>
      </p:sp>
      <p:sp>
        <p:nvSpPr>
          <p:cNvPr id="151554" name="Rectangle 2"/>
          <p:cNvSpPr>
            <a:spLocks noGrp="1" noChangeArrowheads="1"/>
          </p:cNvSpPr>
          <p:nvPr>
            <p:ph type="title" idx="4294967295"/>
          </p:nvPr>
        </p:nvSpPr>
        <p:spPr/>
        <p:txBody>
          <a:bodyPr/>
          <a:lstStyle/>
          <a:p>
            <a:pPr eaLnBrk="1" hangingPunct="1">
              <a:defRPr/>
            </a:pPr>
            <a:r>
              <a:rPr lang="en-US" sz="2800"/>
              <a:t>Summary of Key Concepts</a:t>
            </a:r>
          </a:p>
        </p:txBody>
      </p:sp>
      <p:sp>
        <p:nvSpPr>
          <p:cNvPr id="19462" name="Rectangle 3"/>
          <p:cNvSpPr>
            <a:spLocks noGrp="1" noChangeArrowheads="1"/>
          </p:cNvSpPr>
          <p:nvPr>
            <p:ph type="body" idx="4294967295"/>
          </p:nvPr>
        </p:nvSpPr>
        <p:spPr>
          <a:xfrm>
            <a:off x="762000" y="762000"/>
            <a:ext cx="7620000" cy="4953000"/>
          </a:xfrm>
        </p:spPr>
        <p:txBody>
          <a:bodyPr/>
          <a:lstStyle/>
          <a:p>
            <a:pPr eaLnBrk="1" hangingPunct="1"/>
            <a:r>
              <a:rPr lang="en-US" sz="1800" dirty="0" smtClean="0"/>
              <a:t>When moving data from or to a register or memory location, there must be a match between the size of the data and the size of the storage location.</a:t>
            </a:r>
          </a:p>
          <a:p>
            <a:pPr eaLnBrk="1" hangingPunct="1"/>
            <a:r>
              <a:rPr lang="en-US" sz="1800" dirty="0" smtClean="0"/>
              <a:t>If the size of the storage location is larger than the size of the data value, use the MOVZX for unsigned data and MOVSX for signed data.</a:t>
            </a:r>
          </a:p>
          <a:p>
            <a:pPr eaLnBrk="1" hangingPunct="1"/>
            <a:r>
              <a:rPr lang="en-US" sz="1800" dirty="0" smtClean="0"/>
              <a:t>When swapping data between memory locations, XCHG takes less coding than MOV.</a:t>
            </a:r>
          </a:p>
          <a:p>
            <a:pPr eaLnBrk="1" hangingPunct="1"/>
            <a:r>
              <a:rPr lang="en-US" sz="1800" dirty="0" smtClean="0"/>
              <a:t>When accessing arrays with [</a:t>
            </a:r>
            <a:r>
              <a:rPr lang="en-US" sz="1800" i="1" dirty="0" err="1" smtClean="0"/>
              <a:t>arrayname</a:t>
            </a:r>
            <a:r>
              <a:rPr lang="en-US" sz="1800" i="1" dirty="0" smtClean="0"/>
              <a:t> + n</a:t>
            </a:r>
            <a:r>
              <a:rPr lang="en-US" sz="1800" dirty="0" smtClean="0"/>
              <a:t>], n represents the number of </a:t>
            </a:r>
            <a:r>
              <a:rPr lang="en-US" sz="1800" u="sng" dirty="0" smtClean="0"/>
              <a:t>byte</a:t>
            </a:r>
            <a:r>
              <a:rPr lang="en-US" sz="1800" dirty="0" smtClean="0"/>
              <a:t> offsets.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2"/>
          <p:cNvSpPr>
            <a:spLocks noGrp="1"/>
          </p:cNvSpPr>
          <p:nvPr>
            <p:ph type="sldNum" sz="quarter" idx="11"/>
          </p:nvPr>
        </p:nvSpPr>
        <p:spPr/>
        <p:txBody>
          <a:bodyPr/>
          <a:lstStyle/>
          <a:p>
            <a:pPr>
              <a:defRPr/>
            </a:pPr>
            <a:fld id="{652CF68F-2278-4F8B-A770-F3E89C56FD5D}" type="slidenum">
              <a:rPr lang="en-US" smtClean="0"/>
              <a:pPr>
                <a:defRPr/>
              </a:pPr>
              <a:t>17</a:t>
            </a:fld>
            <a:endParaRPr lang="en-US" smtClean="0"/>
          </a:p>
        </p:txBody>
      </p:sp>
      <p:sp>
        <p:nvSpPr>
          <p:cNvPr id="20484"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75D0A7D5-9F09-4343-9D14-B8589FD7507A}" type="slidenum">
              <a:rPr lang="en-US" sz="1600">
                <a:latin typeface="Times New Roman" pitchFamily="18" charset="0"/>
              </a:rPr>
              <a:pPr algn="r"/>
              <a:t>17</a:t>
            </a:fld>
            <a:endParaRPr lang="en-US" sz="1600">
              <a:latin typeface="Times New Roman" pitchFamily="18" charset="0"/>
            </a:endParaRPr>
          </a:p>
        </p:txBody>
      </p:sp>
      <p:sp>
        <p:nvSpPr>
          <p:cNvPr id="37890" name="Rectangle 2"/>
          <p:cNvSpPr>
            <a:spLocks noGrp="1" noChangeArrowheads="1"/>
          </p:cNvSpPr>
          <p:nvPr>
            <p:ph type="title" idx="4294967295"/>
          </p:nvPr>
        </p:nvSpPr>
        <p:spPr/>
        <p:txBody>
          <a:bodyPr/>
          <a:lstStyle/>
          <a:p>
            <a:pPr eaLnBrk="1" hangingPunct="1">
              <a:defRPr/>
            </a:pPr>
            <a:r>
              <a:rPr lang="en-US" sz="2800" smtClean="0"/>
              <a:t>Overview: Integer Arithmetic</a:t>
            </a:r>
          </a:p>
        </p:txBody>
      </p:sp>
      <p:sp>
        <p:nvSpPr>
          <p:cNvPr id="20486" name="Rectangle 3"/>
          <p:cNvSpPr>
            <a:spLocks noGrp="1" noChangeArrowheads="1"/>
          </p:cNvSpPr>
          <p:nvPr>
            <p:ph type="body" idx="4294967295"/>
          </p:nvPr>
        </p:nvSpPr>
        <p:spPr>
          <a:xfrm>
            <a:off x="1066800" y="1981200"/>
            <a:ext cx="7239000" cy="3657600"/>
          </a:xfrm>
        </p:spPr>
        <p:txBody>
          <a:bodyPr/>
          <a:lstStyle/>
          <a:p>
            <a:pPr eaLnBrk="1" hangingPunct="1"/>
            <a:r>
              <a:rPr lang="en-US" sz="1800" smtClean="0"/>
              <a:t>When doing integer arithmetic, assembly programmers have two extra considerations compared to a HLL programmer:</a:t>
            </a:r>
          </a:p>
          <a:p>
            <a:pPr lvl="1" eaLnBrk="1" hangingPunct="1"/>
            <a:r>
              <a:rPr lang="en-US" sz="1800" smtClean="0"/>
              <a:t>Status Flags</a:t>
            </a:r>
          </a:p>
          <a:p>
            <a:pPr lvl="1" eaLnBrk="1" hangingPunct="1"/>
            <a:r>
              <a:rPr lang="en-US" sz="1800" smtClean="0"/>
              <a:t>Instructions that require specific registers</a:t>
            </a:r>
          </a:p>
          <a:p>
            <a:pPr lvl="1" eaLnBrk="1" hangingPunct="1">
              <a:buFontTx/>
              <a:buNone/>
            </a:pPr>
            <a:endParaRPr lang="en-US" sz="1600" smtClean="0"/>
          </a:p>
          <a:p>
            <a:pPr eaLnBrk="1" hangingPunct="1"/>
            <a:r>
              <a:rPr lang="en-US" sz="1800" smtClean="0"/>
              <a:t>Concepts covered in this section:</a:t>
            </a:r>
            <a:endParaRPr lang="en-US" sz="1800" smtClean="0">
              <a:solidFill>
                <a:schemeClr val="tx2"/>
              </a:solidFill>
            </a:endParaRPr>
          </a:p>
          <a:p>
            <a:pPr lvl="1" eaLnBrk="1" hangingPunct="1"/>
            <a:r>
              <a:rPr lang="en-US" sz="1800" smtClean="0">
                <a:solidFill>
                  <a:schemeClr val="tx2"/>
                </a:solidFill>
              </a:rPr>
              <a:t>Addition and subtraction</a:t>
            </a:r>
          </a:p>
          <a:p>
            <a:pPr lvl="1" eaLnBrk="1" hangingPunct="1"/>
            <a:r>
              <a:rPr lang="en-US" sz="1800" smtClean="0">
                <a:solidFill>
                  <a:schemeClr val="tx2"/>
                </a:solidFill>
              </a:rPr>
              <a:t>Flags in addition and subtraction</a:t>
            </a:r>
          </a:p>
          <a:p>
            <a:pPr lvl="1" eaLnBrk="1" hangingPunct="1"/>
            <a:r>
              <a:rPr lang="en-US" sz="1800" smtClean="0">
                <a:solidFill>
                  <a:schemeClr val="tx2"/>
                </a:solidFill>
              </a:rPr>
              <a:t>Unsigned multiplication and division</a:t>
            </a:r>
          </a:p>
          <a:p>
            <a:pPr lvl="1" eaLnBrk="1" hangingPunct="1"/>
            <a:r>
              <a:rPr lang="en-US" sz="1800" smtClean="0">
                <a:solidFill>
                  <a:schemeClr val="tx2"/>
                </a:solidFill>
              </a:rPr>
              <a:t>Signed multiplication and division</a:t>
            </a:r>
            <a:endParaRPr lang="en-US" sz="1800" smtClean="0"/>
          </a:p>
          <a:p>
            <a:pPr lvl="1" eaLnBrk="1" hangingPunct="1">
              <a:buFontTx/>
              <a:buNone/>
            </a:pPr>
            <a:endParaRPr lang="en-US" sz="1800" smtClean="0"/>
          </a:p>
        </p:txBody>
      </p:sp>
      <p:sp>
        <p:nvSpPr>
          <p:cNvPr id="20487" name="Rectangle 5"/>
          <p:cNvSpPr>
            <a:spLocks noChangeArrowheads="1"/>
          </p:cNvSpPr>
          <p:nvPr/>
        </p:nvSpPr>
        <p:spPr bwMode="auto">
          <a:xfrm>
            <a:off x="2133600" y="914400"/>
            <a:ext cx="4800600" cy="600075"/>
          </a:xfrm>
          <a:prstGeom prst="rect">
            <a:avLst/>
          </a:prstGeom>
          <a:noFill/>
          <a:ln w="9525">
            <a:noFill/>
            <a:miter lim="800000"/>
            <a:headEnd/>
            <a:tailEnd/>
          </a:ln>
        </p:spPr>
        <p:txBody>
          <a:bodyPr tIns="137160" bIns="137160">
            <a:spAutoFit/>
          </a:bodyPr>
          <a:lstStyle/>
          <a:p>
            <a:pPr>
              <a:spcBef>
                <a:spcPct val="20000"/>
              </a:spcBef>
              <a:buClr>
                <a:schemeClr val="tx1"/>
              </a:buClr>
            </a:pPr>
            <a:r>
              <a:rPr lang="en-US"/>
              <a:t>(Read Chapter 4: 4.2, Chapter 7: 7.4 )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4"/>
          <p:cNvSpPr>
            <a:spLocks noGrp="1"/>
          </p:cNvSpPr>
          <p:nvPr>
            <p:ph type="sldNum" sz="quarter" idx="11"/>
          </p:nvPr>
        </p:nvSpPr>
        <p:spPr/>
        <p:txBody>
          <a:bodyPr/>
          <a:lstStyle/>
          <a:p>
            <a:pPr>
              <a:defRPr/>
            </a:pPr>
            <a:fld id="{E321ECC5-2F0A-4042-A2F8-D9E473D12441}" type="slidenum">
              <a:rPr lang="en-US" smtClean="0"/>
              <a:pPr>
                <a:defRPr/>
              </a:pPr>
              <a:t>18</a:t>
            </a:fld>
            <a:endParaRPr lang="en-US" smtClean="0"/>
          </a:p>
        </p:txBody>
      </p:sp>
      <p:sp>
        <p:nvSpPr>
          <p:cNvPr id="174082" name="Rectangle 2"/>
          <p:cNvSpPr>
            <a:spLocks noGrp="1" noChangeArrowheads="1"/>
          </p:cNvSpPr>
          <p:nvPr>
            <p:ph type="title"/>
          </p:nvPr>
        </p:nvSpPr>
        <p:spPr/>
        <p:txBody>
          <a:bodyPr/>
          <a:lstStyle/>
          <a:p>
            <a:pPr eaLnBrk="1" hangingPunct="1">
              <a:defRPr/>
            </a:pPr>
            <a:r>
              <a:rPr lang="en-US" sz="2800" smtClean="0"/>
              <a:t>What's Next</a:t>
            </a:r>
          </a:p>
        </p:txBody>
      </p:sp>
      <p:sp>
        <p:nvSpPr>
          <p:cNvPr id="21509" name="Rectangle 3"/>
          <p:cNvSpPr>
            <a:spLocks noGrp="1" noChangeArrowheads="1"/>
          </p:cNvSpPr>
          <p:nvPr>
            <p:ph type="body" idx="1"/>
          </p:nvPr>
        </p:nvSpPr>
        <p:spPr>
          <a:xfrm>
            <a:off x="2057400" y="1676400"/>
            <a:ext cx="4876800" cy="1524000"/>
          </a:xfrm>
        </p:spPr>
        <p:txBody>
          <a:bodyPr/>
          <a:lstStyle/>
          <a:p>
            <a:pPr eaLnBrk="1" hangingPunct="1"/>
            <a:r>
              <a:rPr lang="en-US" sz="1800" b="1" smtClean="0">
                <a:solidFill>
                  <a:schemeClr val="tx2"/>
                </a:solidFill>
              </a:rPr>
              <a:t>Addition and subtraction</a:t>
            </a:r>
          </a:p>
          <a:p>
            <a:pPr eaLnBrk="1" hangingPunct="1"/>
            <a:r>
              <a:rPr lang="en-US" sz="1800" smtClean="0">
                <a:solidFill>
                  <a:schemeClr val="tx2"/>
                </a:solidFill>
              </a:rPr>
              <a:t>Status flags in addition and subtraction</a:t>
            </a:r>
          </a:p>
          <a:p>
            <a:pPr eaLnBrk="1" hangingPunct="1"/>
            <a:r>
              <a:rPr lang="en-US" sz="1800" smtClean="0">
                <a:solidFill>
                  <a:schemeClr val="tx2"/>
                </a:solidFill>
              </a:rPr>
              <a:t>Unsigned multiplication and division</a:t>
            </a:r>
          </a:p>
          <a:p>
            <a:pPr eaLnBrk="1" hangingPunct="1"/>
            <a:r>
              <a:rPr lang="en-US" sz="1800" smtClean="0">
                <a:solidFill>
                  <a:schemeClr val="tx2"/>
                </a:solidFill>
              </a:rPr>
              <a:t>Signed multiplication and division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4"/>
          <p:cNvSpPr>
            <a:spLocks noGrp="1"/>
          </p:cNvSpPr>
          <p:nvPr>
            <p:ph type="sldNum" sz="quarter" idx="11"/>
          </p:nvPr>
        </p:nvSpPr>
        <p:spPr/>
        <p:txBody>
          <a:bodyPr/>
          <a:lstStyle/>
          <a:p>
            <a:pPr>
              <a:defRPr/>
            </a:pPr>
            <a:fld id="{805AA290-B816-4733-907E-1288BC62FF6A}" type="slidenum">
              <a:rPr lang="en-US" smtClean="0"/>
              <a:pPr>
                <a:defRPr/>
              </a:pPr>
              <a:t>19</a:t>
            </a:fld>
            <a:endParaRPr lang="en-US" smtClean="0"/>
          </a:p>
        </p:txBody>
      </p:sp>
      <p:sp>
        <p:nvSpPr>
          <p:cNvPr id="102402" name="Rectangle 2"/>
          <p:cNvSpPr>
            <a:spLocks noGrp="1" noChangeArrowheads="1"/>
          </p:cNvSpPr>
          <p:nvPr>
            <p:ph type="title"/>
          </p:nvPr>
        </p:nvSpPr>
        <p:spPr/>
        <p:txBody>
          <a:bodyPr/>
          <a:lstStyle/>
          <a:p>
            <a:pPr eaLnBrk="1" hangingPunct="1">
              <a:defRPr/>
            </a:pPr>
            <a:r>
              <a:rPr lang="en-US" sz="2800" dirty="0" smtClean="0"/>
              <a:t>INC and DEC Instructions</a:t>
            </a:r>
          </a:p>
        </p:txBody>
      </p:sp>
      <p:sp>
        <p:nvSpPr>
          <p:cNvPr id="22533" name="Rectangle 3"/>
          <p:cNvSpPr>
            <a:spLocks noGrp="1" noChangeArrowheads="1"/>
          </p:cNvSpPr>
          <p:nvPr>
            <p:ph type="body" idx="1"/>
          </p:nvPr>
        </p:nvSpPr>
        <p:spPr>
          <a:xfrm>
            <a:off x="914400" y="914400"/>
            <a:ext cx="7391400" cy="4267200"/>
          </a:xfrm>
        </p:spPr>
        <p:txBody>
          <a:bodyPr/>
          <a:lstStyle/>
          <a:p>
            <a:pPr eaLnBrk="1" hangingPunct="1"/>
            <a:r>
              <a:rPr lang="en-US" sz="1800" dirty="0" smtClean="0"/>
              <a:t>INC </a:t>
            </a:r>
            <a:r>
              <a:rPr lang="en-US" sz="1800" b="1" u="sng" dirty="0" smtClean="0"/>
              <a:t>inc</a:t>
            </a:r>
            <a:r>
              <a:rPr lang="en-US" sz="1800" dirty="0" smtClean="0"/>
              <a:t>rements the value of its operand.</a:t>
            </a:r>
          </a:p>
          <a:p>
            <a:pPr eaLnBrk="1" hangingPunct="1"/>
            <a:r>
              <a:rPr lang="en-US" sz="1800" dirty="0" smtClean="0"/>
              <a:t>DEC </a:t>
            </a:r>
            <a:r>
              <a:rPr lang="en-US" sz="1800" b="1" u="sng" dirty="0" smtClean="0"/>
              <a:t>dec</a:t>
            </a:r>
            <a:r>
              <a:rPr lang="en-US" sz="1800" dirty="0" smtClean="0"/>
              <a:t>rements the value of its operand.</a:t>
            </a:r>
          </a:p>
          <a:p>
            <a:pPr eaLnBrk="1" hangingPunct="1"/>
            <a:r>
              <a:rPr lang="en-US" sz="1800" dirty="0" smtClean="0"/>
              <a:t>It is more efficient to use INC rather than ADD to add 1 to an operand.</a:t>
            </a:r>
          </a:p>
          <a:p>
            <a:pPr eaLnBrk="1" hangingPunct="1"/>
            <a:r>
              <a:rPr lang="en-US" sz="1800" dirty="0" smtClean="0"/>
              <a:t>It is also more efficient to use DEC rather than SUB to subtract 1 from an operand.</a:t>
            </a:r>
          </a:p>
          <a:p>
            <a:pPr eaLnBrk="1" hangingPunct="1"/>
            <a:r>
              <a:rPr lang="en-US" sz="1800" dirty="0" smtClean="0"/>
              <a:t>DEC and INC uses only one operand. The operand may be a register or memory.</a:t>
            </a:r>
          </a:p>
          <a:p>
            <a:pPr eaLnBrk="1" hangingPunct="1"/>
            <a:r>
              <a:rPr lang="en-US" sz="1800" dirty="0" smtClean="0"/>
              <a:t>Syntax:  INC </a:t>
            </a:r>
            <a:r>
              <a:rPr lang="en-US" sz="1800" i="1" dirty="0" smtClean="0"/>
              <a:t>destination</a:t>
            </a:r>
          </a:p>
          <a:p>
            <a:pPr lvl="2" eaLnBrk="1" hangingPunct="1"/>
            <a:r>
              <a:rPr lang="en-US" sz="1800" dirty="0" smtClean="0"/>
              <a:t>Logic: </a:t>
            </a:r>
            <a:r>
              <a:rPr lang="en-US" sz="1800" i="1" dirty="0" smtClean="0"/>
              <a:t>destination </a:t>
            </a:r>
            <a:r>
              <a:rPr lang="en-US" sz="1800" dirty="0" smtClean="0">
                <a:sym typeface="Symbol" pitchFamily="18" charset="2"/>
              </a:rPr>
              <a:t> </a:t>
            </a:r>
            <a:r>
              <a:rPr lang="en-US" sz="1800" i="1" dirty="0" smtClean="0"/>
              <a:t>destination </a:t>
            </a:r>
            <a:r>
              <a:rPr lang="en-US" sz="1800" dirty="0" smtClean="0"/>
              <a:t>+ 1</a:t>
            </a:r>
          </a:p>
          <a:p>
            <a:pPr eaLnBrk="1" hangingPunct="1"/>
            <a:r>
              <a:rPr lang="en-US" sz="1800" dirty="0" smtClean="0"/>
              <a:t>Syntax:  DEC </a:t>
            </a:r>
            <a:r>
              <a:rPr lang="en-US" sz="1800" i="1" dirty="0" smtClean="0"/>
              <a:t>destination</a:t>
            </a:r>
          </a:p>
          <a:p>
            <a:pPr lvl="2" eaLnBrk="1" hangingPunct="1"/>
            <a:r>
              <a:rPr lang="en-US" sz="1800" dirty="0" smtClean="0"/>
              <a:t>Logic: </a:t>
            </a:r>
            <a:r>
              <a:rPr lang="en-US" sz="1800" i="1" dirty="0" smtClean="0"/>
              <a:t>destination </a:t>
            </a:r>
            <a:r>
              <a:rPr lang="en-US" sz="1800" dirty="0" smtClean="0">
                <a:sym typeface="Symbol" pitchFamily="18" charset="2"/>
              </a:rPr>
              <a:t> </a:t>
            </a:r>
            <a:r>
              <a:rPr lang="en-US" sz="1800" i="1" dirty="0" smtClean="0"/>
              <a:t>destination </a:t>
            </a:r>
            <a:r>
              <a:rPr lang="en-US" sz="1800" dirty="0" smtClean="0"/>
              <a:t>– 1</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1"/>
          <p:cNvSpPr>
            <a:spLocks noGrp="1"/>
          </p:cNvSpPr>
          <p:nvPr>
            <p:ph type="ftr" sz="quarter" idx="4294967295"/>
          </p:nvPr>
        </p:nvSpPr>
        <p:spPr>
          <a:xfrm>
            <a:off x="304800" y="6340475"/>
            <a:ext cx="4800600" cy="304800"/>
          </a:xfrm>
          <a:prstGeom prst="rect">
            <a:avLst/>
          </a:prstGeom>
        </p:spPr>
        <p:txBody>
          <a:bodyPr/>
          <a:lstStyle/>
          <a:p>
            <a:pPr>
              <a:defRPr/>
            </a:pPr>
            <a:endParaRPr lang="en-US" dirty="0" smtClean="0">
              <a:latin typeface="Arial" pitchFamily="34" charset="0"/>
            </a:endParaRPr>
          </a:p>
          <a:p>
            <a:pPr>
              <a:defRPr/>
            </a:pPr>
            <a:endParaRPr lang="en-US" dirty="0" smtClean="0">
              <a:latin typeface="Arial" pitchFamily="34" charset="0"/>
            </a:endParaRPr>
          </a:p>
          <a:p>
            <a:pPr>
              <a:defRPr/>
            </a:pPr>
            <a:endParaRPr lang="en-US" dirty="0">
              <a:latin typeface="Arial" pitchFamily="34" charset="0"/>
            </a:endParaRPr>
          </a:p>
        </p:txBody>
      </p:sp>
      <p:sp>
        <p:nvSpPr>
          <p:cNvPr id="7171" name="Slide Number Placeholder 2"/>
          <p:cNvSpPr>
            <a:spLocks noGrp="1"/>
          </p:cNvSpPr>
          <p:nvPr>
            <p:ph type="sldNum" sz="quarter" idx="11"/>
          </p:nvPr>
        </p:nvSpPr>
        <p:spPr/>
        <p:txBody>
          <a:bodyPr/>
          <a:lstStyle/>
          <a:p>
            <a:pPr>
              <a:defRPr/>
            </a:pPr>
            <a:fld id="{715ADB5D-3614-4DF0-BFB1-B5F9BDF6CAA5}" type="slidenum">
              <a:rPr lang="en-US" smtClean="0"/>
              <a:pPr>
                <a:defRPr/>
              </a:pPr>
              <a:t>2</a:t>
            </a:fld>
            <a:endParaRPr lang="en-US" smtClean="0"/>
          </a:p>
        </p:txBody>
      </p:sp>
      <p:sp>
        <p:nvSpPr>
          <p:cNvPr id="7172"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AD61CF84-FBCF-4413-B64B-89583D172DD8}" type="slidenum">
              <a:rPr lang="en-US" sz="1600">
                <a:latin typeface="Times New Roman" pitchFamily="18" charset="0"/>
              </a:rPr>
              <a:pPr algn="r"/>
              <a:t>2</a:t>
            </a:fld>
            <a:endParaRPr lang="en-US" sz="1600">
              <a:latin typeface="Times New Roman" pitchFamily="18" charset="0"/>
            </a:endParaRPr>
          </a:p>
        </p:txBody>
      </p:sp>
      <p:sp>
        <p:nvSpPr>
          <p:cNvPr id="37890" name="Rectangle 2"/>
          <p:cNvSpPr>
            <a:spLocks noGrp="1" noChangeArrowheads="1"/>
          </p:cNvSpPr>
          <p:nvPr>
            <p:ph type="title" idx="4294967295"/>
          </p:nvPr>
        </p:nvSpPr>
        <p:spPr/>
        <p:txBody>
          <a:bodyPr/>
          <a:lstStyle/>
          <a:p>
            <a:pPr eaLnBrk="1" hangingPunct="1">
              <a:defRPr/>
            </a:pPr>
            <a:r>
              <a:rPr lang="en-US" smtClean="0"/>
              <a:t>Overview: Data Transfer</a:t>
            </a:r>
          </a:p>
        </p:txBody>
      </p:sp>
      <p:sp>
        <p:nvSpPr>
          <p:cNvPr id="7174" name="Rectangle 3"/>
          <p:cNvSpPr>
            <a:spLocks noGrp="1" noChangeArrowheads="1"/>
          </p:cNvSpPr>
          <p:nvPr>
            <p:ph type="body" idx="4294967295"/>
          </p:nvPr>
        </p:nvSpPr>
        <p:spPr>
          <a:xfrm>
            <a:off x="990600" y="1524000"/>
            <a:ext cx="6934200" cy="4495800"/>
          </a:xfrm>
        </p:spPr>
        <p:txBody>
          <a:bodyPr/>
          <a:lstStyle/>
          <a:p>
            <a:pPr eaLnBrk="1" hangingPunct="1"/>
            <a:r>
              <a:rPr lang="en-US" sz="1800" dirty="0" smtClean="0"/>
              <a:t>It is important to be able to move data from one location to another when a program runs:</a:t>
            </a:r>
          </a:p>
          <a:p>
            <a:pPr lvl="1" eaLnBrk="1" hangingPunct="1"/>
            <a:r>
              <a:rPr lang="en-US" sz="1800" dirty="0" smtClean="0"/>
              <a:t>When the CPU works on data, typically the input data and the resulting data are in registers. Therefore data need to be moved </a:t>
            </a:r>
            <a:r>
              <a:rPr lang="en-US" sz="1800" i="1" dirty="0" smtClean="0"/>
              <a:t>into</a:t>
            </a:r>
            <a:r>
              <a:rPr lang="en-US" sz="1800" dirty="0" smtClean="0"/>
              <a:t> registers before the operation, and data may need to be moved </a:t>
            </a:r>
            <a:r>
              <a:rPr lang="en-US" sz="1800" i="1" dirty="0" smtClean="0"/>
              <a:t>out</a:t>
            </a:r>
            <a:r>
              <a:rPr lang="en-US" sz="1800" dirty="0" smtClean="0"/>
              <a:t> of a register after the operation.</a:t>
            </a:r>
          </a:p>
          <a:p>
            <a:pPr lvl="1" eaLnBrk="1" hangingPunct="1"/>
            <a:r>
              <a:rPr lang="en-US" sz="1800" dirty="0" smtClean="0"/>
              <a:t>Some instructions work only with certain registers, so data need to be in the correct registers before the operation.</a:t>
            </a:r>
          </a:p>
          <a:p>
            <a:pPr eaLnBrk="1" hangingPunct="1"/>
            <a:r>
              <a:rPr lang="en-US" sz="1800" dirty="0" smtClean="0"/>
              <a:t>In addition, the data can be accessed directly or indirectly through an address.</a:t>
            </a:r>
          </a:p>
          <a:p>
            <a:pPr eaLnBrk="1" hangingPunct="1"/>
            <a:endParaRPr lang="en-US" sz="1800" dirty="0" smtClean="0"/>
          </a:p>
          <a:p>
            <a:pPr eaLnBrk="1" hangingPunct="1"/>
            <a:r>
              <a:rPr lang="en-US" sz="1800" dirty="0" smtClean="0"/>
              <a:t>Concepts covered in this section:</a:t>
            </a:r>
          </a:p>
          <a:p>
            <a:pPr lvl="1" eaLnBrk="1" hangingPunct="1"/>
            <a:r>
              <a:rPr lang="en-US" sz="1800" dirty="0" smtClean="0">
                <a:solidFill>
                  <a:schemeClr val="tx2"/>
                </a:solidFill>
              </a:rPr>
              <a:t>Data Transfer Instructions</a:t>
            </a:r>
          </a:p>
          <a:p>
            <a:pPr lvl="1" eaLnBrk="1" hangingPunct="1"/>
            <a:r>
              <a:rPr lang="en-US" sz="1800" dirty="0" smtClean="0"/>
              <a:t>Direct Memory Access</a:t>
            </a:r>
          </a:p>
          <a:p>
            <a:pPr lvl="1" eaLnBrk="1" hangingPunct="1">
              <a:buFontTx/>
              <a:buNone/>
            </a:pPr>
            <a:endParaRPr lang="en-US" sz="1600" dirty="0" smtClean="0"/>
          </a:p>
        </p:txBody>
      </p:sp>
      <p:sp>
        <p:nvSpPr>
          <p:cNvPr id="7175" name="Rectangle 6"/>
          <p:cNvSpPr>
            <a:spLocks noChangeArrowheads="1"/>
          </p:cNvSpPr>
          <p:nvPr/>
        </p:nvSpPr>
        <p:spPr bwMode="auto">
          <a:xfrm>
            <a:off x="2895600" y="914400"/>
            <a:ext cx="3359150" cy="600075"/>
          </a:xfrm>
          <a:prstGeom prst="rect">
            <a:avLst/>
          </a:prstGeom>
          <a:noFill/>
          <a:ln w="9525">
            <a:noFill/>
            <a:miter lim="800000"/>
            <a:headEnd/>
            <a:tailEnd/>
          </a:ln>
        </p:spPr>
        <p:txBody>
          <a:bodyPr tIns="137160" bIns="137160">
            <a:spAutoFit/>
          </a:bodyPr>
          <a:lstStyle/>
          <a:p>
            <a:pPr>
              <a:spcBef>
                <a:spcPct val="20000"/>
              </a:spcBef>
              <a:buClr>
                <a:schemeClr val="tx1"/>
              </a:buClr>
            </a:pPr>
            <a:r>
              <a:rPr lang="en-US"/>
              <a:t>(Read Chapter 4: 4.1)</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4"/>
          <p:cNvSpPr>
            <a:spLocks noGrp="1"/>
          </p:cNvSpPr>
          <p:nvPr>
            <p:ph type="sldNum" sz="quarter" idx="11"/>
          </p:nvPr>
        </p:nvSpPr>
        <p:spPr/>
        <p:txBody>
          <a:bodyPr/>
          <a:lstStyle/>
          <a:p>
            <a:pPr>
              <a:defRPr/>
            </a:pPr>
            <a:fld id="{CEFA6F69-C677-4B93-B6F4-118CFE8EDAA2}" type="slidenum">
              <a:rPr lang="en-US" smtClean="0"/>
              <a:pPr>
                <a:defRPr/>
              </a:pPr>
              <a:t>20</a:t>
            </a:fld>
            <a:endParaRPr lang="en-US" smtClean="0"/>
          </a:p>
        </p:txBody>
      </p:sp>
      <p:sp>
        <p:nvSpPr>
          <p:cNvPr id="153602" name="Rectangle 1026"/>
          <p:cNvSpPr>
            <a:spLocks noGrp="1" noChangeArrowheads="1"/>
          </p:cNvSpPr>
          <p:nvPr>
            <p:ph type="title"/>
          </p:nvPr>
        </p:nvSpPr>
        <p:spPr/>
        <p:txBody>
          <a:bodyPr/>
          <a:lstStyle/>
          <a:p>
            <a:pPr eaLnBrk="1" hangingPunct="1">
              <a:defRPr/>
            </a:pPr>
            <a:r>
              <a:rPr lang="en-US" sz="2800" smtClean="0"/>
              <a:t>INC and DEC Examples</a:t>
            </a:r>
          </a:p>
        </p:txBody>
      </p:sp>
      <p:sp>
        <p:nvSpPr>
          <p:cNvPr id="23557" name="Text Box 1028"/>
          <p:cNvSpPr txBox="1">
            <a:spLocks noChangeArrowheads="1"/>
          </p:cNvSpPr>
          <p:nvPr/>
        </p:nvSpPr>
        <p:spPr bwMode="auto">
          <a:xfrm>
            <a:off x="1219200" y="1447800"/>
            <a:ext cx="6858000" cy="3429000"/>
          </a:xfrm>
          <a:prstGeom prst="rect">
            <a:avLst/>
          </a:prstGeom>
          <a:noFill/>
          <a:ln w="9525">
            <a:solidFill>
              <a:schemeClr val="tx1"/>
            </a:solidFill>
            <a:miter lim="800000"/>
            <a:headEnd/>
            <a:tailEnd/>
          </a:ln>
        </p:spPr>
        <p:txBody>
          <a:bodyPr tIns="137160" bIns="228600"/>
          <a:lstStyle/>
          <a:p>
            <a:pPr>
              <a:lnSpc>
                <a:spcPct val="50000"/>
              </a:lnSpc>
              <a:spcBef>
                <a:spcPct val="50000"/>
              </a:spcBef>
              <a:tabLst>
                <a:tab pos="457200" algn="l"/>
                <a:tab pos="3657600" algn="l"/>
                <a:tab pos="4114800" algn="l"/>
              </a:tabLst>
            </a:pPr>
            <a:r>
              <a:rPr lang="en-US" sz="1600" b="1">
                <a:latin typeface="Courier New" pitchFamily="49" charset="0"/>
              </a:rPr>
              <a:t>.data</a:t>
            </a:r>
          </a:p>
          <a:p>
            <a:pPr>
              <a:lnSpc>
                <a:spcPct val="50000"/>
              </a:lnSpc>
              <a:spcBef>
                <a:spcPct val="50000"/>
              </a:spcBef>
              <a:tabLst>
                <a:tab pos="457200" algn="l"/>
                <a:tab pos="3657600" algn="l"/>
                <a:tab pos="4114800" algn="l"/>
              </a:tabLst>
            </a:pPr>
            <a:r>
              <a:rPr lang="en-US" sz="1600" b="1">
                <a:latin typeface="Courier New" pitchFamily="49" charset="0"/>
              </a:rPr>
              <a:t>myWord  WORD 1000h</a:t>
            </a:r>
          </a:p>
          <a:p>
            <a:pPr>
              <a:lnSpc>
                <a:spcPct val="50000"/>
              </a:lnSpc>
              <a:spcBef>
                <a:spcPct val="50000"/>
              </a:spcBef>
              <a:tabLst>
                <a:tab pos="457200" algn="l"/>
                <a:tab pos="3657600" algn="l"/>
                <a:tab pos="4114800" algn="l"/>
              </a:tabLst>
            </a:pPr>
            <a:r>
              <a:rPr lang="en-US" sz="1600" b="1">
                <a:latin typeface="Courier New" pitchFamily="49" charset="0"/>
              </a:rPr>
              <a:t>myDword DWORD 10000000h</a:t>
            </a:r>
          </a:p>
          <a:p>
            <a:pPr>
              <a:lnSpc>
                <a:spcPct val="50000"/>
              </a:lnSpc>
              <a:spcBef>
                <a:spcPct val="50000"/>
              </a:spcBef>
              <a:tabLst>
                <a:tab pos="457200" algn="l"/>
                <a:tab pos="3657600" algn="l"/>
                <a:tab pos="4114800" algn="l"/>
              </a:tabLst>
            </a:pPr>
            <a:endParaRPr lang="en-US" sz="1600" b="1">
              <a:latin typeface="Courier New" pitchFamily="49" charset="0"/>
            </a:endParaRPr>
          </a:p>
          <a:p>
            <a:pPr>
              <a:lnSpc>
                <a:spcPct val="50000"/>
              </a:lnSpc>
              <a:spcBef>
                <a:spcPct val="50000"/>
              </a:spcBef>
              <a:tabLst>
                <a:tab pos="457200" algn="l"/>
                <a:tab pos="3657600" algn="l"/>
                <a:tab pos="4114800" algn="l"/>
              </a:tabLst>
            </a:pPr>
            <a:r>
              <a:rPr lang="en-US" sz="1600" b="1">
                <a:latin typeface="Courier New" pitchFamily="49" charset="0"/>
              </a:rPr>
              <a:t>.code</a:t>
            </a:r>
          </a:p>
          <a:p>
            <a:pPr>
              <a:lnSpc>
                <a:spcPct val="50000"/>
              </a:lnSpc>
              <a:spcBef>
                <a:spcPct val="50000"/>
              </a:spcBef>
              <a:tabLst>
                <a:tab pos="457200" algn="l"/>
                <a:tab pos="3657600" algn="l"/>
                <a:tab pos="4114800" algn="l"/>
              </a:tabLst>
            </a:pPr>
            <a:r>
              <a:rPr lang="en-US" sz="1600" b="1">
                <a:latin typeface="Courier New" pitchFamily="49" charset="0"/>
              </a:rPr>
              <a:t>	inc myWord 	; 1001h</a:t>
            </a:r>
          </a:p>
          <a:p>
            <a:pPr>
              <a:lnSpc>
                <a:spcPct val="50000"/>
              </a:lnSpc>
              <a:spcBef>
                <a:spcPct val="50000"/>
              </a:spcBef>
              <a:tabLst>
                <a:tab pos="457200" algn="l"/>
                <a:tab pos="3657600" algn="l"/>
                <a:tab pos="4114800" algn="l"/>
              </a:tabLst>
            </a:pPr>
            <a:r>
              <a:rPr lang="en-US" sz="1600" b="1">
                <a:latin typeface="Courier New" pitchFamily="49" charset="0"/>
              </a:rPr>
              <a:t>	dec myWord	; 1000h</a:t>
            </a:r>
          </a:p>
          <a:p>
            <a:pPr>
              <a:lnSpc>
                <a:spcPct val="50000"/>
              </a:lnSpc>
              <a:spcBef>
                <a:spcPct val="50000"/>
              </a:spcBef>
              <a:tabLst>
                <a:tab pos="457200" algn="l"/>
                <a:tab pos="3657600" algn="l"/>
                <a:tab pos="4114800" algn="l"/>
              </a:tabLst>
            </a:pPr>
            <a:r>
              <a:rPr lang="en-US" sz="1600" b="1">
                <a:latin typeface="Courier New" pitchFamily="49" charset="0"/>
              </a:rPr>
              <a:t>	inc myDword	; 10000001h</a:t>
            </a:r>
          </a:p>
          <a:p>
            <a:pPr>
              <a:lnSpc>
                <a:spcPct val="50000"/>
              </a:lnSpc>
              <a:spcBef>
                <a:spcPct val="50000"/>
              </a:spcBef>
              <a:tabLst>
                <a:tab pos="457200" algn="l"/>
                <a:tab pos="3657600" algn="l"/>
                <a:tab pos="4114800" algn="l"/>
              </a:tabLst>
            </a:pPr>
            <a:endParaRPr lang="en-US" sz="1600" b="1">
              <a:latin typeface="Courier New" pitchFamily="49" charset="0"/>
            </a:endParaRPr>
          </a:p>
          <a:p>
            <a:pPr>
              <a:lnSpc>
                <a:spcPct val="50000"/>
              </a:lnSpc>
              <a:spcBef>
                <a:spcPct val="50000"/>
              </a:spcBef>
              <a:tabLst>
                <a:tab pos="457200" algn="l"/>
                <a:tab pos="3657600" algn="l"/>
                <a:tab pos="4114800" algn="l"/>
              </a:tabLst>
            </a:pPr>
            <a:r>
              <a:rPr lang="en-US" sz="1600" b="1">
                <a:latin typeface="Courier New" pitchFamily="49" charset="0"/>
              </a:rPr>
              <a:t>	mov ax,00FFh</a:t>
            </a:r>
          </a:p>
          <a:p>
            <a:pPr>
              <a:lnSpc>
                <a:spcPct val="50000"/>
              </a:lnSpc>
              <a:spcBef>
                <a:spcPct val="50000"/>
              </a:spcBef>
              <a:tabLst>
                <a:tab pos="457200" algn="l"/>
                <a:tab pos="3657600" algn="l"/>
                <a:tab pos="4114800" algn="l"/>
              </a:tabLst>
            </a:pPr>
            <a:r>
              <a:rPr lang="en-US" sz="1600" b="1">
                <a:latin typeface="Courier New" pitchFamily="49" charset="0"/>
              </a:rPr>
              <a:t>	inc ax	; AX = 0100h</a:t>
            </a:r>
          </a:p>
          <a:p>
            <a:pPr>
              <a:lnSpc>
                <a:spcPct val="50000"/>
              </a:lnSpc>
              <a:spcBef>
                <a:spcPct val="50000"/>
              </a:spcBef>
              <a:tabLst>
                <a:tab pos="457200" algn="l"/>
                <a:tab pos="3657600" algn="l"/>
                <a:tab pos="4114800" algn="l"/>
              </a:tabLst>
            </a:pPr>
            <a:r>
              <a:rPr lang="en-US" sz="1600" b="1">
                <a:latin typeface="Courier New" pitchFamily="49" charset="0"/>
              </a:rPr>
              <a:t>	mov ax,00FFh</a:t>
            </a:r>
          </a:p>
          <a:p>
            <a:pPr>
              <a:lnSpc>
                <a:spcPct val="50000"/>
              </a:lnSpc>
              <a:spcBef>
                <a:spcPct val="50000"/>
              </a:spcBef>
              <a:tabLst>
                <a:tab pos="457200" algn="l"/>
                <a:tab pos="3657600" algn="l"/>
                <a:tab pos="4114800" algn="l"/>
              </a:tabLst>
            </a:pPr>
            <a:r>
              <a:rPr lang="en-US" sz="1600" b="1">
                <a:latin typeface="Courier New" pitchFamily="49" charset="0"/>
              </a:rPr>
              <a:t>	inc al	; AX = 0000h</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4"/>
          <p:cNvSpPr>
            <a:spLocks noGrp="1"/>
          </p:cNvSpPr>
          <p:nvPr>
            <p:ph type="sldNum" sz="quarter" idx="11"/>
          </p:nvPr>
        </p:nvSpPr>
        <p:spPr/>
        <p:txBody>
          <a:bodyPr/>
          <a:lstStyle/>
          <a:p>
            <a:pPr>
              <a:defRPr/>
            </a:pPr>
            <a:fld id="{348884C7-E8A5-4E05-8F22-F558518AA0FC}" type="slidenum">
              <a:rPr lang="en-US" smtClean="0"/>
              <a:pPr>
                <a:defRPr/>
              </a:pPr>
              <a:t>21</a:t>
            </a:fld>
            <a:endParaRPr lang="en-US" smtClean="0"/>
          </a:p>
        </p:txBody>
      </p:sp>
      <p:sp>
        <p:nvSpPr>
          <p:cNvPr id="104450" name="Rectangle 2"/>
          <p:cNvSpPr>
            <a:spLocks noGrp="1" noChangeArrowheads="1"/>
          </p:cNvSpPr>
          <p:nvPr>
            <p:ph type="title"/>
          </p:nvPr>
        </p:nvSpPr>
        <p:spPr/>
        <p:txBody>
          <a:bodyPr/>
          <a:lstStyle/>
          <a:p>
            <a:pPr eaLnBrk="1" hangingPunct="1">
              <a:defRPr/>
            </a:pPr>
            <a:r>
              <a:rPr lang="en-US" sz="2800" smtClean="0"/>
              <a:t>Exercise</a:t>
            </a:r>
          </a:p>
        </p:txBody>
      </p:sp>
      <p:sp>
        <p:nvSpPr>
          <p:cNvPr id="24581" name="Rectangle 3"/>
          <p:cNvSpPr>
            <a:spLocks noGrp="1" noChangeArrowheads="1"/>
          </p:cNvSpPr>
          <p:nvPr>
            <p:ph type="body" idx="1"/>
          </p:nvPr>
        </p:nvSpPr>
        <p:spPr>
          <a:xfrm>
            <a:off x="685800" y="1143000"/>
            <a:ext cx="7772400" cy="609600"/>
          </a:xfrm>
        </p:spPr>
        <p:txBody>
          <a:bodyPr/>
          <a:lstStyle/>
          <a:p>
            <a:pPr marL="0" indent="0" eaLnBrk="1" hangingPunct="1">
              <a:lnSpc>
                <a:spcPct val="90000"/>
              </a:lnSpc>
              <a:buFontTx/>
              <a:buNone/>
            </a:pPr>
            <a:r>
              <a:rPr lang="en-US" sz="1800" dirty="0" smtClean="0"/>
              <a:t>Show the value of the destination operand after each of the following instructions executes:</a:t>
            </a:r>
          </a:p>
        </p:txBody>
      </p:sp>
      <p:sp>
        <p:nvSpPr>
          <p:cNvPr id="24582" name="Text Box 4"/>
          <p:cNvSpPr txBox="1">
            <a:spLocks noChangeArrowheads="1"/>
          </p:cNvSpPr>
          <p:nvPr/>
        </p:nvSpPr>
        <p:spPr bwMode="auto">
          <a:xfrm>
            <a:off x="1219200" y="2209800"/>
            <a:ext cx="6096000" cy="2514600"/>
          </a:xfrm>
          <a:prstGeom prst="rect">
            <a:avLst/>
          </a:prstGeom>
          <a:noFill/>
          <a:ln w="9525">
            <a:solidFill>
              <a:schemeClr val="tx1"/>
            </a:solidFill>
            <a:miter lim="800000"/>
            <a:headEnd/>
            <a:tailEnd/>
          </a:ln>
        </p:spPr>
        <p:txBody>
          <a:bodyPr tIns="137160" bIns="228600"/>
          <a:lstStyle/>
          <a:p>
            <a:pPr>
              <a:lnSpc>
                <a:spcPct val="50000"/>
              </a:lnSpc>
              <a:spcBef>
                <a:spcPct val="50000"/>
              </a:spcBef>
              <a:tabLst>
                <a:tab pos="457200" algn="l"/>
                <a:tab pos="3657600" algn="l"/>
                <a:tab pos="4114800" algn="l"/>
              </a:tabLst>
            </a:pPr>
            <a:r>
              <a:rPr lang="en-US" sz="1800" b="1" dirty="0">
                <a:latin typeface="Courier New" pitchFamily="49" charset="0"/>
              </a:rPr>
              <a:t>.data</a:t>
            </a:r>
          </a:p>
          <a:p>
            <a:pPr>
              <a:lnSpc>
                <a:spcPct val="50000"/>
              </a:lnSpc>
              <a:spcBef>
                <a:spcPct val="50000"/>
              </a:spcBef>
              <a:tabLst>
                <a:tab pos="457200" algn="l"/>
                <a:tab pos="3657600" algn="l"/>
                <a:tab pos="4114800" algn="l"/>
              </a:tabLst>
            </a:pPr>
            <a:r>
              <a:rPr lang="en-US" sz="1800" b="1" dirty="0" err="1">
                <a:latin typeface="Courier New" pitchFamily="49" charset="0"/>
              </a:rPr>
              <a:t>myByte</a:t>
            </a:r>
            <a:r>
              <a:rPr lang="en-US" sz="1800" b="1" dirty="0">
                <a:latin typeface="Courier New" pitchFamily="49" charset="0"/>
              </a:rPr>
              <a:t> BYTE 0FFh, 0</a:t>
            </a:r>
          </a:p>
          <a:p>
            <a:pPr>
              <a:lnSpc>
                <a:spcPct val="50000"/>
              </a:lnSpc>
              <a:spcBef>
                <a:spcPct val="50000"/>
              </a:spcBef>
              <a:tabLst>
                <a:tab pos="457200" algn="l"/>
                <a:tab pos="3657600" algn="l"/>
                <a:tab pos="4114800" algn="l"/>
              </a:tabLst>
            </a:pPr>
            <a:r>
              <a:rPr lang="en-US" sz="1800" b="1" dirty="0">
                <a:latin typeface="Courier New" pitchFamily="49" charset="0"/>
              </a:rPr>
              <a:t>.code</a:t>
            </a:r>
          </a:p>
          <a:p>
            <a:pPr>
              <a:lnSpc>
                <a:spcPct val="50000"/>
              </a:lnSpc>
              <a:spcBef>
                <a:spcPct val="50000"/>
              </a:spcBef>
              <a:tabLst>
                <a:tab pos="457200" algn="l"/>
                <a:tab pos="3657600" algn="l"/>
                <a:tab pos="4114800" algn="l"/>
              </a:tabLst>
            </a:pPr>
            <a:r>
              <a:rPr lang="en-US" sz="1800" b="1" dirty="0">
                <a:latin typeface="Courier New" pitchFamily="49" charset="0"/>
              </a:rPr>
              <a:t>	</a:t>
            </a:r>
            <a:r>
              <a:rPr lang="en-US" sz="1800" b="1" dirty="0" err="1">
                <a:latin typeface="Courier New" pitchFamily="49" charset="0"/>
              </a:rPr>
              <a:t>mov</a:t>
            </a:r>
            <a:r>
              <a:rPr lang="en-US" sz="1800" b="1" dirty="0">
                <a:latin typeface="Courier New" pitchFamily="49" charset="0"/>
              </a:rPr>
              <a:t> </a:t>
            </a:r>
            <a:r>
              <a:rPr lang="en-US" sz="1800" b="1" dirty="0" err="1">
                <a:latin typeface="Courier New" pitchFamily="49" charset="0"/>
              </a:rPr>
              <a:t>al,myByte</a:t>
            </a:r>
            <a:r>
              <a:rPr lang="en-US" sz="1800" b="1" dirty="0">
                <a:latin typeface="Courier New" pitchFamily="49" charset="0"/>
              </a:rPr>
              <a:t>	; AL =</a:t>
            </a:r>
          </a:p>
          <a:p>
            <a:pPr>
              <a:lnSpc>
                <a:spcPct val="50000"/>
              </a:lnSpc>
              <a:spcBef>
                <a:spcPct val="50000"/>
              </a:spcBef>
              <a:tabLst>
                <a:tab pos="457200" algn="l"/>
                <a:tab pos="3657600" algn="l"/>
                <a:tab pos="4114800" algn="l"/>
              </a:tabLst>
            </a:pPr>
            <a:r>
              <a:rPr lang="en-US" sz="1800" b="1" dirty="0">
                <a:latin typeface="Courier New" pitchFamily="49" charset="0"/>
              </a:rPr>
              <a:t>	</a:t>
            </a:r>
            <a:r>
              <a:rPr lang="en-US" sz="1800" b="1" dirty="0" err="1">
                <a:latin typeface="Courier New" pitchFamily="49" charset="0"/>
              </a:rPr>
              <a:t>mov</a:t>
            </a:r>
            <a:r>
              <a:rPr lang="en-US" sz="1800" b="1" dirty="0">
                <a:latin typeface="Courier New" pitchFamily="49" charset="0"/>
              </a:rPr>
              <a:t> ah,[myByte+1]	; AH =</a:t>
            </a:r>
          </a:p>
          <a:p>
            <a:pPr>
              <a:lnSpc>
                <a:spcPct val="50000"/>
              </a:lnSpc>
              <a:spcBef>
                <a:spcPct val="50000"/>
              </a:spcBef>
              <a:tabLst>
                <a:tab pos="457200" algn="l"/>
                <a:tab pos="3657600" algn="l"/>
                <a:tab pos="4114800" algn="l"/>
              </a:tabLst>
            </a:pPr>
            <a:r>
              <a:rPr lang="en-US" sz="1800" b="1" dirty="0">
                <a:latin typeface="Courier New" pitchFamily="49" charset="0"/>
              </a:rPr>
              <a:t>	</a:t>
            </a:r>
            <a:r>
              <a:rPr lang="en-US" sz="1800" b="1" dirty="0" err="1">
                <a:latin typeface="Courier New" pitchFamily="49" charset="0"/>
              </a:rPr>
              <a:t>dec</a:t>
            </a:r>
            <a:r>
              <a:rPr lang="en-US" sz="1800" b="1" dirty="0">
                <a:latin typeface="Courier New" pitchFamily="49" charset="0"/>
              </a:rPr>
              <a:t> ah	; AH =</a:t>
            </a:r>
          </a:p>
          <a:p>
            <a:pPr>
              <a:lnSpc>
                <a:spcPct val="50000"/>
              </a:lnSpc>
              <a:spcBef>
                <a:spcPct val="50000"/>
              </a:spcBef>
              <a:tabLst>
                <a:tab pos="457200" algn="l"/>
                <a:tab pos="3657600" algn="l"/>
                <a:tab pos="4114800" algn="l"/>
              </a:tabLst>
            </a:pPr>
            <a:r>
              <a:rPr lang="en-US" sz="1800" b="1" dirty="0">
                <a:latin typeface="Courier New" pitchFamily="49" charset="0"/>
              </a:rPr>
              <a:t>	inc al	; AL =</a:t>
            </a:r>
          </a:p>
          <a:p>
            <a:pPr>
              <a:lnSpc>
                <a:spcPct val="50000"/>
              </a:lnSpc>
              <a:spcBef>
                <a:spcPct val="50000"/>
              </a:spcBef>
              <a:tabLst>
                <a:tab pos="457200" algn="l"/>
                <a:tab pos="3657600" algn="l"/>
                <a:tab pos="4114800" algn="l"/>
              </a:tabLst>
            </a:pPr>
            <a:r>
              <a:rPr lang="en-US" sz="1800" b="1" dirty="0">
                <a:latin typeface="Courier New" pitchFamily="49" charset="0"/>
              </a:rPr>
              <a:t>	</a:t>
            </a:r>
            <a:r>
              <a:rPr lang="en-US" sz="1800" b="1" dirty="0" err="1">
                <a:latin typeface="Courier New" pitchFamily="49" charset="0"/>
              </a:rPr>
              <a:t>dec</a:t>
            </a:r>
            <a:r>
              <a:rPr lang="en-US" sz="1800" b="1" dirty="0">
                <a:latin typeface="Courier New" pitchFamily="49" charset="0"/>
              </a:rPr>
              <a:t> </a:t>
            </a:r>
            <a:r>
              <a:rPr lang="en-US" sz="1800" b="1" dirty="0" smtClean="0">
                <a:latin typeface="Courier New" pitchFamily="49" charset="0"/>
              </a:rPr>
              <a:t>ah</a:t>
            </a:r>
            <a:r>
              <a:rPr lang="en-US" sz="1800" b="1" dirty="0">
                <a:latin typeface="Courier New" pitchFamily="49" charset="0"/>
              </a:rPr>
              <a:t>	; AX = </a:t>
            </a:r>
          </a:p>
        </p:txBody>
      </p:sp>
      <p:sp>
        <p:nvSpPr>
          <p:cNvPr id="104453" name="Text Box 5"/>
          <p:cNvSpPr txBox="1">
            <a:spLocks noChangeArrowheads="1"/>
          </p:cNvSpPr>
          <p:nvPr/>
        </p:nvSpPr>
        <p:spPr bwMode="auto">
          <a:xfrm>
            <a:off x="5791200" y="2209800"/>
            <a:ext cx="1828800" cy="2514600"/>
          </a:xfrm>
          <a:prstGeom prst="rect">
            <a:avLst/>
          </a:prstGeom>
          <a:noFill/>
          <a:ln w="9525">
            <a:noFill/>
            <a:miter lim="800000"/>
            <a:headEnd/>
            <a:tailEnd/>
          </a:ln>
        </p:spPr>
        <p:txBody>
          <a:bodyPr tIns="137160" bIns="228600"/>
          <a:lstStyle/>
          <a:p>
            <a:pPr>
              <a:lnSpc>
                <a:spcPct val="50000"/>
              </a:lnSpc>
              <a:spcBef>
                <a:spcPct val="50000"/>
              </a:spcBef>
              <a:tabLst>
                <a:tab pos="457200" algn="l"/>
                <a:tab pos="3657600" algn="l"/>
                <a:tab pos="4114800" algn="l"/>
              </a:tabLst>
            </a:pPr>
            <a:endParaRPr lang="en-US" sz="1800" b="1" dirty="0">
              <a:latin typeface="Courier"/>
            </a:endParaRPr>
          </a:p>
          <a:p>
            <a:pPr>
              <a:lnSpc>
                <a:spcPct val="50000"/>
              </a:lnSpc>
              <a:spcBef>
                <a:spcPct val="50000"/>
              </a:spcBef>
              <a:tabLst>
                <a:tab pos="457200" algn="l"/>
                <a:tab pos="3657600" algn="l"/>
                <a:tab pos="4114800" algn="l"/>
              </a:tabLst>
            </a:pPr>
            <a:endParaRPr lang="en-US" sz="1800" b="1" dirty="0">
              <a:latin typeface="Courier"/>
            </a:endParaRPr>
          </a:p>
          <a:p>
            <a:pPr>
              <a:lnSpc>
                <a:spcPct val="50000"/>
              </a:lnSpc>
              <a:spcBef>
                <a:spcPct val="50000"/>
              </a:spcBef>
              <a:tabLst>
                <a:tab pos="457200" algn="l"/>
                <a:tab pos="3657600" algn="l"/>
                <a:tab pos="4114800" algn="l"/>
              </a:tabLst>
            </a:pPr>
            <a:endParaRPr lang="en-US" sz="1800" b="1" dirty="0">
              <a:latin typeface="Courier"/>
            </a:endParaRPr>
          </a:p>
          <a:p>
            <a:pPr>
              <a:lnSpc>
                <a:spcPct val="50000"/>
              </a:lnSpc>
              <a:spcBef>
                <a:spcPct val="50000"/>
              </a:spcBef>
              <a:tabLst>
                <a:tab pos="457200" algn="l"/>
                <a:tab pos="3657600" algn="l"/>
                <a:tab pos="4114800" algn="l"/>
              </a:tabLst>
            </a:pPr>
            <a:r>
              <a:rPr lang="en-US" sz="1800" b="1" dirty="0" err="1">
                <a:solidFill>
                  <a:schemeClr val="tx2"/>
                </a:solidFill>
                <a:latin typeface="Courier"/>
              </a:rPr>
              <a:t>FFh</a:t>
            </a:r>
            <a:endParaRPr lang="en-US" sz="1800" b="1" dirty="0">
              <a:solidFill>
                <a:schemeClr val="tx2"/>
              </a:solidFill>
              <a:latin typeface="Courier"/>
            </a:endParaRPr>
          </a:p>
          <a:p>
            <a:pPr>
              <a:lnSpc>
                <a:spcPct val="50000"/>
              </a:lnSpc>
              <a:spcBef>
                <a:spcPct val="50000"/>
              </a:spcBef>
              <a:tabLst>
                <a:tab pos="457200" algn="l"/>
                <a:tab pos="3657600" algn="l"/>
                <a:tab pos="4114800" algn="l"/>
              </a:tabLst>
            </a:pPr>
            <a:r>
              <a:rPr lang="en-US" sz="1800" b="1" dirty="0">
                <a:solidFill>
                  <a:schemeClr val="tx2"/>
                </a:solidFill>
                <a:latin typeface="Courier"/>
              </a:rPr>
              <a:t>00h</a:t>
            </a:r>
          </a:p>
          <a:p>
            <a:pPr>
              <a:lnSpc>
                <a:spcPct val="50000"/>
              </a:lnSpc>
              <a:spcBef>
                <a:spcPct val="50000"/>
              </a:spcBef>
              <a:tabLst>
                <a:tab pos="457200" algn="l"/>
                <a:tab pos="3657600" algn="l"/>
                <a:tab pos="4114800" algn="l"/>
              </a:tabLst>
            </a:pPr>
            <a:r>
              <a:rPr lang="en-US" sz="1800" b="1" dirty="0" err="1">
                <a:solidFill>
                  <a:schemeClr val="tx2"/>
                </a:solidFill>
                <a:latin typeface="Courier"/>
              </a:rPr>
              <a:t>FFh</a:t>
            </a:r>
            <a:endParaRPr lang="en-US" sz="1800" b="1" dirty="0">
              <a:solidFill>
                <a:schemeClr val="tx2"/>
              </a:solidFill>
              <a:latin typeface="Courier"/>
            </a:endParaRPr>
          </a:p>
          <a:p>
            <a:pPr>
              <a:lnSpc>
                <a:spcPct val="50000"/>
              </a:lnSpc>
              <a:spcBef>
                <a:spcPct val="50000"/>
              </a:spcBef>
              <a:tabLst>
                <a:tab pos="457200" algn="l"/>
                <a:tab pos="3657600" algn="l"/>
                <a:tab pos="4114800" algn="l"/>
              </a:tabLst>
            </a:pPr>
            <a:r>
              <a:rPr lang="en-US" sz="1800" b="1" dirty="0">
                <a:solidFill>
                  <a:schemeClr val="tx2"/>
                </a:solidFill>
                <a:latin typeface="Courier"/>
              </a:rPr>
              <a:t>00h</a:t>
            </a:r>
          </a:p>
          <a:p>
            <a:pPr>
              <a:lnSpc>
                <a:spcPct val="50000"/>
              </a:lnSpc>
              <a:spcBef>
                <a:spcPct val="50000"/>
              </a:spcBef>
              <a:tabLst>
                <a:tab pos="457200" algn="l"/>
                <a:tab pos="3657600" algn="l"/>
                <a:tab pos="4114800" algn="l"/>
              </a:tabLst>
            </a:pPr>
            <a:r>
              <a:rPr lang="en-US" sz="1800" b="1" dirty="0" smtClean="0">
                <a:solidFill>
                  <a:schemeClr val="tx2"/>
                </a:solidFill>
                <a:latin typeface="Courier"/>
              </a:rPr>
              <a:t>FE00 </a:t>
            </a:r>
            <a:endParaRPr lang="en-US" sz="1800" b="1" dirty="0">
              <a:solidFill>
                <a:schemeClr val="tx2"/>
              </a:solidFill>
              <a:latin typeface="Courie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4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3"/>
          <p:cNvSpPr>
            <a:spLocks noGrp="1"/>
          </p:cNvSpPr>
          <p:nvPr>
            <p:ph type="sldNum" sz="quarter" idx="11"/>
          </p:nvPr>
        </p:nvSpPr>
        <p:spPr/>
        <p:txBody>
          <a:bodyPr/>
          <a:lstStyle/>
          <a:p>
            <a:pPr>
              <a:defRPr/>
            </a:pPr>
            <a:fld id="{561517BA-A510-4BC6-A883-5DA9F7C24615}" type="slidenum">
              <a:rPr lang="en-US" smtClean="0"/>
              <a:pPr>
                <a:defRPr/>
              </a:pPr>
              <a:t>22</a:t>
            </a:fld>
            <a:endParaRPr lang="en-US" smtClean="0"/>
          </a:p>
        </p:txBody>
      </p:sp>
      <p:sp>
        <p:nvSpPr>
          <p:cNvPr id="90114" name="Rectangle 2"/>
          <p:cNvSpPr>
            <a:spLocks noGrp="1" noChangeArrowheads="1"/>
          </p:cNvSpPr>
          <p:nvPr>
            <p:ph type="title"/>
          </p:nvPr>
        </p:nvSpPr>
        <p:spPr>
          <a:xfrm>
            <a:off x="609600" y="762000"/>
            <a:ext cx="7772400" cy="609600"/>
          </a:xfrm>
        </p:spPr>
        <p:txBody>
          <a:bodyPr/>
          <a:lstStyle/>
          <a:p>
            <a:pPr eaLnBrk="1" hangingPunct="1">
              <a:defRPr/>
            </a:pPr>
            <a:r>
              <a:rPr lang="en-US" sz="2800" smtClean="0"/>
              <a:t>ADD and SUB Instructions</a:t>
            </a:r>
          </a:p>
        </p:txBody>
      </p:sp>
      <p:sp>
        <p:nvSpPr>
          <p:cNvPr id="25605" name="Text Box 4"/>
          <p:cNvSpPr txBox="1">
            <a:spLocks noChangeArrowheads="1"/>
          </p:cNvSpPr>
          <p:nvPr/>
        </p:nvSpPr>
        <p:spPr bwMode="auto">
          <a:xfrm>
            <a:off x="1066800" y="1524000"/>
            <a:ext cx="7010400" cy="3481388"/>
          </a:xfrm>
          <a:prstGeom prst="rect">
            <a:avLst/>
          </a:prstGeom>
          <a:noFill/>
          <a:ln w="9525">
            <a:noFill/>
            <a:miter lim="800000"/>
            <a:headEnd/>
            <a:tailEnd/>
          </a:ln>
        </p:spPr>
        <p:txBody>
          <a:bodyPr tIns="137160" bIns="137160">
            <a:spAutoFit/>
          </a:bodyPr>
          <a:lstStyle/>
          <a:p>
            <a:pPr marL="228600" indent="-228600">
              <a:lnSpc>
                <a:spcPct val="60000"/>
              </a:lnSpc>
              <a:spcBef>
                <a:spcPct val="50000"/>
              </a:spcBef>
              <a:buFontTx/>
              <a:buChar char="•"/>
            </a:pPr>
            <a:r>
              <a:rPr lang="en-US" sz="1800" dirty="0"/>
              <a:t>Syntax:  ADD destination, source</a:t>
            </a:r>
          </a:p>
          <a:p>
            <a:pPr marL="685800" lvl="1" indent="-228600">
              <a:lnSpc>
                <a:spcPct val="90000"/>
              </a:lnSpc>
              <a:spcBef>
                <a:spcPct val="20000"/>
              </a:spcBef>
              <a:buClr>
                <a:schemeClr val="tx1"/>
              </a:buClr>
              <a:buFontTx/>
              <a:buChar char="•"/>
            </a:pPr>
            <a:r>
              <a:rPr lang="en-US" sz="1800" dirty="0"/>
              <a:t>Logic:   </a:t>
            </a:r>
            <a:r>
              <a:rPr lang="en-US" sz="1800" i="1" dirty="0"/>
              <a:t>destination </a:t>
            </a:r>
            <a:r>
              <a:rPr lang="en-US" sz="1800" dirty="0">
                <a:sym typeface="Symbol" pitchFamily="18" charset="2"/>
              </a:rPr>
              <a:t> </a:t>
            </a:r>
            <a:r>
              <a:rPr lang="en-US" sz="1800" i="1" dirty="0"/>
              <a:t>destination </a:t>
            </a:r>
            <a:r>
              <a:rPr lang="en-US" sz="1800" dirty="0"/>
              <a:t>+ source</a:t>
            </a:r>
          </a:p>
          <a:p>
            <a:pPr marL="685800" lvl="1" indent="-228600">
              <a:lnSpc>
                <a:spcPct val="90000"/>
              </a:lnSpc>
              <a:spcBef>
                <a:spcPct val="20000"/>
              </a:spcBef>
              <a:buClr>
                <a:schemeClr val="tx1"/>
              </a:buClr>
              <a:buFontTx/>
              <a:buChar char="•"/>
            </a:pPr>
            <a:endParaRPr lang="en-US" sz="1800" dirty="0"/>
          </a:p>
          <a:p>
            <a:pPr marL="228600" indent="-228600">
              <a:lnSpc>
                <a:spcPct val="60000"/>
              </a:lnSpc>
              <a:spcBef>
                <a:spcPct val="50000"/>
              </a:spcBef>
              <a:buFontTx/>
              <a:buChar char="•"/>
            </a:pPr>
            <a:r>
              <a:rPr lang="en-US" sz="1800" dirty="0"/>
              <a:t>Syntax:  SUB destination, source</a:t>
            </a:r>
          </a:p>
          <a:p>
            <a:pPr marL="685800" lvl="1" indent="-228600">
              <a:lnSpc>
                <a:spcPct val="90000"/>
              </a:lnSpc>
              <a:spcBef>
                <a:spcPct val="20000"/>
              </a:spcBef>
              <a:buClr>
                <a:schemeClr val="tx1"/>
              </a:buClr>
              <a:buFontTx/>
              <a:buChar char="•"/>
            </a:pPr>
            <a:r>
              <a:rPr lang="en-US" sz="1800" dirty="0"/>
              <a:t>Logic:   </a:t>
            </a:r>
            <a:r>
              <a:rPr lang="en-US" sz="1800" i="1" dirty="0"/>
              <a:t>destination </a:t>
            </a:r>
            <a:r>
              <a:rPr lang="en-US" sz="1800" dirty="0">
                <a:sym typeface="Symbol" pitchFamily="18" charset="2"/>
              </a:rPr>
              <a:t> </a:t>
            </a:r>
            <a:r>
              <a:rPr lang="en-US" sz="1800" i="1" dirty="0"/>
              <a:t>destination </a:t>
            </a:r>
            <a:r>
              <a:rPr lang="en-US" sz="1800" dirty="0"/>
              <a:t>– source</a:t>
            </a:r>
          </a:p>
          <a:p>
            <a:pPr marL="685800" lvl="1" indent="-228600">
              <a:lnSpc>
                <a:spcPct val="90000"/>
              </a:lnSpc>
              <a:spcBef>
                <a:spcPct val="20000"/>
              </a:spcBef>
              <a:buClr>
                <a:schemeClr val="tx1"/>
              </a:buClr>
              <a:buFontTx/>
              <a:buChar char="•"/>
            </a:pPr>
            <a:endParaRPr lang="en-US" sz="1800" dirty="0"/>
          </a:p>
          <a:p>
            <a:pPr marL="228600" indent="-228600">
              <a:lnSpc>
                <a:spcPct val="80000"/>
              </a:lnSpc>
              <a:spcBef>
                <a:spcPct val="50000"/>
              </a:spcBef>
              <a:buFontTx/>
              <a:buChar char="•"/>
            </a:pPr>
            <a:r>
              <a:rPr lang="en-US" sz="1800" dirty="0"/>
              <a:t>Same operand rules as for the MOV </a:t>
            </a:r>
            <a:r>
              <a:rPr lang="en-US" sz="1800" dirty="0" smtClean="0"/>
              <a:t>instruction:</a:t>
            </a:r>
            <a:endParaRPr lang="en-US" sz="1800" dirty="0"/>
          </a:p>
          <a:p>
            <a:pPr marL="685800" lvl="1" indent="-228600">
              <a:buFont typeface="Arial" pitchFamily="34" charset="0"/>
              <a:buChar char="•"/>
            </a:pPr>
            <a:r>
              <a:rPr lang="en-US" sz="1800" dirty="0"/>
              <a:t>	</a:t>
            </a:r>
            <a:r>
              <a:rPr lang="en-US" sz="1800" dirty="0" smtClean="0"/>
              <a:t>Destination </a:t>
            </a:r>
            <a:r>
              <a:rPr lang="en-US" sz="1800" dirty="0"/>
              <a:t>and source must be the same </a:t>
            </a:r>
            <a:r>
              <a:rPr lang="en-US" sz="1800" dirty="0" smtClean="0"/>
              <a:t>size.</a:t>
            </a:r>
            <a:endParaRPr lang="en-US" sz="1800" dirty="0"/>
          </a:p>
          <a:p>
            <a:pPr marL="685800" lvl="1" indent="-228600">
              <a:buFont typeface="Arial" pitchFamily="34" charset="0"/>
              <a:buChar char="•"/>
            </a:pPr>
            <a:r>
              <a:rPr lang="en-US" sz="1800" dirty="0"/>
              <a:t>	</a:t>
            </a:r>
            <a:r>
              <a:rPr lang="en-US" sz="1800" dirty="0" smtClean="0"/>
              <a:t>Destination </a:t>
            </a:r>
            <a:r>
              <a:rPr lang="en-US" sz="1800" dirty="0"/>
              <a:t>cannot be an </a:t>
            </a:r>
            <a:r>
              <a:rPr lang="en-US" sz="1800" dirty="0" smtClean="0"/>
              <a:t>immediate.</a:t>
            </a:r>
            <a:endParaRPr lang="en-US" sz="1800" dirty="0"/>
          </a:p>
          <a:p>
            <a:pPr marL="685800" lvl="1" indent="-228600">
              <a:buFont typeface="Arial" pitchFamily="34" charset="0"/>
              <a:buChar char="•"/>
            </a:pPr>
            <a:r>
              <a:rPr lang="en-US" sz="1800" dirty="0"/>
              <a:t>	</a:t>
            </a:r>
            <a:r>
              <a:rPr lang="en-US" sz="1800" dirty="0" smtClean="0"/>
              <a:t>Only </a:t>
            </a:r>
            <a:r>
              <a:rPr lang="en-US" sz="1800" dirty="0"/>
              <a:t>one memory operand is </a:t>
            </a:r>
            <a:r>
              <a:rPr lang="en-US" sz="1800" dirty="0" smtClean="0"/>
              <a:t>permitted.</a:t>
            </a:r>
            <a:endParaRPr lang="en-US" sz="1800" dirty="0"/>
          </a:p>
          <a:p>
            <a:pPr marL="685800" lvl="1" indent="-228600">
              <a:buFont typeface="Arial" pitchFamily="34" charset="0"/>
              <a:buChar char="•"/>
            </a:pPr>
            <a:r>
              <a:rPr lang="en-US" sz="1800" dirty="0"/>
              <a:t>	</a:t>
            </a:r>
            <a:r>
              <a:rPr lang="en-US" sz="1800" dirty="0" smtClean="0"/>
              <a:t>EIP</a:t>
            </a:r>
            <a:r>
              <a:rPr lang="en-US" sz="1800" dirty="0"/>
              <a:t>, IP, and segment registers cannot be the </a:t>
            </a:r>
            <a:r>
              <a:rPr lang="en-US" sz="1800" dirty="0" smtClean="0"/>
              <a:t>destination.</a:t>
            </a:r>
            <a:endParaRPr lang="en-US" sz="1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Slide Number Placeholder 3"/>
          <p:cNvSpPr>
            <a:spLocks noGrp="1"/>
          </p:cNvSpPr>
          <p:nvPr>
            <p:ph type="sldNum" sz="quarter" idx="11"/>
          </p:nvPr>
        </p:nvSpPr>
        <p:spPr/>
        <p:txBody>
          <a:bodyPr/>
          <a:lstStyle/>
          <a:p>
            <a:pPr>
              <a:defRPr/>
            </a:pPr>
            <a:fld id="{87C0FFE9-B8CD-480D-B252-352E5402AA50}" type="slidenum">
              <a:rPr lang="en-US" smtClean="0"/>
              <a:pPr>
                <a:defRPr/>
              </a:pPr>
              <a:t>23</a:t>
            </a:fld>
            <a:endParaRPr lang="en-US" smtClean="0"/>
          </a:p>
        </p:txBody>
      </p:sp>
      <p:sp>
        <p:nvSpPr>
          <p:cNvPr id="154626" name="Rectangle 2"/>
          <p:cNvSpPr>
            <a:spLocks noGrp="1" noChangeArrowheads="1"/>
          </p:cNvSpPr>
          <p:nvPr>
            <p:ph type="title"/>
          </p:nvPr>
        </p:nvSpPr>
        <p:spPr>
          <a:xfrm>
            <a:off x="609600" y="533400"/>
            <a:ext cx="7772400" cy="609600"/>
          </a:xfrm>
        </p:spPr>
        <p:txBody>
          <a:bodyPr/>
          <a:lstStyle/>
          <a:p>
            <a:pPr eaLnBrk="1" hangingPunct="1">
              <a:defRPr/>
            </a:pPr>
            <a:r>
              <a:rPr lang="en-US" sz="2800" smtClean="0"/>
              <a:t>ADD and SUB Examples</a:t>
            </a:r>
          </a:p>
        </p:txBody>
      </p:sp>
      <p:sp>
        <p:nvSpPr>
          <p:cNvPr id="26629" name="Text Box 3"/>
          <p:cNvSpPr txBox="1">
            <a:spLocks noChangeArrowheads="1"/>
          </p:cNvSpPr>
          <p:nvPr/>
        </p:nvSpPr>
        <p:spPr bwMode="auto">
          <a:xfrm>
            <a:off x="1143000" y="1752600"/>
            <a:ext cx="6629400" cy="2743200"/>
          </a:xfrm>
          <a:prstGeom prst="rect">
            <a:avLst/>
          </a:prstGeom>
          <a:noFill/>
          <a:ln w="9525">
            <a:solidFill>
              <a:schemeClr val="tx1"/>
            </a:solidFill>
            <a:miter lim="800000"/>
            <a:headEnd/>
            <a:tailEnd/>
          </a:ln>
        </p:spPr>
        <p:txBody>
          <a:bodyPr tIns="137160" bIns="228600"/>
          <a:lstStyle/>
          <a:p>
            <a:pPr>
              <a:lnSpc>
                <a:spcPct val="50000"/>
              </a:lnSpc>
              <a:spcBef>
                <a:spcPct val="50000"/>
              </a:spcBef>
              <a:tabLst>
                <a:tab pos="457200" algn="l"/>
                <a:tab pos="3657600" algn="l"/>
                <a:tab pos="4114800" algn="l"/>
              </a:tabLst>
            </a:pPr>
            <a:r>
              <a:rPr lang="en-US" sz="1600" b="1">
                <a:latin typeface="Courier New" pitchFamily="49" charset="0"/>
              </a:rPr>
              <a:t>.data</a:t>
            </a:r>
          </a:p>
          <a:p>
            <a:pPr>
              <a:lnSpc>
                <a:spcPct val="50000"/>
              </a:lnSpc>
              <a:spcBef>
                <a:spcPct val="50000"/>
              </a:spcBef>
              <a:tabLst>
                <a:tab pos="457200" algn="l"/>
                <a:tab pos="3657600" algn="l"/>
                <a:tab pos="4114800" algn="l"/>
              </a:tabLst>
            </a:pPr>
            <a:r>
              <a:rPr lang="en-US" sz="1600" b="1">
                <a:latin typeface="Courier New" pitchFamily="49" charset="0"/>
              </a:rPr>
              <a:t>var1 DWORD 10000h</a:t>
            </a:r>
          </a:p>
          <a:p>
            <a:pPr>
              <a:lnSpc>
                <a:spcPct val="50000"/>
              </a:lnSpc>
              <a:spcBef>
                <a:spcPct val="50000"/>
              </a:spcBef>
              <a:tabLst>
                <a:tab pos="457200" algn="l"/>
                <a:tab pos="3657600" algn="l"/>
                <a:tab pos="4114800" algn="l"/>
              </a:tabLst>
            </a:pPr>
            <a:r>
              <a:rPr lang="en-US" sz="1600" b="1">
                <a:latin typeface="Courier New" pitchFamily="49" charset="0"/>
              </a:rPr>
              <a:t>var2 DWORD 20000h</a:t>
            </a:r>
          </a:p>
          <a:p>
            <a:pPr>
              <a:lnSpc>
                <a:spcPct val="50000"/>
              </a:lnSpc>
              <a:spcBef>
                <a:spcPct val="50000"/>
              </a:spcBef>
              <a:tabLst>
                <a:tab pos="457200" algn="l"/>
                <a:tab pos="3657600" algn="l"/>
                <a:tab pos="4114800" algn="l"/>
              </a:tabLst>
            </a:pPr>
            <a:endParaRPr lang="en-US" sz="1600" b="1">
              <a:latin typeface="Courier New" pitchFamily="49" charset="0"/>
            </a:endParaRPr>
          </a:p>
          <a:p>
            <a:pPr>
              <a:lnSpc>
                <a:spcPct val="50000"/>
              </a:lnSpc>
              <a:spcBef>
                <a:spcPct val="50000"/>
              </a:spcBef>
              <a:tabLst>
                <a:tab pos="457200" algn="l"/>
                <a:tab pos="3657600" algn="l"/>
                <a:tab pos="4114800" algn="l"/>
              </a:tabLst>
            </a:pPr>
            <a:r>
              <a:rPr lang="en-US" sz="1600" b="1">
                <a:latin typeface="Courier New" pitchFamily="49" charset="0"/>
              </a:rPr>
              <a:t>.code	; ---EAX---</a:t>
            </a:r>
          </a:p>
          <a:p>
            <a:pPr>
              <a:lnSpc>
                <a:spcPct val="50000"/>
              </a:lnSpc>
              <a:spcBef>
                <a:spcPct val="50000"/>
              </a:spcBef>
              <a:tabLst>
                <a:tab pos="457200" algn="l"/>
                <a:tab pos="3657600" algn="l"/>
                <a:tab pos="4114800" algn="l"/>
              </a:tabLst>
            </a:pPr>
            <a:r>
              <a:rPr lang="en-US" sz="1600" b="1">
                <a:latin typeface="Courier New" pitchFamily="49" charset="0"/>
              </a:rPr>
              <a:t>	mov eax,var1	; 00010000h</a:t>
            </a:r>
          </a:p>
          <a:p>
            <a:pPr>
              <a:lnSpc>
                <a:spcPct val="50000"/>
              </a:lnSpc>
              <a:spcBef>
                <a:spcPct val="50000"/>
              </a:spcBef>
              <a:tabLst>
                <a:tab pos="457200" algn="l"/>
                <a:tab pos="3657600" algn="l"/>
                <a:tab pos="4114800" algn="l"/>
              </a:tabLst>
            </a:pPr>
            <a:r>
              <a:rPr lang="en-US" sz="1600" b="1">
                <a:latin typeface="Courier New" pitchFamily="49" charset="0"/>
              </a:rPr>
              <a:t>	add eax,var2 	; 00030000h</a:t>
            </a:r>
          </a:p>
          <a:p>
            <a:pPr>
              <a:lnSpc>
                <a:spcPct val="50000"/>
              </a:lnSpc>
              <a:spcBef>
                <a:spcPct val="50000"/>
              </a:spcBef>
              <a:tabLst>
                <a:tab pos="457200" algn="l"/>
                <a:tab pos="3657600" algn="l"/>
                <a:tab pos="4114800" algn="l"/>
              </a:tabLst>
            </a:pPr>
            <a:r>
              <a:rPr lang="en-US" sz="1600" b="1">
                <a:latin typeface="Courier New" pitchFamily="49" charset="0"/>
              </a:rPr>
              <a:t>	add ax,0FFFFh	; 0003FFFFh</a:t>
            </a:r>
          </a:p>
          <a:p>
            <a:pPr>
              <a:lnSpc>
                <a:spcPct val="50000"/>
              </a:lnSpc>
              <a:spcBef>
                <a:spcPct val="50000"/>
              </a:spcBef>
              <a:tabLst>
                <a:tab pos="457200" algn="l"/>
                <a:tab pos="3657600" algn="l"/>
                <a:tab pos="4114800" algn="l"/>
              </a:tabLst>
            </a:pPr>
            <a:r>
              <a:rPr lang="en-US" sz="1600" b="1">
                <a:latin typeface="Courier New" pitchFamily="49" charset="0"/>
              </a:rPr>
              <a:t>	add eax,1	; 00040000h</a:t>
            </a:r>
          </a:p>
          <a:p>
            <a:pPr>
              <a:lnSpc>
                <a:spcPct val="50000"/>
              </a:lnSpc>
              <a:spcBef>
                <a:spcPct val="50000"/>
              </a:spcBef>
              <a:tabLst>
                <a:tab pos="457200" algn="l"/>
                <a:tab pos="3657600" algn="l"/>
                <a:tab pos="4114800" algn="l"/>
              </a:tabLst>
            </a:pPr>
            <a:r>
              <a:rPr lang="en-US" sz="1600" b="1">
                <a:latin typeface="Courier New" pitchFamily="49" charset="0"/>
              </a:rPr>
              <a:t>	sub ax,1	; 0004FFFFh</a:t>
            </a:r>
          </a:p>
          <a:p>
            <a:pPr>
              <a:lnSpc>
                <a:spcPct val="50000"/>
              </a:lnSpc>
              <a:spcBef>
                <a:spcPct val="50000"/>
              </a:spcBef>
              <a:tabLst>
                <a:tab pos="457200" algn="l"/>
                <a:tab pos="3657600" algn="l"/>
                <a:tab pos="4114800" algn="l"/>
              </a:tabLst>
            </a:pPr>
            <a:endParaRPr lang="en-US" sz="1400" b="1">
              <a:latin typeface="Courier New"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3"/>
          <p:cNvSpPr>
            <a:spLocks noGrp="1"/>
          </p:cNvSpPr>
          <p:nvPr>
            <p:ph type="sldNum" sz="quarter" idx="11"/>
          </p:nvPr>
        </p:nvSpPr>
        <p:spPr/>
        <p:txBody>
          <a:bodyPr/>
          <a:lstStyle/>
          <a:p>
            <a:pPr>
              <a:defRPr/>
            </a:pPr>
            <a:fld id="{6186F235-4B7B-4949-8CC7-8009B3A66009}" type="slidenum">
              <a:rPr lang="en-US" smtClean="0"/>
              <a:pPr>
                <a:defRPr/>
              </a:pPr>
              <a:t>24</a:t>
            </a:fld>
            <a:endParaRPr lang="en-US" smtClean="0"/>
          </a:p>
        </p:txBody>
      </p:sp>
      <p:sp>
        <p:nvSpPr>
          <p:cNvPr id="91138" name="Rectangle 2"/>
          <p:cNvSpPr>
            <a:spLocks noGrp="1" noChangeArrowheads="1"/>
          </p:cNvSpPr>
          <p:nvPr>
            <p:ph type="title"/>
          </p:nvPr>
        </p:nvSpPr>
        <p:spPr/>
        <p:txBody>
          <a:bodyPr/>
          <a:lstStyle/>
          <a:p>
            <a:pPr eaLnBrk="1" hangingPunct="1">
              <a:defRPr/>
            </a:pPr>
            <a:r>
              <a:rPr lang="en-US" sz="2800" smtClean="0"/>
              <a:t>NEG Instruction</a:t>
            </a:r>
          </a:p>
        </p:txBody>
      </p:sp>
      <p:sp>
        <p:nvSpPr>
          <p:cNvPr id="27653" name="Text Box 3"/>
          <p:cNvSpPr txBox="1">
            <a:spLocks noChangeArrowheads="1"/>
          </p:cNvSpPr>
          <p:nvPr/>
        </p:nvSpPr>
        <p:spPr bwMode="auto">
          <a:xfrm>
            <a:off x="1447800" y="1905000"/>
            <a:ext cx="6477000" cy="2057400"/>
          </a:xfrm>
          <a:prstGeom prst="rect">
            <a:avLst/>
          </a:prstGeom>
          <a:noFill/>
          <a:ln w="9525">
            <a:solidFill>
              <a:schemeClr val="tx1"/>
            </a:solidFill>
            <a:miter lim="800000"/>
            <a:headEnd/>
            <a:tailEnd/>
          </a:ln>
        </p:spPr>
        <p:txBody>
          <a:bodyPr tIns="137160" bIns="228600"/>
          <a:lstStyle/>
          <a:p>
            <a:pPr>
              <a:lnSpc>
                <a:spcPct val="50000"/>
              </a:lnSpc>
              <a:spcBef>
                <a:spcPct val="50000"/>
              </a:spcBef>
              <a:tabLst>
                <a:tab pos="457200" algn="l"/>
                <a:tab pos="3657600" algn="l"/>
                <a:tab pos="4114800" algn="l"/>
              </a:tabLst>
            </a:pPr>
            <a:r>
              <a:rPr lang="en-US" sz="1600" b="1">
                <a:latin typeface="Courier New" pitchFamily="49" charset="0"/>
              </a:rPr>
              <a:t>.data</a:t>
            </a:r>
          </a:p>
          <a:p>
            <a:pPr>
              <a:lnSpc>
                <a:spcPct val="50000"/>
              </a:lnSpc>
              <a:spcBef>
                <a:spcPct val="50000"/>
              </a:spcBef>
              <a:tabLst>
                <a:tab pos="457200" algn="l"/>
                <a:tab pos="3657600" algn="l"/>
                <a:tab pos="4114800" algn="l"/>
              </a:tabLst>
            </a:pPr>
            <a:r>
              <a:rPr lang="en-US" sz="1600" b="1">
                <a:latin typeface="Courier New" pitchFamily="49" charset="0"/>
              </a:rPr>
              <a:t>valB SBYTE -1</a:t>
            </a:r>
          </a:p>
          <a:p>
            <a:pPr>
              <a:lnSpc>
                <a:spcPct val="50000"/>
              </a:lnSpc>
              <a:spcBef>
                <a:spcPct val="50000"/>
              </a:spcBef>
              <a:tabLst>
                <a:tab pos="457200" algn="l"/>
                <a:tab pos="3657600" algn="l"/>
                <a:tab pos="4114800" algn="l"/>
              </a:tabLst>
            </a:pPr>
            <a:r>
              <a:rPr lang="en-US" sz="1600" b="1">
                <a:latin typeface="Courier New" pitchFamily="49" charset="0"/>
              </a:rPr>
              <a:t>valW SWORD +32767</a:t>
            </a:r>
          </a:p>
          <a:p>
            <a:pPr>
              <a:lnSpc>
                <a:spcPct val="50000"/>
              </a:lnSpc>
              <a:spcBef>
                <a:spcPct val="50000"/>
              </a:spcBef>
              <a:tabLst>
                <a:tab pos="457200" algn="l"/>
                <a:tab pos="3657600" algn="l"/>
                <a:tab pos="4114800" algn="l"/>
              </a:tabLst>
            </a:pPr>
            <a:endParaRPr lang="en-US" sz="1600" b="1">
              <a:latin typeface="Courier New" pitchFamily="49" charset="0"/>
            </a:endParaRPr>
          </a:p>
          <a:p>
            <a:pPr>
              <a:lnSpc>
                <a:spcPct val="50000"/>
              </a:lnSpc>
              <a:spcBef>
                <a:spcPct val="50000"/>
              </a:spcBef>
              <a:tabLst>
                <a:tab pos="457200" algn="l"/>
                <a:tab pos="3657600" algn="l"/>
                <a:tab pos="4114800" algn="l"/>
              </a:tabLst>
            </a:pPr>
            <a:r>
              <a:rPr lang="en-US" sz="1600" b="1">
                <a:latin typeface="Courier New" pitchFamily="49" charset="0"/>
              </a:rPr>
              <a:t>.code</a:t>
            </a:r>
          </a:p>
          <a:p>
            <a:pPr>
              <a:lnSpc>
                <a:spcPct val="50000"/>
              </a:lnSpc>
              <a:spcBef>
                <a:spcPct val="50000"/>
              </a:spcBef>
              <a:tabLst>
                <a:tab pos="457200" algn="l"/>
                <a:tab pos="3657600" algn="l"/>
                <a:tab pos="4114800" algn="l"/>
              </a:tabLst>
            </a:pPr>
            <a:r>
              <a:rPr lang="en-US" sz="1600" b="1">
                <a:latin typeface="Courier New" pitchFamily="49" charset="0"/>
              </a:rPr>
              <a:t>	mov al,valB	; AL = -1</a:t>
            </a:r>
          </a:p>
          <a:p>
            <a:pPr>
              <a:lnSpc>
                <a:spcPct val="50000"/>
              </a:lnSpc>
              <a:spcBef>
                <a:spcPct val="50000"/>
              </a:spcBef>
              <a:tabLst>
                <a:tab pos="457200" algn="l"/>
                <a:tab pos="3657600" algn="l"/>
                <a:tab pos="4114800" algn="l"/>
              </a:tabLst>
            </a:pPr>
            <a:r>
              <a:rPr lang="en-US" sz="1600" b="1">
                <a:latin typeface="Courier New" pitchFamily="49" charset="0"/>
              </a:rPr>
              <a:t>	neg al	; AL = +1</a:t>
            </a:r>
          </a:p>
          <a:p>
            <a:pPr>
              <a:lnSpc>
                <a:spcPct val="50000"/>
              </a:lnSpc>
              <a:spcBef>
                <a:spcPct val="50000"/>
              </a:spcBef>
              <a:tabLst>
                <a:tab pos="457200" algn="l"/>
                <a:tab pos="3657600" algn="l"/>
                <a:tab pos="4114800" algn="l"/>
              </a:tabLst>
            </a:pPr>
            <a:r>
              <a:rPr lang="en-US" sz="1600" b="1">
                <a:latin typeface="Courier New" pitchFamily="49" charset="0"/>
              </a:rPr>
              <a:t>	neg valW	; valW = -32767</a:t>
            </a:r>
          </a:p>
        </p:txBody>
      </p:sp>
      <p:sp>
        <p:nvSpPr>
          <p:cNvPr id="27654" name="Text Box 4"/>
          <p:cNvSpPr txBox="1">
            <a:spLocks noChangeArrowheads="1"/>
          </p:cNvSpPr>
          <p:nvPr/>
        </p:nvSpPr>
        <p:spPr bwMode="auto">
          <a:xfrm>
            <a:off x="762000" y="914400"/>
            <a:ext cx="7696200" cy="960438"/>
          </a:xfrm>
          <a:prstGeom prst="rect">
            <a:avLst/>
          </a:prstGeom>
          <a:noFill/>
          <a:ln w="9525">
            <a:noFill/>
            <a:miter lim="800000"/>
            <a:headEnd/>
            <a:tailEnd/>
          </a:ln>
        </p:spPr>
        <p:txBody>
          <a:bodyPr tIns="137160" bIns="137160">
            <a:spAutoFit/>
          </a:bodyPr>
          <a:lstStyle/>
          <a:p>
            <a:pPr>
              <a:spcBef>
                <a:spcPct val="50000"/>
              </a:spcBef>
              <a:buFontTx/>
              <a:buChar char="•"/>
            </a:pPr>
            <a:r>
              <a:rPr lang="en-US" sz="1800" dirty="0"/>
              <a:t>    Negates an operand or reverses the sign of an </a:t>
            </a:r>
            <a:r>
              <a:rPr lang="en-US" sz="1800" dirty="0" smtClean="0"/>
              <a:t>operand.</a:t>
            </a:r>
            <a:endParaRPr lang="en-US" sz="1800" dirty="0"/>
          </a:p>
          <a:p>
            <a:pPr>
              <a:spcBef>
                <a:spcPct val="50000"/>
              </a:spcBef>
              <a:buFontTx/>
              <a:buChar char="•"/>
            </a:pPr>
            <a:r>
              <a:rPr lang="en-US" sz="1800" dirty="0"/>
              <a:t>    Operand can be a register or memory operand.</a:t>
            </a:r>
          </a:p>
        </p:txBody>
      </p:sp>
      <p:sp>
        <p:nvSpPr>
          <p:cNvPr id="91141" name="Text Box 5"/>
          <p:cNvSpPr txBox="1">
            <a:spLocks noChangeArrowheads="1"/>
          </p:cNvSpPr>
          <p:nvPr/>
        </p:nvSpPr>
        <p:spPr bwMode="auto">
          <a:xfrm>
            <a:off x="990600" y="4191000"/>
            <a:ext cx="7239000" cy="830263"/>
          </a:xfrm>
          <a:prstGeom prst="rect">
            <a:avLst/>
          </a:prstGeom>
          <a:noFill/>
          <a:ln w="9525">
            <a:noFill/>
            <a:miter lim="800000"/>
            <a:headEnd/>
            <a:tailEnd/>
          </a:ln>
        </p:spPr>
        <p:txBody>
          <a:bodyPr tIns="137160" bIns="137160">
            <a:spAutoFit/>
          </a:bodyPr>
          <a:lstStyle/>
          <a:p>
            <a:pPr>
              <a:spcBef>
                <a:spcPct val="50000"/>
              </a:spcBef>
            </a:pPr>
            <a:r>
              <a:rPr lang="en-US" sz="1800"/>
              <a:t>Suppose AX contains –32,768 and we apply NEG to it. Will the result be valid?</a:t>
            </a:r>
          </a:p>
        </p:txBody>
      </p:sp>
      <p:sp>
        <p:nvSpPr>
          <p:cNvPr id="8" name="Text Box 5"/>
          <p:cNvSpPr txBox="1">
            <a:spLocks noChangeArrowheads="1"/>
          </p:cNvSpPr>
          <p:nvPr/>
        </p:nvSpPr>
        <p:spPr bwMode="auto">
          <a:xfrm>
            <a:off x="990600" y="4876800"/>
            <a:ext cx="7239000" cy="1384300"/>
          </a:xfrm>
          <a:prstGeom prst="rect">
            <a:avLst/>
          </a:prstGeom>
          <a:noFill/>
          <a:ln w="9525">
            <a:noFill/>
            <a:miter lim="800000"/>
            <a:headEnd/>
            <a:tailEnd/>
          </a:ln>
        </p:spPr>
        <p:txBody>
          <a:bodyPr tIns="137160" bIns="137160">
            <a:spAutoFit/>
          </a:bodyPr>
          <a:lstStyle/>
          <a:p>
            <a:pPr>
              <a:spcBef>
                <a:spcPct val="50000"/>
              </a:spcBef>
            </a:pPr>
            <a:r>
              <a:rPr lang="en-US" sz="1800" dirty="0"/>
              <a:t>No, AX cannot store the value +32,768 because it is larger than a signed word. To determine if a value is valid or not, after the negation you would need to check the status flag to see if an overflow occurs. Status flags are covered later in this </a:t>
            </a:r>
            <a:r>
              <a:rPr lang="en-US" sz="1800" dirty="0" smtClean="0"/>
              <a:t>module. </a:t>
            </a: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1141"/>
                                        </p:tgtEl>
                                        <p:attrNameLst>
                                          <p:attrName>style.visibility</p:attrName>
                                        </p:attrNameLst>
                                      </p:cBhvr>
                                      <p:to>
                                        <p:strVal val="visible"/>
                                      </p:to>
                                    </p:set>
                                    <p:anim calcmode="lin" valueType="num">
                                      <p:cBhvr additive="base">
                                        <p:cTn id="7" dur="500" fill="hold"/>
                                        <p:tgtEl>
                                          <p:spTgt spid="91141"/>
                                        </p:tgtEl>
                                        <p:attrNameLst>
                                          <p:attrName>ppt_x</p:attrName>
                                        </p:attrNameLst>
                                      </p:cBhvr>
                                      <p:tavLst>
                                        <p:tav tm="0">
                                          <p:val>
                                            <p:strVal val="0-#ppt_w/2"/>
                                          </p:val>
                                        </p:tav>
                                        <p:tav tm="100000">
                                          <p:val>
                                            <p:strVal val="#ppt_x"/>
                                          </p:val>
                                        </p:tav>
                                      </p:tavLst>
                                    </p:anim>
                                    <p:anim calcmode="lin" valueType="num">
                                      <p:cBhvr additive="base">
                                        <p:cTn id="8" dur="500" fill="hold"/>
                                        <p:tgtEl>
                                          <p:spTgt spid="9114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1" grpId="0" autoUpdateAnimBg="0"/>
      <p:bldP spid="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Slide Number Placeholder 3"/>
          <p:cNvSpPr>
            <a:spLocks noGrp="1"/>
          </p:cNvSpPr>
          <p:nvPr>
            <p:ph type="sldNum" sz="quarter" idx="11"/>
          </p:nvPr>
        </p:nvSpPr>
        <p:spPr/>
        <p:txBody>
          <a:bodyPr/>
          <a:lstStyle/>
          <a:p>
            <a:pPr>
              <a:defRPr/>
            </a:pPr>
            <a:fld id="{5CAC8F29-2CD6-4803-9258-5223A627621C}" type="slidenum">
              <a:rPr lang="en-US" smtClean="0"/>
              <a:pPr>
                <a:defRPr/>
              </a:pPr>
              <a:t>25</a:t>
            </a:fld>
            <a:endParaRPr lang="en-US" smtClean="0"/>
          </a:p>
        </p:txBody>
      </p:sp>
      <p:sp>
        <p:nvSpPr>
          <p:cNvPr id="171010" name="Rectangle 1026"/>
          <p:cNvSpPr>
            <a:spLocks noGrp="1" noChangeArrowheads="1"/>
          </p:cNvSpPr>
          <p:nvPr>
            <p:ph type="title"/>
          </p:nvPr>
        </p:nvSpPr>
        <p:spPr/>
        <p:txBody>
          <a:bodyPr/>
          <a:lstStyle/>
          <a:p>
            <a:pPr eaLnBrk="1" hangingPunct="1">
              <a:defRPr/>
            </a:pPr>
            <a:r>
              <a:rPr lang="en-US" sz="2800" smtClean="0"/>
              <a:t>NEG Instruction and the Flags</a:t>
            </a:r>
          </a:p>
        </p:txBody>
      </p:sp>
      <p:sp>
        <p:nvSpPr>
          <p:cNvPr id="28677" name="Text Box 1027"/>
          <p:cNvSpPr txBox="1">
            <a:spLocks noChangeArrowheads="1"/>
          </p:cNvSpPr>
          <p:nvPr/>
        </p:nvSpPr>
        <p:spPr bwMode="auto">
          <a:xfrm>
            <a:off x="1524000" y="2590800"/>
            <a:ext cx="5486400" cy="2286000"/>
          </a:xfrm>
          <a:prstGeom prst="rect">
            <a:avLst/>
          </a:prstGeom>
          <a:noFill/>
          <a:ln w="9525">
            <a:solidFill>
              <a:schemeClr val="tx1"/>
            </a:solidFill>
            <a:miter lim="800000"/>
            <a:headEnd/>
            <a:tailEnd/>
          </a:ln>
        </p:spPr>
        <p:txBody>
          <a:bodyPr tIns="137160" bIns="228600"/>
          <a:lstStyle/>
          <a:p>
            <a:pPr>
              <a:lnSpc>
                <a:spcPct val="50000"/>
              </a:lnSpc>
              <a:spcBef>
                <a:spcPct val="50000"/>
              </a:spcBef>
              <a:tabLst>
                <a:tab pos="457200" algn="l"/>
                <a:tab pos="3657600" algn="l"/>
                <a:tab pos="4114800" algn="l"/>
              </a:tabLst>
            </a:pPr>
            <a:r>
              <a:rPr lang="en-US" sz="1600" b="1">
                <a:latin typeface="Courier New" pitchFamily="49" charset="0"/>
              </a:rPr>
              <a:t>.data</a:t>
            </a:r>
          </a:p>
          <a:p>
            <a:pPr>
              <a:lnSpc>
                <a:spcPct val="50000"/>
              </a:lnSpc>
              <a:spcBef>
                <a:spcPct val="50000"/>
              </a:spcBef>
              <a:tabLst>
                <a:tab pos="457200" algn="l"/>
                <a:tab pos="3657600" algn="l"/>
                <a:tab pos="4114800" algn="l"/>
              </a:tabLst>
            </a:pPr>
            <a:r>
              <a:rPr lang="en-US" sz="1600" b="1">
                <a:latin typeface="Courier New" pitchFamily="49" charset="0"/>
              </a:rPr>
              <a:t>valB BYTE 1,0</a:t>
            </a:r>
          </a:p>
          <a:p>
            <a:pPr>
              <a:lnSpc>
                <a:spcPct val="50000"/>
              </a:lnSpc>
              <a:spcBef>
                <a:spcPct val="50000"/>
              </a:spcBef>
              <a:tabLst>
                <a:tab pos="457200" algn="l"/>
                <a:tab pos="3657600" algn="l"/>
                <a:tab pos="4114800" algn="l"/>
              </a:tabLst>
            </a:pPr>
            <a:r>
              <a:rPr lang="en-US" sz="1600" b="1">
                <a:latin typeface="Courier New" pitchFamily="49" charset="0"/>
              </a:rPr>
              <a:t>valC SBYTE -128</a:t>
            </a:r>
          </a:p>
          <a:p>
            <a:pPr>
              <a:lnSpc>
                <a:spcPct val="50000"/>
              </a:lnSpc>
              <a:spcBef>
                <a:spcPct val="50000"/>
              </a:spcBef>
              <a:tabLst>
                <a:tab pos="457200" algn="l"/>
                <a:tab pos="3657600" algn="l"/>
                <a:tab pos="4114800" algn="l"/>
              </a:tabLst>
            </a:pPr>
            <a:endParaRPr lang="en-US" sz="1600" b="1">
              <a:latin typeface="Courier New" pitchFamily="49" charset="0"/>
            </a:endParaRPr>
          </a:p>
          <a:p>
            <a:pPr>
              <a:lnSpc>
                <a:spcPct val="50000"/>
              </a:lnSpc>
              <a:spcBef>
                <a:spcPct val="50000"/>
              </a:spcBef>
              <a:tabLst>
                <a:tab pos="457200" algn="l"/>
                <a:tab pos="3657600" algn="l"/>
                <a:tab pos="4114800" algn="l"/>
              </a:tabLst>
            </a:pPr>
            <a:r>
              <a:rPr lang="en-US" sz="1600" b="1">
                <a:latin typeface="Courier New" pitchFamily="49" charset="0"/>
              </a:rPr>
              <a:t>.code</a:t>
            </a:r>
          </a:p>
          <a:p>
            <a:pPr>
              <a:lnSpc>
                <a:spcPct val="50000"/>
              </a:lnSpc>
              <a:spcBef>
                <a:spcPct val="50000"/>
              </a:spcBef>
              <a:tabLst>
                <a:tab pos="457200" algn="l"/>
                <a:tab pos="3657600" algn="l"/>
                <a:tab pos="4114800" algn="l"/>
              </a:tabLst>
            </a:pPr>
            <a:r>
              <a:rPr lang="en-US" sz="1600" b="1">
                <a:latin typeface="Courier New" pitchFamily="49" charset="0"/>
              </a:rPr>
              <a:t>	neg valB	; CF = 1</a:t>
            </a:r>
          </a:p>
          <a:p>
            <a:pPr>
              <a:lnSpc>
                <a:spcPct val="50000"/>
              </a:lnSpc>
              <a:spcBef>
                <a:spcPct val="50000"/>
              </a:spcBef>
              <a:tabLst>
                <a:tab pos="457200" algn="l"/>
                <a:tab pos="3657600" algn="l"/>
                <a:tab pos="4114800" algn="l"/>
              </a:tabLst>
            </a:pPr>
            <a:r>
              <a:rPr lang="en-US" sz="1600" b="1">
                <a:latin typeface="Courier New" pitchFamily="49" charset="0"/>
              </a:rPr>
              <a:t>	neg [valB + 1]	; CF = 0</a:t>
            </a:r>
          </a:p>
          <a:p>
            <a:pPr>
              <a:lnSpc>
                <a:spcPct val="50000"/>
              </a:lnSpc>
              <a:spcBef>
                <a:spcPct val="50000"/>
              </a:spcBef>
              <a:tabLst>
                <a:tab pos="457200" algn="l"/>
                <a:tab pos="3657600" algn="l"/>
                <a:tab pos="4114800" algn="l"/>
              </a:tabLst>
            </a:pPr>
            <a:r>
              <a:rPr lang="en-US" sz="1600" b="1">
                <a:latin typeface="Courier New" pitchFamily="49" charset="0"/>
              </a:rPr>
              <a:t>	neg valC	; CF = 1</a:t>
            </a:r>
          </a:p>
        </p:txBody>
      </p:sp>
      <p:sp>
        <p:nvSpPr>
          <p:cNvPr id="28678" name="Text Box 1031"/>
          <p:cNvSpPr txBox="1">
            <a:spLocks noChangeArrowheads="1"/>
          </p:cNvSpPr>
          <p:nvPr/>
        </p:nvSpPr>
        <p:spPr bwMode="auto">
          <a:xfrm>
            <a:off x="609600" y="914400"/>
            <a:ext cx="7924800" cy="1384300"/>
          </a:xfrm>
          <a:prstGeom prst="rect">
            <a:avLst/>
          </a:prstGeom>
          <a:noFill/>
          <a:ln w="9525">
            <a:noFill/>
            <a:miter lim="800000"/>
            <a:headEnd/>
            <a:tailEnd/>
          </a:ln>
        </p:spPr>
        <p:txBody>
          <a:bodyPr tIns="137160" bIns="137160">
            <a:spAutoFit/>
          </a:bodyPr>
          <a:lstStyle/>
          <a:p>
            <a:pPr>
              <a:spcBef>
                <a:spcPct val="50000"/>
              </a:spcBef>
              <a:buFontTx/>
              <a:buChar char="•"/>
            </a:pPr>
            <a:r>
              <a:rPr lang="en-US" sz="1800" dirty="0"/>
              <a:t>   The processor implements NEG by using the following internal operation:</a:t>
            </a:r>
          </a:p>
          <a:p>
            <a:pPr>
              <a:spcBef>
                <a:spcPct val="50000"/>
              </a:spcBef>
            </a:pPr>
            <a:r>
              <a:rPr lang="en-US" sz="1800" dirty="0"/>
              <a:t>	</a:t>
            </a:r>
            <a:r>
              <a:rPr lang="en-US" sz="1600" b="1" dirty="0">
                <a:latin typeface="Courier New" pitchFamily="49" charset="0"/>
              </a:rPr>
              <a:t>SUB 0,</a:t>
            </a:r>
            <a:r>
              <a:rPr lang="en-US" sz="1600" b="1" i="1" dirty="0">
                <a:latin typeface="Courier New" pitchFamily="49" charset="0"/>
              </a:rPr>
              <a:t>operand</a:t>
            </a:r>
          </a:p>
          <a:p>
            <a:pPr>
              <a:spcBef>
                <a:spcPct val="50000"/>
              </a:spcBef>
              <a:buFontTx/>
              <a:buChar char="•"/>
            </a:pPr>
            <a:r>
              <a:rPr lang="en-US" sz="1800" dirty="0"/>
              <a:t>   Any nonzero operand causes the Carry flag to be set.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11"/>
          </p:nvPr>
        </p:nvSpPr>
        <p:spPr/>
        <p:txBody>
          <a:bodyPr/>
          <a:lstStyle/>
          <a:p>
            <a:pPr>
              <a:defRPr/>
            </a:pPr>
            <a:fld id="{D55DBF16-8432-4E33-BDF2-1E4A442EB398}" type="slidenum">
              <a:rPr lang="en-US" smtClean="0"/>
              <a:pPr>
                <a:defRPr/>
              </a:pPr>
              <a:t>26</a:t>
            </a:fld>
            <a:endParaRPr lang="en-US" smtClean="0"/>
          </a:p>
        </p:txBody>
      </p:sp>
      <p:sp>
        <p:nvSpPr>
          <p:cNvPr id="92162" name="Rectangle 2"/>
          <p:cNvSpPr>
            <a:spLocks noGrp="1" noChangeArrowheads="1"/>
          </p:cNvSpPr>
          <p:nvPr>
            <p:ph type="title"/>
          </p:nvPr>
        </p:nvSpPr>
        <p:spPr/>
        <p:txBody>
          <a:bodyPr/>
          <a:lstStyle/>
          <a:p>
            <a:pPr eaLnBrk="1" hangingPunct="1">
              <a:defRPr/>
            </a:pPr>
            <a:r>
              <a:rPr lang="en-US" sz="2800" smtClean="0"/>
              <a:t>Implementing Arithmetic Expressions</a:t>
            </a:r>
          </a:p>
        </p:txBody>
      </p:sp>
      <p:sp>
        <p:nvSpPr>
          <p:cNvPr id="29701" name="Text Box 3"/>
          <p:cNvSpPr txBox="1">
            <a:spLocks noChangeArrowheads="1"/>
          </p:cNvSpPr>
          <p:nvPr/>
        </p:nvSpPr>
        <p:spPr bwMode="auto">
          <a:xfrm>
            <a:off x="1371600" y="2819400"/>
            <a:ext cx="5943600" cy="3276600"/>
          </a:xfrm>
          <a:prstGeom prst="rect">
            <a:avLst/>
          </a:prstGeom>
          <a:noFill/>
          <a:ln w="9525">
            <a:solidFill>
              <a:schemeClr val="tx1"/>
            </a:solidFill>
            <a:miter lim="800000"/>
            <a:headEnd/>
            <a:tailEnd/>
          </a:ln>
        </p:spPr>
        <p:txBody>
          <a:bodyPr tIns="137160" bIns="228600"/>
          <a:lstStyle/>
          <a:p>
            <a:pPr>
              <a:lnSpc>
                <a:spcPct val="50000"/>
              </a:lnSpc>
              <a:spcBef>
                <a:spcPct val="50000"/>
              </a:spcBef>
              <a:tabLst>
                <a:tab pos="457200" algn="l"/>
                <a:tab pos="3657600" algn="l"/>
                <a:tab pos="4114800" algn="l"/>
              </a:tabLst>
            </a:pPr>
            <a:r>
              <a:rPr lang="en-US" sz="1600" b="1">
                <a:latin typeface="Courier New" pitchFamily="49" charset="0"/>
                <a:cs typeface="Courier New" pitchFamily="49" charset="0"/>
              </a:rPr>
              <a:t>.data</a:t>
            </a:r>
          </a:p>
          <a:p>
            <a:pPr>
              <a:lnSpc>
                <a:spcPct val="50000"/>
              </a:lnSpc>
              <a:spcBef>
                <a:spcPct val="50000"/>
              </a:spcBef>
              <a:tabLst>
                <a:tab pos="457200" algn="l"/>
                <a:tab pos="3657600" algn="l"/>
                <a:tab pos="4114800" algn="l"/>
              </a:tabLst>
            </a:pPr>
            <a:r>
              <a:rPr lang="en-US" sz="1600" b="1">
                <a:latin typeface="Courier New" pitchFamily="49" charset="0"/>
                <a:cs typeface="Courier New" pitchFamily="49" charset="0"/>
              </a:rPr>
              <a:t>Rval DWORD ?</a:t>
            </a:r>
          </a:p>
          <a:p>
            <a:pPr>
              <a:lnSpc>
                <a:spcPct val="50000"/>
              </a:lnSpc>
              <a:spcBef>
                <a:spcPct val="50000"/>
              </a:spcBef>
              <a:tabLst>
                <a:tab pos="457200" algn="l"/>
                <a:tab pos="3657600" algn="l"/>
                <a:tab pos="4114800" algn="l"/>
              </a:tabLst>
            </a:pPr>
            <a:r>
              <a:rPr lang="en-US" sz="1600" b="1">
                <a:latin typeface="Courier New" pitchFamily="49" charset="0"/>
                <a:cs typeface="Courier New" pitchFamily="49" charset="0"/>
              </a:rPr>
              <a:t>Xval DWORD 26</a:t>
            </a:r>
          </a:p>
          <a:p>
            <a:pPr>
              <a:lnSpc>
                <a:spcPct val="50000"/>
              </a:lnSpc>
              <a:spcBef>
                <a:spcPct val="50000"/>
              </a:spcBef>
              <a:tabLst>
                <a:tab pos="457200" algn="l"/>
                <a:tab pos="3657600" algn="l"/>
                <a:tab pos="4114800" algn="l"/>
              </a:tabLst>
            </a:pPr>
            <a:r>
              <a:rPr lang="en-US" sz="1600" b="1">
                <a:latin typeface="Courier New" pitchFamily="49" charset="0"/>
                <a:cs typeface="Courier New" pitchFamily="49" charset="0"/>
              </a:rPr>
              <a:t>Yval DWORD 30</a:t>
            </a:r>
          </a:p>
          <a:p>
            <a:pPr>
              <a:lnSpc>
                <a:spcPct val="50000"/>
              </a:lnSpc>
              <a:spcBef>
                <a:spcPct val="50000"/>
              </a:spcBef>
              <a:tabLst>
                <a:tab pos="457200" algn="l"/>
                <a:tab pos="3657600" algn="l"/>
                <a:tab pos="4114800" algn="l"/>
              </a:tabLst>
            </a:pPr>
            <a:r>
              <a:rPr lang="en-US" sz="1600" b="1">
                <a:latin typeface="Courier New" pitchFamily="49" charset="0"/>
                <a:cs typeface="Courier New" pitchFamily="49" charset="0"/>
              </a:rPr>
              <a:t>Zval DWORD 40</a:t>
            </a:r>
          </a:p>
          <a:p>
            <a:pPr>
              <a:lnSpc>
                <a:spcPct val="50000"/>
              </a:lnSpc>
              <a:spcBef>
                <a:spcPct val="50000"/>
              </a:spcBef>
              <a:tabLst>
                <a:tab pos="457200" algn="l"/>
                <a:tab pos="3657600" algn="l"/>
                <a:tab pos="4114800" algn="l"/>
              </a:tabLst>
            </a:pPr>
            <a:endParaRPr lang="en-US" sz="1600" b="1">
              <a:latin typeface="Courier New" pitchFamily="49" charset="0"/>
              <a:cs typeface="Courier New" pitchFamily="49" charset="0"/>
            </a:endParaRPr>
          </a:p>
          <a:p>
            <a:pPr>
              <a:lnSpc>
                <a:spcPct val="50000"/>
              </a:lnSpc>
              <a:spcBef>
                <a:spcPct val="50000"/>
              </a:spcBef>
              <a:tabLst>
                <a:tab pos="457200" algn="l"/>
                <a:tab pos="3657600" algn="l"/>
                <a:tab pos="4114800" algn="l"/>
              </a:tabLst>
            </a:pPr>
            <a:r>
              <a:rPr lang="en-US" sz="1600" b="1">
                <a:latin typeface="Courier New" pitchFamily="49" charset="0"/>
                <a:cs typeface="Courier New" pitchFamily="49" charset="0"/>
              </a:rPr>
              <a:t>.code</a:t>
            </a:r>
          </a:p>
          <a:p>
            <a:pPr>
              <a:lnSpc>
                <a:spcPct val="50000"/>
              </a:lnSpc>
              <a:spcBef>
                <a:spcPct val="50000"/>
              </a:spcBef>
              <a:tabLst>
                <a:tab pos="457200" algn="l"/>
                <a:tab pos="3657600" algn="l"/>
                <a:tab pos="4114800" algn="l"/>
              </a:tabLst>
            </a:pPr>
            <a:r>
              <a:rPr lang="en-US" sz="1600" b="1">
                <a:latin typeface="Courier New" pitchFamily="49" charset="0"/>
                <a:cs typeface="Courier New" pitchFamily="49" charset="0"/>
              </a:rPr>
              <a:t>	mov eax,Xval		</a:t>
            </a:r>
          </a:p>
          <a:p>
            <a:pPr>
              <a:lnSpc>
                <a:spcPct val="50000"/>
              </a:lnSpc>
              <a:spcBef>
                <a:spcPct val="50000"/>
              </a:spcBef>
              <a:tabLst>
                <a:tab pos="457200" algn="l"/>
                <a:tab pos="3657600" algn="l"/>
                <a:tab pos="4114800" algn="l"/>
              </a:tabLst>
            </a:pPr>
            <a:r>
              <a:rPr lang="en-US" sz="1600" b="1">
                <a:latin typeface="Courier New" pitchFamily="49" charset="0"/>
                <a:cs typeface="Courier New" pitchFamily="49" charset="0"/>
              </a:rPr>
              <a:t>	neg eax 	; EAX = -26</a:t>
            </a:r>
          </a:p>
          <a:p>
            <a:pPr>
              <a:lnSpc>
                <a:spcPct val="50000"/>
              </a:lnSpc>
              <a:spcBef>
                <a:spcPct val="50000"/>
              </a:spcBef>
              <a:tabLst>
                <a:tab pos="457200" algn="l"/>
                <a:tab pos="3657600" algn="l"/>
                <a:tab pos="4114800" algn="l"/>
              </a:tabLst>
            </a:pPr>
            <a:r>
              <a:rPr lang="en-US" sz="1600" b="1">
                <a:latin typeface="Courier New" pitchFamily="49" charset="0"/>
                <a:cs typeface="Courier New" pitchFamily="49" charset="0"/>
              </a:rPr>
              <a:t>	mov ebx,Yval</a:t>
            </a:r>
          </a:p>
          <a:p>
            <a:pPr>
              <a:lnSpc>
                <a:spcPct val="50000"/>
              </a:lnSpc>
              <a:spcBef>
                <a:spcPct val="50000"/>
              </a:spcBef>
              <a:tabLst>
                <a:tab pos="457200" algn="l"/>
                <a:tab pos="3657600" algn="l"/>
                <a:tab pos="4114800" algn="l"/>
              </a:tabLst>
            </a:pPr>
            <a:r>
              <a:rPr lang="en-US" sz="1600" b="1">
                <a:latin typeface="Courier New" pitchFamily="49" charset="0"/>
                <a:cs typeface="Courier New" pitchFamily="49" charset="0"/>
              </a:rPr>
              <a:t>	sub ebx,Zval 	; EBX = -10</a:t>
            </a:r>
          </a:p>
          <a:p>
            <a:pPr>
              <a:lnSpc>
                <a:spcPct val="50000"/>
              </a:lnSpc>
              <a:spcBef>
                <a:spcPct val="50000"/>
              </a:spcBef>
              <a:tabLst>
                <a:tab pos="457200" algn="l"/>
                <a:tab pos="3657600" algn="l"/>
                <a:tab pos="4114800" algn="l"/>
              </a:tabLst>
            </a:pPr>
            <a:r>
              <a:rPr lang="en-US" sz="1600" b="1">
                <a:latin typeface="Courier New" pitchFamily="49" charset="0"/>
                <a:cs typeface="Courier New" pitchFamily="49" charset="0"/>
              </a:rPr>
              <a:t>	add eax,ebx</a:t>
            </a:r>
          </a:p>
          <a:p>
            <a:pPr>
              <a:lnSpc>
                <a:spcPct val="50000"/>
              </a:lnSpc>
              <a:spcBef>
                <a:spcPct val="50000"/>
              </a:spcBef>
              <a:tabLst>
                <a:tab pos="457200" algn="l"/>
                <a:tab pos="3657600" algn="l"/>
                <a:tab pos="4114800" algn="l"/>
              </a:tabLst>
            </a:pPr>
            <a:r>
              <a:rPr lang="en-US" sz="1600" b="1">
                <a:latin typeface="Courier New" pitchFamily="49" charset="0"/>
                <a:cs typeface="Courier New" pitchFamily="49" charset="0"/>
              </a:rPr>
              <a:t>	mov Rval,eax 	; Rval = -36</a:t>
            </a:r>
          </a:p>
        </p:txBody>
      </p:sp>
      <p:sp>
        <p:nvSpPr>
          <p:cNvPr id="29702" name="Text Box 4"/>
          <p:cNvSpPr txBox="1">
            <a:spLocks noChangeArrowheads="1"/>
          </p:cNvSpPr>
          <p:nvPr/>
        </p:nvSpPr>
        <p:spPr bwMode="auto">
          <a:xfrm>
            <a:off x="381000" y="762000"/>
            <a:ext cx="8382000" cy="2160588"/>
          </a:xfrm>
          <a:prstGeom prst="rect">
            <a:avLst/>
          </a:prstGeom>
          <a:noFill/>
          <a:ln w="9525">
            <a:noFill/>
            <a:miter lim="800000"/>
            <a:headEnd/>
            <a:tailEnd/>
          </a:ln>
        </p:spPr>
        <p:txBody>
          <a:bodyPr tIns="137160" bIns="137160">
            <a:spAutoFit/>
          </a:bodyPr>
          <a:lstStyle/>
          <a:p>
            <a:pPr>
              <a:lnSpc>
                <a:spcPct val="80000"/>
              </a:lnSpc>
              <a:spcBef>
                <a:spcPct val="50000"/>
              </a:spcBef>
              <a:buFontTx/>
              <a:buChar char="•"/>
            </a:pPr>
            <a:r>
              <a:rPr lang="en-US" sz="1800" dirty="0"/>
              <a:t>    HLL compilers translate mathematical expressions into assembly </a:t>
            </a:r>
            <a:r>
              <a:rPr lang="en-US" sz="1800" dirty="0" smtClean="0"/>
              <a:t>instructions.</a:t>
            </a:r>
            <a:endParaRPr lang="en-US" sz="1800" dirty="0"/>
          </a:p>
          <a:p>
            <a:pPr marL="274320" indent="-274320">
              <a:lnSpc>
                <a:spcPct val="80000"/>
              </a:lnSpc>
              <a:spcBef>
                <a:spcPct val="50000"/>
              </a:spcBef>
              <a:buFontTx/>
              <a:buChar char="•"/>
            </a:pPr>
            <a:r>
              <a:rPr lang="en-US" sz="1800" dirty="0" smtClean="0"/>
              <a:t>You</a:t>
            </a:r>
            <a:r>
              <a:rPr lang="en-US" sz="1800" dirty="0"/>
              <a:t>, too, can be a “compiler” and turn a HLL mathematical expression </a:t>
            </a:r>
            <a:r>
              <a:rPr lang="en-US" sz="1800" dirty="0" smtClean="0"/>
              <a:t>into </a:t>
            </a:r>
            <a:r>
              <a:rPr lang="en-US" sz="1800" dirty="0"/>
              <a:t>assembly </a:t>
            </a:r>
            <a:r>
              <a:rPr lang="en-US" sz="1800" dirty="0" smtClean="0"/>
              <a:t>instructions.</a:t>
            </a:r>
            <a:endParaRPr lang="en-US" sz="1800" dirty="0"/>
          </a:p>
          <a:p>
            <a:pPr>
              <a:lnSpc>
                <a:spcPct val="80000"/>
              </a:lnSpc>
              <a:spcBef>
                <a:spcPct val="50000"/>
              </a:spcBef>
              <a:buFontTx/>
              <a:buChar char="•"/>
            </a:pPr>
            <a:r>
              <a:rPr lang="en-US" sz="1800" dirty="0"/>
              <a:t>    For example: </a:t>
            </a:r>
          </a:p>
          <a:p>
            <a:pPr>
              <a:lnSpc>
                <a:spcPct val="80000"/>
              </a:lnSpc>
              <a:spcBef>
                <a:spcPts val="600"/>
              </a:spcBef>
            </a:pPr>
            <a:r>
              <a:rPr lang="en-US" sz="1800" dirty="0"/>
              <a:t>	</a:t>
            </a:r>
            <a:r>
              <a:rPr lang="en-US" sz="1800" b="1" dirty="0" err="1">
                <a:latin typeface="Courier New" pitchFamily="49" charset="0"/>
              </a:rPr>
              <a:t>Rval</a:t>
            </a:r>
            <a:r>
              <a:rPr lang="en-US" sz="1800" b="1" dirty="0">
                <a:latin typeface="Courier New" pitchFamily="49" charset="0"/>
              </a:rPr>
              <a:t> = -</a:t>
            </a:r>
            <a:r>
              <a:rPr lang="en-US" sz="1800" b="1" dirty="0" err="1">
                <a:latin typeface="Courier New" pitchFamily="49" charset="0"/>
              </a:rPr>
              <a:t>Xval</a:t>
            </a:r>
            <a:r>
              <a:rPr lang="en-US" sz="1800" b="1" dirty="0">
                <a:latin typeface="Courier New" pitchFamily="49" charset="0"/>
              </a:rPr>
              <a:t> + (</a:t>
            </a:r>
            <a:r>
              <a:rPr lang="en-US" sz="1800" b="1" dirty="0" err="1">
                <a:latin typeface="Courier New" pitchFamily="49" charset="0"/>
              </a:rPr>
              <a:t>Yval</a:t>
            </a:r>
            <a:r>
              <a:rPr lang="en-US" sz="1800" b="1" dirty="0">
                <a:latin typeface="Courier New" pitchFamily="49" charset="0"/>
              </a:rPr>
              <a:t> – </a:t>
            </a:r>
            <a:r>
              <a:rPr lang="en-US" sz="1800" b="1" dirty="0" err="1">
                <a:latin typeface="Courier New" pitchFamily="49" charset="0"/>
              </a:rPr>
              <a:t>Zval</a:t>
            </a:r>
            <a:r>
              <a:rPr lang="en-US" sz="1800" b="1" dirty="0">
                <a:latin typeface="Courier New" pitchFamily="49" charset="0"/>
              </a:rPr>
              <a:t>)</a:t>
            </a:r>
          </a:p>
          <a:p>
            <a:pPr>
              <a:lnSpc>
                <a:spcPct val="80000"/>
              </a:lnSpc>
              <a:spcBef>
                <a:spcPct val="50000"/>
              </a:spcBef>
            </a:pPr>
            <a:r>
              <a:rPr lang="en-US" sz="1800" b="1" dirty="0">
                <a:latin typeface="Courier New" pitchFamily="49" charset="0"/>
              </a:rPr>
              <a:t>   </a:t>
            </a:r>
            <a:r>
              <a:rPr lang="en-US" sz="1800" dirty="0"/>
              <a:t>can be translated </a:t>
            </a:r>
            <a:r>
              <a:rPr lang="en-US" sz="1800" dirty="0" smtClean="0"/>
              <a:t>to:</a:t>
            </a:r>
            <a:endParaRPr lang="en-US" sz="1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Slide Number Placeholder 3"/>
          <p:cNvSpPr>
            <a:spLocks noGrp="1"/>
          </p:cNvSpPr>
          <p:nvPr>
            <p:ph type="sldNum" sz="quarter" idx="11"/>
          </p:nvPr>
        </p:nvSpPr>
        <p:spPr/>
        <p:txBody>
          <a:bodyPr/>
          <a:lstStyle/>
          <a:p>
            <a:pPr>
              <a:defRPr/>
            </a:pPr>
            <a:fld id="{FF6B764F-A265-4A5C-901F-50BCEEDD5668}" type="slidenum">
              <a:rPr lang="en-US" smtClean="0"/>
              <a:pPr>
                <a:defRPr/>
              </a:pPr>
              <a:t>27</a:t>
            </a:fld>
            <a:endParaRPr lang="en-US" smtClean="0"/>
          </a:p>
        </p:txBody>
      </p:sp>
      <p:sp>
        <p:nvSpPr>
          <p:cNvPr id="108546" name="Rectangle 2"/>
          <p:cNvSpPr>
            <a:spLocks noGrp="1" noChangeArrowheads="1"/>
          </p:cNvSpPr>
          <p:nvPr>
            <p:ph type="title"/>
          </p:nvPr>
        </p:nvSpPr>
        <p:spPr/>
        <p:txBody>
          <a:bodyPr/>
          <a:lstStyle/>
          <a:p>
            <a:pPr eaLnBrk="1" hangingPunct="1">
              <a:defRPr/>
            </a:pPr>
            <a:r>
              <a:rPr lang="en-US" sz="2800" smtClean="0"/>
              <a:t>Example</a:t>
            </a:r>
          </a:p>
        </p:txBody>
      </p:sp>
      <p:sp>
        <p:nvSpPr>
          <p:cNvPr id="108547" name="Text Box 3"/>
          <p:cNvSpPr txBox="1">
            <a:spLocks noChangeArrowheads="1"/>
          </p:cNvSpPr>
          <p:nvPr/>
        </p:nvSpPr>
        <p:spPr bwMode="auto">
          <a:xfrm>
            <a:off x="2743200" y="3657600"/>
            <a:ext cx="2895600" cy="1828800"/>
          </a:xfrm>
          <a:prstGeom prst="rect">
            <a:avLst/>
          </a:prstGeom>
          <a:noFill/>
          <a:ln w="9525">
            <a:solidFill>
              <a:schemeClr val="tx1"/>
            </a:solidFill>
            <a:miter lim="800000"/>
            <a:headEnd/>
            <a:tailEnd/>
          </a:ln>
        </p:spPr>
        <p:txBody>
          <a:bodyPr tIns="137160" bIns="228600"/>
          <a:lstStyle/>
          <a:p>
            <a:pPr>
              <a:lnSpc>
                <a:spcPct val="50000"/>
              </a:lnSpc>
              <a:spcBef>
                <a:spcPct val="50000"/>
              </a:spcBef>
              <a:tabLst>
                <a:tab pos="457200" algn="l"/>
                <a:tab pos="3657600" algn="l"/>
                <a:tab pos="4114800" algn="l"/>
              </a:tabLst>
            </a:pPr>
            <a:r>
              <a:rPr lang="en-US" sz="1600" b="1">
                <a:solidFill>
                  <a:schemeClr val="tx2"/>
                </a:solidFill>
                <a:latin typeface="Courier New" pitchFamily="49" charset="0"/>
              </a:rPr>
              <a:t>	mov ebx,Yval</a:t>
            </a:r>
          </a:p>
          <a:p>
            <a:pPr>
              <a:lnSpc>
                <a:spcPct val="50000"/>
              </a:lnSpc>
              <a:spcBef>
                <a:spcPct val="50000"/>
              </a:spcBef>
              <a:tabLst>
                <a:tab pos="457200" algn="l"/>
                <a:tab pos="3657600" algn="l"/>
                <a:tab pos="4114800" algn="l"/>
              </a:tabLst>
            </a:pPr>
            <a:r>
              <a:rPr lang="en-US" sz="1600" b="1">
                <a:solidFill>
                  <a:schemeClr val="tx2"/>
                </a:solidFill>
                <a:latin typeface="Courier New" pitchFamily="49" charset="0"/>
              </a:rPr>
              <a:t>	neg ebx</a:t>
            </a:r>
          </a:p>
          <a:p>
            <a:pPr>
              <a:lnSpc>
                <a:spcPct val="50000"/>
              </a:lnSpc>
              <a:spcBef>
                <a:spcPct val="50000"/>
              </a:spcBef>
              <a:tabLst>
                <a:tab pos="457200" algn="l"/>
                <a:tab pos="3657600" algn="l"/>
                <a:tab pos="4114800" algn="l"/>
              </a:tabLst>
            </a:pPr>
            <a:r>
              <a:rPr lang="en-US" sz="1600" b="1">
                <a:solidFill>
                  <a:schemeClr val="tx2"/>
                </a:solidFill>
                <a:latin typeface="Courier New" pitchFamily="49" charset="0"/>
              </a:rPr>
              <a:t>	add ebx,Zval</a:t>
            </a:r>
          </a:p>
          <a:p>
            <a:pPr>
              <a:lnSpc>
                <a:spcPct val="50000"/>
              </a:lnSpc>
              <a:spcBef>
                <a:spcPct val="50000"/>
              </a:spcBef>
              <a:tabLst>
                <a:tab pos="457200" algn="l"/>
                <a:tab pos="3657600" algn="l"/>
                <a:tab pos="4114800" algn="l"/>
              </a:tabLst>
            </a:pPr>
            <a:r>
              <a:rPr lang="en-US" sz="1600" b="1">
                <a:solidFill>
                  <a:schemeClr val="tx2"/>
                </a:solidFill>
                <a:latin typeface="Courier New" pitchFamily="49" charset="0"/>
              </a:rPr>
              <a:t>	mov eax,Xval</a:t>
            </a:r>
          </a:p>
          <a:p>
            <a:pPr>
              <a:lnSpc>
                <a:spcPct val="50000"/>
              </a:lnSpc>
              <a:spcBef>
                <a:spcPct val="50000"/>
              </a:spcBef>
              <a:tabLst>
                <a:tab pos="457200" algn="l"/>
                <a:tab pos="3657600" algn="l"/>
                <a:tab pos="4114800" algn="l"/>
              </a:tabLst>
            </a:pPr>
            <a:r>
              <a:rPr lang="en-US" sz="1600" b="1">
                <a:solidFill>
                  <a:schemeClr val="tx2"/>
                </a:solidFill>
                <a:latin typeface="Courier New" pitchFamily="49" charset="0"/>
              </a:rPr>
              <a:t>	sub eax,ebx</a:t>
            </a:r>
          </a:p>
          <a:p>
            <a:pPr>
              <a:lnSpc>
                <a:spcPct val="50000"/>
              </a:lnSpc>
              <a:spcBef>
                <a:spcPct val="50000"/>
              </a:spcBef>
              <a:tabLst>
                <a:tab pos="457200" algn="l"/>
                <a:tab pos="3657600" algn="l"/>
                <a:tab pos="4114800" algn="l"/>
              </a:tabLst>
            </a:pPr>
            <a:r>
              <a:rPr lang="en-US" sz="1600" b="1">
                <a:solidFill>
                  <a:schemeClr val="tx2"/>
                </a:solidFill>
                <a:latin typeface="Courier New" pitchFamily="49" charset="0"/>
              </a:rPr>
              <a:t>	mov Rval,eax</a:t>
            </a:r>
          </a:p>
        </p:txBody>
      </p:sp>
      <p:sp>
        <p:nvSpPr>
          <p:cNvPr id="30726" name="Text Box 4"/>
          <p:cNvSpPr txBox="1">
            <a:spLocks noChangeArrowheads="1"/>
          </p:cNvSpPr>
          <p:nvPr/>
        </p:nvSpPr>
        <p:spPr bwMode="auto">
          <a:xfrm>
            <a:off x="685800" y="1066800"/>
            <a:ext cx="7696200" cy="969496"/>
          </a:xfrm>
          <a:prstGeom prst="rect">
            <a:avLst/>
          </a:prstGeom>
          <a:noFill/>
          <a:ln w="9525">
            <a:noFill/>
            <a:miter lim="800000"/>
            <a:headEnd/>
            <a:tailEnd/>
          </a:ln>
        </p:spPr>
        <p:txBody>
          <a:bodyPr tIns="137160" bIns="137160">
            <a:spAutoFit/>
          </a:bodyPr>
          <a:lstStyle/>
          <a:p>
            <a:pPr>
              <a:spcBef>
                <a:spcPct val="50000"/>
              </a:spcBef>
            </a:pPr>
            <a:r>
              <a:rPr lang="en-US" sz="1800" dirty="0"/>
              <a:t>Translate the following expression into assembly language. </a:t>
            </a:r>
          </a:p>
          <a:p>
            <a:pPr>
              <a:spcBef>
                <a:spcPct val="50000"/>
              </a:spcBef>
            </a:pPr>
            <a:r>
              <a:rPr lang="en-US" sz="1800" dirty="0"/>
              <a:t>		</a:t>
            </a:r>
            <a:r>
              <a:rPr lang="en-US" sz="1600" b="1" dirty="0" err="1">
                <a:latin typeface="Courier New" pitchFamily="49" charset="0"/>
              </a:rPr>
              <a:t>Rval</a:t>
            </a:r>
            <a:r>
              <a:rPr lang="en-US" sz="1600" b="1" dirty="0">
                <a:latin typeface="Courier New" pitchFamily="49" charset="0"/>
              </a:rPr>
              <a:t> = </a:t>
            </a:r>
            <a:r>
              <a:rPr lang="en-US" sz="1600" b="1" dirty="0" err="1">
                <a:latin typeface="Courier New" pitchFamily="49" charset="0"/>
              </a:rPr>
              <a:t>Xval</a:t>
            </a:r>
            <a:r>
              <a:rPr lang="en-US" sz="1600" b="1" dirty="0">
                <a:latin typeface="Courier New" pitchFamily="49" charset="0"/>
              </a:rPr>
              <a:t> - (-</a:t>
            </a:r>
            <a:r>
              <a:rPr lang="en-US" sz="1600" b="1" dirty="0" err="1">
                <a:latin typeface="Courier New" pitchFamily="49" charset="0"/>
              </a:rPr>
              <a:t>Yval</a:t>
            </a:r>
            <a:r>
              <a:rPr lang="en-US" sz="1600" b="1" dirty="0">
                <a:latin typeface="Courier New" pitchFamily="49" charset="0"/>
              </a:rPr>
              <a:t> + </a:t>
            </a:r>
            <a:r>
              <a:rPr lang="en-US" sz="1600" b="1" dirty="0" err="1">
                <a:latin typeface="Courier New" pitchFamily="49" charset="0"/>
              </a:rPr>
              <a:t>Zval</a:t>
            </a:r>
            <a:r>
              <a:rPr lang="en-US" sz="1600" b="1" dirty="0">
                <a:latin typeface="Courier New" pitchFamily="49" charset="0"/>
              </a:rPr>
              <a:t>)</a:t>
            </a:r>
          </a:p>
        </p:txBody>
      </p:sp>
      <p:sp>
        <p:nvSpPr>
          <p:cNvPr id="30727" name="Text Box 5"/>
          <p:cNvSpPr txBox="1">
            <a:spLocks noChangeArrowheads="1"/>
          </p:cNvSpPr>
          <p:nvPr/>
        </p:nvSpPr>
        <p:spPr bwMode="auto">
          <a:xfrm>
            <a:off x="914400" y="1981200"/>
            <a:ext cx="7239000" cy="1384995"/>
          </a:xfrm>
          <a:prstGeom prst="rect">
            <a:avLst/>
          </a:prstGeom>
          <a:noFill/>
          <a:ln w="9525">
            <a:noFill/>
            <a:miter lim="800000"/>
            <a:headEnd/>
            <a:tailEnd/>
          </a:ln>
        </p:spPr>
        <p:txBody>
          <a:bodyPr tIns="137160" bIns="137160">
            <a:spAutoFit/>
          </a:bodyPr>
          <a:lstStyle/>
          <a:p>
            <a:pPr>
              <a:spcBef>
                <a:spcPct val="50000"/>
              </a:spcBef>
            </a:pPr>
            <a:r>
              <a:rPr lang="en-US" sz="1800" dirty="0"/>
              <a:t>-  Assume that all values have been defined as signed </a:t>
            </a:r>
            <a:r>
              <a:rPr lang="en-US" sz="1800" dirty="0" err="1" smtClean="0"/>
              <a:t>doublewords</a:t>
            </a:r>
            <a:r>
              <a:rPr lang="en-US" sz="1800" dirty="0" smtClean="0"/>
              <a:t>. </a:t>
            </a:r>
            <a:endParaRPr lang="en-US" sz="1800" dirty="0"/>
          </a:p>
          <a:p>
            <a:pPr>
              <a:spcBef>
                <a:spcPct val="50000"/>
              </a:spcBef>
              <a:buFontTx/>
              <a:buChar char="-"/>
            </a:pPr>
            <a:r>
              <a:rPr lang="en-US" sz="1800" dirty="0" smtClean="0"/>
              <a:t> Use </a:t>
            </a:r>
            <a:r>
              <a:rPr lang="en-US" sz="1800" dirty="0"/>
              <a:t>the same variable </a:t>
            </a:r>
            <a:r>
              <a:rPr lang="en-US" sz="1800" dirty="0" smtClean="0"/>
              <a:t>names.</a:t>
            </a:r>
          </a:p>
          <a:p>
            <a:pPr>
              <a:spcBef>
                <a:spcPct val="50000"/>
              </a:spcBef>
              <a:buFontTx/>
              <a:buChar char="-"/>
            </a:pPr>
            <a:r>
              <a:rPr lang="en-US" sz="1800" dirty="0" smtClean="0"/>
              <a:t> Do not permit </a:t>
            </a:r>
            <a:r>
              <a:rPr lang="en-US" sz="1800" dirty="0" err="1" smtClean="0"/>
              <a:t>Xval</a:t>
            </a:r>
            <a:r>
              <a:rPr lang="en-US" sz="1800" dirty="0" smtClean="0"/>
              <a:t>, </a:t>
            </a:r>
            <a:r>
              <a:rPr lang="en-US" sz="1800" dirty="0" err="1" smtClean="0"/>
              <a:t>Yval</a:t>
            </a:r>
            <a:r>
              <a:rPr lang="en-US" sz="1800" dirty="0" smtClean="0"/>
              <a:t>, or </a:t>
            </a:r>
            <a:r>
              <a:rPr lang="en-US" sz="1800" dirty="0" err="1" smtClean="0"/>
              <a:t>Zval</a:t>
            </a:r>
            <a:r>
              <a:rPr lang="en-US" sz="1800" dirty="0" smtClean="0"/>
              <a:t> to be modified:</a:t>
            </a: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8547"/>
                                        </p:tgtEl>
                                        <p:attrNameLst>
                                          <p:attrName>style.visibility</p:attrName>
                                        </p:attrNameLst>
                                      </p:cBhvr>
                                      <p:to>
                                        <p:strVal val="visible"/>
                                      </p:to>
                                    </p:set>
                                    <p:animEffect transition="in" filter="dissolve">
                                      <p:cBhvr>
                                        <p:cTn id="7" dur="500"/>
                                        <p:tgtEl>
                                          <p:spTgt spid="108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lide Number Placeholder 4"/>
          <p:cNvSpPr>
            <a:spLocks noGrp="1"/>
          </p:cNvSpPr>
          <p:nvPr>
            <p:ph type="sldNum" sz="quarter" idx="11"/>
          </p:nvPr>
        </p:nvSpPr>
        <p:spPr/>
        <p:txBody>
          <a:bodyPr/>
          <a:lstStyle/>
          <a:p>
            <a:pPr>
              <a:defRPr/>
            </a:pPr>
            <a:fld id="{AFA91885-C012-49A4-ADE4-9840A2CAA895}" type="slidenum">
              <a:rPr lang="en-US" smtClean="0"/>
              <a:pPr>
                <a:defRPr/>
              </a:pPr>
              <a:t>28</a:t>
            </a:fld>
            <a:endParaRPr lang="en-US" smtClean="0"/>
          </a:p>
        </p:txBody>
      </p:sp>
      <p:sp>
        <p:nvSpPr>
          <p:cNvPr id="231426" name="Rectangle 2"/>
          <p:cNvSpPr>
            <a:spLocks noGrp="1" noChangeArrowheads="1"/>
          </p:cNvSpPr>
          <p:nvPr>
            <p:ph type="title"/>
          </p:nvPr>
        </p:nvSpPr>
        <p:spPr/>
        <p:txBody>
          <a:bodyPr/>
          <a:lstStyle/>
          <a:p>
            <a:pPr eaLnBrk="1" hangingPunct="1">
              <a:defRPr/>
            </a:pPr>
            <a:r>
              <a:rPr lang="en-US" sz="2800" smtClean="0"/>
              <a:t>What's Next</a:t>
            </a:r>
          </a:p>
        </p:txBody>
      </p:sp>
      <p:sp>
        <p:nvSpPr>
          <p:cNvPr id="31749" name="Rectangle 3"/>
          <p:cNvSpPr>
            <a:spLocks noGrp="1" noChangeArrowheads="1"/>
          </p:cNvSpPr>
          <p:nvPr>
            <p:ph type="body" idx="1"/>
          </p:nvPr>
        </p:nvSpPr>
        <p:spPr>
          <a:xfrm>
            <a:off x="2057400" y="1676400"/>
            <a:ext cx="4876800" cy="1524000"/>
          </a:xfrm>
        </p:spPr>
        <p:txBody>
          <a:bodyPr/>
          <a:lstStyle/>
          <a:p>
            <a:pPr eaLnBrk="1" hangingPunct="1"/>
            <a:r>
              <a:rPr lang="en-US" sz="1800" smtClean="0">
                <a:solidFill>
                  <a:schemeClr val="tx2"/>
                </a:solidFill>
              </a:rPr>
              <a:t>Addition and subtraction</a:t>
            </a:r>
          </a:p>
          <a:p>
            <a:pPr eaLnBrk="1" hangingPunct="1"/>
            <a:r>
              <a:rPr lang="en-US" sz="1800" b="1" smtClean="0">
                <a:solidFill>
                  <a:schemeClr val="tx2"/>
                </a:solidFill>
              </a:rPr>
              <a:t>Status flags in addition and subtraction</a:t>
            </a:r>
          </a:p>
          <a:p>
            <a:pPr eaLnBrk="1" hangingPunct="1"/>
            <a:r>
              <a:rPr lang="en-US" sz="1800" smtClean="0">
                <a:solidFill>
                  <a:schemeClr val="tx2"/>
                </a:solidFill>
              </a:rPr>
              <a:t>Unsigned multiplication and division</a:t>
            </a:r>
          </a:p>
          <a:p>
            <a:pPr eaLnBrk="1" hangingPunct="1"/>
            <a:r>
              <a:rPr lang="en-US" sz="1800" smtClean="0">
                <a:solidFill>
                  <a:schemeClr val="tx2"/>
                </a:solidFill>
              </a:rPr>
              <a:t>Signed multiplication and division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Slide Number Placeholder 4"/>
          <p:cNvSpPr>
            <a:spLocks noGrp="1"/>
          </p:cNvSpPr>
          <p:nvPr>
            <p:ph type="sldNum" sz="quarter" idx="11"/>
          </p:nvPr>
        </p:nvSpPr>
        <p:spPr/>
        <p:txBody>
          <a:bodyPr/>
          <a:lstStyle/>
          <a:p>
            <a:pPr>
              <a:defRPr/>
            </a:pPr>
            <a:fld id="{836D19F3-D27C-441A-B506-89CD78799EE3}" type="slidenum">
              <a:rPr lang="en-US" smtClean="0"/>
              <a:pPr>
                <a:defRPr/>
              </a:pPr>
              <a:t>29</a:t>
            </a:fld>
            <a:endParaRPr lang="en-US" smtClean="0"/>
          </a:p>
        </p:txBody>
      </p:sp>
      <p:sp>
        <p:nvSpPr>
          <p:cNvPr id="109570" name="Rectangle 2"/>
          <p:cNvSpPr>
            <a:spLocks noGrp="1" noChangeArrowheads="1"/>
          </p:cNvSpPr>
          <p:nvPr>
            <p:ph type="title"/>
          </p:nvPr>
        </p:nvSpPr>
        <p:spPr>
          <a:xfrm>
            <a:off x="685800" y="533400"/>
            <a:ext cx="7772400" cy="609600"/>
          </a:xfrm>
        </p:spPr>
        <p:txBody>
          <a:bodyPr/>
          <a:lstStyle/>
          <a:p>
            <a:pPr eaLnBrk="1" hangingPunct="1">
              <a:defRPr/>
            </a:pPr>
            <a:r>
              <a:rPr lang="en-US" sz="2800" smtClean="0"/>
              <a:t>Flags Affected by Arithmetic</a:t>
            </a:r>
          </a:p>
        </p:txBody>
      </p:sp>
      <p:sp>
        <p:nvSpPr>
          <p:cNvPr id="32773" name="Rectangle 3"/>
          <p:cNvSpPr>
            <a:spLocks noGrp="1" noChangeArrowheads="1"/>
          </p:cNvSpPr>
          <p:nvPr>
            <p:ph type="body" idx="1"/>
          </p:nvPr>
        </p:nvSpPr>
        <p:spPr>
          <a:xfrm>
            <a:off x="609600" y="1219200"/>
            <a:ext cx="7924800" cy="4114800"/>
          </a:xfrm>
        </p:spPr>
        <p:txBody>
          <a:bodyPr/>
          <a:lstStyle/>
          <a:p>
            <a:pPr eaLnBrk="1" hangingPunct="1"/>
            <a:r>
              <a:rPr lang="en-US" sz="1800" dirty="0" smtClean="0"/>
              <a:t>The ALU has a number of status flags that reflect the outcome of arithmetic and bitwise operations:</a:t>
            </a:r>
          </a:p>
          <a:p>
            <a:pPr lvl="1" eaLnBrk="1" hangingPunct="1"/>
            <a:r>
              <a:rPr lang="en-US" sz="1800" dirty="0" smtClean="0"/>
              <a:t>The flags are set or cleared based on the result stored in the destination operand.</a:t>
            </a:r>
          </a:p>
          <a:p>
            <a:pPr lvl="1" eaLnBrk="1" hangingPunct="1"/>
            <a:r>
              <a:rPr lang="en-US" sz="1800" dirty="0" smtClean="0"/>
              <a:t>Set is 1, clear is 0.</a:t>
            </a:r>
          </a:p>
          <a:p>
            <a:pPr lvl="1" eaLnBrk="1" hangingPunct="1"/>
            <a:endParaRPr lang="en-US" sz="1200" dirty="0" smtClean="0"/>
          </a:p>
          <a:p>
            <a:pPr eaLnBrk="1" hangingPunct="1"/>
            <a:r>
              <a:rPr lang="en-US" sz="1800" dirty="0" smtClean="0"/>
              <a:t>Commonly used flags:</a:t>
            </a:r>
          </a:p>
          <a:p>
            <a:pPr lvl="1" eaLnBrk="1" hangingPunct="1"/>
            <a:r>
              <a:rPr lang="en-US" sz="1800" dirty="0" smtClean="0"/>
              <a:t>Zero flag – set when destination equals zero</a:t>
            </a:r>
          </a:p>
          <a:p>
            <a:pPr lvl="1" eaLnBrk="1" hangingPunct="1"/>
            <a:r>
              <a:rPr lang="en-US" sz="1800" dirty="0" smtClean="0"/>
              <a:t>Sign flag – set when destination is negative</a:t>
            </a:r>
          </a:p>
          <a:p>
            <a:pPr lvl="1" eaLnBrk="1" hangingPunct="1"/>
            <a:r>
              <a:rPr lang="en-US" sz="1800" dirty="0" smtClean="0"/>
              <a:t>Carry flag – set when unsigned value is out of range</a:t>
            </a:r>
          </a:p>
          <a:p>
            <a:pPr lvl="1" eaLnBrk="1" hangingPunct="1"/>
            <a:r>
              <a:rPr lang="en-US" sz="1800" dirty="0" smtClean="0"/>
              <a:t>Overflow flag – set when signed value is out of range</a:t>
            </a:r>
          </a:p>
          <a:p>
            <a:pPr lvl="1" eaLnBrk="1" hangingPunct="1"/>
            <a:endParaRPr lang="en-US" sz="1200" dirty="0" smtClean="0"/>
          </a:p>
          <a:p>
            <a:pPr eaLnBrk="1" hangingPunct="1"/>
            <a:r>
              <a:rPr lang="en-US" sz="1800" dirty="0" smtClean="0"/>
              <a:t>The MOV instruction never affects the flags.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4294967295"/>
          </p:nvPr>
        </p:nvSpPr>
        <p:spPr>
          <a:xfrm>
            <a:off x="304800" y="6340475"/>
            <a:ext cx="4800600" cy="304800"/>
          </a:xfrm>
          <a:prstGeom prst="rect">
            <a:avLst/>
          </a:prstGeom>
        </p:spPr>
        <p:txBody>
          <a:bodyPr/>
          <a:lstStyle/>
          <a:p>
            <a:pPr>
              <a:defRPr/>
            </a:pPr>
            <a:r>
              <a:rPr lang="en-US" dirty="0" smtClean="0">
                <a:latin typeface="Arial" pitchFamily="34" charset="0"/>
              </a:rPr>
              <a:t>.</a:t>
            </a:r>
            <a:endParaRPr lang="en-US" dirty="0">
              <a:latin typeface="Arial" pitchFamily="34" charset="0"/>
            </a:endParaRPr>
          </a:p>
        </p:txBody>
      </p:sp>
      <p:sp>
        <p:nvSpPr>
          <p:cNvPr id="8195" name="Slide Number Placeholder 4"/>
          <p:cNvSpPr>
            <a:spLocks noGrp="1"/>
          </p:cNvSpPr>
          <p:nvPr>
            <p:ph type="sldNum" sz="quarter" idx="11"/>
          </p:nvPr>
        </p:nvSpPr>
        <p:spPr/>
        <p:txBody>
          <a:bodyPr/>
          <a:lstStyle/>
          <a:p>
            <a:pPr>
              <a:defRPr/>
            </a:pPr>
            <a:fld id="{0BFCAF4A-26E5-4247-9D65-30200FC24A72}" type="slidenum">
              <a:rPr lang="en-US" smtClean="0"/>
              <a:pPr>
                <a:defRPr/>
              </a:pPr>
              <a:t>3</a:t>
            </a:fld>
            <a:endParaRPr lang="en-US" smtClean="0"/>
          </a:p>
        </p:txBody>
      </p:sp>
      <p:sp>
        <p:nvSpPr>
          <p:cNvPr id="37890" name="Rectangle 2"/>
          <p:cNvSpPr>
            <a:spLocks noGrp="1" noChangeArrowheads="1"/>
          </p:cNvSpPr>
          <p:nvPr>
            <p:ph type="title"/>
          </p:nvPr>
        </p:nvSpPr>
        <p:spPr/>
        <p:txBody>
          <a:bodyPr/>
          <a:lstStyle/>
          <a:p>
            <a:pPr eaLnBrk="1" hangingPunct="1">
              <a:defRPr/>
            </a:pPr>
            <a:r>
              <a:rPr lang="en-US" sz="2800" smtClean="0"/>
              <a:t>What’s next</a:t>
            </a:r>
          </a:p>
        </p:txBody>
      </p:sp>
      <p:sp>
        <p:nvSpPr>
          <p:cNvPr id="8197" name="Rectangle 3"/>
          <p:cNvSpPr>
            <a:spLocks noGrp="1" noChangeArrowheads="1"/>
          </p:cNvSpPr>
          <p:nvPr>
            <p:ph type="body" idx="1"/>
          </p:nvPr>
        </p:nvSpPr>
        <p:spPr>
          <a:xfrm>
            <a:off x="2590800" y="1600200"/>
            <a:ext cx="4191000" cy="1676400"/>
          </a:xfrm>
        </p:spPr>
        <p:txBody>
          <a:bodyPr/>
          <a:lstStyle/>
          <a:p>
            <a:pPr eaLnBrk="1" hangingPunct="1"/>
            <a:r>
              <a:rPr lang="en-US" sz="1800" b="1" smtClean="0">
                <a:solidFill>
                  <a:schemeClr val="tx2"/>
                </a:solidFill>
              </a:rPr>
              <a:t>Data Transfer Instructions</a:t>
            </a:r>
          </a:p>
          <a:p>
            <a:pPr eaLnBrk="1" hangingPunct="1"/>
            <a:r>
              <a:rPr lang="en-US" sz="1800" smtClean="0"/>
              <a:t>Direct Memory Access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Slide Number Placeholder 3"/>
          <p:cNvSpPr>
            <a:spLocks noGrp="1"/>
          </p:cNvSpPr>
          <p:nvPr>
            <p:ph type="sldNum" sz="quarter" idx="11"/>
          </p:nvPr>
        </p:nvSpPr>
        <p:spPr/>
        <p:txBody>
          <a:bodyPr/>
          <a:lstStyle/>
          <a:p>
            <a:pPr>
              <a:defRPr/>
            </a:pPr>
            <a:fld id="{46406D7B-1C52-453E-B1B9-55E5ECDC72FB}" type="slidenum">
              <a:rPr lang="en-US" smtClean="0"/>
              <a:pPr>
                <a:defRPr/>
              </a:pPr>
              <a:t>30</a:t>
            </a:fld>
            <a:endParaRPr lang="en-US" smtClean="0"/>
          </a:p>
        </p:txBody>
      </p:sp>
      <p:sp>
        <p:nvSpPr>
          <p:cNvPr id="110594" name="Rectangle 2"/>
          <p:cNvSpPr>
            <a:spLocks noGrp="1" noChangeArrowheads="1"/>
          </p:cNvSpPr>
          <p:nvPr>
            <p:ph type="title"/>
          </p:nvPr>
        </p:nvSpPr>
        <p:spPr/>
        <p:txBody>
          <a:bodyPr/>
          <a:lstStyle/>
          <a:p>
            <a:pPr eaLnBrk="1" hangingPunct="1">
              <a:defRPr/>
            </a:pPr>
            <a:r>
              <a:rPr lang="en-US" smtClean="0"/>
              <a:t>Concept Diagram</a:t>
            </a:r>
          </a:p>
        </p:txBody>
      </p:sp>
      <p:sp>
        <p:nvSpPr>
          <p:cNvPr id="33797" name="Text Box 3"/>
          <p:cNvSpPr txBox="1">
            <a:spLocks noChangeArrowheads="1"/>
          </p:cNvSpPr>
          <p:nvPr/>
        </p:nvSpPr>
        <p:spPr bwMode="auto">
          <a:xfrm>
            <a:off x="3733800" y="4038600"/>
            <a:ext cx="1447800" cy="390525"/>
          </a:xfrm>
          <a:prstGeom prst="rect">
            <a:avLst/>
          </a:prstGeom>
          <a:solidFill>
            <a:schemeClr val="accent1"/>
          </a:solidFill>
          <a:ln w="9525">
            <a:solidFill>
              <a:schemeClr val="tx1"/>
            </a:solidFill>
            <a:miter lim="800000"/>
            <a:headEnd/>
            <a:tailEnd/>
          </a:ln>
        </p:spPr>
        <p:txBody>
          <a:bodyPr lIns="45720" rIns="45720">
            <a:spAutoFit/>
          </a:bodyPr>
          <a:lstStyle/>
          <a:p>
            <a:pPr algn="ctr">
              <a:spcBef>
                <a:spcPct val="50000"/>
              </a:spcBef>
            </a:pPr>
            <a:r>
              <a:rPr lang="en-US" sz="1900">
                <a:solidFill>
                  <a:schemeClr val="bg2"/>
                </a:solidFill>
              </a:rPr>
              <a:t>status flags</a:t>
            </a:r>
          </a:p>
        </p:txBody>
      </p:sp>
      <p:sp>
        <p:nvSpPr>
          <p:cNvPr id="33798" name="Text Box 4"/>
          <p:cNvSpPr txBox="1">
            <a:spLocks noChangeArrowheads="1"/>
          </p:cNvSpPr>
          <p:nvPr/>
        </p:nvSpPr>
        <p:spPr bwMode="auto">
          <a:xfrm>
            <a:off x="3962400" y="2428875"/>
            <a:ext cx="914400" cy="390525"/>
          </a:xfrm>
          <a:prstGeom prst="rect">
            <a:avLst/>
          </a:prstGeom>
          <a:solidFill>
            <a:schemeClr val="accent1"/>
          </a:solidFill>
          <a:ln w="9525">
            <a:solidFill>
              <a:schemeClr val="tx1"/>
            </a:solidFill>
            <a:miter lim="800000"/>
            <a:headEnd/>
            <a:tailEnd/>
          </a:ln>
        </p:spPr>
        <p:txBody>
          <a:bodyPr lIns="45720" rIns="45720">
            <a:spAutoFit/>
          </a:bodyPr>
          <a:lstStyle/>
          <a:p>
            <a:pPr algn="ctr">
              <a:spcBef>
                <a:spcPct val="50000"/>
              </a:spcBef>
            </a:pPr>
            <a:r>
              <a:rPr lang="en-US" sz="1900">
                <a:solidFill>
                  <a:schemeClr val="bg2"/>
                </a:solidFill>
              </a:rPr>
              <a:t>ALU</a:t>
            </a:r>
          </a:p>
        </p:txBody>
      </p:sp>
      <p:sp>
        <p:nvSpPr>
          <p:cNvPr id="33799" name="Text Box 5"/>
          <p:cNvSpPr txBox="1">
            <a:spLocks noChangeArrowheads="1"/>
          </p:cNvSpPr>
          <p:nvPr/>
        </p:nvSpPr>
        <p:spPr bwMode="auto">
          <a:xfrm>
            <a:off x="6400800" y="2667000"/>
            <a:ext cx="2057400" cy="390525"/>
          </a:xfrm>
          <a:prstGeom prst="rect">
            <a:avLst/>
          </a:prstGeom>
          <a:solidFill>
            <a:schemeClr val="accent1"/>
          </a:solidFill>
          <a:ln w="9525">
            <a:solidFill>
              <a:schemeClr val="tx1"/>
            </a:solidFill>
            <a:miter lim="800000"/>
            <a:headEnd/>
            <a:tailEnd/>
          </a:ln>
        </p:spPr>
        <p:txBody>
          <a:bodyPr lIns="45720" rIns="45720">
            <a:spAutoFit/>
          </a:bodyPr>
          <a:lstStyle/>
          <a:p>
            <a:pPr algn="ctr">
              <a:spcBef>
                <a:spcPct val="50000"/>
              </a:spcBef>
            </a:pPr>
            <a:r>
              <a:rPr lang="en-US" sz="1900">
                <a:solidFill>
                  <a:schemeClr val="bg2"/>
                </a:solidFill>
              </a:rPr>
              <a:t>conditional jumps</a:t>
            </a:r>
          </a:p>
        </p:txBody>
      </p:sp>
      <p:sp>
        <p:nvSpPr>
          <p:cNvPr id="33800" name="Text Box 6"/>
          <p:cNvSpPr txBox="1">
            <a:spLocks noChangeArrowheads="1"/>
          </p:cNvSpPr>
          <p:nvPr/>
        </p:nvSpPr>
        <p:spPr bwMode="auto">
          <a:xfrm>
            <a:off x="6553200" y="4343400"/>
            <a:ext cx="1828800" cy="390525"/>
          </a:xfrm>
          <a:prstGeom prst="rect">
            <a:avLst/>
          </a:prstGeom>
          <a:solidFill>
            <a:schemeClr val="accent1"/>
          </a:solidFill>
          <a:ln w="9525">
            <a:solidFill>
              <a:schemeClr val="tx1"/>
            </a:solidFill>
            <a:miter lim="800000"/>
            <a:headEnd/>
            <a:tailEnd/>
          </a:ln>
        </p:spPr>
        <p:txBody>
          <a:bodyPr lIns="45720" rIns="45720">
            <a:spAutoFit/>
          </a:bodyPr>
          <a:lstStyle/>
          <a:p>
            <a:pPr algn="ctr">
              <a:spcBef>
                <a:spcPct val="50000"/>
              </a:spcBef>
            </a:pPr>
            <a:r>
              <a:rPr lang="en-US" sz="1900">
                <a:solidFill>
                  <a:schemeClr val="bg2"/>
                </a:solidFill>
              </a:rPr>
              <a:t>branching logic</a:t>
            </a:r>
          </a:p>
        </p:txBody>
      </p:sp>
      <p:sp>
        <p:nvSpPr>
          <p:cNvPr id="33801" name="Text Box 8"/>
          <p:cNvSpPr txBox="1">
            <a:spLocks noChangeArrowheads="1"/>
          </p:cNvSpPr>
          <p:nvPr/>
        </p:nvSpPr>
        <p:spPr bwMode="auto">
          <a:xfrm>
            <a:off x="533400" y="2978150"/>
            <a:ext cx="2362200" cy="679450"/>
          </a:xfrm>
          <a:prstGeom prst="rect">
            <a:avLst/>
          </a:prstGeom>
          <a:solidFill>
            <a:schemeClr val="accent1"/>
          </a:solidFill>
          <a:ln w="9525">
            <a:solidFill>
              <a:schemeClr val="tx1"/>
            </a:solidFill>
            <a:miter lim="800000"/>
            <a:headEnd/>
            <a:tailEnd/>
          </a:ln>
        </p:spPr>
        <p:txBody>
          <a:bodyPr lIns="45720" rIns="45720">
            <a:spAutoFit/>
          </a:bodyPr>
          <a:lstStyle/>
          <a:p>
            <a:pPr algn="ctr">
              <a:spcBef>
                <a:spcPct val="50000"/>
              </a:spcBef>
            </a:pPr>
            <a:r>
              <a:rPr lang="en-US" sz="1900">
                <a:solidFill>
                  <a:schemeClr val="bg2"/>
                </a:solidFill>
              </a:rPr>
              <a:t>arithmetic &amp; bitwise operations</a:t>
            </a:r>
          </a:p>
        </p:txBody>
      </p:sp>
      <p:sp>
        <p:nvSpPr>
          <p:cNvPr id="33802" name="Line 9"/>
          <p:cNvSpPr>
            <a:spLocks noChangeShapeType="1"/>
          </p:cNvSpPr>
          <p:nvPr/>
        </p:nvSpPr>
        <p:spPr bwMode="auto">
          <a:xfrm flipH="1" flipV="1">
            <a:off x="4419600" y="1524000"/>
            <a:ext cx="0" cy="914400"/>
          </a:xfrm>
          <a:prstGeom prst="line">
            <a:avLst/>
          </a:prstGeom>
          <a:noFill/>
          <a:ln w="9525">
            <a:solidFill>
              <a:schemeClr val="tx2"/>
            </a:solidFill>
            <a:round/>
            <a:headEnd/>
            <a:tailEnd type="triangle" w="med" len="med"/>
          </a:ln>
        </p:spPr>
        <p:txBody>
          <a:bodyPr tIns="137160" bIns="137160">
            <a:spAutoFit/>
          </a:bodyPr>
          <a:lstStyle/>
          <a:p>
            <a:endParaRPr lang="en-US"/>
          </a:p>
        </p:txBody>
      </p:sp>
      <p:sp>
        <p:nvSpPr>
          <p:cNvPr id="33803" name="Line 10"/>
          <p:cNvSpPr>
            <a:spLocks noChangeShapeType="1"/>
          </p:cNvSpPr>
          <p:nvPr/>
        </p:nvSpPr>
        <p:spPr bwMode="auto">
          <a:xfrm>
            <a:off x="2895600" y="3657600"/>
            <a:ext cx="838200" cy="381000"/>
          </a:xfrm>
          <a:prstGeom prst="line">
            <a:avLst/>
          </a:prstGeom>
          <a:noFill/>
          <a:ln w="9525">
            <a:solidFill>
              <a:schemeClr val="tx2"/>
            </a:solidFill>
            <a:round/>
            <a:headEnd/>
            <a:tailEnd type="triangle" w="med" len="med"/>
          </a:ln>
        </p:spPr>
        <p:txBody>
          <a:bodyPr tIns="137160" bIns="137160">
            <a:spAutoFit/>
          </a:bodyPr>
          <a:lstStyle/>
          <a:p>
            <a:endParaRPr lang="en-US"/>
          </a:p>
        </p:txBody>
      </p:sp>
      <p:sp>
        <p:nvSpPr>
          <p:cNvPr id="33804" name="Line 11"/>
          <p:cNvSpPr>
            <a:spLocks noChangeShapeType="1"/>
          </p:cNvSpPr>
          <p:nvPr/>
        </p:nvSpPr>
        <p:spPr bwMode="auto">
          <a:xfrm flipH="1" flipV="1">
            <a:off x="4419600" y="2895600"/>
            <a:ext cx="0" cy="1143000"/>
          </a:xfrm>
          <a:prstGeom prst="line">
            <a:avLst/>
          </a:prstGeom>
          <a:noFill/>
          <a:ln w="9525">
            <a:solidFill>
              <a:schemeClr val="tx2"/>
            </a:solidFill>
            <a:round/>
            <a:headEnd/>
            <a:tailEnd type="triangle" w="med" len="med"/>
          </a:ln>
        </p:spPr>
        <p:txBody>
          <a:bodyPr tIns="137160" bIns="137160">
            <a:spAutoFit/>
          </a:bodyPr>
          <a:lstStyle/>
          <a:p>
            <a:endParaRPr lang="en-US"/>
          </a:p>
        </p:txBody>
      </p:sp>
      <p:sp>
        <p:nvSpPr>
          <p:cNvPr id="33805" name="Line 12"/>
          <p:cNvSpPr>
            <a:spLocks noChangeShapeType="1"/>
          </p:cNvSpPr>
          <p:nvPr/>
        </p:nvSpPr>
        <p:spPr bwMode="auto">
          <a:xfrm flipV="1">
            <a:off x="5257800" y="3048000"/>
            <a:ext cx="1066800" cy="990600"/>
          </a:xfrm>
          <a:prstGeom prst="line">
            <a:avLst/>
          </a:prstGeom>
          <a:noFill/>
          <a:ln w="9525">
            <a:solidFill>
              <a:schemeClr val="tx2"/>
            </a:solidFill>
            <a:round/>
            <a:headEnd/>
            <a:tailEnd type="triangle" w="med" len="med"/>
          </a:ln>
        </p:spPr>
        <p:txBody>
          <a:bodyPr tIns="137160" bIns="137160">
            <a:spAutoFit/>
          </a:bodyPr>
          <a:lstStyle/>
          <a:p>
            <a:endParaRPr lang="en-US"/>
          </a:p>
        </p:txBody>
      </p:sp>
      <p:sp>
        <p:nvSpPr>
          <p:cNvPr id="33806" name="Line 14"/>
          <p:cNvSpPr>
            <a:spLocks noChangeShapeType="1"/>
          </p:cNvSpPr>
          <p:nvPr/>
        </p:nvSpPr>
        <p:spPr bwMode="auto">
          <a:xfrm flipH="1">
            <a:off x="7467600" y="3124200"/>
            <a:ext cx="0" cy="1143000"/>
          </a:xfrm>
          <a:prstGeom prst="line">
            <a:avLst/>
          </a:prstGeom>
          <a:noFill/>
          <a:ln w="9525">
            <a:solidFill>
              <a:schemeClr val="tx2"/>
            </a:solidFill>
            <a:round/>
            <a:headEnd/>
            <a:tailEnd type="triangle" w="med" len="med"/>
          </a:ln>
        </p:spPr>
        <p:txBody>
          <a:bodyPr tIns="137160" bIns="137160">
            <a:spAutoFit/>
          </a:bodyPr>
          <a:lstStyle/>
          <a:p>
            <a:endParaRPr lang="en-US"/>
          </a:p>
        </p:txBody>
      </p:sp>
      <p:sp>
        <p:nvSpPr>
          <p:cNvPr id="33807" name="Text Box 15"/>
          <p:cNvSpPr txBox="1">
            <a:spLocks noChangeArrowheads="1"/>
          </p:cNvSpPr>
          <p:nvPr/>
        </p:nvSpPr>
        <p:spPr bwMode="auto">
          <a:xfrm>
            <a:off x="3962400" y="1676400"/>
            <a:ext cx="990600" cy="501650"/>
          </a:xfrm>
          <a:prstGeom prst="rect">
            <a:avLst/>
          </a:prstGeom>
          <a:noFill/>
          <a:ln w="9525">
            <a:noFill/>
            <a:miter lim="800000"/>
            <a:headEnd/>
            <a:tailEnd/>
          </a:ln>
        </p:spPr>
        <p:txBody>
          <a:bodyPr tIns="137160" bIns="137160">
            <a:spAutoFit/>
          </a:bodyPr>
          <a:lstStyle/>
          <a:p>
            <a:pPr algn="ctr">
              <a:spcBef>
                <a:spcPct val="50000"/>
              </a:spcBef>
            </a:pPr>
            <a:r>
              <a:rPr lang="en-US" sz="1500"/>
              <a:t> part of</a:t>
            </a:r>
          </a:p>
        </p:txBody>
      </p:sp>
      <p:sp>
        <p:nvSpPr>
          <p:cNvPr id="33808" name="Text Box 16"/>
          <p:cNvSpPr txBox="1">
            <a:spLocks noChangeArrowheads="1"/>
          </p:cNvSpPr>
          <p:nvPr/>
        </p:nvSpPr>
        <p:spPr bwMode="auto">
          <a:xfrm>
            <a:off x="4724400" y="3276600"/>
            <a:ext cx="1828800" cy="501650"/>
          </a:xfrm>
          <a:prstGeom prst="rect">
            <a:avLst/>
          </a:prstGeom>
          <a:noFill/>
          <a:ln w="9525">
            <a:noFill/>
            <a:miter lim="800000"/>
            <a:headEnd/>
            <a:tailEnd/>
          </a:ln>
        </p:spPr>
        <p:txBody>
          <a:bodyPr tIns="137160" bIns="137160">
            <a:spAutoFit/>
          </a:bodyPr>
          <a:lstStyle/>
          <a:p>
            <a:pPr algn="ctr">
              <a:spcBef>
                <a:spcPct val="50000"/>
              </a:spcBef>
            </a:pPr>
            <a:r>
              <a:rPr lang="en-US" sz="1500"/>
              <a:t>used by</a:t>
            </a:r>
          </a:p>
        </p:txBody>
      </p:sp>
      <p:sp>
        <p:nvSpPr>
          <p:cNvPr id="33809" name="Text Box 17"/>
          <p:cNvSpPr txBox="1">
            <a:spLocks noChangeArrowheads="1"/>
          </p:cNvSpPr>
          <p:nvPr/>
        </p:nvSpPr>
        <p:spPr bwMode="auto">
          <a:xfrm>
            <a:off x="6629400" y="3352800"/>
            <a:ext cx="1828800" cy="501650"/>
          </a:xfrm>
          <a:prstGeom prst="rect">
            <a:avLst/>
          </a:prstGeom>
          <a:noFill/>
          <a:ln w="9525">
            <a:noFill/>
            <a:miter lim="800000"/>
            <a:headEnd/>
            <a:tailEnd/>
          </a:ln>
        </p:spPr>
        <p:txBody>
          <a:bodyPr tIns="137160" bIns="137160">
            <a:spAutoFit/>
          </a:bodyPr>
          <a:lstStyle/>
          <a:p>
            <a:pPr algn="ctr">
              <a:spcBef>
                <a:spcPct val="50000"/>
              </a:spcBef>
            </a:pPr>
            <a:r>
              <a:rPr lang="en-US" sz="1500"/>
              <a:t> provide</a:t>
            </a:r>
          </a:p>
        </p:txBody>
      </p:sp>
      <p:sp>
        <p:nvSpPr>
          <p:cNvPr id="33810" name="Text Box 19"/>
          <p:cNvSpPr txBox="1">
            <a:spLocks noChangeArrowheads="1"/>
          </p:cNvSpPr>
          <p:nvPr/>
        </p:nvSpPr>
        <p:spPr bwMode="auto">
          <a:xfrm>
            <a:off x="3505200" y="3200400"/>
            <a:ext cx="1828800" cy="501650"/>
          </a:xfrm>
          <a:prstGeom prst="rect">
            <a:avLst/>
          </a:prstGeom>
          <a:noFill/>
          <a:ln w="9525">
            <a:noFill/>
            <a:miter lim="800000"/>
            <a:headEnd/>
            <a:tailEnd/>
          </a:ln>
        </p:spPr>
        <p:txBody>
          <a:bodyPr tIns="137160" bIns="137160">
            <a:spAutoFit/>
          </a:bodyPr>
          <a:lstStyle/>
          <a:p>
            <a:pPr algn="ctr">
              <a:spcBef>
                <a:spcPct val="50000"/>
              </a:spcBef>
            </a:pPr>
            <a:r>
              <a:rPr lang="en-US" sz="1500"/>
              <a:t>attached to</a:t>
            </a:r>
          </a:p>
        </p:txBody>
      </p:sp>
      <p:sp>
        <p:nvSpPr>
          <p:cNvPr id="33811" name="Text Box 20"/>
          <p:cNvSpPr txBox="1">
            <a:spLocks noChangeArrowheads="1"/>
          </p:cNvSpPr>
          <p:nvPr/>
        </p:nvSpPr>
        <p:spPr bwMode="auto">
          <a:xfrm>
            <a:off x="2133600" y="3810000"/>
            <a:ext cx="1828800" cy="501650"/>
          </a:xfrm>
          <a:prstGeom prst="rect">
            <a:avLst/>
          </a:prstGeom>
          <a:noFill/>
          <a:ln w="9525">
            <a:noFill/>
            <a:miter lim="800000"/>
            <a:headEnd/>
            <a:tailEnd/>
          </a:ln>
        </p:spPr>
        <p:txBody>
          <a:bodyPr tIns="137160" bIns="137160">
            <a:spAutoFit/>
          </a:bodyPr>
          <a:lstStyle/>
          <a:p>
            <a:pPr algn="ctr">
              <a:spcBef>
                <a:spcPct val="50000"/>
              </a:spcBef>
            </a:pPr>
            <a:r>
              <a:rPr lang="en-US" sz="1500"/>
              <a:t>affect</a:t>
            </a:r>
          </a:p>
        </p:txBody>
      </p:sp>
      <p:sp>
        <p:nvSpPr>
          <p:cNvPr id="33812" name="Text Box 21"/>
          <p:cNvSpPr txBox="1">
            <a:spLocks noChangeArrowheads="1"/>
          </p:cNvSpPr>
          <p:nvPr/>
        </p:nvSpPr>
        <p:spPr bwMode="auto">
          <a:xfrm>
            <a:off x="3962400" y="1066800"/>
            <a:ext cx="914400" cy="390525"/>
          </a:xfrm>
          <a:prstGeom prst="rect">
            <a:avLst/>
          </a:prstGeom>
          <a:solidFill>
            <a:schemeClr val="accent1"/>
          </a:solidFill>
          <a:ln w="9525">
            <a:solidFill>
              <a:schemeClr val="tx1"/>
            </a:solidFill>
            <a:miter lim="800000"/>
            <a:headEnd/>
            <a:tailEnd/>
          </a:ln>
        </p:spPr>
        <p:txBody>
          <a:bodyPr lIns="45720" rIns="45720">
            <a:spAutoFit/>
          </a:bodyPr>
          <a:lstStyle/>
          <a:p>
            <a:pPr algn="ctr">
              <a:spcBef>
                <a:spcPct val="50000"/>
              </a:spcBef>
            </a:pPr>
            <a:r>
              <a:rPr lang="en-US" sz="1900">
                <a:solidFill>
                  <a:schemeClr val="bg2"/>
                </a:solidFill>
              </a:rPr>
              <a:t>CPU</a:t>
            </a:r>
          </a:p>
        </p:txBody>
      </p:sp>
      <p:sp>
        <p:nvSpPr>
          <p:cNvPr id="110614" name="Text Box 22"/>
          <p:cNvSpPr txBox="1">
            <a:spLocks noChangeArrowheads="1"/>
          </p:cNvSpPr>
          <p:nvPr/>
        </p:nvSpPr>
        <p:spPr bwMode="auto">
          <a:xfrm>
            <a:off x="609600" y="4876800"/>
            <a:ext cx="7848600" cy="1246188"/>
          </a:xfrm>
          <a:prstGeom prst="rect">
            <a:avLst/>
          </a:prstGeom>
          <a:noFill/>
          <a:ln w="9525">
            <a:solidFill>
              <a:schemeClr val="tx1"/>
            </a:solidFill>
            <a:miter lim="800000"/>
            <a:headEnd/>
            <a:tailEnd/>
          </a:ln>
        </p:spPr>
        <p:txBody>
          <a:bodyPr tIns="137160" bIns="137160">
            <a:spAutoFit/>
          </a:bodyPr>
          <a:lstStyle/>
          <a:p>
            <a:pPr>
              <a:spcBef>
                <a:spcPct val="50000"/>
              </a:spcBef>
            </a:pPr>
            <a:r>
              <a:rPr lang="en-US" sz="1800"/>
              <a:t>This diagram shows the role of the status flags in an assembly program.</a:t>
            </a:r>
          </a:p>
          <a:p>
            <a:pPr>
              <a:spcBef>
                <a:spcPct val="50000"/>
              </a:spcBef>
            </a:pPr>
            <a:r>
              <a:rPr lang="en-US" sz="1800"/>
              <a:t>Note that </a:t>
            </a:r>
            <a:r>
              <a:rPr lang="en-US" sz="1800" u="sng"/>
              <a:t>each</a:t>
            </a:r>
            <a:r>
              <a:rPr lang="en-US" sz="1800"/>
              <a:t> time the ALU performs an arithmetic or bitwise operation, the status flags could change state</a:t>
            </a:r>
            <a:r>
              <a:rPr lang="en-US" sz="1500"/>
              <a:t>.</a:t>
            </a:r>
          </a:p>
        </p:txBody>
      </p:sp>
      <p:sp>
        <p:nvSpPr>
          <p:cNvPr id="33814" name="Line 23"/>
          <p:cNvSpPr>
            <a:spLocks noChangeShapeType="1"/>
          </p:cNvSpPr>
          <p:nvPr/>
        </p:nvSpPr>
        <p:spPr bwMode="auto">
          <a:xfrm>
            <a:off x="4876800" y="1447800"/>
            <a:ext cx="1447800" cy="1143000"/>
          </a:xfrm>
          <a:prstGeom prst="line">
            <a:avLst/>
          </a:prstGeom>
          <a:noFill/>
          <a:ln w="9525">
            <a:solidFill>
              <a:schemeClr val="tx2"/>
            </a:solidFill>
            <a:round/>
            <a:headEnd/>
            <a:tailEnd type="triangle" w="med" len="med"/>
          </a:ln>
        </p:spPr>
        <p:txBody>
          <a:bodyPr tIns="137160" bIns="137160">
            <a:spAutoFit/>
          </a:bodyPr>
          <a:lstStyle/>
          <a:p>
            <a:endParaRPr lang="en-US"/>
          </a:p>
        </p:txBody>
      </p:sp>
      <p:sp>
        <p:nvSpPr>
          <p:cNvPr id="33815" name="Text Box 24"/>
          <p:cNvSpPr txBox="1">
            <a:spLocks noChangeArrowheads="1"/>
          </p:cNvSpPr>
          <p:nvPr/>
        </p:nvSpPr>
        <p:spPr bwMode="auto">
          <a:xfrm>
            <a:off x="5105400" y="1676400"/>
            <a:ext cx="1828800" cy="501650"/>
          </a:xfrm>
          <a:prstGeom prst="rect">
            <a:avLst/>
          </a:prstGeom>
          <a:noFill/>
          <a:ln w="9525">
            <a:noFill/>
            <a:miter lim="800000"/>
            <a:headEnd/>
            <a:tailEnd/>
          </a:ln>
        </p:spPr>
        <p:txBody>
          <a:bodyPr tIns="137160" bIns="137160">
            <a:spAutoFit/>
          </a:bodyPr>
          <a:lstStyle/>
          <a:p>
            <a:pPr algn="ctr">
              <a:spcBef>
                <a:spcPct val="50000"/>
              </a:spcBef>
            </a:pPr>
            <a:r>
              <a:rPr lang="en-US" sz="1500"/>
              <a:t>executes</a:t>
            </a:r>
          </a:p>
        </p:txBody>
      </p:sp>
      <p:sp>
        <p:nvSpPr>
          <p:cNvPr id="33816" name="Line 25"/>
          <p:cNvSpPr>
            <a:spLocks noChangeShapeType="1"/>
          </p:cNvSpPr>
          <p:nvPr/>
        </p:nvSpPr>
        <p:spPr bwMode="auto">
          <a:xfrm flipH="1">
            <a:off x="2971800" y="2667000"/>
            <a:ext cx="990600" cy="304800"/>
          </a:xfrm>
          <a:prstGeom prst="line">
            <a:avLst/>
          </a:prstGeom>
          <a:noFill/>
          <a:ln w="9525">
            <a:solidFill>
              <a:schemeClr val="tx2"/>
            </a:solidFill>
            <a:round/>
            <a:headEnd/>
            <a:tailEnd type="triangle" w="med" len="med"/>
          </a:ln>
        </p:spPr>
        <p:txBody>
          <a:bodyPr tIns="137160" bIns="137160">
            <a:spAutoFit/>
          </a:bodyPr>
          <a:lstStyle/>
          <a:p>
            <a:endParaRPr lang="en-US"/>
          </a:p>
        </p:txBody>
      </p:sp>
      <p:sp>
        <p:nvSpPr>
          <p:cNvPr id="33817" name="Text Box 26"/>
          <p:cNvSpPr txBox="1">
            <a:spLocks noChangeArrowheads="1"/>
          </p:cNvSpPr>
          <p:nvPr/>
        </p:nvSpPr>
        <p:spPr bwMode="auto">
          <a:xfrm>
            <a:off x="2895600" y="2286000"/>
            <a:ext cx="1143000" cy="501650"/>
          </a:xfrm>
          <a:prstGeom prst="rect">
            <a:avLst/>
          </a:prstGeom>
          <a:noFill/>
          <a:ln w="9525">
            <a:noFill/>
            <a:miter lim="800000"/>
            <a:headEnd/>
            <a:tailEnd/>
          </a:ln>
        </p:spPr>
        <p:txBody>
          <a:bodyPr tIns="137160" bIns="137160">
            <a:spAutoFit/>
          </a:bodyPr>
          <a:lstStyle/>
          <a:p>
            <a:pPr algn="ctr">
              <a:spcBef>
                <a:spcPct val="50000"/>
              </a:spcBef>
            </a:pPr>
            <a:r>
              <a:rPr lang="en-US" sz="1500"/>
              <a:t>executes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0614"/>
                                        </p:tgtEl>
                                        <p:attrNameLst>
                                          <p:attrName>style.visibility</p:attrName>
                                        </p:attrNameLst>
                                      </p:cBhvr>
                                      <p:to>
                                        <p:strVal val="visible"/>
                                      </p:to>
                                    </p:set>
                                    <p:anim calcmode="lin" valueType="num">
                                      <p:cBhvr additive="base">
                                        <p:cTn id="7" dur="500" fill="hold"/>
                                        <p:tgtEl>
                                          <p:spTgt spid="110614"/>
                                        </p:tgtEl>
                                        <p:attrNameLst>
                                          <p:attrName>ppt_x</p:attrName>
                                        </p:attrNameLst>
                                      </p:cBhvr>
                                      <p:tavLst>
                                        <p:tav tm="0">
                                          <p:val>
                                            <p:strVal val="0-#ppt_w/2"/>
                                          </p:val>
                                        </p:tav>
                                        <p:tav tm="100000">
                                          <p:val>
                                            <p:strVal val="#ppt_x"/>
                                          </p:val>
                                        </p:tav>
                                      </p:tavLst>
                                    </p:anim>
                                    <p:anim calcmode="lin" valueType="num">
                                      <p:cBhvr additive="base">
                                        <p:cTn id="8" dur="500" fill="hold"/>
                                        <p:tgtEl>
                                          <p:spTgt spid="1106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14"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Slide Number Placeholder 3"/>
          <p:cNvSpPr>
            <a:spLocks noGrp="1"/>
          </p:cNvSpPr>
          <p:nvPr>
            <p:ph type="sldNum" sz="quarter" idx="11"/>
          </p:nvPr>
        </p:nvSpPr>
        <p:spPr/>
        <p:txBody>
          <a:bodyPr/>
          <a:lstStyle/>
          <a:p>
            <a:pPr>
              <a:defRPr/>
            </a:pPr>
            <a:fld id="{05784322-EC0D-41E2-BDCE-7E63086DCAD7}" type="slidenum">
              <a:rPr lang="en-US" smtClean="0"/>
              <a:pPr>
                <a:defRPr/>
              </a:pPr>
              <a:t>31</a:t>
            </a:fld>
            <a:endParaRPr lang="en-US" smtClean="0"/>
          </a:p>
        </p:txBody>
      </p:sp>
      <p:sp>
        <p:nvSpPr>
          <p:cNvPr id="105474" name="Rectangle 2"/>
          <p:cNvSpPr>
            <a:spLocks noGrp="1" noChangeArrowheads="1"/>
          </p:cNvSpPr>
          <p:nvPr>
            <p:ph type="title"/>
          </p:nvPr>
        </p:nvSpPr>
        <p:spPr/>
        <p:txBody>
          <a:bodyPr/>
          <a:lstStyle/>
          <a:p>
            <a:pPr eaLnBrk="1" hangingPunct="1">
              <a:defRPr/>
            </a:pPr>
            <a:r>
              <a:rPr lang="en-US" sz="2800" smtClean="0"/>
              <a:t>Zero Flag (ZF)</a:t>
            </a:r>
          </a:p>
        </p:txBody>
      </p:sp>
      <p:sp>
        <p:nvSpPr>
          <p:cNvPr id="34821" name="Text Box 3"/>
          <p:cNvSpPr txBox="1">
            <a:spLocks noChangeArrowheads="1"/>
          </p:cNvSpPr>
          <p:nvPr/>
        </p:nvSpPr>
        <p:spPr bwMode="auto">
          <a:xfrm>
            <a:off x="1752600" y="2286000"/>
            <a:ext cx="5562600" cy="1371600"/>
          </a:xfrm>
          <a:prstGeom prst="rect">
            <a:avLst/>
          </a:prstGeom>
          <a:noFill/>
          <a:ln w="9525">
            <a:solidFill>
              <a:schemeClr val="tx1"/>
            </a:solidFill>
            <a:miter lim="800000"/>
            <a:headEnd/>
            <a:tailEnd/>
          </a:ln>
        </p:spPr>
        <p:txBody>
          <a:bodyPr tIns="137160" bIns="228600"/>
          <a:lstStyle/>
          <a:p>
            <a:pPr>
              <a:lnSpc>
                <a:spcPct val="50000"/>
              </a:lnSpc>
              <a:spcBef>
                <a:spcPct val="50000"/>
              </a:spcBef>
              <a:tabLst>
                <a:tab pos="457200" algn="l"/>
                <a:tab pos="2743200" algn="l"/>
              </a:tabLst>
            </a:pPr>
            <a:r>
              <a:rPr lang="en-US" sz="1600" b="1">
                <a:latin typeface="Courier New" pitchFamily="49" charset="0"/>
              </a:rPr>
              <a:t>mov cx,1</a:t>
            </a:r>
          </a:p>
          <a:p>
            <a:pPr>
              <a:lnSpc>
                <a:spcPct val="50000"/>
              </a:lnSpc>
              <a:spcBef>
                <a:spcPct val="50000"/>
              </a:spcBef>
              <a:tabLst>
                <a:tab pos="457200" algn="l"/>
                <a:tab pos="2743200" algn="l"/>
              </a:tabLst>
            </a:pPr>
            <a:r>
              <a:rPr lang="en-US" sz="1600" b="1">
                <a:latin typeface="Courier New" pitchFamily="49" charset="0"/>
              </a:rPr>
              <a:t>sub cx,1 	; CX = 0, ZF = 1</a:t>
            </a:r>
          </a:p>
          <a:p>
            <a:pPr>
              <a:lnSpc>
                <a:spcPct val="50000"/>
              </a:lnSpc>
              <a:spcBef>
                <a:spcPct val="50000"/>
              </a:spcBef>
              <a:tabLst>
                <a:tab pos="457200" algn="l"/>
                <a:tab pos="2743200" algn="l"/>
              </a:tabLst>
            </a:pPr>
            <a:r>
              <a:rPr lang="en-US" sz="1600" b="1">
                <a:latin typeface="Courier New" pitchFamily="49" charset="0"/>
              </a:rPr>
              <a:t>mov ax,0FFFFh</a:t>
            </a:r>
          </a:p>
          <a:p>
            <a:pPr>
              <a:lnSpc>
                <a:spcPct val="50000"/>
              </a:lnSpc>
              <a:spcBef>
                <a:spcPct val="50000"/>
              </a:spcBef>
              <a:tabLst>
                <a:tab pos="457200" algn="l"/>
                <a:tab pos="2743200" algn="l"/>
              </a:tabLst>
            </a:pPr>
            <a:r>
              <a:rPr lang="en-US" sz="1600" b="1">
                <a:latin typeface="Courier New" pitchFamily="49" charset="0"/>
              </a:rPr>
              <a:t>inc ax 	; AX = 0, ZF = 1</a:t>
            </a:r>
          </a:p>
          <a:p>
            <a:pPr>
              <a:lnSpc>
                <a:spcPct val="50000"/>
              </a:lnSpc>
              <a:spcBef>
                <a:spcPct val="50000"/>
              </a:spcBef>
              <a:tabLst>
                <a:tab pos="457200" algn="l"/>
                <a:tab pos="2743200" algn="l"/>
              </a:tabLst>
            </a:pPr>
            <a:r>
              <a:rPr lang="en-US" sz="1600" b="1">
                <a:latin typeface="Courier New" pitchFamily="49" charset="0"/>
              </a:rPr>
              <a:t>inc ax 	; AX = 1, ZF = 0</a:t>
            </a:r>
          </a:p>
        </p:txBody>
      </p:sp>
      <p:sp>
        <p:nvSpPr>
          <p:cNvPr id="34822" name="Text Box 4"/>
          <p:cNvSpPr txBox="1">
            <a:spLocks noChangeArrowheads="1"/>
          </p:cNvSpPr>
          <p:nvPr/>
        </p:nvSpPr>
        <p:spPr bwMode="auto">
          <a:xfrm>
            <a:off x="685800" y="1219200"/>
            <a:ext cx="7696200" cy="822325"/>
          </a:xfrm>
          <a:prstGeom prst="rect">
            <a:avLst/>
          </a:prstGeom>
          <a:noFill/>
          <a:ln w="9525">
            <a:noFill/>
            <a:miter lim="800000"/>
            <a:headEnd/>
            <a:tailEnd/>
          </a:ln>
        </p:spPr>
        <p:txBody>
          <a:bodyPr tIns="137160" bIns="137160">
            <a:spAutoFit/>
          </a:bodyPr>
          <a:lstStyle/>
          <a:p>
            <a:pPr>
              <a:spcBef>
                <a:spcPct val="50000"/>
              </a:spcBef>
            </a:pPr>
            <a:r>
              <a:rPr lang="en-US" sz="1800"/>
              <a:t>The Zero flag is set when the result of an operation produces zero in the destination operand.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lide Number Placeholder 3"/>
          <p:cNvSpPr>
            <a:spLocks noGrp="1"/>
          </p:cNvSpPr>
          <p:nvPr>
            <p:ph type="sldNum" sz="quarter" idx="11"/>
          </p:nvPr>
        </p:nvSpPr>
        <p:spPr/>
        <p:txBody>
          <a:bodyPr/>
          <a:lstStyle/>
          <a:p>
            <a:pPr>
              <a:defRPr/>
            </a:pPr>
            <a:fld id="{65648756-FE99-44DD-B0C8-EA33A756C699}" type="slidenum">
              <a:rPr lang="en-US" smtClean="0"/>
              <a:pPr>
                <a:defRPr/>
              </a:pPr>
              <a:t>32</a:t>
            </a:fld>
            <a:endParaRPr lang="en-US" smtClean="0"/>
          </a:p>
        </p:txBody>
      </p:sp>
      <p:sp>
        <p:nvSpPr>
          <p:cNvPr id="111618" name="Rectangle 2"/>
          <p:cNvSpPr>
            <a:spLocks noGrp="1" noChangeArrowheads="1"/>
          </p:cNvSpPr>
          <p:nvPr>
            <p:ph type="title"/>
          </p:nvPr>
        </p:nvSpPr>
        <p:spPr/>
        <p:txBody>
          <a:bodyPr/>
          <a:lstStyle/>
          <a:p>
            <a:pPr eaLnBrk="1" hangingPunct="1">
              <a:defRPr/>
            </a:pPr>
            <a:r>
              <a:rPr lang="en-US" sz="2800" smtClean="0"/>
              <a:t>Sign Flag (SF)</a:t>
            </a:r>
          </a:p>
        </p:txBody>
      </p:sp>
      <p:sp>
        <p:nvSpPr>
          <p:cNvPr id="35845" name="Text Box 3"/>
          <p:cNvSpPr txBox="1">
            <a:spLocks noChangeArrowheads="1"/>
          </p:cNvSpPr>
          <p:nvPr/>
        </p:nvSpPr>
        <p:spPr bwMode="auto">
          <a:xfrm>
            <a:off x="1219200" y="2057400"/>
            <a:ext cx="6553200" cy="838200"/>
          </a:xfrm>
          <a:prstGeom prst="rect">
            <a:avLst/>
          </a:prstGeom>
          <a:noFill/>
          <a:ln w="9525">
            <a:solidFill>
              <a:schemeClr val="tx1"/>
            </a:solidFill>
            <a:miter lim="800000"/>
            <a:headEnd/>
            <a:tailEnd/>
          </a:ln>
        </p:spPr>
        <p:txBody>
          <a:bodyPr tIns="137160" bIns="228600"/>
          <a:lstStyle/>
          <a:p>
            <a:pPr>
              <a:lnSpc>
                <a:spcPct val="50000"/>
              </a:lnSpc>
              <a:spcBef>
                <a:spcPct val="50000"/>
              </a:spcBef>
              <a:tabLst>
                <a:tab pos="457200" algn="l"/>
                <a:tab pos="3657600" algn="l"/>
                <a:tab pos="4114800" algn="l"/>
              </a:tabLst>
            </a:pPr>
            <a:r>
              <a:rPr lang="en-US" sz="1600" b="1">
                <a:latin typeface="Courier New" pitchFamily="49" charset="0"/>
              </a:rPr>
              <a:t>mov cx,0</a:t>
            </a:r>
          </a:p>
          <a:p>
            <a:pPr>
              <a:lnSpc>
                <a:spcPct val="50000"/>
              </a:lnSpc>
              <a:spcBef>
                <a:spcPct val="50000"/>
              </a:spcBef>
              <a:tabLst>
                <a:tab pos="457200" algn="l"/>
                <a:tab pos="3657600" algn="l"/>
                <a:tab pos="4114800" algn="l"/>
              </a:tabLst>
            </a:pPr>
            <a:r>
              <a:rPr lang="en-US" sz="1600" b="1">
                <a:latin typeface="Courier New" pitchFamily="49" charset="0"/>
              </a:rPr>
              <a:t>dec cx 	; CX = -1, SF = 1</a:t>
            </a:r>
          </a:p>
          <a:p>
            <a:pPr>
              <a:lnSpc>
                <a:spcPct val="50000"/>
              </a:lnSpc>
              <a:spcBef>
                <a:spcPct val="50000"/>
              </a:spcBef>
              <a:tabLst>
                <a:tab pos="457200" algn="l"/>
                <a:tab pos="3657600" algn="l"/>
                <a:tab pos="4114800" algn="l"/>
              </a:tabLst>
            </a:pPr>
            <a:r>
              <a:rPr lang="en-US" sz="1600" b="1">
                <a:latin typeface="Courier New" pitchFamily="49" charset="0"/>
              </a:rPr>
              <a:t>add cx,2 	; CX = 1, SF = 0</a:t>
            </a:r>
          </a:p>
        </p:txBody>
      </p:sp>
      <p:sp>
        <p:nvSpPr>
          <p:cNvPr id="35846" name="Text Box 4"/>
          <p:cNvSpPr txBox="1">
            <a:spLocks noChangeArrowheads="1"/>
          </p:cNvSpPr>
          <p:nvPr/>
        </p:nvSpPr>
        <p:spPr bwMode="auto">
          <a:xfrm>
            <a:off x="685800" y="1066800"/>
            <a:ext cx="7696200" cy="877888"/>
          </a:xfrm>
          <a:prstGeom prst="rect">
            <a:avLst/>
          </a:prstGeom>
          <a:noFill/>
          <a:ln w="9525">
            <a:noFill/>
            <a:miter lim="800000"/>
            <a:headEnd/>
            <a:tailEnd/>
          </a:ln>
        </p:spPr>
        <p:txBody>
          <a:bodyPr tIns="137160" bIns="137160">
            <a:spAutoFit/>
          </a:bodyPr>
          <a:lstStyle/>
          <a:p>
            <a:pPr>
              <a:spcBef>
                <a:spcPct val="50000"/>
              </a:spcBef>
            </a:pPr>
            <a:r>
              <a:rPr lang="en-US" sz="1800"/>
              <a:t>The Sign flag is set when the destination operand has a negative result. The flag is clear when the destination operand has a positive result.</a:t>
            </a:r>
            <a:r>
              <a:rPr lang="en-US"/>
              <a:t> </a:t>
            </a:r>
          </a:p>
        </p:txBody>
      </p:sp>
      <p:grpSp>
        <p:nvGrpSpPr>
          <p:cNvPr id="2" name="Group 9"/>
          <p:cNvGrpSpPr>
            <a:grpSpLocks/>
          </p:cNvGrpSpPr>
          <p:nvPr/>
        </p:nvGrpSpPr>
        <p:grpSpPr bwMode="auto">
          <a:xfrm>
            <a:off x="838200" y="3429000"/>
            <a:ext cx="6553200" cy="1616075"/>
            <a:chOff x="336" y="2054"/>
            <a:chExt cx="4608" cy="1018"/>
          </a:xfrm>
        </p:grpSpPr>
        <p:sp>
          <p:nvSpPr>
            <p:cNvPr id="35848" name="Rectangle 7"/>
            <p:cNvSpPr>
              <a:spLocks noChangeArrowheads="1"/>
            </p:cNvSpPr>
            <p:nvPr/>
          </p:nvSpPr>
          <p:spPr bwMode="auto">
            <a:xfrm>
              <a:off x="336" y="2054"/>
              <a:ext cx="3578" cy="349"/>
            </a:xfrm>
            <a:prstGeom prst="rect">
              <a:avLst/>
            </a:prstGeom>
            <a:noFill/>
            <a:ln w="9525">
              <a:noFill/>
              <a:miter lim="800000"/>
              <a:headEnd/>
              <a:tailEnd/>
            </a:ln>
          </p:spPr>
          <p:txBody>
            <a:bodyPr wrap="none" tIns="137160" bIns="137160">
              <a:spAutoFit/>
            </a:bodyPr>
            <a:lstStyle/>
            <a:p>
              <a:pPr>
                <a:spcBef>
                  <a:spcPct val="50000"/>
                </a:spcBef>
              </a:pPr>
              <a:r>
                <a:rPr lang="en-US" sz="1800"/>
                <a:t>The sign flag is a copy of the destination's MSB:</a:t>
              </a:r>
            </a:p>
          </p:txBody>
        </p:sp>
        <p:sp>
          <p:nvSpPr>
            <p:cNvPr id="35849" name="Text Box 8"/>
            <p:cNvSpPr txBox="1">
              <a:spLocks noChangeArrowheads="1"/>
            </p:cNvSpPr>
            <p:nvPr/>
          </p:nvSpPr>
          <p:spPr bwMode="auto">
            <a:xfrm>
              <a:off x="816" y="2448"/>
              <a:ext cx="4128" cy="624"/>
            </a:xfrm>
            <a:prstGeom prst="rect">
              <a:avLst/>
            </a:prstGeom>
            <a:noFill/>
            <a:ln w="9525">
              <a:solidFill>
                <a:schemeClr val="tx1"/>
              </a:solidFill>
              <a:miter lim="800000"/>
              <a:headEnd/>
              <a:tailEnd/>
            </a:ln>
          </p:spPr>
          <p:txBody>
            <a:bodyPr tIns="137160" bIns="228600"/>
            <a:lstStyle/>
            <a:p>
              <a:pPr>
                <a:lnSpc>
                  <a:spcPct val="50000"/>
                </a:lnSpc>
                <a:spcBef>
                  <a:spcPct val="50000"/>
                </a:spcBef>
                <a:tabLst>
                  <a:tab pos="457200" algn="l"/>
                  <a:tab pos="3657600" algn="l"/>
                  <a:tab pos="4114800" algn="l"/>
                </a:tabLst>
              </a:pPr>
              <a:r>
                <a:rPr lang="en-US" sz="1600" b="1">
                  <a:latin typeface="Courier New" pitchFamily="49" charset="0"/>
                </a:rPr>
                <a:t>mov al,0</a:t>
              </a:r>
            </a:p>
            <a:p>
              <a:pPr>
                <a:lnSpc>
                  <a:spcPct val="50000"/>
                </a:lnSpc>
                <a:spcBef>
                  <a:spcPct val="50000"/>
                </a:spcBef>
                <a:tabLst>
                  <a:tab pos="457200" algn="l"/>
                  <a:tab pos="3657600" algn="l"/>
                  <a:tab pos="4114800" algn="l"/>
                </a:tabLst>
              </a:pPr>
              <a:r>
                <a:rPr lang="en-US" sz="1600" b="1">
                  <a:latin typeface="Courier New" pitchFamily="49" charset="0"/>
                </a:rPr>
                <a:t>dec al              ; AL = 11111111b, SF = 1</a:t>
              </a:r>
            </a:p>
            <a:p>
              <a:pPr>
                <a:lnSpc>
                  <a:spcPct val="50000"/>
                </a:lnSpc>
                <a:spcBef>
                  <a:spcPct val="50000"/>
                </a:spcBef>
                <a:tabLst>
                  <a:tab pos="457200" algn="l"/>
                  <a:tab pos="3657600" algn="l"/>
                  <a:tab pos="4114800" algn="l"/>
                </a:tabLst>
              </a:pPr>
              <a:r>
                <a:rPr lang="en-US" sz="1600" b="1">
                  <a:latin typeface="Courier New" pitchFamily="49" charset="0"/>
                </a:rPr>
                <a:t>add al,2            ; AL = 00000001b, SF = 0</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Slide Number Placeholder 3"/>
          <p:cNvSpPr>
            <a:spLocks noGrp="1"/>
          </p:cNvSpPr>
          <p:nvPr>
            <p:ph type="sldNum" sz="quarter" idx="11"/>
          </p:nvPr>
        </p:nvSpPr>
        <p:spPr/>
        <p:txBody>
          <a:bodyPr/>
          <a:lstStyle/>
          <a:p>
            <a:pPr>
              <a:defRPr/>
            </a:pPr>
            <a:fld id="{45783084-5AA6-45A9-B5F6-9A8DAC991180}" type="slidenum">
              <a:rPr lang="en-US" smtClean="0"/>
              <a:pPr>
                <a:defRPr/>
              </a:pPr>
              <a:t>33</a:t>
            </a:fld>
            <a:endParaRPr lang="en-US" smtClean="0"/>
          </a:p>
        </p:txBody>
      </p:sp>
      <p:sp>
        <p:nvSpPr>
          <p:cNvPr id="168962" name="Rectangle 2"/>
          <p:cNvSpPr>
            <a:spLocks noGrp="1" noChangeArrowheads="1"/>
          </p:cNvSpPr>
          <p:nvPr>
            <p:ph type="title"/>
          </p:nvPr>
        </p:nvSpPr>
        <p:spPr>
          <a:xfrm>
            <a:off x="685800" y="228600"/>
            <a:ext cx="7772400" cy="914400"/>
          </a:xfrm>
        </p:spPr>
        <p:txBody>
          <a:bodyPr/>
          <a:lstStyle/>
          <a:p>
            <a:pPr eaLnBrk="1" hangingPunct="1">
              <a:defRPr/>
            </a:pPr>
            <a:r>
              <a:rPr lang="en-US" sz="2800" smtClean="0"/>
              <a:t>Signed and Unsigned Integers</a:t>
            </a:r>
          </a:p>
        </p:txBody>
      </p:sp>
      <p:sp>
        <p:nvSpPr>
          <p:cNvPr id="36869" name="Rectangle 3"/>
          <p:cNvSpPr>
            <a:spLocks noGrp="1" noChangeArrowheads="1"/>
          </p:cNvSpPr>
          <p:nvPr>
            <p:ph type="body" idx="4294967295"/>
          </p:nvPr>
        </p:nvSpPr>
        <p:spPr>
          <a:xfrm>
            <a:off x="533400" y="990600"/>
            <a:ext cx="8001000" cy="4800600"/>
          </a:xfrm>
        </p:spPr>
        <p:txBody>
          <a:bodyPr/>
          <a:lstStyle/>
          <a:p>
            <a:pPr eaLnBrk="1" hangingPunct="1"/>
            <a:r>
              <a:rPr lang="en-US" sz="1800" dirty="0" smtClean="0"/>
              <a:t>All CPU instructions operate exactly the same way for both signed and unsigned integers, because the ALU does not distinguish between signed and unsigned integers (a data value is just 1’s and 0’s to the hardware).</a:t>
            </a:r>
          </a:p>
          <a:p>
            <a:pPr lvl="1" eaLnBrk="1" hangingPunct="1"/>
            <a:r>
              <a:rPr lang="en-US" sz="1600" dirty="0" smtClean="0"/>
              <a:t>Example: </a:t>
            </a:r>
          </a:p>
          <a:p>
            <a:pPr lvl="2" eaLnBrk="1" hangingPunct="1">
              <a:buFontTx/>
              <a:buNone/>
            </a:pPr>
            <a:r>
              <a:rPr lang="en-US" sz="1600" b="1" dirty="0" smtClean="0">
                <a:latin typeface="Courier New" pitchFamily="49" charset="0"/>
              </a:rPr>
              <a:t>	</a:t>
            </a:r>
            <a:r>
              <a:rPr lang="en-US" sz="1600" b="1" dirty="0" err="1" smtClean="0">
                <a:latin typeface="Courier New" pitchFamily="49" charset="0"/>
              </a:rPr>
              <a:t>mov</a:t>
            </a:r>
            <a:r>
              <a:rPr lang="en-US" sz="1600" b="1" dirty="0" smtClean="0">
                <a:latin typeface="Courier New" pitchFamily="49" charset="0"/>
              </a:rPr>
              <a:t> ax, e000h    		</a:t>
            </a:r>
          </a:p>
          <a:p>
            <a:pPr lvl="2" eaLnBrk="1" hangingPunct="1">
              <a:buFontTx/>
              <a:buNone/>
            </a:pPr>
            <a:r>
              <a:rPr lang="en-US" sz="1600" b="1" dirty="0" smtClean="0">
                <a:latin typeface="Courier New" pitchFamily="49" charset="0"/>
              </a:rPr>
              <a:t>	add ax, 1fffh	   ; ax = </a:t>
            </a:r>
            <a:r>
              <a:rPr lang="en-US" sz="1600" b="1" dirty="0" err="1" smtClean="0">
                <a:latin typeface="Courier New" pitchFamily="49" charset="0"/>
              </a:rPr>
              <a:t>ffffh</a:t>
            </a:r>
            <a:r>
              <a:rPr lang="en-US" sz="1600" b="1" dirty="0" smtClean="0">
                <a:latin typeface="Courier New" pitchFamily="49" charset="0"/>
              </a:rPr>
              <a:t>,  SF = 1</a:t>
            </a:r>
            <a:endParaRPr lang="en-US" sz="1400" b="1" dirty="0" smtClean="0">
              <a:latin typeface="Courier New" pitchFamily="49" charset="0"/>
            </a:endParaRPr>
          </a:p>
          <a:p>
            <a:pPr eaLnBrk="1" hangingPunct="1"/>
            <a:r>
              <a:rPr lang="en-US" sz="1800" dirty="0" smtClean="0"/>
              <a:t>YOU, the programmer, are responsible for using the correct data type and interpreting the result based on the correct data type.</a:t>
            </a:r>
          </a:p>
          <a:p>
            <a:pPr eaLnBrk="1" hangingPunct="1"/>
            <a:r>
              <a:rPr lang="en-US" sz="1800" dirty="0" smtClean="0"/>
              <a:t>In the example above, after the 2</a:t>
            </a:r>
            <a:r>
              <a:rPr lang="en-US" sz="1800" baseline="30000" dirty="0" smtClean="0"/>
              <a:t>nd</a:t>
            </a:r>
            <a:r>
              <a:rPr lang="en-US" sz="1800" dirty="0" smtClean="0"/>
              <a:t> instruction runs, SF is 1. Is the value of SF important?</a:t>
            </a:r>
          </a:p>
          <a:p>
            <a:pPr lvl="1" eaLnBrk="1" hangingPunct="1"/>
            <a:r>
              <a:rPr lang="en-US" sz="1800" dirty="0" smtClean="0"/>
              <a:t>No: If you are working with unsigned integers, then ax contains the value 65,535 decimal, and you don’t need to look at the SF value.</a:t>
            </a:r>
          </a:p>
          <a:p>
            <a:pPr lvl="1" eaLnBrk="1" hangingPunct="1"/>
            <a:r>
              <a:rPr lang="en-US" sz="1800" dirty="0" smtClean="0"/>
              <a:t> Yes: If you are working with signed integers, then ax contains the value -1 decimal. You need to check SF if you want to catch negative values.</a:t>
            </a:r>
            <a:endParaRPr lang="en-US" sz="15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Slide Number Placeholder 3"/>
          <p:cNvSpPr>
            <a:spLocks noGrp="1"/>
          </p:cNvSpPr>
          <p:nvPr>
            <p:ph type="sldNum" sz="quarter" idx="11"/>
          </p:nvPr>
        </p:nvSpPr>
        <p:spPr/>
        <p:txBody>
          <a:bodyPr/>
          <a:lstStyle/>
          <a:p>
            <a:pPr>
              <a:defRPr/>
            </a:pPr>
            <a:fld id="{182343E5-90B6-438F-B21B-32BB072918DE}" type="slidenum">
              <a:rPr lang="en-US" smtClean="0"/>
              <a:pPr>
                <a:defRPr/>
              </a:pPr>
              <a:t>34</a:t>
            </a:fld>
            <a:endParaRPr lang="en-US" smtClean="0"/>
          </a:p>
        </p:txBody>
      </p:sp>
      <p:sp>
        <p:nvSpPr>
          <p:cNvPr id="169986" name="Rectangle 2050"/>
          <p:cNvSpPr>
            <a:spLocks noGrp="1" noChangeArrowheads="1"/>
          </p:cNvSpPr>
          <p:nvPr>
            <p:ph type="title"/>
          </p:nvPr>
        </p:nvSpPr>
        <p:spPr>
          <a:xfrm>
            <a:off x="304800" y="152400"/>
            <a:ext cx="8229600" cy="914400"/>
          </a:xfrm>
        </p:spPr>
        <p:txBody>
          <a:bodyPr/>
          <a:lstStyle/>
          <a:p>
            <a:pPr eaLnBrk="1" hangingPunct="1">
              <a:defRPr/>
            </a:pPr>
            <a:r>
              <a:rPr lang="en-US" smtClean="0"/>
              <a:t>OF and CF – Hardware Viewpoint </a:t>
            </a:r>
            <a:r>
              <a:rPr lang="en-US" sz="2000" smtClean="0"/>
              <a:t>(1 of 2)</a:t>
            </a:r>
          </a:p>
        </p:txBody>
      </p:sp>
      <p:sp>
        <p:nvSpPr>
          <p:cNvPr id="37893" name="Rectangle 2051"/>
          <p:cNvSpPr>
            <a:spLocks noGrp="1" noChangeArrowheads="1"/>
          </p:cNvSpPr>
          <p:nvPr>
            <p:ph type="body" idx="4294967295"/>
          </p:nvPr>
        </p:nvSpPr>
        <p:spPr>
          <a:xfrm>
            <a:off x="533400" y="914400"/>
            <a:ext cx="8229600" cy="5334000"/>
          </a:xfrm>
        </p:spPr>
        <p:txBody>
          <a:bodyPr/>
          <a:lstStyle/>
          <a:p>
            <a:pPr eaLnBrk="1" hangingPunct="1">
              <a:lnSpc>
                <a:spcPct val="80000"/>
              </a:lnSpc>
            </a:pPr>
            <a:r>
              <a:rPr lang="en-US" sz="1800" dirty="0" smtClean="0"/>
              <a:t>Ultimately all instructions are executed by the logic of the hardware (level 0), so first we need to understand how the OF (</a:t>
            </a:r>
            <a:r>
              <a:rPr lang="en-US" sz="1800" b="1" dirty="0" smtClean="0"/>
              <a:t>o</a:t>
            </a:r>
            <a:r>
              <a:rPr lang="en-US" sz="1800" dirty="0" smtClean="0"/>
              <a:t>verflow </a:t>
            </a:r>
            <a:r>
              <a:rPr lang="en-US" sz="1800" b="1" dirty="0" smtClean="0"/>
              <a:t>f</a:t>
            </a:r>
            <a:r>
              <a:rPr lang="en-US" sz="1800" dirty="0" smtClean="0"/>
              <a:t>lag) and CF (</a:t>
            </a:r>
            <a:r>
              <a:rPr lang="en-US" sz="1800" b="1" dirty="0" smtClean="0"/>
              <a:t>c</a:t>
            </a:r>
            <a:r>
              <a:rPr lang="en-US" sz="1800" dirty="0" smtClean="0"/>
              <a:t>arry </a:t>
            </a:r>
            <a:r>
              <a:rPr lang="en-US" sz="1800" b="1" dirty="0" smtClean="0"/>
              <a:t>f</a:t>
            </a:r>
            <a:r>
              <a:rPr lang="en-US" sz="1800" dirty="0" smtClean="0"/>
              <a:t>lag) get set by the CPU.</a:t>
            </a:r>
          </a:p>
          <a:p>
            <a:pPr eaLnBrk="1" hangingPunct="1">
              <a:lnSpc>
                <a:spcPct val="80000"/>
              </a:lnSpc>
              <a:spcBef>
                <a:spcPct val="50000"/>
              </a:spcBef>
            </a:pPr>
            <a:r>
              <a:rPr lang="en-US" sz="1800" dirty="0" smtClean="0"/>
              <a:t>Recall that XOR (</a:t>
            </a:r>
            <a:r>
              <a:rPr lang="en-US" sz="1800" dirty="0" err="1" smtClean="0"/>
              <a:t>e</a:t>
            </a:r>
            <a:r>
              <a:rPr lang="en-US" sz="1800" b="1" dirty="0" err="1" smtClean="0"/>
              <a:t>X</a:t>
            </a:r>
            <a:r>
              <a:rPr lang="en-US" sz="1800" dirty="0" err="1" smtClean="0"/>
              <a:t>clusive</a:t>
            </a:r>
            <a:r>
              <a:rPr lang="en-US" sz="1800" dirty="0" smtClean="0"/>
              <a:t> </a:t>
            </a:r>
            <a:r>
              <a:rPr lang="en-US" sz="1800" b="1" dirty="0" smtClean="0"/>
              <a:t>OR</a:t>
            </a:r>
            <a:r>
              <a:rPr lang="en-US" sz="1800" dirty="0" smtClean="0"/>
              <a:t>) is a Boolean operation with 2 input:</a:t>
            </a:r>
          </a:p>
          <a:p>
            <a:pPr lvl="1" eaLnBrk="1" hangingPunct="1">
              <a:lnSpc>
                <a:spcPct val="80000"/>
              </a:lnSpc>
            </a:pPr>
            <a:r>
              <a:rPr lang="en-US" sz="1800" dirty="0" smtClean="0"/>
              <a:t>a XOR b = 0	if a and b are both 1 or both 0</a:t>
            </a:r>
          </a:p>
          <a:p>
            <a:pPr lvl="1" eaLnBrk="1" hangingPunct="1">
              <a:lnSpc>
                <a:spcPct val="80000"/>
              </a:lnSpc>
            </a:pPr>
            <a:r>
              <a:rPr lang="en-US" sz="1800" dirty="0" smtClean="0"/>
              <a:t>a XOR b = 1	if a=1, b=0  or  a=0, b=1</a:t>
            </a:r>
          </a:p>
          <a:p>
            <a:pPr eaLnBrk="1" hangingPunct="1">
              <a:lnSpc>
                <a:spcPct val="80000"/>
              </a:lnSpc>
              <a:spcBef>
                <a:spcPct val="50000"/>
              </a:spcBef>
            </a:pPr>
            <a:r>
              <a:rPr lang="en-US" sz="1800" dirty="0" smtClean="0"/>
              <a:t>How the </a:t>
            </a:r>
            <a:r>
              <a:rPr lang="en-US" sz="1800" dirty="0" smtClean="0">
                <a:solidFill>
                  <a:schemeClr val="tx2"/>
                </a:solidFill>
              </a:rPr>
              <a:t>ADD</a:t>
            </a:r>
            <a:r>
              <a:rPr lang="en-US" sz="1800" dirty="0" smtClean="0"/>
              <a:t> instruction modifies OF and CF in hardware:</a:t>
            </a:r>
          </a:p>
          <a:p>
            <a:pPr lvl="1" eaLnBrk="1" hangingPunct="1">
              <a:lnSpc>
                <a:spcPct val="80000"/>
              </a:lnSpc>
            </a:pPr>
            <a:r>
              <a:rPr lang="en-US" sz="1800" dirty="0" smtClean="0"/>
              <a:t>OF  =  (carry out of the MSB) XOR (carry into the MSB)</a:t>
            </a:r>
          </a:p>
          <a:p>
            <a:pPr lvl="1" eaLnBrk="1" hangingPunct="1">
              <a:lnSpc>
                <a:spcPct val="80000"/>
              </a:lnSpc>
            </a:pPr>
            <a:r>
              <a:rPr lang="en-US" sz="1800" dirty="0" smtClean="0"/>
              <a:t>CF  =  carry out of the MSB</a:t>
            </a:r>
          </a:p>
          <a:p>
            <a:pPr lvl="1" eaLnBrk="1" hangingPunct="1">
              <a:lnSpc>
                <a:spcPct val="80000"/>
              </a:lnSpc>
              <a:spcBef>
                <a:spcPts val="1200"/>
              </a:spcBef>
              <a:buFontTx/>
              <a:buNone/>
            </a:pPr>
            <a:r>
              <a:rPr lang="en-US" sz="1800" dirty="0" smtClean="0"/>
              <a:t>		1100 0000          </a:t>
            </a:r>
          </a:p>
          <a:p>
            <a:pPr lvl="1" eaLnBrk="1" hangingPunct="1">
              <a:lnSpc>
                <a:spcPct val="80000"/>
              </a:lnSpc>
              <a:buFontTx/>
              <a:buNone/>
            </a:pPr>
            <a:r>
              <a:rPr lang="en-US" sz="1800" dirty="0" smtClean="0"/>
              <a:t>	 +</a:t>
            </a:r>
            <a:r>
              <a:rPr lang="en-US" sz="1800" u="sng" dirty="0" smtClean="0"/>
              <a:t>0100 0000        </a:t>
            </a:r>
            <a:endParaRPr lang="en-US" sz="1800" dirty="0" smtClean="0"/>
          </a:p>
          <a:p>
            <a:pPr lvl="1" eaLnBrk="1" hangingPunct="1">
              <a:lnSpc>
                <a:spcPct val="80000"/>
              </a:lnSpc>
              <a:buFontTx/>
              <a:buNone/>
            </a:pPr>
            <a:r>
              <a:rPr lang="en-US" sz="1800" dirty="0" smtClean="0"/>
              <a:t>   (1) 0000 0000     CF = 1 because there is carry out from the MSB</a:t>
            </a:r>
          </a:p>
          <a:p>
            <a:pPr lvl="1" eaLnBrk="1" hangingPunct="1">
              <a:lnSpc>
                <a:spcPct val="80000"/>
              </a:lnSpc>
              <a:buFontTx/>
              <a:buNone/>
            </a:pPr>
            <a:r>
              <a:rPr lang="en-US" sz="1800" dirty="0" smtClean="0"/>
              <a:t>			         OF = 0 because there is carry out of MSB </a:t>
            </a:r>
            <a:r>
              <a:rPr lang="en-US" sz="1800" u="sng" dirty="0" smtClean="0"/>
              <a:t>and</a:t>
            </a:r>
            <a:r>
              <a:rPr lang="en-US" sz="1800" dirty="0" smtClean="0"/>
              <a:t> </a:t>
            </a:r>
          </a:p>
          <a:p>
            <a:pPr lvl="1" eaLnBrk="1" hangingPunct="1">
              <a:lnSpc>
                <a:spcPct val="80000"/>
              </a:lnSpc>
              <a:buFontTx/>
              <a:buNone/>
            </a:pPr>
            <a:r>
              <a:rPr lang="en-US" sz="1800" dirty="0" smtClean="0"/>
              <a:t>                                           carry in to MSB</a:t>
            </a:r>
          </a:p>
          <a:p>
            <a:pPr lvl="1" eaLnBrk="1" hangingPunct="1">
              <a:lnSpc>
                <a:spcPct val="80000"/>
              </a:lnSpc>
              <a:buFontTx/>
              <a:buNone/>
            </a:pPr>
            <a:r>
              <a:rPr lang="en-US" sz="1800" dirty="0" smtClean="0"/>
              <a:t>		0100 0000          </a:t>
            </a:r>
          </a:p>
          <a:p>
            <a:pPr lvl="1" eaLnBrk="1" hangingPunct="1">
              <a:lnSpc>
                <a:spcPct val="80000"/>
              </a:lnSpc>
              <a:buFontTx/>
              <a:buNone/>
            </a:pPr>
            <a:r>
              <a:rPr lang="en-US" sz="1800" dirty="0" smtClean="0"/>
              <a:t>	 +</a:t>
            </a:r>
            <a:r>
              <a:rPr lang="en-US" sz="1800" u="sng" dirty="0" smtClean="0"/>
              <a:t>0100 0000        </a:t>
            </a:r>
            <a:endParaRPr lang="en-US" sz="1800" dirty="0" smtClean="0"/>
          </a:p>
          <a:p>
            <a:pPr lvl="1" eaLnBrk="1" hangingPunct="1">
              <a:lnSpc>
                <a:spcPct val="80000"/>
              </a:lnSpc>
              <a:buFontTx/>
              <a:buNone/>
            </a:pPr>
            <a:r>
              <a:rPr lang="en-US" sz="1800" dirty="0" smtClean="0"/>
              <a:t>   (0) 1000 0000     CF = 0 because there is no carry out from the MSB</a:t>
            </a:r>
          </a:p>
          <a:p>
            <a:pPr lvl="1" eaLnBrk="1" hangingPunct="1">
              <a:lnSpc>
                <a:spcPct val="80000"/>
              </a:lnSpc>
              <a:buFontTx/>
              <a:buNone/>
            </a:pPr>
            <a:r>
              <a:rPr lang="en-US" sz="1800" dirty="0" smtClean="0"/>
              <a:t>			        OF = 1 because there is no carry out of MSB </a:t>
            </a:r>
            <a:r>
              <a:rPr lang="en-US" sz="1800" u="sng" dirty="0" smtClean="0"/>
              <a:t>but</a:t>
            </a:r>
            <a:r>
              <a:rPr lang="en-US" sz="1800" dirty="0" smtClean="0"/>
              <a:t> there </a:t>
            </a:r>
          </a:p>
          <a:p>
            <a:pPr lvl="1" eaLnBrk="1" hangingPunct="1">
              <a:lnSpc>
                <a:spcPct val="80000"/>
              </a:lnSpc>
              <a:buFontTx/>
              <a:buNone/>
            </a:pPr>
            <a:r>
              <a:rPr lang="en-US" sz="1800" dirty="0" smtClean="0"/>
              <a:t>                                          is carry in  to MSB</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Slide Number Placeholder 4"/>
          <p:cNvSpPr>
            <a:spLocks noGrp="1"/>
          </p:cNvSpPr>
          <p:nvPr>
            <p:ph type="sldNum" sz="quarter" idx="11"/>
          </p:nvPr>
        </p:nvSpPr>
        <p:spPr/>
        <p:txBody>
          <a:bodyPr/>
          <a:lstStyle/>
          <a:p>
            <a:pPr>
              <a:defRPr/>
            </a:pPr>
            <a:fld id="{5977A915-7E67-4AF6-8631-011C7E08B7F9}" type="slidenum">
              <a:rPr lang="en-US" smtClean="0"/>
              <a:pPr>
                <a:defRPr/>
              </a:pPr>
              <a:t>35</a:t>
            </a:fld>
            <a:endParaRPr lang="en-US" smtClean="0"/>
          </a:p>
        </p:txBody>
      </p:sp>
      <p:sp>
        <p:nvSpPr>
          <p:cNvPr id="224258" name="Rectangle 2"/>
          <p:cNvSpPr>
            <a:spLocks noGrp="1" noChangeArrowheads="1"/>
          </p:cNvSpPr>
          <p:nvPr>
            <p:ph type="title"/>
          </p:nvPr>
        </p:nvSpPr>
        <p:spPr/>
        <p:txBody>
          <a:bodyPr/>
          <a:lstStyle/>
          <a:p>
            <a:pPr eaLnBrk="1" hangingPunct="1">
              <a:defRPr/>
            </a:pPr>
            <a:r>
              <a:rPr lang="en-US" smtClean="0"/>
              <a:t>OF and CF – Hardware Viewpoint </a:t>
            </a:r>
            <a:r>
              <a:rPr lang="en-US" sz="2000" smtClean="0"/>
              <a:t>(2 of 2)</a:t>
            </a:r>
          </a:p>
        </p:txBody>
      </p:sp>
      <p:sp>
        <p:nvSpPr>
          <p:cNvPr id="38917" name="Rectangle 3"/>
          <p:cNvSpPr>
            <a:spLocks noGrp="1" noChangeArrowheads="1"/>
          </p:cNvSpPr>
          <p:nvPr>
            <p:ph type="body" idx="1"/>
          </p:nvPr>
        </p:nvSpPr>
        <p:spPr>
          <a:xfrm>
            <a:off x="533400" y="838200"/>
            <a:ext cx="8077200" cy="4495800"/>
          </a:xfrm>
        </p:spPr>
        <p:txBody>
          <a:bodyPr/>
          <a:lstStyle/>
          <a:p>
            <a:pPr eaLnBrk="1" hangingPunct="1">
              <a:spcBef>
                <a:spcPct val="100000"/>
              </a:spcBef>
            </a:pPr>
            <a:r>
              <a:rPr lang="en-US" sz="1800" dirty="0" smtClean="0"/>
              <a:t>How the </a:t>
            </a:r>
            <a:r>
              <a:rPr lang="en-US" sz="1800" dirty="0" smtClean="0">
                <a:solidFill>
                  <a:schemeClr val="tx2"/>
                </a:solidFill>
              </a:rPr>
              <a:t>SUB (subtraction)</a:t>
            </a:r>
            <a:r>
              <a:rPr lang="en-US" sz="1800" dirty="0" smtClean="0"/>
              <a:t> instruction modifies OF and CF in hardware:</a:t>
            </a:r>
            <a:endParaRPr lang="en-US" dirty="0" smtClean="0"/>
          </a:p>
          <a:p>
            <a:pPr lvl="1" eaLnBrk="1" hangingPunct="1"/>
            <a:r>
              <a:rPr lang="en-US" sz="1800" dirty="0" smtClean="0"/>
              <a:t>Subtraction means to negate the source operand (using 2’s complement) and add it to the destination.</a:t>
            </a:r>
          </a:p>
          <a:p>
            <a:pPr lvl="1" eaLnBrk="1" hangingPunct="1"/>
            <a:r>
              <a:rPr lang="en-US" sz="1800" dirty="0" smtClean="0"/>
              <a:t>OF  = (carry out of the MSB) XOR (carry into the MSB)</a:t>
            </a:r>
          </a:p>
          <a:p>
            <a:pPr lvl="1" eaLnBrk="1" hangingPunct="1"/>
            <a:r>
              <a:rPr lang="en-US" sz="1800" dirty="0" smtClean="0"/>
              <a:t>CF  = borrow for the MSB</a:t>
            </a:r>
          </a:p>
          <a:p>
            <a:pPr lvl="1" eaLnBrk="1" hangingPunct="1">
              <a:buFontTx/>
              <a:buNone/>
            </a:pPr>
            <a:r>
              <a:rPr lang="en-US" sz="1800" dirty="0" smtClean="0"/>
              <a:t>	CF value is the reverse of the carry out value (1 to 0, or 0 to 1)</a:t>
            </a:r>
          </a:p>
          <a:p>
            <a:pPr lvl="1" eaLnBrk="1" hangingPunct="1"/>
            <a:r>
              <a:rPr lang="en-US" sz="1800" dirty="0" smtClean="0"/>
              <a:t>Example</a:t>
            </a:r>
          </a:p>
          <a:p>
            <a:pPr lvl="1" eaLnBrk="1" hangingPunct="1">
              <a:buFontTx/>
              <a:buNone/>
            </a:pPr>
            <a:r>
              <a:rPr lang="en-US" sz="1800" dirty="0" smtClean="0"/>
              <a:t>	   0111 1111 	             0111 1111 </a:t>
            </a:r>
          </a:p>
          <a:p>
            <a:pPr lvl="1" eaLnBrk="1" hangingPunct="1">
              <a:buFontTx/>
              <a:buNone/>
            </a:pPr>
            <a:r>
              <a:rPr lang="en-US" sz="1800" dirty="0" smtClean="0"/>
              <a:t>	- </a:t>
            </a:r>
            <a:r>
              <a:rPr lang="en-US" sz="1800" u="sng" dirty="0" smtClean="0"/>
              <a:t>1000  0001</a:t>
            </a:r>
            <a:r>
              <a:rPr lang="en-US" sz="1800" dirty="0" smtClean="0"/>
              <a:t>          </a:t>
            </a:r>
            <a:r>
              <a:rPr lang="en-US" sz="1800" dirty="0" smtClean="0">
                <a:sym typeface="Wingdings" pitchFamily="2" charset="2"/>
              </a:rPr>
              <a:t></a:t>
            </a:r>
            <a:r>
              <a:rPr lang="en-US" sz="1800" dirty="0" smtClean="0"/>
              <a:t>       +  </a:t>
            </a:r>
            <a:r>
              <a:rPr lang="en-US" sz="1800" u="sng" dirty="0" smtClean="0"/>
              <a:t>0111 1111</a:t>
            </a:r>
            <a:r>
              <a:rPr lang="en-US" sz="1800" dirty="0" smtClean="0"/>
              <a:t>     (2’s complement) </a:t>
            </a:r>
          </a:p>
          <a:p>
            <a:pPr lvl="1" eaLnBrk="1" hangingPunct="1">
              <a:buFontTx/>
              <a:buNone/>
            </a:pPr>
            <a:r>
              <a:rPr lang="en-US" sz="1800" dirty="0" smtClean="0"/>
              <a:t>	 		                            1111 1110</a:t>
            </a:r>
          </a:p>
          <a:p>
            <a:pPr lvl="1" eaLnBrk="1" hangingPunct="1">
              <a:lnSpc>
                <a:spcPct val="125000"/>
              </a:lnSpc>
              <a:buFontTx/>
              <a:buNone/>
            </a:pPr>
            <a:r>
              <a:rPr lang="en-US" sz="1800" dirty="0" smtClean="0"/>
              <a:t>			            CF = 1 because there is no carry out (carry out is 0)</a:t>
            </a:r>
          </a:p>
          <a:p>
            <a:pPr lvl="1" eaLnBrk="1" hangingPunct="1">
              <a:buFontTx/>
              <a:buNone/>
            </a:pPr>
            <a:r>
              <a:rPr lang="en-US" sz="1800" dirty="0" smtClean="0"/>
              <a:t>			            OF = 1 because there is no carry out of MSB but 				            there is carry in to MSB</a:t>
            </a:r>
          </a:p>
          <a:p>
            <a:pPr lvl="1" eaLnBrk="1" hangingPunct="1">
              <a:buFontTx/>
              <a:buNone/>
            </a:pPr>
            <a:r>
              <a:rPr lang="en-US" sz="1800" dirty="0" smtClean="0"/>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4"/>
          <p:cNvSpPr>
            <a:spLocks noGrp="1"/>
          </p:cNvSpPr>
          <p:nvPr>
            <p:ph type="sldNum" sz="quarter" idx="11"/>
          </p:nvPr>
        </p:nvSpPr>
        <p:spPr/>
        <p:txBody>
          <a:bodyPr/>
          <a:lstStyle/>
          <a:p>
            <a:pPr>
              <a:defRPr/>
            </a:pPr>
            <a:fld id="{0F396D27-03D1-4715-8F70-1C7F6246F440}" type="slidenum">
              <a:rPr lang="en-US" smtClean="0"/>
              <a:pPr>
                <a:defRPr/>
              </a:pPr>
              <a:t>36</a:t>
            </a:fld>
            <a:endParaRPr lang="en-US" smtClean="0"/>
          </a:p>
        </p:txBody>
      </p:sp>
      <p:sp>
        <p:nvSpPr>
          <p:cNvPr id="112642" name="Rectangle 2"/>
          <p:cNvSpPr>
            <a:spLocks noGrp="1" noChangeArrowheads="1"/>
          </p:cNvSpPr>
          <p:nvPr>
            <p:ph type="title"/>
          </p:nvPr>
        </p:nvSpPr>
        <p:spPr/>
        <p:txBody>
          <a:bodyPr/>
          <a:lstStyle/>
          <a:p>
            <a:pPr eaLnBrk="1" hangingPunct="1">
              <a:defRPr/>
            </a:pPr>
            <a:r>
              <a:rPr lang="en-US" sz="2800" smtClean="0"/>
              <a:t>Carry Flag (CF)</a:t>
            </a:r>
          </a:p>
        </p:txBody>
      </p:sp>
      <p:sp>
        <p:nvSpPr>
          <p:cNvPr id="39941" name="Rectangle 3"/>
          <p:cNvSpPr>
            <a:spLocks noGrp="1" noChangeArrowheads="1"/>
          </p:cNvSpPr>
          <p:nvPr>
            <p:ph type="body" idx="1"/>
          </p:nvPr>
        </p:nvSpPr>
        <p:spPr>
          <a:xfrm>
            <a:off x="685800" y="838200"/>
            <a:ext cx="7772400" cy="2362200"/>
          </a:xfrm>
        </p:spPr>
        <p:txBody>
          <a:bodyPr/>
          <a:lstStyle/>
          <a:p>
            <a:pPr marL="274320" indent="-274320" eaLnBrk="1" hangingPunct="1">
              <a:lnSpc>
                <a:spcPct val="110000"/>
              </a:lnSpc>
            </a:pPr>
            <a:r>
              <a:rPr lang="en-US" sz="1800" dirty="0" smtClean="0"/>
              <a:t>When CF is set, it means the result of an operation generates an </a:t>
            </a:r>
            <a:r>
              <a:rPr lang="en-US" sz="1800" dirty="0" smtClean="0">
                <a:solidFill>
                  <a:schemeClr val="tx2"/>
                </a:solidFill>
              </a:rPr>
              <a:t>unsigned</a:t>
            </a:r>
            <a:r>
              <a:rPr lang="en-US" sz="1800" dirty="0" smtClean="0"/>
              <a:t> value that is out of range (too big or too small for the destination operand).</a:t>
            </a:r>
          </a:p>
          <a:p>
            <a:pPr marL="274320" indent="-274320" eaLnBrk="1" hangingPunct="1">
              <a:lnSpc>
                <a:spcPct val="110000"/>
              </a:lnSpc>
            </a:pPr>
            <a:r>
              <a:rPr lang="en-US" sz="1800" dirty="0" smtClean="0"/>
              <a:t>Therefore when working with </a:t>
            </a:r>
            <a:r>
              <a:rPr lang="en-US" sz="1800" i="1" dirty="0" smtClean="0"/>
              <a:t>unsigned</a:t>
            </a:r>
            <a:r>
              <a:rPr lang="en-US" sz="1800" dirty="0" smtClean="0"/>
              <a:t> integers, it is a good idea to check CF to determine if the result is valid or not.  If CF is set, the result is invalid.</a:t>
            </a:r>
          </a:p>
          <a:p>
            <a:pPr marL="274320" indent="-274320" eaLnBrk="1" hangingPunct="1">
              <a:lnSpc>
                <a:spcPct val="110000"/>
              </a:lnSpc>
            </a:pPr>
            <a:r>
              <a:rPr lang="en-US" sz="1800" dirty="0" smtClean="0"/>
              <a:t>For unsigned integers:</a:t>
            </a:r>
          </a:p>
        </p:txBody>
      </p:sp>
      <p:sp>
        <p:nvSpPr>
          <p:cNvPr id="39942" name="Text Box 4"/>
          <p:cNvSpPr txBox="1">
            <a:spLocks noChangeArrowheads="1"/>
          </p:cNvSpPr>
          <p:nvPr/>
        </p:nvSpPr>
        <p:spPr bwMode="auto">
          <a:xfrm>
            <a:off x="762000" y="3200400"/>
            <a:ext cx="7543800" cy="2057400"/>
          </a:xfrm>
          <a:prstGeom prst="rect">
            <a:avLst/>
          </a:prstGeom>
          <a:noFill/>
          <a:ln w="9525">
            <a:solidFill>
              <a:schemeClr val="tx1"/>
            </a:solidFill>
            <a:miter lim="800000"/>
            <a:headEnd/>
            <a:tailEnd/>
          </a:ln>
        </p:spPr>
        <p:txBody>
          <a:bodyPr tIns="137160" bIns="228600"/>
          <a:lstStyle/>
          <a:p>
            <a:pPr>
              <a:lnSpc>
                <a:spcPct val="50000"/>
              </a:lnSpc>
              <a:spcBef>
                <a:spcPct val="50000"/>
              </a:spcBef>
              <a:tabLst>
                <a:tab pos="457200" algn="l"/>
                <a:tab pos="3657600" algn="l"/>
                <a:tab pos="4114800" algn="l"/>
              </a:tabLst>
            </a:pPr>
            <a:r>
              <a:rPr lang="en-US" sz="1600" b="1" dirty="0" err="1">
                <a:latin typeface="Courier New" pitchFamily="49" charset="0"/>
              </a:rPr>
              <a:t>mov</a:t>
            </a:r>
            <a:r>
              <a:rPr lang="en-US" sz="1600" b="1" dirty="0">
                <a:latin typeface="Courier New" pitchFamily="49" charset="0"/>
              </a:rPr>
              <a:t> al,0FFh	; AL = 255</a:t>
            </a:r>
          </a:p>
          <a:p>
            <a:pPr>
              <a:lnSpc>
                <a:spcPct val="50000"/>
              </a:lnSpc>
              <a:spcBef>
                <a:spcPct val="50000"/>
              </a:spcBef>
              <a:tabLst>
                <a:tab pos="457200" algn="l"/>
                <a:tab pos="3657600" algn="l"/>
                <a:tab pos="4114800" algn="l"/>
              </a:tabLst>
            </a:pPr>
            <a:r>
              <a:rPr lang="en-US" sz="1600" b="1" dirty="0">
                <a:latin typeface="Courier New" pitchFamily="49" charset="0"/>
              </a:rPr>
              <a:t>add al,1	; CF = 1, AL = 0</a:t>
            </a:r>
          </a:p>
          <a:p>
            <a:pPr>
              <a:lnSpc>
                <a:spcPct val="50000"/>
              </a:lnSpc>
              <a:spcBef>
                <a:spcPct val="50000"/>
              </a:spcBef>
              <a:tabLst>
                <a:tab pos="457200" algn="l"/>
                <a:tab pos="3657600" algn="l"/>
                <a:tab pos="4114800" algn="l"/>
              </a:tabLst>
            </a:pPr>
            <a:r>
              <a:rPr lang="en-US" sz="1600" b="1" dirty="0">
                <a:latin typeface="Courier New" pitchFamily="49" charset="0"/>
              </a:rPr>
              <a:t>		; invalid result</a:t>
            </a:r>
          </a:p>
          <a:p>
            <a:pPr>
              <a:lnSpc>
                <a:spcPct val="50000"/>
              </a:lnSpc>
              <a:spcBef>
                <a:spcPct val="50000"/>
              </a:spcBef>
              <a:tabLst>
                <a:tab pos="457200" algn="l"/>
                <a:tab pos="3657600" algn="l"/>
                <a:tab pos="4114800" algn="l"/>
              </a:tabLst>
            </a:pPr>
            <a:endParaRPr lang="en-US" sz="1600" b="1" dirty="0">
              <a:latin typeface="Courier New" pitchFamily="49" charset="0"/>
            </a:endParaRPr>
          </a:p>
          <a:p>
            <a:pPr>
              <a:lnSpc>
                <a:spcPct val="50000"/>
              </a:lnSpc>
              <a:spcBef>
                <a:spcPct val="50000"/>
              </a:spcBef>
              <a:tabLst>
                <a:tab pos="457200" algn="l"/>
                <a:tab pos="3657600" algn="l"/>
                <a:tab pos="4114800" algn="l"/>
              </a:tabLst>
            </a:pPr>
            <a:r>
              <a:rPr lang="en-US" sz="1600" b="1" dirty="0">
                <a:latin typeface="Courier New" pitchFamily="49" charset="0"/>
              </a:rPr>
              <a:t>; Try to go below zero:</a:t>
            </a:r>
          </a:p>
          <a:p>
            <a:pPr>
              <a:lnSpc>
                <a:spcPct val="50000"/>
              </a:lnSpc>
              <a:spcBef>
                <a:spcPct val="50000"/>
              </a:spcBef>
              <a:tabLst>
                <a:tab pos="457200" algn="l"/>
                <a:tab pos="3657600" algn="l"/>
                <a:tab pos="4114800" algn="l"/>
              </a:tabLst>
            </a:pPr>
            <a:r>
              <a:rPr lang="en-US" sz="1600" b="1" dirty="0" err="1">
                <a:latin typeface="Courier New" pitchFamily="49" charset="0"/>
              </a:rPr>
              <a:t>mov</a:t>
            </a:r>
            <a:r>
              <a:rPr lang="en-US" sz="1600" b="1" dirty="0">
                <a:latin typeface="Courier New" pitchFamily="49" charset="0"/>
              </a:rPr>
              <a:t> al,0	; AL = 0</a:t>
            </a:r>
          </a:p>
          <a:p>
            <a:pPr>
              <a:lnSpc>
                <a:spcPct val="50000"/>
              </a:lnSpc>
              <a:spcBef>
                <a:spcPct val="50000"/>
              </a:spcBef>
              <a:tabLst>
                <a:tab pos="457200" algn="l"/>
                <a:tab pos="3657600" algn="l"/>
                <a:tab pos="4114800" algn="l"/>
              </a:tabLst>
            </a:pPr>
            <a:r>
              <a:rPr lang="en-US" sz="1600" b="1" dirty="0">
                <a:latin typeface="Courier New" pitchFamily="49" charset="0"/>
              </a:rPr>
              <a:t>sub al,1	; CF = 1, AL = 255</a:t>
            </a:r>
          </a:p>
          <a:p>
            <a:pPr>
              <a:lnSpc>
                <a:spcPct val="50000"/>
              </a:lnSpc>
              <a:spcBef>
                <a:spcPct val="50000"/>
              </a:spcBef>
              <a:tabLst>
                <a:tab pos="457200" algn="l"/>
                <a:tab pos="3657600" algn="l"/>
                <a:tab pos="4114800" algn="l"/>
              </a:tabLst>
            </a:pPr>
            <a:r>
              <a:rPr lang="en-US" sz="1600" b="1" dirty="0">
                <a:latin typeface="Courier New" pitchFamily="49" charset="0"/>
              </a:rPr>
              <a:t>		; invalid result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Slide Number Placeholder 3"/>
          <p:cNvSpPr>
            <a:spLocks noGrp="1"/>
          </p:cNvSpPr>
          <p:nvPr>
            <p:ph type="sldNum" sz="quarter" idx="11"/>
          </p:nvPr>
        </p:nvSpPr>
        <p:spPr/>
        <p:txBody>
          <a:bodyPr/>
          <a:lstStyle/>
          <a:p>
            <a:pPr>
              <a:defRPr/>
            </a:pPr>
            <a:fld id="{892DD0CE-0DD9-4E90-8B43-02B16199DAD1}" type="slidenum">
              <a:rPr lang="en-US" smtClean="0"/>
              <a:pPr>
                <a:defRPr/>
              </a:pPr>
              <a:t>37</a:t>
            </a:fld>
            <a:endParaRPr lang="en-US" smtClean="0"/>
          </a:p>
        </p:txBody>
      </p:sp>
      <p:sp>
        <p:nvSpPr>
          <p:cNvPr id="106498" name="Rectangle 1026"/>
          <p:cNvSpPr>
            <a:spLocks noGrp="1" noChangeArrowheads="1"/>
          </p:cNvSpPr>
          <p:nvPr>
            <p:ph type="title"/>
          </p:nvPr>
        </p:nvSpPr>
        <p:spPr/>
        <p:txBody>
          <a:bodyPr/>
          <a:lstStyle/>
          <a:p>
            <a:pPr eaLnBrk="1" hangingPunct="1">
              <a:defRPr/>
            </a:pPr>
            <a:r>
              <a:rPr lang="en-US" sz="2800" smtClean="0"/>
              <a:t>Example</a:t>
            </a:r>
          </a:p>
        </p:txBody>
      </p:sp>
      <p:sp>
        <p:nvSpPr>
          <p:cNvPr id="40965" name="Text Box 1027"/>
          <p:cNvSpPr txBox="1">
            <a:spLocks noChangeArrowheads="1"/>
          </p:cNvSpPr>
          <p:nvPr/>
        </p:nvSpPr>
        <p:spPr bwMode="auto">
          <a:xfrm>
            <a:off x="1066800" y="2209800"/>
            <a:ext cx="6934200" cy="2743200"/>
          </a:xfrm>
          <a:prstGeom prst="rect">
            <a:avLst/>
          </a:prstGeom>
          <a:noFill/>
          <a:ln w="9525">
            <a:solidFill>
              <a:schemeClr val="tx1"/>
            </a:solidFill>
            <a:miter lim="800000"/>
            <a:headEnd/>
            <a:tailEnd/>
          </a:ln>
        </p:spPr>
        <p:txBody>
          <a:bodyPr tIns="137160" bIns="228600"/>
          <a:lstStyle/>
          <a:p>
            <a:pPr>
              <a:lnSpc>
                <a:spcPct val="50000"/>
              </a:lnSpc>
              <a:spcBef>
                <a:spcPct val="50000"/>
              </a:spcBef>
              <a:tabLst>
                <a:tab pos="457200" algn="l"/>
                <a:tab pos="2857500" algn="l"/>
                <a:tab pos="4114800" algn="l"/>
              </a:tabLst>
            </a:pPr>
            <a:r>
              <a:rPr lang="en-US" sz="1800" b="1">
                <a:latin typeface="Courier New" pitchFamily="49" charset="0"/>
              </a:rPr>
              <a:t>mov ax,00FFh</a:t>
            </a:r>
          </a:p>
          <a:p>
            <a:pPr>
              <a:lnSpc>
                <a:spcPct val="50000"/>
              </a:lnSpc>
              <a:spcBef>
                <a:spcPct val="50000"/>
              </a:spcBef>
              <a:tabLst>
                <a:tab pos="457200" algn="l"/>
                <a:tab pos="2857500" algn="l"/>
                <a:tab pos="4114800" algn="l"/>
              </a:tabLst>
            </a:pPr>
            <a:r>
              <a:rPr lang="en-US" sz="1800" b="1">
                <a:latin typeface="Courier New" pitchFamily="49" charset="0"/>
              </a:rPr>
              <a:t>inc ax	; AX=       SF=  ZF=  CF=</a:t>
            </a:r>
          </a:p>
          <a:p>
            <a:pPr>
              <a:lnSpc>
                <a:spcPct val="50000"/>
              </a:lnSpc>
              <a:spcBef>
                <a:spcPct val="50000"/>
              </a:spcBef>
              <a:tabLst>
                <a:tab pos="457200" algn="l"/>
                <a:tab pos="2857500" algn="l"/>
                <a:tab pos="4114800" algn="l"/>
              </a:tabLst>
            </a:pPr>
            <a:r>
              <a:rPr lang="en-US" sz="1800" b="1">
                <a:latin typeface="Courier New" pitchFamily="49" charset="0"/>
              </a:rPr>
              <a:t>dec ax	; AX=       SF=  ZF=  CF=</a:t>
            </a:r>
          </a:p>
          <a:p>
            <a:pPr>
              <a:lnSpc>
                <a:spcPct val="50000"/>
              </a:lnSpc>
              <a:spcBef>
                <a:spcPct val="50000"/>
              </a:spcBef>
              <a:tabLst>
                <a:tab pos="457200" algn="l"/>
                <a:tab pos="2857500" algn="l"/>
                <a:tab pos="4114800" algn="l"/>
              </a:tabLst>
            </a:pPr>
            <a:r>
              <a:rPr lang="en-US" sz="1800" b="1">
                <a:latin typeface="Courier New" pitchFamily="49" charset="0"/>
              </a:rPr>
              <a:t>inc al	; AL=       SF=  ZF=  CF=</a:t>
            </a:r>
          </a:p>
          <a:p>
            <a:pPr>
              <a:lnSpc>
                <a:spcPct val="50000"/>
              </a:lnSpc>
              <a:spcBef>
                <a:spcPct val="50000"/>
              </a:spcBef>
              <a:tabLst>
                <a:tab pos="457200" algn="l"/>
                <a:tab pos="2857500" algn="l"/>
                <a:tab pos="4114800" algn="l"/>
              </a:tabLst>
            </a:pPr>
            <a:r>
              <a:rPr lang="en-US" sz="1800" b="1">
                <a:latin typeface="Courier New" pitchFamily="49" charset="0"/>
              </a:rPr>
              <a:t>mov bh,6Ch</a:t>
            </a:r>
          </a:p>
          <a:p>
            <a:pPr>
              <a:lnSpc>
                <a:spcPct val="50000"/>
              </a:lnSpc>
              <a:spcBef>
                <a:spcPct val="50000"/>
              </a:spcBef>
              <a:tabLst>
                <a:tab pos="457200" algn="l"/>
                <a:tab pos="2857500" algn="l"/>
                <a:tab pos="4114800" algn="l"/>
              </a:tabLst>
            </a:pPr>
            <a:r>
              <a:rPr lang="en-US" sz="1800" b="1">
                <a:latin typeface="Courier New" pitchFamily="49" charset="0"/>
              </a:rPr>
              <a:t>add bh,95h	; BH=       SF=  ZF=  CF=</a:t>
            </a:r>
          </a:p>
          <a:p>
            <a:pPr>
              <a:lnSpc>
                <a:spcPct val="50000"/>
              </a:lnSpc>
              <a:spcBef>
                <a:spcPct val="50000"/>
              </a:spcBef>
              <a:tabLst>
                <a:tab pos="457200" algn="l"/>
                <a:tab pos="2857500" algn="l"/>
                <a:tab pos="4114800" algn="l"/>
              </a:tabLst>
            </a:pPr>
            <a:endParaRPr lang="en-US" sz="1800" b="1">
              <a:latin typeface="Courier New" pitchFamily="49" charset="0"/>
            </a:endParaRPr>
          </a:p>
          <a:p>
            <a:pPr>
              <a:lnSpc>
                <a:spcPct val="50000"/>
              </a:lnSpc>
              <a:spcBef>
                <a:spcPct val="50000"/>
              </a:spcBef>
              <a:tabLst>
                <a:tab pos="457200" algn="l"/>
                <a:tab pos="2857500" algn="l"/>
                <a:tab pos="4114800" algn="l"/>
              </a:tabLst>
            </a:pPr>
            <a:r>
              <a:rPr lang="en-US" sz="1800" b="1">
                <a:latin typeface="Courier New" pitchFamily="49" charset="0"/>
              </a:rPr>
              <a:t>mov al,2</a:t>
            </a:r>
          </a:p>
          <a:p>
            <a:pPr>
              <a:lnSpc>
                <a:spcPct val="50000"/>
              </a:lnSpc>
              <a:spcBef>
                <a:spcPct val="50000"/>
              </a:spcBef>
              <a:tabLst>
                <a:tab pos="457200" algn="l"/>
                <a:tab pos="2857500" algn="l"/>
                <a:tab pos="4114800" algn="l"/>
              </a:tabLst>
            </a:pPr>
            <a:r>
              <a:rPr lang="en-US" sz="1800" b="1">
                <a:latin typeface="Courier New" pitchFamily="49" charset="0"/>
              </a:rPr>
              <a:t>sub al,3	; AL=       SF=  ZF=  CF=</a:t>
            </a:r>
          </a:p>
        </p:txBody>
      </p:sp>
      <p:sp>
        <p:nvSpPr>
          <p:cNvPr id="40966" name="Text Box 1028"/>
          <p:cNvSpPr txBox="1">
            <a:spLocks noChangeArrowheads="1"/>
          </p:cNvSpPr>
          <p:nvPr/>
        </p:nvSpPr>
        <p:spPr bwMode="auto">
          <a:xfrm>
            <a:off x="685800" y="1066800"/>
            <a:ext cx="7696200" cy="822325"/>
          </a:xfrm>
          <a:prstGeom prst="rect">
            <a:avLst/>
          </a:prstGeom>
          <a:noFill/>
          <a:ln w="9525">
            <a:noFill/>
            <a:miter lim="800000"/>
            <a:headEnd/>
            <a:tailEnd/>
          </a:ln>
        </p:spPr>
        <p:txBody>
          <a:bodyPr tIns="137160" bIns="137160">
            <a:spAutoFit/>
          </a:bodyPr>
          <a:lstStyle/>
          <a:p>
            <a:pPr>
              <a:spcBef>
                <a:spcPct val="50000"/>
              </a:spcBef>
            </a:pPr>
            <a:r>
              <a:rPr lang="en-US" sz="1800"/>
              <a:t>For each of the following marked entries, show the values of the destination operand and the Sign, Zero, and Carry flags:</a:t>
            </a:r>
          </a:p>
        </p:txBody>
      </p:sp>
      <p:sp>
        <p:nvSpPr>
          <p:cNvPr id="106501" name="Text Box 1029"/>
          <p:cNvSpPr txBox="1">
            <a:spLocks noChangeArrowheads="1"/>
          </p:cNvSpPr>
          <p:nvPr/>
        </p:nvSpPr>
        <p:spPr bwMode="auto">
          <a:xfrm>
            <a:off x="4648200" y="2209800"/>
            <a:ext cx="3657600" cy="2743200"/>
          </a:xfrm>
          <a:prstGeom prst="rect">
            <a:avLst/>
          </a:prstGeom>
          <a:noFill/>
          <a:ln w="9525">
            <a:noFill/>
            <a:miter lim="800000"/>
            <a:headEnd/>
            <a:tailEnd/>
          </a:ln>
        </p:spPr>
        <p:txBody>
          <a:bodyPr tIns="137160" bIns="228600"/>
          <a:lstStyle/>
          <a:p>
            <a:pPr>
              <a:lnSpc>
                <a:spcPct val="50000"/>
              </a:lnSpc>
              <a:spcBef>
                <a:spcPct val="50000"/>
              </a:spcBef>
              <a:tabLst>
                <a:tab pos="457200" algn="l"/>
                <a:tab pos="2857500" algn="l"/>
                <a:tab pos="4114800" algn="l"/>
              </a:tabLst>
            </a:pPr>
            <a:endParaRPr lang="en-US" sz="1800" b="1">
              <a:solidFill>
                <a:schemeClr val="tx2"/>
              </a:solidFill>
              <a:latin typeface="Courier New" pitchFamily="49" charset="0"/>
            </a:endParaRPr>
          </a:p>
          <a:p>
            <a:pPr>
              <a:lnSpc>
                <a:spcPct val="50000"/>
              </a:lnSpc>
              <a:spcBef>
                <a:spcPct val="50000"/>
              </a:spcBef>
              <a:tabLst>
                <a:tab pos="457200" algn="l"/>
                <a:tab pos="2857500" algn="l"/>
                <a:tab pos="4114800" algn="l"/>
              </a:tabLst>
            </a:pPr>
            <a:r>
              <a:rPr lang="en-US" sz="1800" b="1">
                <a:solidFill>
                  <a:schemeClr val="tx2"/>
                </a:solidFill>
                <a:latin typeface="Courier New" pitchFamily="49" charset="0"/>
              </a:rPr>
              <a:t>0100h     0    0    0</a:t>
            </a:r>
          </a:p>
          <a:p>
            <a:pPr>
              <a:lnSpc>
                <a:spcPct val="50000"/>
              </a:lnSpc>
              <a:spcBef>
                <a:spcPct val="50000"/>
              </a:spcBef>
              <a:tabLst>
                <a:tab pos="457200" algn="l"/>
                <a:tab pos="2857500" algn="l"/>
                <a:tab pos="4114800" algn="l"/>
              </a:tabLst>
            </a:pPr>
            <a:r>
              <a:rPr lang="en-US" sz="1800" b="1">
                <a:solidFill>
                  <a:schemeClr val="tx2"/>
                </a:solidFill>
                <a:latin typeface="Courier New" pitchFamily="49" charset="0"/>
              </a:rPr>
              <a:t>00FFh     0    0    0</a:t>
            </a:r>
          </a:p>
          <a:p>
            <a:pPr>
              <a:lnSpc>
                <a:spcPct val="50000"/>
              </a:lnSpc>
              <a:spcBef>
                <a:spcPct val="50000"/>
              </a:spcBef>
              <a:tabLst>
                <a:tab pos="457200" algn="l"/>
                <a:tab pos="2857500" algn="l"/>
                <a:tab pos="4114800" algn="l"/>
              </a:tabLst>
            </a:pPr>
            <a:r>
              <a:rPr lang="en-US" sz="1800" b="1">
                <a:solidFill>
                  <a:schemeClr val="tx2"/>
                </a:solidFill>
                <a:latin typeface="Courier New" pitchFamily="49" charset="0"/>
              </a:rPr>
              <a:t>00h       0    1    1</a:t>
            </a:r>
          </a:p>
          <a:p>
            <a:pPr>
              <a:lnSpc>
                <a:spcPct val="50000"/>
              </a:lnSpc>
              <a:spcBef>
                <a:spcPct val="50000"/>
              </a:spcBef>
              <a:tabLst>
                <a:tab pos="457200" algn="l"/>
                <a:tab pos="2857500" algn="l"/>
                <a:tab pos="4114800" algn="l"/>
              </a:tabLst>
            </a:pPr>
            <a:endParaRPr lang="en-US" sz="1800" b="1">
              <a:solidFill>
                <a:schemeClr val="tx2"/>
              </a:solidFill>
              <a:latin typeface="Courier New" pitchFamily="49" charset="0"/>
            </a:endParaRPr>
          </a:p>
          <a:p>
            <a:pPr>
              <a:lnSpc>
                <a:spcPct val="50000"/>
              </a:lnSpc>
              <a:spcBef>
                <a:spcPct val="50000"/>
              </a:spcBef>
              <a:tabLst>
                <a:tab pos="457200" algn="l"/>
                <a:tab pos="2857500" algn="l"/>
                <a:tab pos="4114800" algn="l"/>
              </a:tabLst>
            </a:pPr>
            <a:r>
              <a:rPr lang="en-US" sz="1800" b="1">
                <a:solidFill>
                  <a:schemeClr val="tx2"/>
                </a:solidFill>
                <a:latin typeface="Courier New" pitchFamily="49" charset="0"/>
              </a:rPr>
              <a:t>01h       0    0    1</a:t>
            </a:r>
          </a:p>
          <a:p>
            <a:pPr>
              <a:lnSpc>
                <a:spcPct val="50000"/>
              </a:lnSpc>
              <a:spcBef>
                <a:spcPct val="50000"/>
              </a:spcBef>
              <a:tabLst>
                <a:tab pos="457200" algn="l"/>
                <a:tab pos="2857500" algn="l"/>
                <a:tab pos="4114800" algn="l"/>
              </a:tabLst>
            </a:pPr>
            <a:endParaRPr lang="en-US" sz="1800" b="1">
              <a:solidFill>
                <a:schemeClr val="tx2"/>
              </a:solidFill>
              <a:latin typeface="Courier New" pitchFamily="49" charset="0"/>
            </a:endParaRPr>
          </a:p>
          <a:p>
            <a:pPr>
              <a:lnSpc>
                <a:spcPct val="50000"/>
              </a:lnSpc>
              <a:spcBef>
                <a:spcPct val="50000"/>
              </a:spcBef>
              <a:tabLst>
                <a:tab pos="457200" algn="l"/>
                <a:tab pos="2857500" algn="l"/>
                <a:tab pos="4114800" algn="l"/>
              </a:tabLst>
            </a:pPr>
            <a:endParaRPr lang="en-US" sz="1800" b="1">
              <a:solidFill>
                <a:schemeClr val="tx2"/>
              </a:solidFill>
              <a:latin typeface="Courier New" pitchFamily="49" charset="0"/>
            </a:endParaRPr>
          </a:p>
          <a:p>
            <a:pPr>
              <a:lnSpc>
                <a:spcPct val="50000"/>
              </a:lnSpc>
              <a:spcBef>
                <a:spcPct val="50000"/>
              </a:spcBef>
              <a:tabLst>
                <a:tab pos="457200" algn="l"/>
                <a:tab pos="2857500" algn="l"/>
                <a:tab pos="4114800" algn="l"/>
              </a:tabLst>
            </a:pPr>
            <a:r>
              <a:rPr lang="en-US" sz="1800" b="1">
                <a:solidFill>
                  <a:schemeClr val="tx2"/>
                </a:solidFill>
                <a:latin typeface="Courier New" pitchFamily="49" charset="0"/>
              </a:rPr>
              <a:t>FFh       1    0    1</a:t>
            </a:r>
          </a:p>
          <a:p>
            <a:pPr>
              <a:lnSpc>
                <a:spcPct val="50000"/>
              </a:lnSpc>
              <a:spcBef>
                <a:spcPct val="50000"/>
              </a:spcBef>
              <a:tabLst>
                <a:tab pos="457200" algn="l"/>
                <a:tab pos="2857500" algn="l"/>
                <a:tab pos="4114800" algn="l"/>
              </a:tabLst>
            </a:pPr>
            <a:endParaRPr lang="en-US" sz="1800" b="1">
              <a:solidFill>
                <a:schemeClr val="tx2"/>
              </a:solidFill>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65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1"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lide Number Placeholder 4"/>
          <p:cNvSpPr>
            <a:spLocks noGrp="1"/>
          </p:cNvSpPr>
          <p:nvPr>
            <p:ph type="sldNum" sz="quarter" idx="11"/>
          </p:nvPr>
        </p:nvSpPr>
        <p:spPr/>
        <p:txBody>
          <a:bodyPr/>
          <a:lstStyle/>
          <a:p>
            <a:pPr>
              <a:defRPr/>
            </a:pPr>
            <a:fld id="{B9E3EA20-8468-480D-B1BB-44F5ADF0CF20}" type="slidenum">
              <a:rPr lang="en-US" smtClean="0"/>
              <a:pPr>
                <a:defRPr/>
              </a:pPr>
              <a:t>38</a:t>
            </a:fld>
            <a:endParaRPr lang="en-US" smtClean="0"/>
          </a:p>
        </p:txBody>
      </p:sp>
      <p:sp>
        <p:nvSpPr>
          <p:cNvPr id="113666" name="Rectangle 2"/>
          <p:cNvSpPr>
            <a:spLocks noGrp="1" noChangeArrowheads="1"/>
          </p:cNvSpPr>
          <p:nvPr>
            <p:ph type="title"/>
          </p:nvPr>
        </p:nvSpPr>
        <p:spPr/>
        <p:txBody>
          <a:bodyPr/>
          <a:lstStyle/>
          <a:p>
            <a:pPr eaLnBrk="1" hangingPunct="1">
              <a:defRPr/>
            </a:pPr>
            <a:r>
              <a:rPr lang="en-US" sz="2800" smtClean="0"/>
              <a:t>Overflow Flag (OF)</a:t>
            </a:r>
          </a:p>
        </p:txBody>
      </p:sp>
      <p:sp>
        <p:nvSpPr>
          <p:cNvPr id="41989" name="Rectangle 3"/>
          <p:cNvSpPr>
            <a:spLocks noGrp="1" noChangeArrowheads="1"/>
          </p:cNvSpPr>
          <p:nvPr>
            <p:ph type="body" idx="1"/>
          </p:nvPr>
        </p:nvSpPr>
        <p:spPr>
          <a:xfrm>
            <a:off x="685800" y="1219200"/>
            <a:ext cx="7772400" cy="1600200"/>
          </a:xfrm>
        </p:spPr>
        <p:txBody>
          <a:bodyPr/>
          <a:lstStyle/>
          <a:p>
            <a:pPr marL="274320" indent="-274320" eaLnBrk="1" hangingPunct="1"/>
            <a:r>
              <a:rPr lang="en-US" sz="1800" dirty="0" smtClean="0"/>
              <a:t>When OF is set it means the signed result of an operation is invalid or out of range.</a:t>
            </a:r>
          </a:p>
          <a:p>
            <a:pPr marL="274320" indent="-274320" eaLnBrk="1" hangingPunct="1"/>
            <a:r>
              <a:rPr lang="en-US" sz="1800" dirty="0" smtClean="0"/>
              <a:t>When working with </a:t>
            </a:r>
            <a:r>
              <a:rPr lang="en-US" sz="1800" i="1" dirty="0" smtClean="0"/>
              <a:t>signed</a:t>
            </a:r>
            <a:r>
              <a:rPr lang="en-US" sz="1800" dirty="0" smtClean="0"/>
              <a:t> integers, it is a good idea to check OF to determine if the results of arithmetic operations are valid.</a:t>
            </a:r>
          </a:p>
          <a:p>
            <a:pPr marL="274320" indent="-274320" eaLnBrk="1" hangingPunct="1"/>
            <a:r>
              <a:rPr lang="en-US" sz="1800" dirty="0" smtClean="0"/>
              <a:t>For signed integers:</a:t>
            </a:r>
          </a:p>
        </p:txBody>
      </p:sp>
      <p:sp>
        <p:nvSpPr>
          <p:cNvPr id="41990" name="Text Box 4"/>
          <p:cNvSpPr txBox="1">
            <a:spLocks noChangeArrowheads="1"/>
          </p:cNvSpPr>
          <p:nvPr/>
        </p:nvSpPr>
        <p:spPr bwMode="auto">
          <a:xfrm>
            <a:off x="762000" y="2895600"/>
            <a:ext cx="7467600" cy="1143000"/>
          </a:xfrm>
          <a:prstGeom prst="rect">
            <a:avLst/>
          </a:prstGeom>
          <a:noFill/>
          <a:ln w="9525">
            <a:solidFill>
              <a:schemeClr val="tx1"/>
            </a:solidFill>
            <a:miter lim="800000"/>
            <a:headEnd/>
            <a:tailEnd/>
          </a:ln>
        </p:spPr>
        <p:txBody>
          <a:bodyPr tIns="137160" bIns="228600"/>
          <a:lstStyle/>
          <a:p>
            <a:pPr>
              <a:lnSpc>
                <a:spcPct val="50000"/>
              </a:lnSpc>
              <a:spcBef>
                <a:spcPct val="50000"/>
              </a:spcBef>
              <a:tabLst>
                <a:tab pos="457200" algn="l"/>
                <a:tab pos="3200400" algn="l"/>
              </a:tabLst>
            </a:pPr>
            <a:endParaRPr lang="en-US" sz="1400" b="1">
              <a:solidFill>
                <a:schemeClr val="tx2"/>
              </a:solidFill>
              <a:latin typeface="Courier New" pitchFamily="49" charset="0"/>
            </a:endParaRPr>
          </a:p>
          <a:p>
            <a:pPr>
              <a:lnSpc>
                <a:spcPct val="50000"/>
              </a:lnSpc>
              <a:spcBef>
                <a:spcPct val="50000"/>
              </a:spcBef>
              <a:tabLst>
                <a:tab pos="457200" algn="l"/>
                <a:tab pos="3200400" algn="l"/>
              </a:tabLst>
            </a:pPr>
            <a:r>
              <a:rPr lang="en-US" sz="1600" b="1">
                <a:latin typeface="Courier New" pitchFamily="49" charset="0"/>
              </a:rPr>
              <a:t>mov al,+127            ; AL = 7Fh</a:t>
            </a:r>
          </a:p>
          <a:p>
            <a:pPr>
              <a:lnSpc>
                <a:spcPct val="75000"/>
              </a:lnSpc>
              <a:spcBef>
                <a:spcPct val="50000"/>
              </a:spcBef>
              <a:tabLst>
                <a:tab pos="457200" algn="l"/>
                <a:tab pos="3200400" algn="l"/>
              </a:tabLst>
            </a:pPr>
            <a:r>
              <a:rPr lang="en-US" sz="1600" b="1">
                <a:latin typeface="Courier New" pitchFamily="49" charset="0"/>
              </a:rPr>
              <a:t>inc al                 ; OF = 1, AL = 80h = -128,</a:t>
            </a:r>
          </a:p>
          <a:p>
            <a:pPr>
              <a:lnSpc>
                <a:spcPct val="75000"/>
              </a:lnSpc>
              <a:spcBef>
                <a:spcPct val="50000"/>
              </a:spcBef>
              <a:tabLst>
                <a:tab pos="457200" algn="l"/>
                <a:tab pos="3200400" algn="l"/>
              </a:tabLst>
            </a:pPr>
            <a:r>
              <a:rPr lang="en-US" sz="1600" b="1">
                <a:latin typeface="Courier New" pitchFamily="49" charset="0"/>
              </a:rPr>
              <a:t>                       ; invalid result for signed integers</a:t>
            </a:r>
          </a:p>
          <a:p>
            <a:pPr>
              <a:lnSpc>
                <a:spcPct val="50000"/>
              </a:lnSpc>
              <a:spcBef>
                <a:spcPct val="50000"/>
              </a:spcBef>
              <a:tabLst>
                <a:tab pos="457200" algn="l"/>
                <a:tab pos="3200400" algn="l"/>
              </a:tabLst>
            </a:pPr>
            <a:endParaRPr lang="en-US" sz="1400" b="1">
              <a:latin typeface="Courier New"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Slide Number Placeholder 3"/>
          <p:cNvSpPr>
            <a:spLocks noGrp="1"/>
          </p:cNvSpPr>
          <p:nvPr>
            <p:ph type="sldNum" sz="quarter" idx="11"/>
          </p:nvPr>
        </p:nvSpPr>
        <p:spPr/>
        <p:txBody>
          <a:bodyPr/>
          <a:lstStyle/>
          <a:p>
            <a:pPr>
              <a:defRPr/>
            </a:pPr>
            <a:fld id="{3AEC0EC0-7F1A-441F-B4F5-E84DD238E09C}" type="slidenum">
              <a:rPr lang="en-US" smtClean="0"/>
              <a:pPr>
                <a:defRPr/>
              </a:pPr>
              <a:t>39</a:t>
            </a:fld>
            <a:endParaRPr lang="en-US" smtClean="0"/>
          </a:p>
        </p:txBody>
      </p:sp>
      <p:sp>
        <p:nvSpPr>
          <p:cNvPr id="107522" name="Rectangle 2"/>
          <p:cNvSpPr>
            <a:spLocks noGrp="1" noChangeArrowheads="1"/>
          </p:cNvSpPr>
          <p:nvPr>
            <p:ph type="title"/>
          </p:nvPr>
        </p:nvSpPr>
        <p:spPr>
          <a:xfrm>
            <a:off x="609600" y="76200"/>
            <a:ext cx="7772400" cy="609600"/>
          </a:xfrm>
        </p:spPr>
        <p:txBody>
          <a:bodyPr/>
          <a:lstStyle/>
          <a:p>
            <a:pPr eaLnBrk="1" hangingPunct="1">
              <a:defRPr/>
            </a:pPr>
            <a:r>
              <a:rPr lang="en-US" sz="2800" dirty="0" smtClean="0"/>
              <a:t>Tips for Evaluating OF</a:t>
            </a:r>
          </a:p>
        </p:txBody>
      </p:sp>
      <p:sp>
        <p:nvSpPr>
          <p:cNvPr id="43013" name="Text Box 3"/>
          <p:cNvSpPr txBox="1">
            <a:spLocks noChangeArrowheads="1"/>
          </p:cNvSpPr>
          <p:nvPr/>
        </p:nvSpPr>
        <p:spPr bwMode="auto">
          <a:xfrm>
            <a:off x="1524000" y="4343400"/>
            <a:ext cx="5791200" cy="2057400"/>
          </a:xfrm>
          <a:prstGeom prst="rect">
            <a:avLst/>
          </a:prstGeom>
          <a:noFill/>
          <a:ln w="9525">
            <a:solidFill>
              <a:schemeClr val="tx1"/>
            </a:solidFill>
            <a:miter lim="800000"/>
            <a:headEnd/>
            <a:tailEnd/>
          </a:ln>
        </p:spPr>
        <p:txBody>
          <a:bodyPr tIns="137160" bIns="228600"/>
          <a:lstStyle/>
          <a:p>
            <a:pPr>
              <a:lnSpc>
                <a:spcPct val="50000"/>
              </a:lnSpc>
              <a:spcBef>
                <a:spcPct val="50000"/>
              </a:spcBef>
              <a:tabLst>
                <a:tab pos="457200" algn="l"/>
                <a:tab pos="2743200" algn="l"/>
                <a:tab pos="4229100" algn="l"/>
              </a:tabLst>
            </a:pPr>
            <a:r>
              <a:rPr lang="en-US" sz="1600" b="1">
                <a:latin typeface="Courier New" pitchFamily="49" charset="0"/>
              </a:rPr>
              <a:t>mov ax,8000h</a:t>
            </a:r>
          </a:p>
          <a:p>
            <a:pPr>
              <a:lnSpc>
                <a:spcPct val="50000"/>
              </a:lnSpc>
              <a:spcBef>
                <a:spcPct val="50000"/>
              </a:spcBef>
              <a:tabLst>
                <a:tab pos="457200" algn="l"/>
                <a:tab pos="2743200" algn="l"/>
                <a:tab pos="4229100" algn="l"/>
              </a:tabLst>
            </a:pPr>
            <a:r>
              <a:rPr lang="en-US" sz="1600" b="1">
                <a:latin typeface="Courier New" pitchFamily="49" charset="0"/>
              </a:rPr>
              <a:t>add ax,2	; CF =     OF =</a:t>
            </a:r>
          </a:p>
          <a:p>
            <a:pPr>
              <a:lnSpc>
                <a:spcPct val="50000"/>
              </a:lnSpc>
              <a:spcBef>
                <a:spcPct val="50000"/>
              </a:spcBef>
              <a:tabLst>
                <a:tab pos="457200" algn="l"/>
                <a:tab pos="2743200" algn="l"/>
                <a:tab pos="4229100" algn="l"/>
              </a:tabLst>
            </a:pPr>
            <a:endParaRPr lang="en-US" sz="1600" b="1">
              <a:latin typeface="Courier New" pitchFamily="49" charset="0"/>
            </a:endParaRPr>
          </a:p>
          <a:p>
            <a:pPr>
              <a:lnSpc>
                <a:spcPct val="50000"/>
              </a:lnSpc>
              <a:spcBef>
                <a:spcPct val="50000"/>
              </a:spcBef>
              <a:tabLst>
                <a:tab pos="457200" algn="l"/>
                <a:tab pos="2743200" algn="l"/>
                <a:tab pos="4229100" algn="l"/>
              </a:tabLst>
            </a:pPr>
            <a:r>
              <a:rPr lang="en-US" sz="1600" b="1">
                <a:latin typeface="Courier New" pitchFamily="49" charset="0"/>
              </a:rPr>
              <a:t>mov ax,0</a:t>
            </a:r>
          </a:p>
          <a:p>
            <a:pPr>
              <a:lnSpc>
                <a:spcPct val="50000"/>
              </a:lnSpc>
              <a:spcBef>
                <a:spcPct val="50000"/>
              </a:spcBef>
              <a:tabLst>
                <a:tab pos="457200" algn="l"/>
                <a:tab pos="2743200" algn="l"/>
                <a:tab pos="4229100" algn="l"/>
              </a:tabLst>
            </a:pPr>
            <a:r>
              <a:rPr lang="en-US" sz="1600" b="1">
                <a:latin typeface="Courier New" pitchFamily="49" charset="0"/>
              </a:rPr>
              <a:t>sub ax,2	; CF =     OF =</a:t>
            </a:r>
          </a:p>
          <a:p>
            <a:pPr>
              <a:lnSpc>
                <a:spcPct val="50000"/>
              </a:lnSpc>
              <a:spcBef>
                <a:spcPct val="50000"/>
              </a:spcBef>
              <a:tabLst>
                <a:tab pos="457200" algn="l"/>
                <a:tab pos="2743200" algn="l"/>
                <a:tab pos="4229100" algn="l"/>
              </a:tabLst>
            </a:pPr>
            <a:endParaRPr lang="en-US" sz="1600" b="1">
              <a:latin typeface="Courier New" pitchFamily="49" charset="0"/>
            </a:endParaRPr>
          </a:p>
          <a:p>
            <a:pPr>
              <a:lnSpc>
                <a:spcPct val="50000"/>
              </a:lnSpc>
              <a:spcBef>
                <a:spcPct val="50000"/>
              </a:spcBef>
              <a:tabLst>
                <a:tab pos="457200" algn="l"/>
                <a:tab pos="2743200" algn="l"/>
                <a:tab pos="4229100" algn="l"/>
              </a:tabLst>
            </a:pPr>
            <a:r>
              <a:rPr lang="en-US" sz="1600" b="1">
                <a:latin typeface="Courier New" pitchFamily="49" charset="0"/>
              </a:rPr>
              <a:t>mov al,-5</a:t>
            </a:r>
          </a:p>
          <a:p>
            <a:pPr>
              <a:lnSpc>
                <a:spcPct val="50000"/>
              </a:lnSpc>
              <a:spcBef>
                <a:spcPct val="50000"/>
              </a:spcBef>
              <a:tabLst>
                <a:tab pos="457200" algn="l"/>
                <a:tab pos="2743200" algn="l"/>
                <a:tab pos="4229100" algn="l"/>
              </a:tabLst>
            </a:pPr>
            <a:r>
              <a:rPr lang="en-US" sz="1600" b="1">
                <a:latin typeface="Courier New" pitchFamily="49" charset="0"/>
              </a:rPr>
              <a:t>sub al,+125	; OF =</a:t>
            </a:r>
          </a:p>
          <a:p>
            <a:pPr>
              <a:lnSpc>
                <a:spcPct val="50000"/>
              </a:lnSpc>
              <a:spcBef>
                <a:spcPct val="50000"/>
              </a:spcBef>
              <a:tabLst>
                <a:tab pos="457200" algn="l"/>
                <a:tab pos="2743200" algn="l"/>
                <a:tab pos="4229100" algn="l"/>
              </a:tabLst>
            </a:pPr>
            <a:endParaRPr lang="en-US" sz="1400" b="1">
              <a:latin typeface="Courier New" pitchFamily="49" charset="0"/>
            </a:endParaRPr>
          </a:p>
        </p:txBody>
      </p:sp>
      <p:sp>
        <p:nvSpPr>
          <p:cNvPr id="43014" name="Text Box 4"/>
          <p:cNvSpPr txBox="1">
            <a:spLocks noChangeArrowheads="1"/>
          </p:cNvSpPr>
          <p:nvPr/>
        </p:nvSpPr>
        <p:spPr bwMode="auto">
          <a:xfrm>
            <a:off x="457200" y="533400"/>
            <a:ext cx="8153400" cy="3877985"/>
          </a:xfrm>
          <a:prstGeom prst="rect">
            <a:avLst/>
          </a:prstGeom>
          <a:noFill/>
          <a:ln w="9525">
            <a:noFill/>
            <a:miter lim="800000"/>
            <a:headEnd/>
            <a:tailEnd/>
          </a:ln>
        </p:spPr>
        <p:txBody>
          <a:bodyPr wrap="square" tIns="137160" bIns="137160">
            <a:spAutoFit/>
          </a:bodyPr>
          <a:lstStyle/>
          <a:p>
            <a:pPr marL="274320" indent="-274320">
              <a:buFontTx/>
              <a:buChar char="•"/>
            </a:pPr>
            <a:r>
              <a:rPr lang="en-US" sz="1800" dirty="0" smtClean="0"/>
              <a:t>When </a:t>
            </a:r>
            <a:r>
              <a:rPr lang="en-US" sz="1800" dirty="0"/>
              <a:t>adding 2 integers, think of them as </a:t>
            </a:r>
            <a:r>
              <a:rPr lang="en-US" sz="1800" i="1" dirty="0"/>
              <a:t>signed</a:t>
            </a:r>
            <a:r>
              <a:rPr lang="en-US" sz="1800" dirty="0"/>
              <a:t> integers (regardless of whether they are actually signed or unsigned):</a:t>
            </a:r>
          </a:p>
          <a:p>
            <a:pPr lvl="1">
              <a:buFont typeface="Arial" pitchFamily="34" charset="0"/>
              <a:buChar char="•"/>
            </a:pPr>
            <a:r>
              <a:rPr lang="en-US" sz="1800" dirty="0"/>
              <a:t>   When one integer is positive and the other is negative, OF is never </a:t>
            </a:r>
            <a:r>
              <a:rPr lang="en-US" sz="1800" dirty="0" smtClean="0"/>
              <a:t>set.</a:t>
            </a:r>
            <a:endParaRPr lang="en-US" sz="1800" dirty="0"/>
          </a:p>
          <a:p>
            <a:pPr lvl="1">
              <a:buFont typeface="Arial" pitchFamily="34" charset="0"/>
              <a:buChar char="•"/>
            </a:pPr>
            <a:r>
              <a:rPr lang="en-US" sz="1800" dirty="0"/>
              <a:t>   When both integers are positive and the result is negative, OF is </a:t>
            </a:r>
            <a:r>
              <a:rPr lang="en-US" sz="1800" dirty="0" smtClean="0"/>
              <a:t>set.</a:t>
            </a:r>
            <a:endParaRPr lang="en-US" sz="1800" dirty="0"/>
          </a:p>
          <a:p>
            <a:pPr lvl="1">
              <a:buFont typeface="Arial" pitchFamily="34" charset="0"/>
              <a:buChar char="•"/>
            </a:pPr>
            <a:r>
              <a:rPr lang="en-US" sz="1800" dirty="0"/>
              <a:t>   When both integers are negative and the result is positive, OF is </a:t>
            </a:r>
            <a:r>
              <a:rPr lang="en-US" sz="1800" dirty="0" smtClean="0"/>
              <a:t>set.</a:t>
            </a:r>
            <a:endParaRPr lang="en-US" sz="1800" dirty="0"/>
          </a:p>
          <a:p>
            <a:pPr marL="731520" lvl="5" indent="-274320">
              <a:buFont typeface="Arial" pitchFamily="34" charset="0"/>
              <a:buChar char="•"/>
            </a:pPr>
            <a:r>
              <a:rPr lang="en-US" sz="1800" dirty="0" smtClean="0"/>
              <a:t>Since </a:t>
            </a:r>
            <a:r>
              <a:rPr lang="en-US" sz="1800" dirty="0"/>
              <a:t>positive means MSB = 0 and negative means MSB = 1, this means you just need to check the MSB of the operands, and if needed, check the MSB of the </a:t>
            </a:r>
            <a:r>
              <a:rPr lang="en-US" sz="1800" dirty="0" smtClean="0"/>
              <a:t>result.</a:t>
            </a:r>
            <a:endParaRPr lang="en-US" sz="1800" dirty="0"/>
          </a:p>
          <a:p>
            <a:pPr>
              <a:spcBef>
                <a:spcPct val="50000"/>
              </a:spcBef>
              <a:buFontTx/>
              <a:buChar char="•"/>
            </a:pPr>
            <a:r>
              <a:rPr lang="en-US" sz="1800" dirty="0"/>
              <a:t>   When subtracting 2 integers:</a:t>
            </a:r>
          </a:p>
          <a:p>
            <a:pPr marL="731520" lvl="1" indent="-274320">
              <a:buFont typeface="Arial" pitchFamily="34" charset="0"/>
              <a:buChar char="•"/>
            </a:pPr>
            <a:r>
              <a:rPr lang="en-US" sz="1800" dirty="0" smtClean="0"/>
              <a:t>subtracting </a:t>
            </a:r>
            <a:r>
              <a:rPr lang="en-US" sz="1800" dirty="0"/>
              <a:t>is adding the 2’s complement, so calculate the 2’s </a:t>
            </a:r>
            <a:r>
              <a:rPr lang="en-US" sz="1800" dirty="0" smtClean="0"/>
              <a:t>complement </a:t>
            </a:r>
            <a:r>
              <a:rPr lang="en-US" sz="1800" dirty="0"/>
              <a:t>of the source, then follow the rules for adding 2 </a:t>
            </a:r>
            <a:r>
              <a:rPr lang="en-US" sz="1800" dirty="0" smtClean="0"/>
              <a:t>integers.</a:t>
            </a:r>
            <a:endParaRPr lang="en-US" sz="1800" dirty="0"/>
          </a:p>
          <a:p>
            <a:pPr>
              <a:spcBef>
                <a:spcPct val="50000"/>
              </a:spcBef>
              <a:buFontTx/>
              <a:buChar char="•"/>
            </a:pPr>
            <a:r>
              <a:rPr lang="en-US" sz="1800" dirty="0"/>
              <a:t>   What will be the values of the given flags after each operation?</a:t>
            </a:r>
          </a:p>
        </p:txBody>
      </p:sp>
      <p:sp>
        <p:nvSpPr>
          <p:cNvPr id="107525" name="Text Box 5"/>
          <p:cNvSpPr txBox="1">
            <a:spLocks noChangeArrowheads="1"/>
          </p:cNvSpPr>
          <p:nvPr/>
        </p:nvSpPr>
        <p:spPr bwMode="auto">
          <a:xfrm>
            <a:off x="5105400" y="4495800"/>
            <a:ext cx="2514600" cy="2000250"/>
          </a:xfrm>
          <a:prstGeom prst="rect">
            <a:avLst/>
          </a:prstGeom>
          <a:noFill/>
          <a:ln w="9525">
            <a:noFill/>
            <a:miter lim="800000"/>
            <a:headEnd/>
            <a:tailEnd/>
          </a:ln>
        </p:spPr>
        <p:txBody>
          <a:bodyPr tIns="137160" bIns="137160">
            <a:spAutoFit/>
          </a:bodyPr>
          <a:lstStyle/>
          <a:p>
            <a:pPr>
              <a:spcBef>
                <a:spcPct val="50000"/>
              </a:spcBef>
            </a:pPr>
            <a:r>
              <a:rPr lang="en-US" sz="1600" b="1">
                <a:solidFill>
                  <a:schemeClr val="tx2"/>
                </a:solidFill>
                <a:latin typeface="Courier New" pitchFamily="49" charset="0"/>
              </a:rPr>
              <a:t>0        0</a:t>
            </a:r>
          </a:p>
          <a:p>
            <a:pPr>
              <a:spcBef>
                <a:spcPct val="50000"/>
              </a:spcBef>
            </a:pPr>
            <a:endParaRPr lang="en-US" sz="1600" b="1">
              <a:solidFill>
                <a:schemeClr val="tx2"/>
              </a:solidFill>
              <a:latin typeface="Courier New" pitchFamily="49" charset="0"/>
            </a:endParaRPr>
          </a:p>
          <a:p>
            <a:pPr>
              <a:spcBef>
                <a:spcPct val="50000"/>
              </a:spcBef>
            </a:pPr>
            <a:r>
              <a:rPr lang="en-US" sz="1600" b="1">
                <a:solidFill>
                  <a:schemeClr val="tx2"/>
                </a:solidFill>
                <a:latin typeface="Courier New" pitchFamily="49" charset="0"/>
              </a:rPr>
              <a:t>1        0</a:t>
            </a:r>
          </a:p>
          <a:p>
            <a:pPr>
              <a:spcBef>
                <a:spcPct val="50000"/>
              </a:spcBef>
            </a:pPr>
            <a:endParaRPr lang="en-US" sz="1600" b="1">
              <a:solidFill>
                <a:schemeClr val="tx2"/>
              </a:solidFill>
              <a:latin typeface="Courier New" pitchFamily="49" charset="0"/>
            </a:endParaRPr>
          </a:p>
          <a:p>
            <a:pPr>
              <a:spcBef>
                <a:spcPct val="50000"/>
              </a:spcBef>
            </a:pPr>
            <a:r>
              <a:rPr lang="en-US" sz="1600" b="1">
                <a:solidFill>
                  <a:schemeClr val="tx2"/>
                </a:solidFill>
                <a:latin typeface="Courier New" pitchFamily="49" charset="0"/>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75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5"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4294967295"/>
          </p:nvPr>
        </p:nvSpPr>
        <p:spPr>
          <a:xfrm>
            <a:off x="228600" y="6400800"/>
            <a:ext cx="4800600" cy="304800"/>
          </a:xfrm>
          <a:prstGeom prst="rect">
            <a:avLst/>
          </a:prstGeom>
        </p:spPr>
        <p:txBody>
          <a:bodyPr/>
          <a:lstStyle/>
          <a:p>
            <a:pPr>
              <a:defRPr/>
            </a:pPr>
            <a:endParaRPr lang="en-US" dirty="0" smtClean="0">
              <a:latin typeface="Arial" pitchFamily="34" charset="0"/>
            </a:endParaRPr>
          </a:p>
          <a:p>
            <a:pPr>
              <a:defRPr/>
            </a:pPr>
            <a:endParaRPr lang="en-US" dirty="0" smtClean="0">
              <a:latin typeface="Arial" pitchFamily="34" charset="0"/>
            </a:endParaRPr>
          </a:p>
          <a:p>
            <a:pPr>
              <a:defRPr/>
            </a:pPr>
            <a:endParaRPr lang="en-US" dirty="0" smtClean="0">
              <a:latin typeface="Arial" pitchFamily="34" charset="0"/>
            </a:endParaRPr>
          </a:p>
          <a:p>
            <a:pPr>
              <a:defRPr/>
            </a:pPr>
            <a:endParaRPr lang="en-US" dirty="0">
              <a:latin typeface="Arial" pitchFamily="34" charset="0"/>
            </a:endParaRPr>
          </a:p>
        </p:txBody>
      </p:sp>
      <p:sp>
        <p:nvSpPr>
          <p:cNvPr id="9219" name="Slide Number Placeholder 4"/>
          <p:cNvSpPr>
            <a:spLocks noGrp="1"/>
          </p:cNvSpPr>
          <p:nvPr>
            <p:ph type="sldNum" sz="quarter" idx="11"/>
          </p:nvPr>
        </p:nvSpPr>
        <p:spPr/>
        <p:txBody>
          <a:bodyPr/>
          <a:lstStyle/>
          <a:p>
            <a:pPr>
              <a:defRPr/>
            </a:pPr>
            <a:fld id="{66A64147-280D-4FBF-897F-45C44E1884E8}" type="slidenum">
              <a:rPr lang="en-US" smtClean="0"/>
              <a:pPr>
                <a:defRPr/>
              </a:pPr>
              <a:t>4</a:t>
            </a:fld>
            <a:endParaRPr lang="en-US" smtClean="0"/>
          </a:p>
        </p:txBody>
      </p:sp>
      <p:sp>
        <p:nvSpPr>
          <p:cNvPr id="164866" name="Rectangle 1026"/>
          <p:cNvSpPr>
            <a:spLocks noGrp="1" noChangeArrowheads="1"/>
          </p:cNvSpPr>
          <p:nvPr>
            <p:ph type="title"/>
          </p:nvPr>
        </p:nvSpPr>
        <p:spPr>
          <a:xfrm>
            <a:off x="685800" y="152400"/>
            <a:ext cx="7772400" cy="457200"/>
          </a:xfrm>
        </p:spPr>
        <p:txBody>
          <a:bodyPr/>
          <a:lstStyle/>
          <a:p>
            <a:pPr eaLnBrk="1" hangingPunct="1">
              <a:defRPr/>
            </a:pPr>
            <a:r>
              <a:rPr lang="en-US" sz="2800" dirty="0" smtClean="0"/>
              <a:t>Operand Types</a:t>
            </a:r>
          </a:p>
        </p:txBody>
      </p:sp>
      <p:sp>
        <p:nvSpPr>
          <p:cNvPr id="9221" name="Rectangle 1027"/>
          <p:cNvSpPr>
            <a:spLocks noGrp="1" noChangeArrowheads="1"/>
          </p:cNvSpPr>
          <p:nvPr>
            <p:ph type="body" idx="1"/>
          </p:nvPr>
        </p:nvSpPr>
        <p:spPr>
          <a:xfrm>
            <a:off x="304800" y="609600"/>
            <a:ext cx="8382000" cy="5867400"/>
          </a:xfrm>
        </p:spPr>
        <p:txBody>
          <a:bodyPr/>
          <a:lstStyle/>
          <a:p>
            <a:pPr eaLnBrk="1" hangingPunct="1">
              <a:lnSpc>
                <a:spcPct val="80000"/>
              </a:lnSpc>
              <a:buFontTx/>
              <a:buNone/>
            </a:pPr>
            <a:r>
              <a:rPr lang="en-US" sz="1800" dirty="0" smtClean="0"/>
              <a:t>Three basic types of operands are used by assembly instructions:</a:t>
            </a:r>
          </a:p>
          <a:p>
            <a:pPr eaLnBrk="1" hangingPunct="1">
              <a:lnSpc>
                <a:spcPct val="80000"/>
              </a:lnSpc>
            </a:pPr>
            <a:r>
              <a:rPr lang="en-US" sz="1800" dirty="0" smtClean="0"/>
              <a:t>Immediate – a literal integer (8, 16, or 32 bits).</a:t>
            </a:r>
          </a:p>
          <a:p>
            <a:pPr lvl="1" eaLnBrk="1" hangingPunct="1">
              <a:lnSpc>
                <a:spcPct val="80000"/>
              </a:lnSpc>
              <a:spcBef>
                <a:spcPct val="0"/>
              </a:spcBef>
            </a:pPr>
            <a:r>
              <a:rPr lang="en-US" sz="1800" dirty="0" smtClean="0"/>
              <a:t>The constant value is encoded within the machine instruction by the assembler (so the value can be found </a:t>
            </a:r>
            <a:r>
              <a:rPr lang="en-US" sz="1800" i="1" dirty="0" smtClean="0"/>
              <a:t>immediately</a:t>
            </a:r>
            <a:r>
              <a:rPr lang="en-US" sz="1800" dirty="0" smtClean="0"/>
              <a:t>, thus the name).</a:t>
            </a:r>
          </a:p>
          <a:p>
            <a:pPr lvl="1" eaLnBrk="1" hangingPunct="1">
              <a:lnSpc>
                <a:spcPct val="80000"/>
              </a:lnSpc>
            </a:pPr>
            <a:r>
              <a:rPr lang="en-US" sz="1800" dirty="0" smtClean="0"/>
              <a:t>Example:     </a:t>
            </a:r>
            <a:r>
              <a:rPr lang="en-US" sz="1600" b="1" dirty="0" err="1" smtClean="0">
                <a:latin typeface="Courier New" pitchFamily="49" charset="0"/>
              </a:rPr>
              <a:t>mov</a:t>
            </a:r>
            <a:r>
              <a:rPr lang="en-US" sz="1600" b="1" dirty="0" smtClean="0">
                <a:latin typeface="Courier New" pitchFamily="49" charset="0"/>
              </a:rPr>
              <a:t> ax, 10   ; 10 is an immediate operand</a:t>
            </a:r>
          </a:p>
          <a:p>
            <a:pPr eaLnBrk="1" hangingPunct="1">
              <a:lnSpc>
                <a:spcPct val="125000"/>
              </a:lnSpc>
              <a:spcBef>
                <a:spcPct val="0"/>
              </a:spcBef>
            </a:pPr>
            <a:r>
              <a:rPr lang="en-US" sz="1800" dirty="0" smtClean="0"/>
              <a:t>Register – the name of a register.</a:t>
            </a:r>
          </a:p>
          <a:p>
            <a:pPr lvl="1" eaLnBrk="1" hangingPunct="1">
              <a:lnSpc>
                <a:spcPct val="80000"/>
              </a:lnSpc>
              <a:spcBef>
                <a:spcPct val="0"/>
              </a:spcBef>
            </a:pPr>
            <a:r>
              <a:rPr lang="en-US" sz="1800" dirty="0" smtClean="0"/>
              <a:t>The assembler converts the register name to a number and encode it within the machine instruction.</a:t>
            </a:r>
          </a:p>
          <a:p>
            <a:pPr lvl="1" eaLnBrk="1" hangingPunct="1">
              <a:lnSpc>
                <a:spcPct val="80000"/>
              </a:lnSpc>
            </a:pPr>
            <a:r>
              <a:rPr lang="en-US" sz="1800" dirty="0" smtClean="0"/>
              <a:t>During execution, since the register is on the same chip as the CPU, there is no data fetching cycle necessary. This makes registers a much more efficient temporary data storage than memory.</a:t>
            </a:r>
          </a:p>
          <a:p>
            <a:pPr lvl="1" eaLnBrk="1" hangingPunct="1">
              <a:lnSpc>
                <a:spcPct val="80000"/>
              </a:lnSpc>
            </a:pPr>
            <a:r>
              <a:rPr lang="en-US" sz="1800" dirty="0" smtClean="0"/>
              <a:t>Example:  </a:t>
            </a:r>
            <a:r>
              <a:rPr lang="en-US" sz="1500" dirty="0" smtClean="0"/>
              <a:t>   </a:t>
            </a:r>
            <a:r>
              <a:rPr lang="en-US" sz="1600" b="1" dirty="0" smtClean="0">
                <a:latin typeface="Courier New" pitchFamily="49" charset="0"/>
              </a:rPr>
              <a:t>inc  </a:t>
            </a:r>
            <a:r>
              <a:rPr lang="en-US" sz="1600" b="1" dirty="0" err="1" smtClean="0">
                <a:latin typeface="Courier New" pitchFamily="49" charset="0"/>
              </a:rPr>
              <a:t>bx</a:t>
            </a:r>
            <a:r>
              <a:rPr lang="en-US" sz="1600" b="1" dirty="0" smtClean="0">
                <a:latin typeface="Courier New" pitchFamily="49" charset="0"/>
              </a:rPr>
              <a:t>      ; </a:t>
            </a:r>
            <a:r>
              <a:rPr lang="en-US" sz="1600" b="1" dirty="0" err="1" smtClean="0">
                <a:latin typeface="Courier New" pitchFamily="49" charset="0"/>
              </a:rPr>
              <a:t>bx</a:t>
            </a:r>
            <a:r>
              <a:rPr lang="en-US" sz="1600" b="1" dirty="0" smtClean="0">
                <a:latin typeface="Courier New" pitchFamily="49" charset="0"/>
              </a:rPr>
              <a:t> is the register operand</a:t>
            </a:r>
            <a:endParaRPr lang="en-US" sz="1600" dirty="0" smtClean="0"/>
          </a:p>
          <a:p>
            <a:pPr eaLnBrk="1" hangingPunct="1">
              <a:lnSpc>
                <a:spcPct val="125000"/>
              </a:lnSpc>
              <a:spcBef>
                <a:spcPct val="0"/>
              </a:spcBef>
            </a:pPr>
            <a:r>
              <a:rPr lang="en-US" sz="1800" dirty="0" smtClean="0"/>
              <a:t>Memory – reference to a location in memory.</a:t>
            </a:r>
          </a:p>
          <a:p>
            <a:pPr lvl="1" eaLnBrk="1" hangingPunct="1">
              <a:lnSpc>
                <a:spcPct val="80000"/>
              </a:lnSpc>
              <a:spcBef>
                <a:spcPct val="0"/>
              </a:spcBef>
            </a:pPr>
            <a:r>
              <a:rPr lang="en-US" sz="1800" dirty="0" smtClean="0"/>
              <a:t>Recall that a variable name is actually a label in the data segment, which means it refers to a memory address where the data is stored.</a:t>
            </a:r>
          </a:p>
          <a:p>
            <a:pPr lvl="1" eaLnBrk="1" hangingPunct="1">
              <a:lnSpc>
                <a:spcPct val="80000"/>
              </a:lnSpc>
            </a:pPr>
            <a:r>
              <a:rPr lang="en-US" sz="1800" dirty="0" smtClean="0"/>
              <a:t>The address is encoded within the machine instruction by the assembler.</a:t>
            </a:r>
          </a:p>
          <a:p>
            <a:pPr lvl="1" eaLnBrk="1" hangingPunct="1">
              <a:lnSpc>
                <a:spcPct val="80000"/>
              </a:lnSpc>
            </a:pPr>
            <a:r>
              <a:rPr lang="en-US" sz="1800" dirty="0" smtClean="0"/>
              <a:t>For direct addressing, the data is stored in memory, at the given address.</a:t>
            </a:r>
          </a:p>
          <a:p>
            <a:pPr lvl="1" eaLnBrk="1" hangingPunct="1">
              <a:lnSpc>
                <a:spcPct val="80000"/>
              </a:lnSpc>
            </a:pPr>
            <a:r>
              <a:rPr lang="en-US" sz="1800" dirty="0" smtClean="0"/>
              <a:t>For indirect addressing, a register holds the address of the memory location, so the address in the register will have to be </a:t>
            </a:r>
            <a:r>
              <a:rPr lang="en-US" sz="1800" dirty="0" err="1" smtClean="0"/>
              <a:t>dereferenced</a:t>
            </a:r>
            <a:r>
              <a:rPr lang="en-US" sz="1800" dirty="0" smtClean="0"/>
              <a:t> to access data.</a:t>
            </a:r>
          </a:p>
          <a:p>
            <a:pPr lvl="1" eaLnBrk="1" hangingPunct="1">
              <a:lnSpc>
                <a:spcPct val="80000"/>
              </a:lnSpc>
            </a:pPr>
            <a:r>
              <a:rPr lang="en-US" sz="1800" dirty="0" smtClean="0"/>
              <a:t>During execution data will need to be fetched from or written to memory, resulting in one extra step in the instruction cycle.</a:t>
            </a:r>
          </a:p>
          <a:p>
            <a:pPr lvl="1" eaLnBrk="1" hangingPunct="1">
              <a:lnSpc>
                <a:spcPct val="80000"/>
              </a:lnSpc>
            </a:pPr>
            <a:r>
              <a:rPr lang="en-US" sz="1800" dirty="0" smtClean="0"/>
              <a:t>Example: </a:t>
            </a:r>
            <a:r>
              <a:rPr lang="en-US" sz="1500" dirty="0" smtClean="0"/>
              <a:t>   </a:t>
            </a:r>
            <a:r>
              <a:rPr lang="en-US" sz="1600" b="1" dirty="0" err="1" smtClean="0">
                <a:latin typeface="Courier New" pitchFamily="49" charset="0"/>
              </a:rPr>
              <a:t>mov</a:t>
            </a:r>
            <a:r>
              <a:rPr lang="en-US" sz="1600" b="1" dirty="0" smtClean="0">
                <a:latin typeface="Courier New" pitchFamily="49" charset="0"/>
              </a:rPr>
              <a:t> al, value</a:t>
            </a:r>
            <a:r>
              <a:rPr lang="en-US" sz="1600" dirty="0" smtClean="0"/>
              <a:t>    ; where value is a defined as  </a:t>
            </a:r>
            <a:r>
              <a:rPr lang="en-US" sz="1600" b="1" dirty="0" smtClean="0">
                <a:latin typeface="Courier New" pitchFamily="49" charset="0"/>
              </a:rPr>
              <a:t>value byte 10</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Slide Number Placeholder 4"/>
          <p:cNvSpPr>
            <a:spLocks noGrp="1"/>
          </p:cNvSpPr>
          <p:nvPr>
            <p:ph type="sldNum" sz="quarter" idx="11"/>
          </p:nvPr>
        </p:nvSpPr>
        <p:spPr/>
        <p:txBody>
          <a:bodyPr/>
          <a:lstStyle/>
          <a:p>
            <a:pPr>
              <a:defRPr/>
            </a:pPr>
            <a:fld id="{14CD1AA9-FC58-4303-BE26-17CB7A7E33FB}" type="slidenum">
              <a:rPr lang="en-US" smtClean="0"/>
              <a:pPr>
                <a:defRPr/>
              </a:pPr>
              <a:t>40</a:t>
            </a:fld>
            <a:endParaRPr lang="en-US" smtClean="0"/>
          </a:p>
        </p:txBody>
      </p:sp>
      <p:sp>
        <p:nvSpPr>
          <p:cNvPr id="232450" name="Rectangle 2"/>
          <p:cNvSpPr>
            <a:spLocks noGrp="1" noChangeArrowheads="1"/>
          </p:cNvSpPr>
          <p:nvPr>
            <p:ph type="title"/>
          </p:nvPr>
        </p:nvSpPr>
        <p:spPr/>
        <p:txBody>
          <a:bodyPr/>
          <a:lstStyle/>
          <a:p>
            <a:pPr eaLnBrk="1" hangingPunct="1">
              <a:defRPr/>
            </a:pPr>
            <a:r>
              <a:rPr lang="en-US" sz="2800" smtClean="0"/>
              <a:t>What's Next</a:t>
            </a:r>
          </a:p>
        </p:txBody>
      </p:sp>
      <p:sp>
        <p:nvSpPr>
          <p:cNvPr id="44037" name="Rectangle 3"/>
          <p:cNvSpPr>
            <a:spLocks noGrp="1" noChangeArrowheads="1"/>
          </p:cNvSpPr>
          <p:nvPr>
            <p:ph type="body" idx="1"/>
          </p:nvPr>
        </p:nvSpPr>
        <p:spPr>
          <a:xfrm>
            <a:off x="2057400" y="1676400"/>
            <a:ext cx="4876800" cy="1524000"/>
          </a:xfrm>
        </p:spPr>
        <p:txBody>
          <a:bodyPr/>
          <a:lstStyle/>
          <a:p>
            <a:pPr eaLnBrk="1" hangingPunct="1"/>
            <a:r>
              <a:rPr lang="en-US" sz="1800" smtClean="0">
                <a:solidFill>
                  <a:schemeClr val="tx2"/>
                </a:solidFill>
              </a:rPr>
              <a:t>Addition and subtraction</a:t>
            </a:r>
          </a:p>
          <a:p>
            <a:pPr eaLnBrk="1" hangingPunct="1"/>
            <a:r>
              <a:rPr lang="en-US" sz="1800" smtClean="0">
                <a:solidFill>
                  <a:schemeClr val="tx2"/>
                </a:solidFill>
              </a:rPr>
              <a:t>Status flags in addition and subtraction</a:t>
            </a:r>
          </a:p>
          <a:p>
            <a:pPr eaLnBrk="1" hangingPunct="1"/>
            <a:r>
              <a:rPr lang="en-US" sz="1800" b="1" smtClean="0">
                <a:solidFill>
                  <a:schemeClr val="tx2"/>
                </a:solidFill>
              </a:rPr>
              <a:t>Unsigned multiplication and division</a:t>
            </a:r>
          </a:p>
          <a:p>
            <a:pPr eaLnBrk="1" hangingPunct="1"/>
            <a:r>
              <a:rPr lang="en-US" sz="1800" smtClean="0">
                <a:solidFill>
                  <a:schemeClr val="tx2"/>
                </a:solidFill>
              </a:rPr>
              <a:t>Signed multiplication and division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Slide Number Placeholder 4"/>
          <p:cNvSpPr>
            <a:spLocks noGrp="1"/>
          </p:cNvSpPr>
          <p:nvPr>
            <p:ph type="sldNum" sz="quarter" idx="11"/>
          </p:nvPr>
        </p:nvSpPr>
        <p:spPr/>
        <p:txBody>
          <a:bodyPr/>
          <a:lstStyle/>
          <a:p>
            <a:pPr>
              <a:defRPr/>
            </a:pPr>
            <a:fld id="{C7DDD4B9-E069-4B49-A809-F72FBB1B8B3E}" type="slidenum">
              <a:rPr lang="en-US" smtClean="0"/>
              <a:pPr>
                <a:defRPr/>
              </a:pPr>
              <a:t>41</a:t>
            </a:fld>
            <a:endParaRPr lang="en-US" smtClean="0"/>
          </a:p>
        </p:txBody>
      </p:sp>
      <p:sp>
        <p:nvSpPr>
          <p:cNvPr id="184322" name="Rectangle 2"/>
          <p:cNvSpPr>
            <a:spLocks noGrp="1" noChangeArrowheads="1"/>
          </p:cNvSpPr>
          <p:nvPr>
            <p:ph type="title"/>
          </p:nvPr>
        </p:nvSpPr>
        <p:spPr/>
        <p:txBody>
          <a:bodyPr/>
          <a:lstStyle/>
          <a:p>
            <a:pPr eaLnBrk="1" hangingPunct="1">
              <a:defRPr/>
            </a:pPr>
            <a:r>
              <a:rPr lang="en-US" sz="2800" smtClean="0"/>
              <a:t>MUL Instruction</a:t>
            </a:r>
          </a:p>
        </p:txBody>
      </p:sp>
      <p:sp>
        <p:nvSpPr>
          <p:cNvPr id="45061" name="Rectangle 3"/>
          <p:cNvSpPr>
            <a:spLocks noGrp="1" noChangeArrowheads="1"/>
          </p:cNvSpPr>
          <p:nvPr>
            <p:ph type="body" idx="1"/>
          </p:nvPr>
        </p:nvSpPr>
        <p:spPr>
          <a:xfrm>
            <a:off x="609600" y="838200"/>
            <a:ext cx="7772400" cy="3124200"/>
          </a:xfrm>
        </p:spPr>
        <p:txBody>
          <a:bodyPr/>
          <a:lstStyle/>
          <a:p>
            <a:pPr eaLnBrk="1" hangingPunct="1"/>
            <a:r>
              <a:rPr lang="en-US" sz="1800" dirty="0" smtClean="0"/>
              <a:t>The MUL (unsigned multiply) instruction multiplies an 8-, 16-, or 32-bit operand by the value in AL, AX, or EAX. </a:t>
            </a:r>
          </a:p>
          <a:p>
            <a:pPr eaLnBrk="1" hangingPunct="1"/>
            <a:r>
              <a:rPr lang="en-US" sz="1800" dirty="0" smtClean="0"/>
              <a:t>MUL has only one input operand, the second input is part of the EAX register.  Syntax:</a:t>
            </a:r>
          </a:p>
          <a:p>
            <a:pPr lvl="2" eaLnBrk="1" hangingPunct="1">
              <a:buFontTx/>
              <a:buNone/>
            </a:pPr>
            <a:r>
              <a:rPr lang="en-US" sz="1800" b="1" dirty="0" smtClean="0">
                <a:latin typeface="Courier New" pitchFamily="49" charset="0"/>
              </a:rPr>
              <a:t>	MUL r/m8	; 8 bit register or memory</a:t>
            </a:r>
          </a:p>
          <a:p>
            <a:pPr lvl="2" eaLnBrk="1" hangingPunct="1">
              <a:buFontTx/>
              <a:buNone/>
            </a:pPr>
            <a:r>
              <a:rPr lang="en-US" sz="1800" b="1" dirty="0" smtClean="0">
                <a:latin typeface="Courier New" pitchFamily="49" charset="0"/>
              </a:rPr>
              <a:t>	MUL r/m16	; 16 bit register or memory</a:t>
            </a:r>
          </a:p>
          <a:p>
            <a:pPr lvl="2" eaLnBrk="1" hangingPunct="1">
              <a:buFontTx/>
              <a:buNone/>
            </a:pPr>
            <a:r>
              <a:rPr lang="en-US" sz="1800" b="1" dirty="0" smtClean="0">
                <a:latin typeface="Courier New" pitchFamily="49" charset="0"/>
              </a:rPr>
              <a:t>	MUL r/m32	; 32 bit register or memory</a:t>
            </a:r>
          </a:p>
          <a:p>
            <a:pPr eaLnBrk="1" hangingPunct="1"/>
            <a:r>
              <a:rPr lang="en-US" sz="1800" dirty="0" smtClean="0"/>
              <a:t>The size of the input operand dictates which part of the EAX register will be used as the multiplicand.</a:t>
            </a:r>
          </a:p>
          <a:p>
            <a:pPr eaLnBrk="1" hangingPunct="1"/>
            <a:r>
              <a:rPr lang="en-US" sz="1800" dirty="0" smtClean="0"/>
              <a:t>The product is always twice the size of the 2 operands, as shown:</a:t>
            </a:r>
          </a:p>
        </p:txBody>
      </p:sp>
      <p:grpSp>
        <p:nvGrpSpPr>
          <p:cNvPr id="2" name="Group 4"/>
          <p:cNvGrpSpPr>
            <a:grpSpLocks/>
          </p:cNvGrpSpPr>
          <p:nvPr/>
        </p:nvGrpSpPr>
        <p:grpSpPr bwMode="auto">
          <a:xfrm>
            <a:off x="2133600" y="3886200"/>
            <a:ext cx="4724400" cy="2133600"/>
            <a:chOff x="1488" y="2350"/>
            <a:chExt cx="2880" cy="1250"/>
          </a:xfrm>
        </p:grpSpPr>
        <p:pic>
          <p:nvPicPr>
            <p:cNvPr id="45064" name="Picture 5"/>
            <p:cNvPicPr>
              <a:picLocks noChangeAspect="1" noChangeArrowheads="1"/>
            </p:cNvPicPr>
            <p:nvPr/>
          </p:nvPicPr>
          <p:blipFill>
            <a:blip r:embed="rId2" cstate="print"/>
            <a:srcRect/>
            <a:stretch>
              <a:fillRect/>
            </a:stretch>
          </p:blipFill>
          <p:spPr bwMode="auto">
            <a:xfrm>
              <a:off x="1488" y="2686"/>
              <a:ext cx="2880" cy="914"/>
            </a:xfrm>
            <a:prstGeom prst="rect">
              <a:avLst/>
            </a:prstGeom>
            <a:noFill/>
            <a:ln w="9525">
              <a:noFill/>
              <a:miter lim="800000"/>
              <a:headEnd/>
              <a:tailEnd/>
            </a:ln>
          </p:spPr>
        </p:pic>
        <p:sp>
          <p:nvSpPr>
            <p:cNvPr id="45065" name="Text Box 6"/>
            <p:cNvSpPr txBox="1">
              <a:spLocks noChangeArrowheads="1"/>
            </p:cNvSpPr>
            <p:nvPr/>
          </p:nvSpPr>
          <p:spPr bwMode="auto">
            <a:xfrm>
              <a:off x="1872" y="2350"/>
              <a:ext cx="2304" cy="406"/>
            </a:xfrm>
            <a:prstGeom prst="rect">
              <a:avLst/>
            </a:prstGeom>
            <a:noFill/>
            <a:ln w="9525">
              <a:noFill/>
              <a:miter lim="800000"/>
              <a:headEnd/>
              <a:tailEnd/>
            </a:ln>
          </p:spPr>
          <p:txBody>
            <a:bodyPr tIns="137160" bIns="137160">
              <a:spAutoFit/>
            </a:bodyPr>
            <a:lstStyle/>
            <a:p>
              <a:pPr algn="ctr">
                <a:spcBef>
                  <a:spcPct val="50000"/>
                </a:spcBef>
              </a:pPr>
              <a:r>
                <a:rPr lang="en-US"/>
                <a:t>Implied operands:</a:t>
              </a:r>
            </a:p>
          </p:txBody>
        </p:sp>
      </p:grpSp>
      <p:sp>
        <p:nvSpPr>
          <p:cNvPr id="45063" name="Line 7"/>
          <p:cNvSpPr>
            <a:spLocks noChangeShapeType="1"/>
          </p:cNvSpPr>
          <p:nvPr/>
        </p:nvSpPr>
        <p:spPr bwMode="auto">
          <a:xfrm>
            <a:off x="6858000" y="4495800"/>
            <a:ext cx="0" cy="1524000"/>
          </a:xfrm>
          <a:prstGeom prst="line">
            <a:avLst/>
          </a:prstGeom>
          <a:noFill/>
          <a:ln w="25400">
            <a:solidFill>
              <a:schemeClr val="tx1"/>
            </a:solidFill>
            <a:round/>
            <a:headEnd/>
            <a:tailEnd/>
          </a:ln>
        </p:spPr>
        <p:txBody>
          <a:bodyPr tIns="137160" bIns="137160">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Slide Number Placeholder 4"/>
          <p:cNvSpPr>
            <a:spLocks noGrp="1"/>
          </p:cNvSpPr>
          <p:nvPr>
            <p:ph type="sldNum" sz="quarter" idx="11"/>
          </p:nvPr>
        </p:nvSpPr>
        <p:spPr/>
        <p:txBody>
          <a:bodyPr/>
          <a:lstStyle/>
          <a:p>
            <a:pPr>
              <a:defRPr/>
            </a:pPr>
            <a:fld id="{103F3B30-5871-4BD9-9AEF-FAA85238D061}" type="slidenum">
              <a:rPr lang="en-US" smtClean="0"/>
              <a:pPr>
                <a:defRPr/>
              </a:pPr>
              <a:t>42</a:t>
            </a:fld>
            <a:endParaRPr lang="en-US" smtClean="0"/>
          </a:p>
        </p:txBody>
      </p:sp>
      <p:sp>
        <p:nvSpPr>
          <p:cNvPr id="185346" name="Rectangle 2"/>
          <p:cNvSpPr>
            <a:spLocks noGrp="1" noChangeArrowheads="1"/>
          </p:cNvSpPr>
          <p:nvPr>
            <p:ph type="title"/>
          </p:nvPr>
        </p:nvSpPr>
        <p:spPr/>
        <p:txBody>
          <a:bodyPr/>
          <a:lstStyle/>
          <a:p>
            <a:pPr eaLnBrk="1" hangingPunct="1">
              <a:defRPr/>
            </a:pPr>
            <a:r>
              <a:rPr lang="en-US" sz="2800" smtClean="0"/>
              <a:t>MUL Examples</a:t>
            </a:r>
          </a:p>
        </p:txBody>
      </p:sp>
      <p:sp>
        <p:nvSpPr>
          <p:cNvPr id="46085" name="Rectangle 3"/>
          <p:cNvSpPr>
            <a:spLocks noChangeArrowheads="1"/>
          </p:cNvSpPr>
          <p:nvPr/>
        </p:nvSpPr>
        <p:spPr bwMode="auto">
          <a:xfrm>
            <a:off x="685800" y="1219200"/>
            <a:ext cx="7772400" cy="533400"/>
          </a:xfrm>
          <a:prstGeom prst="rect">
            <a:avLst/>
          </a:prstGeom>
          <a:noFill/>
          <a:ln w="9525">
            <a:noFill/>
            <a:miter lim="800000"/>
            <a:headEnd/>
            <a:tailEnd/>
          </a:ln>
        </p:spPr>
        <p:txBody>
          <a:bodyPr/>
          <a:lstStyle/>
          <a:p>
            <a:pPr marL="342900" indent="-342900">
              <a:spcBef>
                <a:spcPct val="20000"/>
              </a:spcBef>
              <a:buClr>
                <a:schemeClr val="tx1"/>
              </a:buClr>
            </a:pPr>
            <a:r>
              <a:rPr lang="en-US" sz="1800"/>
              <a:t>100h * 2000h, using 16-bit operands:</a:t>
            </a:r>
          </a:p>
        </p:txBody>
      </p:sp>
      <p:sp>
        <p:nvSpPr>
          <p:cNvPr id="46086" name="Text Box 4"/>
          <p:cNvSpPr txBox="1">
            <a:spLocks noChangeArrowheads="1"/>
          </p:cNvSpPr>
          <p:nvPr/>
        </p:nvSpPr>
        <p:spPr bwMode="auto">
          <a:xfrm>
            <a:off x="685800" y="1676400"/>
            <a:ext cx="5257800" cy="19050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1830388" algn="l"/>
              </a:tabLst>
            </a:pPr>
            <a:r>
              <a:rPr lang="en-US" sz="1600" b="1">
                <a:latin typeface="Courier New" pitchFamily="49" charset="0"/>
              </a:rPr>
              <a:t>.data</a:t>
            </a:r>
          </a:p>
          <a:p>
            <a:pPr>
              <a:lnSpc>
                <a:spcPct val="50000"/>
              </a:lnSpc>
              <a:spcBef>
                <a:spcPct val="50000"/>
              </a:spcBef>
              <a:tabLst>
                <a:tab pos="457200" algn="l"/>
                <a:tab pos="1830388" algn="l"/>
              </a:tabLst>
            </a:pPr>
            <a:r>
              <a:rPr lang="en-US" sz="1600" b="1">
                <a:latin typeface="Courier New" pitchFamily="49" charset="0"/>
              </a:rPr>
              <a:t>val1 WORD 2000h</a:t>
            </a:r>
          </a:p>
          <a:p>
            <a:pPr>
              <a:lnSpc>
                <a:spcPct val="50000"/>
              </a:lnSpc>
              <a:spcBef>
                <a:spcPct val="50000"/>
              </a:spcBef>
              <a:tabLst>
                <a:tab pos="457200" algn="l"/>
                <a:tab pos="1830388" algn="l"/>
              </a:tabLst>
            </a:pPr>
            <a:r>
              <a:rPr lang="en-US" sz="1600" b="1">
                <a:latin typeface="Courier New" pitchFamily="49" charset="0"/>
              </a:rPr>
              <a:t>val2 WORD 100h</a:t>
            </a:r>
          </a:p>
          <a:p>
            <a:pPr>
              <a:lnSpc>
                <a:spcPct val="50000"/>
              </a:lnSpc>
              <a:spcBef>
                <a:spcPct val="50000"/>
              </a:spcBef>
              <a:tabLst>
                <a:tab pos="457200" algn="l"/>
                <a:tab pos="1830388" algn="l"/>
              </a:tabLst>
            </a:pPr>
            <a:endParaRPr lang="en-US" sz="1600" b="1">
              <a:latin typeface="Courier New" pitchFamily="49" charset="0"/>
            </a:endParaRPr>
          </a:p>
          <a:p>
            <a:pPr>
              <a:lnSpc>
                <a:spcPct val="50000"/>
              </a:lnSpc>
              <a:spcBef>
                <a:spcPct val="50000"/>
              </a:spcBef>
              <a:tabLst>
                <a:tab pos="457200" algn="l"/>
                <a:tab pos="1830388" algn="l"/>
              </a:tabLst>
            </a:pPr>
            <a:r>
              <a:rPr lang="en-US" sz="1600" b="1">
                <a:latin typeface="Courier New" pitchFamily="49" charset="0"/>
              </a:rPr>
              <a:t>.code</a:t>
            </a:r>
          </a:p>
          <a:p>
            <a:pPr>
              <a:lnSpc>
                <a:spcPct val="50000"/>
              </a:lnSpc>
              <a:spcBef>
                <a:spcPct val="50000"/>
              </a:spcBef>
              <a:tabLst>
                <a:tab pos="457200" algn="l"/>
                <a:tab pos="1830388" algn="l"/>
              </a:tabLst>
            </a:pPr>
            <a:r>
              <a:rPr lang="en-US" sz="1600" b="1">
                <a:latin typeface="Courier New" pitchFamily="49" charset="0"/>
              </a:rPr>
              <a:t>mov ax,val1</a:t>
            </a:r>
          </a:p>
          <a:p>
            <a:pPr>
              <a:lnSpc>
                <a:spcPct val="50000"/>
              </a:lnSpc>
              <a:spcBef>
                <a:spcPct val="50000"/>
              </a:spcBef>
              <a:tabLst>
                <a:tab pos="457200" algn="l"/>
                <a:tab pos="1830388" algn="l"/>
              </a:tabLst>
            </a:pPr>
            <a:r>
              <a:rPr lang="en-US" sz="1600" b="1">
                <a:latin typeface="Courier New" pitchFamily="49" charset="0"/>
              </a:rPr>
              <a:t>mul val2	; DX:AX = 00200000h, CF=1</a:t>
            </a:r>
          </a:p>
        </p:txBody>
      </p:sp>
      <p:sp>
        <p:nvSpPr>
          <p:cNvPr id="185349" name="Text Box 5"/>
          <p:cNvSpPr txBox="1">
            <a:spLocks noChangeArrowheads="1"/>
          </p:cNvSpPr>
          <p:nvPr/>
        </p:nvSpPr>
        <p:spPr bwMode="auto">
          <a:xfrm>
            <a:off x="6096000" y="1905000"/>
            <a:ext cx="2286000" cy="1662113"/>
          </a:xfrm>
          <a:prstGeom prst="rect">
            <a:avLst/>
          </a:prstGeom>
          <a:noFill/>
          <a:ln w="9525">
            <a:solidFill>
              <a:schemeClr val="tx2"/>
            </a:solidFill>
            <a:miter lim="800000"/>
            <a:headEnd/>
            <a:tailEnd/>
          </a:ln>
        </p:spPr>
        <p:txBody>
          <a:bodyPr tIns="137160" bIns="137160">
            <a:spAutoFit/>
          </a:bodyPr>
          <a:lstStyle/>
          <a:p>
            <a:pPr>
              <a:spcBef>
                <a:spcPct val="50000"/>
              </a:spcBef>
            </a:pPr>
            <a:r>
              <a:rPr lang="en-US" sz="1800">
                <a:solidFill>
                  <a:schemeClr val="tx2"/>
                </a:solidFill>
              </a:rPr>
              <a:t>CF indicates whether or not the upper half of the product contains significant digits</a:t>
            </a:r>
            <a:r>
              <a:rPr lang="en-US" sz="1600">
                <a:solidFill>
                  <a:schemeClr val="tx2"/>
                </a:solidFill>
              </a:rPr>
              <a:t>.</a:t>
            </a:r>
          </a:p>
        </p:txBody>
      </p:sp>
      <p:grpSp>
        <p:nvGrpSpPr>
          <p:cNvPr id="2" name="Group 6"/>
          <p:cNvGrpSpPr>
            <a:grpSpLocks/>
          </p:cNvGrpSpPr>
          <p:nvPr/>
        </p:nvGrpSpPr>
        <p:grpSpPr bwMode="auto">
          <a:xfrm>
            <a:off x="685800" y="4191000"/>
            <a:ext cx="7162800" cy="1676400"/>
            <a:chOff x="384" y="2592"/>
            <a:chExt cx="4512" cy="1152"/>
          </a:xfrm>
        </p:grpSpPr>
        <p:sp>
          <p:nvSpPr>
            <p:cNvPr id="46089" name="Text Box 7"/>
            <p:cNvSpPr txBox="1">
              <a:spLocks noChangeArrowheads="1"/>
            </p:cNvSpPr>
            <p:nvPr/>
          </p:nvSpPr>
          <p:spPr bwMode="auto">
            <a:xfrm>
              <a:off x="432" y="3072"/>
              <a:ext cx="4464" cy="672"/>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1766888" algn="l"/>
                </a:tabLst>
              </a:pPr>
              <a:r>
                <a:rPr lang="en-US" sz="1600" b="1">
                  <a:latin typeface="Courier New" pitchFamily="49" charset="0"/>
                </a:rPr>
                <a:t>mov eax,12345h</a:t>
              </a:r>
            </a:p>
            <a:p>
              <a:pPr>
                <a:lnSpc>
                  <a:spcPct val="50000"/>
                </a:lnSpc>
                <a:spcBef>
                  <a:spcPct val="50000"/>
                </a:spcBef>
                <a:tabLst>
                  <a:tab pos="457200" algn="l"/>
                  <a:tab pos="1766888" algn="l"/>
                </a:tabLst>
              </a:pPr>
              <a:r>
                <a:rPr lang="en-US" sz="1600" b="1">
                  <a:latin typeface="Courier New" pitchFamily="49" charset="0"/>
                </a:rPr>
                <a:t>mov ebx,1000h</a:t>
              </a:r>
            </a:p>
            <a:p>
              <a:pPr>
                <a:lnSpc>
                  <a:spcPct val="50000"/>
                </a:lnSpc>
                <a:spcBef>
                  <a:spcPct val="50000"/>
                </a:spcBef>
                <a:tabLst>
                  <a:tab pos="457200" algn="l"/>
                  <a:tab pos="1766888" algn="l"/>
                </a:tabLst>
              </a:pPr>
              <a:r>
                <a:rPr lang="en-US" sz="1600" b="1">
                  <a:latin typeface="Courier New" pitchFamily="49" charset="0"/>
                </a:rPr>
                <a:t>mul ebx	; EDX:EAX = 0000000012345000h, CF=0</a:t>
              </a:r>
            </a:p>
          </p:txBody>
        </p:sp>
        <p:sp>
          <p:nvSpPr>
            <p:cNvPr id="46090" name="Text Box 8"/>
            <p:cNvSpPr txBox="1">
              <a:spLocks noChangeArrowheads="1"/>
            </p:cNvSpPr>
            <p:nvPr/>
          </p:nvSpPr>
          <p:spPr bwMode="auto">
            <a:xfrm>
              <a:off x="384" y="2592"/>
              <a:ext cx="4512" cy="376"/>
            </a:xfrm>
            <a:prstGeom prst="rect">
              <a:avLst/>
            </a:prstGeom>
            <a:noFill/>
            <a:ln w="9525">
              <a:noFill/>
              <a:miter lim="800000"/>
              <a:headEnd/>
              <a:tailEnd/>
            </a:ln>
          </p:spPr>
          <p:txBody>
            <a:bodyPr tIns="137160" bIns="137160">
              <a:spAutoFit/>
            </a:bodyPr>
            <a:lstStyle/>
            <a:p>
              <a:pPr>
                <a:spcBef>
                  <a:spcPct val="50000"/>
                </a:spcBef>
              </a:pPr>
              <a:r>
                <a:rPr lang="en-US" sz="1800"/>
                <a:t>12345h * 1000h, using 32-bit operands: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5349"/>
                                        </p:tgtEl>
                                        <p:attrNameLst>
                                          <p:attrName>style.visibility</p:attrName>
                                        </p:attrNameLst>
                                      </p:cBhvr>
                                      <p:to>
                                        <p:strVal val="visible"/>
                                      </p:to>
                                    </p:set>
                                    <p:animEffect transition="in" filter="box(in)">
                                      <p:cBhvr>
                                        <p:cTn id="7" dur="500"/>
                                        <p:tgtEl>
                                          <p:spTgt spid="18534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9"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Slide Number Placeholder 3"/>
          <p:cNvSpPr>
            <a:spLocks noGrp="1"/>
          </p:cNvSpPr>
          <p:nvPr>
            <p:ph type="sldNum" sz="quarter" idx="11"/>
          </p:nvPr>
        </p:nvSpPr>
        <p:spPr/>
        <p:txBody>
          <a:bodyPr/>
          <a:lstStyle/>
          <a:p>
            <a:pPr>
              <a:defRPr/>
            </a:pPr>
            <a:fld id="{65B2ACF4-60FE-40A9-9DD7-77D381172EAF}" type="slidenum">
              <a:rPr lang="en-US" smtClean="0"/>
              <a:pPr>
                <a:defRPr/>
              </a:pPr>
              <a:t>43</a:t>
            </a:fld>
            <a:endParaRPr lang="en-US" smtClean="0"/>
          </a:p>
        </p:txBody>
      </p:sp>
      <p:sp>
        <p:nvSpPr>
          <p:cNvPr id="186370" name="Rectangle 2"/>
          <p:cNvSpPr>
            <a:spLocks noGrp="1" noChangeArrowheads="1"/>
          </p:cNvSpPr>
          <p:nvPr>
            <p:ph type="title"/>
          </p:nvPr>
        </p:nvSpPr>
        <p:spPr/>
        <p:txBody>
          <a:bodyPr/>
          <a:lstStyle/>
          <a:p>
            <a:pPr eaLnBrk="1" hangingPunct="1">
              <a:defRPr/>
            </a:pPr>
            <a:r>
              <a:rPr lang="en-US" sz="2800" smtClean="0"/>
              <a:t>Your turn . . .</a:t>
            </a:r>
          </a:p>
        </p:txBody>
      </p:sp>
      <p:sp>
        <p:nvSpPr>
          <p:cNvPr id="47109" name="Text Box 3"/>
          <p:cNvSpPr txBox="1">
            <a:spLocks noChangeArrowheads="1"/>
          </p:cNvSpPr>
          <p:nvPr/>
        </p:nvSpPr>
        <p:spPr bwMode="auto">
          <a:xfrm>
            <a:off x="2057400" y="2133600"/>
            <a:ext cx="4038600" cy="9906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657600" algn="l"/>
                <a:tab pos="4114800" algn="l"/>
              </a:tabLst>
            </a:pPr>
            <a:r>
              <a:rPr lang="en-US" sz="1600" b="1">
                <a:latin typeface="Courier New" pitchFamily="49" charset="0"/>
              </a:rPr>
              <a:t>mov ax,1234h</a:t>
            </a:r>
          </a:p>
          <a:p>
            <a:pPr>
              <a:lnSpc>
                <a:spcPct val="50000"/>
              </a:lnSpc>
              <a:spcBef>
                <a:spcPct val="50000"/>
              </a:spcBef>
              <a:tabLst>
                <a:tab pos="457200" algn="l"/>
                <a:tab pos="3657600" algn="l"/>
                <a:tab pos="4114800" algn="l"/>
              </a:tabLst>
            </a:pPr>
            <a:r>
              <a:rPr lang="en-US" sz="1600" b="1">
                <a:latin typeface="Courier New" pitchFamily="49" charset="0"/>
              </a:rPr>
              <a:t>mov bx,100h</a:t>
            </a:r>
          </a:p>
          <a:p>
            <a:pPr>
              <a:lnSpc>
                <a:spcPct val="50000"/>
              </a:lnSpc>
              <a:spcBef>
                <a:spcPct val="50000"/>
              </a:spcBef>
              <a:tabLst>
                <a:tab pos="457200" algn="l"/>
                <a:tab pos="3657600" algn="l"/>
                <a:tab pos="4114800" algn="l"/>
              </a:tabLst>
            </a:pPr>
            <a:r>
              <a:rPr lang="en-US" sz="1600" b="1">
                <a:latin typeface="Courier New" pitchFamily="49" charset="0"/>
              </a:rPr>
              <a:t>mul bx</a:t>
            </a:r>
            <a:r>
              <a:rPr lang="en-US" sz="1800" b="1">
                <a:latin typeface="Courier New" pitchFamily="49" charset="0"/>
              </a:rPr>
              <a:t>	</a:t>
            </a:r>
          </a:p>
        </p:txBody>
      </p:sp>
      <p:sp>
        <p:nvSpPr>
          <p:cNvPr id="47110" name="Text Box 4"/>
          <p:cNvSpPr txBox="1">
            <a:spLocks noChangeArrowheads="1"/>
          </p:cNvSpPr>
          <p:nvPr/>
        </p:nvSpPr>
        <p:spPr bwMode="auto">
          <a:xfrm>
            <a:off x="685800" y="1066800"/>
            <a:ext cx="7696200" cy="822325"/>
          </a:xfrm>
          <a:prstGeom prst="rect">
            <a:avLst/>
          </a:prstGeom>
          <a:noFill/>
          <a:ln w="9525">
            <a:noFill/>
            <a:miter lim="800000"/>
            <a:headEnd/>
            <a:tailEnd/>
          </a:ln>
        </p:spPr>
        <p:txBody>
          <a:bodyPr tIns="137160" bIns="137160">
            <a:spAutoFit/>
          </a:bodyPr>
          <a:lstStyle/>
          <a:p>
            <a:pPr>
              <a:spcBef>
                <a:spcPct val="50000"/>
              </a:spcBef>
            </a:pPr>
            <a:r>
              <a:rPr lang="en-US" sz="1800"/>
              <a:t>What will be the hexadecimal values of DX, AX, and CF after the following instructions execute?</a:t>
            </a:r>
          </a:p>
        </p:txBody>
      </p:sp>
      <p:sp>
        <p:nvSpPr>
          <p:cNvPr id="186373" name="Text Box 5"/>
          <p:cNvSpPr txBox="1">
            <a:spLocks noChangeArrowheads="1"/>
          </p:cNvSpPr>
          <p:nvPr/>
        </p:nvSpPr>
        <p:spPr bwMode="auto">
          <a:xfrm>
            <a:off x="2286000" y="3657600"/>
            <a:ext cx="3733800" cy="554038"/>
          </a:xfrm>
          <a:prstGeom prst="rect">
            <a:avLst/>
          </a:prstGeom>
          <a:noFill/>
          <a:ln w="9525">
            <a:noFill/>
            <a:miter lim="800000"/>
            <a:headEnd/>
            <a:tailEnd/>
          </a:ln>
        </p:spPr>
        <p:txBody>
          <a:bodyPr tIns="137160" bIns="137160">
            <a:spAutoFit/>
          </a:bodyPr>
          <a:lstStyle/>
          <a:p>
            <a:pPr>
              <a:spcBef>
                <a:spcPct val="50000"/>
              </a:spcBef>
            </a:pPr>
            <a:r>
              <a:rPr lang="en-US" sz="1800">
                <a:solidFill>
                  <a:schemeClr val="tx2"/>
                </a:solidFill>
              </a:rPr>
              <a:t>DX = 0012h, AX = 3400h, CF =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6373"/>
                                        </p:tgtEl>
                                        <p:attrNameLst>
                                          <p:attrName>style.visibility</p:attrName>
                                        </p:attrNameLst>
                                      </p:cBhvr>
                                      <p:to>
                                        <p:strVal val="visible"/>
                                      </p:to>
                                    </p:set>
                                    <p:animEffect transition="in" filter="dissolve">
                                      <p:cBhvr>
                                        <p:cTn id="7" dur="500"/>
                                        <p:tgtEl>
                                          <p:spTgt spid="186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3"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Slide Number Placeholder 3"/>
          <p:cNvSpPr>
            <a:spLocks noGrp="1"/>
          </p:cNvSpPr>
          <p:nvPr>
            <p:ph type="sldNum" sz="quarter" idx="11"/>
          </p:nvPr>
        </p:nvSpPr>
        <p:spPr/>
        <p:txBody>
          <a:bodyPr/>
          <a:lstStyle/>
          <a:p>
            <a:pPr>
              <a:defRPr/>
            </a:pPr>
            <a:fld id="{06E8E374-A64F-4FC9-A856-C856513CAFBE}" type="slidenum">
              <a:rPr lang="en-US" smtClean="0"/>
              <a:pPr>
                <a:defRPr/>
              </a:pPr>
              <a:t>44</a:t>
            </a:fld>
            <a:endParaRPr lang="en-US" smtClean="0"/>
          </a:p>
        </p:txBody>
      </p:sp>
      <p:sp>
        <p:nvSpPr>
          <p:cNvPr id="187394" name="Rectangle 2"/>
          <p:cNvSpPr>
            <a:spLocks noGrp="1" noChangeArrowheads="1"/>
          </p:cNvSpPr>
          <p:nvPr>
            <p:ph type="title"/>
          </p:nvPr>
        </p:nvSpPr>
        <p:spPr/>
        <p:txBody>
          <a:bodyPr/>
          <a:lstStyle/>
          <a:p>
            <a:pPr eaLnBrk="1" hangingPunct="1">
              <a:defRPr/>
            </a:pPr>
            <a:r>
              <a:rPr lang="en-US" sz="2800" smtClean="0"/>
              <a:t>Your turn . . .</a:t>
            </a:r>
          </a:p>
        </p:txBody>
      </p:sp>
      <p:sp>
        <p:nvSpPr>
          <p:cNvPr id="48133" name="Text Box 3"/>
          <p:cNvSpPr txBox="1">
            <a:spLocks noChangeArrowheads="1"/>
          </p:cNvSpPr>
          <p:nvPr/>
        </p:nvSpPr>
        <p:spPr bwMode="auto">
          <a:xfrm>
            <a:off x="2286000" y="2133600"/>
            <a:ext cx="3962400" cy="9906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657600" algn="l"/>
                <a:tab pos="4114800" algn="l"/>
              </a:tabLst>
            </a:pPr>
            <a:r>
              <a:rPr lang="en-US" sz="1600" b="1">
                <a:latin typeface="Courier New" pitchFamily="49" charset="0"/>
              </a:rPr>
              <a:t>mov eax,00128765h</a:t>
            </a:r>
          </a:p>
          <a:p>
            <a:pPr>
              <a:lnSpc>
                <a:spcPct val="50000"/>
              </a:lnSpc>
              <a:spcBef>
                <a:spcPct val="50000"/>
              </a:spcBef>
              <a:tabLst>
                <a:tab pos="457200" algn="l"/>
                <a:tab pos="3657600" algn="l"/>
                <a:tab pos="4114800" algn="l"/>
              </a:tabLst>
            </a:pPr>
            <a:r>
              <a:rPr lang="en-US" sz="1600" b="1">
                <a:latin typeface="Courier New" pitchFamily="49" charset="0"/>
              </a:rPr>
              <a:t>mov ecx,10000h</a:t>
            </a:r>
          </a:p>
          <a:p>
            <a:pPr>
              <a:lnSpc>
                <a:spcPct val="50000"/>
              </a:lnSpc>
              <a:spcBef>
                <a:spcPct val="50000"/>
              </a:spcBef>
              <a:tabLst>
                <a:tab pos="457200" algn="l"/>
                <a:tab pos="3657600" algn="l"/>
                <a:tab pos="4114800" algn="l"/>
              </a:tabLst>
            </a:pPr>
            <a:r>
              <a:rPr lang="en-US" sz="1600" b="1">
                <a:latin typeface="Courier New" pitchFamily="49" charset="0"/>
              </a:rPr>
              <a:t>mul ecx</a:t>
            </a:r>
          </a:p>
        </p:txBody>
      </p:sp>
      <p:sp>
        <p:nvSpPr>
          <p:cNvPr id="48134" name="Text Box 4"/>
          <p:cNvSpPr txBox="1">
            <a:spLocks noChangeArrowheads="1"/>
          </p:cNvSpPr>
          <p:nvPr/>
        </p:nvSpPr>
        <p:spPr bwMode="auto">
          <a:xfrm>
            <a:off x="685800" y="1066800"/>
            <a:ext cx="7696200" cy="822325"/>
          </a:xfrm>
          <a:prstGeom prst="rect">
            <a:avLst/>
          </a:prstGeom>
          <a:noFill/>
          <a:ln w="9525">
            <a:noFill/>
            <a:miter lim="800000"/>
            <a:headEnd/>
            <a:tailEnd/>
          </a:ln>
        </p:spPr>
        <p:txBody>
          <a:bodyPr tIns="137160" bIns="137160">
            <a:spAutoFit/>
          </a:bodyPr>
          <a:lstStyle/>
          <a:p>
            <a:pPr>
              <a:spcBef>
                <a:spcPct val="50000"/>
              </a:spcBef>
            </a:pPr>
            <a:r>
              <a:rPr lang="en-US" sz="1800"/>
              <a:t>What will be the hexadecimal values of EDX, EAX, and CF after the following instructions execute?</a:t>
            </a:r>
          </a:p>
        </p:txBody>
      </p:sp>
      <p:sp>
        <p:nvSpPr>
          <p:cNvPr id="187397" name="Text Box 5"/>
          <p:cNvSpPr txBox="1">
            <a:spLocks noChangeArrowheads="1"/>
          </p:cNvSpPr>
          <p:nvPr/>
        </p:nvSpPr>
        <p:spPr bwMode="auto">
          <a:xfrm>
            <a:off x="1752600" y="3581400"/>
            <a:ext cx="5029200" cy="554038"/>
          </a:xfrm>
          <a:prstGeom prst="rect">
            <a:avLst/>
          </a:prstGeom>
          <a:noFill/>
          <a:ln w="9525">
            <a:noFill/>
            <a:miter lim="800000"/>
            <a:headEnd/>
            <a:tailEnd/>
          </a:ln>
        </p:spPr>
        <p:txBody>
          <a:bodyPr tIns="137160" bIns="137160">
            <a:spAutoFit/>
          </a:bodyPr>
          <a:lstStyle/>
          <a:p>
            <a:pPr>
              <a:spcBef>
                <a:spcPct val="50000"/>
              </a:spcBef>
            </a:pPr>
            <a:r>
              <a:rPr lang="en-US" sz="1800">
                <a:solidFill>
                  <a:schemeClr val="tx2"/>
                </a:solidFill>
              </a:rPr>
              <a:t>EDX = 00000012h, EAX = 87650000h, CF =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7397"/>
                                        </p:tgtEl>
                                        <p:attrNameLst>
                                          <p:attrName>style.visibility</p:attrName>
                                        </p:attrNameLst>
                                      </p:cBhvr>
                                      <p:to>
                                        <p:strVal val="visible"/>
                                      </p:to>
                                    </p:set>
                                    <p:animEffect transition="in" filter="dissolve">
                                      <p:cBhvr>
                                        <p:cTn id="7" dur="500"/>
                                        <p:tgtEl>
                                          <p:spTgt spid="187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7"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Slide Number Placeholder 4"/>
          <p:cNvSpPr>
            <a:spLocks noGrp="1"/>
          </p:cNvSpPr>
          <p:nvPr>
            <p:ph type="sldNum" sz="quarter" idx="11"/>
          </p:nvPr>
        </p:nvSpPr>
        <p:spPr/>
        <p:txBody>
          <a:bodyPr/>
          <a:lstStyle/>
          <a:p>
            <a:pPr>
              <a:defRPr/>
            </a:pPr>
            <a:fld id="{60DD229F-4C1E-4301-9632-1DB63810090E}" type="slidenum">
              <a:rPr lang="en-US" smtClean="0"/>
              <a:pPr>
                <a:defRPr/>
              </a:pPr>
              <a:t>45</a:t>
            </a:fld>
            <a:endParaRPr lang="en-US" smtClean="0"/>
          </a:p>
        </p:txBody>
      </p:sp>
      <p:sp>
        <p:nvSpPr>
          <p:cNvPr id="191490" name="Rectangle 2"/>
          <p:cNvSpPr>
            <a:spLocks noGrp="1" noChangeArrowheads="1"/>
          </p:cNvSpPr>
          <p:nvPr>
            <p:ph type="title"/>
          </p:nvPr>
        </p:nvSpPr>
        <p:spPr/>
        <p:txBody>
          <a:bodyPr/>
          <a:lstStyle/>
          <a:p>
            <a:pPr eaLnBrk="1" hangingPunct="1">
              <a:defRPr/>
            </a:pPr>
            <a:r>
              <a:rPr lang="en-US" sz="2800" smtClean="0"/>
              <a:t>DIV Instruction </a:t>
            </a:r>
            <a:r>
              <a:rPr lang="en-US" sz="2000" smtClean="0"/>
              <a:t>(1 of 2)</a:t>
            </a:r>
          </a:p>
        </p:txBody>
      </p:sp>
      <p:sp>
        <p:nvSpPr>
          <p:cNvPr id="49157" name="Rectangle 3"/>
          <p:cNvSpPr>
            <a:spLocks noGrp="1" noChangeArrowheads="1"/>
          </p:cNvSpPr>
          <p:nvPr>
            <p:ph type="body" idx="1"/>
          </p:nvPr>
        </p:nvSpPr>
        <p:spPr>
          <a:xfrm>
            <a:off x="685800" y="838200"/>
            <a:ext cx="8001000" cy="4724400"/>
          </a:xfrm>
        </p:spPr>
        <p:txBody>
          <a:bodyPr/>
          <a:lstStyle/>
          <a:p>
            <a:pPr eaLnBrk="1" hangingPunct="1"/>
            <a:r>
              <a:rPr lang="en-US" sz="1800" dirty="0" smtClean="0"/>
              <a:t>The DIV (unsigned divide) instruction performs 8-, 16-, and 32-bit division on unsigned integers.</a:t>
            </a:r>
          </a:p>
          <a:p>
            <a:pPr eaLnBrk="1" hangingPunct="1"/>
            <a:r>
              <a:rPr lang="en-US" sz="1800" dirty="0" smtClean="0"/>
              <a:t>One input operand is required (register or memory operand), which will be the divisor.</a:t>
            </a:r>
          </a:p>
          <a:p>
            <a:pPr eaLnBrk="1" hangingPunct="1"/>
            <a:r>
              <a:rPr lang="en-US" sz="1800" dirty="0" smtClean="0"/>
              <a:t>The dividend needs to be stored in AX, DX:AX, or EDX:EAX. The size of the input operand dictates whether it is 8-, 16-, or 32-bit division.</a:t>
            </a:r>
          </a:p>
          <a:p>
            <a:pPr eaLnBrk="1" hangingPunct="1"/>
            <a:r>
              <a:rPr lang="en-US" sz="1800" dirty="0" smtClean="0"/>
              <a:t>The dividend needs to be extended before calling the DIV instruction.</a:t>
            </a:r>
          </a:p>
          <a:p>
            <a:pPr eaLnBrk="1" hangingPunct="1"/>
            <a:r>
              <a:rPr lang="en-US" sz="1800" dirty="0" smtClean="0"/>
              <a:t>Example: To divide 100h by 10h, using 16-bit division:</a:t>
            </a:r>
          </a:p>
          <a:p>
            <a:pPr lvl="2" eaLnBrk="1" hangingPunct="1"/>
            <a:r>
              <a:rPr lang="en-US" sz="1800" dirty="0" smtClean="0"/>
              <a:t>Store 100h (the dividend) into AX</a:t>
            </a:r>
          </a:p>
          <a:p>
            <a:pPr lvl="2" eaLnBrk="1" hangingPunct="1"/>
            <a:r>
              <a:rPr lang="en-US" sz="1800" dirty="0" smtClean="0"/>
              <a:t>Extend the dividend by putting 0 into DX. Since DIV will use the DX:AX combination to do the division, we don’t want garbage data in DX.</a:t>
            </a:r>
          </a:p>
          <a:p>
            <a:pPr lvl="2" eaLnBrk="1" hangingPunct="1"/>
            <a:r>
              <a:rPr lang="en-US" sz="1800" dirty="0" smtClean="0"/>
              <a:t>Store 10h (divisor) into CX (or any general purpose register other than </a:t>
            </a:r>
            <a:r>
              <a:rPr lang="en-US" sz="1800" dirty="0" err="1" smtClean="0"/>
              <a:t>dx</a:t>
            </a:r>
            <a:r>
              <a:rPr lang="en-US" sz="1800" dirty="0" smtClean="0"/>
              <a:t> and ax)</a:t>
            </a:r>
          </a:p>
          <a:p>
            <a:pPr lvl="2" eaLnBrk="1" hangingPunct="1"/>
            <a:r>
              <a:rPr lang="en-US" sz="1800" dirty="0" smtClean="0"/>
              <a:t>Call DIV:   div </a:t>
            </a:r>
            <a:r>
              <a:rPr lang="en-US" sz="1800" dirty="0" err="1" smtClean="0"/>
              <a:t>cx</a:t>
            </a:r>
            <a:endParaRPr lang="en-US" sz="1800" dirty="0" smtClean="0"/>
          </a:p>
          <a:p>
            <a:pPr lvl="2" eaLnBrk="1" hangingPunct="1"/>
            <a:endParaRPr lang="en-US" sz="1600"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Slide Number Placeholder 4"/>
          <p:cNvSpPr>
            <a:spLocks noGrp="1"/>
          </p:cNvSpPr>
          <p:nvPr>
            <p:ph type="sldNum" sz="quarter" idx="11"/>
          </p:nvPr>
        </p:nvSpPr>
        <p:spPr/>
        <p:txBody>
          <a:bodyPr/>
          <a:lstStyle/>
          <a:p>
            <a:pPr>
              <a:defRPr/>
            </a:pPr>
            <a:fld id="{A729671A-9A11-46E2-B55F-6735CF453605}" type="slidenum">
              <a:rPr lang="en-US" smtClean="0"/>
              <a:pPr>
                <a:defRPr/>
              </a:pPr>
              <a:t>46</a:t>
            </a:fld>
            <a:endParaRPr lang="en-US" smtClean="0"/>
          </a:p>
        </p:txBody>
      </p:sp>
      <p:sp>
        <p:nvSpPr>
          <p:cNvPr id="192514" name="Rectangle 2"/>
          <p:cNvSpPr>
            <a:spLocks noGrp="1" noChangeArrowheads="1"/>
          </p:cNvSpPr>
          <p:nvPr>
            <p:ph type="title"/>
          </p:nvPr>
        </p:nvSpPr>
        <p:spPr/>
        <p:txBody>
          <a:bodyPr/>
          <a:lstStyle/>
          <a:p>
            <a:pPr eaLnBrk="1" hangingPunct="1">
              <a:defRPr/>
            </a:pPr>
            <a:r>
              <a:rPr lang="en-US" sz="2800" smtClean="0"/>
              <a:t>DIV Instruction </a:t>
            </a:r>
            <a:r>
              <a:rPr lang="en-US" sz="2000" smtClean="0"/>
              <a:t>(2 of 2)</a:t>
            </a:r>
          </a:p>
        </p:txBody>
      </p:sp>
      <p:sp>
        <p:nvSpPr>
          <p:cNvPr id="50181" name="Rectangle 3"/>
          <p:cNvSpPr>
            <a:spLocks noGrp="1" noChangeArrowheads="1"/>
          </p:cNvSpPr>
          <p:nvPr>
            <p:ph type="body" idx="1"/>
          </p:nvPr>
        </p:nvSpPr>
        <p:spPr>
          <a:xfrm>
            <a:off x="685800" y="838200"/>
            <a:ext cx="8001000" cy="2667000"/>
          </a:xfrm>
        </p:spPr>
        <p:txBody>
          <a:bodyPr/>
          <a:lstStyle/>
          <a:p>
            <a:pPr eaLnBrk="1" hangingPunct="1"/>
            <a:r>
              <a:rPr lang="en-US" sz="1800" dirty="0" smtClean="0"/>
              <a:t>The quotient and remainder will overwrite the dividend:  the quotient will overwrite the lower half of the dividend, the remainder will overwrite the upper half of the dividend.</a:t>
            </a:r>
          </a:p>
          <a:p>
            <a:pPr eaLnBrk="1" hangingPunct="1"/>
            <a:r>
              <a:rPr lang="en-US" sz="1800" dirty="0" smtClean="0"/>
              <a:t>The quotient and remainder are always half the size of the dividend.</a:t>
            </a:r>
          </a:p>
          <a:p>
            <a:pPr eaLnBrk="1" hangingPunct="1"/>
            <a:r>
              <a:rPr lang="en-US" sz="1800" dirty="0" smtClean="0"/>
              <a:t>Instruction format</a:t>
            </a:r>
          </a:p>
          <a:p>
            <a:pPr eaLnBrk="1" hangingPunct="1">
              <a:buFontTx/>
              <a:buNone/>
            </a:pPr>
            <a:r>
              <a:rPr lang="en-US" sz="1800" b="1" dirty="0" smtClean="0">
                <a:latin typeface="Courier New" pitchFamily="49" charset="0"/>
              </a:rPr>
              <a:t>		DIV </a:t>
            </a:r>
            <a:r>
              <a:rPr lang="en-US" sz="1800" b="1" i="1" dirty="0" smtClean="0">
                <a:latin typeface="Courier New" pitchFamily="49" charset="0"/>
              </a:rPr>
              <a:t>r/m8	; 8-bit register or memory argument</a:t>
            </a:r>
          </a:p>
          <a:p>
            <a:pPr lvl="2" eaLnBrk="1" hangingPunct="1">
              <a:buFontTx/>
              <a:buNone/>
            </a:pPr>
            <a:r>
              <a:rPr lang="en-US" sz="1800" b="1" dirty="0" smtClean="0">
                <a:latin typeface="Courier New" pitchFamily="49" charset="0"/>
              </a:rPr>
              <a:t>DIV </a:t>
            </a:r>
            <a:r>
              <a:rPr lang="en-US" sz="1800" b="1" i="1" dirty="0" smtClean="0">
                <a:latin typeface="Courier New" pitchFamily="49" charset="0"/>
              </a:rPr>
              <a:t>r/m16	; 16-bit register or memory argument</a:t>
            </a:r>
          </a:p>
          <a:p>
            <a:pPr lvl="2" eaLnBrk="1" hangingPunct="1">
              <a:buFontTx/>
              <a:buNone/>
            </a:pPr>
            <a:r>
              <a:rPr lang="en-US" sz="1800" b="1" dirty="0" smtClean="0">
                <a:latin typeface="Courier New" pitchFamily="49" charset="0"/>
              </a:rPr>
              <a:t>DIV </a:t>
            </a:r>
            <a:r>
              <a:rPr lang="en-US" sz="1800" b="1" i="1" dirty="0" smtClean="0">
                <a:latin typeface="Courier New" pitchFamily="49" charset="0"/>
              </a:rPr>
              <a:t>r/m32	; 32-bit register or memory argument</a:t>
            </a:r>
          </a:p>
          <a:p>
            <a:pPr eaLnBrk="1" hangingPunct="1"/>
            <a:endParaRPr lang="en-US" sz="1600" b="1" i="1" dirty="0" smtClean="0">
              <a:latin typeface="Courier New" pitchFamily="49" charset="0"/>
            </a:endParaRPr>
          </a:p>
        </p:txBody>
      </p:sp>
      <p:grpSp>
        <p:nvGrpSpPr>
          <p:cNvPr id="2" name="Group 4"/>
          <p:cNvGrpSpPr>
            <a:grpSpLocks/>
          </p:cNvGrpSpPr>
          <p:nvPr/>
        </p:nvGrpSpPr>
        <p:grpSpPr bwMode="auto">
          <a:xfrm>
            <a:off x="1752600" y="3352800"/>
            <a:ext cx="5181600" cy="2209800"/>
            <a:chOff x="2256" y="2496"/>
            <a:chExt cx="2976" cy="1293"/>
          </a:xfrm>
        </p:grpSpPr>
        <p:pic>
          <p:nvPicPr>
            <p:cNvPr id="50183" name="Picture 5"/>
            <p:cNvPicPr>
              <a:picLocks noChangeAspect="1" noChangeArrowheads="1"/>
            </p:cNvPicPr>
            <p:nvPr/>
          </p:nvPicPr>
          <p:blipFill>
            <a:blip r:embed="rId2" cstate="print"/>
            <a:srcRect/>
            <a:stretch>
              <a:fillRect/>
            </a:stretch>
          </p:blipFill>
          <p:spPr bwMode="auto">
            <a:xfrm>
              <a:off x="2256" y="2832"/>
              <a:ext cx="2976" cy="957"/>
            </a:xfrm>
            <a:prstGeom prst="rect">
              <a:avLst/>
            </a:prstGeom>
            <a:noFill/>
            <a:ln w="9525">
              <a:noFill/>
              <a:miter lim="800000"/>
              <a:headEnd/>
              <a:tailEnd/>
            </a:ln>
          </p:spPr>
        </p:pic>
        <p:sp>
          <p:nvSpPr>
            <p:cNvPr id="50184" name="Text Box 6"/>
            <p:cNvSpPr txBox="1">
              <a:spLocks noChangeArrowheads="1"/>
            </p:cNvSpPr>
            <p:nvPr/>
          </p:nvSpPr>
          <p:spPr bwMode="auto">
            <a:xfrm>
              <a:off x="2880" y="2496"/>
              <a:ext cx="1728" cy="420"/>
            </a:xfrm>
            <a:prstGeom prst="rect">
              <a:avLst/>
            </a:prstGeom>
            <a:noFill/>
            <a:ln w="9525">
              <a:noFill/>
              <a:miter lim="800000"/>
              <a:headEnd/>
              <a:tailEnd/>
            </a:ln>
          </p:spPr>
          <p:txBody>
            <a:bodyPr tIns="137160" bIns="137160">
              <a:spAutoFit/>
            </a:bodyPr>
            <a:lstStyle/>
            <a:p>
              <a:pPr algn="ctr">
                <a:spcBef>
                  <a:spcPct val="50000"/>
                </a:spcBef>
              </a:pPr>
              <a:r>
                <a:rPr lang="en-US"/>
                <a:t>Implied Operands: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Slide Number Placeholder 4"/>
          <p:cNvSpPr>
            <a:spLocks noGrp="1"/>
          </p:cNvSpPr>
          <p:nvPr>
            <p:ph type="sldNum" sz="quarter" idx="11"/>
          </p:nvPr>
        </p:nvSpPr>
        <p:spPr/>
        <p:txBody>
          <a:bodyPr/>
          <a:lstStyle/>
          <a:p>
            <a:pPr>
              <a:defRPr/>
            </a:pPr>
            <a:fld id="{6BEC945A-50C5-48C7-BFAF-DC0B2704FC90}" type="slidenum">
              <a:rPr lang="en-US" smtClean="0"/>
              <a:pPr>
                <a:defRPr/>
              </a:pPr>
              <a:t>47</a:t>
            </a:fld>
            <a:endParaRPr lang="en-US" smtClean="0"/>
          </a:p>
        </p:txBody>
      </p:sp>
      <p:sp>
        <p:nvSpPr>
          <p:cNvPr id="193538" name="Rectangle 2"/>
          <p:cNvSpPr>
            <a:spLocks noGrp="1" noChangeArrowheads="1"/>
          </p:cNvSpPr>
          <p:nvPr>
            <p:ph type="title"/>
          </p:nvPr>
        </p:nvSpPr>
        <p:spPr/>
        <p:txBody>
          <a:bodyPr/>
          <a:lstStyle/>
          <a:p>
            <a:pPr eaLnBrk="1" hangingPunct="1">
              <a:defRPr/>
            </a:pPr>
            <a:r>
              <a:rPr lang="en-US" sz="2800" smtClean="0"/>
              <a:t>DIV Examples</a:t>
            </a:r>
          </a:p>
        </p:txBody>
      </p:sp>
      <p:sp>
        <p:nvSpPr>
          <p:cNvPr id="51205" name="Rectangle 3"/>
          <p:cNvSpPr>
            <a:spLocks noChangeArrowheads="1"/>
          </p:cNvSpPr>
          <p:nvPr/>
        </p:nvSpPr>
        <p:spPr bwMode="auto">
          <a:xfrm>
            <a:off x="762000" y="1219200"/>
            <a:ext cx="7315200" cy="533400"/>
          </a:xfrm>
          <a:prstGeom prst="rect">
            <a:avLst/>
          </a:prstGeom>
          <a:noFill/>
          <a:ln w="9525">
            <a:noFill/>
            <a:miter lim="800000"/>
            <a:headEnd/>
            <a:tailEnd/>
          </a:ln>
        </p:spPr>
        <p:txBody>
          <a:bodyPr/>
          <a:lstStyle/>
          <a:p>
            <a:pPr marL="342900" indent="-342900">
              <a:spcBef>
                <a:spcPct val="20000"/>
              </a:spcBef>
              <a:buClr>
                <a:schemeClr val="tx1"/>
              </a:buClr>
            </a:pPr>
            <a:r>
              <a:rPr lang="en-US" sz="1800"/>
              <a:t>Divide 8003h by 100h, using 16-bit operands:</a:t>
            </a:r>
          </a:p>
        </p:txBody>
      </p:sp>
      <p:sp>
        <p:nvSpPr>
          <p:cNvPr id="51206" name="Text Box 4"/>
          <p:cNvSpPr txBox="1">
            <a:spLocks noChangeArrowheads="1"/>
          </p:cNvSpPr>
          <p:nvPr/>
        </p:nvSpPr>
        <p:spPr bwMode="auto">
          <a:xfrm>
            <a:off x="762000" y="1828800"/>
            <a:ext cx="7086600" cy="13716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205163" algn="l"/>
              </a:tabLst>
            </a:pPr>
            <a:r>
              <a:rPr lang="en-US" sz="1600" b="1">
                <a:latin typeface="Courier New" pitchFamily="49" charset="0"/>
              </a:rPr>
              <a:t>mov dx,0	; clear dividend, high</a:t>
            </a:r>
          </a:p>
          <a:p>
            <a:pPr>
              <a:lnSpc>
                <a:spcPct val="50000"/>
              </a:lnSpc>
              <a:spcBef>
                <a:spcPct val="50000"/>
              </a:spcBef>
              <a:tabLst>
                <a:tab pos="457200" algn="l"/>
                <a:tab pos="3205163" algn="l"/>
              </a:tabLst>
            </a:pPr>
            <a:r>
              <a:rPr lang="en-US" sz="1600" b="1">
                <a:latin typeface="Courier New" pitchFamily="49" charset="0"/>
              </a:rPr>
              <a:t>mov ax,8003h	; dividend, low</a:t>
            </a:r>
          </a:p>
          <a:p>
            <a:pPr>
              <a:lnSpc>
                <a:spcPct val="50000"/>
              </a:lnSpc>
              <a:spcBef>
                <a:spcPct val="50000"/>
              </a:spcBef>
              <a:tabLst>
                <a:tab pos="457200" algn="l"/>
                <a:tab pos="3205163" algn="l"/>
              </a:tabLst>
            </a:pPr>
            <a:r>
              <a:rPr lang="en-US" sz="1600" b="1">
                <a:latin typeface="Courier New" pitchFamily="49" charset="0"/>
              </a:rPr>
              <a:t>mov cx,100h	; divisor</a:t>
            </a:r>
          </a:p>
          <a:p>
            <a:pPr>
              <a:lnSpc>
                <a:spcPct val="50000"/>
              </a:lnSpc>
              <a:spcBef>
                <a:spcPct val="50000"/>
              </a:spcBef>
              <a:tabLst>
                <a:tab pos="457200" algn="l"/>
                <a:tab pos="3205163" algn="l"/>
              </a:tabLst>
            </a:pPr>
            <a:r>
              <a:rPr lang="en-US" sz="1600" b="1">
                <a:latin typeface="Courier New" pitchFamily="49" charset="0"/>
              </a:rPr>
              <a:t>div cx	; AX = 0080h (quotient), </a:t>
            </a:r>
          </a:p>
          <a:p>
            <a:pPr>
              <a:lnSpc>
                <a:spcPct val="50000"/>
              </a:lnSpc>
              <a:spcBef>
                <a:spcPct val="50000"/>
              </a:spcBef>
              <a:tabLst>
                <a:tab pos="457200" algn="l"/>
                <a:tab pos="3205163" algn="l"/>
              </a:tabLst>
            </a:pPr>
            <a:r>
              <a:rPr lang="en-US" sz="1600" b="1">
                <a:latin typeface="Courier New" pitchFamily="49" charset="0"/>
              </a:rPr>
              <a:t>                          ; DX = 3 (remainder)</a:t>
            </a:r>
          </a:p>
        </p:txBody>
      </p:sp>
      <p:grpSp>
        <p:nvGrpSpPr>
          <p:cNvPr id="2" name="Group 5"/>
          <p:cNvGrpSpPr>
            <a:grpSpLocks/>
          </p:cNvGrpSpPr>
          <p:nvPr/>
        </p:nvGrpSpPr>
        <p:grpSpPr bwMode="auto">
          <a:xfrm>
            <a:off x="685800" y="3657600"/>
            <a:ext cx="7391400" cy="1828800"/>
            <a:chOff x="480" y="2304"/>
            <a:chExt cx="4656" cy="1296"/>
          </a:xfrm>
        </p:grpSpPr>
        <p:sp>
          <p:nvSpPr>
            <p:cNvPr id="51208" name="Rectangle 6"/>
            <p:cNvSpPr>
              <a:spLocks noChangeArrowheads="1"/>
            </p:cNvSpPr>
            <p:nvPr/>
          </p:nvSpPr>
          <p:spPr bwMode="auto">
            <a:xfrm>
              <a:off x="528" y="2304"/>
              <a:ext cx="4608" cy="336"/>
            </a:xfrm>
            <a:prstGeom prst="rect">
              <a:avLst/>
            </a:prstGeom>
            <a:noFill/>
            <a:ln w="9525">
              <a:noFill/>
              <a:miter lim="800000"/>
              <a:headEnd/>
              <a:tailEnd/>
            </a:ln>
          </p:spPr>
          <p:txBody>
            <a:bodyPr/>
            <a:lstStyle/>
            <a:p>
              <a:pPr marL="342900" indent="-342900">
                <a:spcBef>
                  <a:spcPct val="20000"/>
                </a:spcBef>
                <a:buClr>
                  <a:schemeClr val="tx1"/>
                </a:buClr>
              </a:pPr>
              <a:r>
                <a:rPr lang="en-US" sz="1800"/>
                <a:t>Same division, using 32-bit operands:</a:t>
              </a:r>
            </a:p>
          </p:txBody>
        </p:sp>
        <p:sp>
          <p:nvSpPr>
            <p:cNvPr id="51209" name="Text Box 7"/>
            <p:cNvSpPr txBox="1">
              <a:spLocks noChangeArrowheads="1"/>
            </p:cNvSpPr>
            <p:nvPr/>
          </p:nvSpPr>
          <p:spPr bwMode="auto">
            <a:xfrm>
              <a:off x="480" y="2736"/>
              <a:ext cx="4512" cy="864"/>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205163" algn="l"/>
                </a:tabLst>
              </a:pPr>
              <a:r>
                <a:rPr lang="en-US" sz="1600" b="1" dirty="0" err="1">
                  <a:latin typeface="Courier New" pitchFamily="49" charset="0"/>
                </a:rPr>
                <a:t>mov</a:t>
              </a:r>
              <a:r>
                <a:rPr lang="en-US" sz="1600" b="1" dirty="0">
                  <a:latin typeface="Courier New" pitchFamily="49" charset="0"/>
                </a:rPr>
                <a:t> edx,0	; clear dividend, high</a:t>
              </a:r>
            </a:p>
            <a:p>
              <a:pPr>
                <a:lnSpc>
                  <a:spcPct val="50000"/>
                </a:lnSpc>
                <a:spcBef>
                  <a:spcPct val="50000"/>
                </a:spcBef>
                <a:tabLst>
                  <a:tab pos="457200" algn="l"/>
                  <a:tab pos="3205163" algn="l"/>
                </a:tabLst>
              </a:pPr>
              <a:r>
                <a:rPr lang="en-US" sz="1600" b="1" dirty="0" err="1">
                  <a:latin typeface="Courier New" pitchFamily="49" charset="0"/>
                </a:rPr>
                <a:t>mov</a:t>
              </a:r>
              <a:r>
                <a:rPr lang="en-US" sz="1600" b="1" dirty="0">
                  <a:latin typeface="Courier New" pitchFamily="49" charset="0"/>
                </a:rPr>
                <a:t> eax,8003h	; dividend, low</a:t>
              </a:r>
            </a:p>
            <a:p>
              <a:pPr>
                <a:lnSpc>
                  <a:spcPct val="50000"/>
                </a:lnSpc>
                <a:spcBef>
                  <a:spcPct val="50000"/>
                </a:spcBef>
                <a:tabLst>
                  <a:tab pos="457200" algn="l"/>
                  <a:tab pos="3205163" algn="l"/>
                </a:tabLst>
              </a:pPr>
              <a:r>
                <a:rPr lang="en-US" sz="1600" b="1" dirty="0" err="1">
                  <a:latin typeface="Courier New" pitchFamily="49" charset="0"/>
                </a:rPr>
                <a:t>mov</a:t>
              </a:r>
              <a:r>
                <a:rPr lang="en-US" sz="1600" b="1" dirty="0">
                  <a:latin typeface="Courier New" pitchFamily="49" charset="0"/>
                </a:rPr>
                <a:t> ecx,100h	; divisor</a:t>
              </a:r>
            </a:p>
            <a:p>
              <a:pPr>
                <a:lnSpc>
                  <a:spcPct val="50000"/>
                </a:lnSpc>
                <a:spcBef>
                  <a:spcPct val="50000"/>
                </a:spcBef>
                <a:tabLst>
                  <a:tab pos="457200" algn="l"/>
                  <a:tab pos="3205163" algn="l"/>
                </a:tabLst>
              </a:pPr>
              <a:r>
                <a:rPr lang="en-US" sz="1600" b="1" dirty="0">
                  <a:latin typeface="Courier New" pitchFamily="49" charset="0"/>
                </a:rPr>
                <a:t>div </a:t>
              </a:r>
              <a:r>
                <a:rPr lang="en-US" sz="1600" b="1" dirty="0" err="1">
                  <a:latin typeface="Courier New" pitchFamily="49" charset="0"/>
                </a:rPr>
                <a:t>ecx</a:t>
              </a:r>
              <a:r>
                <a:rPr lang="en-US" sz="1600" b="1" dirty="0">
                  <a:latin typeface="Courier New" pitchFamily="49" charset="0"/>
                </a:rPr>
                <a:t>	; EAX = 00000080h, </a:t>
              </a:r>
              <a:r>
                <a:rPr lang="en-US" sz="1600" b="1" dirty="0" smtClean="0">
                  <a:latin typeface="Courier New" pitchFamily="49" charset="0"/>
                </a:rPr>
                <a:t>EDX </a:t>
              </a:r>
              <a:r>
                <a:rPr lang="en-US" sz="1600" b="1" dirty="0">
                  <a:latin typeface="Courier New" pitchFamily="49" charset="0"/>
                </a:rPr>
                <a:t>= 3</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Slide Number Placeholder 3"/>
          <p:cNvSpPr>
            <a:spLocks noGrp="1"/>
          </p:cNvSpPr>
          <p:nvPr>
            <p:ph type="sldNum" sz="quarter" idx="11"/>
          </p:nvPr>
        </p:nvSpPr>
        <p:spPr/>
        <p:txBody>
          <a:bodyPr/>
          <a:lstStyle/>
          <a:p>
            <a:pPr>
              <a:defRPr/>
            </a:pPr>
            <a:fld id="{FED4740F-9781-41D1-B7B8-4CAD5E5D6236}" type="slidenum">
              <a:rPr lang="en-US" smtClean="0"/>
              <a:pPr>
                <a:defRPr/>
              </a:pPr>
              <a:t>48</a:t>
            </a:fld>
            <a:endParaRPr lang="en-US" smtClean="0"/>
          </a:p>
        </p:txBody>
      </p:sp>
      <p:sp>
        <p:nvSpPr>
          <p:cNvPr id="194562" name="Rectangle 2"/>
          <p:cNvSpPr>
            <a:spLocks noGrp="1" noChangeArrowheads="1"/>
          </p:cNvSpPr>
          <p:nvPr>
            <p:ph type="title"/>
          </p:nvPr>
        </p:nvSpPr>
        <p:spPr/>
        <p:txBody>
          <a:bodyPr/>
          <a:lstStyle/>
          <a:p>
            <a:pPr eaLnBrk="1" hangingPunct="1">
              <a:defRPr/>
            </a:pPr>
            <a:r>
              <a:rPr lang="en-US" sz="2800" smtClean="0"/>
              <a:t>Your turn . . .</a:t>
            </a:r>
          </a:p>
        </p:txBody>
      </p:sp>
      <p:sp>
        <p:nvSpPr>
          <p:cNvPr id="52229" name="Text Box 3"/>
          <p:cNvSpPr txBox="1">
            <a:spLocks noChangeArrowheads="1"/>
          </p:cNvSpPr>
          <p:nvPr/>
        </p:nvSpPr>
        <p:spPr bwMode="auto">
          <a:xfrm>
            <a:off x="2895600" y="2667000"/>
            <a:ext cx="2971800" cy="10668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657600" algn="l"/>
                <a:tab pos="4114800" algn="l"/>
              </a:tabLst>
            </a:pPr>
            <a:r>
              <a:rPr lang="en-US" sz="1600" b="1">
                <a:latin typeface="Courier New" pitchFamily="49" charset="0"/>
              </a:rPr>
              <a:t>mov dx,0087h</a:t>
            </a:r>
          </a:p>
          <a:p>
            <a:pPr>
              <a:lnSpc>
                <a:spcPct val="50000"/>
              </a:lnSpc>
              <a:spcBef>
                <a:spcPct val="50000"/>
              </a:spcBef>
              <a:tabLst>
                <a:tab pos="457200" algn="l"/>
                <a:tab pos="3657600" algn="l"/>
                <a:tab pos="4114800" algn="l"/>
              </a:tabLst>
            </a:pPr>
            <a:r>
              <a:rPr lang="en-US" sz="1600" b="1">
                <a:latin typeface="Courier New" pitchFamily="49" charset="0"/>
              </a:rPr>
              <a:t>mov ax,6000h</a:t>
            </a:r>
          </a:p>
          <a:p>
            <a:pPr>
              <a:lnSpc>
                <a:spcPct val="50000"/>
              </a:lnSpc>
              <a:spcBef>
                <a:spcPct val="50000"/>
              </a:spcBef>
              <a:tabLst>
                <a:tab pos="457200" algn="l"/>
                <a:tab pos="3657600" algn="l"/>
                <a:tab pos="4114800" algn="l"/>
              </a:tabLst>
            </a:pPr>
            <a:r>
              <a:rPr lang="en-US" sz="1600" b="1">
                <a:latin typeface="Courier New" pitchFamily="49" charset="0"/>
              </a:rPr>
              <a:t>mov bx,100h</a:t>
            </a:r>
          </a:p>
          <a:p>
            <a:pPr>
              <a:lnSpc>
                <a:spcPct val="50000"/>
              </a:lnSpc>
              <a:spcBef>
                <a:spcPct val="50000"/>
              </a:spcBef>
              <a:tabLst>
                <a:tab pos="457200" algn="l"/>
                <a:tab pos="3657600" algn="l"/>
                <a:tab pos="4114800" algn="l"/>
              </a:tabLst>
            </a:pPr>
            <a:r>
              <a:rPr lang="en-US" sz="1600" b="1">
                <a:latin typeface="Courier New" pitchFamily="49" charset="0"/>
              </a:rPr>
              <a:t>div bx</a:t>
            </a:r>
          </a:p>
        </p:txBody>
      </p:sp>
      <p:sp>
        <p:nvSpPr>
          <p:cNvPr id="52230" name="Text Box 4"/>
          <p:cNvSpPr txBox="1">
            <a:spLocks noChangeArrowheads="1"/>
          </p:cNvSpPr>
          <p:nvPr/>
        </p:nvSpPr>
        <p:spPr bwMode="auto">
          <a:xfrm>
            <a:off x="685800" y="1066800"/>
            <a:ext cx="7696200" cy="1371600"/>
          </a:xfrm>
          <a:prstGeom prst="rect">
            <a:avLst/>
          </a:prstGeom>
          <a:noFill/>
          <a:ln w="9525">
            <a:noFill/>
            <a:miter lim="800000"/>
            <a:headEnd/>
            <a:tailEnd/>
          </a:ln>
        </p:spPr>
        <p:txBody>
          <a:bodyPr tIns="137160" bIns="137160">
            <a:spAutoFit/>
          </a:bodyPr>
          <a:lstStyle/>
          <a:p>
            <a:pPr>
              <a:spcBef>
                <a:spcPct val="50000"/>
              </a:spcBef>
            </a:pPr>
            <a:r>
              <a:rPr lang="en-US" sz="1800"/>
              <a:t>What will be the hexadecimal values of DX and AX after the following instructions execute? Or, if divide overflow occurs, you can indicate that as your answer.  Divide overflow is when the quotient is a large value and cannot fit in the size register that is supposed to store it.</a:t>
            </a:r>
          </a:p>
        </p:txBody>
      </p:sp>
      <p:sp>
        <p:nvSpPr>
          <p:cNvPr id="194565" name="Text Box 5"/>
          <p:cNvSpPr txBox="1">
            <a:spLocks noChangeArrowheads="1"/>
          </p:cNvSpPr>
          <p:nvPr/>
        </p:nvSpPr>
        <p:spPr bwMode="auto">
          <a:xfrm>
            <a:off x="1828800" y="4114800"/>
            <a:ext cx="4800600" cy="554038"/>
          </a:xfrm>
          <a:prstGeom prst="rect">
            <a:avLst/>
          </a:prstGeom>
          <a:noFill/>
          <a:ln w="9525">
            <a:noFill/>
            <a:miter lim="800000"/>
            <a:headEnd/>
            <a:tailEnd/>
          </a:ln>
        </p:spPr>
        <p:txBody>
          <a:bodyPr tIns="137160" bIns="137160">
            <a:spAutoFit/>
          </a:bodyPr>
          <a:lstStyle/>
          <a:p>
            <a:pPr algn="ctr">
              <a:spcBef>
                <a:spcPct val="50000"/>
              </a:spcBef>
            </a:pPr>
            <a:r>
              <a:rPr lang="en-US" sz="1800">
                <a:solidFill>
                  <a:schemeClr val="tx2"/>
                </a:solidFill>
              </a:rPr>
              <a:t>DX = 0000h, AX = 8760h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4565"/>
                                        </p:tgtEl>
                                        <p:attrNameLst>
                                          <p:attrName>style.visibility</p:attrName>
                                        </p:attrNameLst>
                                      </p:cBhvr>
                                      <p:to>
                                        <p:strVal val="visible"/>
                                      </p:to>
                                    </p:set>
                                    <p:animEffect transition="in" filter="dissolve">
                                      <p:cBhvr>
                                        <p:cTn id="7" dur="500"/>
                                        <p:tgtEl>
                                          <p:spTgt spid="194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5"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Slide Number Placeholder 3"/>
          <p:cNvSpPr>
            <a:spLocks noGrp="1"/>
          </p:cNvSpPr>
          <p:nvPr>
            <p:ph type="sldNum" sz="quarter" idx="11"/>
          </p:nvPr>
        </p:nvSpPr>
        <p:spPr/>
        <p:txBody>
          <a:bodyPr/>
          <a:lstStyle/>
          <a:p>
            <a:pPr>
              <a:defRPr/>
            </a:pPr>
            <a:fld id="{A9A3FE94-0C06-41C0-AF13-2F885B3B7676}" type="slidenum">
              <a:rPr lang="en-US" smtClean="0"/>
              <a:pPr>
                <a:defRPr/>
              </a:pPr>
              <a:t>49</a:t>
            </a:fld>
            <a:endParaRPr lang="en-US" smtClean="0"/>
          </a:p>
        </p:txBody>
      </p:sp>
      <p:sp>
        <p:nvSpPr>
          <p:cNvPr id="195586" name="Rectangle 2"/>
          <p:cNvSpPr>
            <a:spLocks noGrp="1" noChangeArrowheads="1"/>
          </p:cNvSpPr>
          <p:nvPr>
            <p:ph type="title"/>
          </p:nvPr>
        </p:nvSpPr>
        <p:spPr/>
        <p:txBody>
          <a:bodyPr/>
          <a:lstStyle/>
          <a:p>
            <a:pPr eaLnBrk="1" hangingPunct="1">
              <a:defRPr/>
            </a:pPr>
            <a:r>
              <a:rPr lang="en-US" sz="2800" smtClean="0"/>
              <a:t>Your turn . . .</a:t>
            </a:r>
          </a:p>
        </p:txBody>
      </p:sp>
      <p:sp>
        <p:nvSpPr>
          <p:cNvPr id="53253" name="Text Box 3"/>
          <p:cNvSpPr txBox="1">
            <a:spLocks noChangeArrowheads="1"/>
          </p:cNvSpPr>
          <p:nvPr/>
        </p:nvSpPr>
        <p:spPr bwMode="auto">
          <a:xfrm>
            <a:off x="3200400" y="2514600"/>
            <a:ext cx="2667000" cy="12954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657600" algn="l"/>
                <a:tab pos="4114800" algn="l"/>
              </a:tabLst>
            </a:pPr>
            <a:r>
              <a:rPr lang="en-US" sz="1600" b="1">
                <a:latin typeface="Courier New" pitchFamily="49" charset="0"/>
              </a:rPr>
              <a:t>mov dx,0087h</a:t>
            </a:r>
          </a:p>
          <a:p>
            <a:pPr>
              <a:lnSpc>
                <a:spcPct val="50000"/>
              </a:lnSpc>
              <a:spcBef>
                <a:spcPct val="50000"/>
              </a:spcBef>
              <a:tabLst>
                <a:tab pos="457200" algn="l"/>
                <a:tab pos="3657600" algn="l"/>
                <a:tab pos="4114800" algn="l"/>
              </a:tabLst>
            </a:pPr>
            <a:r>
              <a:rPr lang="en-US" sz="1600" b="1">
                <a:latin typeface="Courier New" pitchFamily="49" charset="0"/>
              </a:rPr>
              <a:t>mov ax,6002h</a:t>
            </a:r>
          </a:p>
          <a:p>
            <a:pPr>
              <a:lnSpc>
                <a:spcPct val="50000"/>
              </a:lnSpc>
              <a:spcBef>
                <a:spcPct val="50000"/>
              </a:spcBef>
              <a:tabLst>
                <a:tab pos="457200" algn="l"/>
                <a:tab pos="3657600" algn="l"/>
                <a:tab pos="4114800" algn="l"/>
              </a:tabLst>
            </a:pPr>
            <a:r>
              <a:rPr lang="en-US" sz="1600" b="1">
                <a:latin typeface="Courier New" pitchFamily="49" charset="0"/>
              </a:rPr>
              <a:t>mov bx,10h</a:t>
            </a:r>
          </a:p>
          <a:p>
            <a:pPr>
              <a:lnSpc>
                <a:spcPct val="50000"/>
              </a:lnSpc>
              <a:spcBef>
                <a:spcPct val="50000"/>
              </a:spcBef>
              <a:tabLst>
                <a:tab pos="457200" algn="l"/>
                <a:tab pos="3657600" algn="l"/>
                <a:tab pos="4114800" algn="l"/>
              </a:tabLst>
            </a:pPr>
            <a:r>
              <a:rPr lang="en-US" sz="1600" b="1">
                <a:latin typeface="Courier New" pitchFamily="49" charset="0"/>
              </a:rPr>
              <a:t>div bx</a:t>
            </a:r>
          </a:p>
        </p:txBody>
      </p:sp>
      <p:sp>
        <p:nvSpPr>
          <p:cNvPr id="53254" name="Text Box 4"/>
          <p:cNvSpPr txBox="1">
            <a:spLocks noChangeArrowheads="1"/>
          </p:cNvSpPr>
          <p:nvPr/>
        </p:nvSpPr>
        <p:spPr bwMode="auto">
          <a:xfrm>
            <a:off x="609600" y="1066800"/>
            <a:ext cx="7696200" cy="1096963"/>
          </a:xfrm>
          <a:prstGeom prst="rect">
            <a:avLst/>
          </a:prstGeom>
          <a:noFill/>
          <a:ln w="9525">
            <a:noFill/>
            <a:miter lim="800000"/>
            <a:headEnd/>
            <a:tailEnd/>
          </a:ln>
        </p:spPr>
        <p:txBody>
          <a:bodyPr tIns="137160" bIns="137160">
            <a:spAutoFit/>
          </a:bodyPr>
          <a:lstStyle/>
          <a:p>
            <a:pPr>
              <a:spcBef>
                <a:spcPct val="50000"/>
              </a:spcBef>
            </a:pPr>
            <a:r>
              <a:rPr lang="en-US" sz="1800"/>
              <a:t>What will be the hexadecimal values of DX and AX after the following instructions execute? Or, if divide overflow occurs, you can indicate that as your answer.</a:t>
            </a:r>
          </a:p>
        </p:txBody>
      </p:sp>
      <p:sp>
        <p:nvSpPr>
          <p:cNvPr id="195589" name="Text Box 5"/>
          <p:cNvSpPr txBox="1">
            <a:spLocks noChangeArrowheads="1"/>
          </p:cNvSpPr>
          <p:nvPr/>
        </p:nvSpPr>
        <p:spPr bwMode="auto">
          <a:xfrm>
            <a:off x="3505200" y="4114800"/>
            <a:ext cx="1905000" cy="554038"/>
          </a:xfrm>
          <a:prstGeom prst="rect">
            <a:avLst/>
          </a:prstGeom>
          <a:noFill/>
          <a:ln w="9525">
            <a:noFill/>
            <a:miter lim="800000"/>
            <a:headEnd/>
            <a:tailEnd/>
          </a:ln>
        </p:spPr>
        <p:txBody>
          <a:bodyPr tIns="137160" bIns="137160">
            <a:spAutoFit/>
          </a:bodyPr>
          <a:lstStyle/>
          <a:p>
            <a:pPr>
              <a:spcBef>
                <a:spcPct val="50000"/>
              </a:spcBef>
            </a:pPr>
            <a:r>
              <a:rPr lang="en-US" sz="1800">
                <a:solidFill>
                  <a:schemeClr val="tx2"/>
                </a:solidFill>
              </a:rPr>
              <a:t>Divide Overflow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5589"/>
                                        </p:tgtEl>
                                        <p:attrNameLst>
                                          <p:attrName>style.visibility</p:attrName>
                                        </p:attrNameLst>
                                      </p:cBhvr>
                                      <p:to>
                                        <p:strVal val="visible"/>
                                      </p:to>
                                    </p:set>
                                    <p:animEffect transition="in" filter="dissolve">
                                      <p:cBhvr>
                                        <p:cTn id="7" dur="500"/>
                                        <p:tgtEl>
                                          <p:spTgt spid="195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9"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2"/>
          <p:cNvSpPr>
            <a:spLocks noGrp="1"/>
          </p:cNvSpPr>
          <p:nvPr>
            <p:ph type="ftr" sz="quarter" idx="4294967295"/>
          </p:nvPr>
        </p:nvSpPr>
        <p:spPr>
          <a:xfrm>
            <a:off x="304800" y="6340475"/>
            <a:ext cx="4800600" cy="304800"/>
          </a:xfrm>
          <a:prstGeom prst="rect">
            <a:avLst/>
          </a:prstGeom>
        </p:spPr>
        <p:txBody>
          <a:bodyPr/>
          <a:lstStyle/>
          <a:p>
            <a:pPr>
              <a:defRPr/>
            </a:pPr>
            <a:endParaRPr lang="en-US" dirty="0" smtClean="0">
              <a:latin typeface="Arial" pitchFamily="34" charset="0"/>
            </a:endParaRPr>
          </a:p>
          <a:p>
            <a:pPr>
              <a:defRPr/>
            </a:pPr>
            <a:endParaRPr lang="en-US" dirty="0" smtClean="0">
              <a:latin typeface="Arial" pitchFamily="34" charset="0"/>
            </a:endParaRPr>
          </a:p>
          <a:p>
            <a:pPr>
              <a:defRPr/>
            </a:pPr>
            <a:endParaRPr lang="en-US" dirty="0">
              <a:latin typeface="Arial" pitchFamily="34" charset="0"/>
            </a:endParaRPr>
          </a:p>
        </p:txBody>
      </p:sp>
      <p:sp>
        <p:nvSpPr>
          <p:cNvPr id="10243" name="Slide Number Placeholder 3"/>
          <p:cNvSpPr>
            <a:spLocks noGrp="1"/>
          </p:cNvSpPr>
          <p:nvPr>
            <p:ph type="sldNum" sz="quarter" idx="11"/>
          </p:nvPr>
        </p:nvSpPr>
        <p:spPr/>
        <p:txBody>
          <a:bodyPr/>
          <a:lstStyle/>
          <a:p>
            <a:pPr>
              <a:defRPr/>
            </a:pPr>
            <a:fld id="{FABDD909-5E66-4B8C-B2CC-C87428EDAF9C}" type="slidenum">
              <a:rPr lang="en-US" smtClean="0"/>
              <a:pPr>
                <a:defRPr/>
              </a:pPr>
              <a:t>5</a:t>
            </a:fld>
            <a:endParaRPr lang="en-US" smtClean="0"/>
          </a:p>
        </p:txBody>
      </p:sp>
      <p:sp>
        <p:nvSpPr>
          <p:cNvPr id="76802" name="Rectangle 2"/>
          <p:cNvSpPr>
            <a:spLocks noGrp="1" noChangeArrowheads="1"/>
          </p:cNvSpPr>
          <p:nvPr>
            <p:ph type="title"/>
          </p:nvPr>
        </p:nvSpPr>
        <p:spPr>
          <a:xfrm>
            <a:off x="685800" y="152400"/>
            <a:ext cx="7772400" cy="533400"/>
          </a:xfrm>
        </p:spPr>
        <p:txBody>
          <a:bodyPr/>
          <a:lstStyle/>
          <a:p>
            <a:pPr eaLnBrk="1" hangingPunct="1">
              <a:defRPr/>
            </a:pPr>
            <a:r>
              <a:rPr lang="en-US" sz="2800" dirty="0" smtClean="0"/>
              <a:t>MOV Instruction</a:t>
            </a:r>
          </a:p>
        </p:txBody>
      </p:sp>
      <p:sp>
        <p:nvSpPr>
          <p:cNvPr id="10245" name="Text Box 3"/>
          <p:cNvSpPr txBox="1">
            <a:spLocks noChangeArrowheads="1"/>
          </p:cNvSpPr>
          <p:nvPr/>
        </p:nvSpPr>
        <p:spPr bwMode="auto">
          <a:xfrm>
            <a:off x="990600" y="4114800"/>
            <a:ext cx="7086600" cy="2209800"/>
          </a:xfrm>
          <a:prstGeom prst="rect">
            <a:avLst/>
          </a:prstGeom>
          <a:noFill/>
          <a:ln w="9525">
            <a:solidFill>
              <a:schemeClr val="tx1"/>
            </a:solidFill>
            <a:miter lim="800000"/>
            <a:headEnd/>
            <a:tailEnd/>
          </a:ln>
        </p:spPr>
        <p:txBody>
          <a:bodyPr tIns="137160" bIns="228600"/>
          <a:lstStyle/>
          <a:p>
            <a:pPr>
              <a:lnSpc>
                <a:spcPct val="40000"/>
              </a:lnSpc>
              <a:spcBef>
                <a:spcPct val="50000"/>
              </a:spcBef>
              <a:tabLst>
                <a:tab pos="457200" algn="l"/>
                <a:tab pos="3657600" algn="l"/>
                <a:tab pos="4114800" algn="l"/>
              </a:tabLst>
            </a:pPr>
            <a:r>
              <a:rPr lang="en-US" sz="1600" b="1" dirty="0">
                <a:latin typeface="Courier New" pitchFamily="49" charset="0"/>
              </a:rPr>
              <a:t>.data</a:t>
            </a:r>
          </a:p>
          <a:p>
            <a:pPr>
              <a:lnSpc>
                <a:spcPct val="40000"/>
              </a:lnSpc>
              <a:spcBef>
                <a:spcPct val="50000"/>
              </a:spcBef>
              <a:tabLst>
                <a:tab pos="457200" algn="l"/>
                <a:tab pos="3657600" algn="l"/>
                <a:tab pos="4114800" algn="l"/>
              </a:tabLst>
            </a:pPr>
            <a:r>
              <a:rPr lang="en-US" sz="1600" b="1" dirty="0">
                <a:latin typeface="Courier New" pitchFamily="49" charset="0"/>
              </a:rPr>
              <a:t>count BYTE 100</a:t>
            </a:r>
          </a:p>
          <a:p>
            <a:pPr>
              <a:lnSpc>
                <a:spcPct val="40000"/>
              </a:lnSpc>
              <a:spcBef>
                <a:spcPct val="50000"/>
              </a:spcBef>
              <a:tabLst>
                <a:tab pos="457200" algn="l"/>
                <a:tab pos="3657600" algn="l"/>
                <a:tab pos="4114800" algn="l"/>
              </a:tabLst>
            </a:pPr>
            <a:r>
              <a:rPr lang="en-US" sz="1600" b="1" dirty="0" err="1">
                <a:latin typeface="Courier New" pitchFamily="49" charset="0"/>
              </a:rPr>
              <a:t>wVal</a:t>
            </a:r>
            <a:r>
              <a:rPr lang="en-US" sz="1600" b="1" dirty="0">
                <a:latin typeface="Courier New" pitchFamily="49" charset="0"/>
              </a:rPr>
              <a:t>  WORD 2</a:t>
            </a:r>
          </a:p>
          <a:p>
            <a:pPr>
              <a:lnSpc>
                <a:spcPct val="40000"/>
              </a:lnSpc>
              <a:spcBef>
                <a:spcPts val="1200"/>
              </a:spcBef>
              <a:tabLst>
                <a:tab pos="457200" algn="l"/>
                <a:tab pos="3657600" algn="l"/>
                <a:tab pos="4114800" algn="l"/>
              </a:tabLst>
            </a:pPr>
            <a:r>
              <a:rPr lang="en-US" sz="1600" b="1" dirty="0">
                <a:latin typeface="Courier New" pitchFamily="49" charset="0"/>
              </a:rPr>
              <a:t>.code</a:t>
            </a:r>
          </a:p>
          <a:p>
            <a:pPr>
              <a:lnSpc>
                <a:spcPct val="40000"/>
              </a:lnSpc>
              <a:spcBef>
                <a:spcPct val="50000"/>
              </a:spcBef>
              <a:tabLst>
                <a:tab pos="457200" algn="l"/>
                <a:tab pos="3657600" algn="l"/>
                <a:tab pos="4114800" algn="l"/>
              </a:tabLst>
            </a:pPr>
            <a:r>
              <a:rPr lang="en-US" sz="1600" b="1" dirty="0">
                <a:latin typeface="Courier New" pitchFamily="49" charset="0"/>
              </a:rPr>
              <a:t>	</a:t>
            </a:r>
            <a:r>
              <a:rPr lang="en-US" sz="1600" b="1" dirty="0" err="1">
                <a:latin typeface="Courier New" pitchFamily="49" charset="0"/>
              </a:rPr>
              <a:t>mov</a:t>
            </a:r>
            <a:r>
              <a:rPr lang="en-US" sz="1600" b="1" dirty="0">
                <a:latin typeface="Courier New" pitchFamily="49" charset="0"/>
              </a:rPr>
              <a:t> </a:t>
            </a:r>
            <a:r>
              <a:rPr lang="en-US" sz="1600" b="1" dirty="0" err="1">
                <a:latin typeface="Courier New" pitchFamily="49" charset="0"/>
              </a:rPr>
              <a:t>bl,count</a:t>
            </a:r>
            <a:r>
              <a:rPr lang="en-US" sz="1600" b="1" dirty="0">
                <a:latin typeface="Courier New" pitchFamily="49" charset="0"/>
              </a:rPr>
              <a:t>        ; </a:t>
            </a:r>
            <a:r>
              <a:rPr lang="en-US" sz="1600" b="1" dirty="0" err="1">
                <a:latin typeface="Courier New" pitchFamily="49" charset="0"/>
              </a:rPr>
              <a:t>bl</a:t>
            </a:r>
            <a:r>
              <a:rPr lang="en-US" sz="1600" b="1" dirty="0">
                <a:latin typeface="Courier New" pitchFamily="49" charset="0"/>
              </a:rPr>
              <a:t> = 100</a:t>
            </a:r>
          </a:p>
          <a:p>
            <a:pPr>
              <a:lnSpc>
                <a:spcPct val="40000"/>
              </a:lnSpc>
              <a:spcBef>
                <a:spcPct val="50000"/>
              </a:spcBef>
              <a:tabLst>
                <a:tab pos="457200" algn="l"/>
                <a:tab pos="3657600" algn="l"/>
                <a:tab pos="4114800" algn="l"/>
              </a:tabLst>
            </a:pPr>
            <a:r>
              <a:rPr lang="en-US" sz="1600" b="1" dirty="0">
                <a:latin typeface="Courier New" pitchFamily="49" charset="0"/>
              </a:rPr>
              <a:t>	</a:t>
            </a:r>
            <a:r>
              <a:rPr lang="en-US" sz="1600" b="1" dirty="0" err="1">
                <a:latin typeface="Courier New" pitchFamily="49" charset="0"/>
              </a:rPr>
              <a:t>mov</a:t>
            </a:r>
            <a:r>
              <a:rPr lang="en-US" sz="1600" b="1" dirty="0">
                <a:latin typeface="Courier New" pitchFamily="49" charset="0"/>
              </a:rPr>
              <a:t> </a:t>
            </a:r>
            <a:r>
              <a:rPr lang="en-US" sz="1600" b="1" dirty="0" err="1">
                <a:latin typeface="Courier New" pitchFamily="49" charset="0"/>
              </a:rPr>
              <a:t>ax,wVal</a:t>
            </a:r>
            <a:r>
              <a:rPr lang="en-US" sz="1600" b="1" dirty="0">
                <a:latin typeface="Courier New" pitchFamily="49" charset="0"/>
              </a:rPr>
              <a:t>         ; ax = 2</a:t>
            </a:r>
          </a:p>
          <a:p>
            <a:pPr>
              <a:lnSpc>
                <a:spcPct val="40000"/>
              </a:lnSpc>
              <a:spcBef>
                <a:spcPct val="50000"/>
              </a:spcBef>
              <a:tabLst>
                <a:tab pos="457200" algn="l"/>
                <a:tab pos="3657600" algn="l"/>
                <a:tab pos="4114800" algn="l"/>
              </a:tabLst>
            </a:pPr>
            <a:r>
              <a:rPr lang="en-US" sz="1600" b="1" dirty="0">
                <a:latin typeface="Courier New" pitchFamily="49" charset="0"/>
              </a:rPr>
              <a:t>	</a:t>
            </a:r>
            <a:r>
              <a:rPr lang="en-US" sz="1600" b="1" dirty="0" err="1">
                <a:latin typeface="Courier New" pitchFamily="49" charset="0"/>
              </a:rPr>
              <a:t>mov</a:t>
            </a:r>
            <a:r>
              <a:rPr lang="en-US" sz="1600" b="1" dirty="0">
                <a:latin typeface="Courier New" pitchFamily="49" charset="0"/>
              </a:rPr>
              <a:t> </a:t>
            </a:r>
            <a:r>
              <a:rPr lang="en-US" sz="1600" b="1" dirty="0" err="1">
                <a:latin typeface="Courier New" pitchFamily="49" charset="0"/>
              </a:rPr>
              <a:t>count,al</a:t>
            </a:r>
            <a:r>
              <a:rPr lang="en-US" sz="1600" b="1" dirty="0">
                <a:latin typeface="Courier New" pitchFamily="49" charset="0"/>
              </a:rPr>
              <a:t>        ; count = 2</a:t>
            </a:r>
          </a:p>
          <a:p>
            <a:pPr>
              <a:lnSpc>
                <a:spcPct val="40000"/>
              </a:lnSpc>
              <a:spcBef>
                <a:spcPct val="50000"/>
              </a:spcBef>
              <a:tabLst>
                <a:tab pos="457200" algn="l"/>
                <a:tab pos="3657600" algn="l"/>
                <a:tab pos="4114800" algn="l"/>
              </a:tabLst>
            </a:pPr>
            <a:r>
              <a:rPr lang="en-US" sz="1600" b="1" dirty="0">
                <a:solidFill>
                  <a:schemeClr val="tx2"/>
                </a:solidFill>
                <a:latin typeface="Courier New" pitchFamily="49" charset="0"/>
              </a:rPr>
              <a:t>	</a:t>
            </a:r>
            <a:r>
              <a:rPr lang="en-US" sz="1600" b="1" dirty="0" err="1">
                <a:solidFill>
                  <a:schemeClr val="tx2"/>
                </a:solidFill>
                <a:latin typeface="Courier New" pitchFamily="49" charset="0"/>
              </a:rPr>
              <a:t>mov</a:t>
            </a:r>
            <a:r>
              <a:rPr lang="en-US" sz="1600" b="1" dirty="0">
                <a:solidFill>
                  <a:schemeClr val="tx2"/>
                </a:solidFill>
                <a:latin typeface="Courier New" pitchFamily="49" charset="0"/>
              </a:rPr>
              <a:t> </a:t>
            </a:r>
            <a:r>
              <a:rPr lang="en-US" sz="1600" b="1" dirty="0" err="1">
                <a:solidFill>
                  <a:schemeClr val="tx2"/>
                </a:solidFill>
                <a:latin typeface="Courier New" pitchFamily="49" charset="0"/>
              </a:rPr>
              <a:t>al,wVal</a:t>
            </a:r>
            <a:r>
              <a:rPr lang="en-US" sz="1600" b="1" dirty="0">
                <a:solidFill>
                  <a:schemeClr val="tx2"/>
                </a:solidFill>
                <a:latin typeface="Courier New" pitchFamily="49" charset="0"/>
              </a:rPr>
              <a:t>         ; error, operand size mismatch</a:t>
            </a:r>
          </a:p>
          <a:p>
            <a:pPr>
              <a:lnSpc>
                <a:spcPct val="40000"/>
              </a:lnSpc>
              <a:spcBef>
                <a:spcPct val="50000"/>
              </a:spcBef>
              <a:tabLst>
                <a:tab pos="457200" algn="l"/>
                <a:tab pos="3657600" algn="l"/>
                <a:tab pos="4114800" algn="l"/>
              </a:tabLst>
            </a:pPr>
            <a:r>
              <a:rPr lang="en-US" sz="1600" b="1" dirty="0">
                <a:solidFill>
                  <a:schemeClr val="tx2"/>
                </a:solidFill>
                <a:latin typeface="Courier New" pitchFamily="49" charset="0"/>
              </a:rPr>
              <a:t>	</a:t>
            </a:r>
            <a:r>
              <a:rPr lang="en-US" sz="1600" b="1" dirty="0" err="1">
                <a:solidFill>
                  <a:schemeClr val="tx2"/>
                </a:solidFill>
                <a:latin typeface="Courier New" pitchFamily="49" charset="0"/>
              </a:rPr>
              <a:t>mov</a:t>
            </a:r>
            <a:r>
              <a:rPr lang="en-US" sz="1600" b="1" dirty="0">
                <a:solidFill>
                  <a:schemeClr val="tx2"/>
                </a:solidFill>
                <a:latin typeface="Courier New" pitchFamily="49" charset="0"/>
              </a:rPr>
              <a:t> </a:t>
            </a:r>
            <a:r>
              <a:rPr lang="en-US" sz="1600" b="1" dirty="0" err="1">
                <a:solidFill>
                  <a:schemeClr val="tx2"/>
                </a:solidFill>
                <a:latin typeface="Courier New" pitchFamily="49" charset="0"/>
              </a:rPr>
              <a:t>wVal,count</a:t>
            </a:r>
            <a:r>
              <a:rPr lang="en-US" sz="1600" b="1" dirty="0">
                <a:solidFill>
                  <a:schemeClr val="tx2"/>
                </a:solidFill>
                <a:latin typeface="Courier New" pitchFamily="49" charset="0"/>
              </a:rPr>
              <a:t>      ; error, 2 memory operands</a:t>
            </a:r>
          </a:p>
        </p:txBody>
      </p:sp>
      <p:sp>
        <p:nvSpPr>
          <p:cNvPr id="10246" name="Text Box 4"/>
          <p:cNvSpPr txBox="1">
            <a:spLocks noChangeArrowheads="1"/>
          </p:cNvSpPr>
          <p:nvPr/>
        </p:nvSpPr>
        <p:spPr bwMode="auto">
          <a:xfrm>
            <a:off x="457200" y="609600"/>
            <a:ext cx="8229600" cy="3600450"/>
          </a:xfrm>
          <a:prstGeom prst="rect">
            <a:avLst/>
          </a:prstGeom>
          <a:noFill/>
          <a:ln w="9525">
            <a:noFill/>
            <a:miter lim="800000"/>
            <a:headEnd/>
            <a:tailEnd/>
          </a:ln>
        </p:spPr>
        <p:txBody>
          <a:bodyPr wrap="square" tIns="137160" bIns="137160">
            <a:spAutoFit/>
          </a:bodyPr>
          <a:lstStyle/>
          <a:p>
            <a:pPr marL="228600" indent="-228600">
              <a:buFontTx/>
              <a:buChar char="•"/>
            </a:pPr>
            <a:r>
              <a:rPr lang="en-US" sz="1800" dirty="0"/>
              <a:t>The most common data transfer instruction is MOV</a:t>
            </a:r>
          </a:p>
          <a:p>
            <a:pPr marL="228600" indent="-228600">
              <a:buFontTx/>
              <a:buChar char="•"/>
            </a:pPr>
            <a:r>
              <a:rPr lang="en-US" sz="1800" dirty="0"/>
              <a:t>MOV </a:t>
            </a:r>
            <a:r>
              <a:rPr lang="en-US" sz="1800" b="1" u="sng" dirty="0"/>
              <a:t>mov</a:t>
            </a:r>
            <a:r>
              <a:rPr lang="en-US" sz="1800" dirty="0"/>
              <a:t>es data from source to </a:t>
            </a:r>
            <a:r>
              <a:rPr lang="en-US" sz="1800" dirty="0" smtClean="0"/>
              <a:t>destination.</a:t>
            </a:r>
            <a:endParaRPr lang="en-US" sz="1800" dirty="0"/>
          </a:p>
          <a:p>
            <a:pPr marL="228600" indent="-228600">
              <a:buFontTx/>
              <a:buChar char="•"/>
            </a:pPr>
            <a:r>
              <a:rPr lang="en-US" sz="1800" dirty="0"/>
              <a:t>Syntax:     </a:t>
            </a:r>
            <a:r>
              <a:rPr lang="en-US" sz="1800" dirty="0">
                <a:solidFill>
                  <a:schemeClr val="tx2"/>
                </a:solidFill>
              </a:rPr>
              <a:t>MOV </a:t>
            </a:r>
            <a:r>
              <a:rPr lang="en-US" sz="1800" i="1" dirty="0">
                <a:solidFill>
                  <a:schemeClr val="tx2"/>
                </a:solidFill>
              </a:rPr>
              <a:t>destination, source</a:t>
            </a:r>
            <a:r>
              <a:rPr lang="en-US" sz="1600" i="1" dirty="0">
                <a:solidFill>
                  <a:schemeClr val="tx2"/>
                </a:solidFill>
              </a:rPr>
              <a:t> </a:t>
            </a:r>
          </a:p>
          <a:p>
            <a:pPr marL="228600" indent="-228600">
              <a:buFontTx/>
              <a:buChar char="•"/>
            </a:pPr>
            <a:r>
              <a:rPr lang="en-US" sz="1800" dirty="0"/>
              <a:t>Rules for destination and source operands:</a:t>
            </a:r>
          </a:p>
          <a:p>
            <a:pPr marL="685800" lvl="1" indent="-228600">
              <a:buFontTx/>
              <a:buChar char="•"/>
            </a:pPr>
            <a:r>
              <a:rPr lang="en-US" sz="1800" dirty="0"/>
              <a:t>Destination and source must be the same size (there is no implicit conversion of data type by the assembler, unlike with a compiler</a:t>
            </a:r>
            <a:r>
              <a:rPr lang="en-US" sz="1800" dirty="0" smtClean="0"/>
              <a:t>).</a:t>
            </a:r>
            <a:endParaRPr lang="en-US" sz="1800" dirty="0"/>
          </a:p>
          <a:p>
            <a:pPr marL="685800" lvl="1" indent="-228600">
              <a:buFontTx/>
              <a:buChar char="•"/>
            </a:pPr>
            <a:r>
              <a:rPr lang="en-US" sz="1800" dirty="0"/>
              <a:t>Destination cannot be an immediate (obvious reason</a:t>
            </a:r>
            <a:r>
              <a:rPr lang="en-US" sz="1800" dirty="0" smtClean="0"/>
              <a:t>).</a:t>
            </a:r>
            <a:endParaRPr lang="en-US" sz="1800" dirty="0"/>
          </a:p>
          <a:p>
            <a:pPr marL="685800" lvl="1" indent="-228600">
              <a:buFontTx/>
              <a:buChar char="•"/>
            </a:pPr>
            <a:r>
              <a:rPr lang="en-US" sz="1800" dirty="0"/>
              <a:t>Only one memory operand is permitted (memory access is too long for two memory fetches</a:t>
            </a:r>
            <a:r>
              <a:rPr lang="en-US" sz="1800" dirty="0" smtClean="0"/>
              <a:t>).</a:t>
            </a:r>
            <a:endParaRPr lang="en-US" sz="1800" dirty="0"/>
          </a:p>
          <a:p>
            <a:pPr marL="685800" lvl="1" indent="-228600">
              <a:buFontTx/>
              <a:buChar char="•"/>
            </a:pPr>
            <a:r>
              <a:rPr lang="en-US" sz="1800" dirty="0"/>
              <a:t>CS, EIP, and IP cannot be the destination (the OS wants to be in charge of the code segment and the instruction queue</a:t>
            </a:r>
            <a:r>
              <a:rPr lang="en-US" sz="1800" dirty="0" smtClean="0"/>
              <a:t>).</a:t>
            </a:r>
            <a:endParaRPr lang="en-US" sz="1800" dirty="0"/>
          </a:p>
          <a:p>
            <a:pPr marL="685800" lvl="1" indent="-228600">
              <a:buFontTx/>
              <a:buChar char="•"/>
            </a:pPr>
            <a:r>
              <a:rPr lang="en-US" sz="1800" dirty="0"/>
              <a:t>Cannot move immediate to any segment </a:t>
            </a:r>
            <a:r>
              <a:rPr lang="en-US" sz="1800" dirty="0" smtClean="0"/>
              <a:t>register.</a:t>
            </a:r>
            <a:endParaRPr lang="en-US" sz="18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Slide Number Placeholder 4"/>
          <p:cNvSpPr>
            <a:spLocks noGrp="1"/>
          </p:cNvSpPr>
          <p:nvPr>
            <p:ph type="sldNum" sz="quarter" idx="11"/>
          </p:nvPr>
        </p:nvSpPr>
        <p:spPr/>
        <p:txBody>
          <a:bodyPr/>
          <a:lstStyle/>
          <a:p>
            <a:pPr>
              <a:defRPr/>
            </a:pPr>
            <a:fld id="{D9D0011A-5A45-435C-90CE-0A887B9096AE}" type="slidenum">
              <a:rPr lang="en-US" smtClean="0"/>
              <a:pPr>
                <a:defRPr/>
              </a:pPr>
              <a:t>50</a:t>
            </a:fld>
            <a:endParaRPr lang="en-US" smtClean="0"/>
          </a:p>
        </p:txBody>
      </p:sp>
      <p:sp>
        <p:nvSpPr>
          <p:cNvPr id="236546" name="Rectangle 2"/>
          <p:cNvSpPr>
            <a:spLocks noGrp="1" noChangeArrowheads="1"/>
          </p:cNvSpPr>
          <p:nvPr>
            <p:ph type="title"/>
          </p:nvPr>
        </p:nvSpPr>
        <p:spPr/>
        <p:txBody>
          <a:bodyPr/>
          <a:lstStyle/>
          <a:p>
            <a:pPr eaLnBrk="1" hangingPunct="1">
              <a:defRPr/>
            </a:pPr>
            <a:r>
              <a:rPr lang="en-US" sz="2800" smtClean="0"/>
              <a:t>What's Next</a:t>
            </a:r>
          </a:p>
        </p:txBody>
      </p:sp>
      <p:sp>
        <p:nvSpPr>
          <p:cNvPr id="54277" name="Rectangle 3"/>
          <p:cNvSpPr>
            <a:spLocks noGrp="1" noChangeArrowheads="1"/>
          </p:cNvSpPr>
          <p:nvPr>
            <p:ph type="body" idx="1"/>
          </p:nvPr>
        </p:nvSpPr>
        <p:spPr>
          <a:xfrm>
            <a:off x="2057400" y="1676400"/>
            <a:ext cx="4876800" cy="1524000"/>
          </a:xfrm>
        </p:spPr>
        <p:txBody>
          <a:bodyPr/>
          <a:lstStyle/>
          <a:p>
            <a:pPr eaLnBrk="1" hangingPunct="1"/>
            <a:r>
              <a:rPr lang="en-US" sz="1800" smtClean="0">
                <a:solidFill>
                  <a:schemeClr val="tx2"/>
                </a:solidFill>
              </a:rPr>
              <a:t>Addition and subtraction</a:t>
            </a:r>
          </a:p>
          <a:p>
            <a:pPr eaLnBrk="1" hangingPunct="1"/>
            <a:r>
              <a:rPr lang="en-US" sz="1800" smtClean="0">
                <a:solidFill>
                  <a:schemeClr val="tx2"/>
                </a:solidFill>
              </a:rPr>
              <a:t>Status flags in addition and subtraction</a:t>
            </a:r>
          </a:p>
          <a:p>
            <a:pPr eaLnBrk="1" hangingPunct="1"/>
            <a:r>
              <a:rPr lang="en-US" sz="1800" smtClean="0">
                <a:solidFill>
                  <a:schemeClr val="tx2"/>
                </a:solidFill>
              </a:rPr>
              <a:t>Unsigned multiplication and division</a:t>
            </a:r>
          </a:p>
          <a:p>
            <a:pPr eaLnBrk="1" hangingPunct="1"/>
            <a:r>
              <a:rPr lang="en-US" sz="1800" b="1" smtClean="0">
                <a:solidFill>
                  <a:schemeClr val="tx2"/>
                </a:solidFill>
              </a:rPr>
              <a:t>Signed multiplication and division</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Slide Number Placeholder 4"/>
          <p:cNvSpPr>
            <a:spLocks noGrp="1"/>
          </p:cNvSpPr>
          <p:nvPr>
            <p:ph type="sldNum" sz="quarter" idx="11"/>
          </p:nvPr>
        </p:nvSpPr>
        <p:spPr/>
        <p:txBody>
          <a:bodyPr/>
          <a:lstStyle/>
          <a:p>
            <a:pPr>
              <a:defRPr/>
            </a:pPr>
            <a:fld id="{C8177363-6BCA-4716-ACEB-2163F5966B8E}" type="slidenum">
              <a:rPr lang="en-US" smtClean="0"/>
              <a:pPr>
                <a:defRPr/>
              </a:pPr>
              <a:t>51</a:t>
            </a:fld>
            <a:endParaRPr lang="en-US" smtClean="0"/>
          </a:p>
        </p:txBody>
      </p:sp>
      <p:sp>
        <p:nvSpPr>
          <p:cNvPr id="233474" name="Rectangle 2"/>
          <p:cNvSpPr>
            <a:spLocks noGrp="1" noChangeArrowheads="1"/>
          </p:cNvSpPr>
          <p:nvPr>
            <p:ph type="title"/>
          </p:nvPr>
        </p:nvSpPr>
        <p:spPr/>
        <p:txBody>
          <a:bodyPr/>
          <a:lstStyle/>
          <a:p>
            <a:pPr eaLnBrk="1" hangingPunct="1">
              <a:defRPr/>
            </a:pPr>
            <a:r>
              <a:rPr lang="en-US" sz="2800" smtClean="0"/>
              <a:t>IMUL Instruction</a:t>
            </a:r>
          </a:p>
        </p:txBody>
      </p:sp>
      <p:sp>
        <p:nvSpPr>
          <p:cNvPr id="55301" name="Rectangle 3"/>
          <p:cNvSpPr>
            <a:spLocks noGrp="1" noChangeArrowheads="1"/>
          </p:cNvSpPr>
          <p:nvPr>
            <p:ph type="body" idx="1"/>
          </p:nvPr>
        </p:nvSpPr>
        <p:spPr>
          <a:xfrm>
            <a:off x="685800" y="914400"/>
            <a:ext cx="7772400" cy="2286000"/>
          </a:xfrm>
        </p:spPr>
        <p:txBody>
          <a:bodyPr/>
          <a:lstStyle/>
          <a:p>
            <a:pPr eaLnBrk="1" hangingPunct="1"/>
            <a:r>
              <a:rPr lang="en-US" sz="1800" dirty="0" smtClean="0"/>
              <a:t>IMUL (signed integer multiply) multiplies an 8-, 16-, or 32-bit signed operand by either AL, AX, or EAX.</a:t>
            </a:r>
          </a:p>
          <a:p>
            <a:pPr eaLnBrk="1" hangingPunct="1"/>
            <a:r>
              <a:rPr lang="en-US" sz="1800" dirty="0" smtClean="0"/>
              <a:t>Similar to MUL, the size of the input argument dictates which part of EAX will be used, and the result is always twice the size of the input argument.</a:t>
            </a:r>
          </a:p>
          <a:p>
            <a:pPr eaLnBrk="1" hangingPunct="1"/>
            <a:r>
              <a:rPr lang="en-US" sz="1800" dirty="0" smtClean="0"/>
              <a:t>Unlike MUL, IMUL preserves the sign of the product by sign-extending it into the upper half of the destination register.</a:t>
            </a:r>
          </a:p>
        </p:txBody>
      </p:sp>
      <p:sp>
        <p:nvSpPr>
          <p:cNvPr id="55302" name="Rectangle 4"/>
          <p:cNvSpPr>
            <a:spLocks noChangeArrowheads="1"/>
          </p:cNvSpPr>
          <p:nvPr/>
        </p:nvSpPr>
        <p:spPr bwMode="auto">
          <a:xfrm>
            <a:off x="990600" y="3124200"/>
            <a:ext cx="6019800" cy="533400"/>
          </a:xfrm>
          <a:prstGeom prst="rect">
            <a:avLst/>
          </a:prstGeom>
          <a:noFill/>
          <a:ln w="9525">
            <a:noFill/>
            <a:miter lim="800000"/>
            <a:headEnd/>
            <a:tailEnd/>
          </a:ln>
        </p:spPr>
        <p:txBody>
          <a:bodyPr/>
          <a:lstStyle/>
          <a:p>
            <a:pPr marL="342900" indent="-342900">
              <a:spcBef>
                <a:spcPct val="20000"/>
              </a:spcBef>
              <a:buClr>
                <a:schemeClr val="tx1"/>
              </a:buClr>
            </a:pPr>
            <a:r>
              <a:rPr lang="en-US" sz="1800"/>
              <a:t>Example: multiply 48 * 4, using 8-bit operands:</a:t>
            </a:r>
          </a:p>
        </p:txBody>
      </p:sp>
      <p:sp>
        <p:nvSpPr>
          <p:cNvPr id="55303" name="Text Box 5"/>
          <p:cNvSpPr txBox="1">
            <a:spLocks noChangeArrowheads="1"/>
          </p:cNvSpPr>
          <p:nvPr/>
        </p:nvSpPr>
        <p:spPr bwMode="auto">
          <a:xfrm>
            <a:off x="1066800" y="3581400"/>
            <a:ext cx="4953000" cy="9144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2286000" algn="l"/>
              </a:tabLst>
            </a:pPr>
            <a:r>
              <a:rPr lang="en-US" sz="1600" b="1">
                <a:latin typeface="Courier New" pitchFamily="49" charset="0"/>
              </a:rPr>
              <a:t>mov  al,48</a:t>
            </a:r>
          </a:p>
          <a:p>
            <a:pPr>
              <a:lnSpc>
                <a:spcPct val="50000"/>
              </a:lnSpc>
              <a:spcBef>
                <a:spcPct val="50000"/>
              </a:spcBef>
              <a:tabLst>
                <a:tab pos="457200" algn="l"/>
                <a:tab pos="2286000" algn="l"/>
              </a:tabLst>
            </a:pPr>
            <a:r>
              <a:rPr lang="en-US" sz="1600" b="1">
                <a:latin typeface="Courier New" pitchFamily="49" charset="0"/>
              </a:rPr>
              <a:t>mov  bl,4</a:t>
            </a:r>
          </a:p>
          <a:p>
            <a:pPr>
              <a:lnSpc>
                <a:spcPct val="50000"/>
              </a:lnSpc>
              <a:spcBef>
                <a:spcPct val="50000"/>
              </a:spcBef>
              <a:tabLst>
                <a:tab pos="457200" algn="l"/>
                <a:tab pos="2286000" algn="l"/>
              </a:tabLst>
            </a:pPr>
            <a:r>
              <a:rPr lang="en-US" sz="1600" b="1">
                <a:latin typeface="Courier New" pitchFamily="49" charset="0"/>
              </a:rPr>
              <a:t>imul bl	; AX = 00C0h, OF=1</a:t>
            </a:r>
          </a:p>
        </p:txBody>
      </p:sp>
      <p:sp>
        <p:nvSpPr>
          <p:cNvPr id="55304" name="Text Box 6"/>
          <p:cNvSpPr txBox="1">
            <a:spLocks noChangeArrowheads="1"/>
          </p:cNvSpPr>
          <p:nvPr/>
        </p:nvSpPr>
        <p:spPr bwMode="auto">
          <a:xfrm>
            <a:off x="1066800" y="4572000"/>
            <a:ext cx="5105400" cy="969963"/>
          </a:xfrm>
          <a:prstGeom prst="rect">
            <a:avLst/>
          </a:prstGeom>
          <a:noFill/>
          <a:ln w="9525">
            <a:noFill/>
            <a:miter lim="800000"/>
            <a:headEnd/>
            <a:tailEnd/>
          </a:ln>
        </p:spPr>
        <p:txBody>
          <a:bodyPr tIns="137160" bIns="137160">
            <a:spAutoFit/>
          </a:bodyPr>
          <a:lstStyle/>
          <a:p>
            <a:pPr>
              <a:spcBef>
                <a:spcPct val="50000"/>
              </a:spcBef>
            </a:pPr>
            <a:r>
              <a:rPr lang="en-US" sz="1800">
                <a:solidFill>
                  <a:schemeClr val="tx2"/>
                </a:solidFill>
              </a:rPr>
              <a:t>OF=1 because AH is not a sign extension of AL</a:t>
            </a:r>
          </a:p>
          <a:p>
            <a:pPr>
              <a:spcBef>
                <a:spcPct val="50000"/>
              </a:spcBef>
            </a:pPr>
            <a:endParaRPr lang="en-US" sz="1800">
              <a:solidFill>
                <a:schemeClr val="tx2"/>
              </a:solidFill>
            </a:endParaRPr>
          </a:p>
        </p:txBody>
      </p:sp>
      <p:sp>
        <p:nvSpPr>
          <p:cNvPr id="233479" name="Text Box 7"/>
          <p:cNvSpPr txBox="1">
            <a:spLocks noChangeArrowheads="1"/>
          </p:cNvSpPr>
          <p:nvPr/>
        </p:nvSpPr>
        <p:spPr bwMode="auto">
          <a:xfrm>
            <a:off x="6248400" y="3581400"/>
            <a:ext cx="2286000" cy="1662113"/>
          </a:xfrm>
          <a:prstGeom prst="rect">
            <a:avLst/>
          </a:prstGeom>
          <a:noFill/>
          <a:ln w="9525">
            <a:solidFill>
              <a:schemeClr val="tx2"/>
            </a:solidFill>
            <a:miter lim="800000"/>
            <a:headEnd/>
            <a:tailEnd/>
          </a:ln>
        </p:spPr>
        <p:txBody>
          <a:bodyPr tIns="137160" bIns="137160">
            <a:spAutoFit/>
          </a:bodyPr>
          <a:lstStyle/>
          <a:p>
            <a:pPr>
              <a:spcBef>
                <a:spcPct val="50000"/>
              </a:spcBef>
            </a:pPr>
            <a:r>
              <a:rPr lang="en-US" sz="1800">
                <a:solidFill>
                  <a:schemeClr val="tx2"/>
                </a:solidFill>
              </a:rPr>
              <a:t>OF indicates whether or not the sign bit has been extended for a negative result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3479"/>
                                        </p:tgtEl>
                                        <p:attrNameLst>
                                          <p:attrName>style.visibility</p:attrName>
                                        </p:attrNameLst>
                                      </p:cBhvr>
                                      <p:to>
                                        <p:strVal val="visible"/>
                                      </p:to>
                                    </p:set>
                                    <p:animEffect transition="in" filter="box(in)">
                                      <p:cBhvr>
                                        <p:cTn id="7" dur="500"/>
                                        <p:tgtEl>
                                          <p:spTgt spid="233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9"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Slide Number Placeholder 4"/>
          <p:cNvSpPr>
            <a:spLocks noGrp="1"/>
          </p:cNvSpPr>
          <p:nvPr>
            <p:ph type="sldNum" sz="quarter" idx="11"/>
          </p:nvPr>
        </p:nvSpPr>
        <p:spPr/>
        <p:txBody>
          <a:bodyPr/>
          <a:lstStyle/>
          <a:p>
            <a:pPr>
              <a:defRPr/>
            </a:pPr>
            <a:fld id="{6BB91679-B4E3-4E33-B61F-D10890E5223A}" type="slidenum">
              <a:rPr lang="en-US" smtClean="0"/>
              <a:pPr>
                <a:defRPr/>
              </a:pPr>
              <a:t>52</a:t>
            </a:fld>
            <a:endParaRPr lang="en-US" smtClean="0"/>
          </a:p>
        </p:txBody>
      </p:sp>
      <p:sp>
        <p:nvSpPr>
          <p:cNvPr id="234498" name="Rectangle 2"/>
          <p:cNvSpPr>
            <a:spLocks noGrp="1" noChangeArrowheads="1"/>
          </p:cNvSpPr>
          <p:nvPr>
            <p:ph type="title"/>
          </p:nvPr>
        </p:nvSpPr>
        <p:spPr/>
        <p:txBody>
          <a:bodyPr/>
          <a:lstStyle/>
          <a:p>
            <a:pPr eaLnBrk="1" hangingPunct="1">
              <a:defRPr/>
            </a:pPr>
            <a:r>
              <a:rPr lang="en-US" sz="2800" smtClean="0"/>
              <a:t>IMUL Examples</a:t>
            </a:r>
          </a:p>
        </p:txBody>
      </p:sp>
      <p:sp>
        <p:nvSpPr>
          <p:cNvPr id="56325" name="Rectangle 3"/>
          <p:cNvSpPr>
            <a:spLocks noChangeArrowheads="1"/>
          </p:cNvSpPr>
          <p:nvPr/>
        </p:nvSpPr>
        <p:spPr bwMode="auto">
          <a:xfrm>
            <a:off x="762000" y="1219200"/>
            <a:ext cx="7315200" cy="533400"/>
          </a:xfrm>
          <a:prstGeom prst="rect">
            <a:avLst/>
          </a:prstGeom>
          <a:noFill/>
          <a:ln w="9525">
            <a:noFill/>
            <a:miter lim="800000"/>
            <a:headEnd/>
            <a:tailEnd/>
          </a:ln>
        </p:spPr>
        <p:txBody>
          <a:bodyPr/>
          <a:lstStyle/>
          <a:p>
            <a:pPr marL="342900" indent="-342900">
              <a:spcBef>
                <a:spcPct val="20000"/>
              </a:spcBef>
              <a:buClr>
                <a:schemeClr val="tx1"/>
              </a:buClr>
            </a:pPr>
            <a:r>
              <a:rPr lang="en-US" sz="1800"/>
              <a:t>Multiply 4,823,424 *  </a:t>
            </a:r>
            <a:r>
              <a:rPr lang="en-US" sz="1800">
                <a:latin typeface="Symbol" pitchFamily="18" charset="2"/>
              </a:rPr>
              <a:t>-</a:t>
            </a:r>
            <a:r>
              <a:rPr lang="en-US" sz="1800"/>
              <a:t>423:</a:t>
            </a:r>
          </a:p>
        </p:txBody>
      </p:sp>
      <p:sp>
        <p:nvSpPr>
          <p:cNvPr id="56326" name="Text Box 4"/>
          <p:cNvSpPr txBox="1">
            <a:spLocks noChangeArrowheads="1"/>
          </p:cNvSpPr>
          <p:nvPr/>
        </p:nvSpPr>
        <p:spPr bwMode="auto">
          <a:xfrm>
            <a:off x="990600" y="1828800"/>
            <a:ext cx="7162800" cy="10668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2286000" algn="l"/>
              </a:tabLst>
            </a:pPr>
            <a:r>
              <a:rPr lang="en-US" sz="1600" b="1">
                <a:latin typeface="Courier New" pitchFamily="49" charset="0"/>
              </a:rPr>
              <a:t>mov eax,4823424</a:t>
            </a:r>
          </a:p>
          <a:p>
            <a:pPr>
              <a:lnSpc>
                <a:spcPct val="50000"/>
              </a:lnSpc>
              <a:spcBef>
                <a:spcPct val="50000"/>
              </a:spcBef>
              <a:tabLst>
                <a:tab pos="457200" algn="l"/>
                <a:tab pos="2286000" algn="l"/>
              </a:tabLst>
            </a:pPr>
            <a:r>
              <a:rPr lang="en-US" sz="1600" b="1">
                <a:latin typeface="Courier New" pitchFamily="49" charset="0"/>
              </a:rPr>
              <a:t>mov ebx,-423</a:t>
            </a:r>
          </a:p>
          <a:p>
            <a:pPr>
              <a:lnSpc>
                <a:spcPct val="50000"/>
              </a:lnSpc>
              <a:spcBef>
                <a:spcPct val="50000"/>
              </a:spcBef>
              <a:tabLst>
                <a:tab pos="457200" algn="l"/>
                <a:tab pos="2286000" algn="l"/>
              </a:tabLst>
            </a:pPr>
            <a:r>
              <a:rPr lang="en-US" sz="1600" b="1">
                <a:latin typeface="Courier New" pitchFamily="49" charset="0"/>
              </a:rPr>
              <a:t>imul ebx	; EDX:EAX = FFFFFFFF86635D80h, OF=0</a:t>
            </a:r>
          </a:p>
        </p:txBody>
      </p:sp>
      <p:sp>
        <p:nvSpPr>
          <p:cNvPr id="56327" name="Text Box 5"/>
          <p:cNvSpPr txBox="1">
            <a:spLocks noChangeArrowheads="1"/>
          </p:cNvSpPr>
          <p:nvPr/>
        </p:nvSpPr>
        <p:spPr bwMode="auto">
          <a:xfrm>
            <a:off x="1676400" y="3124200"/>
            <a:ext cx="5257800" cy="554038"/>
          </a:xfrm>
          <a:prstGeom prst="rect">
            <a:avLst/>
          </a:prstGeom>
          <a:noFill/>
          <a:ln w="9525">
            <a:noFill/>
            <a:miter lim="800000"/>
            <a:headEnd/>
            <a:tailEnd/>
          </a:ln>
        </p:spPr>
        <p:txBody>
          <a:bodyPr tIns="137160" bIns="137160">
            <a:spAutoFit/>
          </a:bodyPr>
          <a:lstStyle/>
          <a:p>
            <a:pPr>
              <a:spcBef>
                <a:spcPct val="50000"/>
              </a:spcBef>
            </a:pPr>
            <a:r>
              <a:rPr lang="en-US" sz="1800"/>
              <a:t>OF = 0 because EDX is a sign extension of EAX</a:t>
            </a:r>
            <a:endParaRPr lang="en-US" sz="160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Slide Number Placeholder 3"/>
          <p:cNvSpPr>
            <a:spLocks noGrp="1"/>
          </p:cNvSpPr>
          <p:nvPr>
            <p:ph type="sldNum" sz="quarter" idx="11"/>
          </p:nvPr>
        </p:nvSpPr>
        <p:spPr/>
        <p:txBody>
          <a:bodyPr/>
          <a:lstStyle/>
          <a:p>
            <a:pPr>
              <a:defRPr/>
            </a:pPr>
            <a:fld id="{FA029929-706B-4359-89EC-E822114C9B79}" type="slidenum">
              <a:rPr lang="en-US" smtClean="0"/>
              <a:pPr>
                <a:defRPr/>
              </a:pPr>
              <a:t>53</a:t>
            </a:fld>
            <a:endParaRPr lang="en-US" smtClean="0"/>
          </a:p>
        </p:txBody>
      </p:sp>
      <p:sp>
        <p:nvSpPr>
          <p:cNvPr id="235522" name="Rectangle 2"/>
          <p:cNvSpPr>
            <a:spLocks noGrp="1" noChangeArrowheads="1"/>
          </p:cNvSpPr>
          <p:nvPr>
            <p:ph type="title"/>
          </p:nvPr>
        </p:nvSpPr>
        <p:spPr/>
        <p:txBody>
          <a:bodyPr/>
          <a:lstStyle/>
          <a:p>
            <a:pPr eaLnBrk="1" hangingPunct="1">
              <a:defRPr/>
            </a:pPr>
            <a:r>
              <a:rPr lang="en-US" sz="2800" smtClean="0"/>
              <a:t>Your turn . . .</a:t>
            </a:r>
          </a:p>
        </p:txBody>
      </p:sp>
      <p:sp>
        <p:nvSpPr>
          <p:cNvPr id="57349" name="Text Box 3"/>
          <p:cNvSpPr txBox="1">
            <a:spLocks noChangeArrowheads="1"/>
          </p:cNvSpPr>
          <p:nvPr/>
        </p:nvSpPr>
        <p:spPr bwMode="auto">
          <a:xfrm>
            <a:off x="1524000" y="2133600"/>
            <a:ext cx="5715000" cy="8382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657600" algn="l"/>
                <a:tab pos="4114800" algn="l"/>
              </a:tabLst>
            </a:pPr>
            <a:r>
              <a:rPr lang="en-US" sz="1600" b="1" dirty="0" err="1">
                <a:latin typeface="Courier New" pitchFamily="49" charset="0"/>
              </a:rPr>
              <a:t>mov</a:t>
            </a:r>
            <a:r>
              <a:rPr lang="en-US" sz="1600" b="1" dirty="0">
                <a:latin typeface="Courier New" pitchFamily="49" charset="0"/>
              </a:rPr>
              <a:t> ax,8760h</a:t>
            </a:r>
          </a:p>
          <a:p>
            <a:pPr>
              <a:lnSpc>
                <a:spcPct val="50000"/>
              </a:lnSpc>
              <a:spcBef>
                <a:spcPct val="50000"/>
              </a:spcBef>
              <a:tabLst>
                <a:tab pos="457200" algn="l"/>
                <a:tab pos="3657600" algn="l"/>
                <a:tab pos="4114800" algn="l"/>
              </a:tabLst>
            </a:pPr>
            <a:r>
              <a:rPr lang="en-US" sz="1600" b="1" dirty="0" err="1">
                <a:latin typeface="Courier New" pitchFamily="49" charset="0"/>
              </a:rPr>
              <a:t>mov</a:t>
            </a:r>
            <a:r>
              <a:rPr lang="en-US" sz="1600" b="1" dirty="0">
                <a:latin typeface="Courier New" pitchFamily="49" charset="0"/>
              </a:rPr>
              <a:t> bx,100h</a:t>
            </a:r>
          </a:p>
          <a:p>
            <a:pPr>
              <a:lnSpc>
                <a:spcPct val="50000"/>
              </a:lnSpc>
              <a:spcBef>
                <a:spcPct val="50000"/>
              </a:spcBef>
              <a:tabLst>
                <a:tab pos="457200" algn="l"/>
                <a:tab pos="3657600" algn="l"/>
                <a:tab pos="4114800" algn="l"/>
              </a:tabLst>
            </a:pPr>
            <a:r>
              <a:rPr lang="en-US" sz="1600" b="1" dirty="0" err="1">
                <a:latin typeface="Courier New" pitchFamily="49" charset="0"/>
              </a:rPr>
              <a:t>imul</a:t>
            </a:r>
            <a:r>
              <a:rPr lang="en-US" sz="1600" b="1" dirty="0">
                <a:latin typeface="Courier New" pitchFamily="49" charset="0"/>
              </a:rPr>
              <a:t> </a:t>
            </a:r>
            <a:r>
              <a:rPr lang="en-US" sz="1600" b="1" dirty="0" err="1" smtClean="0">
                <a:latin typeface="Courier New" pitchFamily="49" charset="0"/>
              </a:rPr>
              <a:t>bx</a:t>
            </a:r>
            <a:endParaRPr lang="en-US" sz="1600" b="1" dirty="0">
              <a:latin typeface="Courier New" pitchFamily="49" charset="0"/>
            </a:endParaRPr>
          </a:p>
        </p:txBody>
      </p:sp>
      <p:sp>
        <p:nvSpPr>
          <p:cNvPr id="57350" name="Text Box 4"/>
          <p:cNvSpPr txBox="1">
            <a:spLocks noChangeArrowheads="1"/>
          </p:cNvSpPr>
          <p:nvPr/>
        </p:nvSpPr>
        <p:spPr bwMode="auto">
          <a:xfrm>
            <a:off x="685800" y="1066800"/>
            <a:ext cx="7696200" cy="822325"/>
          </a:xfrm>
          <a:prstGeom prst="rect">
            <a:avLst/>
          </a:prstGeom>
          <a:noFill/>
          <a:ln w="9525">
            <a:noFill/>
            <a:miter lim="800000"/>
            <a:headEnd/>
            <a:tailEnd/>
          </a:ln>
        </p:spPr>
        <p:txBody>
          <a:bodyPr tIns="137160" bIns="137160">
            <a:spAutoFit/>
          </a:bodyPr>
          <a:lstStyle/>
          <a:p>
            <a:pPr>
              <a:spcBef>
                <a:spcPct val="50000"/>
              </a:spcBef>
            </a:pPr>
            <a:r>
              <a:rPr lang="en-US" sz="1800" dirty="0"/>
              <a:t>What will be the hexadecimal values of DX, AX, and OF after the following instructions execute?</a:t>
            </a:r>
          </a:p>
        </p:txBody>
      </p:sp>
      <p:sp>
        <p:nvSpPr>
          <p:cNvPr id="235525" name="Text Box 5"/>
          <p:cNvSpPr txBox="1">
            <a:spLocks noChangeArrowheads="1"/>
          </p:cNvSpPr>
          <p:nvPr/>
        </p:nvSpPr>
        <p:spPr bwMode="auto">
          <a:xfrm>
            <a:off x="1828800" y="3200400"/>
            <a:ext cx="5181600" cy="830997"/>
          </a:xfrm>
          <a:prstGeom prst="rect">
            <a:avLst/>
          </a:prstGeom>
          <a:noFill/>
          <a:ln w="9525">
            <a:noFill/>
            <a:miter lim="800000"/>
            <a:headEnd/>
            <a:tailEnd/>
          </a:ln>
        </p:spPr>
        <p:txBody>
          <a:bodyPr tIns="137160" bIns="137160">
            <a:spAutoFit/>
          </a:bodyPr>
          <a:lstStyle/>
          <a:p>
            <a:pPr>
              <a:spcBef>
                <a:spcPct val="50000"/>
              </a:spcBef>
            </a:pPr>
            <a:r>
              <a:rPr lang="en-US" sz="1800" dirty="0" smtClean="0">
                <a:solidFill>
                  <a:schemeClr val="tx2"/>
                </a:solidFill>
              </a:rPr>
              <a:t>                      DX:AX = FF876000h</a:t>
            </a:r>
            <a:br>
              <a:rPr lang="en-US" sz="1800" dirty="0" smtClean="0">
                <a:solidFill>
                  <a:schemeClr val="tx2"/>
                </a:solidFill>
              </a:rPr>
            </a:br>
            <a:r>
              <a:rPr lang="en-US" sz="1800" dirty="0" smtClean="0">
                <a:solidFill>
                  <a:schemeClr val="tx2"/>
                </a:solidFill>
              </a:rPr>
              <a:t>OF </a:t>
            </a:r>
            <a:r>
              <a:rPr lang="en-US" sz="1800" dirty="0">
                <a:solidFill>
                  <a:schemeClr val="tx2"/>
                </a:solidFill>
              </a:rPr>
              <a:t>= 1 because DX is not a sign extension of AX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5525"/>
                                        </p:tgtEl>
                                        <p:attrNameLst>
                                          <p:attrName>style.visibility</p:attrName>
                                        </p:attrNameLst>
                                      </p:cBhvr>
                                      <p:to>
                                        <p:strVal val="visible"/>
                                      </p:to>
                                    </p:set>
                                    <p:animEffect transition="in" filter="dissolve">
                                      <p:cBhvr>
                                        <p:cTn id="7" dur="500"/>
                                        <p:tgtEl>
                                          <p:spTgt spid="235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5"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Slide Number Placeholder 4"/>
          <p:cNvSpPr>
            <a:spLocks noGrp="1"/>
          </p:cNvSpPr>
          <p:nvPr>
            <p:ph type="sldNum" sz="quarter" idx="11"/>
          </p:nvPr>
        </p:nvSpPr>
        <p:spPr/>
        <p:txBody>
          <a:bodyPr/>
          <a:lstStyle/>
          <a:p>
            <a:pPr>
              <a:defRPr/>
            </a:pPr>
            <a:fld id="{14BC710C-BDDC-4600-B7F2-CA777AF4BBA6}" type="slidenum">
              <a:rPr lang="en-US" smtClean="0"/>
              <a:pPr>
                <a:defRPr/>
              </a:pPr>
              <a:t>54</a:t>
            </a:fld>
            <a:endParaRPr lang="en-US" smtClean="0"/>
          </a:p>
        </p:txBody>
      </p:sp>
      <p:sp>
        <p:nvSpPr>
          <p:cNvPr id="196610" name="Rectangle 2"/>
          <p:cNvSpPr>
            <a:spLocks noGrp="1" noChangeArrowheads="1"/>
          </p:cNvSpPr>
          <p:nvPr>
            <p:ph type="title"/>
          </p:nvPr>
        </p:nvSpPr>
        <p:spPr/>
        <p:txBody>
          <a:bodyPr/>
          <a:lstStyle/>
          <a:p>
            <a:pPr eaLnBrk="1" hangingPunct="1">
              <a:defRPr/>
            </a:pPr>
            <a:r>
              <a:rPr lang="en-US" sz="2800" smtClean="0"/>
              <a:t>Signed Integer Division</a:t>
            </a:r>
          </a:p>
        </p:txBody>
      </p:sp>
      <p:sp>
        <p:nvSpPr>
          <p:cNvPr id="3078" name="Rectangle 3"/>
          <p:cNvSpPr>
            <a:spLocks noGrp="1" noChangeArrowheads="1"/>
          </p:cNvSpPr>
          <p:nvPr>
            <p:ph type="body" idx="1"/>
          </p:nvPr>
        </p:nvSpPr>
        <p:spPr>
          <a:xfrm>
            <a:off x="685800" y="1143000"/>
            <a:ext cx="7620000" cy="2286000"/>
          </a:xfrm>
        </p:spPr>
        <p:txBody>
          <a:bodyPr/>
          <a:lstStyle/>
          <a:p>
            <a:pPr eaLnBrk="1" hangingPunct="1">
              <a:lnSpc>
                <a:spcPct val="90000"/>
              </a:lnSpc>
              <a:tabLst>
                <a:tab pos="3768725" algn="l"/>
              </a:tabLst>
            </a:pPr>
            <a:r>
              <a:rPr lang="en-US" sz="1800" dirty="0" smtClean="0"/>
              <a:t>Since the dividend is always extended before a division, signed integers must be sign-extended before division takes place.</a:t>
            </a:r>
          </a:p>
          <a:p>
            <a:pPr eaLnBrk="1" hangingPunct="1">
              <a:lnSpc>
                <a:spcPct val="90000"/>
              </a:lnSpc>
              <a:tabLst>
                <a:tab pos="3768725" algn="l"/>
              </a:tabLst>
            </a:pPr>
            <a:r>
              <a:rPr lang="en-US" sz="1800" dirty="0" smtClean="0"/>
              <a:t>This is done by filling the  high byte / word / </a:t>
            </a:r>
            <a:r>
              <a:rPr lang="en-US" sz="1800" dirty="0" err="1" smtClean="0"/>
              <a:t>doubleword</a:t>
            </a:r>
            <a:r>
              <a:rPr lang="en-US" sz="1800" dirty="0" smtClean="0"/>
              <a:t> with a copy of the low byte / word / </a:t>
            </a:r>
            <a:r>
              <a:rPr lang="en-US" sz="1800" dirty="0" err="1" smtClean="0"/>
              <a:t>doubleword's</a:t>
            </a:r>
            <a:r>
              <a:rPr lang="en-US" sz="1800" dirty="0" smtClean="0"/>
              <a:t> sign bit.</a:t>
            </a:r>
          </a:p>
          <a:p>
            <a:pPr eaLnBrk="1" hangingPunct="1">
              <a:lnSpc>
                <a:spcPct val="90000"/>
              </a:lnSpc>
              <a:tabLst>
                <a:tab pos="3768725" algn="l"/>
              </a:tabLst>
            </a:pPr>
            <a:r>
              <a:rPr lang="en-US" sz="1800" dirty="0" smtClean="0"/>
              <a:t>In the example below, 1000 1111 is the value to be divided, with a sign bit of 1.  Before doing the division, the dividend needs to be sign extended and filled the upper half of the dividend.</a:t>
            </a:r>
          </a:p>
        </p:txBody>
      </p:sp>
      <p:graphicFrame>
        <p:nvGraphicFramePr>
          <p:cNvPr id="3074" name="Object 4"/>
          <p:cNvGraphicFramePr>
            <a:graphicFrameLocks noChangeAspect="1"/>
          </p:cNvGraphicFramePr>
          <p:nvPr/>
        </p:nvGraphicFramePr>
        <p:xfrm>
          <a:off x="2667000" y="3505200"/>
          <a:ext cx="3124200" cy="1524000"/>
        </p:xfrm>
        <a:graphic>
          <a:graphicData uri="http://schemas.openxmlformats.org/presentationml/2006/ole">
            <mc:AlternateContent xmlns:mc="http://schemas.openxmlformats.org/markup-compatibility/2006">
              <mc:Choice xmlns:v="urn:schemas-microsoft-com:vml" Requires="v">
                <p:oleObj spid="_x0000_s3075" name="VISIO" r:id="rId3" imgW="2091960" imgH="1177560" progId="">
                  <p:embed/>
                </p:oleObj>
              </mc:Choice>
              <mc:Fallback>
                <p:oleObj name="VISIO" r:id="rId3" imgW="2091960" imgH="117756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4167" t="-3700" r="-4167" b="-7324"/>
                      <a:stretch>
                        <a:fillRect/>
                      </a:stretch>
                    </p:blipFill>
                    <p:spPr bwMode="auto">
                      <a:xfrm>
                        <a:off x="2667000" y="3505200"/>
                        <a:ext cx="3124200" cy="1524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Slide Number Placeholder 4"/>
          <p:cNvSpPr>
            <a:spLocks noGrp="1"/>
          </p:cNvSpPr>
          <p:nvPr>
            <p:ph type="sldNum" sz="quarter" idx="11"/>
          </p:nvPr>
        </p:nvSpPr>
        <p:spPr/>
        <p:txBody>
          <a:bodyPr/>
          <a:lstStyle/>
          <a:p>
            <a:pPr>
              <a:defRPr/>
            </a:pPr>
            <a:fld id="{52E3A40F-F1EF-49F1-AF49-16B9350EAA9C}" type="slidenum">
              <a:rPr lang="en-US" smtClean="0"/>
              <a:pPr>
                <a:defRPr/>
              </a:pPr>
              <a:t>55</a:t>
            </a:fld>
            <a:endParaRPr lang="en-US" smtClean="0"/>
          </a:p>
        </p:txBody>
      </p:sp>
      <p:sp>
        <p:nvSpPr>
          <p:cNvPr id="197634" name="Rectangle 2"/>
          <p:cNvSpPr>
            <a:spLocks noGrp="1" noChangeArrowheads="1"/>
          </p:cNvSpPr>
          <p:nvPr>
            <p:ph type="title"/>
          </p:nvPr>
        </p:nvSpPr>
        <p:spPr/>
        <p:txBody>
          <a:bodyPr/>
          <a:lstStyle/>
          <a:p>
            <a:pPr eaLnBrk="1" hangingPunct="1">
              <a:defRPr/>
            </a:pPr>
            <a:r>
              <a:rPr lang="en-US" sz="2800" smtClean="0"/>
              <a:t>CBW, CWD, CDQ Instructions</a:t>
            </a:r>
          </a:p>
        </p:txBody>
      </p:sp>
      <p:sp>
        <p:nvSpPr>
          <p:cNvPr id="58373" name="Rectangle 3"/>
          <p:cNvSpPr>
            <a:spLocks noGrp="1" noChangeArrowheads="1"/>
          </p:cNvSpPr>
          <p:nvPr>
            <p:ph type="body" idx="1"/>
          </p:nvPr>
        </p:nvSpPr>
        <p:spPr>
          <a:xfrm>
            <a:off x="762000" y="914400"/>
            <a:ext cx="7620000" cy="3657600"/>
          </a:xfrm>
        </p:spPr>
        <p:txBody>
          <a:bodyPr/>
          <a:lstStyle/>
          <a:p>
            <a:pPr eaLnBrk="1" hangingPunct="1">
              <a:lnSpc>
                <a:spcPct val="90000"/>
              </a:lnSpc>
              <a:tabLst>
                <a:tab pos="2743200" algn="l"/>
              </a:tabLst>
            </a:pPr>
            <a:r>
              <a:rPr lang="en-US" sz="1800" dirty="0" smtClean="0"/>
              <a:t>The CBW, CWD, and CDQ instructions provide sign-extension operations:</a:t>
            </a:r>
          </a:p>
          <a:p>
            <a:pPr lvl="1" eaLnBrk="1" hangingPunct="1">
              <a:lnSpc>
                <a:spcPct val="90000"/>
              </a:lnSpc>
              <a:tabLst>
                <a:tab pos="2743200" algn="l"/>
              </a:tabLst>
            </a:pPr>
            <a:r>
              <a:rPr lang="en-US" sz="1800" dirty="0" smtClean="0"/>
              <a:t>CBW (</a:t>
            </a:r>
            <a:r>
              <a:rPr lang="en-US" sz="1800" b="1" dirty="0" smtClean="0"/>
              <a:t>c</a:t>
            </a:r>
            <a:r>
              <a:rPr lang="en-US" sz="1800" dirty="0" smtClean="0"/>
              <a:t>onvert </a:t>
            </a:r>
            <a:r>
              <a:rPr lang="en-US" sz="1800" b="1" dirty="0" smtClean="0"/>
              <a:t>b</a:t>
            </a:r>
            <a:r>
              <a:rPr lang="en-US" sz="1800" dirty="0" smtClean="0"/>
              <a:t>yte to </a:t>
            </a:r>
            <a:r>
              <a:rPr lang="en-US" sz="1800" b="1" dirty="0" smtClean="0"/>
              <a:t>w</a:t>
            </a:r>
            <a:r>
              <a:rPr lang="en-US" sz="1800" dirty="0" smtClean="0"/>
              <a:t>ord) sign extends AL into AH</a:t>
            </a:r>
          </a:p>
          <a:p>
            <a:pPr lvl="1" eaLnBrk="1" hangingPunct="1">
              <a:lnSpc>
                <a:spcPct val="90000"/>
              </a:lnSpc>
              <a:tabLst>
                <a:tab pos="2743200" algn="l"/>
              </a:tabLst>
            </a:pPr>
            <a:r>
              <a:rPr lang="en-US" sz="1800" dirty="0" smtClean="0"/>
              <a:t>CWD (</a:t>
            </a:r>
            <a:r>
              <a:rPr lang="en-US" sz="1800" b="1" dirty="0" smtClean="0"/>
              <a:t>c</a:t>
            </a:r>
            <a:r>
              <a:rPr lang="en-US" sz="1800" dirty="0" smtClean="0"/>
              <a:t>onvert </a:t>
            </a:r>
            <a:r>
              <a:rPr lang="en-US" sz="1800" b="1" dirty="0" smtClean="0"/>
              <a:t>w</a:t>
            </a:r>
            <a:r>
              <a:rPr lang="en-US" sz="1800" dirty="0" smtClean="0"/>
              <a:t>ord to </a:t>
            </a:r>
            <a:r>
              <a:rPr lang="en-US" sz="1800" b="1" dirty="0" err="1" smtClean="0"/>
              <a:t>d</a:t>
            </a:r>
            <a:r>
              <a:rPr lang="en-US" sz="1800" dirty="0" err="1" smtClean="0"/>
              <a:t>oubleword</a:t>
            </a:r>
            <a:r>
              <a:rPr lang="en-US" sz="1800" dirty="0" smtClean="0"/>
              <a:t>) sign extends AX into DX</a:t>
            </a:r>
          </a:p>
          <a:p>
            <a:pPr lvl="1" eaLnBrk="1" hangingPunct="1">
              <a:lnSpc>
                <a:spcPct val="90000"/>
              </a:lnSpc>
              <a:tabLst>
                <a:tab pos="2743200" algn="l"/>
              </a:tabLst>
            </a:pPr>
            <a:r>
              <a:rPr lang="en-US" sz="1800" dirty="0" smtClean="0"/>
              <a:t>CDQ (</a:t>
            </a:r>
            <a:r>
              <a:rPr lang="en-US" sz="1800" b="1" dirty="0" smtClean="0"/>
              <a:t>c</a:t>
            </a:r>
            <a:r>
              <a:rPr lang="en-US" sz="1800" dirty="0" smtClean="0"/>
              <a:t>onvert </a:t>
            </a:r>
            <a:r>
              <a:rPr lang="en-US" sz="1800" b="1" dirty="0" err="1" smtClean="0"/>
              <a:t>d</a:t>
            </a:r>
            <a:r>
              <a:rPr lang="en-US" sz="1800" dirty="0" err="1" smtClean="0"/>
              <a:t>oubleword</a:t>
            </a:r>
            <a:r>
              <a:rPr lang="en-US" sz="1800" dirty="0" smtClean="0"/>
              <a:t> to </a:t>
            </a:r>
            <a:r>
              <a:rPr lang="en-US" sz="1800" b="1" dirty="0" err="1" smtClean="0"/>
              <a:t>q</a:t>
            </a:r>
            <a:r>
              <a:rPr lang="en-US" sz="1800" dirty="0" err="1" smtClean="0"/>
              <a:t>uadword</a:t>
            </a:r>
            <a:r>
              <a:rPr lang="en-US" sz="1800" dirty="0" smtClean="0"/>
              <a:t>) sign extends EAX into EDX</a:t>
            </a:r>
          </a:p>
          <a:p>
            <a:pPr eaLnBrk="1" hangingPunct="1">
              <a:lnSpc>
                <a:spcPct val="90000"/>
              </a:lnSpc>
              <a:spcBef>
                <a:spcPct val="50000"/>
              </a:spcBef>
              <a:tabLst>
                <a:tab pos="2743200" algn="l"/>
              </a:tabLst>
            </a:pPr>
            <a:r>
              <a:rPr lang="en-US" sz="1800" dirty="0" smtClean="0"/>
              <a:t>When doing signed division, do not extend the upper half of the dividend by zero-fill as with unsigned division.  Instead, use the sign-extension instructions, which will fill with the sign bit correctly for you.</a:t>
            </a:r>
          </a:p>
          <a:p>
            <a:pPr eaLnBrk="1" hangingPunct="1">
              <a:lnSpc>
                <a:spcPct val="90000"/>
              </a:lnSpc>
              <a:tabLst>
                <a:tab pos="2743200" algn="l"/>
              </a:tabLst>
            </a:pPr>
            <a:r>
              <a:rPr lang="en-US" sz="1800" dirty="0" smtClean="0"/>
              <a:t>Example:</a:t>
            </a:r>
            <a:r>
              <a:rPr lang="en-US" sz="2800" dirty="0" smtClean="0"/>
              <a:t> </a:t>
            </a:r>
          </a:p>
          <a:p>
            <a:pPr lvl="2" eaLnBrk="1" hangingPunct="1">
              <a:lnSpc>
                <a:spcPct val="90000"/>
              </a:lnSpc>
              <a:buFontTx/>
              <a:buNone/>
              <a:tabLst>
                <a:tab pos="2743200" algn="l"/>
              </a:tabLst>
            </a:pPr>
            <a:r>
              <a:rPr lang="en-US" sz="1600" b="1" dirty="0" err="1" smtClean="0">
                <a:latin typeface="Courier New" pitchFamily="49" charset="0"/>
              </a:rPr>
              <a:t>mov</a:t>
            </a:r>
            <a:r>
              <a:rPr lang="en-US" sz="1600" b="1" dirty="0" smtClean="0">
                <a:latin typeface="Courier New" pitchFamily="49" charset="0"/>
              </a:rPr>
              <a:t> eax,0FFFFFF9Bh	; (-101)</a:t>
            </a:r>
          </a:p>
          <a:p>
            <a:pPr lvl="2" eaLnBrk="1" hangingPunct="1">
              <a:lnSpc>
                <a:spcPct val="90000"/>
              </a:lnSpc>
              <a:buFontTx/>
              <a:buNone/>
              <a:tabLst>
                <a:tab pos="2743200" algn="l"/>
              </a:tabLst>
            </a:pPr>
            <a:r>
              <a:rPr lang="en-US" sz="1600" b="1" dirty="0" err="1" smtClean="0">
                <a:latin typeface="Courier New" pitchFamily="49" charset="0"/>
              </a:rPr>
              <a:t>cdq</a:t>
            </a:r>
            <a:r>
              <a:rPr lang="en-US" sz="1600" b="1" dirty="0" smtClean="0">
                <a:latin typeface="Courier New" pitchFamily="49" charset="0"/>
              </a:rPr>
              <a:t>	        ; EDX:EAX = FFFFFFFFFFFFFF9Bh</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Slide Number Placeholder 4"/>
          <p:cNvSpPr>
            <a:spLocks noGrp="1"/>
          </p:cNvSpPr>
          <p:nvPr>
            <p:ph type="sldNum" sz="quarter" idx="11"/>
          </p:nvPr>
        </p:nvSpPr>
        <p:spPr/>
        <p:txBody>
          <a:bodyPr/>
          <a:lstStyle/>
          <a:p>
            <a:pPr>
              <a:defRPr/>
            </a:pPr>
            <a:fld id="{4C3411EC-B955-444E-8159-97A4FDD60577}" type="slidenum">
              <a:rPr lang="en-US" smtClean="0"/>
              <a:pPr>
                <a:defRPr/>
              </a:pPr>
              <a:t>56</a:t>
            </a:fld>
            <a:endParaRPr lang="en-US" smtClean="0"/>
          </a:p>
        </p:txBody>
      </p:sp>
      <p:sp>
        <p:nvSpPr>
          <p:cNvPr id="198658" name="Rectangle 2"/>
          <p:cNvSpPr>
            <a:spLocks noGrp="1" noChangeArrowheads="1"/>
          </p:cNvSpPr>
          <p:nvPr>
            <p:ph type="title"/>
          </p:nvPr>
        </p:nvSpPr>
        <p:spPr/>
        <p:txBody>
          <a:bodyPr/>
          <a:lstStyle/>
          <a:p>
            <a:pPr eaLnBrk="1" hangingPunct="1">
              <a:defRPr/>
            </a:pPr>
            <a:r>
              <a:rPr lang="en-US" sz="2800" smtClean="0"/>
              <a:t>IDIV Instruction</a:t>
            </a:r>
          </a:p>
        </p:txBody>
      </p:sp>
      <p:sp>
        <p:nvSpPr>
          <p:cNvPr id="59397" name="Rectangle 3"/>
          <p:cNvSpPr>
            <a:spLocks noGrp="1" noChangeArrowheads="1"/>
          </p:cNvSpPr>
          <p:nvPr>
            <p:ph type="body" idx="1"/>
          </p:nvPr>
        </p:nvSpPr>
        <p:spPr>
          <a:xfrm>
            <a:off x="914400" y="914400"/>
            <a:ext cx="7162800" cy="1066800"/>
          </a:xfrm>
        </p:spPr>
        <p:txBody>
          <a:bodyPr/>
          <a:lstStyle/>
          <a:p>
            <a:pPr eaLnBrk="1" hangingPunct="1">
              <a:lnSpc>
                <a:spcPct val="90000"/>
              </a:lnSpc>
            </a:pPr>
            <a:r>
              <a:rPr lang="en-US" sz="1800" dirty="0" smtClean="0"/>
              <a:t>IDIV (signed divide) performs signed integer division.</a:t>
            </a:r>
          </a:p>
          <a:p>
            <a:pPr eaLnBrk="1" hangingPunct="1">
              <a:lnSpc>
                <a:spcPct val="90000"/>
              </a:lnSpc>
            </a:pPr>
            <a:r>
              <a:rPr lang="en-US" sz="1800" dirty="0" smtClean="0"/>
              <a:t>IDIV has the same syntax and operands as DIV instruction.</a:t>
            </a:r>
          </a:p>
          <a:p>
            <a:pPr eaLnBrk="1" hangingPunct="1">
              <a:lnSpc>
                <a:spcPct val="90000"/>
              </a:lnSpc>
            </a:pPr>
            <a:r>
              <a:rPr lang="en-US" sz="1800" dirty="0" smtClean="0"/>
              <a:t>Remember to sign extend the dividend.</a:t>
            </a:r>
          </a:p>
        </p:txBody>
      </p:sp>
      <p:sp>
        <p:nvSpPr>
          <p:cNvPr id="59398" name="Rectangle 6"/>
          <p:cNvSpPr>
            <a:spLocks noChangeArrowheads="1"/>
          </p:cNvSpPr>
          <p:nvPr/>
        </p:nvSpPr>
        <p:spPr bwMode="auto">
          <a:xfrm>
            <a:off x="990600" y="1981200"/>
            <a:ext cx="5181600" cy="533400"/>
          </a:xfrm>
          <a:prstGeom prst="rect">
            <a:avLst/>
          </a:prstGeom>
          <a:noFill/>
          <a:ln w="9525">
            <a:noFill/>
            <a:miter lim="800000"/>
            <a:headEnd/>
            <a:tailEnd/>
          </a:ln>
        </p:spPr>
        <p:txBody>
          <a:bodyPr/>
          <a:lstStyle/>
          <a:p>
            <a:pPr marL="342900" indent="-342900">
              <a:spcBef>
                <a:spcPct val="20000"/>
              </a:spcBef>
              <a:buClr>
                <a:schemeClr val="tx1"/>
              </a:buClr>
            </a:pPr>
            <a:r>
              <a:rPr lang="en-US" sz="1800"/>
              <a:t>Example: 16-bit division of –48 by 5</a:t>
            </a:r>
          </a:p>
        </p:txBody>
      </p:sp>
      <p:sp>
        <p:nvSpPr>
          <p:cNvPr id="59399" name="Text Box 7"/>
          <p:cNvSpPr txBox="1">
            <a:spLocks noChangeArrowheads="1"/>
          </p:cNvSpPr>
          <p:nvPr/>
        </p:nvSpPr>
        <p:spPr bwMode="auto">
          <a:xfrm>
            <a:off x="1676400" y="2438400"/>
            <a:ext cx="5181600" cy="12192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2286000" algn="l"/>
              </a:tabLst>
            </a:pPr>
            <a:r>
              <a:rPr lang="en-US" sz="1600" b="1" dirty="0" err="1">
                <a:latin typeface="Courier New" pitchFamily="49" charset="0"/>
              </a:rPr>
              <a:t>mov</a:t>
            </a:r>
            <a:r>
              <a:rPr lang="en-US" sz="1600" b="1" dirty="0">
                <a:latin typeface="Courier New" pitchFamily="49" charset="0"/>
              </a:rPr>
              <a:t>  ax,-48</a:t>
            </a:r>
          </a:p>
          <a:p>
            <a:pPr>
              <a:lnSpc>
                <a:spcPct val="50000"/>
              </a:lnSpc>
              <a:spcBef>
                <a:spcPct val="50000"/>
              </a:spcBef>
              <a:tabLst>
                <a:tab pos="457200" algn="l"/>
                <a:tab pos="2286000" algn="l"/>
              </a:tabLst>
            </a:pPr>
            <a:r>
              <a:rPr lang="en-US" sz="1600" b="1" dirty="0" err="1">
                <a:latin typeface="Courier New" pitchFamily="49" charset="0"/>
              </a:rPr>
              <a:t>cwd</a:t>
            </a:r>
            <a:r>
              <a:rPr lang="en-US" sz="1600" b="1" dirty="0">
                <a:latin typeface="Courier New" pitchFamily="49" charset="0"/>
              </a:rPr>
              <a:t>		; extend AX into DX</a:t>
            </a:r>
          </a:p>
          <a:p>
            <a:pPr>
              <a:lnSpc>
                <a:spcPct val="50000"/>
              </a:lnSpc>
              <a:spcBef>
                <a:spcPct val="50000"/>
              </a:spcBef>
              <a:tabLst>
                <a:tab pos="457200" algn="l"/>
                <a:tab pos="2286000" algn="l"/>
              </a:tabLst>
            </a:pPr>
            <a:r>
              <a:rPr lang="en-US" sz="1600" b="1" dirty="0" err="1">
                <a:latin typeface="Courier New" pitchFamily="49" charset="0"/>
              </a:rPr>
              <a:t>mov</a:t>
            </a:r>
            <a:r>
              <a:rPr lang="en-US" sz="1600" b="1" dirty="0">
                <a:latin typeface="Courier New" pitchFamily="49" charset="0"/>
              </a:rPr>
              <a:t>  bx,5	</a:t>
            </a:r>
          </a:p>
          <a:p>
            <a:pPr>
              <a:lnSpc>
                <a:spcPct val="50000"/>
              </a:lnSpc>
              <a:spcBef>
                <a:spcPct val="50000"/>
              </a:spcBef>
              <a:tabLst>
                <a:tab pos="457200" algn="l"/>
                <a:tab pos="2286000" algn="l"/>
              </a:tabLst>
            </a:pPr>
            <a:r>
              <a:rPr lang="en-US" sz="1600" b="1" dirty="0" err="1">
                <a:latin typeface="Courier New" pitchFamily="49" charset="0"/>
              </a:rPr>
              <a:t>idiv</a:t>
            </a:r>
            <a:r>
              <a:rPr lang="en-US" sz="1600" b="1" dirty="0">
                <a:latin typeface="Courier New" pitchFamily="49" charset="0"/>
              </a:rPr>
              <a:t> </a:t>
            </a:r>
            <a:r>
              <a:rPr lang="en-US" sz="1600" b="1" dirty="0" err="1">
                <a:latin typeface="Courier New" pitchFamily="49" charset="0"/>
              </a:rPr>
              <a:t>bx</a:t>
            </a:r>
            <a:r>
              <a:rPr lang="en-US" sz="1600" b="1" dirty="0">
                <a:latin typeface="Courier New" pitchFamily="49" charset="0"/>
              </a:rPr>
              <a:t>	; AX = -9,  DX = -3</a:t>
            </a:r>
          </a:p>
        </p:txBody>
      </p:sp>
      <p:grpSp>
        <p:nvGrpSpPr>
          <p:cNvPr id="2" name="Group 8"/>
          <p:cNvGrpSpPr>
            <a:grpSpLocks/>
          </p:cNvGrpSpPr>
          <p:nvPr/>
        </p:nvGrpSpPr>
        <p:grpSpPr bwMode="auto">
          <a:xfrm>
            <a:off x="990600" y="3886200"/>
            <a:ext cx="6324600" cy="1828800"/>
            <a:chOff x="480" y="2304"/>
            <a:chExt cx="4608" cy="1296"/>
          </a:xfrm>
        </p:grpSpPr>
        <p:sp>
          <p:nvSpPr>
            <p:cNvPr id="59401" name="Rectangle 9"/>
            <p:cNvSpPr>
              <a:spLocks noChangeArrowheads="1"/>
            </p:cNvSpPr>
            <p:nvPr/>
          </p:nvSpPr>
          <p:spPr bwMode="auto">
            <a:xfrm>
              <a:off x="480" y="2304"/>
              <a:ext cx="4608" cy="336"/>
            </a:xfrm>
            <a:prstGeom prst="rect">
              <a:avLst/>
            </a:prstGeom>
            <a:noFill/>
            <a:ln w="9525">
              <a:noFill/>
              <a:miter lim="800000"/>
              <a:headEnd/>
              <a:tailEnd/>
            </a:ln>
          </p:spPr>
          <p:txBody>
            <a:bodyPr/>
            <a:lstStyle/>
            <a:p>
              <a:pPr marL="342900" indent="-342900">
                <a:spcBef>
                  <a:spcPct val="20000"/>
                </a:spcBef>
                <a:buClr>
                  <a:schemeClr val="tx1"/>
                </a:buClr>
              </a:pPr>
              <a:r>
                <a:rPr lang="en-US" sz="1800"/>
                <a:t>Example: 32-bit division of –48 by 5</a:t>
              </a:r>
            </a:p>
          </p:txBody>
        </p:sp>
        <p:sp>
          <p:nvSpPr>
            <p:cNvPr id="59402" name="Text Box 10"/>
            <p:cNvSpPr txBox="1">
              <a:spLocks noChangeArrowheads="1"/>
            </p:cNvSpPr>
            <p:nvPr/>
          </p:nvSpPr>
          <p:spPr bwMode="auto">
            <a:xfrm>
              <a:off x="960" y="2688"/>
              <a:ext cx="3840" cy="912"/>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2286000" algn="l"/>
                </a:tabLst>
              </a:pPr>
              <a:r>
                <a:rPr lang="en-US" sz="1600" b="1">
                  <a:latin typeface="Courier New" pitchFamily="49" charset="0"/>
                </a:rPr>
                <a:t>mov  eax,-48</a:t>
              </a:r>
            </a:p>
            <a:p>
              <a:pPr>
                <a:lnSpc>
                  <a:spcPct val="50000"/>
                </a:lnSpc>
                <a:spcBef>
                  <a:spcPct val="50000"/>
                </a:spcBef>
                <a:tabLst>
                  <a:tab pos="457200" algn="l"/>
                  <a:tab pos="2286000" algn="l"/>
                </a:tabLst>
              </a:pPr>
              <a:r>
                <a:rPr lang="en-US" sz="1600" b="1">
                  <a:latin typeface="Courier New" pitchFamily="49" charset="0"/>
                </a:rPr>
                <a:t>cdq		; extend EAX into EDX</a:t>
              </a:r>
            </a:p>
            <a:p>
              <a:pPr>
                <a:lnSpc>
                  <a:spcPct val="50000"/>
                </a:lnSpc>
                <a:spcBef>
                  <a:spcPct val="50000"/>
                </a:spcBef>
                <a:tabLst>
                  <a:tab pos="457200" algn="l"/>
                  <a:tab pos="2286000" algn="l"/>
                </a:tabLst>
              </a:pPr>
              <a:r>
                <a:rPr lang="en-US" sz="1600" b="1">
                  <a:latin typeface="Courier New" pitchFamily="49" charset="0"/>
                </a:rPr>
                <a:t>mov  ebx,5</a:t>
              </a:r>
            </a:p>
            <a:p>
              <a:pPr>
                <a:lnSpc>
                  <a:spcPct val="50000"/>
                </a:lnSpc>
                <a:spcBef>
                  <a:spcPct val="50000"/>
                </a:spcBef>
                <a:tabLst>
                  <a:tab pos="457200" algn="l"/>
                  <a:tab pos="2286000" algn="l"/>
                </a:tabLst>
              </a:pPr>
              <a:r>
                <a:rPr lang="en-US" sz="1600" b="1">
                  <a:latin typeface="Courier New" pitchFamily="49" charset="0"/>
                </a:rPr>
                <a:t>idiv ebx	; EAX = -9,  EDX = -3</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Slide Number Placeholder 3"/>
          <p:cNvSpPr>
            <a:spLocks noGrp="1"/>
          </p:cNvSpPr>
          <p:nvPr>
            <p:ph type="sldNum" sz="quarter" idx="11"/>
          </p:nvPr>
        </p:nvSpPr>
        <p:spPr/>
        <p:txBody>
          <a:bodyPr/>
          <a:lstStyle/>
          <a:p>
            <a:pPr>
              <a:defRPr/>
            </a:pPr>
            <a:fld id="{207697D7-A932-4649-9C66-064275D8A914}" type="slidenum">
              <a:rPr lang="en-US" smtClean="0"/>
              <a:pPr>
                <a:defRPr/>
              </a:pPr>
              <a:t>57</a:t>
            </a:fld>
            <a:endParaRPr lang="en-US" smtClean="0"/>
          </a:p>
        </p:txBody>
      </p:sp>
      <p:sp>
        <p:nvSpPr>
          <p:cNvPr id="200706" name="Rectangle 2"/>
          <p:cNvSpPr>
            <a:spLocks noGrp="1" noChangeArrowheads="1"/>
          </p:cNvSpPr>
          <p:nvPr>
            <p:ph type="title"/>
          </p:nvPr>
        </p:nvSpPr>
        <p:spPr/>
        <p:txBody>
          <a:bodyPr/>
          <a:lstStyle/>
          <a:p>
            <a:pPr eaLnBrk="1" hangingPunct="1">
              <a:defRPr/>
            </a:pPr>
            <a:r>
              <a:rPr lang="en-US" sz="2800" smtClean="0"/>
              <a:t>Your turn . . .</a:t>
            </a:r>
          </a:p>
        </p:txBody>
      </p:sp>
      <p:sp>
        <p:nvSpPr>
          <p:cNvPr id="60421" name="Text Box 3"/>
          <p:cNvSpPr txBox="1">
            <a:spLocks noChangeArrowheads="1"/>
          </p:cNvSpPr>
          <p:nvPr/>
        </p:nvSpPr>
        <p:spPr bwMode="auto">
          <a:xfrm>
            <a:off x="2133600" y="2362200"/>
            <a:ext cx="4495800" cy="1127125"/>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657600" algn="l"/>
                <a:tab pos="4114800" algn="l"/>
              </a:tabLst>
            </a:pPr>
            <a:r>
              <a:rPr lang="en-US" sz="1600" b="1">
                <a:latin typeface="Courier New" pitchFamily="49" charset="0"/>
              </a:rPr>
              <a:t>mov  ax,0FDFFh           </a:t>
            </a:r>
          </a:p>
          <a:p>
            <a:pPr>
              <a:lnSpc>
                <a:spcPct val="50000"/>
              </a:lnSpc>
              <a:spcBef>
                <a:spcPct val="50000"/>
              </a:spcBef>
              <a:tabLst>
                <a:tab pos="457200" algn="l"/>
                <a:tab pos="3657600" algn="l"/>
                <a:tab pos="4114800" algn="l"/>
              </a:tabLst>
            </a:pPr>
            <a:r>
              <a:rPr lang="en-US" sz="1600" b="1">
                <a:latin typeface="Courier New" pitchFamily="49" charset="0"/>
              </a:rPr>
              <a:t>cwd</a:t>
            </a:r>
          </a:p>
          <a:p>
            <a:pPr>
              <a:lnSpc>
                <a:spcPct val="50000"/>
              </a:lnSpc>
              <a:spcBef>
                <a:spcPct val="50000"/>
              </a:spcBef>
              <a:tabLst>
                <a:tab pos="457200" algn="l"/>
                <a:tab pos="3657600" algn="l"/>
                <a:tab pos="4114800" algn="l"/>
              </a:tabLst>
            </a:pPr>
            <a:r>
              <a:rPr lang="en-US" sz="1600" b="1">
                <a:latin typeface="Courier New" pitchFamily="49" charset="0"/>
              </a:rPr>
              <a:t>mov  bx,100h            </a:t>
            </a:r>
          </a:p>
          <a:p>
            <a:pPr>
              <a:lnSpc>
                <a:spcPct val="50000"/>
              </a:lnSpc>
              <a:spcBef>
                <a:spcPct val="50000"/>
              </a:spcBef>
              <a:tabLst>
                <a:tab pos="457200" algn="l"/>
                <a:tab pos="3657600" algn="l"/>
                <a:tab pos="4114800" algn="l"/>
              </a:tabLst>
            </a:pPr>
            <a:r>
              <a:rPr lang="en-US" sz="1600" b="1">
                <a:latin typeface="Courier New" pitchFamily="49" charset="0"/>
              </a:rPr>
              <a:t>idiv bx</a:t>
            </a:r>
          </a:p>
        </p:txBody>
      </p:sp>
      <p:sp>
        <p:nvSpPr>
          <p:cNvPr id="60422" name="Text Box 4"/>
          <p:cNvSpPr txBox="1">
            <a:spLocks noChangeArrowheads="1"/>
          </p:cNvSpPr>
          <p:nvPr/>
        </p:nvSpPr>
        <p:spPr bwMode="auto">
          <a:xfrm>
            <a:off x="685800" y="1066800"/>
            <a:ext cx="7696200" cy="1096963"/>
          </a:xfrm>
          <a:prstGeom prst="rect">
            <a:avLst/>
          </a:prstGeom>
          <a:noFill/>
          <a:ln w="9525">
            <a:noFill/>
            <a:miter lim="800000"/>
            <a:headEnd/>
            <a:tailEnd/>
          </a:ln>
        </p:spPr>
        <p:txBody>
          <a:bodyPr tIns="137160" bIns="137160">
            <a:spAutoFit/>
          </a:bodyPr>
          <a:lstStyle/>
          <a:p>
            <a:pPr>
              <a:spcBef>
                <a:spcPct val="50000"/>
              </a:spcBef>
            </a:pPr>
            <a:r>
              <a:rPr lang="en-US" sz="1800"/>
              <a:t>What will be the hexadecimal values of DX and AX after the following instructions execute? Or, if divide overflow occurs, you can indicate that as your answer.</a:t>
            </a:r>
          </a:p>
        </p:txBody>
      </p:sp>
      <p:sp>
        <p:nvSpPr>
          <p:cNvPr id="200709" name="Text Box 5"/>
          <p:cNvSpPr txBox="1">
            <a:spLocks noChangeArrowheads="1"/>
          </p:cNvSpPr>
          <p:nvPr/>
        </p:nvSpPr>
        <p:spPr bwMode="auto">
          <a:xfrm>
            <a:off x="2438400" y="3733800"/>
            <a:ext cx="3886200" cy="554038"/>
          </a:xfrm>
          <a:prstGeom prst="rect">
            <a:avLst/>
          </a:prstGeom>
          <a:noFill/>
          <a:ln w="9525">
            <a:noFill/>
            <a:miter lim="800000"/>
            <a:headEnd/>
            <a:tailEnd/>
          </a:ln>
        </p:spPr>
        <p:txBody>
          <a:bodyPr tIns="137160" bIns="137160">
            <a:spAutoFit/>
          </a:bodyPr>
          <a:lstStyle/>
          <a:p>
            <a:pPr>
              <a:spcBef>
                <a:spcPct val="50000"/>
              </a:spcBef>
            </a:pPr>
            <a:r>
              <a:rPr lang="en-US" sz="1800" dirty="0">
                <a:solidFill>
                  <a:schemeClr val="tx2"/>
                </a:solidFill>
              </a:rPr>
              <a:t>DX = </a:t>
            </a:r>
            <a:r>
              <a:rPr lang="en-US" sz="1800" dirty="0" err="1">
                <a:solidFill>
                  <a:schemeClr val="tx2"/>
                </a:solidFill>
              </a:rPr>
              <a:t>FFFFh</a:t>
            </a:r>
            <a:r>
              <a:rPr lang="en-US" sz="1800" dirty="0">
                <a:solidFill>
                  <a:schemeClr val="tx2"/>
                </a:solidFill>
              </a:rPr>
              <a:t> (</a:t>
            </a:r>
            <a:r>
              <a:rPr lang="en-US" sz="1800" dirty="0">
                <a:solidFill>
                  <a:schemeClr val="tx2"/>
                </a:solidFill>
                <a:latin typeface="Symbol" pitchFamily="18" charset="2"/>
              </a:rPr>
              <a:t>-</a:t>
            </a:r>
            <a:r>
              <a:rPr lang="en-US" sz="1800" dirty="0">
                <a:solidFill>
                  <a:schemeClr val="tx2"/>
                </a:solidFill>
              </a:rPr>
              <a:t>1),  AX = </a:t>
            </a:r>
            <a:r>
              <a:rPr lang="en-US" sz="1800" dirty="0" err="1" smtClean="0">
                <a:solidFill>
                  <a:schemeClr val="tx2"/>
                </a:solidFill>
              </a:rPr>
              <a:t>FFFEh</a:t>
            </a:r>
            <a:r>
              <a:rPr lang="en-US" sz="1800" dirty="0" smtClean="0">
                <a:solidFill>
                  <a:schemeClr val="tx2"/>
                </a:solidFill>
              </a:rPr>
              <a:t> </a:t>
            </a:r>
            <a:r>
              <a:rPr lang="en-US" sz="1800" dirty="0">
                <a:solidFill>
                  <a:schemeClr val="tx2"/>
                </a:solidFill>
              </a:rPr>
              <a:t>(</a:t>
            </a:r>
            <a:r>
              <a:rPr lang="en-US" sz="1800" dirty="0">
                <a:solidFill>
                  <a:schemeClr val="tx2"/>
                </a:solidFill>
                <a:latin typeface="Symbol" pitchFamily="18" charset="2"/>
              </a:rPr>
              <a:t>-</a:t>
            </a:r>
            <a:r>
              <a:rPr lang="en-US" sz="1800" dirty="0">
                <a:solidFill>
                  <a:schemeClr val="tx2"/>
                </a:solidFill>
              </a:rPr>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0709"/>
                                        </p:tgtEl>
                                        <p:attrNameLst>
                                          <p:attrName>style.visibility</p:attrName>
                                        </p:attrNameLst>
                                      </p:cBhvr>
                                      <p:to>
                                        <p:strVal val="visible"/>
                                      </p:to>
                                    </p:set>
                                    <p:animEffect transition="in" filter="dissolve">
                                      <p:cBhvr>
                                        <p:cTn id="7" dur="500"/>
                                        <p:tgtEl>
                                          <p:spTgt spid="200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9"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Slide Number Placeholder 4"/>
          <p:cNvSpPr>
            <a:spLocks noGrp="1"/>
          </p:cNvSpPr>
          <p:nvPr>
            <p:ph type="sldNum" sz="quarter" idx="11"/>
          </p:nvPr>
        </p:nvSpPr>
        <p:spPr/>
        <p:txBody>
          <a:bodyPr/>
          <a:lstStyle/>
          <a:p>
            <a:pPr>
              <a:defRPr/>
            </a:pPr>
            <a:fld id="{AAF360F1-6297-4C23-87BE-BF10A5B0C80E}" type="slidenum">
              <a:rPr lang="en-US" smtClean="0"/>
              <a:pPr>
                <a:defRPr/>
              </a:pPr>
              <a:t>58</a:t>
            </a:fld>
            <a:endParaRPr lang="en-US" smtClean="0"/>
          </a:p>
        </p:txBody>
      </p:sp>
      <p:sp>
        <p:nvSpPr>
          <p:cNvPr id="201730" name="Rectangle 2"/>
          <p:cNvSpPr>
            <a:spLocks noGrp="1" noChangeArrowheads="1"/>
          </p:cNvSpPr>
          <p:nvPr>
            <p:ph type="title"/>
          </p:nvPr>
        </p:nvSpPr>
        <p:spPr>
          <a:xfrm>
            <a:off x="533400" y="228600"/>
            <a:ext cx="8001000" cy="609600"/>
          </a:xfrm>
        </p:spPr>
        <p:txBody>
          <a:bodyPr/>
          <a:lstStyle/>
          <a:p>
            <a:pPr eaLnBrk="1" hangingPunct="1">
              <a:defRPr/>
            </a:pPr>
            <a:r>
              <a:rPr lang="en-US" sz="2800" smtClean="0"/>
              <a:t>Unsigned Arithmetic Expressions</a:t>
            </a:r>
          </a:p>
        </p:txBody>
      </p:sp>
      <p:sp>
        <p:nvSpPr>
          <p:cNvPr id="61445" name="Rectangle 3"/>
          <p:cNvSpPr>
            <a:spLocks noGrp="1" noChangeArrowheads="1"/>
          </p:cNvSpPr>
          <p:nvPr>
            <p:ph type="body" idx="1"/>
          </p:nvPr>
        </p:nvSpPr>
        <p:spPr>
          <a:xfrm>
            <a:off x="609600" y="990600"/>
            <a:ext cx="7772400" cy="1371600"/>
          </a:xfrm>
        </p:spPr>
        <p:txBody>
          <a:bodyPr/>
          <a:lstStyle/>
          <a:p>
            <a:pPr eaLnBrk="1" hangingPunct="1">
              <a:lnSpc>
                <a:spcPct val="90000"/>
              </a:lnSpc>
            </a:pPr>
            <a:r>
              <a:rPr lang="en-US" sz="1800" dirty="0" smtClean="0"/>
              <a:t>Some good reasons to learn how to implement integer expressions:</a:t>
            </a:r>
          </a:p>
          <a:p>
            <a:pPr lvl="1" eaLnBrk="1" hangingPunct="1">
              <a:lnSpc>
                <a:spcPct val="90000"/>
              </a:lnSpc>
            </a:pPr>
            <a:r>
              <a:rPr lang="en-US" sz="1800" dirty="0" smtClean="0"/>
              <a:t>Learn how to optimize it.</a:t>
            </a:r>
          </a:p>
          <a:p>
            <a:pPr lvl="1" eaLnBrk="1" hangingPunct="1">
              <a:lnSpc>
                <a:spcPct val="90000"/>
              </a:lnSpc>
            </a:pPr>
            <a:r>
              <a:rPr lang="en-US" sz="1800" dirty="0" smtClean="0"/>
              <a:t>Test your understanding of NEG, INC, DEC, ADD, SUB, MUL, IMUL, DIV, IDIV.</a:t>
            </a:r>
          </a:p>
          <a:p>
            <a:pPr lvl="1" eaLnBrk="1" hangingPunct="1">
              <a:lnSpc>
                <a:spcPct val="90000"/>
              </a:lnSpc>
            </a:pPr>
            <a:r>
              <a:rPr lang="en-US" sz="1800" dirty="0" smtClean="0"/>
              <a:t>Check for overflow (Carry and Overflow flags).</a:t>
            </a:r>
          </a:p>
        </p:txBody>
      </p:sp>
      <p:sp>
        <p:nvSpPr>
          <p:cNvPr id="61446" name="Rectangle 5"/>
          <p:cNvSpPr>
            <a:spLocks noChangeArrowheads="1"/>
          </p:cNvSpPr>
          <p:nvPr/>
        </p:nvSpPr>
        <p:spPr bwMode="auto">
          <a:xfrm>
            <a:off x="1371600" y="2590800"/>
            <a:ext cx="6248400" cy="457200"/>
          </a:xfrm>
          <a:prstGeom prst="rect">
            <a:avLst/>
          </a:prstGeom>
          <a:noFill/>
          <a:ln w="9525">
            <a:noFill/>
            <a:miter lim="800000"/>
            <a:headEnd/>
            <a:tailEnd/>
          </a:ln>
        </p:spPr>
        <p:txBody>
          <a:bodyPr/>
          <a:lstStyle/>
          <a:p>
            <a:pPr marL="342900" indent="-342900">
              <a:spcBef>
                <a:spcPct val="20000"/>
              </a:spcBef>
              <a:buClr>
                <a:schemeClr val="tx1"/>
              </a:buClr>
            </a:pPr>
            <a:r>
              <a:rPr lang="en-US" sz="1800"/>
              <a:t>Example:   </a:t>
            </a:r>
            <a:r>
              <a:rPr lang="en-US" sz="1800" b="1">
                <a:solidFill>
                  <a:schemeClr val="tx2"/>
                </a:solidFill>
                <a:latin typeface="Courier New" pitchFamily="49" charset="0"/>
              </a:rPr>
              <a:t>var4 = (var1 + var2) * var3</a:t>
            </a:r>
          </a:p>
        </p:txBody>
      </p:sp>
      <p:sp>
        <p:nvSpPr>
          <p:cNvPr id="61447" name="Text Box 6"/>
          <p:cNvSpPr txBox="1">
            <a:spLocks noChangeArrowheads="1"/>
          </p:cNvSpPr>
          <p:nvPr/>
        </p:nvSpPr>
        <p:spPr bwMode="auto">
          <a:xfrm>
            <a:off x="1371600" y="3124200"/>
            <a:ext cx="6786563" cy="24384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2744788" algn="l"/>
              </a:tabLst>
            </a:pPr>
            <a:r>
              <a:rPr lang="en-US" sz="1600" b="1">
                <a:latin typeface="Courier New" pitchFamily="49" charset="0"/>
              </a:rPr>
              <a:t>; Assume unsigned operands</a:t>
            </a:r>
          </a:p>
          <a:p>
            <a:pPr>
              <a:lnSpc>
                <a:spcPct val="50000"/>
              </a:lnSpc>
              <a:spcBef>
                <a:spcPct val="50000"/>
              </a:spcBef>
              <a:tabLst>
                <a:tab pos="457200" algn="l"/>
                <a:tab pos="2744788" algn="l"/>
              </a:tabLst>
            </a:pPr>
            <a:endParaRPr lang="en-US" sz="1600" b="1">
              <a:latin typeface="Courier New" pitchFamily="49" charset="0"/>
            </a:endParaRPr>
          </a:p>
          <a:p>
            <a:pPr>
              <a:lnSpc>
                <a:spcPct val="50000"/>
              </a:lnSpc>
              <a:spcBef>
                <a:spcPct val="50000"/>
              </a:spcBef>
              <a:tabLst>
                <a:tab pos="457200" algn="l"/>
                <a:tab pos="2744788" algn="l"/>
              </a:tabLst>
            </a:pPr>
            <a:r>
              <a:rPr lang="en-US" sz="1600" b="1">
                <a:latin typeface="Courier New" pitchFamily="49" charset="0"/>
              </a:rPr>
              <a:t>mov  eax,var1</a:t>
            </a:r>
          </a:p>
          <a:p>
            <a:pPr>
              <a:lnSpc>
                <a:spcPct val="50000"/>
              </a:lnSpc>
              <a:spcBef>
                <a:spcPct val="50000"/>
              </a:spcBef>
              <a:tabLst>
                <a:tab pos="457200" algn="l"/>
                <a:tab pos="2744788" algn="l"/>
              </a:tabLst>
            </a:pPr>
            <a:r>
              <a:rPr lang="en-US" sz="1600" b="1">
                <a:latin typeface="Courier New" pitchFamily="49" charset="0"/>
              </a:rPr>
              <a:t>add  eax,var2        ; EAX = var1 + var2</a:t>
            </a:r>
          </a:p>
          <a:p>
            <a:pPr>
              <a:lnSpc>
                <a:spcPct val="50000"/>
              </a:lnSpc>
              <a:spcBef>
                <a:spcPct val="50000"/>
              </a:spcBef>
              <a:tabLst>
                <a:tab pos="457200" algn="l"/>
                <a:tab pos="2744788" algn="l"/>
              </a:tabLst>
            </a:pPr>
            <a:r>
              <a:rPr lang="en-US" sz="1600" b="1">
                <a:latin typeface="Courier New" pitchFamily="49" charset="0"/>
              </a:rPr>
              <a:t>mul  var3            ; EAX = EAX * var3</a:t>
            </a:r>
          </a:p>
          <a:p>
            <a:pPr>
              <a:lnSpc>
                <a:spcPct val="50000"/>
              </a:lnSpc>
              <a:spcBef>
                <a:spcPct val="50000"/>
              </a:spcBef>
              <a:tabLst>
                <a:tab pos="457200" algn="l"/>
                <a:tab pos="2744788" algn="l"/>
              </a:tabLst>
            </a:pPr>
            <a:r>
              <a:rPr lang="en-US" sz="1600" b="1">
                <a:latin typeface="Courier New" pitchFamily="49" charset="0"/>
              </a:rPr>
              <a:t>	                 ; assume no overflow for now, </a:t>
            </a:r>
          </a:p>
          <a:p>
            <a:pPr>
              <a:lnSpc>
                <a:spcPct val="50000"/>
              </a:lnSpc>
              <a:spcBef>
                <a:spcPct val="50000"/>
              </a:spcBef>
              <a:tabLst>
                <a:tab pos="457200" algn="l"/>
                <a:tab pos="2744788" algn="l"/>
              </a:tabLst>
            </a:pPr>
            <a:r>
              <a:rPr lang="en-US" sz="1600" b="1">
                <a:latin typeface="Courier New" pitchFamily="49" charset="0"/>
              </a:rPr>
              <a:t>	                 ; we’ll check for overflow in a </a:t>
            </a:r>
          </a:p>
          <a:p>
            <a:pPr>
              <a:lnSpc>
                <a:spcPct val="50000"/>
              </a:lnSpc>
              <a:spcBef>
                <a:spcPct val="50000"/>
              </a:spcBef>
              <a:tabLst>
                <a:tab pos="457200" algn="l"/>
                <a:tab pos="2744788" algn="l"/>
              </a:tabLst>
            </a:pPr>
            <a:r>
              <a:rPr lang="en-US" sz="1600" b="1">
                <a:latin typeface="Courier New" pitchFamily="49" charset="0"/>
              </a:rPr>
              <a:t>	                 ; later chapter</a:t>
            </a:r>
          </a:p>
          <a:p>
            <a:pPr>
              <a:lnSpc>
                <a:spcPct val="50000"/>
              </a:lnSpc>
              <a:spcBef>
                <a:spcPct val="50000"/>
              </a:spcBef>
              <a:tabLst>
                <a:tab pos="457200" algn="l"/>
                <a:tab pos="2744788" algn="l"/>
              </a:tabLst>
            </a:pPr>
            <a:r>
              <a:rPr lang="en-US" sz="1600" b="1">
                <a:latin typeface="Courier New" pitchFamily="49" charset="0"/>
              </a:rPr>
              <a:t>mov  var4,eax        ; save product</a:t>
            </a:r>
            <a:endParaRPr lang="en-US" sz="1600" b="1" baseline="30000">
              <a:latin typeface="Courier New" pitchFamily="49"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Slide Number Placeholder 4"/>
          <p:cNvSpPr>
            <a:spLocks noGrp="1"/>
          </p:cNvSpPr>
          <p:nvPr>
            <p:ph type="sldNum" sz="quarter" idx="11"/>
          </p:nvPr>
        </p:nvSpPr>
        <p:spPr/>
        <p:txBody>
          <a:bodyPr/>
          <a:lstStyle/>
          <a:p>
            <a:pPr>
              <a:defRPr/>
            </a:pPr>
            <a:fld id="{4CB5AD16-EA61-42C3-A8DE-13CD28E7F020}" type="slidenum">
              <a:rPr lang="en-US" smtClean="0"/>
              <a:pPr>
                <a:defRPr/>
              </a:pPr>
              <a:t>59</a:t>
            </a:fld>
            <a:endParaRPr lang="en-US" smtClean="0"/>
          </a:p>
        </p:txBody>
      </p:sp>
      <p:sp>
        <p:nvSpPr>
          <p:cNvPr id="202754" name="Rectangle 2"/>
          <p:cNvSpPr>
            <a:spLocks noGrp="1" noChangeArrowheads="1"/>
          </p:cNvSpPr>
          <p:nvPr>
            <p:ph type="title"/>
          </p:nvPr>
        </p:nvSpPr>
        <p:spPr>
          <a:xfrm>
            <a:off x="533400" y="228600"/>
            <a:ext cx="8229600" cy="609600"/>
          </a:xfrm>
        </p:spPr>
        <p:txBody>
          <a:bodyPr/>
          <a:lstStyle/>
          <a:p>
            <a:pPr eaLnBrk="1" hangingPunct="1">
              <a:defRPr/>
            </a:pPr>
            <a:r>
              <a:rPr lang="en-US" sz="2800" smtClean="0"/>
              <a:t>Signed Arithmetic Expressions  </a:t>
            </a:r>
            <a:r>
              <a:rPr lang="en-US" sz="2000" smtClean="0"/>
              <a:t>(1 of 2)</a:t>
            </a:r>
          </a:p>
        </p:txBody>
      </p:sp>
      <p:sp>
        <p:nvSpPr>
          <p:cNvPr id="62469" name="Rectangle 3"/>
          <p:cNvSpPr>
            <a:spLocks noChangeArrowheads="1"/>
          </p:cNvSpPr>
          <p:nvPr/>
        </p:nvSpPr>
        <p:spPr bwMode="auto">
          <a:xfrm>
            <a:off x="609600" y="838200"/>
            <a:ext cx="7772400" cy="1143000"/>
          </a:xfrm>
          <a:prstGeom prst="rect">
            <a:avLst/>
          </a:prstGeom>
          <a:noFill/>
          <a:ln w="9525">
            <a:noFill/>
            <a:miter lim="800000"/>
            <a:headEnd/>
            <a:tailEnd/>
          </a:ln>
        </p:spPr>
        <p:txBody>
          <a:bodyPr/>
          <a:lstStyle/>
          <a:p>
            <a:pPr>
              <a:spcBef>
                <a:spcPct val="20000"/>
              </a:spcBef>
              <a:buClr>
                <a:schemeClr val="tx1"/>
              </a:buClr>
            </a:pPr>
            <a:r>
              <a:rPr lang="en-US" sz="1800" dirty="0"/>
              <a:t>Write assembly code for these arithmetic expressions, then </a:t>
            </a:r>
            <a:r>
              <a:rPr lang="en-US" sz="1800" dirty="0" smtClean="0"/>
              <a:t>compare your </a:t>
            </a:r>
            <a:r>
              <a:rPr lang="en-US" sz="1800" dirty="0"/>
              <a:t>code with the solution below each </a:t>
            </a:r>
            <a:r>
              <a:rPr lang="en-US" sz="1800" dirty="0" smtClean="0"/>
              <a:t>expression.</a:t>
            </a:r>
            <a:endParaRPr lang="en-US" sz="1800" dirty="0"/>
          </a:p>
          <a:p>
            <a:pPr marL="342900" indent="-342900">
              <a:spcBef>
                <a:spcPct val="20000"/>
              </a:spcBef>
              <a:buClr>
                <a:schemeClr val="tx1"/>
              </a:buClr>
            </a:pPr>
            <a:r>
              <a:rPr lang="en-US" sz="1800" dirty="0"/>
              <a:t>Example:   </a:t>
            </a:r>
            <a:r>
              <a:rPr lang="en-US" sz="1800" b="1" dirty="0" err="1">
                <a:solidFill>
                  <a:schemeClr val="tx2"/>
                </a:solidFill>
                <a:latin typeface="Courier New" pitchFamily="49" charset="0"/>
              </a:rPr>
              <a:t>eax</a:t>
            </a:r>
            <a:r>
              <a:rPr lang="en-US" sz="1800" b="1" dirty="0">
                <a:solidFill>
                  <a:schemeClr val="tx2"/>
                </a:solidFill>
                <a:latin typeface="Courier New" pitchFamily="49" charset="0"/>
              </a:rPr>
              <a:t> = (-var1 * var2) + var3</a:t>
            </a:r>
          </a:p>
        </p:txBody>
      </p:sp>
      <p:sp>
        <p:nvSpPr>
          <p:cNvPr id="62470" name="Text Box 4"/>
          <p:cNvSpPr txBox="1">
            <a:spLocks noChangeArrowheads="1"/>
          </p:cNvSpPr>
          <p:nvPr/>
        </p:nvSpPr>
        <p:spPr bwMode="auto">
          <a:xfrm>
            <a:off x="2514600" y="1905000"/>
            <a:ext cx="3581400" cy="11430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2744788" algn="l"/>
              </a:tabLst>
            </a:pPr>
            <a:r>
              <a:rPr lang="en-US" sz="1600" b="1">
                <a:latin typeface="Courier New" pitchFamily="49" charset="0"/>
              </a:rPr>
              <a:t>mov  eax,var1</a:t>
            </a:r>
          </a:p>
          <a:p>
            <a:pPr>
              <a:lnSpc>
                <a:spcPct val="50000"/>
              </a:lnSpc>
              <a:spcBef>
                <a:spcPct val="50000"/>
              </a:spcBef>
              <a:tabLst>
                <a:tab pos="457200" algn="l"/>
                <a:tab pos="2744788" algn="l"/>
              </a:tabLst>
            </a:pPr>
            <a:r>
              <a:rPr lang="en-US" sz="1600" b="1">
                <a:latin typeface="Courier New" pitchFamily="49" charset="0"/>
              </a:rPr>
              <a:t>neg  eax</a:t>
            </a:r>
          </a:p>
          <a:p>
            <a:pPr>
              <a:lnSpc>
                <a:spcPct val="50000"/>
              </a:lnSpc>
              <a:spcBef>
                <a:spcPct val="50000"/>
              </a:spcBef>
              <a:tabLst>
                <a:tab pos="457200" algn="l"/>
                <a:tab pos="2744788" algn="l"/>
              </a:tabLst>
            </a:pPr>
            <a:r>
              <a:rPr lang="en-US" sz="1600" b="1">
                <a:latin typeface="Courier New" pitchFamily="49" charset="0"/>
              </a:rPr>
              <a:t>imul var2</a:t>
            </a:r>
          </a:p>
          <a:p>
            <a:pPr>
              <a:lnSpc>
                <a:spcPct val="50000"/>
              </a:lnSpc>
              <a:spcBef>
                <a:spcPct val="50000"/>
              </a:spcBef>
              <a:tabLst>
                <a:tab pos="457200" algn="l"/>
                <a:tab pos="2744788" algn="l"/>
              </a:tabLst>
            </a:pPr>
            <a:r>
              <a:rPr lang="en-US" sz="1600" b="1">
                <a:latin typeface="Courier New" pitchFamily="49" charset="0"/>
              </a:rPr>
              <a:t>add  eax,var3</a:t>
            </a:r>
          </a:p>
          <a:p>
            <a:pPr>
              <a:lnSpc>
                <a:spcPct val="50000"/>
              </a:lnSpc>
              <a:spcBef>
                <a:spcPct val="50000"/>
              </a:spcBef>
              <a:tabLst>
                <a:tab pos="457200" algn="l"/>
                <a:tab pos="2744788" algn="l"/>
              </a:tabLst>
            </a:pPr>
            <a:endParaRPr lang="en-US" sz="1600" b="1">
              <a:latin typeface="Courier New" pitchFamily="49" charset="0"/>
            </a:endParaRPr>
          </a:p>
        </p:txBody>
      </p:sp>
      <p:sp>
        <p:nvSpPr>
          <p:cNvPr id="62471" name="Rectangle 6"/>
          <p:cNvSpPr>
            <a:spLocks noChangeArrowheads="1"/>
          </p:cNvSpPr>
          <p:nvPr/>
        </p:nvSpPr>
        <p:spPr bwMode="auto">
          <a:xfrm>
            <a:off x="685800" y="3429000"/>
            <a:ext cx="7315200" cy="487363"/>
          </a:xfrm>
          <a:prstGeom prst="rect">
            <a:avLst/>
          </a:prstGeom>
          <a:noFill/>
          <a:ln w="9525">
            <a:noFill/>
            <a:miter lim="800000"/>
            <a:headEnd/>
            <a:tailEnd/>
          </a:ln>
        </p:spPr>
        <p:txBody>
          <a:bodyPr/>
          <a:lstStyle/>
          <a:p>
            <a:pPr marL="342900" indent="-342900">
              <a:spcBef>
                <a:spcPct val="20000"/>
              </a:spcBef>
              <a:buClr>
                <a:schemeClr val="tx1"/>
              </a:buClr>
            </a:pPr>
            <a:r>
              <a:rPr lang="en-US" sz="1800"/>
              <a:t>Example:   </a:t>
            </a:r>
            <a:r>
              <a:rPr lang="en-US" sz="1800" b="1">
                <a:solidFill>
                  <a:schemeClr val="tx2"/>
                </a:solidFill>
                <a:latin typeface="Courier New" pitchFamily="49" charset="0"/>
              </a:rPr>
              <a:t>var4 = (var1 * 5) / (var2 – 3)</a:t>
            </a:r>
          </a:p>
        </p:txBody>
      </p:sp>
      <p:sp>
        <p:nvSpPr>
          <p:cNvPr id="62472" name="Text Box 7"/>
          <p:cNvSpPr txBox="1">
            <a:spLocks noChangeArrowheads="1"/>
          </p:cNvSpPr>
          <p:nvPr/>
        </p:nvSpPr>
        <p:spPr bwMode="auto">
          <a:xfrm>
            <a:off x="1066800" y="3886200"/>
            <a:ext cx="6781800" cy="19812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205163" algn="l"/>
              </a:tabLst>
            </a:pPr>
            <a:r>
              <a:rPr lang="en-US" sz="1600" b="1">
                <a:latin typeface="Courier New" pitchFamily="49" charset="0"/>
              </a:rPr>
              <a:t>mov  eax,var1      ; first do left side of division</a:t>
            </a:r>
          </a:p>
          <a:p>
            <a:pPr>
              <a:lnSpc>
                <a:spcPct val="50000"/>
              </a:lnSpc>
              <a:spcBef>
                <a:spcPct val="50000"/>
              </a:spcBef>
              <a:tabLst>
                <a:tab pos="457200" algn="l"/>
                <a:tab pos="3205163" algn="l"/>
              </a:tabLst>
            </a:pPr>
            <a:r>
              <a:rPr lang="en-US" sz="1600" b="1">
                <a:latin typeface="Courier New" pitchFamily="49" charset="0"/>
              </a:rPr>
              <a:t>mov  ebx,5</a:t>
            </a:r>
          </a:p>
          <a:p>
            <a:pPr>
              <a:lnSpc>
                <a:spcPct val="50000"/>
              </a:lnSpc>
              <a:spcBef>
                <a:spcPct val="50000"/>
              </a:spcBef>
              <a:tabLst>
                <a:tab pos="457200" algn="l"/>
                <a:tab pos="3205163" algn="l"/>
              </a:tabLst>
            </a:pPr>
            <a:r>
              <a:rPr lang="en-US" sz="1600" b="1">
                <a:latin typeface="Courier New" pitchFamily="49" charset="0"/>
              </a:rPr>
              <a:t>imul ebx           ; why can’t we do: imul 5 ?</a:t>
            </a:r>
          </a:p>
          <a:p>
            <a:pPr>
              <a:lnSpc>
                <a:spcPct val="50000"/>
              </a:lnSpc>
              <a:spcBef>
                <a:spcPct val="50000"/>
              </a:spcBef>
              <a:tabLst>
                <a:tab pos="457200" algn="l"/>
                <a:tab pos="3205163" algn="l"/>
              </a:tabLst>
            </a:pPr>
            <a:r>
              <a:rPr lang="en-US" sz="1600" b="1">
                <a:latin typeface="Courier New" pitchFamily="49" charset="0"/>
              </a:rPr>
              <a:t>mov  ebx,var2      ; now for right side of division</a:t>
            </a:r>
          </a:p>
          <a:p>
            <a:pPr>
              <a:lnSpc>
                <a:spcPct val="50000"/>
              </a:lnSpc>
              <a:spcBef>
                <a:spcPct val="50000"/>
              </a:spcBef>
              <a:tabLst>
                <a:tab pos="457200" algn="l"/>
                <a:tab pos="3205163" algn="l"/>
              </a:tabLst>
            </a:pPr>
            <a:r>
              <a:rPr lang="en-US" sz="1600" b="1">
                <a:latin typeface="Courier New" pitchFamily="49" charset="0"/>
              </a:rPr>
              <a:t>sub  ebx,3</a:t>
            </a:r>
          </a:p>
          <a:p>
            <a:pPr>
              <a:lnSpc>
                <a:spcPct val="50000"/>
              </a:lnSpc>
              <a:spcBef>
                <a:spcPct val="50000"/>
              </a:spcBef>
              <a:tabLst>
                <a:tab pos="457200" algn="l"/>
                <a:tab pos="3205163" algn="l"/>
              </a:tabLst>
            </a:pPr>
            <a:r>
              <a:rPr lang="en-US" sz="1600" b="1">
                <a:latin typeface="Courier New" pitchFamily="49" charset="0"/>
              </a:rPr>
              <a:t>idiv ebx           ; EAX = quotient</a:t>
            </a:r>
          </a:p>
          <a:p>
            <a:pPr>
              <a:lnSpc>
                <a:spcPct val="50000"/>
              </a:lnSpc>
              <a:spcBef>
                <a:spcPct val="50000"/>
              </a:spcBef>
              <a:tabLst>
                <a:tab pos="457200" algn="l"/>
                <a:tab pos="3205163" algn="l"/>
              </a:tabLst>
            </a:pPr>
            <a:r>
              <a:rPr lang="en-US" sz="1600" b="1">
                <a:latin typeface="Courier New" pitchFamily="49" charset="0"/>
              </a:rPr>
              <a:t>mov  var4,eax</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3"/>
          <p:cNvSpPr>
            <a:spLocks noGrp="1"/>
          </p:cNvSpPr>
          <p:nvPr>
            <p:ph type="sldNum" sz="quarter" idx="11"/>
          </p:nvPr>
        </p:nvSpPr>
        <p:spPr/>
        <p:txBody>
          <a:bodyPr/>
          <a:lstStyle/>
          <a:p>
            <a:pPr>
              <a:defRPr/>
            </a:pPr>
            <a:fld id="{297A43A8-CCE2-4393-AAA3-0FD33254879E}" type="slidenum">
              <a:rPr lang="en-US" smtClean="0"/>
              <a:pPr>
                <a:defRPr/>
              </a:pPr>
              <a:t>6</a:t>
            </a:fld>
            <a:endParaRPr lang="en-US" smtClean="0"/>
          </a:p>
        </p:txBody>
      </p:sp>
      <p:sp>
        <p:nvSpPr>
          <p:cNvPr id="151554" name="Rectangle 2"/>
          <p:cNvSpPr>
            <a:spLocks noGrp="1" noChangeArrowheads="1"/>
          </p:cNvSpPr>
          <p:nvPr>
            <p:ph type="title"/>
          </p:nvPr>
        </p:nvSpPr>
        <p:spPr/>
        <p:txBody>
          <a:bodyPr/>
          <a:lstStyle/>
          <a:p>
            <a:pPr eaLnBrk="1" hangingPunct="1">
              <a:defRPr/>
            </a:pPr>
            <a:r>
              <a:rPr lang="en-US" sz="2800" smtClean="0"/>
              <a:t>Your turn . . .</a:t>
            </a:r>
          </a:p>
        </p:txBody>
      </p:sp>
      <p:sp>
        <p:nvSpPr>
          <p:cNvPr id="11269" name="Text Box 3"/>
          <p:cNvSpPr txBox="1">
            <a:spLocks noChangeArrowheads="1"/>
          </p:cNvSpPr>
          <p:nvPr/>
        </p:nvSpPr>
        <p:spPr bwMode="auto">
          <a:xfrm>
            <a:off x="685800" y="1905000"/>
            <a:ext cx="8077200" cy="3124200"/>
          </a:xfrm>
          <a:prstGeom prst="rect">
            <a:avLst/>
          </a:prstGeom>
          <a:noFill/>
          <a:ln w="9525">
            <a:solidFill>
              <a:schemeClr val="tx1"/>
            </a:solidFill>
            <a:miter lim="800000"/>
            <a:headEnd/>
            <a:tailEnd/>
          </a:ln>
        </p:spPr>
        <p:txBody>
          <a:bodyPr tIns="137160" bIns="228600"/>
          <a:lstStyle/>
          <a:p>
            <a:pPr>
              <a:lnSpc>
                <a:spcPct val="40000"/>
              </a:lnSpc>
              <a:spcBef>
                <a:spcPct val="50000"/>
              </a:spcBef>
              <a:tabLst>
                <a:tab pos="457200" algn="l"/>
                <a:tab pos="3657600" algn="l"/>
                <a:tab pos="4114800" algn="l"/>
              </a:tabLst>
            </a:pPr>
            <a:r>
              <a:rPr lang="en-US" sz="1800" b="1">
                <a:latin typeface="Courier New" pitchFamily="49" charset="0"/>
              </a:rPr>
              <a:t>.data</a:t>
            </a:r>
          </a:p>
          <a:p>
            <a:pPr>
              <a:lnSpc>
                <a:spcPct val="40000"/>
              </a:lnSpc>
              <a:spcBef>
                <a:spcPct val="50000"/>
              </a:spcBef>
              <a:tabLst>
                <a:tab pos="457200" algn="l"/>
                <a:tab pos="3657600" algn="l"/>
                <a:tab pos="4114800" algn="l"/>
              </a:tabLst>
            </a:pPr>
            <a:r>
              <a:rPr lang="en-US" sz="1800" b="1">
                <a:latin typeface="Courier New" pitchFamily="49" charset="0"/>
              </a:rPr>
              <a:t>bVal  BYTE   100</a:t>
            </a:r>
          </a:p>
          <a:p>
            <a:pPr>
              <a:lnSpc>
                <a:spcPct val="40000"/>
              </a:lnSpc>
              <a:spcBef>
                <a:spcPct val="50000"/>
              </a:spcBef>
              <a:tabLst>
                <a:tab pos="457200" algn="l"/>
                <a:tab pos="3657600" algn="l"/>
                <a:tab pos="4114800" algn="l"/>
              </a:tabLst>
            </a:pPr>
            <a:r>
              <a:rPr lang="en-US" sz="1800" b="1">
                <a:latin typeface="Courier New" pitchFamily="49" charset="0"/>
              </a:rPr>
              <a:t>bVal2 BYTE   ?</a:t>
            </a:r>
          </a:p>
          <a:p>
            <a:pPr>
              <a:lnSpc>
                <a:spcPct val="40000"/>
              </a:lnSpc>
              <a:spcBef>
                <a:spcPct val="50000"/>
              </a:spcBef>
              <a:tabLst>
                <a:tab pos="457200" algn="l"/>
                <a:tab pos="3657600" algn="l"/>
                <a:tab pos="4114800" algn="l"/>
              </a:tabLst>
            </a:pPr>
            <a:r>
              <a:rPr lang="en-US" sz="1800" b="1">
                <a:latin typeface="Courier New" pitchFamily="49" charset="0"/>
              </a:rPr>
              <a:t>wVal  WORD   2</a:t>
            </a:r>
          </a:p>
          <a:p>
            <a:pPr>
              <a:lnSpc>
                <a:spcPct val="40000"/>
              </a:lnSpc>
              <a:spcBef>
                <a:spcPct val="50000"/>
              </a:spcBef>
              <a:tabLst>
                <a:tab pos="457200" algn="l"/>
                <a:tab pos="3657600" algn="l"/>
                <a:tab pos="4114800" algn="l"/>
              </a:tabLst>
            </a:pPr>
            <a:r>
              <a:rPr lang="en-US" sz="1800" b="1">
                <a:latin typeface="Courier New" pitchFamily="49" charset="0"/>
              </a:rPr>
              <a:t>dVal  DWORD  5</a:t>
            </a:r>
          </a:p>
          <a:p>
            <a:pPr>
              <a:lnSpc>
                <a:spcPct val="40000"/>
              </a:lnSpc>
              <a:spcBef>
                <a:spcPct val="50000"/>
              </a:spcBef>
              <a:tabLst>
                <a:tab pos="457200" algn="l"/>
                <a:tab pos="3657600" algn="l"/>
                <a:tab pos="4114800" algn="l"/>
              </a:tabLst>
            </a:pPr>
            <a:r>
              <a:rPr lang="en-US" sz="1800" b="1">
                <a:latin typeface="Courier New" pitchFamily="49" charset="0"/>
              </a:rPr>
              <a:t>.code</a:t>
            </a:r>
          </a:p>
          <a:p>
            <a:pPr>
              <a:lnSpc>
                <a:spcPct val="50000"/>
              </a:lnSpc>
              <a:spcBef>
                <a:spcPct val="50000"/>
              </a:spcBef>
              <a:tabLst>
                <a:tab pos="457200" algn="l"/>
                <a:tab pos="3657600" algn="l"/>
                <a:tab pos="4114800" algn="l"/>
              </a:tabLst>
            </a:pPr>
            <a:r>
              <a:rPr lang="en-US" sz="1800" b="1">
                <a:latin typeface="Courier New" pitchFamily="49" charset="0"/>
              </a:rPr>
              <a:t>	mov ds,45</a:t>
            </a:r>
          </a:p>
          <a:p>
            <a:pPr>
              <a:lnSpc>
                <a:spcPct val="50000"/>
              </a:lnSpc>
              <a:spcBef>
                <a:spcPct val="50000"/>
              </a:spcBef>
              <a:tabLst>
                <a:tab pos="457200" algn="l"/>
                <a:tab pos="3657600" algn="l"/>
                <a:tab pos="4114800" algn="l"/>
              </a:tabLst>
            </a:pPr>
            <a:r>
              <a:rPr lang="en-US" sz="1800" b="1">
                <a:latin typeface="Courier New" pitchFamily="49" charset="0"/>
              </a:rPr>
              <a:t>	mov esi,wVal</a:t>
            </a:r>
          </a:p>
          <a:p>
            <a:pPr>
              <a:lnSpc>
                <a:spcPct val="50000"/>
              </a:lnSpc>
              <a:spcBef>
                <a:spcPct val="50000"/>
              </a:spcBef>
              <a:tabLst>
                <a:tab pos="457200" algn="l"/>
                <a:tab pos="3657600" algn="l"/>
                <a:tab pos="4114800" algn="l"/>
              </a:tabLst>
            </a:pPr>
            <a:r>
              <a:rPr lang="en-US" sz="1800" b="1">
                <a:latin typeface="Courier New" pitchFamily="49" charset="0"/>
              </a:rPr>
              <a:t>	mov eip,dVal</a:t>
            </a:r>
          </a:p>
          <a:p>
            <a:pPr>
              <a:lnSpc>
                <a:spcPct val="50000"/>
              </a:lnSpc>
              <a:spcBef>
                <a:spcPct val="50000"/>
              </a:spcBef>
              <a:tabLst>
                <a:tab pos="457200" algn="l"/>
                <a:tab pos="3657600" algn="l"/>
                <a:tab pos="4114800" algn="l"/>
              </a:tabLst>
            </a:pPr>
            <a:r>
              <a:rPr lang="en-US" sz="1800" b="1">
                <a:latin typeface="Courier New" pitchFamily="49" charset="0"/>
              </a:rPr>
              <a:t>	mov 25,bVal</a:t>
            </a:r>
          </a:p>
          <a:p>
            <a:pPr>
              <a:lnSpc>
                <a:spcPct val="50000"/>
              </a:lnSpc>
              <a:spcBef>
                <a:spcPct val="50000"/>
              </a:spcBef>
              <a:tabLst>
                <a:tab pos="457200" algn="l"/>
                <a:tab pos="3657600" algn="l"/>
                <a:tab pos="4114800" algn="l"/>
              </a:tabLst>
            </a:pPr>
            <a:r>
              <a:rPr lang="en-US" sz="1800" b="1">
                <a:latin typeface="Courier New" pitchFamily="49" charset="0"/>
              </a:rPr>
              <a:t>	mov bVal2,bVal</a:t>
            </a:r>
          </a:p>
        </p:txBody>
      </p:sp>
      <p:sp>
        <p:nvSpPr>
          <p:cNvPr id="11270" name="Text Box 4"/>
          <p:cNvSpPr txBox="1">
            <a:spLocks noChangeArrowheads="1"/>
          </p:cNvSpPr>
          <p:nvPr/>
        </p:nvSpPr>
        <p:spPr bwMode="auto">
          <a:xfrm>
            <a:off x="609600" y="990600"/>
            <a:ext cx="7696200" cy="547688"/>
          </a:xfrm>
          <a:prstGeom prst="rect">
            <a:avLst/>
          </a:prstGeom>
          <a:noFill/>
          <a:ln w="9525">
            <a:noFill/>
            <a:miter lim="800000"/>
            <a:headEnd/>
            <a:tailEnd/>
          </a:ln>
        </p:spPr>
        <p:txBody>
          <a:bodyPr tIns="137160" bIns="137160">
            <a:spAutoFit/>
          </a:bodyPr>
          <a:lstStyle/>
          <a:p>
            <a:pPr>
              <a:spcBef>
                <a:spcPct val="50000"/>
              </a:spcBef>
            </a:pPr>
            <a:r>
              <a:rPr lang="en-US" sz="1800"/>
              <a:t>Explain why each of the following MOV statements are invalid:</a:t>
            </a:r>
          </a:p>
        </p:txBody>
      </p:sp>
      <p:sp>
        <p:nvSpPr>
          <p:cNvPr id="151559" name="Text Box 7"/>
          <p:cNvSpPr txBox="1">
            <a:spLocks noChangeArrowheads="1"/>
          </p:cNvSpPr>
          <p:nvPr/>
        </p:nvSpPr>
        <p:spPr bwMode="auto">
          <a:xfrm>
            <a:off x="3276600" y="3352800"/>
            <a:ext cx="5486400" cy="457200"/>
          </a:xfrm>
          <a:prstGeom prst="rect">
            <a:avLst/>
          </a:prstGeom>
          <a:noFill/>
          <a:ln w="9525">
            <a:noFill/>
            <a:miter lim="800000"/>
            <a:headEnd/>
            <a:tailEnd/>
          </a:ln>
        </p:spPr>
        <p:txBody>
          <a:bodyPr tIns="137160" bIns="228600"/>
          <a:lstStyle/>
          <a:p>
            <a:pPr>
              <a:lnSpc>
                <a:spcPct val="50000"/>
              </a:lnSpc>
              <a:spcBef>
                <a:spcPct val="50000"/>
              </a:spcBef>
              <a:tabLst>
                <a:tab pos="457200" algn="l"/>
                <a:tab pos="2857500" algn="l"/>
                <a:tab pos="4114800" algn="l"/>
              </a:tabLst>
            </a:pPr>
            <a:r>
              <a:rPr lang="en-US" sz="1800" b="1">
                <a:solidFill>
                  <a:schemeClr val="tx2"/>
                </a:solidFill>
                <a:latin typeface="Courier New" pitchFamily="49" charset="0"/>
              </a:rPr>
              <a:t>immediate move to DS not permitted</a:t>
            </a:r>
          </a:p>
          <a:p>
            <a:pPr>
              <a:lnSpc>
                <a:spcPct val="50000"/>
              </a:lnSpc>
              <a:spcBef>
                <a:spcPct val="50000"/>
              </a:spcBef>
              <a:tabLst>
                <a:tab pos="457200" algn="l"/>
                <a:tab pos="2857500" algn="l"/>
                <a:tab pos="4114800" algn="l"/>
              </a:tabLst>
            </a:pPr>
            <a:endParaRPr lang="en-US" sz="1800" b="1">
              <a:solidFill>
                <a:schemeClr val="tx2"/>
              </a:solidFill>
              <a:latin typeface="Courier New" pitchFamily="49" charset="0"/>
            </a:endParaRPr>
          </a:p>
        </p:txBody>
      </p:sp>
      <p:sp>
        <p:nvSpPr>
          <p:cNvPr id="151560" name="Text Box 8"/>
          <p:cNvSpPr txBox="1">
            <a:spLocks noChangeArrowheads="1"/>
          </p:cNvSpPr>
          <p:nvPr/>
        </p:nvSpPr>
        <p:spPr bwMode="auto">
          <a:xfrm>
            <a:off x="3276600" y="3638550"/>
            <a:ext cx="5486400" cy="457200"/>
          </a:xfrm>
          <a:prstGeom prst="rect">
            <a:avLst/>
          </a:prstGeom>
          <a:noFill/>
          <a:ln w="9525">
            <a:noFill/>
            <a:miter lim="800000"/>
            <a:headEnd/>
            <a:tailEnd/>
          </a:ln>
        </p:spPr>
        <p:txBody>
          <a:bodyPr tIns="137160" bIns="228600"/>
          <a:lstStyle/>
          <a:p>
            <a:pPr>
              <a:lnSpc>
                <a:spcPct val="50000"/>
              </a:lnSpc>
              <a:spcBef>
                <a:spcPct val="50000"/>
              </a:spcBef>
              <a:tabLst>
                <a:tab pos="457200" algn="l"/>
                <a:tab pos="2857500" algn="l"/>
                <a:tab pos="4114800" algn="l"/>
              </a:tabLst>
            </a:pPr>
            <a:r>
              <a:rPr lang="en-US" sz="1800" b="1">
                <a:solidFill>
                  <a:schemeClr val="tx2"/>
                </a:solidFill>
                <a:latin typeface="Courier New" pitchFamily="49" charset="0"/>
              </a:rPr>
              <a:t>size mismatch</a:t>
            </a:r>
          </a:p>
          <a:p>
            <a:pPr>
              <a:lnSpc>
                <a:spcPct val="50000"/>
              </a:lnSpc>
              <a:spcBef>
                <a:spcPct val="50000"/>
              </a:spcBef>
              <a:tabLst>
                <a:tab pos="457200" algn="l"/>
                <a:tab pos="2857500" algn="l"/>
                <a:tab pos="4114800" algn="l"/>
              </a:tabLst>
            </a:pPr>
            <a:endParaRPr lang="en-US" sz="1800" b="1">
              <a:solidFill>
                <a:schemeClr val="tx2"/>
              </a:solidFill>
              <a:latin typeface="Courier New" pitchFamily="49" charset="0"/>
            </a:endParaRPr>
          </a:p>
        </p:txBody>
      </p:sp>
      <p:sp>
        <p:nvSpPr>
          <p:cNvPr id="151561" name="Text Box 9"/>
          <p:cNvSpPr txBox="1">
            <a:spLocks noChangeArrowheads="1"/>
          </p:cNvSpPr>
          <p:nvPr/>
        </p:nvSpPr>
        <p:spPr bwMode="auto">
          <a:xfrm>
            <a:off x="3276600" y="3924300"/>
            <a:ext cx="5486400" cy="457200"/>
          </a:xfrm>
          <a:prstGeom prst="rect">
            <a:avLst/>
          </a:prstGeom>
          <a:noFill/>
          <a:ln w="9525">
            <a:noFill/>
            <a:miter lim="800000"/>
            <a:headEnd/>
            <a:tailEnd/>
          </a:ln>
        </p:spPr>
        <p:txBody>
          <a:bodyPr tIns="137160" bIns="228600"/>
          <a:lstStyle/>
          <a:p>
            <a:pPr>
              <a:lnSpc>
                <a:spcPct val="50000"/>
              </a:lnSpc>
              <a:spcBef>
                <a:spcPct val="50000"/>
              </a:spcBef>
              <a:tabLst>
                <a:tab pos="457200" algn="l"/>
                <a:tab pos="2857500" algn="l"/>
                <a:tab pos="4114800" algn="l"/>
              </a:tabLst>
            </a:pPr>
            <a:r>
              <a:rPr lang="en-US" sz="1800" b="1">
                <a:solidFill>
                  <a:schemeClr val="tx2"/>
                </a:solidFill>
                <a:latin typeface="Courier New" pitchFamily="49" charset="0"/>
              </a:rPr>
              <a:t>EIP cannot be the destination</a:t>
            </a:r>
          </a:p>
          <a:p>
            <a:pPr>
              <a:lnSpc>
                <a:spcPct val="50000"/>
              </a:lnSpc>
              <a:spcBef>
                <a:spcPct val="50000"/>
              </a:spcBef>
              <a:tabLst>
                <a:tab pos="457200" algn="l"/>
                <a:tab pos="2857500" algn="l"/>
                <a:tab pos="4114800" algn="l"/>
              </a:tabLst>
            </a:pPr>
            <a:endParaRPr lang="en-US" sz="1800" b="1">
              <a:solidFill>
                <a:schemeClr val="tx2"/>
              </a:solidFill>
              <a:latin typeface="Courier New" pitchFamily="49" charset="0"/>
            </a:endParaRPr>
          </a:p>
        </p:txBody>
      </p:sp>
      <p:sp>
        <p:nvSpPr>
          <p:cNvPr id="151562" name="Text Box 10"/>
          <p:cNvSpPr txBox="1">
            <a:spLocks noChangeArrowheads="1"/>
          </p:cNvSpPr>
          <p:nvPr/>
        </p:nvSpPr>
        <p:spPr bwMode="auto">
          <a:xfrm>
            <a:off x="3276600" y="4191000"/>
            <a:ext cx="5486400" cy="457200"/>
          </a:xfrm>
          <a:prstGeom prst="rect">
            <a:avLst/>
          </a:prstGeom>
          <a:noFill/>
          <a:ln w="9525">
            <a:noFill/>
            <a:miter lim="800000"/>
            <a:headEnd/>
            <a:tailEnd/>
          </a:ln>
        </p:spPr>
        <p:txBody>
          <a:bodyPr tIns="137160" bIns="228600"/>
          <a:lstStyle/>
          <a:p>
            <a:pPr>
              <a:lnSpc>
                <a:spcPct val="50000"/>
              </a:lnSpc>
              <a:spcBef>
                <a:spcPct val="50000"/>
              </a:spcBef>
              <a:tabLst>
                <a:tab pos="457200" algn="l"/>
                <a:tab pos="2857500" algn="l"/>
                <a:tab pos="4114800" algn="l"/>
              </a:tabLst>
            </a:pPr>
            <a:r>
              <a:rPr lang="en-US" sz="1800" b="1">
                <a:solidFill>
                  <a:schemeClr val="tx2"/>
                </a:solidFill>
                <a:latin typeface="Courier New" pitchFamily="49" charset="0"/>
              </a:rPr>
              <a:t>immediate value cannot be destination</a:t>
            </a:r>
          </a:p>
          <a:p>
            <a:pPr>
              <a:lnSpc>
                <a:spcPct val="50000"/>
              </a:lnSpc>
              <a:spcBef>
                <a:spcPct val="50000"/>
              </a:spcBef>
              <a:tabLst>
                <a:tab pos="457200" algn="l"/>
                <a:tab pos="2857500" algn="l"/>
                <a:tab pos="4114800" algn="l"/>
              </a:tabLst>
            </a:pPr>
            <a:endParaRPr lang="en-US" sz="1800" b="1">
              <a:solidFill>
                <a:schemeClr val="tx2"/>
              </a:solidFill>
              <a:latin typeface="Courier New" pitchFamily="49" charset="0"/>
            </a:endParaRPr>
          </a:p>
        </p:txBody>
      </p:sp>
      <p:sp>
        <p:nvSpPr>
          <p:cNvPr id="151563" name="Text Box 11"/>
          <p:cNvSpPr txBox="1">
            <a:spLocks noChangeArrowheads="1"/>
          </p:cNvSpPr>
          <p:nvPr/>
        </p:nvSpPr>
        <p:spPr bwMode="auto">
          <a:xfrm>
            <a:off x="3276600" y="4495800"/>
            <a:ext cx="5486400" cy="457200"/>
          </a:xfrm>
          <a:prstGeom prst="rect">
            <a:avLst/>
          </a:prstGeom>
          <a:noFill/>
          <a:ln w="9525">
            <a:noFill/>
            <a:miter lim="800000"/>
            <a:headEnd/>
            <a:tailEnd/>
          </a:ln>
        </p:spPr>
        <p:txBody>
          <a:bodyPr tIns="137160" bIns="228600"/>
          <a:lstStyle/>
          <a:p>
            <a:pPr>
              <a:lnSpc>
                <a:spcPct val="50000"/>
              </a:lnSpc>
              <a:spcBef>
                <a:spcPct val="50000"/>
              </a:spcBef>
              <a:tabLst>
                <a:tab pos="457200" algn="l"/>
                <a:tab pos="2857500" algn="l"/>
                <a:tab pos="4114800" algn="l"/>
              </a:tabLst>
            </a:pPr>
            <a:r>
              <a:rPr lang="en-US" sz="1800" b="1">
                <a:solidFill>
                  <a:schemeClr val="tx2"/>
                </a:solidFill>
                <a:latin typeface="Courier New" pitchFamily="49" charset="0"/>
              </a:rPr>
              <a:t>memory-to-memory move not permitted</a:t>
            </a:r>
          </a:p>
          <a:p>
            <a:pPr>
              <a:lnSpc>
                <a:spcPct val="50000"/>
              </a:lnSpc>
              <a:spcBef>
                <a:spcPct val="50000"/>
              </a:spcBef>
              <a:tabLst>
                <a:tab pos="457200" algn="l"/>
                <a:tab pos="2857500" algn="l"/>
                <a:tab pos="4114800" algn="l"/>
              </a:tabLst>
            </a:pPr>
            <a:endParaRPr lang="en-US" sz="1800" b="1">
              <a:solidFill>
                <a:schemeClr val="tx2"/>
              </a:solidFill>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15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15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15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15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15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9" grpId="0" autoUpdateAnimBg="0"/>
      <p:bldP spid="151560" grpId="0" autoUpdateAnimBg="0"/>
      <p:bldP spid="151561" grpId="0" autoUpdateAnimBg="0"/>
      <p:bldP spid="151562" grpId="0" autoUpdateAnimBg="0"/>
      <p:bldP spid="151563"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Slide Number Placeholder 4"/>
          <p:cNvSpPr>
            <a:spLocks noGrp="1"/>
          </p:cNvSpPr>
          <p:nvPr>
            <p:ph type="sldNum" sz="quarter" idx="11"/>
          </p:nvPr>
        </p:nvSpPr>
        <p:spPr/>
        <p:txBody>
          <a:bodyPr/>
          <a:lstStyle/>
          <a:p>
            <a:pPr>
              <a:defRPr/>
            </a:pPr>
            <a:fld id="{BE911F14-99FC-4D14-A87A-F0541416E1A3}" type="slidenum">
              <a:rPr lang="en-US" smtClean="0"/>
              <a:pPr>
                <a:defRPr/>
              </a:pPr>
              <a:t>60</a:t>
            </a:fld>
            <a:endParaRPr lang="en-US" smtClean="0"/>
          </a:p>
        </p:txBody>
      </p:sp>
      <p:sp>
        <p:nvSpPr>
          <p:cNvPr id="203778" name="Rectangle 2"/>
          <p:cNvSpPr>
            <a:spLocks noGrp="1" noChangeArrowheads="1"/>
          </p:cNvSpPr>
          <p:nvPr>
            <p:ph type="title"/>
          </p:nvPr>
        </p:nvSpPr>
        <p:spPr>
          <a:xfrm>
            <a:off x="533400" y="228600"/>
            <a:ext cx="8077200" cy="609600"/>
          </a:xfrm>
        </p:spPr>
        <p:txBody>
          <a:bodyPr/>
          <a:lstStyle/>
          <a:p>
            <a:pPr eaLnBrk="1" hangingPunct="1">
              <a:defRPr/>
            </a:pPr>
            <a:r>
              <a:rPr lang="en-US" sz="2800" smtClean="0"/>
              <a:t>Signed Arithmetic Expressions  </a:t>
            </a:r>
            <a:r>
              <a:rPr lang="en-US" sz="2000" smtClean="0"/>
              <a:t>(2 of 2)</a:t>
            </a:r>
          </a:p>
        </p:txBody>
      </p:sp>
      <p:sp>
        <p:nvSpPr>
          <p:cNvPr id="63493" name="Rectangle 3"/>
          <p:cNvSpPr>
            <a:spLocks noChangeArrowheads="1"/>
          </p:cNvSpPr>
          <p:nvPr/>
        </p:nvSpPr>
        <p:spPr bwMode="auto">
          <a:xfrm>
            <a:off x="533400" y="838200"/>
            <a:ext cx="7543800" cy="533400"/>
          </a:xfrm>
          <a:prstGeom prst="rect">
            <a:avLst/>
          </a:prstGeom>
          <a:noFill/>
          <a:ln w="9525">
            <a:noFill/>
            <a:miter lim="800000"/>
            <a:headEnd/>
            <a:tailEnd/>
          </a:ln>
        </p:spPr>
        <p:txBody>
          <a:bodyPr/>
          <a:lstStyle/>
          <a:p>
            <a:pPr marL="342900" indent="-342900">
              <a:spcBef>
                <a:spcPct val="20000"/>
              </a:spcBef>
              <a:buClr>
                <a:schemeClr val="tx1"/>
              </a:buClr>
            </a:pPr>
            <a:r>
              <a:rPr lang="en-US" sz="1800" dirty="0"/>
              <a:t>Example:   </a:t>
            </a:r>
            <a:r>
              <a:rPr lang="en-US" sz="1800" b="1" dirty="0">
                <a:solidFill>
                  <a:schemeClr val="tx2"/>
                </a:solidFill>
                <a:latin typeface="Courier New" pitchFamily="49" charset="0"/>
              </a:rPr>
              <a:t>var4 = (var1 * -5) / (-var2 % var3);</a:t>
            </a:r>
          </a:p>
        </p:txBody>
      </p:sp>
      <p:sp>
        <p:nvSpPr>
          <p:cNvPr id="63494" name="Text Box 4"/>
          <p:cNvSpPr txBox="1">
            <a:spLocks noChangeArrowheads="1"/>
          </p:cNvSpPr>
          <p:nvPr/>
        </p:nvSpPr>
        <p:spPr bwMode="auto">
          <a:xfrm>
            <a:off x="914400" y="1295400"/>
            <a:ext cx="7086600" cy="22860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205163" algn="l"/>
              </a:tabLst>
            </a:pPr>
            <a:r>
              <a:rPr lang="en-US" sz="1600" b="1">
                <a:latin typeface="Courier New" pitchFamily="49" charset="0"/>
              </a:rPr>
              <a:t>mov  eax,var2        ; first do right side of division</a:t>
            </a:r>
          </a:p>
          <a:p>
            <a:pPr>
              <a:lnSpc>
                <a:spcPct val="50000"/>
              </a:lnSpc>
              <a:spcBef>
                <a:spcPct val="50000"/>
              </a:spcBef>
              <a:tabLst>
                <a:tab pos="457200" algn="l"/>
                <a:tab pos="3205163" algn="l"/>
              </a:tabLst>
            </a:pPr>
            <a:r>
              <a:rPr lang="en-US" sz="1600" b="1">
                <a:latin typeface="Courier New" pitchFamily="49" charset="0"/>
              </a:rPr>
              <a:t>neg  eax</a:t>
            </a:r>
          </a:p>
          <a:p>
            <a:pPr>
              <a:lnSpc>
                <a:spcPct val="50000"/>
              </a:lnSpc>
              <a:spcBef>
                <a:spcPct val="50000"/>
              </a:spcBef>
              <a:tabLst>
                <a:tab pos="457200" algn="l"/>
                <a:tab pos="3205163" algn="l"/>
              </a:tabLst>
            </a:pPr>
            <a:r>
              <a:rPr lang="en-US" sz="1600" b="1">
                <a:latin typeface="Courier New" pitchFamily="49" charset="0"/>
              </a:rPr>
              <a:t>cdq                  ; sign-extend dividend</a:t>
            </a:r>
          </a:p>
          <a:p>
            <a:pPr>
              <a:lnSpc>
                <a:spcPct val="50000"/>
              </a:lnSpc>
              <a:spcBef>
                <a:spcPct val="50000"/>
              </a:spcBef>
              <a:tabLst>
                <a:tab pos="457200" algn="l"/>
                <a:tab pos="3205163" algn="l"/>
              </a:tabLst>
            </a:pPr>
            <a:r>
              <a:rPr lang="en-US" sz="1600" b="1">
                <a:latin typeface="Courier New" pitchFamily="49" charset="0"/>
              </a:rPr>
              <a:t>idiv var3            ; EDX = remainder</a:t>
            </a:r>
          </a:p>
          <a:p>
            <a:pPr>
              <a:lnSpc>
                <a:spcPct val="50000"/>
              </a:lnSpc>
              <a:spcBef>
                <a:spcPct val="50000"/>
              </a:spcBef>
              <a:tabLst>
                <a:tab pos="457200" algn="l"/>
                <a:tab pos="3205163" algn="l"/>
              </a:tabLst>
            </a:pPr>
            <a:r>
              <a:rPr lang="en-US" sz="1600" b="1">
                <a:latin typeface="Courier New" pitchFamily="49" charset="0"/>
              </a:rPr>
              <a:t>mov  ebx,edx         ; EBX = right side of division</a:t>
            </a:r>
          </a:p>
          <a:p>
            <a:pPr>
              <a:lnSpc>
                <a:spcPct val="50000"/>
              </a:lnSpc>
              <a:spcBef>
                <a:spcPct val="50000"/>
              </a:spcBef>
              <a:tabLst>
                <a:tab pos="457200" algn="l"/>
                <a:tab pos="3205163" algn="l"/>
              </a:tabLst>
            </a:pPr>
            <a:r>
              <a:rPr lang="en-US" sz="1600" b="1">
                <a:latin typeface="Courier New" pitchFamily="49" charset="0"/>
              </a:rPr>
              <a:t>mov  eax,-5          ; now for left side of division</a:t>
            </a:r>
          </a:p>
          <a:p>
            <a:pPr>
              <a:lnSpc>
                <a:spcPct val="50000"/>
              </a:lnSpc>
              <a:spcBef>
                <a:spcPct val="50000"/>
              </a:spcBef>
              <a:tabLst>
                <a:tab pos="457200" algn="l"/>
                <a:tab pos="3205163" algn="l"/>
              </a:tabLst>
            </a:pPr>
            <a:r>
              <a:rPr lang="en-US" sz="1600" b="1">
                <a:latin typeface="Courier New" pitchFamily="49" charset="0"/>
              </a:rPr>
              <a:t>imul var1            ; EDX:EAX = left side of division</a:t>
            </a:r>
          </a:p>
          <a:p>
            <a:pPr>
              <a:lnSpc>
                <a:spcPct val="50000"/>
              </a:lnSpc>
              <a:spcBef>
                <a:spcPct val="50000"/>
              </a:spcBef>
              <a:tabLst>
                <a:tab pos="457200" algn="l"/>
                <a:tab pos="3205163" algn="l"/>
              </a:tabLst>
            </a:pPr>
            <a:r>
              <a:rPr lang="en-US" sz="1600" b="1">
                <a:latin typeface="Courier New" pitchFamily="49" charset="0"/>
              </a:rPr>
              <a:t>idiv ebx             ; final division</a:t>
            </a:r>
          </a:p>
          <a:p>
            <a:pPr>
              <a:lnSpc>
                <a:spcPct val="50000"/>
              </a:lnSpc>
              <a:spcBef>
                <a:spcPct val="50000"/>
              </a:spcBef>
              <a:tabLst>
                <a:tab pos="457200" algn="l"/>
                <a:tab pos="3205163" algn="l"/>
              </a:tabLst>
            </a:pPr>
            <a:r>
              <a:rPr lang="en-US" sz="1600" b="1">
                <a:latin typeface="Courier New" pitchFamily="49" charset="0"/>
              </a:rPr>
              <a:t>mov  var4,eax        ; quotient</a:t>
            </a:r>
          </a:p>
        </p:txBody>
      </p:sp>
      <p:sp>
        <p:nvSpPr>
          <p:cNvPr id="203781" name="Text Box 5"/>
          <p:cNvSpPr txBox="1">
            <a:spLocks noChangeArrowheads="1"/>
          </p:cNvSpPr>
          <p:nvPr/>
        </p:nvSpPr>
        <p:spPr bwMode="auto">
          <a:xfrm>
            <a:off x="762000" y="3886200"/>
            <a:ext cx="7315200" cy="2146300"/>
          </a:xfrm>
          <a:prstGeom prst="rect">
            <a:avLst/>
          </a:prstGeom>
          <a:noFill/>
          <a:ln w="9525">
            <a:solidFill>
              <a:schemeClr val="tx2"/>
            </a:solidFill>
            <a:miter lim="800000"/>
            <a:headEnd/>
            <a:tailEnd/>
          </a:ln>
        </p:spPr>
        <p:txBody>
          <a:bodyPr tIns="137160" bIns="137160">
            <a:spAutoFit/>
          </a:bodyPr>
          <a:lstStyle/>
          <a:p>
            <a:pPr>
              <a:spcBef>
                <a:spcPct val="50000"/>
              </a:spcBef>
            </a:pPr>
            <a:r>
              <a:rPr lang="en-US" sz="1800" dirty="0">
                <a:solidFill>
                  <a:schemeClr val="tx2"/>
                </a:solidFill>
              </a:rPr>
              <a:t>To optimize the evaluation of an expression:</a:t>
            </a:r>
          </a:p>
          <a:p>
            <a:pPr marL="274320" indent="-274320">
              <a:spcBef>
                <a:spcPct val="25000"/>
              </a:spcBef>
              <a:buFontTx/>
              <a:buChar char="•"/>
            </a:pPr>
            <a:r>
              <a:rPr lang="en-US" sz="1800" dirty="0">
                <a:solidFill>
                  <a:schemeClr val="tx2"/>
                </a:solidFill>
              </a:rPr>
              <a:t> </a:t>
            </a:r>
            <a:r>
              <a:rPr lang="en-US" sz="1800" dirty="0" smtClean="0">
                <a:solidFill>
                  <a:schemeClr val="tx2"/>
                </a:solidFill>
              </a:rPr>
              <a:t>Try </a:t>
            </a:r>
            <a:r>
              <a:rPr lang="en-US" sz="1800" dirty="0">
                <a:solidFill>
                  <a:schemeClr val="tx2"/>
                </a:solidFill>
              </a:rPr>
              <a:t>not to use memory </a:t>
            </a:r>
            <a:r>
              <a:rPr lang="en-US" sz="1800" dirty="0" smtClean="0">
                <a:solidFill>
                  <a:schemeClr val="tx2"/>
                </a:solidFill>
              </a:rPr>
              <a:t>variables, use registers instead.</a:t>
            </a:r>
            <a:endParaRPr lang="en-US" sz="1800" dirty="0">
              <a:solidFill>
                <a:schemeClr val="tx2"/>
              </a:solidFill>
            </a:endParaRPr>
          </a:p>
          <a:p>
            <a:pPr marL="274320" indent="-274320">
              <a:spcBef>
                <a:spcPct val="25000"/>
              </a:spcBef>
              <a:buFontTx/>
              <a:buChar char="•"/>
            </a:pPr>
            <a:r>
              <a:rPr lang="en-US" sz="1800" dirty="0">
                <a:solidFill>
                  <a:schemeClr val="tx2"/>
                </a:solidFill>
              </a:rPr>
              <a:t> </a:t>
            </a:r>
            <a:r>
              <a:rPr lang="en-US" sz="1800" dirty="0" smtClean="0">
                <a:solidFill>
                  <a:schemeClr val="tx2"/>
                </a:solidFill>
              </a:rPr>
              <a:t>Using </a:t>
            </a:r>
            <a:r>
              <a:rPr lang="en-US" sz="1800" dirty="0">
                <a:solidFill>
                  <a:schemeClr val="tx2"/>
                </a:solidFill>
              </a:rPr>
              <a:t>the correct choice of registers can reduce the number of instructions because you don’t have to move data back and </a:t>
            </a:r>
            <a:r>
              <a:rPr lang="en-US" sz="1800" dirty="0" smtClean="0">
                <a:solidFill>
                  <a:schemeClr val="tx2"/>
                </a:solidFill>
              </a:rPr>
              <a:t>forth.</a:t>
            </a:r>
            <a:endParaRPr lang="en-US" sz="1800" dirty="0">
              <a:solidFill>
                <a:schemeClr val="tx2"/>
              </a:solidFill>
            </a:endParaRPr>
          </a:p>
          <a:p>
            <a:pPr marL="274320" indent="-274320">
              <a:spcBef>
                <a:spcPct val="25000"/>
              </a:spcBef>
              <a:buFontTx/>
              <a:buChar char="•"/>
            </a:pPr>
            <a:r>
              <a:rPr lang="en-US" sz="1800" dirty="0">
                <a:solidFill>
                  <a:schemeClr val="tx2"/>
                </a:solidFill>
              </a:rPr>
              <a:t> </a:t>
            </a:r>
            <a:r>
              <a:rPr lang="en-US" sz="1800" dirty="0" smtClean="0">
                <a:solidFill>
                  <a:schemeClr val="tx2"/>
                </a:solidFill>
              </a:rPr>
              <a:t>Sometime </a:t>
            </a:r>
            <a:r>
              <a:rPr lang="en-US" sz="1800" dirty="0">
                <a:solidFill>
                  <a:schemeClr val="tx2"/>
                </a:solidFill>
              </a:rPr>
              <a:t>it's simplest to calculate the right-hand term of an expression </a:t>
            </a:r>
            <a:r>
              <a:rPr lang="en-US" sz="1800" dirty="0" smtClean="0">
                <a:solidFill>
                  <a:schemeClr val="tx2"/>
                </a:solidFill>
              </a:rPr>
              <a:t>first.</a:t>
            </a:r>
            <a:endParaRPr lang="en-US" sz="1600"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3781"/>
                                        </p:tgtEl>
                                        <p:attrNameLst>
                                          <p:attrName>style.visibility</p:attrName>
                                        </p:attrNameLst>
                                      </p:cBhvr>
                                      <p:to>
                                        <p:strVal val="visible"/>
                                      </p:to>
                                    </p:set>
                                    <p:animEffect transition="in" filter="box(in)">
                                      <p:cBhvr>
                                        <p:cTn id="7" dur="500"/>
                                        <p:tgtEl>
                                          <p:spTgt spid="203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1"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Slide Number Placeholder 3"/>
          <p:cNvSpPr>
            <a:spLocks noGrp="1"/>
          </p:cNvSpPr>
          <p:nvPr>
            <p:ph type="sldNum" sz="quarter" idx="11"/>
          </p:nvPr>
        </p:nvSpPr>
        <p:spPr/>
        <p:txBody>
          <a:bodyPr/>
          <a:lstStyle/>
          <a:p>
            <a:pPr>
              <a:defRPr/>
            </a:pPr>
            <a:fld id="{EF3BAF51-56B5-48EE-A3D6-CB9FBB52A6CE}" type="slidenum">
              <a:rPr lang="en-US" smtClean="0"/>
              <a:pPr>
                <a:defRPr/>
              </a:pPr>
              <a:t>61</a:t>
            </a:fld>
            <a:endParaRPr lang="en-US" smtClean="0"/>
          </a:p>
        </p:txBody>
      </p:sp>
      <p:sp>
        <p:nvSpPr>
          <p:cNvPr id="204802" name="Rectangle 2"/>
          <p:cNvSpPr>
            <a:spLocks noGrp="1" noChangeArrowheads="1"/>
          </p:cNvSpPr>
          <p:nvPr>
            <p:ph type="title"/>
          </p:nvPr>
        </p:nvSpPr>
        <p:spPr/>
        <p:txBody>
          <a:bodyPr/>
          <a:lstStyle/>
          <a:p>
            <a:pPr eaLnBrk="1" hangingPunct="1">
              <a:defRPr/>
            </a:pPr>
            <a:r>
              <a:rPr lang="en-US" sz="2800" smtClean="0"/>
              <a:t>More Examples</a:t>
            </a:r>
          </a:p>
        </p:txBody>
      </p:sp>
      <p:sp>
        <p:nvSpPr>
          <p:cNvPr id="204803" name="Text Box 3"/>
          <p:cNvSpPr txBox="1">
            <a:spLocks noChangeArrowheads="1"/>
          </p:cNvSpPr>
          <p:nvPr/>
        </p:nvSpPr>
        <p:spPr bwMode="auto">
          <a:xfrm>
            <a:off x="3124200" y="1752600"/>
            <a:ext cx="2438400" cy="838200"/>
          </a:xfrm>
          <a:prstGeom prst="rect">
            <a:avLst/>
          </a:prstGeom>
          <a:noFill/>
          <a:ln w="9525">
            <a:solidFill>
              <a:schemeClr val="tx2"/>
            </a:solidFill>
            <a:miter lim="800000"/>
            <a:headEnd/>
            <a:tailEnd/>
          </a:ln>
        </p:spPr>
        <p:txBody>
          <a:bodyPr lIns="137160" tIns="182880" rIns="137160" bIns="182880"/>
          <a:lstStyle/>
          <a:p>
            <a:pPr>
              <a:lnSpc>
                <a:spcPct val="50000"/>
              </a:lnSpc>
              <a:spcBef>
                <a:spcPct val="50000"/>
              </a:spcBef>
              <a:tabLst>
                <a:tab pos="457200" algn="l"/>
                <a:tab pos="3657600" algn="l"/>
                <a:tab pos="4114800" algn="l"/>
              </a:tabLst>
            </a:pPr>
            <a:r>
              <a:rPr lang="en-US" sz="1600" b="1">
                <a:solidFill>
                  <a:schemeClr val="tx2"/>
                </a:solidFill>
                <a:latin typeface="Courier New" pitchFamily="49" charset="0"/>
              </a:rPr>
              <a:t>mov eax,20</a:t>
            </a:r>
          </a:p>
          <a:p>
            <a:pPr>
              <a:lnSpc>
                <a:spcPct val="50000"/>
              </a:lnSpc>
              <a:spcBef>
                <a:spcPct val="50000"/>
              </a:spcBef>
              <a:tabLst>
                <a:tab pos="457200" algn="l"/>
                <a:tab pos="3657600" algn="l"/>
                <a:tab pos="4114800" algn="l"/>
              </a:tabLst>
            </a:pPr>
            <a:r>
              <a:rPr lang="en-US" sz="1600" b="1">
                <a:solidFill>
                  <a:schemeClr val="tx2"/>
                </a:solidFill>
                <a:latin typeface="Courier New" pitchFamily="49" charset="0"/>
              </a:rPr>
              <a:t>imul ebx</a:t>
            </a:r>
          </a:p>
          <a:p>
            <a:pPr>
              <a:lnSpc>
                <a:spcPct val="50000"/>
              </a:lnSpc>
              <a:spcBef>
                <a:spcPct val="50000"/>
              </a:spcBef>
              <a:tabLst>
                <a:tab pos="457200" algn="l"/>
                <a:tab pos="3657600" algn="l"/>
                <a:tab pos="4114800" algn="l"/>
              </a:tabLst>
            </a:pPr>
            <a:r>
              <a:rPr lang="en-US" sz="1600" b="1">
                <a:solidFill>
                  <a:schemeClr val="tx2"/>
                </a:solidFill>
                <a:latin typeface="Courier New" pitchFamily="49" charset="0"/>
              </a:rPr>
              <a:t>idiv ecx</a:t>
            </a:r>
          </a:p>
        </p:txBody>
      </p:sp>
      <p:sp>
        <p:nvSpPr>
          <p:cNvPr id="64518" name="Text Box 4"/>
          <p:cNvSpPr txBox="1">
            <a:spLocks noChangeArrowheads="1"/>
          </p:cNvSpPr>
          <p:nvPr/>
        </p:nvSpPr>
        <p:spPr bwMode="auto">
          <a:xfrm>
            <a:off x="685800" y="762000"/>
            <a:ext cx="7696200" cy="1016000"/>
          </a:xfrm>
          <a:prstGeom prst="rect">
            <a:avLst/>
          </a:prstGeom>
          <a:noFill/>
          <a:ln w="9525">
            <a:noFill/>
            <a:miter lim="800000"/>
            <a:headEnd/>
            <a:tailEnd/>
          </a:ln>
        </p:spPr>
        <p:txBody>
          <a:bodyPr tIns="137160" bIns="137160">
            <a:spAutoFit/>
          </a:bodyPr>
          <a:lstStyle/>
          <a:p>
            <a:pPr>
              <a:spcBef>
                <a:spcPct val="50000"/>
              </a:spcBef>
            </a:pPr>
            <a:r>
              <a:rPr lang="en-US" sz="1800" dirty="0"/>
              <a:t>Implement the following expression using signed 32-bit integers:</a:t>
            </a:r>
          </a:p>
          <a:p>
            <a:pPr>
              <a:spcBef>
                <a:spcPct val="50000"/>
              </a:spcBef>
            </a:pPr>
            <a:r>
              <a:rPr lang="en-US" sz="2000" b="1" dirty="0">
                <a:latin typeface="Courier New" pitchFamily="49" charset="0"/>
              </a:rPr>
              <a:t>	</a:t>
            </a:r>
            <a:r>
              <a:rPr lang="en-US" sz="1600" b="1" dirty="0" err="1">
                <a:latin typeface="Courier New" pitchFamily="49" charset="0"/>
              </a:rPr>
              <a:t>eax</a:t>
            </a:r>
            <a:r>
              <a:rPr lang="en-US" sz="1600" b="1" dirty="0">
                <a:latin typeface="Courier New" pitchFamily="49" charset="0"/>
              </a:rPr>
              <a:t> = (</a:t>
            </a:r>
            <a:r>
              <a:rPr lang="en-US" sz="1600" b="1" dirty="0" err="1">
                <a:latin typeface="Courier New" pitchFamily="49" charset="0"/>
              </a:rPr>
              <a:t>ebx</a:t>
            </a:r>
            <a:r>
              <a:rPr lang="en-US" sz="1600" b="1" dirty="0">
                <a:latin typeface="Courier New" pitchFamily="49" charset="0"/>
              </a:rPr>
              <a:t> * 20) / </a:t>
            </a:r>
            <a:r>
              <a:rPr lang="en-US" sz="1600" b="1" dirty="0" err="1">
                <a:latin typeface="Courier New" pitchFamily="49" charset="0"/>
              </a:rPr>
              <a:t>ecx</a:t>
            </a:r>
            <a:endParaRPr lang="en-US" sz="1600" b="1" dirty="0">
              <a:latin typeface="Courier New" pitchFamily="49" charset="0"/>
            </a:endParaRPr>
          </a:p>
        </p:txBody>
      </p:sp>
      <p:sp>
        <p:nvSpPr>
          <p:cNvPr id="64519" name="Text Box 5"/>
          <p:cNvSpPr txBox="1">
            <a:spLocks noChangeArrowheads="1"/>
          </p:cNvSpPr>
          <p:nvPr/>
        </p:nvSpPr>
        <p:spPr bwMode="auto">
          <a:xfrm>
            <a:off x="838200" y="2743200"/>
            <a:ext cx="7696200" cy="1292225"/>
          </a:xfrm>
          <a:prstGeom prst="rect">
            <a:avLst/>
          </a:prstGeom>
          <a:noFill/>
          <a:ln w="9525">
            <a:noFill/>
            <a:miter lim="800000"/>
            <a:headEnd/>
            <a:tailEnd/>
          </a:ln>
        </p:spPr>
        <p:txBody>
          <a:bodyPr tIns="137160" bIns="137160">
            <a:spAutoFit/>
          </a:bodyPr>
          <a:lstStyle/>
          <a:p>
            <a:pPr>
              <a:spcBef>
                <a:spcPct val="50000"/>
              </a:spcBef>
            </a:pPr>
            <a:r>
              <a:rPr lang="en-US" sz="1800" dirty="0"/>
              <a:t>Implement the following expression using signed 32-bit integers. Do not modify any variables other than var3:</a:t>
            </a:r>
          </a:p>
          <a:p>
            <a:pPr>
              <a:spcBef>
                <a:spcPct val="50000"/>
              </a:spcBef>
            </a:pPr>
            <a:r>
              <a:rPr lang="en-US" sz="2000" b="1" dirty="0">
                <a:latin typeface="Courier New" pitchFamily="49" charset="0"/>
              </a:rPr>
              <a:t>	</a:t>
            </a:r>
            <a:r>
              <a:rPr lang="en-US" sz="1600" b="1" dirty="0">
                <a:latin typeface="Courier New" pitchFamily="49" charset="0"/>
              </a:rPr>
              <a:t>var3 = (var1 * -var2) / (var3 – </a:t>
            </a:r>
            <a:r>
              <a:rPr lang="en-US" sz="1600" b="1" dirty="0" err="1">
                <a:latin typeface="Courier New" pitchFamily="49" charset="0"/>
              </a:rPr>
              <a:t>ebx</a:t>
            </a:r>
            <a:r>
              <a:rPr lang="en-US" sz="1600" b="1" dirty="0">
                <a:latin typeface="Courier New" pitchFamily="49" charset="0"/>
              </a:rPr>
              <a:t>)</a:t>
            </a:r>
          </a:p>
        </p:txBody>
      </p:sp>
      <p:sp>
        <p:nvSpPr>
          <p:cNvPr id="204806" name="Text Box 6"/>
          <p:cNvSpPr txBox="1">
            <a:spLocks noChangeArrowheads="1"/>
          </p:cNvSpPr>
          <p:nvPr/>
        </p:nvSpPr>
        <p:spPr bwMode="auto">
          <a:xfrm>
            <a:off x="1828800" y="3962400"/>
            <a:ext cx="5715000" cy="2209800"/>
          </a:xfrm>
          <a:prstGeom prst="rect">
            <a:avLst/>
          </a:prstGeom>
          <a:noFill/>
          <a:ln w="9525">
            <a:solidFill>
              <a:schemeClr val="tx2"/>
            </a:solidFill>
            <a:miter lim="800000"/>
            <a:headEnd/>
            <a:tailEnd/>
          </a:ln>
        </p:spPr>
        <p:txBody>
          <a:bodyPr lIns="137160" tIns="182880" rIns="137160" bIns="182880"/>
          <a:lstStyle/>
          <a:p>
            <a:pPr>
              <a:lnSpc>
                <a:spcPct val="50000"/>
              </a:lnSpc>
              <a:spcBef>
                <a:spcPct val="50000"/>
              </a:spcBef>
              <a:tabLst>
                <a:tab pos="457200" algn="l"/>
                <a:tab pos="2687638" algn="l"/>
              </a:tabLst>
            </a:pPr>
            <a:r>
              <a:rPr lang="en-US" sz="1600" b="1">
                <a:solidFill>
                  <a:schemeClr val="tx2"/>
                </a:solidFill>
                <a:latin typeface="Courier New" pitchFamily="49" charset="0"/>
              </a:rPr>
              <a:t>mov  eax,var1</a:t>
            </a:r>
          </a:p>
          <a:p>
            <a:pPr>
              <a:lnSpc>
                <a:spcPct val="50000"/>
              </a:lnSpc>
              <a:spcBef>
                <a:spcPct val="50000"/>
              </a:spcBef>
              <a:tabLst>
                <a:tab pos="457200" algn="l"/>
                <a:tab pos="2687638" algn="l"/>
              </a:tabLst>
            </a:pPr>
            <a:r>
              <a:rPr lang="en-US" sz="1600" b="1">
                <a:solidFill>
                  <a:schemeClr val="tx2"/>
                </a:solidFill>
                <a:latin typeface="Courier New" pitchFamily="49" charset="0"/>
              </a:rPr>
              <a:t>mov  edx,var2</a:t>
            </a:r>
          </a:p>
          <a:p>
            <a:pPr>
              <a:lnSpc>
                <a:spcPct val="50000"/>
              </a:lnSpc>
              <a:spcBef>
                <a:spcPct val="50000"/>
              </a:spcBef>
              <a:tabLst>
                <a:tab pos="457200" algn="l"/>
                <a:tab pos="2687638" algn="l"/>
              </a:tabLst>
            </a:pPr>
            <a:r>
              <a:rPr lang="en-US" sz="1600" b="1">
                <a:solidFill>
                  <a:schemeClr val="tx2"/>
                </a:solidFill>
                <a:latin typeface="Courier New" pitchFamily="49" charset="0"/>
              </a:rPr>
              <a:t>neg  edx</a:t>
            </a:r>
          </a:p>
          <a:p>
            <a:pPr>
              <a:lnSpc>
                <a:spcPct val="50000"/>
              </a:lnSpc>
              <a:spcBef>
                <a:spcPct val="50000"/>
              </a:spcBef>
              <a:tabLst>
                <a:tab pos="457200" algn="l"/>
                <a:tab pos="2687638" algn="l"/>
              </a:tabLst>
            </a:pPr>
            <a:r>
              <a:rPr lang="en-US" sz="1600" b="1">
                <a:solidFill>
                  <a:schemeClr val="tx2"/>
                </a:solidFill>
                <a:latin typeface="Courier New" pitchFamily="49" charset="0"/>
              </a:rPr>
              <a:t>imul edx	; left side at EDX:EAX</a:t>
            </a:r>
          </a:p>
          <a:p>
            <a:pPr>
              <a:lnSpc>
                <a:spcPct val="50000"/>
              </a:lnSpc>
              <a:spcBef>
                <a:spcPct val="50000"/>
              </a:spcBef>
              <a:tabLst>
                <a:tab pos="457200" algn="l"/>
                <a:tab pos="2687638" algn="l"/>
              </a:tabLst>
            </a:pPr>
            <a:r>
              <a:rPr lang="en-US" sz="1600" b="1">
                <a:solidFill>
                  <a:schemeClr val="tx2"/>
                </a:solidFill>
                <a:latin typeface="Courier New" pitchFamily="49" charset="0"/>
              </a:rPr>
              <a:t>mov  ecx,var3</a:t>
            </a:r>
          </a:p>
          <a:p>
            <a:pPr>
              <a:lnSpc>
                <a:spcPct val="50000"/>
              </a:lnSpc>
              <a:spcBef>
                <a:spcPct val="50000"/>
              </a:spcBef>
              <a:tabLst>
                <a:tab pos="457200" algn="l"/>
                <a:tab pos="2687638" algn="l"/>
              </a:tabLst>
            </a:pPr>
            <a:r>
              <a:rPr lang="en-US" sz="1600" b="1">
                <a:solidFill>
                  <a:schemeClr val="tx2"/>
                </a:solidFill>
                <a:latin typeface="Courier New" pitchFamily="49" charset="0"/>
              </a:rPr>
              <a:t>sub  ecx,ebx</a:t>
            </a:r>
          </a:p>
          <a:p>
            <a:pPr>
              <a:lnSpc>
                <a:spcPct val="50000"/>
              </a:lnSpc>
              <a:spcBef>
                <a:spcPct val="50000"/>
              </a:spcBef>
              <a:tabLst>
                <a:tab pos="457200" algn="l"/>
                <a:tab pos="2687638" algn="l"/>
              </a:tabLst>
            </a:pPr>
            <a:r>
              <a:rPr lang="en-US" sz="1600" b="1">
                <a:solidFill>
                  <a:schemeClr val="tx2"/>
                </a:solidFill>
                <a:latin typeface="Courier New" pitchFamily="49" charset="0"/>
              </a:rPr>
              <a:t>idiv ecx	; EAX = quotient</a:t>
            </a:r>
          </a:p>
          <a:p>
            <a:pPr>
              <a:lnSpc>
                <a:spcPct val="50000"/>
              </a:lnSpc>
              <a:spcBef>
                <a:spcPct val="50000"/>
              </a:spcBef>
              <a:tabLst>
                <a:tab pos="457200" algn="l"/>
                <a:tab pos="2687638" algn="l"/>
              </a:tabLst>
            </a:pPr>
            <a:r>
              <a:rPr lang="en-US" sz="1600" b="1">
                <a:solidFill>
                  <a:schemeClr val="tx2"/>
                </a:solidFill>
                <a:latin typeface="Courier New" pitchFamily="49" charset="0"/>
              </a:rPr>
              <a:t>mov  var3,eax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4803"/>
                                        </p:tgtEl>
                                        <p:attrNameLst>
                                          <p:attrName>style.visibility</p:attrName>
                                        </p:attrNameLst>
                                      </p:cBhvr>
                                      <p:to>
                                        <p:strVal val="visible"/>
                                      </p:to>
                                    </p:set>
                                    <p:animEffect transition="in" filter="dissolve">
                                      <p:cBhvr>
                                        <p:cTn id="7" dur="500"/>
                                        <p:tgtEl>
                                          <p:spTgt spid="20480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4806"/>
                                        </p:tgtEl>
                                        <p:attrNameLst>
                                          <p:attrName>style.visibility</p:attrName>
                                        </p:attrNameLst>
                                      </p:cBhvr>
                                      <p:to>
                                        <p:strVal val="visible"/>
                                      </p:to>
                                    </p:set>
                                    <p:animEffect transition="in" filter="dissolve">
                                      <p:cBhvr>
                                        <p:cTn id="12" dur="500"/>
                                        <p:tgtEl>
                                          <p:spTgt spid="204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animBg="1" autoUpdateAnimBg="0"/>
      <p:bldP spid="204806"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Slide Number Placeholder 2"/>
          <p:cNvSpPr>
            <a:spLocks noGrp="1"/>
          </p:cNvSpPr>
          <p:nvPr>
            <p:ph type="sldNum" sz="quarter" idx="11"/>
          </p:nvPr>
        </p:nvSpPr>
        <p:spPr/>
        <p:txBody>
          <a:bodyPr/>
          <a:lstStyle/>
          <a:p>
            <a:pPr>
              <a:defRPr/>
            </a:pPr>
            <a:fld id="{5C8376AB-CD31-483A-A274-0DBDE1C9F06E}" type="slidenum">
              <a:rPr lang="en-US" smtClean="0"/>
              <a:pPr>
                <a:defRPr/>
              </a:pPr>
              <a:t>62</a:t>
            </a:fld>
            <a:endParaRPr lang="en-US" smtClean="0"/>
          </a:p>
        </p:txBody>
      </p:sp>
      <p:sp>
        <p:nvSpPr>
          <p:cNvPr id="65540"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E669D95B-2D03-4D66-9172-3D38F19D102B}" type="slidenum">
              <a:rPr lang="en-US" sz="1600">
                <a:latin typeface="Times New Roman" pitchFamily="18" charset="0"/>
              </a:rPr>
              <a:pPr algn="r"/>
              <a:t>62</a:t>
            </a:fld>
            <a:endParaRPr lang="en-US" sz="1600">
              <a:latin typeface="Times New Roman" pitchFamily="18" charset="0"/>
            </a:endParaRPr>
          </a:p>
        </p:txBody>
      </p:sp>
      <p:sp>
        <p:nvSpPr>
          <p:cNvPr id="151554" name="Rectangle 2"/>
          <p:cNvSpPr>
            <a:spLocks noGrp="1" noChangeArrowheads="1"/>
          </p:cNvSpPr>
          <p:nvPr>
            <p:ph type="title" idx="4294967295"/>
          </p:nvPr>
        </p:nvSpPr>
        <p:spPr/>
        <p:txBody>
          <a:bodyPr/>
          <a:lstStyle/>
          <a:p>
            <a:pPr eaLnBrk="1" hangingPunct="1">
              <a:defRPr/>
            </a:pPr>
            <a:r>
              <a:rPr lang="en-US" sz="2800"/>
              <a:t>Summary of Key Concepts</a:t>
            </a:r>
          </a:p>
        </p:txBody>
      </p:sp>
      <p:sp>
        <p:nvSpPr>
          <p:cNvPr id="65542" name="Rectangle 3"/>
          <p:cNvSpPr>
            <a:spLocks noGrp="1" noChangeArrowheads="1"/>
          </p:cNvSpPr>
          <p:nvPr>
            <p:ph type="body" idx="4294967295"/>
          </p:nvPr>
        </p:nvSpPr>
        <p:spPr>
          <a:xfrm>
            <a:off x="762000" y="838200"/>
            <a:ext cx="7696200" cy="4953000"/>
          </a:xfrm>
        </p:spPr>
        <p:txBody>
          <a:bodyPr/>
          <a:lstStyle/>
          <a:p>
            <a:pPr eaLnBrk="1" hangingPunct="1"/>
            <a:r>
              <a:rPr lang="en-US" sz="1800" dirty="0" smtClean="0"/>
              <a:t>INC is shorter than ADD when incrementing by 1, DEC is shorter than SUB when decrementing by 1.</a:t>
            </a:r>
          </a:p>
          <a:p>
            <a:pPr eaLnBrk="1" hangingPunct="1"/>
            <a:r>
              <a:rPr lang="en-US" sz="1800" dirty="0" smtClean="0"/>
              <a:t>When adding and subtracting unsigned integers, check CF for invalid results.</a:t>
            </a:r>
          </a:p>
          <a:p>
            <a:pPr eaLnBrk="1" hangingPunct="1"/>
            <a:r>
              <a:rPr lang="en-US" sz="1800" dirty="0" smtClean="0"/>
              <a:t>When adding and subtracting signed integers, check OF for invalid results.</a:t>
            </a:r>
          </a:p>
          <a:p>
            <a:pPr eaLnBrk="1" hangingPunct="1"/>
            <a:r>
              <a:rPr lang="en-US" sz="1800" dirty="0" smtClean="0"/>
              <a:t>Use MUL and DIV for unsigned integers.</a:t>
            </a:r>
          </a:p>
          <a:p>
            <a:pPr eaLnBrk="1" hangingPunct="1"/>
            <a:r>
              <a:rPr lang="en-US" sz="1800" dirty="0" smtClean="0"/>
              <a:t>Use IMUL and IDIV for signed integers.</a:t>
            </a:r>
          </a:p>
          <a:p>
            <a:pPr eaLnBrk="1" hangingPunct="1"/>
            <a:r>
              <a:rPr lang="en-US" sz="1800" dirty="0" smtClean="0"/>
              <a:t>Before using DIV, zero out the upper half of the dividend in EDX / DX</a:t>
            </a:r>
            <a:r>
              <a:rPr lang="en-US" sz="1800" smtClean="0"/>
              <a:t>/ AH.</a:t>
            </a:r>
            <a:endParaRPr lang="en-US" sz="1800" dirty="0" smtClean="0"/>
          </a:p>
          <a:p>
            <a:pPr eaLnBrk="1" hangingPunct="1"/>
            <a:r>
              <a:rPr lang="en-US" sz="1800" dirty="0" smtClean="0"/>
              <a:t>Before using IDIV,  use the convert instructions to sign extend the upper half of the dividend in EDX / DX/ AH.</a:t>
            </a:r>
          </a:p>
          <a:p>
            <a:pPr eaLnBrk="1" hangingPunct="1"/>
            <a:r>
              <a:rPr lang="en-US" sz="1800" dirty="0" smtClean="0"/>
              <a:t>To optimize arithmetic expression evaluation, plan ahead the order of operations and keep data in the appropriate registers.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Slide Number Placeholder 3"/>
          <p:cNvSpPr>
            <a:spLocks noGrp="1"/>
          </p:cNvSpPr>
          <p:nvPr>
            <p:ph type="sldNum" sz="quarter" idx="11"/>
          </p:nvPr>
        </p:nvSpPr>
        <p:spPr/>
        <p:txBody>
          <a:bodyPr/>
          <a:lstStyle/>
          <a:p>
            <a:pPr>
              <a:defRPr/>
            </a:pPr>
            <a:fld id="{DB296811-1023-428B-A7FF-924F3439EAEB}" type="slidenum">
              <a:rPr lang="en-US" smtClean="0"/>
              <a:pPr>
                <a:defRPr/>
              </a:pPr>
              <a:t>7</a:t>
            </a:fld>
            <a:endParaRPr lang="en-US" smtClean="0"/>
          </a:p>
        </p:txBody>
      </p:sp>
      <p:sp>
        <p:nvSpPr>
          <p:cNvPr id="79874" name="Rectangle 2"/>
          <p:cNvSpPr>
            <a:spLocks noGrp="1" noChangeArrowheads="1"/>
          </p:cNvSpPr>
          <p:nvPr>
            <p:ph type="title"/>
          </p:nvPr>
        </p:nvSpPr>
        <p:spPr>
          <a:xfrm>
            <a:off x="685800" y="76200"/>
            <a:ext cx="7772400" cy="609600"/>
          </a:xfrm>
        </p:spPr>
        <p:txBody>
          <a:bodyPr/>
          <a:lstStyle/>
          <a:p>
            <a:pPr eaLnBrk="1" hangingPunct="1">
              <a:defRPr/>
            </a:pPr>
            <a:r>
              <a:rPr lang="en-US" sz="2800" dirty="0" smtClean="0"/>
              <a:t>Zero Extension</a:t>
            </a:r>
          </a:p>
        </p:txBody>
      </p:sp>
      <p:sp>
        <p:nvSpPr>
          <p:cNvPr id="1030" name="Text Box 3"/>
          <p:cNvSpPr txBox="1">
            <a:spLocks noChangeArrowheads="1"/>
          </p:cNvSpPr>
          <p:nvPr/>
        </p:nvSpPr>
        <p:spPr bwMode="auto">
          <a:xfrm>
            <a:off x="914400" y="4953000"/>
            <a:ext cx="6858000" cy="1143000"/>
          </a:xfrm>
          <a:prstGeom prst="rect">
            <a:avLst/>
          </a:prstGeom>
          <a:noFill/>
          <a:ln w="9525">
            <a:solidFill>
              <a:schemeClr val="tx1"/>
            </a:solidFill>
            <a:miter lim="800000"/>
            <a:headEnd/>
            <a:tailEnd/>
          </a:ln>
        </p:spPr>
        <p:txBody>
          <a:bodyPr tIns="137160" bIns="228600"/>
          <a:lstStyle/>
          <a:p>
            <a:pPr>
              <a:lnSpc>
                <a:spcPct val="80000"/>
              </a:lnSpc>
              <a:spcBef>
                <a:spcPct val="50000"/>
              </a:spcBef>
              <a:tabLst>
                <a:tab pos="457200" algn="l"/>
                <a:tab pos="3657600" algn="l"/>
                <a:tab pos="4114800" algn="l"/>
              </a:tabLst>
            </a:pPr>
            <a:r>
              <a:rPr lang="en-US" sz="1600" b="1" dirty="0" err="1">
                <a:latin typeface="Courier New" pitchFamily="49" charset="0"/>
              </a:rPr>
              <a:t>mov</a:t>
            </a:r>
            <a:r>
              <a:rPr lang="en-US" sz="1600" b="1" dirty="0">
                <a:latin typeface="Courier New" pitchFamily="49" charset="0"/>
              </a:rPr>
              <a:t> bl,10001111b          ; 8-bit value</a:t>
            </a:r>
          </a:p>
          <a:p>
            <a:pPr>
              <a:lnSpc>
                <a:spcPct val="80000"/>
              </a:lnSpc>
              <a:spcBef>
                <a:spcPct val="50000"/>
              </a:spcBef>
              <a:tabLst>
                <a:tab pos="457200" algn="l"/>
                <a:tab pos="3657600" algn="l"/>
                <a:tab pos="4114800" algn="l"/>
              </a:tabLst>
            </a:pPr>
            <a:r>
              <a:rPr lang="en-US" sz="1600" b="1" dirty="0" err="1">
                <a:solidFill>
                  <a:schemeClr val="tx2"/>
                </a:solidFill>
                <a:latin typeface="Courier New" pitchFamily="49" charset="0"/>
              </a:rPr>
              <a:t>movzx</a:t>
            </a:r>
            <a:r>
              <a:rPr lang="en-US" sz="1600" b="1" dirty="0">
                <a:latin typeface="Courier New" pitchFamily="49" charset="0"/>
              </a:rPr>
              <a:t> </a:t>
            </a:r>
            <a:r>
              <a:rPr lang="en-US" sz="1600" b="1" dirty="0" err="1">
                <a:latin typeface="Courier New" pitchFamily="49" charset="0"/>
              </a:rPr>
              <a:t>ax,bl</a:t>
            </a:r>
            <a:r>
              <a:rPr lang="en-US" sz="1600" b="1" dirty="0">
                <a:latin typeface="Courier New" pitchFamily="49" charset="0"/>
              </a:rPr>
              <a:t>               ; zero-extend to 16 bits</a:t>
            </a:r>
          </a:p>
          <a:p>
            <a:pPr>
              <a:lnSpc>
                <a:spcPct val="80000"/>
              </a:lnSpc>
              <a:spcBef>
                <a:spcPct val="50000"/>
              </a:spcBef>
              <a:tabLst>
                <a:tab pos="457200" algn="l"/>
                <a:tab pos="3657600" algn="l"/>
                <a:tab pos="4114800" algn="l"/>
              </a:tabLst>
            </a:pPr>
            <a:r>
              <a:rPr lang="en-US" sz="1600" b="1" dirty="0" err="1">
                <a:solidFill>
                  <a:schemeClr val="tx2"/>
                </a:solidFill>
                <a:latin typeface="Courier New" pitchFamily="49" charset="0"/>
              </a:rPr>
              <a:t>movzx</a:t>
            </a:r>
            <a:r>
              <a:rPr lang="en-US" sz="1600" b="1" dirty="0">
                <a:latin typeface="Courier New" pitchFamily="49" charset="0"/>
              </a:rPr>
              <a:t> </a:t>
            </a:r>
            <a:r>
              <a:rPr lang="en-US" sz="1600" b="1" dirty="0" err="1">
                <a:latin typeface="Courier New" pitchFamily="49" charset="0"/>
              </a:rPr>
              <a:t>ecx,bl</a:t>
            </a:r>
            <a:r>
              <a:rPr lang="en-US" sz="1600" b="1" dirty="0">
                <a:latin typeface="Courier New" pitchFamily="49" charset="0"/>
              </a:rPr>
              <a:t>              ; zero-extend to 32 bits</a:t>
            </a:r>
          </a:p>
        </p:txBody>
      </p:sp>
      <p:sp>
        <p:nvSpPr>
          <p:cNvPr id="1031" name="Text Box 4"/>
          <p:cNvSpPr txBox="1">
            <a:spLocks noChangeArrowheads="1"/>
          </p:cNvSpPr>
          <p:nvPr/>
        </p:nvSpPr>
        <p:spPr bwMode="auto">
          <a:xfrm>
            <a:off x="533400" y="609600"/>
            <a:ext cx="8077200" cy="2742289"/>
          </a:xfrm>
          <a:prstGeom prst="rect">
            <a:avLst/>
          </a:prstGeom>
          <a:noFill/>
          <a:ln w="9525">
            <a:noFill/>
            <a:miter lim="800000"/>
            <a:headEnd/>
            <a:tailEnd/>
          </a:ln>
        </p:spPr>
        <p:txBody>
          <a:bodyPr wrap="square" tIns="137160" bIns="137160">
            <a:spAutoFit/>
          </a:bodyPr>
          <a:lstStyle/>
          <a:p>
            <a:pPr marL="182880" indent="-182880">
              <a:lnSpc>
                <a:spcPct val="80000"/>
              </a:lnSpc>
              <a:spcBef>
                <a:spcPct val="50000"/>
              </a:spcBef>
            </a:pPr>
            <a:r>
              <a:rPr lang="en-US" sz="1800" dirty="0" smtClean="0"/>
              <a:t>MOV </a:t>
            </a:r>
            <a:r>
              <a:rPr lang="en-US" sz="1800" dirty="0"/>
              <a:t>requires that source and destination operands are the same size</a:t>
            </a:r>
          </a:p>
          <a:p>
            <a:pPr marL="274320" indent="-274320">
              <a:lnSpc>
                <a:spcPct val="80000"/>
              </a:lnSpc>
              <a:spcBef>
                <a:spcPct val="50000"/>
              </a:spcBef>
              <a:buFontTx/>
              <a:buChar char="•"/>
            </a:pPr>
            <a:r>
              <a:rPr lang="en-US" sz="1800" dirty="0" smtClean="0"/>
              <a:t>But </a:t>
            </a:r>
            <a:r>
              <a:rPr lang="en-US" sz="1800" dirty="0"/>
              <a:t>sometime you want to copy the source data to a larger </a:t>
            </a:r>
            <a:r>
              <a:rPr lang="en-US" sz="1800" dirty="0" smtClean="0"/>
              <a:t>size destination register.</a:t>
            </a:r>
            <a:endParaRPr lang="en-US" sz="1800" dirty="0"/>
          </a:p>
          <a:p>
            <a:pPr marL="274320" indent="-274320">
              <a:lnSpc>
                <a:spcPct val="80000"/>
              </a:lnSpc>
              <a:spcBef>
                <a:spcPct val="50000"/>
              </a:spcBef>
              <a:buFontTx/>
              <a:buChar char="•"/>
            </a:pPr>
            <a:r>
              <a:rPr lang="en-US" sz="1800" dirty="0" smtClean="0"/>
              <a:t>MOVZX </a:t>
            </a:r>
            <a:r>
              <a:rPr lang="en-US" sz="1800" dirty="0"/>
              <a:t>instruction copies the source data into a 16 or 32 bit register and  </a:t>
            </a:r>
            <a:r>
              <a:rPr lang="en-US" sz="1800" dirty="0" smtClean="0"/>
              <a:t>fills </a:t>
            </a:r>
            <a:r>
              <a:rPr lang="en-US" sz="1800" dirty="0"/>
              <a:t>(extends) the upper half of the destination with </a:t>
            </a:r>
            <a:r>
              <a:rPr lang="en-US" sz="1800" dirty="0" smtClean="0"/>
              <a:t>zeros.</a:t>
            </a:r>
            <a:endParaRPr lang="en-US" sz="1800" dirty="0"/>
          </a:p>
          <a:p>
            <a:pPr marL="274320" indent="-274320">
              <a:lnSpc>
                <a:spcPct val="80000"/>
              </a:lnSpc>
              <a:spcBef>
                <a:spcPct val="50000"/>
              </a:spcBef>
              <a:buFontTx/>
              <a:buChar char="•"/>
            </a:pPr>
            <a:r>
              <a:rPr lang="en-US" sz="1800" dirty="0" smtClean="0"/>
              <a:t>MOVZX </a:t>
            </a:r>
            <a:r>
              <a:rPr lang="en-US" sz="1800" dirty="0"/>
              <a:t>is for </a:t>
            </a:r>
            <a:r>
              <a:rPr lang="en-US" sz="1800" b="1" u="sng" dirty="0"/>
              <a:t>mov</a:t>
            </a:r>
            <a:r>
              <a:rPr lang="en-US" sz="1800" dirty="0"/>
              <a:t>e with </a:t>
            </a:r>
            <a:r>
              <a:rPr lang="en-US" sz="1800" b="1" u="sng" dirty="0"/>
              <a:t>z</a:t>
            </a:r>
            <a:r>
              <a:rPr lang="en-US" sz="1800" dirty="0"/>
              <a:t>ero </a:t>
            </a:r>
            <a:r>
              <a:rPr lang="en-US" sz="1800" dirty="0" smtClean="0"/>
              <a:t>e</a:t>
            </a:r>
            <a:r>
              <a:rPr lang="en-US" sz="1800" b="1" u="sng" dirty="0" smtClean="0"/>
              <a:t>x</a:t>
            </a:r>
            <a:r>
              <a:rPr lang="en-US" sz="1800" dirty="0" smtClean="0"/>
              <a:t>tension.</a:t>
            </a:r>
            <a:endParaRPr lang="en-US" sz="1800" dirty="0"/>
          </a:p>
          <a:p>
            <a:pPr marL="274320" indent="-274320">
              <a:lnSpc>
                <a:spcPct val="80000"/>
              </a:lnSpc>
              <a:spcBef>
                <a:spcPct val="50000"/>
              </a:spcBef>
              <a:buFontTx/>
              <a:buChar char="•"/>
            </a:pPr>
            <a:r>
              <a:rPr lang="en-US" sz="1800" dirty="0" smtClean="0"/>
              <a:t>MOVZX </a:t>
            </a:r>
            <a:r>
              <a:rPr lang="en-US" sz="1800" dirty="0"/>
              <a:t>should only be used for </a:t>
            </a:r>
            <a:r>
              <a:rPr lang="en-US" sz="1800" i="1" dirty="0"/>
              <a:t>unsigned</a:t>
            </a:r>
            <a:r>
              <a:rPr lang="en-US" sz="1800" dirty="0"/>
              <a:t> integers (why?)</a:t>
            </a:r>
          </a:p>
          <a:p>
            <a:pPr marL="274320" indent="-274320">
              <a:lnSpc>
                <a:spcPct val="80000"/>
              </a:lnSpc>
              <a:spcBef>
                <a:spcPct val="50000"/>
              </a:spcBef>
              <a:buFontTx/>
              <a:buChar char="•"/>
            </a:pPr>
            <a:r>
              <a:rPr lang="en-US" sz="1800" dirty="0" smtClean="0"/>
              <a:t>The </a:t>
            </a:r>
            <a:r>
              <a:rPr lang="en-US" sz="1800" dirty="0"/>
              <a:t>destination operand must be a </a:t>
            </a:r>
            <a:r>
              <a:rPr lang="en-US" sz="1800" dirty="0" smtClean="0"/>
              <a:t>register.</a:t>
            </a:r>
            <a:endParaRPr lang="en-US" sz="1800" dirty="0"/>
          </a:p>
        </p:txBody>
      </p:sp>
      <p:graphicFrame>
        <p:nvGraphicFramePr>
          <p:cNvPr id="1026" name="Object 5"/>
          <p:cNvGraphicFramePr>
            <a:graphicFrameLocks noChangeAspect="1"/>
          </p:cNvGraphicFramePr>
          <p:nvPr/>
        </p:nvGraphicFramePr>
        <p:xfrm>
          <a:off x="2438400" y="3276600"/>
          <a:ext cx="4126832" cy="1600200"/>
        </p:xfrm>
        <a:graphic>
          <a:graphicData uri="http://schemas.openxmlformats.org/presentationml/2006/ole">
            <mc:AlternateContent xmlns:mc="http://schemas.openxmlformats.org/markup-compatibility/2006">
              <mc:Choice xmlns:v="urn:schemas-microsoft-com:vml" Requires="v">
                <p:oleObj spid="_x0000_s1027" name="VISIO" r:id="rId3" imgW="2926800" imgH="1189800" progId="">
                  <p:embed/>
                </p:oleObj>
              </mc:Choice>
              <mc:Fallback>
                <p:oleObj name="VISIO" r:id="rId3" imgW="2926800" imgH="11898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l="-3510" t="-4320" b="-8011"/>
                      <a:stretch>
                        <a:fillRect/>
                      </a:stretch>
                    </p:blipFill>
                    <p:spPr bwMode="auto">
                      <a:xfrm>
                        <a:off x="2438400" y="3276600"/>
                        <a:ext cx="4126832" cy="1600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Slide Number Placeholder 3"/>
          <p:cNvSpPr>
            <a:spLocks noGrp="1"/>
          </p:cNvSpPr>
          <p:nvPr>
            <p:ph type="sldNum" sz="quarter" idx="11"/>
          </p:nvPr>
        </p:nvSpPr>
        <p:spPr/>
        <p:txBody>
          <a:bodyPr/>
          <a:lstStyle/>
          <a:p>
            <a:pPr>
              <a:defRPr/>
            </a:pPr>
            <a:fld id="{29CCEA37-2AF0-499E-9FD4-F7AD5739351F}" type="slidenum">
              <a:rPr lang="en-US" smtClean="0"/>
              <a:pPr>
                <a:defRPr/>
              </a:pPr>
              <a:t>8</a:t>
            </a:fld>
            <a:endParaRPr lang="en-US" smtClean="0"/>
          </a:p>
        </p:txBody>
      </p:sp>
      <p:sp>
        <p:nvSpPr>
          <p:cNvPr id="88066" name="Rectangle 2"/>
          <p:cNvSpPr>
            <a:spLocks noGrp="1" noChangeArrowheads="1"/>
          </p:cNvSpPr>
          <p:nvPr>
            <p:ph type="title"/>
          </p:nvPr>
        </p:nvSpPr>
        <p:spPr>
          <a:xfrm>
            <a:off x="685800" y="152400"/>
            <a:ext cx="7772400" cy="609600"/>
          </a:xfrm>
        </p:spPr>
        <p:txBody>
          <a:bodyPr/>
          <a:lstStyle/>
          <a:p>
            <a:pPr eaLnBrk="1" hangingPunct="1">
              <a:defRPr/>
            </a:pPr>
            <a:r>
              <a:rPr lang="en-US" sz="2800" dirty="0" smtClean="0"/>
              <a:t>Sign Extension</a:t>
            </a:r>
          </a:p>
        </p:txBody>
      </p:sp>
      <p:sp>
        <p:nvSpPr>
          <p:cNvPr id="2054" name="Text Box 3"/>
          <p:cNvSpPr txBox="1">
            <a:spLocks noChangeArrowheads="1"/>
          </p:cNvSpPr>
          <p:nvPr/>
        </p:nvSpPr>
        <p:spPr bwMode="auto">
          <a:xfrm>
            <a:off x="1219200" y="4724400"/>
            <a:ext cx="6019800" cy="1371600"/>
          </a:xfrm>
          <a:prstGeom prst="rect">
            <a:avLst/>
          </a:prstGeom>
          <a:noFill/>
          <a:ln w="9525">
            <a:solidFill>
              <a:schemeClr val="tx1"/>
            </a:solidFill>
            <a:miter lim="800000"/>
            <a:headEnd/>
            <a:tailEnd/>
          </a:ln>
        </p:spPr>
        <p:txBody>
          <a:bodyPr tIns="137160" bIns="228600"/>
          <a:lstStyle/>
          <a:p>
            <a:pPr>
              <a:lnSpc>
                <a:spcPct val="80000"/>
              </a:lnSpc>
              <a:spcBef>
                <a:spcPct val="50000"/>
              </a:spcBef>
              <a:tabLst>
                <a:tab pos="457200" algn="l"/>
                <a:tab pos="3657600" algn="l"/>
                <a:tab pos="4114800" algn="l"/>
              </a:tabLst>
            </a:pPr>
            <a:r>
              <a:rPr lang="en-US" sz="1600" b="1">
                <a:latin typeface="Courier New" pitchFamily="49" charset="0"/>
              </a:rPr>
              <a:t>mov bl,10001111b       ; bl = 8fh</a:t>
            </a:r>
          </a:p>
          <a:p>
            <a:pPr>
              <a:lnSpc>
                <a:spcPct val="80000"/>
              </a:lnSpc>
              <a:spcBef>
                <a:spcPct val="50000"/>
              </a:spcBef>
              <a:tabLst>
                <a:tab pos="457200" algn="l"/>
                <a:tab pos="3657600" algn="l"/>
                <a:tab pos="4114800" algn="l"/>
              </a:tabLst>
            </a:pPr>
            <a:r>
              <a:rPr lang="en-US" sz="1600" b="1">
                <a:solidFill>
                  <a:schemeClr val="tx2"/>
                </a:solidFill>
                <a:latin typeface="Courier New" pitchFamily="49" charset="0"/>
              </a:rPr>
              <a:t>movsx</a:t>
            </a:r>
            <a:r>
              <a:rPr lang="en-US" sz="1600" b="1">
                <a:latin typeface="Courier New" pitchFamily="49" charset="0"/>
              </a:rPr>
              <a:t> ax,bl            ; ax = ff8fh</a:t>
            </a:r>
          </a:p>
          <a:p>
            <a:pPr>
              <a:spcBef>
                <a:spcPts val="600"/>
              </a:spcBef>
              <a:tabLst>
                <a:tab pos="457200" algn="l"/>
                <a:tab pos="3657600" algn="l"/>
                <a:tab pos="4114800" algn="l"/>
              </a:tabLst>
            </a:pPr>
            <a:r>
              <a:rPr lang="en-US" sz="1600" b="1">
                <a:latin typeface="Courier New" pitchFamily="49" charset="0"/>
              </a:rPr>
              <a:t>mov bl,01001111b       ; bl = 4fh</a:t>
            </a:r>
          </a:p>
          <a:p>
            <a:pPr>
              <a:spcBef>
                <a:spcPts val="600"/>
              </a:spcBef>
              <a:tabLst>
                <a:tab pos="457200" algn="l"/>
                <a:tab pos="3657600" algn="l"/>
                <a:tab pos="4114800" algn="l"/>
              </a:tabLst>
            </a:pPr>
            <a:r>
              <a:rPr lang="en-US" sz="1600" b="1">
                <a:solidFill>
                  <a:schemeClr val="tx2"/>
                </a:solidFill>
                <a:latin typeface="Courier New" pitchFamily="49" charset="0"/>
              </a:rPr>
              <a:t>movsx</a:t>
            </a:r>
            <a:r>
              <a:rPr lang="en-US" sz="1600" b="1">
                <a:latin typeface="Courier New" pitchFamily="49" charset="0"/>
              </a:rPr>
              <a:t> ax,bl            ; ax = 004fh</a:t>
            </a:r>
          </a:p>
          <a:p>
            <a:pPr>
              <a:lnSpc>
                <a:spcPct val="80000"/>
              </a:lnSpc>
              <a:spcBef>
                <a:spcPct val="50000"/>
              </a:spcBef>
              <a:tabLst>
                <a:tab pos="457200" algn="l"/>
                <a:tab pos="3657600" algn="l"/>
                <a:tab pos="4114800" algn="l"/>
              </a:tabLst>
            </a:pPr>
            <a:endParaRPr lang="en-US" sz="1400" b="1">
              <a:latin typeface="Courier New" pitchFamily="49" charset="0"/>
            </a:endParaRPr>
          </a:p>
        </p:txBody>
      </p:sp>
      <p:sp>
        <p:nvSpPr>
          <p:cNvPr id="2055" name="Text Box 4"/>
          <p:cNvSpPr txBox="1">
            <a:spLocks noChangeArrowheads="1"/>
          </p:cNvSpPr>
          <p:nvPr/>
        </p:nvSpPr>
        <p:spPr bwMode="auto">
          <a:xfrm>
            <a:off x="533400" y="762000"/>
            <a:ext cx="8001000" cy="2098675"/>
          </a:xfrm>
          <a:prstGeom prst="rect">
            <a:avLst/>
          </a:prstGeom>
          <a:noFill/>
          <a:ln w="9525">
            <a:noFill/>
            <a:miter lim="800000"/>
            <a:headEnd/>
            <a:tailEnd/>
          </a:ln>
        </p:spPr>
        <p:txBody>
          <a:bodyPr wrap="square" tIns="137160" bIns="137160">
            <a:spAutoFit/>
          </a:bodyPr>
          <a:lstStyle/>
          <a:p>
            <a:pPr marL="274320" indent="-274320">
              <a:lnSpc>
                <a:spcPct val="80000"/>
              </a:lnSpc>
              <a:spcBef>
                <a:spcPct val="50000"/>
              </a:spcBef>
              <a:buFontTx/>
              <a:buChar char="•"/>
            </a:pPr>
            <a:r>
              <a:rPr lang="en-US" sz="1800" dirty="0" smtClean="0"/>
              <a:t>For </a:t>
            </a:r>
            <a:r>
              <a:rPr lang="en-US" sz="1800" i="1" dirty="0"/>
              <a:t>signed</a:t>
            </a:r>
            <a:r>
              <a:rPr lang="en-US" sz="1800" dirty="0"/>
              <a:t> integers, use MOVSX to copy a source data to a larger </a:t>
            </a:r>
            <a:r>
              <a:rPr lang="en-US" sz="1800" dirty="0" smtClean="0"/>
              <a:t>size 16 </a:t>
            </a:r>
            <a:r>
              <a:rPr lang="en-US" sz="1800" dirty="0"/>
              <a:t>or 32 bit </a:t>
            </a:r>
            <a:r>
              <a:rPr lang="en-US" sz="1800" dirty="0" smtClean="0"/>
              <a:t>register.</a:t>
            </a:r>
            <a:endParaRPr lang="en-US" sz="1800" dirty="0"/>
          </a:p>
          <a:p>
            <a:pPr marL="274320" indent="-274320">
              <a:lnSpc>
                <a:spcPct val="80000"/>
              </a:lnSpc>
              <a:spcBef>
                <a:spcPct val="50000"/>
              </a:spcBef>
              <a:buFontTx/>
              <a:buChar char="•"/>
            </a:pPr>
            <a:r>
              <a:rPr lang="en-US" sz="1800" dirty="0" smtClean="0"/>
              <a:t>MOVSX </a:t>
            </a:r>
            <a:r>
              <a:rPr lang="en-US" sz="1800" dirty="0"/>
              <a:t>fills the upper half of the destination with a copy of the source </a:t>
            </a:r>
            <a:r>
              <a:rPr lang="en-US" sz="1800" dirty="0" smtClean="0"/>
              <a:t>operand's </a:t>
            </a:r>
            <a:r>
              <a:rPr lang="en-US" sz="1800" dirty="0"/>
              <a:t>sign bit, which may be 0 or </a:t>
            </a:r>
            <a:r>
              <a:rPr lang="en-US" sz="1800" dirty="0" smtClean="0"/>
              <a:t>1.</a:t>
            </a:r>
            <a:endParaRPr lang="en-US" sz="1800" dirty="0"/>
          </a:p>
          <a:p>
            <a:pPr marL="274320" indent="-274320">
              <a:lnSpc>
                <a:spcPct val="80000"/>
              </a:lnSpc>
              <a:spcBef>
                <a:spcPct val="50000"/>
              </a:spcBef>
              <a:buFontTx/>
              <a:buChar char="•"/>
            </a:pPr>
            <a:r>
              <a:rPr lang="en-US" sz="1800" dirty="0" smtClean="0"/>
              <a:t>MOVSX </a:t>
            </a:r>
            <a:r>
              <a:rPr lang="en-US" sz="1800" dirty="0"/>
              <a:t>is for </a:t>
            </a:r>
            <a:r>
              <a:rPr lang="en-US" sz="1800" b="1" u="sng" dirty="0"/>
              <a:t>mov</a:t>
            </a:r>
            <a:r>
              <a:rPr lang="en-US" sz="1800" dirty="0"/>
              <a:t>e with </a:t>
            </a:r>
            <a:r>
              <a:rPr lang="en-US" sz="1800" b="1" u="sng" dirty="0"/>
              <a:t>s</a:t>
            </a:r>
            <a:r>
              <a:rPr lang="en-US" sz="1800" dirty="0"/>
              <a:t>ign </a:t>
            </a:r>
            <a:r>
              <a:rPr lang="en-US" sz="1800" dirty="0" smtClean="0"/>
              <a:t>e</a:t>
            </a:r>
            <a:r>
              <a:rPr lang="en-US" sz="1800" b="1" u="sng" dirty="0" smtClean="0"/>
              <a:t>x</a:t>
            </a:r>
            <a:r>
              <a:rPr lang="en-US" sz="1800" dirty="0" smtClean="0"/>
              <a:t>tension.</a:t>
            </a:r>
            <a:endParaRPr lang="en-US" sz="1800" dirty="0"/>
          </a:p>
          <a:p>
            <a:pPr marL="274320" indent="-274320">
              <a:lnSpc>
                <a:spcPct val="80000"/>
              </a:lnSpc>
              <a:spcBef>
                <a:spcPct val="50000"/>
              </a:spcBef>
              <a:buFontTx/>
              <a:buChar char="•"/>
            </a:pPr>
            <a:r>
              <a:rPr lang="en-US" sz="1800" dirty="0" smtClean="0"/>
              <a:t>The </a:t>
            </a:r>
            <a:r>
              <a:rPr lang="en-US" sz="1800" dirty="0"/>
              <a:t>destination operand must be a </a:t>
            </a:r>
            <a:r>
              <a:rPr lang="en-US" sz="1800" dirty="0" smtClean="0"/>
              <a:t>register.</a:t>
            </a:r>
            <a:endParaRPr lang="en-US" sz="1800" dirty="0"/>
          </a:p>
        </p:txBody>
      </p:sp>
      <p:graphicFrame>
        <p:nvGraphicFramePr>
          <p:cNvPr id="2050" name="Object 6"/>
          <p:cNvGraphicFramePr>
            <a:graphicFrameLocks noChangeAspect="1"/>
          </p:cNvGraphicFramePr>
          <p:nvPr/>
        </p:nvGraphicFramePr>
        <p:xfrm>
          <a:off x="2209800" y="3048000"/>
          <a:ext cx="4114800" cy="1447800"/>
        </p:xfrm>
        <a:graphic>
          <a:graphicData uri="http://schemas.openxmlformats.org/presentationml/2006/ole">
            <mc:AlternateContent xmlns:mc="http://schemas.openxmlformats.org/markup-compatibility/2006">
              <mc:Choice xmlns:v="urn:schemas-microsoft-com:vml" Requires="v">
                <p:oleObj spid="_x0000_s2051" name="VISIO" r:id="rId3" imgW="2926800" imgH="1189800" progId="">
                  <p:embed/>
                </p:oleObj>
              </mc:Choice>
              <mc:Fallback>
                <p:oleObj name="VISIO" r:id="rId3" imgW="2926800" imgH="118980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l="-3391" t="-4173" b="-4347"/>
                      <a:stretch>
                        <a:fillRect/>
                      </a:stretch>
                    </p:blipFill>
                    <p:spPr bwMode="auto">
                      <a:xfrm>
                        <a:off x="2209800" y="3048000"/>
                        <a:ext cx="4114800" cy="1447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3"/>
          <p:cNvSpPr>
            <a:spLocks noGrp="1"/>
          </p:cNvSpPr>
          <p:nvPr>
            <p:ph type="sldNum" sz="quarter" idx="11"/>
          </p:nvPr>
        </p:nvSpPr>
        <p:spPr/>
        <p:txBody>
          <a:bodyPr/>
          <a:lstStyle/>
          <a:p>
            <a:pPr>
              <a:defRPr/>
            </a:pPr>
            <a:fld id="{D8D82D7B-5558-4457-94D7-638C5443CC64}" type="slidenum">
              <a:rPr lang="en-US" smtClean="0"/>
              <a:pPr>
                <a:defRPr/>
              </a:pPr>
              <a:t>9</a:t>
            </a:fld>
            <a:endParaRPr lang="en-US" smtClean="0"/>
          </a:p>
        </p:txBody>
      </p:sp>
      <p:sp>
        <p:nvSpPr>
          <p:cNvPr id="82946" name="Rectangle 2"/>
          <p:cNvSpPr>
            <a:spLocks noGrp="1" noChangeArrowheads="1"/>
          </p:cNvSpPr>
          <p:nvPr>
            <p:ph type="title"/>
          </p:nvPr>
        </p:nvSpPr>
        <p:spPr/>
        <p:txBody>
          <a:bodyPr/>
          <a:lstStyle/>
          <a:p>
            <a:pPr eaLnBrk="1" hangingPunct="1">
              <a:defRPr/>
            </a:pPr>
            <a:r>
              <a:rPr lang="en-US" sz="2800" smtClean="0"/>
              <a:t>XCHG Instruction</a:t>
            </a:r>
          </a:p>
        </p:txBody>
      </p:sp>
      <p:sp>
        <p:nvSpPr>
          <p:cNvPr id="12293" name="Text Box 3"/>
          <p:cNvSpPr txBox="1">
            <a:spLocks noChangeArrowheads="1"/>
          </p:cNvSpPr>
          <p:nvPr/>
        </p:nvSpPr>
        <p:spPr bwMode="auto">
          <a:xfrm>
            <a:off x="990600" y="2667000"/>
            <a:ext cx="7086600" cy="3124200"/>
          </a:xfrm>
          <a:prstGeom prst="rect">
            <a:avLst/>
          </a:prstGeom>
          <a:noFill/>
          <a:ln w="9525">
            <a:solidFill>
              <a:schemeClr val="tx1"/>
            </a:solidFill>
            <a:miter lim="800000"/>
            <a:headEnd/>
            <a:tailEnd/>
          </a:ln>
        </p:spPr>
        <p:txBody>
          <a:bodyPr tIns="137160" bIns="228600"/>
          <a:lstStyle/>
          <a:p>
            <a:pPr>
              <a:lnSpc>
                <a:spcPct val="60000"/>
              </a:lnSpc>
              <a:spcBef>
                <a:spcPct val="50000"/>
              </a:spcBef>
              <a:tabLst>
                <a:tab pos="457200" algn="l"/>
                <a:tab pos="3257550" algn="l"/>
                <a:tab pos="4114800" algn="l"/>
              </a:tabLst>
            </a:pPr>
            <a:r>
              <a:rPr lang="en-US" sz="1600" b="1">
                <a:latin typeface="Courier New" pitchFamily="49" charset="0"/>
              </a:rPr>
              <a:t>.data</a:t>
            </a:r>
          </a:p>
          <a:p>
            <a:pPr>
              <a:lnSpc>
                <a:spcPct val="60000"/>
              </a:lnSpc>
              <a:spcBef>
                <a:spcPct val="50000"/>
              </a:spcBef>
              <a:tabLst>
                <a:tab pos="457200" algn="l"/>
                <a:tab pos="3257550" algn="l"/>
                <a:tab pos="4114800" algn="l"/>
              </a:tabLst>
            </a:pPr>
            <a:r>
              <a:rPr lang="en-US" sz="1600" b="1">
                <a:latin typeface="Courier New" pitchFamily="49" charset="0"/>
              </a:rPr>
              <a:t>var1 WORD 1000h</a:t>
            </a:r>
          </a:p>
          <a:p>
            <a:pPr>
              <a:lnSpc>
                <a:spcPct val="60000"/>
              </a:lnSpc>
              <a:spcBef>
                <a:spcPct val="50000"/>
              </a:spcBef>
              <a:tabLst>
                <a:tab pos="457200" algn="l"/>
                <a:tab pos="3257550" algn="l"/>
                <a:tab pos="4114800" algn="l"/>
              </a:tabLst>
            </a:pPr>
            <a:r>
              <a:rPr lang="en-US" sz="1600" b="1">
                <a:latin typeface="Courier New" pitchFamily="49" charset="0"/>
              </a:rPr>
              <a:t>var2 WORD 2000h</a:t>
            </a:r>
          </a:p>
          <a:p>
            <a:pPr>
              <a:lnSpc>
                <a:spcPct val="60000"/>
              </a:lnSpc>
              <a:spcBef>
                <a:spcPct val="50000"/>
              </a:spcBef>
              <a:tabLst>
                <a:tab pos="457200" algn="l"/>
                <a:tab pos="3257550" algn="l"/>
                <a:tab pos="4114800" algn="l"/>
              </a:tabLst>
            </a:pPr>
            <a:endParaRPr lang="en-US" sz="1600" b="1">
              <a:latin typeface="Courier New" pitchFamily="49" charset="0"/>
            </a:endParaRPr>
          </a:p>
          <a:p>
            <a:pPr>
              <a:lnSpc>
                <a:spcPct val="60000"/>
              </a:lnSpc>
              <a:spcBef>
                <a:spcPct val="50000"/>
              </a:spcBef>
              <a:tabLst>
                <a:tab pos="457200" algn="l"/>
                <a:tab pos="3257550" algn="l"/>
                <a:tab pos="4114800" algn="l"/>
              </a:tabLst>
            </a:pPr>
            <a:r>
              <a:rPr lang="en-US" sz="1600" b="1">
                <a:latin typeface="Courier New" pitchFamily="49" charset="0"/>
              </a:rPr>
              <a:t>.code</a:t>
            </a:r>
          </a:p>
          <a:p>
            <a:pPr>
              <a:lnSpc>
                <a:spcPct val="60000"/>
              </a:lnSpc>
              <a:spcBef>
                <a:spcPct val="50000"/>
              </a:spcBef>
              <a:tabLst>
                <a:tab pos="457200" algn="l"/>
                <a:tab pos="3257550" algn="l"/>
                <a:tab pos="4114800" algn="l"/>
              </a:tabLst>
            </a:pPr>
            <a:r>
              <a:rPr lang="en-US" sz="1600" b="1">
                <a:latin typeface="Courier New" pitchFamily="49" charset="0"/>
              </a:rPr>
              <a:t>xchg ax,bx	; exchange 16-bit regs</a:t>
            </a:r>
          </a:p>
          <a:p>
            <a:pPr>
              <a:lnSpc>
                <a:spcPct val="60000"/>
              </a:lnSpc>
              <a:spcBef>
                <a:spcPct val="50000"/>
              </a:spcBef>
              <a:tabLst>
                <a:tab pos="457200" algn="l"/>
                <a:tab pos="3257550" algn="l"/>
                <a:tab pos="4114800" algn="l"/>
              </a:tabLst>
            </a:pPr>
            <a:r>
              <a:rPr lang="en-US" sz="1600" b="1">
                <a:latin typeface="Courier New" pitchFamily="49" charset="0"/>
              </a:rPr>
              <a:t>xchg ah,al	; exchange 8-bit regs</a:t>
            </a:r>
          </a:p>
          <a:p>
            <a:pPr>
              <a:lnSpc>
                <a:spcPct val="60000"/>
              </a:lnSpc>
              <a:spcBef>
                <a:spcPct val="50000"/>
              </a:spcBef>
              <a:tabLst>
                <a:tab pos="457200" algn="l"/>
                <a:tab pos="3257550" algn="l"/>
                <a:tab pos="4114800" algn="l"/>
              </a:tabLst>
            </a:pPr>
            <a:r>
              <a:rPr lang="en-US" sz="1600" b="1">
                <a:latin typeface="Courier New" pitchFamily="49" charset="0"/>
              </a:rPr>
              <a:t>xchg var1,bx	; exchange mem, reg</a:t>
            </a:r>
          </a:p>
          <a:p>
            <a:pPr>
              <a:lnSpc>
                <a:spcPct val="60000"/>
              </a:lnSpc>
              <a:spcBef>
                <a:spcPct val="50000"/>
              </a:spcBef>
              <a:tabLst>
                <a:tab pos="457200" algn="l"/>
                <a:tab pos="3257550" algn="l"/>
                <a:tab pos="4114800" algn="l"/>
              </a:tabLst>
            </a:pPr>
            <a:r>
              <a:rPr lang="en-US" sz="1600" b="1">
                <a:latin typeface="Courier New" pitchFamily="49" charset="0"/>
              </a:rPr>
              <a:t>xchg eax,ebx	; exchange 32-bit regs</a:t>
            </a:r>
          </a:p>
          <a:p>
            <a:pPr>
              <a:lnSpc>
                <a:spcPct val="60000"/>
              </a:lnSpc>
              <a:spcBef>
                <a:spcPct val="50000"/>
              </a:spcBef>
              <a:tabLst>
                <a:tab pos="457200" algn="l"/>
                <a:tab pos="3257550" algn="l"/>
                <a:tab pos="4114800" algn="l"/>
              </a:tabLst>
            </a:pPr>
            <a:r>
              <a:rPr lang="en-US" sz="1600" b="1">
                <a:solidFill>
                  <a:schemeClr val="tx2"/>
                </a:solidFill>
                <a:latin typeface="Courier New" pitchFamily="49" charset="0"/>
              </a:rPr>
              <a:t>xchg var1,var2	; error: two memory operands</a:t>
            </a:r>
          </a:p>
        </p:txBody>
      </p:sp>
      <p:sp>
        <p:nvSpPr>
          <p:cNvPr id="12294" name="Text Box 4"/>
          <p:cNvSpPr txBox="1">
            <a:spLocks noChangeArrowheads="1"/>
          </p:cNvSpPr>
          <p:nvPr/>
        </p:nvSpPr>
        <p:spPr bwMode="auto">
          <a:xfrm>
            <a:off x="685800" y="762000"/>
            <a:ext cx="7696200" cy="2014538"/>
          </a:xfrm>
          <a:prstGeom prst="rect">
            <a:avLst/>
          </a:prstGeom>
          <a:noFill/>
          <a:ln w="9525">
            <a:noFill/>
            <a:miter lim="800000"/>
            <a:headEnd/>
            <a:tailEnd/>
          </a:ln>
        </p:spPr>
        <p:txBody>
          <a:bodyPr tIns="137160" bIns="137160">
            <a:spAutoFit/>
          </a:bodyPr>
          <a:lstStyle/>
          <a:p>
            <a:pPr>
              <a:lnSpc>
                <a:spcPct val="80000"/>
              </a:lnSpc>
              <a:spcBef>
                <a:spcPct val="50000"/>
              </a:spcBef>
              <a:buFontTx/>
              <a:buChar char="•"/>
            </a:pPr>
            <a:r>
              <a:rPr lang="en-US" sz="1800" dirty="0"/>
              <a:t>   XCHG e</a:t>
            </a:r>
            <a:r>
              <a:rPr lang="en-US" sz="1800" b="1" u="sng" dirty="0"/>
              <a:t>xch</a:t>
            </a:r>
            <a:r>
              <a:rPr lang="en-US" sz="1800" dirty="0"/>
              <a:t>an</a:t>
            </a:r>
            <a:r>
              <a:rPr lang="en-US" sz="1800" b="1" u="sng" dirty="0"/>
              <a:t>g</a:t>
            </a:r>
            <a:r>
              <a:rPr lang="en-US" sz="1800" dirty="0"/>
              <a:t>es (swaps) the values of two </a:t>
            </a:r>
            <a:r>
              <a:rPr lang="en-US" sz="1800" dirty="0" smtClean="0"/>
              <a:t>operands.</a:t>
            </a:r>
            <a:endParaRPr lang="en-US" sz="1800" dirty="0"/>
          </a:p>
          <a:p>
            <a:pPr>
              <a:lnSpc>
                <a:spcPct val="80000"/>
              </a:lnSpc>
              <a:spcBef>
                <a:spcPct val="50000"/>
              </a:spcBef>
              <a:buFontTx/>
              <a:buChar char="•"/>
            </a:pPr>
            <a:r>
              <a:rPr lang="en-US" sz="1800" dirty="0"/>
              <a:t>   At least one operand must be a </a:t>
            </a:r>
            <a:r>
              <a:rPr lang="en-US" sz="1800" dirty="0" smtClean="0"/>
              <a:t>register.</a:t>
            </a:r>
            <a:endParaRPr lang="en-US" sz="1800" dirty="0"/>
          </a:p>
          <a:p>
            <a:pPr>
              <a:lnSpc>
                <a:spcPct val="80000"/>
              </a:lnSpc>
              <a:spcBef>
                <a:spcPct val="50000"/>
              </a:spcBef>
              <a:buFontTx/>
              <a:buChar char="•"/>
            </a:pPr>
            <a:r>
              <a:rPr lang="en-US" sz="1800" dirty="0"/>
              <a:t>   The operands must be the same </a:t>
            </a:r>
            <a:r>
              <a:rPr lang="en-US" sz="1800" dirty="0" smtClean="0"/>
              <a:t>size.</a:t>
            </a:r>
            <a:endParaRPr lang="en-US" sz="1800" dirty="0"/>
          </a:p>
          <a:p>
            <a:pPr>
              <a:lnSpc>
                <a:spcPct val="80000"/>
              </a:lnSpc>
              <a:spcBef>
                <a:spcPct val="50000"/>
              </a:spcBef>
              <a:buFontTx/>
              <a:buChar char="•"/>
            </a:pPr>
            <a:r>
              <a:rPr lang="en-US" sz="1800" dirty="0"/>
              <a:t>   No immediate operands are </a:t>
            </a:r>
            <a:r>
              <a:rPr lang="en-US" sz="1800" dirty="0" smtClean="0"/>
              <a:t>permitted.</a:t>
            </a:r>
            <a:endParaRPr lang="en-US" sz="1800" dirty="0"/>
          </a:p>
          <a:p>
            <a:pPr>
              <a:lnSpc>
                <a:spcPct val="80000"/>
              </a:lnSpc>
              <a:spcBef>
                <a:spcPct val="50000"/>
              </a:spcBef>
              <a:buFontTx/>
              <a:buChar char="•"/>
            </a:pPr>
            <a:r>
              <a:rPr lang="en-US" sz="1800" dirty="0"/>
              <a:t>   XCHG is faster than using 3 MOV </a:t>
            </a:r>
            <a:r>
              <a:rPr lang="en-US" sz="1800" dirty="0" smtClean="0"/>
              <a:t>instructions.</a:t>
            </a:r>
            <a:endParaRPr lang="en-US" sz="1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oaring">
  <a:themeElements>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D:\ProgramFiles2000\Microsoft Office\Templates\Presentation Designs\Soaring.pot</Template>
  <TotalTime>5382</TotalTime>
  <Words>4333</Words>
  <Application>Microsoft Office PowerPoint</Application>
  <PresentationFormat>On-screen Show (4:3)</PresentationFormat>
  <Paragraphs>763</Paragraphs>
  <Slides>62</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70" baseType="lpstr">
      <vt:lpstr>Arial</vt:lpstr>
      <vt:lpstr>Courier</vt:lpstr>
      <vt:lpstr>Courier New</vt:lpstr>
      <vt:lpstr>Symbol</vt:lpstr>
      <vt:lpstr>Times New Roman</vt:lpstr>
      <vt:lpstr>Wingdings</vt:lpstr>
      <vt:lpstr>Soaring</vt:lpstr>
      <vt:lpstr>VISIO</vt:lpstr>
      <vt:lpstr>Assembly Language for Intel-Based Computers</vt:lpstr>
      <vt:lpstr>Overview: Data Transfer</vt:lpstr>
      <vt:lpstr>What’s next</vt:lpstr>
      <vt:lpstr>Operand Types</vt:lpstr>
      <vt:lpstr>MOV Instruction</vt:lpstr>
      <vt:lpstr>Your turn . . .</vt:lpstr>
      <vt:lpstr>Zero Extension</vt:lpstr>
      <vt:lpstr>Sign Extension</vt:lpstr>
      <vt:lpstr>XCHG Instruction</vt:lpstr>
      <vt:lpstr>What’s next</vt:lpstr>
      <vt:lpstr>Direct Memory Operands</vt:lpstr>
      <vt:lpstr>Direct-Offset Operands (1 of 2)</vt:lpstr>
      <vt:lpstr>Direct-Offset Operands (2 of 2)</vt:lpstr>
      <vt:lpstr>Example (1 of 2)</vt:lpstr>
      <vt:lpstr>Example (2 of 2) </vt:lpstr>
      <vt:lpstr>Summary of Key Concepts</vt:lpstr>
      <vt:lpstr>Overview: Integer Arithmetic</vt:lpstr>
      <vt:lpstr>What's Next</vt:lpstr>
      <vt:lpstr>INC and DEC Instructions</vt:lpstr>
      <vt:lpstr>INC and DEC Examples</vt:lpstr>
      <vt:lpstr>Exercise</vt:lpstr>
      <vt:lpstr>ADD and SUB Instructions</vt:lpstr>
      <vt:lpstr>ADD and SUB Examples</vt:lpstr>
      <vt:lpstr>NEG Instruction</vt:lpstr>
      <vt:lpstr>NEG Instruction and the Flags</vt:lpstr>
      <vt:lpstr>Implementing Arithmetic Expressions</vt:lpstr>
      <vt:lpstr>Example</vt:lpstr>
      <vt:lpstr>What's Next</vt:lpstr>
      <vt:lpstr>Flags Affected by Arithmetic</vt:lpstr>
      <vt:lpstr>Concept Diagram</vt:lpstr>
      <vt:lpstr>Zero Flag (ZF)</vt:lpstr>
      <vt:lpstr>Sign Flag (SF)</vt:lpstr>
      <vt:lpstr>Signed and Unsigned Integers</vt:lpstr>
      <vt:lpstr>OF and CF – Hardware Viewpoint (1 of 2)</vt:lpstr>
      <vt:lpstr>OF and CF – Hardware Viewpoint (2 of 2)</vt:lpstr>
      <vt:lpstr>Carry Flag (CF)</vt:lpstr>
      <vt:lpstr>Example</vt:lpstr>
      <vt:lpstr>Overflow Flag (OF)</vt:lpstr>
      <vt:lpstr>Tips for Evaluating OF</vt:lpstr>
      <vt:lpstr>What's Next</vt:lpstr>
      <vt:lpstr>MUL Instruction</vt:lpstr>
      <vt:lpstr>MUL Examples</vt:lpstr>
      <vt:lpstr>Your turn . . .</vt:lpstr>
      <vt:lpstr>Your turn . . .</vt:lpstr>
      <vt:lpstr>DIV Instruction (1 of 2)</vt:lpstr>
      <vt:lpstr>DIV Instruction (2 of 2)</vt:lpstr>
      <vt:lpstr>DIV Examples</vt:lpstr>
      <vt:lpstr>Your turn . . .</vt:lpstr>
      <vt:lpstr>Your turn . . .</vt:lpstr>
      <vt:lpstr>What's Next</vt:lpstr>
      <vt:lpstr>IMUL Instruction</vt:lpstr>
      <vt:lpstr>IMUL Examples</vt:lpstr>
      <vt:lpstr>Your turn . . .</vt:lpstr>
      <vt:lpstr>Signed Integer Division</vt:lpstr>
      <vt:lpstr>CBW, CWD, CDQ Instructions</vt:lpstr>
      <vt:lpstr>IDIV Instruction</vt:lpstr>
      <vt:lpstr>Your turn . . .</vt:lpstr>
      <vt:lpstr>Unsigned Arithmetic Expressions</vt:lpstr>
      <vt:lpstr>Signed Arithmetic Expressions  (1 of 2)</vt:lpstr>
      <vt:lpstr>Signed Arithmetic Expressions  (2 of 2)</vt:lpstr>
      <vt:lpstr>More Examples</vt:lpstr>
      <vt:lpstr>Summary of Key Concepts</vt:lpstr>
    </vt:vector>
  </TitlesOfParts>
  <Company>Prentice-Hall Publishing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subject>Data Transfers, Addressing, and Arithmetic</dc:subject>
  <dc:creator>Kip Irvine</dc:creator>
  <cp:lastModifiedBy>A</cp:lastModifiedBy>
  <cp:revision>763</cp:revision>
  <cp:lastPrinted>1601-01-01T00:00:00Z</cp:lastPrinted>
  <dcterms:created xsi:type="dcterms:W3CDTF">2002-05-30T02:31:33Z</dcterms:created>
  <dcterms:modified xsi:type="dcterms:W3CDTF">2019-01-28T23:17:26Z</dcterms:modified>
</cp:coreProperties>
</file>