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8" r:id="rId2"/>
    <p:sldId id="256" r:id="rId3"/>
    <p:sldId id="772" r:id="rId4"/>
    <p:sldId id="781" r:id="rId5"/>
    <p:sldId id="782" r:id="rId6"/>
    <p:sldId id="783" r:id="rId7"/>
    <p:sldId id="775" r:id="rId8"/>
    <p:sldId id="778" r:id="rId9"/>
    <p:sldId id="779" r:id="rId10"/>
    <p:sldId id="784" r:id="rId11"/>
    <p:sldId id="786" r:id="rId12"/>
    <p:sldId id="787" r:id="rId13"/>
    <p:sldId id="788" r:id="rId14"/>
    <p:sldId id="773" r:id="rId15"/>
    <p:sldId id="706" r:id="rId16"/>
    <p:sldId id="742" r:id="rId17"/>
    <p:sldId id="713" r:id="rId18"/>
    <p:sldId id="705" r:id="rId19"/>
    <p:sldId id="737" r:id="rId20"/>
    <p:sldId id="735" r:id="rId21"/>
    <p:sldId id="734" r:id="rId22"/>
    <p:sldId id="736" r:id="rId23"/>
    <p:sldId id="702" r:id="rId24"/>
    <p:sldId id="741" r:id="rId25"/>
    <p:sldId id="744" r:id="rId26"/>
    <p:sldId id="745" r:id="rId27"/>
    <p:sldId id="769" r:id="rId28"/>
    <p:sldId id="770" r:id="rId29"/>
    <p:sldId id="771" r:id="rId30"/>
    <p:sldId id="746" r:id="rId31"/>
    <p:sldId id="767" r:id="rId32"/>
    <p:sldId id="747" r:id="rId33"/>
    <p:sldId id="789" r:id="rId34"/>
    <p:sldId id="703" r:id="rId35"/>
    <p:sldId id="738" r:id="rId36"/>
    <p:sldId id="739" r:id="rId37"/>
    <p:sldId id="740" r:id="rId38"/>
    <p:sldId id="707" r:id="rId39"/>
    <p:sldId id="757" r:id="rId40"/>
    <p:sldId id="759" r:id="rId41"/>
    <p:sldId id="761" r:id="rId42"/>
    <p:sldId id="762" r:id="rId43"/>
    <p:sldId id="758" r:id="rId44"/>
    <p:sldId id="712" r:id="rId45"/>
    <p:sldId id="760" r:id="rId46"/>
    <p:sldId id="794" r:id="rId47"/>
    <p:sldId id="723" r:id="rId48"/>
    <p:sldId id="438"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52" autoAdjust="0"/>
    <p:restoredTop sz="94660"/>
  </p:normalViewPr>
  <p:slideViewPr>
    <p:cSldViewPr snapToGrid="0">
      <p:cViewPr varScale="1">
        <p:scale>
          <a:sx n="77" d="100"/>
          <a:sy n="77" d="100"/>
        </p:scale>
        <p:origin x="120" y="7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34753F-018B-4BCB-B1E2-4464C0075A54}"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FDFD5-E7AE-4128-AC5F-F72F0FB5CAC5}" type="slidenum">
              <a:rPr lang="en-US" smtClean="0"/>
              <a:t>‹#›</a:t>
            </a:fld>
            <a:endParaRPr lang="en-US"/>
          </a:p>
        </p:txBody>
      </p:sp>
    </p:spTree>
    <p:extLst>
      <p:ext uri="{BB962C8B-B14F-4D97-AF65-F5344CB8AC3E}">
        <p14:creationId xmlns:p14="http://schemas.microsoft.com/office/powerpoint/2010/main" val="3720961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34753F-018B-4BCB-B1E2-4464C0075A54}"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FDFD5-E7AE-4128-AC5F-F72F0FB5CAC5}" type="slidenum">
              <a:rPr lang="en-US" smtClean="0"/>
              <a:t>‹#›</a:t>
            </a:fld>
            <a:endParaRPr lang="en-US"/>
          </a:p>
        </p:txBody>
      </p:sp>
    </p:spTree>
    <p:extLst>
      <p:ext uri="{BB962C8B-B14F-4D97-AF65-F5344CB8AC3E}">
        <p14:creationId xmlns:p14="http://schemas.microsoft.com/office/powerpoint/2010/main" val="2257031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34753F-018B-4BCB-B1E2-4464C0075A54}"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FDFD5-E7AE-4128-AC5F-F72F0FB5CAC5}" type="slidenum">
              <a:rPr lang="en-US" smtClean="0"/>
              <a:t>‹#›</a:t>
            </a:fld>
            <a:endParaRPr lang="en-US"/>
          </a:p>
        </p:txBody>
      </p:sp>
    </p:spTree>
    <p:extLst>
      <p:ext uri="{BB962C8B-B14F-4D97-AF65-F5344CB8AC3E}">
        <p14:creationId xmlns:p14="http://schemas.microsoft.com/office/powerpoint/2010/main" val="2532514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34753F-018B-4BCB-B1E2-4464C0075A54}"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FDFD5-E7AE-4128-AC5F-F72F0FB5CAC5}" type="slidenum">
              <a:rPr lang="en-US" smtClean="0"/>
              <a:t>‹#›</a:t>
            </a:fld>
            <a:endParaRPr lang="en-US"/>
          </a:p>
        </p:txBody>
      </p:sp>
    </p:spTree>
    <p:extLst>
      <p:ext uri="{BB962C8B-B14F-4D97-AF65-F5344CB8AC3E}">
        <p14:creationId xmlns:p14="http://schemas.microsoft.com/office/powerpoint/2010/main" val="1500870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34753F-018B-4BCB-B1E2-4464C0075A54}"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FDFD5-E7AE-4128-AC5F-F72F0FB5CAC5}" type="slidenum">
              <a:rPr lang="en-US" smtClean="0"/>
              <a:t>‹#›</a:t>
            </a:fld>
            <a:endParaRPr lang="en-US"/>
          </a:p>
        </p:txBody>
      </p:sp>
    </p:spTree>
    <p:extLst>
      <p:ext uri="{BB962C8B-B14F-4D97-AF65-F5344CB8AC3E}">
        <p14:creationId xmlns:p14="http://schemas.microsoft.com/office/powerpoint/2010/main" val="2400365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34753F-018B-4BCB-B1E2-4464C0075A54}" type="datetimeFigureOut">
              <a:rPr lang="en-US" smtClean="0"/>
              <a:t>9/15/2025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0FDFD5-E7AE-4128-AC5F-F72F0FB5CAC5}" type="slidenum">
              <a:rPr lang="en-US" smtClean="0"/>
              <a:t>‹#›</a:t>
            </a:fld>
            <a:endParaRPr lang="en-US"/>
          </a:p>
        </p:txBody>
      </p:sp>
    </p:spTree>
    <p:extLst>
      <p:ext uri="{BB962C8B-B14F-4D97-AF65-F5344CB8AC3E}">
        <p14:creationId xmlns:p14="http://schemas.microsoft.com/office/powerpoint/2010/main" val="87277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34753F-018B-4BCB-B1E2-4464C0075A54}" type="datetimeFigureOut">
              <a:rPr lang="en-US" smtClean="0"/>
              <a:t>9/15/2025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0FDFD5-E7AE-4128-AC5F-F72F0FB5CAC5}" type="slidenum">
              <a:rPr lang="en-US" smtClean="0"/>
              <a:t>‹#›</a:t>
            </a:fld>
            <a:endParaRPr lang="en-US"/>
          </a:p>
        </p:txBody>
      </p:sp>
    </p:spTree>
    <p:extLst>
      <p:ext uri="{BB962C8B-B14F-4D97-AF65-F5344CB8AC3E}">
        <p14:creationId xmlns:p14="http://schemas.microsoft.com/office/powerpoint/2010/main" val="421286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34753F-018B-4BCB-B1E2-4464C0075A54}" type="datetimeFigureOut">
              <a:rPr lang="en-US" smtClean="0"/>
              <a:t>9/15/2025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0FDFD5-E7AE-4128-AC5F-F72F0FB5CAC5}" type="slidenum">
              <a:rPr lang="en-US" smtClean="0"/>
              <a:t>‹#›</a:t>
            </a:fld>
            <a:endParaRPr lang="en-US"/>
          </a:p>
        </p:txBody>
      </p:sp>
    </p:spTree>
    <p:extLst>
      <p:ext uri="{BB962C8B-B14F-4D97-AF65-F5344CB8AC3E}">
        <p14:creationId xmlns:p14="http://schemas.microsoft.com/office/powerpoint/2010/main" val="2614307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34753F-018B-4BCB-B1E2-4464C0075A54}" type="datetimeFigureOut">
              <a:rPr lang="en-US" smtClean="0"/>
              <a:t>9/15/2025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0FDFD5-E7AE-4128-AC5F-F72F0FB5CAC5}" type="slidenum">
              <a:rPr lang="en-US" smtClean="0"/>
              <a:t>‹#›</a:t>
            </a:fld>
            <a:endParaRPr lang="en-US"/>
          </a:p>
        </p:txBody>
      </p:sp>
    </p:spTree>
    <p:extLst>
      <p:ext uri="{BB962C8B-B14F-4D97-AF65-F5344CB8AC3E}">
        <p14:creationId xmlns:p14="http://schemas.microsoft.com/office/powerpoint/2010/main" val="4257257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334753F-018B-4BCB-B1E2-4464C0075A54}" type="datetimeFigureOut">
              <a:rPr lang="en-US" smtClean="0"/>
              <a:t>9/15/2025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0FDFD5-E7AE-4128-AC5F-F72F0FB5CAC5}" type="slidenum">
              <a:rPr lang="en-US" smtClean="0"/>
              <a:t>‹#›</a:t>
            </a:fld>
            <a:endParaRPr lang="en-US"/>
          </a:p>
        </p:txBody>
      </p:sp>
    </p:spTree>
    <p:extLst>
      <p:ext uri="{BB962C8B-B14F-4D97-AF65-F5344CB8AC3E}">
        <p14:creationId xmlns:p14="http://schemas.microsoft.com/office/powerpoint/2010/main" val="756949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334753F-018B-4BCB-B1E2-4464C0075A54}" type="datetimeFigureOut">
              <a:rPr lang="en-US" smtClean="0"/>
              <a:t>9/15/2025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0FDFD5-E7AE-4128-AC5F-F72F0FB5CAC5}" type="slidenum">
              <a:rPr lang="en-US" smtClean="0"/>
              <a:t>‹#›</a:t>
            </a:fld>
            <a:endParaRPr lang="en-US"/>
          </a:p>
        </p:txBody>
      </p:sp>
    </p:spTree>
    <p:extLst>
      <p:ext uri="{BB962C8B-B14F-4D97-AF65-F5344CB8AC3E}">
        <p14:creationId xmlns:p14="http://schemas.microsoft.com/office/powerpoint/2010/main" val="3319228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34753F-018B-4BCB-B1E2-4464C0075A54}" type="datetimeFigureOut">
              <a:rPr lang="en-US" smtClean="0"/>
              <a:t>9/15/2025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0FDFD5-E7AE-4128-AC5F-F72F0FB5CAC5}" type="slidenum">
              <a:rPr lang="en-US" smtClean="0"/>
              <a:t>‹#›</a:t>
            </a:fld>
            <a:endParaRPr lang="en-US"/>
          </a:p>
        </p:txBody>
      </p:sp>
    </p:spTree>
    <p:extLst>
      <p:ext uri="{BB962C8B-B14F-4D97-AF65-F5344CB8AC3E}">
        <p14:creationId xmlns:p14="http://schemas.microsoft.com/office/powerpoint/2010/main" val="2037515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hyperlink" Target="https://www.google.com/search?q=WiFi.encryptionType(i)&amp;sca_esv=5b71cfa89013eb9f&amp;sxsrf=AE3TifOM6v0l_36bfZZIPSZAGzwMmnRdCg:1757922924593&amp;ei=bMbHaJLrI7KOseMPo7ew-Q4&amp;oq=wifi+scanning+theory&amp;gs_lp=Egxnd3Mtd2l6LXNlcnAiFHdpZmkgc2Nhbm5pbmcgdGhlb3J5KgIIADIFECEYoAFIhEtQAFjdN3AAeAGQAQCYAYEEoAGlH6oBDDAuMTcuMS4xLjAuMbgBA8gBAPgBAZgCFKAC_h_CAgoQIxjwBRgnGMkCwgIQECMY8AUYgAQYJxjJAhiKBcICBBAjGCfCAgoQABiABBhDGIoFwgILEAAYgAQYkQIYigXCAhEQLhiABBixAxjRAxiDARjHAcICCBAAGIAEGLEDwgIKECMYgAQYJxiKBcICDBAAGIAEGEMYigUYCsICDRAAGIAEGLEDGEMYigXCAgsQABiABBixAxiDAcICBRAAGIAEwgIGEAAYFhgewgILEAAYgAQYhgMYigXCAggQABiiBBiJBcICCBAAGIAEGKIEwgIFEAAY7wXCAgcQIRigARgKmAMAkgcKMC4xNy4xLjAuMqAHj22yBwowLjE3LjEuMC4yuAf-H8IHCDAuNS4xNC4xyAdM&amp;sclient=gws-wiz-serp&amp;mstk=AUtExfDgMBMTEJxT5pQc0WATYFAkSieSHD8FQqp4ArTbG4mxMkMD5ADzHaDg5g64apiR-uKKW399XbY7MYsyQaCnyLRF-pw-CSDJ8kVbZU6rmpfGtmjOs8f6GcudUycbeuSR2fwfvsNxdM5wMyuFnrmmrFjNRsA37hn5zpL6Q2A4-1qXesWkoy_o-q8oirhBZe7prX_SjAblrEhfeE_x7xH88vaDxrdsY6yBtJ6qhGp8LZAaBIpiWo3y1oJ8l-ERVqfzlfz-oiNDdgXLnXH07fTnEDPc&amp;csui=3&amp;ved=2ahUKEwj16ID8vtqPAxWdzTgGHQdBAsUQgK4QegQIBxAK" TargetMode="External"/><Relationship Id="rId3" Type="http://schemas.openxmlformats.org/officeDocument/2006/relationships/hyperlink" Target="https://www.google.com/search?q=#include+&lt;WiFi.h&amp;sca_esv=5b71cfa89013eb9f&amp;sxsrf=AE3TifOM6v0l_36bfZZIPSZAGzwMmnRdCg:1757922924593&amp;ei=bMbHaJLrI7KOseMPo7ew-Q4&amp;oq=wifi+scanning+theory&amp;gs_lp=Egxnd3Mtd2l6LXNlcnAiFHdpZmkgc2Nhbm5pbmcgdGhlb3J5KgIIADIFECEYoAFIhEtQAFjdN3AAeAGQAQCYAYEEoAGlH6oBDDAuMTcuMS4xLjAuMbgBA8gBAPgBAZgCFKAC_h_CAgoQIxjwBRgnGMkCwgIQECMY8AUYgAQYJxjJAhiKBcICBBAjGCfCAgoQABiABBhDGIoFwgILEAAYgAQYkQIYigXCAhEQLhiABBixAxjRAxiDARjHAcICCBAAGIAEGLEDwgIKECMYgAQYJxiKBcICDBAAGIAEGEMYigUYCsICDRAAGIAEGLEDGEMYigXCAgsQABiABBixAxiDAcICBRAAGIAEwgIGEAAYFhgewgILEAAYgAQYhgMYigXCAggQABiiBBiJBcICCBAAGIAEGKIEwgIFEAAY7wXCAgcQIRigARgKmAMAkgcKMC4xNy4xLjAuMqAHj22yBwowLjE3LjEuMC4yuAf-H8IHCDAuNS4xNC4xyAdM&amp;sclient=gws-wiz-serp&amp;mstk=AUtExfDgMBMTEJxT5pQc0WATYFAkSieSHD8FQqp4ArTbG4mxMkMD5ADzHaDg5g64apiR-uKKW399XbY7MYsyQaCnyLRF-pw-CSDJ8kVbZU6rmpfGtmjOs8f6GcudUycbeuSR2fwfvsNxdM5wMyuFnrmmrFjNRsA37hn5zpL6Q2A4-1qXesWkoy_o-q8oirhBZe7prX_SjAblrEhfeE_x7xH88vaDxrdsY6yBtJ6qhGp8LZAaBIpiWo3y1oJ8l-ERVqfzlfz-oiNDdgXLnXH07fTnEDPc&amp;csui=3&amp;ved=2ahUKEwj16ID8vtqPAxWdzTgGHQdBAsUQgK4QegQIBxAB" TargetMode="External"/><Relationship Id="rId7" Type="http://schemas.openxmlformats.org/officeDocument/2006/relationships/hyperlink" Target="https://www.google.com/search?q=WiFi.RSSI(i)&amp;sca_esv=5b71cfa89013eb9f&amp;sxsrf=AE3TifOM6v0l_36bfZZIPSZAGzwMmnRdCg:1757922924593&amp;ei=bMbHaJLrI7KOseMPo7ew-Q4&amp;oq=wifi+scanning+theory&amp;gs_lp=Egxnd3Mtd2l6LXNlcnAiFHdpZmkgc2Nhbm5pbmcgdGhlb3J5KgIIADIFECEYoAFIhEtQAFjdN3AAeAGQAQCYAYEEoAGlH6oBDDAuMTcuMS4xLjAuMbgBA8gBAPgBAZgCFKAC_h_CAgoQIxjwBRgnGMkCwgIQECMY8AUYgAQYJxjJAhiKBcICBBAjGCfCAgoQABiABBhDGIoFwgILEAAYgAQYkQIYigXCAhEQLhiABBixAxjRAxiDARjHAcICCBAAGIAEGLEDwgIKECMYgAQYJxiKBcICDBAAGIAEGEMYigUYCsICDRAAGIAEGLEDGEMYigXCAgsQABiABBixAxiDAcICBRAAGIAEwgIGEAAYFhgewgILEAAYgAQYhgMYigXCAggQABiiBBiJBcICCBAAGIAEGKIEwgIFEAAY7wXCAgcQIRigARgKmAMAkgcKMC4xNy4xLjAuMqAHj22yBwowLjE3LjEuMC4yuAf-H8IHCDAuNS4xNC4xyAdM&amp;sclient=gws-wiz-serp&amp;mstk=AUtExfDgMBMTEJxT5pQc0WATYFAkSieSHD8FQqp4ArTbG4mxMkMD5ADzHaDg5g64apiR-uKKW399XbY7MYsyQaCnyLRF-pw-CSDJ8kVbZU6rmpfGtmjOs8f6GcudUycbeuSR2fwfvsNxdM5wMyuFnrmmrFjNRsA37hn5zpL6Q2A4-1qXesWkoy_o-q8oirhBZe7prX_SjAblrEhfeE_x7xH88vaDxrdsY6yBtJ6qhGp8LZAaBIpiWo3y1oJ8l-ERVqfzlfz-oiNDdgXLnXH07fTnEDPc&amp;csui=3&amp;ved=2ahUKEwj16ID8vtqPAxWdzTgGHQdBAsUQgK4QegQIBxAJ"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www.google.com/search?q=WiFi.SSID(i)&amp;sca_esv=5b71cfa89013eb9f&amp;sxsrf=AE3TifOM6v0l_36bfZZIPSZAGzwMmnRdCg:1757922924593&amp;ei=bMbHaJLrI7KOseMPo7ew-Q4&amp;oq=wifi+scanning+theory&amp;gs_lp=Egxnd3Mtd2l6LXNlcnAiFHdpZmkgc2Nhbm5pbmcgdGhlb3J5KgIIADIFECEYoAFIhEtQAFjdN3AAeAGQAQCYAYEEoAGlH6oBDDAuMTcuMS4xLjAuMbgBA8gBAPgBAZgCFKAC_h_CAgoQIxjwBRgnGMkCwgIQECMY8AUYgAQYJxjJAhiKBcICBBAjGCfCAgoQABiABBhDGIoFwgILEAAYgAQYkQIYigXCAhEQLhiABBixAxjRAxiDARjHAcICCBAAGIAEGLEDwgIKECMYgAQYJxiKBcICDBAAGIAEGEMYigUYCsICDRAAGIAEGLEDGEMYigXCAgsQABiABBixAxiDAcICBRAAGIAEwgIGEAAYFhgewgILEAAYgAQYhgMYigXCAggQABiiBBiJBcICCBAAGIAEGKIEwgIFEAAY7wXCAgcQIRigARgKmAMAkgcKMC4xNy4xLjAuMqAHj22yBwowLjE3LjEuMC4yuAf-H8IHCDAuNS4xNC4xyAdM&amp;sclient=gws-wiz-serp&amp;mstk=AUtExfDgMBMTEJxT5pQc0WATYFAkSieSHD8FQqp4ArTbG4mxMkMD5ADzHaDg5g64apiR-uKKW399XbY7MYsyQaCnyLRF-pw-CSDJ8kVbZU6rmpfGtmjOs8f6GcudUycbeuSR2fwfvsNxdM5wMyuFnrmmrFjNRsA37hn5zpL6Q2A4-1qXesWkoy_o-q8oirhBZe7prX_SjAblrEhfeE_x7xH88vaDxrdsY6yBtJ6qhGp8LZAaBIpiWo3y1oJ8l-ERVqfzlfz-oiNDdgXLnXH07fTnEDPc&amp;csui=3&amp;ved=2ahUKEwj16ID8vtqPAxWdzTgGHQdBAsUQgK4QegQIBxAI" TargetMode="External"/><Relationship Id="rId5" Type="http://schemas.openxmlformats.org/officeDocument/2006/relationships/hyperlink" Target="https://www.google.com/search?q=WiFi.mode(WIFI_STA);&amp;sca_esv=5b71cfa89013eb9f&amp;sxsrf=AE3TifOM6v0l_36bfZZIPSZAGzwMmnRdCg:1757922924593&amp;ei=bMbHaJLrI7KOseMPo7ew-Q4&amp;oq=wifi+scanning+theory&amp;gs_lp=Egxnd3Mtd2l6LXNlcnAiFHdpZmkgc2Nhbm5pbmcgdGhlb3J5KgIIADIFECEYoAFIhEtQAFjdN3AAeAGQAQCYAYEEoAGlH6oBDDAuMTcuMS4xLjAuMbgBA8gBAPgBAZgCFKAC_h_CAgoQIxjwBRgnGMkCwgIQECMY8AUYgAQYJxjJAhiKBcICBBAjGCfCAgoQABiABBhDGIoFwgILEAAYgAQYkQIYigXCAhEQLhiABBixAxjRAxiDARjHAcICCBAAGIAEGLEDwgIKECMYgAQYJxiKBcICDBAAGIAEGEMYigUYCsICDRAAGIAEGLEDGEMYigXCAgsQABiABBixAxiDAcICBRAAGIAEwgIGEAAYFhgewgILEAAYgAQYhgMYigXCAggQABiiBBiJBcICCBAAGIAEGKIEwgIFEAAY7wXCAgcQIRigARgKmAMAkgcKMC4xNy4xLjAuMqAHj22yBwowLjE3LjEuMC4yuAf-H8IHCDAuNS4xNC4xyAdM&amp;sclient=gws-wiz-serp&amp;mstk=AUtExfDgMBMTEJxT5pQc0WATYFAkSieSHD8FQqp4ArTbG4mxMkMD5ADzHaDg5g64apiR-uKKW399XbY7MYsyQaCnyLRF-pw-CSDJ8kVbZU6rmpfGtmjOs8f6GcudUycbeuSR2fwfvsNxdM5wMyuFnrmmrFjNRsA37hn5zpL6Q2A4-1qXesWkoy_o-q8oirhBZe7prX_SjAblrEhfeE_x7xH88vaDxrdsY6yBtJ6qhGp8LZAaBIpiWo3y1oJ8l-ERVqfzlfz-oiNDdgXLnXH07fTnEDPc&amp;csui=3&amp;ved=2ahUKEwj16ID8vtqPAxWdzTgGHQdBAsUQgK4QegQIBxAF" TargetMode="External"/><Relationship Id="rId4" Type="http://schemas.openxmlformats.org/officeDocument/2006/relationships/hyperlink" Target="https://www.google.com/search?q=Serial.begin(115200);&amp;sca_esv=5b71cfa89013eb9f&amp;sxsrf=AE3TifOM6v0l_36bfZZIPSZAGzwMmnRdCg:1757922924593&amp;ei=bMbHaJLrI7KOseMPo7ew-Q4&amp;oq=wifi+scanning+theory&amp;gs_lp=Egxnd3Mtd2l6LXNlcnAiFHdpZmkgc2Nhbm5pbmcgdGhlb3J5KgIIADIFECEYoAFIhEtQAFjdN3AAeAGQAQCYAYEEoAGlH6oBDDAuMTcuMS4xLjAuMbgBA8gBAPgBAZgCFKAC_h_CAgoQIxjwBRgnGMkCwgIQECMY8AUYgAQYJxjJAhiKBcICBBAjGCfCAgoQABiABBhDGIoFwgILEAAYgAQYkQIYigXCAhEQLhiABBixAxjRAxiDARjHAcICCBAAGIAEGLEDwgIKECMYgAQYJxiKBcICDBAAGIAEGEMYigUYCsICDRAAGIAEGLEDGEMYigXCAgsQABiABBixAxiDAcICBRAAGIAEwgIGEAAYFhgewgILEAAYgAQYhgMYigXCAggQABiiBBiJBcICCBAAGIAEGKIEwgIFEAAY7wXCAgcQIRigARgKmAMAkgcKMC4xNy4xLjAuMqAHj22yBwowLjE3LjEuMC4yuAf-H8IHCDAuNS4xNC4xyAdM&amp;sclient=gws-wiz-serp&amp;mstk=AUtExfDgMBMTEJxT5pQc0WATYFAkSieSHD8FQqp4ArTbG4mxMkMD5ADzHaDg5g64apiR-uKKW399XbY7MYsyQaCnyLRF-pw-CSDJ8kVbZU6rmpfGtmjOs8f6GcudUycbeuSR2fwfvsNxdM5wMyuFnrmmrFjNRsA37hn5zpL6Q2A4-1qXesWkoy_o-q8oirhBZe7prX_SjAblrEhfeE_x7xH88vaDxrdsY6yBtJ6qhGp8LZAaBIpiWo3y1oJ8l-ERVqfzlfz-oiNDdgXLnXH07fTnEDPc&amp;csui=3&amp;ved=2ahUKEwj16ID8vtqPAxWdzTgGHQdBAsUQgK4QegQIBxAD"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Google Shape;89;p1"/>
          <p:cNvPicPr preferRelativeResize="0"/>
          <p:nvPr/>
        </p:nvPicPr>
        <p:blipFill rotWithShape="1">
          <a:blip r:embed="rId2">
            <a:alphaModFix/>
          </a:blip>
          <a:srcRect/>
          <a:stretch/>
        </p:blipFill>
        <p:spPr>
          <a:xfrm>
            <a:off x="9575800" y="355734"/>
            <a:ext cx="2197100" cy="1384166"/>
          </a:xfrm>
          <a:prstGeom prst="rect">
            <a:avLst/>
          </a:prstGeom>
          <a:noFill/>
          <a:ln>
            <a:noFill/>
          </a:ln>
        </p:spPr>
      </p:pic>
      <p:pic>
        <p:nvPicPr>
          <p:cNvPr id="3" name="Google Shape;91;p1"/>
          <p:cNvPicPr preferRelativeResize="0"/>
          <p:nvPr/>
        </p:nvPicPr>
        <p:blipFill rotWithShape="1">
          <a:blip r:embed="rId3">
            <a:alphaModFix/>
          </a:blip>
          <a:srcRect/>
          <a:stretch/>
        </p:blipFill>
        <p:spPr>
          <a:xfrm>
            <a:off x="5266940" y="307619"/>
            <a:ext cx="1603760" cy="1563314"/>
          </a:xfrm>
          <a:prstGeom prst="rect">
            <a:avLst/>
          </a:prstGeom>
          <a:noFill/>
          <a:ln>
            <a:noFill/>
          </a:ln>
        </p:spPr>
      </p:pic>
      <p:pic>
        <p:nvPicPr>
          <p:cNvPr id="4" name="Google Shape;90;p1"/>
          <p:cNvPicPr preferRelativeResize="0"/>
          <p:nvPr/>
        </p:nvPicPr>
        <p:blipFill rotWithShape="1">
          <a:blip r:embed="rId4">
            <a:alphaModFix/>
          </a:blip>
          <a:srcRect/>
          <a:stretch/>
        </p:blipFill>
        <p:spPr>
          <a:xfrm>
            <a:off x="449235" y="355734"/>
            <a:ext cx="1781536" cy="1515199"/>
          </a:xfrm>
          <a:prstGeom prst="rect">
            <a:avLst/>
          </a:prstGeom>
          <a:noFill/>
          <a:ln>
            <a:noFill/>
          </a:ln>
        </p:spPr>
      </p:pic>
      <p:sp>
        <p:nvSpPr>
          <p:cNvPr id="5" name="Rectangle 4"/>
          <p:cNvSpPr/>
          <p:nvPr/>
        </p:nvSpPr>
        <p:spPr>
          <a:xfrm>
            <a:off x="2641600" y="2193525"/>
            <a:ext cx="7112000" cy="1292662"/>
          </a:xfrm>
          <a:prstGeom prst="rect">
            <a:avLst/>
          </a:prstGeom>
        </p:spPr>
        <p:txBody>
          <a:bodyPr wrap="square">
            <a:spAutoFit/>
          </a:bodyPr>
          <a:lstStyle/>
          <a:p>
            <a:pPr algn="ctr"/>
            <a:r>
              <a:rPr lang="en-US" sz="6000" b="1" dirty="0">
                <a:solidFill>
                  <a:srgbClr val="00B050"/>
                </a:solidFill>
                <a:effectLst>
                  <a:outerShdw blurRad="38100" dist="38100" dir="2700000" algn="tl">
                    <a:srgbClr val="000000">
                      <a:alpha val="43137"/>
                    </a:srgbClr>
                  </a:outerShdw>
                </a:effectLst>
                <a:latin typeface="Arial Black" panose="020B0A04020102020204" pitchFamily="34" charset="0"/>
                <a:ea typeface="Bookman Old Style"/>
                <a:cs typeface="Bookman Old Style"/>
                <a:sym typeface="Bookman Old Style"/>
              </a:rPr>
              <a:t>Naan </a:t>
            </a:r>
            <a:r>
              <a:rPr lang="en-US" sz="6000" b="1" dirty="0" err="1" smtClean="0">
                <a:solidFill>
                  <a:srgbClr val="00B050"/>
                </a:solidFill>
                <a:effectLst>
                  <a:outerShdw blurRad="38100" dist="38100" dir="2700000" algn="tl">
                    <a:srgbClr val="000000">
                      <a:alpha val="43137"/>
                    </a:srgbClr>
                  </a:outerShdw>
                </a:effectLst>
                <a:latin typeface="Arial Black" panose="020B0A04020102020204" pitchFamily="34" charset="0"/>
                <a:ea typeface="Bookman Old Style"/>
                <a:cs typeface="Bookman Old Style"/>
                <a:sym typeface="Bookman Old Style"/>
              </a:rPr>
              <a:t>Mudhalvan</a:t>
            </a:r>
            <a:r>
              <a:rPr lang="en-US" sz="2400" b="1" dirty="0">
                <a:solidFill>
                  <a:srgbClr val="00B0F0"/>
                </a:solidFill>
                <a:latin typeface="Bookman Old Style"/>
                <a:ea typeface="Bookman Old Style"/>
                <a:cs typeface="Bookman Old Style"/>
                <a:sym typeface="Bookman Old Style"/>
              </a:rPr>
              <a:t/>
            </a:r>
            <a:br>
              <a:rPr lang="en-US" sz="2400" b="1" dirty="0">
                <a:solidFill>
                  <a:srgbClr val="00B0F0"/>
                </a:solidFill>
                <a:latin typeface="Bookman Old Style"/>
                <a:ea typeface="Bookman Old Style"/>
                <a:cs typeface="Bookman Old Style"/>
                <a:sym typeface="Bookman Old Style"/>
              </a:rPr>
            </a:br>
            <a:endParaRPr lang="en-US" dirty="0"/>
          </a:p>
        </p:txBody>
      </p:sp>
      <p:sp>
        <p:nvSpPr>
          <p:cNvPr id="6" name="Rectangle 5"/>
          <p:cNvSpPr/>
          <p:nvPr/>
        </p:nvSpPr>
        <p:spPr>
          <a:xfrm>
            <a:off x="1692232" y="3536434"/>
            <a:ext cx="8807539" cy="923330"/>
          </a:xfrm>
          <a:prstGeom prst="rect">
            <a:avLst/>
          </a:prstGeom>
        </p:spPr>
        <p:txBody>
          <a:bodyPr wrap="none">
            <a:spAutoFit/>
          </a:bodyPr>
          <a:lstStyle/>
          <a:p>
            <a:pPr algn="ctr"/>
            <a:r>
              <a:rPr lang="en-US" sz="5400" b="1" dirty="0">
                <a:solidFill>
                  <a:srgbClr val="00B0F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Bookman Old Style"/>
              </a:rPr>
              <a:t>Industrial </a:t>
            </a:r>
            <a:r>
              <a:rPr lang="en-US" sz="5400" b="1" dirty="0" err="1">
                <a:solidFill>
                  <a:srgbClr val="00B0F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Bookman Old Style"/>
              </a:rPr>
              <a:t>IoT</a:t>
            </a:r>
            <a:r>
              <a:rPr lang="en-US" sz="5400" b="1" dirty="0">
                <a:solidFill>
                  <a:srgbClr val="00B0F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sym typeface="Bookman Old Style"/>
              </a:rPr>
              <a:t> and Industry 4.0</a:t>
            </a:r>
            <a:endParaRPr lang="en-US" sz="5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sp>
        <p:nvSpPr>
          <p:cNvPr id="7" name="Google Shape;93;p1"/>
          <p:cNvSpPr txBox="1"/>
          <p:nvPr/>
        </p:nvSpPr>
        <p:spPr>
          <a:xfrm>
            <a:off x="2641600" y="5852920"/>
            <a:ext cx="7518400"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dirty="0" err="1">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Tektork</a:t>
            </a:r>
            <a:r>
              <a:rPr lang="en-US" sz="3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Private Limited, Coimbatore</a:t>
            </a:r>
            <a:endParaRPr sz="3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endParaRPr>
          </a:p>
        </p:txBody>
      </p:sp>
    </p:spTree>
    <p:extLst>
      <p:ext uri="{BB962C8B-B14F-4D97-AF65-F5344CB8AC3E}">
        <p14:creationId xmlns:p14="http://schemas.microsoft.com/office/powerpoint/2010/main" val="39280556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Google Shape;91;p1"/>
          <p:cNvPicPr preferRelativeResize="0"/>
          <p:nvPr/>
        </p:nvPicPr>
        <p:blipFill rotWithShape="1">
          <a:blip r:embed="rId2">
            <a:alphaModFix/>
          </a:blip>
          <a:srcRect/>
          <a:stretch/>
        </p:blipFill>
        <p:spPr>
          <a:xfrm>
            <a:off x="11251678" y="9510"/>
            <a:ext cx="907142" cy="473264"/>
          </a:xfrm>
          <a:prstGeom prst="rect">
            <a:avLst/>
          </a:prstGeom>
          <a:noFill/>
          <a:ln>
            <a:noFill/>
          </a:ln>
        </p:spPr>
      </p:pic>
      <p:sp>
        <p:nvSpPr>
          <p:cNvPr id="6" name="Google Shape;93;p1"/>
          <p:cNvSpPr txBox="1"/>
          <p:nvPr/>
        </p:nvSpPr>
        <p:spPr>
          <a:xfrm>
            <a:off x="2555308" y="6523738"/>
            <a:ext cx="7241436"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dirty="0" err="1">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Tektork</a:t>
            </a:r>
            <a:r>
              <a:rPr lang="en-US"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Private Limited, </a:t>
            </a:r>
            <a:r>
              <a:rPr lang="en-US" sz="1600" b="1" dirty="0" smtClean="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Coimbatore</a:t>
            </a:r>
            <a:endParaRPr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endParaRPr>
          </a:p>
        </p:txBody>
      </p:sp>
      <p:sp>
        <p:nvSpPr>
          <p:cNvPr id="4" name="Rectangle 3"/>
          <p:cNvSpPr/>
          <p:nvPr/>
        </p:nvSpPr>
        <p:spPr>
          <a:xfrm>
            <a:off x="125260" y="482774"/>
            <a:ext cx="11912252" cy="5632311"/>
          </a:xfrm>
          <a:prstGeom prst="rect">
            <a:avLst/>
          </a:prstGeom>
        </p:spPr>
        <p:txBody>
          <a:bodyPr wrap="square">
            <a:spAutoFit/>
          </a:bodyPr>
          <a:lstStyle/>
          <a:p>
            <a:r>
              <a:rPr lang="en-US" sz="2400" b="1" dirty="0"/>
              <a:t>Common Applications of </a:t>
            </a:r>
            <a:r>
              <a:rPr lang="en-US" sz="2400" b="1" dirty="0" smtClean="0"/>
              <a:t>Wi-Fi</a:t>
            </a:r>
          </a:p>
          <a:p>
            <a:endParaRPr lang="en-US" sz="2400" b="1" dirty="0"/>
          </a:p>
          <a:p>
            <a:pPr marL="342900" indent="-342900">
              <a:buFont typeface="Arial" panose="020B0604020202020204" pitchFamily="34" charset="0"/>
              <a:buChar char="•"/>
            </a:pPr>
            <a:r>
              <a:rPr lang="en-US" sz="2400" b="1" dirty="0"/>
              <a:t>Wireless Internet Access</a:t>
            </a:r>
            <a:r>
              <a:rPr lang="en-US" sz="2400" b="1" dirty="0" smtClean="0"/>
              <a:t>:</a:t>
            </a:r>
          </a:p>
          <a:p>
            <a:pPr marL="342900" indent="-342900">
              <a:buFont typeface="Arial" panose="020B0604020202020204" pitchFamily="34" charset="0"/>
              <a:buChar char="•"/>
            </a:pPr>
            <a:endParaRPr lang="en-US" sz="2400" dirty="0" smtClean="0"/>
          </a:p>
          <a:p>
            <a:pPr marL="800100" lvl="1" indent="-342900">
              <a:buFont typeface="Arial" panose="020B0604020202020204" pitchFamily="34" charset="0"/>
              <a:buChar char="•"/>
            </a:pPr>
            <a:r>
              <a:rPr lang="en-US" sz="2400" dirty="0" smtClean="0"/>
              <a:t>Wi-Fi </a:t>
            </a:r>
            <a:r>
              <a:rPr lang="en-US" sz="2400" dirty="0"/>
              <a:t>is widely used to provide wireless internet connectivity in homes, offices, cafes, airports, hotels, and public hotspots. </a:t>
            </a:r>
            <a:endParaRPr lang="en-US" sz="2400" dirty="0" smtClean="0"/>
          </a:p>
          <a:p>
            <a:pPr marL="800100" lvl="1" indent="-342900">
              <a:buFont typeface="Arial" panose="020B0604020202020204" pitchFamily="34" charset="0"/>
              <a:buChar char="•"/>
            </a:pPr>
            <a:endParaRPr lang="en-US" sz="2400" dirty="0" smtClean="0"/>
          </a:p>
          <a:p>
            <a:pPr marL="800100" lvl="1" indent="-342900">
              <a:buFont typeface="Arial" panose="020B0604020202020204" pitchFamily="34" charset="0"/>
              <a:buChar char="•"/>
            </a:pPr>
            <a:r>
              <a:rPr lang="en-US" sz="2400" dirty="0" smtClean="0"/>
              <a:t>It </a:t>
            </a:r>
            <a:r>
              <a:rPr lang="en-US" sz="2400" dirty="0"/>
              <a:t>allows multiple devices such as laptops, smartphones, tablets, and smart TVs to connect seamlessly without the need for cables</a:t>
            </a:r>
            <a:r>
              <a:rPr lang="en-US" sz="2400" dirty="0" smtClean="0"/>
              <a:t>.</a:t>
            </a:r>
          </a:p>
          <a:p>
            <a:pPr marL="800100" lvl="1"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a:t>Internet of Things (</a:t>
            </a:r>
            <a:r>
              <a:rPr lang="en-US" sz="2400" b="1" dirty="0" err="1"/>
              <a:t>IoT</a:t>
            </a:r>
            <a:r>
              <a:rPr lang="en-US" sz="2400" b="1" dirty="0"/>
              <a:t>) Ecosystem</a:t>
            </a:r>
            <a:r>
              <a:rPr lang="en-US" sz="2400" b="1" dirty="0" smtClean="0"/>
              <a:t>:</a:t>
            </a:r>
          </a:p>
          <a:p>
            <a:pPr marL="342900" indent="-342900">
              <a:buFont typeface="Arial" panose="020B0604020202020204" pitchFamily="34" charset="0"/>
              <a:buChar char="•"/>
            </a:pPr>
            <a:endParaRPr lang="en-US" sz="2400" dirty="0" smtClean="0"/>
          </a:p>
          <a:p>
            <a:pPr marL="800100" lvl="1" indent="-342900">
              <a:buFont typeface="Arial" panose="020B0604020202020204" pitchFamily="34" charset="0"/>
              <a:buChar char="•"/>
            </a:pPr>
            <a:r>
              <a:rPr lang="en-US" sz="2400" dirty="0" smtClean="0"/>
              <a:t>Many </a:t>
            </a:r>
            <a:r>
              <a:rPr lang="en-US" sz="2400" dirty="0"/>
              <a:t>smart home devices, industrial automation equipment, and </a:t>
            </a:r>
            <a:r>
              <a:rPr lang="en-US" sz="2400" dirty="0" err="1"/>
              <a:t>IoT</a:t>
            </a:r>
            <a:r>
              <a:rPr lang="en-US" sz="2400" dirty="0"/>
              <a:t> sensors utilize Wi-Fi to communicate and exchange data, enabling smart environments and automation</a:t>
            </a:r>
            <a:r>
              <a:rPr lang="en-US" sz="2400" dirty="0" smtClean="0"/>
              <a:t>.</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28073678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Google Shape;91;p1"/>
          <p:cNvPicPr preferRelativeResize="0"/>
          <p:nvPr/>
        </p:nvPicPr>
        <p:blipFill rotWithShape="1">
          <a:blip r:embed="rId2">
            <a:alphaModFix/>
          </a:blip>
          <a:srcRect/>
          <a:stretch/>
        </p:blipFill>
        <p:spPr>
          <a:xfrm>
            <a:off x="11251678" y="9510"/>
            <a:ext cx="907142" cy="473264"/>
          </a:xfrm>
          <a:prstGeom prst="rect">
            <a:avLst/>
          </a:prstGeom>
          <a:noFill/>
          <a:ln>
            <a:noFill/>
          </a:ln>
        </p:spPr>
      </p:pic>
      <p:sp>
        <p:nvSpPr>
          <p:cNvPr id="6" name="Google Shape;93;p1"/>
          <p:cNvSpPr txBox="1"/>
          <p:nvPr/>
        </p:nvSpPr>
        <p:spPr>
          <a:xfrm>
            <a:off x="2555308" y="6523738"/>
            <a:ext cx="7241436"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dirty="0" err="1">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Tektork</a:t>
            </a:r>
            <a:r>
              <a:rPr lang="en-US"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Private Limited, </a:t>
            </a:r>
            <a:r>
              <a:rPr lang="en-US" sz="1600" b="1" dirty="0" smtClean="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Coimbatore</a:t>
            </a:r>
            <a:endParaRPr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endParaRPr>
          </a:p>
        </p:txBody>
      </p:sp>
      <p:sp>
        <p:nvSpPr>
          <p:cNvPr id="4" name="Rectangle 3"/>
          <p:cNvSpPr/>
          <p:nvPr/>
        </p:nvSpPr>
        <p:spPr>
          <a:xfrm>
            <a:off x="125260" y="472972"/>
            <a:ext cx="11912252" cy="5632311"/>
          </a:xfrm>
          <a:prstGeom prst="rect">
            <a:avLst/>
          </a:prstGeom>
        </p:spPr>
        <p:txBody>
          <a:bodyPr wrap="square">
            <a:spAutoFit/>
          </a:bodyPr>
          <a:lstStyle/>
          <a:p>
            <a:pPr marL="342900" indent="-342900">
              <a:buFont typeface="Arial" panose="020B0604020202020204" pitchFamily="34" charset="0"/>
              <a:buChar char="•"/>
            </a:pPr>
            <a:r>
              <a:rPr lang="en-US" sz="2400" b="1" dirty="0" smtClean="0"/>
              <a:t>Streaming </a:t>
            </a:r>
            <a:r>
              <a:rPr lang="en-US" sz="2400" b="1" dirty="0"/>
              <a:t>Media</a:t>
            </a:r>
            <a:r>
              <a:rPr lang="en-US" sz="2400" b="1" dirty="0" smtClean="0"/>
              <a:t>:</a:t>
            </a:r>
          </a:p>
          <a:p>
            <a:pPr marL="342900" indent="-342900">
              <a:buFont typeface="Arial" panose="020B0604020202020204" pitchFamily="34" charset="0"/>
              <a:buChar char="•"/>
            </a:pPr>
            <a:endParaRPr lang="en-US" sz="2400" b="1" dirty="0" smtClean="0"/>
          </a:p>
          <a:p>
            <a:pPr marL="800100" lvl="1" indent="-342900">
              <a:buFont typeface="Arial" panose="020B0604020202020204" pitchFamily="34" charset="0"/>
              <a:buChar char="•"/>
            </a:pPr>
            <a:r>
              <a:rPr lang="en-US" sz="2400" dirty="0" smtClean="0"/>
              <a:t>Wi-Fi </a:t>
            </a:r>
            <a:r>
              <a:rPr lang="en-US" sz="2400" dirty="0"/>
              <a:t>facilitates streaming of high-definition video and audio on smart TVs, media players, and mobile devices, providing convenient media consumption without wired connections</a:t>
            </a:r>
            <a:r>
              <a:rPr lang="en-US" sz="2400" dirty="0" smtClean="0"/>
              <a:t>.</a:t>
            </a:r>
          </a:p>
          <a:p>
            <a:pPr marL="800100" lvl="1"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a:t>Enterprise Networks</a:t>
            </a:r>
            <a:r>
              <a:rPr lang="en-US" sz="2400" b="1" dirty="0" smtClean="0"/>
              <a:t>:</a:t>
            </a:r>
          </a:p>
          <a:p>
            <a:pPr marL="342900" indent="-342900">
              <a:buFont typeface="Arial" panose="020B0604020202020204" pitchFamily="34" charset="0"/>
              <a:buChar char="•"/>
            </a:pPr>
            <a:endParaRPr lang="en-US" sz="2400" b="1" dirty="0" smtClean="0"/>
          </a:p>
          <a:p>
            <a:pPr marL="800100" lvl="1" indent="-342900">
              <a:buFont typeface="Arial" panose="020B0604020202020204" pitchFamily="34" charset="0"/>
              <a:buChar char="•"/>
            </a:pPr>
            <a:r>
              <a:rPr lang="en-US" sz="2400" dirty="0" smtClean="0"/>
              <a:t>Offices </a:t>
            </a:r>
            <a:r>
              <a:rPr lang="en-US" sz="2400" dirty="0"/>
              <a:t>deploy Wi-Fi to establish flexible and scalable wireless LANs, reducing the need for complex cabling and enabling mobile computing</a:t>
            </a:r>
            <a:r>
              <a:rPr lang="en-US" sz="2400" dirty="0" smtClean="0"/>
              <a:t>.</a:t>
            </a:r>
          </a:p>
          <a:p>
            <a:pPr marL="800100" lvl="1"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a:t>Education</a:t>
            </a:r>
            <a:r>
              <a:rPr lang="en-US" sz="2400" b="1" dirty="0" smtClean="0"/>
              <a:t>:</a:t>
            </a:r>
          </a:p>
          <a:p>
            <a:pPr marL="342900" indent="-342900">
              <a:buFont typeface="Arial" panose="020B0604020202020204" pitchFamily="34" charset="0"/>
              <a:buChar char="•"/>
            </a:pPr>
            <a:endParaRPr lang="en-US" sz="2400" b="1" dirty="0" smtClean="0"/>
          </a:p>
          <a:p>
            <a:pPr marL="800100" lvl="1" indent="-342900">
              <a:buFont typeface="Arial" panose="020B0604020202020204" pitchFamily="34" charset="0"/>
              <a:buChar char="•"/>
            </a:pPr>
            <a:r>
              <a:rPr lang="en-US" sz="2400" dirty="0" smtClean="0"/>
              <a:t>Schools </a:t>
            </a:r>
            <a:r>
              <a:rPr lang="en-US" sz="2400" dirty="0"/>
              <a:t>and universities use Wi-Fi networks to support internet access, e-learning platforms, online classes, and digital collaboration</a:t>
            </a:r>
            <a:r>
              <a:rPr lang="en-US" sz="2400" dirty="0" smtClean="0"/>
              <a:t>.</a:t>
            </a:r>
            <a:endParaRPr lang="en-US" sz="2400" dirty="0"/>
          </a:p>
        </p:txBody>
      </p:sp>
    </p:spTree>
    <p:extLst>
      <p:ext uri="{BB962C8B-B14F-4D97-AF65-F5344CB8AC3E}">
        <p14:creationId xmlns:p14="http://schemas.microsoft.com/office/powerpoint/2010/main" val="18465378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Google Shape;91;p1"/>
          <p:cNvPicPr preferRelativeResize="0"/>
          <p:nvPr/>
        </p:nvPicPr>
        <p:blipFill rotWithShape="1">
          <a:blip r:embed="rId2">
            <a:alphaModFix/>
          </a:blip>
          <a:srcRect/>
          <a:stretch/>
        </p:blipFill>
        <p:spPr>
          <a:xfrm>
            <a:off x="11251678" y="9510"/>
            <a:ext cx="907142" cy="473264"/>
          </a:xfrm>
          <a:prstGeom prst="rect">
            <a:avLst/>
          </a:prstGeom>
          <a:noFill/>
          <a:ln>
            <a:noFill/>
          </a:ln>
        </p:spPr>
      </p:pic>
      <p:sp>
        <p:nvSpPr>
          <p:cNvPr id="6" name="Google Shape;93;p1"/>
          <p:cNvSpPr txBox="1"/>
          <p:nvPr/>
        </p:nvSpPr>
        <p:spPr>
          <a:xfrm>
            <a:off x="2555308" y="6523738"/>
            <a:ext cx="7241436"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dirty="0" err="1">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Tektork</a:t>
            </a:r>
            <a:r>
              <a:rPr lang="en-US"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Private Limited, </a:t>
            </a:r>
            <a:r>
              <a:rPr lang="en-US" sz="1600" b="1" dirty="0" smtClean="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Coimbatore</a:t>
            </a:r>
            <a:endParaRPr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endParaRPr>
          </a:p>
        </p:txBody>
      </p:sp>
      <p:sp>
        <p:nvSpPr>
          <p:cNvPr id="4" name="Rectangle 3"/>
          <p:cNvSpPr/>
          <p:nvPr/>
        </p:nvSpPr>
        <p:spPr>
          <a:xfrm>
            <a:off x="125260" y="47088"/>
            <a:ext cx="11912252" cy="6740307"/>
          </a:xfrm>
          <a:prstGeom prst="rect">
            <a:avLst/>
          </a:prstGeom>
        </p:spPr>
        <p:txBody>
          <a:bodyPr wrap="square">
            <a:spAutoFit/>
          </a:bodyPr>
          <a:lstStyle/>
          <a:p>
            <a:pPr marL="342900" indent="-342900">
              <a:buFont typeface="Arial" panose="020B0604020202020204" pitchFamily="34" charset="0"/>
              <a:buChar char="•"/>
            </a:pPr>
            <a:r>
              <a:rPr lang="en-US" sz="2400" b="1" dirty="0" smtClean="0"/>
              <a:t>Healthcare:</a:t>
            </a:r>
          </a:p>
          <a:p>
            <a:pPr marL="342900" indent="-342900">
              <a:buFont typeface="Arial" panose="020B0604020202020204" pitchFamily="34" charset="0"/>
              <a:buChar char="•"/>
            </a:pPr>
            <a:endParaRPr lang="en-US" sz="2400" dirty="0" smtClean="0"/>
          </a:p>
          <a:p>
            <a:pPr marL="800100" lvl="1" indent="-342900">
              <a:buFont typeface="Arial" panose="020B0604020202020204" pitchFamily="34" charset="0"/>
              <a:buChar char="•"/>
            </a:pPr>
            <a:r>
              <a:rPr lang="en-US" sz="2400" dirty="0" smtClean="0"/>
              <a:t>Medical </a:t>
            </a:r>
            <a:r>
              <a:rPr lang="en-US" sz="2400" dirty="0"/>
              <a:t>devices connect wirelessly via Wi-Fi to monitoring systems, improving patient care with real-time data access and remote diagnostics</a:t>
            </a:r>
            <a:r>
              <a:rPr lang="en-US" sz="2400" dirty="0" smtClean="0"/>
              <a:t>.</a:t>
            </a:r>
          </a:p>
          <a:p>
            <a:pPr marL="800100" lvl="1"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a:t>Industrial Automation</a:t>
            </a:r>
            <a:r>
              <a:rPr lang="en-US" sz="2400" b="1" dirty="0" smtClean="0"/>
              <a:t>:</a:t>
            </a:r>
          </a:p>
          <a:p>
            <a:pPr marL="342900" indent="-342900">
              <a:buFont typeface="Arial" panose="020B0604020202020204" pitchFamily="34" charset="0"/>
              <a:buChar char="•"/>
            </a:pPr>
            <a:endParaRPr lang="en-US" sz="2400" dirty="0" smtClean="0"/>
          </a:p>
          <a:p>
            <a:pPr marL="800100" lvl="1" indent="-342900">
              <a:buFont typeface="Arial" panose="020B0604020202020204" pitchFamily="34" charset="0"/>
              <a:buChar char="•"/>
            </a:pPr>
            <a:r>
              <a:rPr lang="en-US" sz="2400" dirty="0" smtClean="0"/>
              <a:t>Manufacturing </a:t>
            </a:r>
            <a:r>
              <a:rPr lang="en-US" sz="2400" dirty="0"/>
              <a:t>plants and industrial facilities leverage Wi-Fi for wireless data exchange, remote monitoring, and control of machinery, enhancing efficiency and safety</a:t>
            </a:r>
            <a:r>
              <a:rPr lang="en-US" sz="2400" dirty="0" smtClean="0"/>
              <a:t>.</a:t>
            </a:r>
          </a:p>
          <a:p>
            <a:pPr marL="800100" lvl="1"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a:t>Retail</a:t>
            </a:r>
            <a:r>
              <a:rPr lang="en-US" sz="2400" b="1" dirty="0" smtClean="0"/>
              <a:t>:</a:t>
            </a:r>
          </a:p>
          <a:p>
            <a:pPr marL="342900" indent="-342900">
              <a:buFont typeface="Arial" panose="020B0604020202020204" pitchFamily="34" charset="0"/>
              <a:buChar char="•"/>
            </a:pPr>
            <a:endParaRPr lang="en-US" sz="2400" dirty="0" smtClean="0"/>
          </a:p>
          <a:p>
            <a:pPr marL="800100" lvl="1" indent="-342900">
              <a:buFont typeface="Arial" panose="020B0604020202020204" pitchFamily="34" charset="0"/>
              <a:buChar char="•"/>
            </a:pPr>
            <a:r>
              <a:rPr lang="en-US" sz="2400" dirty="0" smtClean="0"/>
              <a:t>Retail </a:t>
            </a:r>
            <a:r>
              <a:rPr lang="en-US" sz="2400" dirty="0"/>
              <a:t>stores offer free Wi-Fi to customers for an enhanced shopping experience and use Wi-Fi for marketing and data collection purposes</a:t>
            </a:r>
            <a:r>
              <a:rPr lang="en-US" sz="2400" dirty="0" smtClean="0"/>
              <a:t>.</a:t>
            </a:r>
          </a:p>
          <a:p>
            <a:pPr marL="800100" lvl="1"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a:t>Transportation</a:t>
            </a:r>
            <a:r>
              <a:rPr lang="en-US" sz="2400" b="1" dirty="0" smtClean="0"/>
              <a:t>:</a:t>
            </a:r>
          </a:p>
          <a:p>
            <a:pPr marL="800100" lvl="1" indent="-342900">
              <a:buFont typeface="Arial" panose="020B0604020202020204" pitchFamily="34" charset="0"/>
              <a:buChar char="•"/>
            </a:pPr>
            <a:r>
              <a:rPr lang="en-US" sz="2400" dirty="0" smtClean="0"/>
              <a:t>Wi-Fi </a:t>
            </a:r>
            <a:r>
              <a:rPr lang="en-US" sz="2400" dirty="0"/>
              <a:t>networks are implemented in airports, trains, buses, and other modes of transportation to provide internet access during travel.</a:t>
            </a:r>
          </a:p>
        </p:txBody>
      </p:sp>
    </p:spTree>
    <p:extLst>
      <p:ext uri="{BB962C8B-B14F-4D97-AF65-F5344CB8AC3E}">
        <p14:creationId xmlns:p14="http://schemas.microsoft.com/office/powerpoint/2010/main" val="34935580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Google Shape;91;p1"/>
          <p:cNvPicPr preferRelativeResize="0"/>
          <p:nvPr/>
        </p:nvPicPr>
        <p:blipFill rotWithShape="1">
          <a:blip r:embed="rId2">
            <a:alphaModFix/>
          </a:blip>
          <a:srcRect/>
          <a:stretch/>
        </p:blipFill>
        <p:spPr>
          <a:xfrm>
            <a:off x="11251678" y="9510"/>
            <a:ext cx="907142" cy="473264"/>
          </a:xfrm>
          <a:prstGeom prst="rect">
            <a:avLst/>
          </a:prstGeom>
          <a:noFill/>
          <a:ln>
            <a:noFill/>
          </a:ln>
        </p:spPr>
      </p:pic>
      <p:sp>
        <p:nvSpPr>
          <p:cNvPr id="6" name="Google Shape;93;p1"/>
          <p:cNvSpPr txBox="1"/>
          <p:nvPr/>
        </p:nvSpPr>
        <p:spPr>
          <a:xfrm>
            <a:off x="2555308" y="6523738"/>
            <a:ext cx="7241436"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dirty="0" err="1">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Tektork</a:t>
            </a:r>
            <a:r>
              <a:rPr lang="en-US"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Private Limited, </a:t>
            </a:r>
            <a:r>
              <a:rPr lang="en-US" sz="1600" b="1" dirty="0" smtClean="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Coimbatore</a:t>
            </a:r>
            <a:endParaRPr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endParaRPr>
          </a:p>
        </p:txBody>
      </p:sp>
      <p:sp>
        <p:nvSpPr>
          <p:cNvPr id="2" name="Rectangle 1"/>
          <p:cNvSpPr/>
          <p:nvPr/>
        </p:nvSpPr>
        <p:spPr>
          <a:xfrm>
            <a:off x="87682" y="47088"/>
            <a:ext cx="11937304" cy="6524863"/>
          </a:xfrm>
          <a:prstGeom prst="rect">
            <a:avLst/>
          </a:prstGeom>
        </p:spPr>
        <p:txBody>
          <a:bodyPr wrap="square">
            <a:spAutoFit/>
          </a:bodyPr>
          <a:lstStyle/>
          <a:p>
            <a:r>
              <a:rPr lang="en-US" sz="2200" b="1" dirty="0"/>
              <a:t>Emerging and Advanced </a:t>
            </a:r>
            <a:r>
              <a:rPr lang="en-US" sz="2200" b="1" dirty="0" smtClean="0"/>
              <a:t>Applications</a:t>
            </a:r>
          </a:p>
          <a:p>
            <a:endParaRPr lang="en-US" sz="2200" b="1" dirty="0"/>
          </a:p>
          <a:p>
            <a:r>
              <a:rPr lang="en-US" sz="2200" b="1" dirty="0"/>
              <a:t>Wi-Fi Sensing and Gesture Recognition</a:t>
            </a:r>
            <a:r>
              <a:rPr lang="en-US" sz="2200" b="1" dirty="0" smtClean="0"/>
              <a:t>:</a:t>
            </a:r>
          </a:p>
          <a:p>
            <a:endParaRPr lang="en-US" sz="2200" b="1" dirty="0" smtClean="0"/>
          </a:p>
          <a:p>
            <a:pPr marL="800100" lvl="1" indent="-342900">
              <a:buFont typeface="Arial" panose="020B0604020202020204" pitchFamily="34" charset="0"/>
              <a:buChar char="•"/>
            </a:pPr>
            <a:r>
              <a:rPr lang="en-US" sz="2200" dirty="0" smtClean="0"/>
              <a:t>Wi-Fi </a:t>
            </a:r>
            <a:r>
              <a:rPr lang="en-US" sz="2200" dirty="0"/>
              <a:t>signals are increasingly used for sensing motion, gestures, and even vital signs by analyzing signal reflections. This enables smart control and security applications without relying on cameras</a:t>
            </a:r>
            <a:r>
              <a:rPr lang="en-US" sz="2200" dirty="0" smtClean="0"/>
              <a:t>.</a:t>
            </a:r>
          </a:p>
          <a:p>
            <a:pPr>
              <a:buFont typeface="+mj-lt"/>
              <a:buAutoNum type="arabicPeriod"/>
            </a:pPr>
            <a:endParaRPr lang="en-US" sz="2200" dirty="0"/>
          </a:p>
          <a:p>
            <a:r>
              <a:rPr lang="en-US" sz="2200" b="1" dirty="0"/>
              <a:t>AI-Powered Wi-Fi Management</a:t>
            </a:r>
            <a:r>
              <a:rPr lang="en-US" sz="2200" b="1" dirty="0" smtClean="0"/>
              <a:t>:</a:t>
            </a:r>
          </a:p>
          <a:p>
            <a:endParaRPr lang="en-US" sz="2200" b="1" dirty="0" smtClean="0"/>
          </a:p>
          <a:p>
            <a:pPr marL="800100" lvl="1" indent="-342900">
              <a:buFont typeface="Arial" panose="020B0604020202020204" pitchFamily="34" charset="0"/>
              <a:buChar char="•"/>
            </a:pPr>
            <a:r>
              <a:rPr lang="en-US" sz="2200" dirty="0" smtClean="0"/>
              <a:t>Artificial </a:t>
            </a:r>
            <a:r>
              <a:rPr lang="en-US" sz="2200" dirty="0"/>
              <a:t>intelligence optimizes Wi-Fi performance by dynamically managing transmission power, channel selection, and network resource allocation to reduce interference and improve user experience</a:t>
            </a:r>
            <a:r>
              <a:rPr lang="en-US" sz="2200" dirty="0" smtClean="0"/>
              <a:t>.</a:t>
            </a:r>
          </a:p>
          <a:p>
            <a:pPr marL="800100" lvl="1" indent="-342900">
              <a:buFont typeface="Arial" panose="020B0604020202020204" pitchFamily="34" charset="0"/>
              <a:buChar char="•"/>
            </a:pPr>
            <a:endParaRPr lang="en-US" sz="2200" dirty="0" smtClean="0"/>
          </a:p>
          <a:p>
            <a:r>
              <a:rPr lang="en-US" sz="2200" b="1" dirty="0" smtClean="0"/>
              <a:t>High-Bandwidth </a:t>
            </a:r>
            <a:r>
              <a:rPr lang="en-US" sz="2200" b="1" dirty="0"/>
              <a:t>Applications</a:t>
            </a:r>
            <a:r>
              <a:rPr lang="en-US" sz="2200" b="1" dirty="0" smtClean="0"/>
              <a:t>:</a:t>
            </a:r>
          </a:p>
          <a:p>
            <a:endParaRPr lang="en-US" sz="2200" b="1" dirty="0" smtClean="0"/>
          </a:p>
          <a:p>
            <a:pPr marL="800100" lvl="1" indent="-342900">
              <a:buFont typeface="Arial" panose="020B0604020202020204" pitchFamily="34" charset="0"/>
              <a:buChar char="•"/>
            </a:pPr>
            <a:r>
              <a:rPr lang="en-US" sz="2200" dirty="0" smtClean="0"/>
              <a:t>The </a:t>
            </a:r>
            <a:r>
              <a:rPr lang="en-US" sz="2200" dirty="0"/>
              <a:t>latest Wi-Fi standards, such as Wi-Fi 6, support demanding applications including augmented reality (AR), virtual reality (VR), and low-latency communication, which are critical for enterprise and healthcare environments.</a:t>
            </a:r>
          </a:p>
        </p:txBody>
      </p:sp>
    </p:spTree>
    <p:extLst>
      <p:ext uri="{BB962C8B-B14F-4D97-AF65-F5344CB8AC3E}">
        <p14:creationId xmlns:p14="http://schemas.microsoft.com/office/powerpoint/2010/main" val="26722648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Google Shape;91;p1"/>
          <p:cNvPicPr preferRelativeResize="0"/>
          <p:nvPr/>
        </p:nvPicPr>
        <p:blipFill rotWithShape="1">
          <a:blip r:embed="rId2">
            <a:alphaModFix/>
          </a:blip>
          <a:srcRect/>
          <a:stretch/>
        </p:blipFill>
        <p:spPr>
          <a:xfrm>
            <a:off x="11251678" y="9510"/>
            <a:ext cx="907142" cy="473264"/>
          </a:xfrm>
          <a:prstGeom prst="rect">
            <a:avLst/>
          </a:prstGeom>
          <a:noFill/>
          <a:ln>
            <a:noFill/>
          </a:ln>
        </p:spPr>
      </p:pic>
      <p:sp>
        <p:nvSpPr>
          <p:cNvPr id="6" name="Google Shape;93;p1"/>
          <p:cNvSpPr txBox="1"/>
          <p:nvPr/>
        </p:nvSpPr>
        <p:spPr>
          <a:xfrm>
            <a:off x="2555308" y="6523738"/>
            <a:ext cx="7241436"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dirty="0" err="1">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Tektork</a:t>
            </a:r>
            <a:r>
              <a:rPr lang="en-US"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Private Limited, </a:t>
            </a:r>
            <a:r>
              <a:rPr lang="en-US" sz="1600" b="1" dirty="0" smtClean="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Coimbatore</a:t>
            </a:r>
            <a:endParaRPr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endParaRPr>
          </a:p>
        </p:txBody>
      </p:sp>
      <p:graphicFrame>
        <p:nvGraphicFramePr>
          <p:cNvPr id="2" name="Table 1"/>
          <p:cNvGraphicFramePr>
            <a:graphicFrameLocks noGrp="1"/>
          </p:cNvGraphicFramePr>
          <p:nvPr>
            <p:extLst>
              <p:ext uri="{D42A27DB-BD31-4B8C-83A1-F6EECF244321}">
                <p14:modId xmlns:p14="http://schemas.microsoft.com/office/powerpoint/2010/main" val="1372698327"/>
              </p:ext>
            </p:extLst>
          </p:nvPr>
        </p:nvGraphicFramePr>
        <p:xfrm>
          <a:off x="150313" y="819311"/>
          <a:ext cx="11899724" cy="5702211"/>
        </p:xfrm>
        <a:graphic>
          <a:graphicData uri="http://schemas.openxmlformats.org/drawingml/2006/table">
            <a:tbl>
              <a:tblPr>
                <a:tableStyleId>{D7AC3CCA-C797-4891-BE02-D94E43425B78}</a:tableStyleId>
              </a:tblPr>
              <a:tblGrid>
                <a:gridCol w="2179528">
                  <a:extLst>
                    <a:ext uri="{9D8B030D-6E8A-4147-A177-3AD203B41FA5}">
                      <a16:colId xmlns:a16="http://schemas.microsoft.com/office/drawing/2014/main" val="282564179"/>
                    </a:ext>
                  </a:extLst>
                </a:gridCol>
                <a:gridCol w="2404997">
                  <a:extLst>
                    <a:ext uri="{9D8B030D-6E8A-4147-A177-3AD203B41FA5}">
                      <a16:colId xmlns:a16="http://schemas.microsoft.com/office/drawing/2014/main" val="1575301576"/>
                    </a:ext>
                  </a:extLst>
                </a:gridCol>
                <a:gridCol w="2126513">
                  <a:extLst>
                    <a:ext uri="{9D8B030D-6E8A-4147-A177-3AD203B41FA5}">
                      <a16:colId xmlns:a16="http://schemas.microsoft.com/office/drawing/2014/main" val="2898615486"/>
                    </a:ext>
                  </a:extLst>
                </a:gridCol>
                <a:gridCol w="3412609">
                  <a:extLst>
                    <a:ext uri="{9D8B030D-6E8A-4147-A177-3AD203B41FA5}">
                      <a16:colId xmlns:a16="http://schemas.microsoft.com/office/drawing/2014/main" val="3399604307"/>
                    </a:ext>
                  </a:extLst>
                </a:gridCol>
                <a:gridCol w="1776077">
                  <a:extLst>
                    <a:ext uri="{9D8B030D-6E8A-4147-A177-3AD203B41FA5}">
                      <a16:colId xmlns:a16="http://schemas.microsoft.com/office/drawing/2014/main" val="804519282"/>
                    </a:ext>
                  </a:extLst>
                </a:gridCol>
              </a:tblGrid>
              <a:tr h="226044">
                <a:tc>
                  <a:txBody>
                    <a:bodyPr/>
                    <a:lstStyle/>
                    <a:p>
                      <a:pPr algn="ctr"/>
                      <a:r>
                        <a:rPr lang="en-US" sz="2000" b="1" dirty="0"/>
                        <a:t>Standard</a:t>
                      </a:r>
                    </a:p>
                  </a:txBody>
                  <a:tcPr marL="56511" marR="56511" marT="28255" marB="28255" anchor="ctr"/>
                </a:tc>
                <a:tc>
                  <a:txBody>
                    <a:bodyPr/>
                    <a:lstStyle/>
                    <a:p>
                      <a:pPr algn="ctr"/>
                      <a:r>
                        <a:rPr lang="en-US" sz="2000" b="1" dirty="0"/>
                        <a:t>Frequency Band(s)</a:t>
                      </a:r>
                    </a:p>
                  </a:txBody>
                  <a:tcPr marL="56511" marR="56511" marT="28255" marB="28255" anchor="ctr"/>
                </a:tc>
                <a:tc>
                  <a:txBody>
                    <a:bodyPr/>
                    <a:lstStyle/>
                    <a:p>
                      <a:pPr algn="ctr"/>
                      <a:r>
                        <a:rPr lang="en-US" sz="2000" b="1" dirty="0"/>
                        <a:t>Maximum Speed</a:t>
                      </a:r>
                    </a:p>
                  </a:txBody>
                  <a:tcPr marL="56511" marR="56511" marT="28255" marB="28255" anchor="ctr"/>
                </a:tc>
                <a:tc>
                  <a:txBody>
                    <a:bodyPr/>
                    <a:lstStyle/>
                    <a:p>
                      <a:pPr algn="ctr"/>
                      <a:r>
                        <a:rPr lang="en-US" sz="2000" b="1" dirty="0"/>
                        <a:t>Key Features</a:t>
                      </a:r>
                    </a:p>
                  </a:txBody>
                  <a:tcPr marL="56511" marR="56511" marT="28255" marB="28255" anchor="ctr"/>
                </a:tc>
                <a:tc>
                  <a:txBody>
                    <a:bodyPr/>
                    <a:lstStyle/>
                    <a:p>
                      <a:pPr algn="ctr"/>
                      <a:r>
                        <a:rPr lang="en-US" sz="2000" b="1" dirty="0"/>
                        <a:t>Year Introduced</a:t>
                      </a:r>
                    </a:p>
                  </a:txBody>
                  <a:tcPr marL="56511" marR="56511" marT="28255" marB="28255" anchor="ctr"/>
                </a:tc>
                <a:extLst>
                  <a:ext uri="{0D108BD9-81ED-4DB2-BD59-A6C34878D82A}">
                    <a16:rowId xmlns:a16="http://schemas.microsoft.com/office/drawing/2014/main" val="2601904984"/>
                  </a:ext>
                </a:extLst>
              </a:tr>
              <a:tr h="565109">
                <a:tc>
                  <a:txBody>
                    <a:bodyPr/>
                    <a:lstStyle/>
                    <a:p>
                      <a:pPr algn="ctr"/>
                      <a:r>
                        <a:rPr lang="en-US" sz="2000" b="1" dirty="0"/>
                        <a:t>802.11b</a:t>
                      </a:r>
                    </a:p>
                  </a:txBody>
                  <a:tcPr marL="56511" marR="56511" marT="28255" marB="28255" anchor="ctr"/>
                </a:tc>
                <a:tc>
                  <a:txBody>
                    <a:bodyPr/>
                    <a:lstStyle/>
                    <a:p>
                      <a:pPr algn="ctr"/>
                      <a:r>
                        <a:rPr lang="en-US" sz="2000" dirty="0"/>
                        <a:t>2.4 GHz</a:t>
                      </a:r>
                    </a:p>
                  </a:txBody>
                  <a:tcPr marL="56511" marR="56511" marT="28255" marB="28255" anchor="ctr"/>
                </a:tc>
                <a:tc>
                  <a:txBody>
                    <a:bodyPr/>
                    <a:lstStyle/>
                    <a:p>
                      <a:pPr algn="ctr"/>
                      <a:r>
                        <a:rPr lang="en-US" sz="2000" dirty="0"/>
                        <a:t>Up to 11 Mbps</a:t>
                      </a:r>
                    </a:p>
                  </a:txBody>
                  <a:tcPr marL="56511" marR="56511" marT="28255" marB="28255" anchor="ctr"/>
                </a:tc>
                <a:tc>
                  <a:txBody>
                    <a:bodyPr/>
                    <a:lstStyle/>
                    <a:p>
                      <a:pPr algn="ctr"/>
                      <a:r>
                        <a:rPr lang="en-US" sz="2000"/>
                        <a:t>Early Wi-Fi standard, longer range, slower speeds</a:t>
                      </a:r>
                    </a:p>
                  </a:txBody>
                  <a:tcPr marL="56511" marR="56511" marT="28255" marB="28255" anchor="ctr"/>
                </a:tc>
                <a:tc>
                  <a:txBody>
                    <a:bodyPr/>
                    <a:lstStyle/>
                    <a:p>
                      <a:pPr algn="ctr"/>
                      <a:r>
                        <a:rPr lang="en-US" sz="2000"/>
                        <a:t>1999</a:t>
                      </a:r>
                    </a:p>
                  </a:txBody>
                  <a:tcPr marL="56511" marR="56511" marT="28255" marB="28255" anchor="ctr"/>
                </a:tc>
                <a:extLst>
                  <a:ext uri="{0D108BD9-81ED-4DB2-BD59-A6C34878D82A}">
                    <a16:rowId xmlns:a16="http://schemas.microsoft.com/office/drawing/2014/main" val="1087367458"/>
                  </a:ext>
                </a:extLst>
              </a:tr>
              <a:tr h="565109">
                <a:tc>
                  <a:txBody>
                    <a:bodyPr/>
                    <a:lstStyle/>
                    <a:p>
                      <a:pPr algn="ctr"/>
                      <a:r>
                        <a:rPr lang="en-US" sz="2000" b="1" dirty="0"/>
                        <a:t>802.11a</a:t>
                      </a:r>
                    </a:p>
                  </a:txBody>
                  <a:tcPr marL="56511" marR="56511" marT="28255" marB="28255" anchor="ctr"/>
                </a:tc>
                <a:tc>
                  <a:txBody>
                    <a:bodyPr/>
                    <a:lstStyle/>
                    <a:p>
                      <a:pPr algn="ctr"/>
                      <a:r>
                        <a:rPr lang="en-US" sz="2000" dirty="0"/>
                        <a:t>5 GHz</a:t>
                      </a:r>
                    </a:p>
                  </a:txBody>
                  <a:tcPr marL="56511" marR="56511" marT="28255" marB="28255" anchor="ctr"/>
                </a:tc>
                <a:tc>
                  <a:txBody>
                    <a:bodyPr/>
                    <a:lstStyle/>
                    <a:p>
                      <a:pPr algn="ctr"/>
                      <a:r>
                        <a:rPr lang="en-US" sz="2000" dirty="0"/>
                        <a:t>Up to 54 Mbps</a:t>
                      </a:r>
                    </a:p>
                  </a:txBody>
                  <a:tcPr marL="56511" marR="56511" marT="28255" marB="28255" anchor="ctr"/>
                </a:tc>
                <a:tc>
                  <a:txBody>
                    <a:bodyPr/>
                    <a:lstStyle/>
                    <a:p>
                      <a:pPr algn="ctr"/>
                      <a:r>
                        <a:rPr lang="en-US" sz="2000" dirty="0"/>
                        <a:t>Less interference than 2.4 GHz, shorter range</a:t>
                      </a:r>
                    </a:p>
                  </a:txBody>
                  <a:tcPr marL="56511" marR="56511" marT="28255" marB="28255" anchor="ctr"/>
                </a:tc>
                <a:tc>
                  <a:txBody>
                    <a:bodyPr/>
                    <a:lstStyle/>
                    <a:p>
                      <a:pPr algn="ctr"/>
                      <a:r>
                        <a:rPr lang="en-US" sz="2000"/>
                        <a:t>1999</a:t>
                      </a:r>
                    </a:p>
                  </a:txBody>
                  <a:tcPr marL="56511" marR="56511" marT="28255" marB="28255" anchor="ctr"/>
                </a:tc>
                <a:extLst>
                  <a:ext uri="{0D108BD9-81ED-4DB2-BD59-A6C34878D82A}">
                    <a16:rowId xmlns:a16="http://schemas.microsoft.com/office/drawing/2014/main" val="2379527073"/>
                  </a:ext>
                </a:extLst>
              </a:tr>
              <a:tr h="565109">
                <a:tc>
                  <a:txBody>
                    <a:bodyPr/>
                    <a:lstStyle/>
                    <a:p>
                      <a:pPr algn="ctr"/>
                      <a:r>
                        <a:rPr lang="en-US" sz="2000" b="1" dirty="0"/>
                        <a:t>802.11g</a:t>
                      </a:r>
                    </a:p>
                  </a:txBody>
                  <a:tcPr marL="56511" marR="56511" marT="28255" marB="28255" anchor="ctr"/>
                </a:tc>
                <a:tc>
                  <a:txBody>
                    <a:bodyPr/>
                    <a:lstStyle/>
                    <a:p>
                      <a:pPr algn="ctr"/>
                      <a:r>
                        <a:rPr lang="en-US" sz="2000" dirty="0"/>
                        <a:t>2.4 GHz</a:t>
                      </a:r>
                    </a:p>
                  </a:txBody>
                  <a:tcPr marL="56511" marR="56511" marT="28255" marB="28255" anchor="ctr"/>
                </a:tc>
                <a:tc>
                  <a:txBody>
                    <a:bodyPr/>
                    <a:lstStyle/>
                    <a:p>
                      <a:pPr algn="ctr"/>
                      <a:r>
                        <a:rPr lang="en-US" sz="2000" dirty="0"/>
                        <a:t>Up to 54 Mbps</a:t>
                      </a:r>
                    </a:p>
                  </a:txBody>
                  <a:tcPr marL="56511" marR="56511" marT="28255" marB="28255" anchor="ctr"/>
                </a:tc>
                <a:tc>
                  <a:txBody>
                    <a:bodyPr/>
                    <a:lstStyle/>
                    <a:p>
                      <a:pPr algn="ctr"/>
                      <a:r>
                        <a:rPr lang="en-US" sz="2000" dirty="0"/>
                        <a:t>Backwards compatible with 802.11b</a:t>
                      </a:r>
                    </a:p>
                  </a:txBody>
                  <a:tcPr marL="56511" marR="56511" marT="28255" marB="28255" anchor="ctr"/>
                </a:tc>
                <a:tc>
                  <a:txBody>
                    <a:bodyPr/>
                    <a:lstStyle/>
                    <a:p>
                      <a:pPr algn="ctr"/>
                      <a:r>
                        <a:rPr lang="en-US" sz="2000"/>
                        <a:t>2003</a:t>
                      </a:r>
                    </a:p>
                  </a:txBody>
                  <a:tcPr marL="56511" marR="56511" marT="28255" marB="28255" anchor="ctr"/>
                </a:tc>
                <a:extLst>
                  <a:ext uri="{0D108BD9-81ED-4DB2-BD59-A6C34878D82A}">
                    <a16:rowId xmlns:a16="http://schemas.microsoft.com/office/drawing/2014/main" val="2777431976"/>
                  </a:ext>
                </a:extLst>
              </a:tr>
              <a:tr h="395576">
                <a:tc>
                  <a:txBody>
                    <a:bodyPr/>
                    <a:lstStyle/>
                    <a:p>
                      <a:pPr algn="ctr"/>
                      <a:r>
                        <a:rPr lang="en-US" sz="2000" b="1" dirty="0"/>
                        <a:t>802.11n</a:t>
                      </a:r>
                    </a:p>
                  </a:txBody>
                  <a:tcPr marL="56511" marR="56511" marT="28255" marB="28255" anchor="ctr"/>
                </a:tc>
                <a:tc>
                  <a:txBody>
                    <a:bodyPr/>
                    <a:lstStyle/>
                    <a:p>
                      <a:pPr algn="ctr"/>
                      <a:r>
                        <a:rPr lang="en-US" sz="2000" dirty="0"/>
                        <a:t>2.4 GHz &amp; 5 GHz</a:t>
                      </a:r>
                    </a:p>
                  </a:txBody>
                  <a:tcPr marL="56511" marR="56511" marT="28255" marB="28255" anchor="ctr"/>
                </a:tc>
                <a:tc>
                  <a:txBody>
                    <a:bodyPr/>
                    <a:lstStyle/>
                    <a:p>
                      <a:pPr algn="ctr"/>
                      <a:r>
                        <a:rPr lang="en-US" sz="2000" dirty="0"/>
                        <a:t>Up to 600 Mbps</a:t>
                      </a:r>
                    </a:p>
                  </a:txBody>
                  <a:tcPr marL="56511" marR="56511" marT="28255" marB="28255" anchor="ctr"/>
                </a:tc>
                <a:tc>
                  <a:txBody>
                    <a:bodyPr/>
                    <a:lstStyle/>
                    <a:p>
                      <a:pPr algn="ctr"/>
                      <a:r>
                        <a:rPr lang="en-US" sz="2000" dirty="0"/>
                        <a:t>MIMO technology, dual-band support</a:t>
                      </a:r>
                    </a:p>
                  </a:txBody>
                  <a:tcPr marL="56511" marR="56511" marT="28255" marB="28255" anchor="ctr"/>
                </a:tc>
                <a:tc>
                  <a:txBody>
                    <a:bodyPr/>
                    <a:lstStyle/>
                    <a:p>
                      <a:pPr algn="ctr"/>
                      <a:r>
                        <a:rPr lang="en-US" sz="2000"/>
                        <a:t>2009</a:t>
                      </a:r>
                    </a:p>
                  </a:txBody>
                  <a:tcPr marL="56511" marR="56511" marT="28255" marB="28255" anchor="ctr"/>
                </a:tc>
                <a:extLst>
                  <a:ext uri="{0D108BD9-81ED-4DB2-BD59-A6C34878D82A}">
                    <a16:rowId xmlns:a16="http://schemas.microsoft.com/office/drawing/2014/main" val="1367902010"/>
                  </a:ext>
                </a:extLst>
              </a:tr>
              <a:tr h="565109">
                <a:tc>
                  <a:txBody>
                    <a:bodyPr/>
                    <a:lstStyle/>
                    <a:p>
                      <a:pPr algn="ctr"/>
                      <a:r>
                        <a:rPr lang="en-US" sz="2000" b="1" dirty="0"/>
                        <a:t>802.11ac</a:t>
                      </a:r>
                    </a:p>
                  </a:txBody>
                  <a:tcPr marL="56511" marR="56511" marT="28255" marB="28255" anchor="ctr"/>
                </a:tc>
                <a:tc>
                  <a:txBody>
                    <a:bodyPr/>
                    <a:lstStyle/>
                    <a:p>
                      <a:pPr algn="ctr"/>
                      <a:r>
                        <a:rPr lang="en-US" sz="2000"/>
                        <a:t>5 GHz</a:t>
                      </a:r>
                    </a:p>
                  </a:txBody>
                  <a:tcPr marL="56511" marR="56511" marT="28255" marB="28255" anchor="ctr"/>
                </a:tc>
                <a:tc>
                  <a:txBody>
                    <a:bodyPr/>
                    <a:lstStyle/>
                    <a:p>
                      <a:pPr algn="ctr"/>
                      <a:r>
                        <a:rPr lang="en-US" sz="2000" dirty="0"/>
                        <a:t>Up to 3.46 </a:t>
                      </a:r>
                      <a:r>
                        <a:rPr lang="en-US" sz="2000" dirty="0" err="1"/>
                        <a:t>Gbps</a:t>
                      </a:r>
                      <a:endParaRPr lang="en-US" sz="2000" dirty="0"/>
                    </a:p>
                  </a:txBody>
                  <a:tcPr marL="56511" marR="56511" marT="28255" marB="28255" anchor="ctr"/>
                </a:tc>
                <a:tc>
                  <a:txBody>
                    <a:bodyPr/>
                    <a:lstStyle/>
                    <a:p>
                      <a:pPr algn="ctr"/>
                      <a:r>
                        <a:rPr lang="en-US" sz="2000" dirty="0"/>
                        <a:t>Improved MIMO, wider channels, beamforming</a:t>
                      </a:r>
                    </a:p>
                  </a:txBody>
                  <a:tcPr marL="56511" marR="56511" marT="28255" marB="28255" anchor="ctr"/>
                </a:tc>
                <a:tc>
                  <a:txBody>
                    <a:bodyPr/>
                    <a:lstStyle/>
                    <a:p>
                      <a:pPr algn="ctr"/>
                      <a:r>
                        <a:rPr lang="en-US" sz="2000"/>
                        <a:t>2013</a:t>
                      </a:r>
                    </a:p>
                  </a:txBody>
                  <a:tcPr marL="56511" marR="56511" marT="28255" marB="28255" anchor="ctr"/>
                </a:tc>
                <a:extLst>
                  <a:ext uri="{0D108BD9-81ED-4DB2-BD59-A6C34878D82A}">
                    <a16:rowId xmlns:a16="http://schemas.microsoft.com/office/drawing/2014/main" val="2556838248"/>
                  </a:ext>
                </a:extLst>
              </a:tr>
              <a:tr h="734641">
                <a:tc>
                  <a:txBody>
                    <a:bodyPr/>
                    <a:lstStyle/>
                    <a:p>
                      <a:pPr algn="ctr"/>
                      <a:r>
                        <a:rPr lang="en-US" sz="2000" b="1" dirty="0"/>
                        <a:t>802.11ax (Wi-Fi 6)</a:t>
                      </a:r>
                    </a:p>
                  </a:txBody>
                  <a:tcPr marL="56511" marR="56511" marT="28255" marB="28255" anchor="ctr"/>
                </a:tc>
                <a:tc>
                  <a:txBody>
                    <a:bodyPr/>
                    <a:lstStyle/>
                    <a:p>
                      <a:pPr algn="ctr"/>
                      <a:r>
                        <a:rPr lang="en-US" sz="2000"/>
                        <a:t>2.4 GHz &amp; 5 GHz</a:t>
                      </a:r>
                    </a:p>
                  </a:txBody>
                  <a:tcPr marL="56511" marR="56511" marT="28255" marB="28255" anchor="ctr"/>
                </a:tc>
                <a:tc>
                  <a:txBody>
                    <a:bodyPr/>
                    <a:lstStyle/>
                    <a:p>
                      <a:pPr algn="ctr"/>
                      <a:r>
                        <a:rPr lang="en-US" sz="2000" dirty="0"/>
                        <a:t>Up to 9.6 </a:t>
                      </a:r>
                      <a:r>
                        <a:rPr lang="en-US" sz="2000" dirty="0" err="1"/>
                        <a:t>Gbps</a:t>
                      </a:r>
                      <a:endParaRPr lang="en-US" sz="2000" dirty="0"/>
                    </a:p>
                  </a:txBody>
                  <a:tcPr marL="56511" marR="56511" marT="28255" marB="28255" anchor="ctr"/>
                </a:tc>
                <a:tc>
                  <a:txBody>
                    <a:bodyPr/>
                    <a:lstStyle/>
                    <a:p>
                      <a:pPr algn="ctr"/>
                      <a:r>
                        <a:rPr lang="en-US" sz="2000" dirty="0"/>
                        <a:t>OFDMA, improved efficiency, better performance in dense environments</a:t>
                      </a:r>
                    </a:p>
                  </a:txBody>
                  <a:tcPr marL="56511" marR="56511" marT="28255" marB="28255" anchor="ctr"/>
                </a:tc>
                <a:tc>
                  <a:txBody>
                    <a:bodyPr/>
                    <a:lstStyle/>
                    <a:p>
                      <a:pPr algn="ctr"/>
                      <a:r>
                        <a:rPr lang="en-US" sz="2000" dirty="0"/>
                        <a:t>2019</a:t>
                      </a:r>
                    </a:p>
                  </a:txBody>
                  <a:tcPr marL="56511" marR="56511" marT="28255" marB="28255" anchor="ctr"/>
                </a:tc>
                <a:extLst>
                  <a:ext uri="{0D108BD9-81ED-4DB2-BD59-A6C34878D82A}">
                    <a16:rowId xmlns:a16="http://schemas.microsoft.com/office/drawing/2014/main" val="3444101924"/>
                  </a:ext>
                </a:extLst>
              </a:tr>
              <a:tr h="734641">
                <a:tc>
                  <a:txBody>
                    <a:bodyPr/>
                    <a:lstStyle/>
                    <a:p>
                      <a:pPr algn="ctr"/>
                      <a:r>
                        <a:rPr lang="en-US" sz="2000" b="1" dirty="0"/>
                        <a:t>802.11be (Wi-Fi 7)</a:t>
                      </a:r>
                    </a:p>
                  </a:txBody>
                  <a:tcPr marL="56511" marR="56511" marT="28255" marB="28255" anchor="ctr"/>
                </a:tc>
                <a:tc>
                  <a:txBody>
                    <a:bodyPr/>
                    <a:lstStyle/>
                    <a:p>
                      <a:pPr algn="ctr"/>
                      <a:r>
                        <a:rPr lang="de-DE" sz="2000"/>
                        <a:t>2.4 GHz, 5 GHz &amp; 6 GHz</a:t>
                      </a:r>
                    </a:p>
                  </a:txBody>
                  <a:tcPr marL="56511" marR="56511" marT="28255" marB="28255" anchor="ctr"/>
                </a:tc>
                <a:tc>
                  <a:txBody>
                    <a:bodyPr/>
                    <a:lstStyle/>
                    <a:p>
                      <a:pPr algn="ctr"/>
                      <a:r>
                        <a:rPr lang="en-US" sz="2000"/>
                        <a:t>Up to 30 Gbps (projected)</a:t>
                      </a:r>
                    </a:p>
                  </a:txBody>
                  <a:tcPr marL="56511" marR="56511" marT="28255" marB="28255" anchor="ctr"/>
                </a:tc>
                <a:tc>
                  <a:txBody>
                    <a:bodyPr/>
                    <a:lstStyle/>
                    <a:p>
                      <a:pPr algn="ctr"/>
                      <a:r>
                        <a:rPr lang="en-US" sz="2000" dirty="0"/>
                        <a:t>Enhanced throughput, lower latency, multi-link operation</a:t>
                      </a:r>
                    </a:p>
                  </a:txBody>
                  <a:tcPr marL="56511" marR="56511" marT="28255" marB="28255" anchor="ctr"/>
                </a:tc>
                <a:tc>
                  <a:txBody>
                    <a:bodyPr/>
                    <a:lstStyle/>
                    <a:p>
                      <a:pPr algn="ctr"/>
                      <a:r>
                        <a:rPr lang="en-US" sz="2000" dirty="0"/>
                        <a:t>Upcoming</a:t>
                      </a:r>
                    </a:p>
                  </a:txBody>
                  <a:tcPr marL="56511" marR="56511" marT="28255" marB="28255" anchor="ctr"/>
                </a:tc>
                <a:extLst>
                  <a:ext uri="{0D108BD9-81ED-4DB2-BD59-A6C34878D82A}">
                    <a16:rowId xmlns:a16="http://schemas.microsoft.com/office/drawing/2014/main" val="1274277883"/>
                  </a:ext>
                </a:extLst>
              </a:tr>
            </a:tbl>
          </a:graphicData>
        </a:graphic>
      </p:graphicFrame>
      <p:sp>
        <p:nvSpPr>
          <p:cNvPr id="5" name="Rectangle 4"/>
          <p:cNvSpPr/>
          <p:nvPr/>
        </p:nvSpPr>
        <p:spPr>
          <a:xfrm>
            <a:off x="150313" y="204185"/>
            <a:ext cx="3489610" cy="461665"/>
          </a:xfrm>
          <a:prstGeom prst="rect">
            <a:avLst/>
          </a:prstGeom>
        </p:spPr>
        <p:txBody>
          <a:bodyPr wrap="none">
            <a:spAutoFit/>
          </a:bodyPr>
          <a:lstStyle/>
          <a:p>
            <a:r>
              <a:rPr lang="en-US" sz="2400" b="1" dirty="0"/>
              <a:t>Wi-Fi Standards Overview</a:t>
            </a:r>
          </a:p>
        </p:txBody>
      </p:sp>
    </p:spTree>
    <p:extLst>
      <p:ext uri="{BB962C8B-B14F-4D97-AF65-F5344CB8AC3E}">
        <p14:creationId xmlns:p14="http://schemas.microsoft.com/office/powerpoint/2010/main" val="2039041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oogle Shape;91;p1"/>
          <p:cNvPicPr preferRelativeResize="0"/>
          <p:nvPr/>
        </p:nvPicPr>
        <p:blipFill rotWithShape="1">
          <a:blip r:embed="rId2">
            <a:alphaModFix/>
          </a:blip>
          <a:srcRect/>
          <a:stretch/>
        </p:blipFill>
        <p:spPr>
          <a:xfrm>
            <a:off x="11251678" y="9510"/>
            <a:ext cx="907142" cy="473264"/>
          </a:xfrm>
          <a:prstGeom prst="rect">
            <a:avLst/>
          </a:prstGeom>
          <a:noFill/>
          <a:ln>
            <a:noFill/>
          </a:ln>
        </p:spPr>
      </p:pic>
      <p:sp>
        <p:nvSpPr>
          <p:cNvPr id="12" name="Google Shape;93;p1"/>
          <p:cNvSpPr txBox="1"/>
          <p:nvPr/>
        </p:nvSpPr>
        <p:spPr>
          <a:xfrm>
            <a:off x="2555308" y="6523738"/>
            <a:ext cx="7241436"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dirty="0" err="1">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Tektork</a:t>
            </a:r>
            <a:r>
              <a:rPr lang="en-US"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Private Limited, </a:t>
            </a:r>
            <a:r>
              <a:rPr lang="en-US" sz="1600" b="1" dirty="0" smtClean="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Coimbatore</a:t>
            </a:r>
            <a:endParaRPr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endParaRPr>
          </a:p>
        </p:txBody>
      </p:sp>
      <p:sp>
        <p:nvSpPr>
          <p:cNvPr id="2" name="Rectangle 1"/>
          <p:cNvSpPr>
            <a:spLocks noChangeArrowheads="1"/>
          </p:cNvSpPr>
          <p:nvPr/>
        </p:nvSpPr>
        <p:spPr bwMode="auto">
          <a:xfrm rot="10800000" flipV="1">
            <a:off x="112735" y="454871"/>
            <a:ext cx="12008507"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smtClean="0">
                <a:ln>
                  <a:noFill/>
                </a:ln>
                <a:solidFill>
                  <a:schemeClr val="tx1"/>
                </a:solidFill>
                <a:effectLst/>
              </a:rPr>
              <a:t>ESP32 </a:t>
            </a:r>
            <a:r>
              <a:rPr kumimoji="0" lang="en-US" altLang="en-US" sz="2400" b="1" i="0" u="none" strike="noStrike" cap="none" normalizeH="0" baseline="0" dirty="0" err="1" smtClean="0">
                <a:ln>
                  <a:noFill/>
                </a:ln>
                <a:solidFill>
                  <a:schemeClr val="tx1"/>
                </a:solidFill>
                <a:effectLst/>
              </a:rPr>
              <a:t>WiFi</a:t>
            </a:r>
            <a:endParaRPr kumimoji="0" lang="en-US" altLang="en-US" sz="2400" b="1" i="0" u="none" strike="noStrike" cap="none" normalizeH="0" baseline="0" dirty="0" smtClean="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smtClean="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smtClean="0">
                <a:ln>
                  <a:noFill/>
                </a:ln>
                <a:solidFill>
                  <a:schemeClr val="tx1"/>
                </a:solidFill>
                <a:effectLst/>
              </a:rPr>
              <a:t>Frequency Band and Protocols</a:t>
            </a:r>
            <a:r>
              <a:rPr kumimoji="0" lang="en-US" altLang="en-US" sz="2400" b="0" i="0" u="none" strike="noStrike" cap="none" normalizeH="0" baseline="0" dirty="0" smtClean="0">
                <a:ln>
                  <a:noFill/>
                </a:ln>
                <a:solidFill>
                  <a:schemeClr val="tx1"/>
                </a:solidFill>
                <a:effectLst/>
              </a:rPr>
              <a:t>: The ESP32 operates on the </a:t>
            </a:r>
            <a:r>
              <a:rPr kumimoji="0" lang="en-US" altLang="en-US" sz="2400" b="1" i="0" u="none" strike="noStrike" cap="none" normalizeH="0" baseline="0" dirty="0" smtClean="0">
                <a:ln>
                  <a:noFill/>
                </a:ln>
                <a:solidFill>
                  <a:schemeClr val="tx1"/>
                </a:solidFill>
                <a:effectLst/>
              </a:rPr>
              <a:t>2.4 GHz</a:t>
            </a:r>
            <a:r>
              <a:rPr kumimoji="0" lang="en-US" altLang="en-US" sz="2400" b="0" i="0" u="none" strike="noStrike" cap="none" normalizeH="0" baseline="0" dirty="0" smtClean="0">
                <a:ln>
                  <a:noFill/>
                </a:ln>
                <a:solidFill>
                  <a:schemeClr val="tx1"/>
                </a:solidFill>
                <a:effectLst/>
              </a:rPr>
              <a:t> band and supports the </a:t>
            </a:r>
            <a:r>
              <a:rPr kumimoji="0" lang="en-US" altLang="en-US" sz="2400" b="1" i="0" u="none" strike="noStrike" cap="none" normalizeH="0" baseline="0" dirty="0" smtClean="0">
                <a:ln>
                  <a:noFill/>
                </a:ln>
                <a:solidFill>
                  <a:schemeClr val="tx1"/>
                </a:solidFill>
                <a:effectLst/>
              </a:rPr>
              <a:t>802.11 b/g/n</a:t>
            </a:r>
            <a:r>
              <a:rPr kumimoji="0" lang="en-US" altLang="en-US" sz="2400" b="0" i="0" u="none" strike="noStrike" cap="none" normalizeH="0" baseline="0" dirty="0" smtClean="0">
                <a:ln>
                  <a:noFill/>
                </a:ln>
                <a:solidFill>
                  <a:schemeClr val="tx1"/>
                </a:solidFill>
                <a:effectLst/>
              </a:rPr>
              <a:t> protocols.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smtClean="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smtClean="0">
                <a:ln>
                  <a:noFill/>
                </a:ln>
                <a:solidFill>
                  <a:schemeClr val="tx1"/>
                </a:solidFill>
                <a:effectLst/>
              </a:rPr>
              <a:t>Data Rate</a:t>
            </a:r>
            <a:r>
              <a:rPr kumimoji="0" lang="en-US" altLang="en-US" sz="2400" b="0" i="0" u="none" strike="noStrike" cap="none" normalizeH="0" baseline="0" dirty="0" smtClean="0">
                <a:ln>
                  <a:noFill/>
                </a:ln>
                <a:solidFill>
                  <a:schemeClr val="tx1"/>
                </a:solidFill>
                <a:effectLst/>
              </a:rPr>
              <a:t>: It has a maximum data transfer rate of </a:t>
            </a:r>
            <a:r>
              <a:rPr kumimoji="0" lang="en-US" altLang="en-US" sz="2400" b="1" i="0" u="none" strike="noStrike" cap="none" normalizeH="0" baseline="0" dirty="0" smtClean="0">
                <a:ln>
                  <a:noFill/>
                </a:ln>
                <a:solidFill>
                  <a:schemeClr val="tx1"/>
                </a:solidFill>
                <a:effectLst/>
              </a:rPr>
              <a:t>150 Mbps</a:t>
            </a:r>
            <a:r>
              <a:rPr kumimoji="0" lang="en-US" altLang="en-US" sz="2400" b="0" i="0" u="none" strike="noStrike" cap="none" normalizeH="0" baseline="0" dirty="0" smtClean="0">
                <a:ln>
                  <a:noFill/>
                </a:ln>
                <a:solidFill>
                  <a:schemeClr val="tx1"/>
                </a:solidFill>
                <a:effectLst/>
              </a:rPr>
              <a: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smtClean="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smtClean="0">
                <a:ln>
                  <a:noFill/>
                </a:ln>
                <a:solidFill>
                  <a:schemeClr val="tx1"/>
                </a:solidFill>
                <a:effectLst/>
              </a:rPr>
              <a:t>Adjustable Transmit Power</a:t>
            </a:r>
            <a:r>
              <a:rPr kumimoji="0" lang="en-US" altLang="en-US" sz="2400" b="0" i="0" u="none" strike="noStrike" cap="none" normalizeH="0" baseline="0" dirty="0" smtClean="0">
                <a:ln>
                  <a:noFill/>
                </a:ln>
                <a:solidFill>
                  <a:schemeClr val="tx1"/>
                </a:solidFill>
                <a:effectLst/>
              </a:rPr>
              <a:t>: The transmit power can be set up to </a:t>
            </a:r>
            <a:r>
              <a:rPr kumimoji="0" lang="en-US" altLang="en-US" sz="2400" b="1" i="0" u="none" strike="noStrike" cap="none" normalizeH="0" baseline="0" dirty="0" smtClean="0">
                <a:ln>
                  <a:noFill/>
                </a:ln>
                <a:solidFill>
                  <a:schemeClr val="tx1"/>
                </a:solidFill>
                <a:effectLst/>
              </a:rPr>
              <a:t>20.5 </a:t>
            </a:r>
            <a:r>
              <a:rPr kumimoji="0" lang="en-US" altLang="en-US" sz="2400" b="1" i="0" u="none" strike="noStrike" cap="none" normalizeH="0" baseline="0" dirty="0" err="1" smtClean="0">
                <a:ln>
                  <a:noFill/>
                </a:ln>
                <a:solidFill>
                  <a:schemeClr val="tx1"/>
                </a:solidFill>
                <a:effectLst/>
              </a:rPr>
              <a:t>dBm</a:t>
            </a:r>
            <a:r>
              <a:rPr kumimoji="0" lang="en-US" altLang="en-US" sz="2400" b="0" i="0" u="none" strike="noStrike" cap="none" normalizeH="0" baseline="0" dirty="0" smtClean="0">
                <a:ln>
                  <a:noFill/>
                </a:ln>
                <a:solidFill>
                  <a:schemeClr val="tx1"/>
                </a:solidFill>
                <a:effectLst/>
              </a:rPr>
              <a:t>. Reducing the transmit power can </a:t>
            </a:r>
            <a:r>
              <a:rPr kumimoji="0" lang="en-US" altLang="en-US" sz="2400" b="1" i="0" u="none" strike="noStrike" cap="none" normalizeH="0" baseline="0" dirty="0" smtClean="0">
                <a:ln>
                  <a:noFill/>
                </a:ln>
                <a:solidFill>
                  <a:schemeClr val="tx1"/>
                </a:solidFill>
                <a:effectLst/>
              </a:rPr>
              <a:t>lower current consumption</a:t>
            </a:r>
            <a:r>
              <a:rPr kumimoji="0" lang="en-US" altLang="en-US" sz="2400" b="0" i="0" u="none" strike="noStrike" cap="none" normalizeH="0" baseline="0" dirty="0" smtClean="0">
                <a:ln>
                  <a:noFill/>
                </a:ln>
                <a:solidFill>
                  <a:schemeClr val="tx1"/>
                </a:solidFill>
                <a:effectLst/>
              </a:rPr>
              <a:t>, which is useful for battery-powered projects.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smtClean="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smtClean="0">
                <a:ln>
                  <a:noFill/>
                </a:ln>
                <a:solidFill>
                  <a:schemeClr val="tx1"/>
                </a:solidFill>
                <a:effectLst/>
              </a:rPr>
              <a:t>Antenna Diversity</a:t>
            </a:r>
            <a:r>
              <a:rPr kumimoji="0" lang="en-US" altLang="en-US" sz="2400" b="0" i="0" u="none" strike="noStrike" cap="none" normalizeH="0" baseline="0" dirty="0" smtClean="0">
                <a:ln>
                  <a:noFill/>
                </a:ln>
                <a:solidFill>
                  <a:schemeClr val="tx1"/>
                </a:solidFill>
                <a:effectLst/>
              </a:rPr>
              <a:t>: This is an advanced feature that allows the ESP32 to switch between multiple antennas using an external RF switch. This helps the device find the best possible signal, improving reliability and range, especially in environments with signal interference.</a:t>
            </a:r>
          </a:p>
        </p:txBody>
      </p:sp>
    </p:spTree>
    <p:extLst>
      <p:ext uri="{BB962C8B-B14F-4D97-AF65-F5344CB8AC3E}">
        <p14:creationId xmlns:p14="http://schemas.microsoft.com/office/powerpoint/2010/main" val="15869368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oogle Shape;91;p1"/>
          <p:cNvPicPr preferRelativeResize="0"/>
          <p:nvPr/>
        </p:nvPicPr>
        <p:blipFill rotWithShape="1">
          <a:blip r:embed="rId2">
            <a:alphaModFix/>
          </a:blip>
          <a:srcRect/>
          <a:stretch/>
        </p:blipFill>
        <p:spPr>
          <a:xfrm>
            <a:off x="11251678" y="9510"/>
            <a:ext cx="907142" cy="473264"/>
          </a:xfrm>
          <a:prstGeom prst="rect">
            <a:avLst/>
          </a:prstGeom>
          <a:noFill/>
          <a:ln>
            <a:noFill/>
          </a:ln>
        </p:spPr>
      </p:pic>
      <p:sp>
        <p:nvSpPr>
          <p:cNvPr id="12" name="Google Shape;93;p1"/>
          <p:cNvSpPr txBox="1"/>
          <p:nvPr/>
        </p:nvSpPr>
        <p:spPr>
          <a:xfrm>
            <a:off x="2555308" y="6523738"/>
            <a:ext cx="7241436"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dirty="0" err="1">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Tektork</a:t>
            </a:r>
            <a:r>
              <a:rPr lang="en-US"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Private Limited, </a:t>
            </a:r>
            <a:r>
              <a:rPr lang="en-US" sz="1600" b="1" dirty="0" smtClean="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Coimbatore</a:t>
            </a:r>
            <a:endParaRPr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endParaRPr>
          </a:p>
        </p:txBody>
      </p:sp>
      <p:sp>
        <p:nvSpPr>
          <p:cNvPr id="2" name="Rectangle 1"/>
          <p:cNvSpPr>
            <a:spLocks noChangeArrowheads="1"/>
          </p:cNvSpPr>
          <p:nvPr/>
        </p:nvSpPr>
        <p:spPr bwMode="auto">
          <a:xfrm rot="10800000" flipV="1">
            <a:off x="0" y="363361"/>
            <a:ext cx="120085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smtClean="0">
                <a:ln>
                  <a:noFill/>
                </a:ln>
                <a:solidFill>
                  <a:schemeClr val="tx1"/>
                </a:solidFill>
                <a:effectLst/>
              </a:rPr>
              <a:t>ESP32 </a:t>
            </a:r>
            <a:r>
              <a:rPr kumimoji="0" lang="en-US" altLang="en-US" sz="2400" b="1" i="0" u="none" strike="noStrike" cap="none" normalizeH="0" baseline="0" dirty="0" err="1" smtClean="0">
                <a:ln>
                  <a:noFill/>
                </a:ln>
                <a:solidFill>
                  <a:schemeClr val="tx1"/>
                </a:solidFill>
                <a:effectLst/>
              </a:rPr>
              <a:t>WiFi</a:t>
            </a:r>
            <a:r>
              <a:rPr kumimoji="0" lang="en-US" altLang="en-US" sz="2400" b="1" i="0" u="none" strike="noStrike" cap="none" normalizeH="0" baseline="0" dirty="0" smtClean="0">
                <a:ln>
                  <a:noFill/>
                </a:ln>
                <a:solidFill>
                  <a:schemeClr val="tx1"/>
                </a:solidFill>
                <a:effectLst/>
              </a:rPr>
              <a:t> Modes</a:t>
            </a:r>
            <a:r>
              <a:rPr kumimoji="0" lang="en-US" altLang="en-US" sz="2400" b="0" i="0" u="none" strike="noStrike" cap="none" normalizeH="0" baseline="0" dirty="0" smtClean="0">
                <a:ln>
                  <a:noFill/>
                </a:ln>
                <a:solidFill>
                  <a:schemeClr val="tx1"/>
                </a:solidFill>
                <a:effectLst/>
              </a:rPr>
              <a:t>.</a:t>
            </a:r>
          </a:p>
        </p:txBody>
      </p:sp>
      <p:graphicFrame>
        <p:nvGraphicFramePr>
          <p:cNvPr id="4" name="Table 3"/>
          <p:cNvGraphicFramePr>
            <a:graphicFrameLocks noGrp="1"/>
          </p:cNvGraphicFramePr>
          <p:nvPr>
            <p:extLst>
              <p:ext uri="{D42A27DB-BD31-4B8C-83A1-F6EECF244321}">
                <p14:modId xmlns:p14="http://schemas.microsoft.com/office/powerpoint/2010/main" val="4242598519"/>
              </p:ext>
            </p:extLst>
          </p:nvPr>
        </p:nvGraphicFramePr>
        <p:xfrm>
          <a:off x="112734" y="1142228"/>
          <a:ext cx="11937304" cy="2926080"/>
        </p:xfrm>
        <a:graphic>
          <a:graphicData uri="http://schemas.openxmlformats.org/drawingml/2006/table">
            <a:tbl>
              <a:tblPr>
                <a:tableStyleId>{D7AC3CCA-C797-4891-BE02-D94E43425B78}</a:tableStyleId>
              </a:tblPr>
              <a:tblGrid>
                <a:gridCol w="3469710">
                  <a:extLst>
                    <a:ext uri="{9D8B030D-6E8A-4147-A177-3AD203B41FA5}">
                      <a16:colId xmlns:a16="http://schemas.microsoft.com/office/drawing/2014/main" val="3017307702"/>
                    </a:ext>
                  </a:extLst>
                </a:gridCol>
                <a:gridCol w="8467594">
                  <a:extLst>
                    <a:ext uri="{9D8B030D-6E8A-4147-A177-3AD203B41FA5}">
                      <a16:colId xmlns:a16="http://schemas.microsoft.com/office/drawing/2014/main" val="2237948001"/>
                    </a:ext>
                  </a:extLst>
                </a:gridCol>
              </a:tblGrid>
              <a:tr h="0">
                <a:tc>
                  <a:txBody>
                    <a:bodyPr/>
                    <a:lstStyle/>
                    <a:p>
                      <a:r>
                        <a:rPr lang="en-US" sz="2400" b="1" dirty="0" err="1"/>
                        <a:t>WiFi</a:t>
                      </a:r>
                      <a:r>
                        <a:rPr lang="en-US" sz="2400" b="1" dirty="0"/>
                        <a:t> Mode</a:t>
                      </a:r>
                    </a:p>
                  </a:txBody>
                  <a:tcPr anchor="ctr"/>
                </a:tc>
                <a:tc>
                  <a:txBody>
                    <a:bodyPr/>
                    <a:lstStyle/>
                    <a:p>
                      <a:r>
                        <a:rPr lang="en-US" sz="2400" b="1" dirty="0"/>
                        <a:t>Function</a:t>
                      </a:r>
                    </a:p>
                  </a:txBody>
                  <a:tcPr anchor="ctr"/>
                </a:tc>
                <a:extLst>
                  <a:ext uri="{0D108BD9-81ED-4DB2-BD59-A6C34878D82A}">
                    <a16:rowId xmlns:a16="http://schemas.microsoft.com/office/drawing/2014/main" val="3316690600"/>
                  </a:ext>
                </a:extLst>
              </a:tr>
              <a:tr h="0">
                <a:tc>
                  <a:txBody>
                    <a:bodyPr/>
                    <a:lstStyle/>
                    <a:p>
                      <a:r>
                        <a:rPr lang="en-US" sz="2400" b="1" dirty="0" err="1"/>
                        <a:t>WiFi.mode</a:t>
                      </a:r>
                      <a:r>
                        <a:rPr lang="en-US" sz="2400" b="1" dirty="0"/>
                        <a:t>(WIFI_STA)</a:t>
                      </a:r>
                    </a:p>
                  </a:txBody>
                  <a:tcPr anchor="ctr"/>
                </a:tc>
                <a:tc>
                  <a:txBody>
                    <a:bodyPr/>
                    <a:lstStyle/>
                    <a:p>
                      <a:r>
                        <a:rPr lang="en-US" sz="2400" dirty="0"/>
                        <a:t>Station mode: the ESP32 connects to an existing Wi-Fi network (access point)</a:t>
                      </a:r>
                    </a:p>
                  </a:txBody>
                  <a:tcPr anchor="ctr"/>
                </a:tc>
                <a:extLst>
                  <a:ext uri="{0D108BD9-81ED-4DB2-BD59-A6C34878D82A}">
                    <a16:rowId xmlns:a16="http://schemas.microsoft.com/office/drawing/2014/main" val="1735500550"/>
                  </a:ext>
                </a:extLst>
              </a:tr>
              <a:tr h="0">
                <a:tc>
                  <a:txBody>
                    <a:bodyPr/>
                    <a:lstStyle/>
                    <a:p>
                      <a:r>
                        <a:rPr lang="en-US" sz="2400" b="1" dirty="0" err="1"/>
                        <a:t>WiFi.mode</a:t>
                      </a:r>
                      <a:r>
                        <a:rPr lang="en-US" sz="2400" b="1" dirty="0"/>
                        <a:t>(WIFI_AP)</a:t>
                      </a:r>
                    </a:p>
                  </a:txBody>
                  <a:tcPr anchor="ctr"/>
                </a:tc>
                <a:tc>
                  <a:txBody>
                    <a:bodyPr/>
                    <a:lstStyle/>
                    <a:p>
                      <a:r>
                        <a:rPr lang="en-US" sz="2400" dirty="0"/>
                        <a:t>Access Point mode: other devices can connect directly to the ESP32</a:t>
                      </a:r>
                    </a:p>
                  </a:txBody>
                  <a:tcPr anchor="ctr"/>
                </a:tc>
                <a:extLst>
                  <a:ext uri="{0D108BD9-81ED-4DB2-BD59-A6C34878D82A}">
                    <a16:rowId xmlns:a16="http://schemas.microsoft.com/office/drawing/2014/main" val="602786863"/>
                  </a:ext>
                </a:extLst>
              </a:tr>
              <a:tr h="0">
                <a:tc>
                  <a:txBody>
                    <a:bodyPr/>
                    <a:lstStyle/>
                    <a:p>
                      <a:r>
                        <a:rPr lang="en-US" sz="2400" b="1" dirty="0" err="1"/>
                        <a:t>WiFi.mode</a:t>
                      </a:r>
                      <a:r>
                        <a:rPr lang="en-US" sz="2400" b="1" dirty="0"/>
                        <a:t>(WIFI_AP_STA)</a:t>
                      </a:r>
                    </a:p>
                  </a:txBody>
                  <a:tcPr anchor="ctr"/>
                </a:tc>
                <a:tc>
                  <a:txBody>
                    <a:bodyPr/>
                    <a:lstStyle/>
                    <a:p>
                      <a:r>
                        <a:rPr lang="en-US" sz="2400" dirty="0"/>
                        <a:t>AP + </a:t>
                      </a:r>
                      <a:r>
                        <a:rPr lang="en-US" sz="2400" dirty="0" smtClean="0"/>
                        <a:t>STA </a:t>
                      </a:r>
                      <a:r>
                        <a:rPr lang="en-US" sz="2400" dirty="0"/>
                        <a:t>mode: ESP32 connects to a Wi-Fi network and acts as an access point</a:t>
                      </a:r>
                    </a:p>
                  </a:txBody>
                  <a:tcPr anchor="ctr"/>
                </a:tc>
                <a:extLst>
                  <a:ext uri="{0D108BD9-81ED-4DB2-BD59-A6C34878D82A}">
                    <a16:rowId xmlns:a16="http://schemas.microsoft.com/office/drawing/2014/main" val="3223542543"/>
                  </a:ext>
                </a:extLst>
              </a:tr>
            </a:tbl>
          </a:graphicData>
        </a:graphic>
      </p:graphicFrame>
    </p:spTree>
    <p:extLst>
      <p:ext uri="{BB962C8B-B14F-4D97-AF65-F5344CB8AC3E}">
        <p14:creationId xmlns:p14="http://schemas.microsoft.com/office/powerpoint/2010/main" val="4064867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oogle Shape;91;p1"/>
          <p:cNvPicPr preferRelativeResize="0"/>
          <p:nvPr/>
        </p:nvPicPr>
        <p:blipFill rotWithShape="1">
          <a:blip r:embed="rId2">
            <a:alphaModFix/>
          </a:blip>
          <a:srcRect/>
          <a:stretch/>
        </p:blipFill>
        <p:spPr>
          <a:xfrm>
            <a:off x="11251678" y="9510"/>
            <a:ext cx="907142" cy="473264"/>
          </a:xfrm>
          <a:prstGeom prst="rect">
            <a:avLst/>
          </a:prstGeom>
          <a:noFill/>
          <a:ln>
            <a:noFill/>
          </a:ln>
        </p:spPr>
      </p:pic>
      <p:sp>
        <p:nvSpPr>
          <p:cNvPr id="12" name="Google Shape;93;p1"/>
          <p:cNvSpPr txBox="1"/>
          <p:nvPr/>
        </p:nvSpPr>
        <p:spPr>
          <a:xfrm>
            <a:off x="2555308" y="6523738"/>
            <a:ext cx="7241436"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dirty="0" err="1">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Tektork</a:t>
            </a:r>
            <a:r>
              <a:rPr lang="en-US"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Private Limited, </a:t>
            </a:r>
            <a:r>
              <a:rPr lang="en-US" sz="1600" b="1" dirty="0" smtClean="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Coimbatore</a:t>
            </a:r>
            <a:endParaRPr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endParaRPr>
          </a:p>
        </p:txBody>
      </p:sp>
      <p:pic>
        <p:nvPicPr>
          <p:cNvPr id="2" name="Picture 1"/>
          <p:cNvPicPr>
            <a:picLocks noChangeAspect="1"/>
          </p:cNvPicPr>
          <p:nvPr/>
        </p:nvPicPr>
        <p:blipFill>
          <a:blip r:embed="rId3"/>
          <a:stretch>
            <a:fillRect/>
          </a:stretch>
        </p:blipFill>
        <p:spPr>
          <a:xfrm>
            <a:off x="1315233" y="695300"/>
            <a:ext cx="9934117" cy="5680448"/>
          </a:xfrm>
          <a:prstGeom prst="rect">
            <a:avLst/>
          </a:prstGeom>
        </p:spPr>
      </p:pic>
      <p:sp>
        <p:nvSpPr>
          <p:cNvPr id="3" name="Rectangle 2"/>
          <p:cNvSpPr/>
          <p:nvPr/>
        </p:nvSpPr>
        <p:spPr>
          <a:xfrm>
            <a:off x="80026" y="46161"/>
            <a:ext cx="11169324" cy="1200329"/>
          </a:xfrm>
          <a:prstGeom prst="rect">
            <a:avLst/>
          </a:prstGeom>
        </p:spPr>
        <p:txBody>
          <a:bodyPr wrap="square">
            <a:spAutoFit/>
          </a:bodyPr>
          <a:lstStyle/>
          <a:p>
            <a:r>
              <a:rPr lang="en-US" sz="2400" b="1" dirty="0"/>
              <a:t>Wi-Fi Modes for ESP32</a:t>
            </a:r>
          </a:p>
          <a:p>
            <a:endParaRPr lang="en-US" sz="2400" b="1" dirty="0"/>
          </a:p>
          <a:p>
            <a:r>
              <a:rPr lang="en-US" sz="2400" b="1" dirty="0"/>
              <a:t>Station Mode (STA):</a:t>
            </a:r>
            <a:r>
              <a:rPr lang="en-US" sz="2400" dirty="0"/>
              <a:t> </a:t>
            </a:r>
          </a:p>
        </p:txBody>
      </p:sp>
    </p:spTree>
    <p:extLst>
      <p:ext uri="{BB962C8B-B14F-4D97-AF65-F5344CB8AC3E}">
        <p14:creationId xmlns:p14="http://schemas.microsoft.com/office/powerpoint/2010/main" val="16537875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oogle Shape;91;p1"/>
          <p:cNvPicPr preferRelativeResize="0"/>
          <p:nvPr/>
        </p:nvPicPr>
        <p:blipFill rotWithShape="1">
          <a:blip r:embed="rId2">
            <a:alphaModFix/>
          </a:blip>
          <a:srcRect/>
          <a:stretch/>
        </p:blipFill>
        <p:spPr>
          <a:xfrm>
            <a:off x="11251678" y="9510"/>
            <a:ext cx="907142" cy="473264"/>
          </a:xfrm>
          <a:prstGeom prst="rect">
            <a:avLst/>
          </a:prstGeom>
          <a:noFill/>
          <a:ln>
            <a:noFill/>
          </a:ln>
        </p:spPr>
      </p:pic>
      <p:sp>
        <p:nvSpPr>
          <p:cNvPr id="12" name="Google Shape;93;p1"/>
          <p:cNvSpPr txBox="1"/>
          <p:nvPr/>
        </p:nvSpPr>
        <p:spPr>
          <a:xfrm>
            <a:off x="2555308" y="6523738"/>
            <a:ext cx="7241436"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dirty="0" err="1">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Tektork</a:t>
            </a:r>
            <a:r>
              <a:rPr lang="en-US"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Private Limited, </a:t>
            </a:r>
            <a:r>
              <a:rPr lang="en-US" sz="1600" b="1" dirty="0" smtClean="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Coimbatore</a:t>
            </a:r>
            <a:endParaRPr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endParaRPr>
          </a:p>
        </p:txBody>
      </p:sp>
      <p:sp>
        <p:nvSpPr>
          <p:cNvPr id="2" name="Rectangle 1"/>
          <p:cNvSpPr/>
          <p:nvPr/>
        </p:nvSpPr>
        <p:spPr>
          <a:xfrm>
            <a:off x="137786" y="426381"/>
            <a:ext cx="11874674" cy="4893647"/>
          </a:xfrm>
          <a:prstGeom prst="rect">
            <a:avLst/>
          </a:prstGeom>
        </p:spPr>
        <p:txBody>
          <a:bodyPr wrap="square">
            <a:spAutoFit/>
          </a:bodyPr>
          <a:lstStyle/>
          <a:p>
            <a:r>
              <a:rPr lang="en-US" sz="2400" b="1" dirty="0" smtClean="0"/>
              <a:t>Station </a:t>
            </a:r>
            <a:r>
              <a:rPr lang="en-US" sz="2400" b="1" dirty="0"/>
              <a:t>Mode (STA):</a:t>
            </a:r>
            <a:r>
              <a:rPr lang="en-US" sz="2400" dirty="0"/>
              <a:t> </a:t>
            </a:r>
            <a:endParaRPr lang="en-US" sz="2400" dirty="0" smtClean="0"/>
          </a:p>
          <a:p>
            <a:endParaRPr lang="en-US" sz="2400" dirty="0" smtClean="0"/>
          </a:p>
          <a:p>
            <a:pPr marL="342900" indent="-342900">
              <a:buFont typeface="Arial" panose="020B0604020202020204" pitchFamily="34" charset="0"/>
              <a:buChar char="•"/>
            </a:pPr>
            <a:r>
              <a:rPr lang="en-US" sz="2400" dirty="0" smtClean="0"/>
              <a:t>When </a:t>
            </a:r>
            <a:r>
              <a:rPr lang="en-US" sz="2400" dirty="0"/>
              <a:t>the ESP32 is set as a Wi-Fi station, it can connect to other networks, such as your router. In this mode, the router assigns a unique IP address to the ESP32 board. </a:t>
            </a:r>
            <a:endParaRPr lang="en-US" sz="2400" dirty="0" smtClean="0"/>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You </a:t>
            </a:r>
            <a:r>
              <a:rPr lang="en-US" sz="2400" dirty="0"/>
              <a:t>can communicate with the ESP32 using other devices (stations) that are also connected to the same network by referring to its unique IP address</a:t>
            </a:r>
            <a:r>
              <a:rPr lang="en-US" sz="2400" dirty="0" smtClean="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Since the router is connected to the internet, the ESP32 can request information from online sources (such as weather data from APIs), publish data to online platforms, use images and icons from the internet, or include JavaScript libraries to build web server pages.</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40720656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oogle Shape;91;p1"/>
          <p:cNvPicPr preferRelativeResize="0"/>
          <p:nvPr/>
        </p:nvPicPr>
        <p:blipFill rotWithShape="1">
          <a:blip r:embed="rId2">
            <a:alphaModFix/>
          </a:blip>
          <a:srcRect/>
          <a:stretch/>
        </p:blipFill>
        <p:spPr>
          <a:xfrm>
            <a:off x="11251678" y="9510"/>
            <a:ext cx="907142" cy="473264"/>
          </a:xfrm>
          <a:prstGeom prst="rect">
            <a:avLst/>
          </a:prstGeom>
          <a:noFill/>
          <a:ln>
            <a:noFill/>
          </a:ln>
        </p:spPr>
      </p:pic>
      <p:sp>
        <p:nvSpPr>
          <p:cNvPr id="12" name="Google Shape;93;p1"/>
          <p:cNvSpPr txBox="1"/>
          <p:nvPr/>
        </p:nvSpPr>
        <p:spPr>
          <a:xfrm>
            <a:off x="2555308" y="6523738"/>
            <a:ext cx="7241436"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dirty="0" err="1">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Tektork</a:t>
            </a:r>
            <a:r>
              <a:rPr lang="en-US"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Private Limited, </a:t>
            </a:r>
            <a:r>
              <a:rPr lang="en-US" sz="1600" b="1" dirty="0" smtClean="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Coimbatore</a:t>
            </a:r>
            <a:endParaRPr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endParaRPr>
          </a:p>
        </p:txBody>
      </p:sp>
      <p:pic>
        <p:nvPicPr>
          <p:cNvPr id="3" name="Picture 2"/>
          <p:cNvPicPr>
            <a:picLocks noChangeAspect="1"/>
          </p:cNvPicPr>
          <p:nvPr/>
        </p:nvPicPr>
        <p:blipFill>
          <a:blip r:embed="rId3"/>
          <a:stretch>
            <a:fillRect/>
          </a:stretch>
        </p:blipFill>
        <p:spPr>
          <a:xfrm>
            <a:off x="1435274" y="576197"/>
            <a:ext cx="9415398" cy="5649239"/>
          </a:xfrm>
          <a:prstGeom prst="rect">
            <a:avLst/>
          </a:prstGeom>
        </p:spPr>
      </p:pic>
      <p:sp>
        <p:nvSpPr>
          <p:cNvPr id="4" name="Rectangle 3"/>
          <p:cNvSpPr/>
          <p:nvPr/>
        </p:nvSpPr>
        <p:spPr>
          <a:xfrm>
            <a:off x="92440" y="63338"/>
            <a:ext cx="3355599" cy="461665"/>
          </a:xfrm>
          <a:prstGeom prst="rect">
            <a:avLst/>
          </a:prstGeom>
        </p:spPr>
        <p:txBody>
          <a:bodyPr wrap="none">
            <a:spAutoFit/>
          </a:bodyPr>
          <a:lstStyle/>
          <a:p>
            <a:r>
              <a:rPr lang="en-US" sz="2400" b="1" dirty="0"/>
              <a:t>Access Point Mode (AP):</a:t>
            </a:r>
            <a:r>
              <a:rPr lang="en-US" sz="2400" dirty="0"/>
              <a:t> </a:t>
            </a:r>
          </a:p>
        </p:txBody>
      </p:sp>
    </p:spTree>
    <p:extLst>
      <p:ext uri="{BB962C8B-B14F-4D97-AF65-F5344CB8AC3E}">
        <p14:creationId xmlns:p14="http://schemas.microsoft.com/office/powerpoint/2010/main" val="24041092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4588450" y="2835944"/>
            <a:ext cx="3175165" cy="769441"/>
          </a:xfrm>
          <a:prstGeom prst="rect">
            <a:avLst/>
          </a:prstGeom>
        </p:spPr>
        <p:txBody>
          <a:bodyPr wrap="none">
            <a:spAutoFit/>
          </a:bodyPr>
          <a:lstStyle/>
          <a:p>
            <a:pPr algn="ctr"/>
            <a:r>
              <a:rPr lang="en-US" sz="4400" b="1" dirty="0" smtClean="0">
                <a:effectLst>
                  <a:outerShdw blurRad="38100" dist="38100" dir="2700000" algn="tl">
                    <a:srgbClr val="000000">
                      <a:alpha val="43137"/>
                    </a:srgbClr>
                  </a:outerShdw>
                </a:effectLst>
              </a:rPr>
              <a:t>ESP32 – </a:t>
            </a:r>
            <a:r>
              <a:rPr lang="en-US" sz="4400" b="1" dirty="0" err="1" smtClean="0">
                <a:effectLst>
                  <a:outerShdw blurRad="38100" dist="38100" dir="2700000" algn="tl">
                    <a:srgbClr val="000000">
                      <a:alpha val="43137"/>
                    </a:srgbClr>
                  </a:outerShdw>
                </a:effectLst>
              </a:rPr>
              <a:t>WiFi</a:t>
            </a:r>
            <a:endParaRPr lang="en-US" sz="4400" b="1" dirty="0" smtClean="0">
              <a:effectLst>
                <a:outerShdw blurRad="38100" dist="38100" dir="2700000" algn="tl">
                  <a:srgbClr val="000000">
                    <a:alpha val="43137"/>
                  </a:srgbClr>
                </a:outerShdw>
              </a:effectLst>
            </a:endParaRPr>
          </a:p>
        </p:txBody>
      </p:sp>
      <p:pic>
        <p:nvPicPr>
          <p:cNvPr id="3" name="Google Shape;91;p1"/>
          <p:cNvPicPr preferRelativeResize="0"/>
          <p:nvPr/>
        </p:nvPicPr>
        <p:blipFill rotWithShape="1">
          <a:blip r:embed="rId2">
            <a:alphaModFix/>
          </a:blip>
          <a:srcRect/>
          <a:stretch/>
        </p:blipFill>
        <p:spPr>
          <a:xfrm>
            <a:off x="11251678" y="9510"/>
            <a:ext cx="907142" cy="473264"/>
          </a:xfrm>
          <a:prstGeom prst="rect">
            <a:avLst/>
          </a:prstGeom>
          <a:noFill/>
          <a:ln>
            <a:noFill/>
          </a:ln>
        </p:spPr>
      </p:pic>
      <p:sp>
        <p:nvSpPr>
          <p:cNvPr id="6" name="Google Shape;93;p1"/>
          <p:cNvSpPr txBox="1"/>
          <p:nvPr/>
        </p:nvSpPr>
        <p:spPr>
          <a:xfrm>
            <a:off x="2555308" y="6523738"/>
            <a:ext cx="7241436"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dirty="0" err="1">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Tektork</a:t>
            </a:r>
            <a:r>
              <a:rPr lang="en-US"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Private Limited, </a:t>
            </a:r>
            <a:r>
              <a:rPr lang="en-US" sz="1600" b="1" dirty="0" smtClean="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Coimbatore</a:t>
            </a:r>
            <a:endParaRPr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endParaRPr>
          </a:p>
        </p:txBody>
      </p:sp>
    </p:spTree>
    <p:extLst>
      <p:ext uri="{BB962C8B-B14F-4D97-AF65-F5344CB8AC3E}">
        <p14:creationId xmlns:p14="http://schemas.microsoft.com/office/powerpoint/2010/main" val="25816462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oogle Shape;91;p1"/>
          <p:cNvPicPr preferRelativeResize="0"/>
          <p:nvPr/>
        </p:nvPicPr>
        <p:blipFill rotWithShape="1">
          <a:blip r:embed="rId2">
            <a:alphaModFix/>
          </a:blip>
          <a:srcRect/>
          <a:stretch/>
        </p:blipFill>
        <p:spPr>
          <a:xfrm>
            <a:off x="11251678" y="9510"/>
            <a:ext cx="907142" cy="473264"/>
          </a:xfrm>
          <a:prstGeom prst="rect">
            <a:avLst/>
          </a:prstGeom>
          <a:noFill/>
          <a:ln>
            <a:noFill/>
          </a:ln>
        </p:spPr>
      </p:pic>
      <p:sp>
        <p:nvSpPr>
          <p:cNvPr id="12" name="Google Shape;93;p1"/>
          <p:cNvSpPr txBox="1"/>
          <p:nvPr/>
        </p:nvSpPr>
        <p:spPr>
          <a:xfrm>
            <a:off x="2555308" y="6523738"/>
            <a:ext cx="7241436"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dirty="0" err="1">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Tektork</a:t>
            </a:r>
            <a:r>
              <a:rPr lang="en-US"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Private Limited, </a:t>
            </a:r>
            <a:r>
              <a:rPr lang="en-US" sz="1600" b="1" dirty="0" smtClean="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Coimbatore</a:t>
            </a:r>
            <a:endParaRPr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endParaRPr>
          </a:p>
        </p:txBody>
      </p:sp>
      <p:sp>
        <p:nvSpPr>
          <p:cNvPr id="2" name="Rectangle 1"/>
          <p:cNvSpPr/>
          <p:nvPr/>
        </p:nvSpPr>
        <p:spPr>
          <a:xfrm>
            <a:off x="137786" y="426381"/>
            <a:ext cx="11874674" cy="5632311"/>
          </a:xfrm>
          <a:prstGeom prst="rect">
            <a:avLst/>
          </a:prstGeom>
        </p:spPr>
        <p:txBody>
          <a:bodyPr wrap="square">
            <a:spAutoFit/>
          </a:bodyPr>
          <a:lstStyle/>
          <a:p>
            <a:r>
              <a:rPr lang="en-US" sz="2400" b="1" dirty="0" smtClean="0"/>
              <a:t>Access </a:t>
            </a:r>
            <a:r>
              <a:rPr lang="en-US" sz="2400" b="1" dirty="0"/>
              <a:t>Point Mode (AP):</a:t>
            </a:r>
            <a:r>
              <a:rPr lang="en-US" sz="2400" dirty="0"/>
              <a:t> </a:t>
            </a:r>
            <a:endParaRPr lang="en-US" sz="2400" dirty="0" smtClean="0"/>
          </a:p>
          <a:p>
            <a:endParaRPr lang="en-US" sz="2400" dirty="0" smtClean="0"/>
          </a:p>
          <a:p>
            <a:pPr marL="342900" indent="-342900">
              <a:buFont typeface="Arial" panose="020B0604020202020204" pitchFamily="34" charset="0"/>
              <a:buChar char="•"/>
            </a:pPr>
            <a:r>
              <a:rPr lang="en-US" sz="2400" dirty="0"/>
              <a:t>When you set your ESP32 board as an access point, it creates its own Wi-Fi network, allowing any nearby device with Wi-Fi capabilities—such as a smartphone or computer—to connect directly to it, without needing to connect through a router</a:t>
            </a:r>
            <a:r>
              <a:rPr lang="en-US" sz="2400" dirty="0" smtClean="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This is useful when you want to control the ESP32 without internet access, or when you want multiple ESP32 devices to communicate with each other without relying on a router</a:t>
            </a:r>
            <a:r>
              <a:rPr lang="en-US" sz="2400" dirty="0" smtClean="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Because the ESP32 in this mode doesn’t connect to a wired network like your router, it is called a </a:t>
            </a:r>
            <a:r>
              <a:rPr lang="en-US" sz="2400" b="1" dirty="0"/>
              <a:t>soft-AP</a:t>
            </a:r>
            <a:r>
              <a:rPr lang="en-US" sz="2400" dirty="0"/>
              <a:t> (soft Access Point). </a:t>
            </a:r>
            <a:endParaRPr lang="en-US" sz="2400" dirty="0" smtClean="0"/>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This </a:t>
            </a:r>
            <a:r>
              <a:rPr lang="en-US" sz="2400" dirty="0"/>
              <a:t>also means that internet-related functions—such as loading external libraries, accessing firmware updates, making HTTP requests, publishing sensor data to the cloud, or using online services (like sending emails)—will not work in this mode.</a:t>
            </a:r>
          </a:p>
        </p:txBody>
      </p:sp>
    </p:spTree>
    <p:extLst>
      <p:ext uri="{BB962C8B-B14F-4D97-AF65-F5344CB8AC3E}">
        <p14:creationId xmlns:p14="http://schemas.microsoft.com/office/powerpoint/2010/main" val="9918953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oogle Shape;91;p1"/>
          <p:cNvPicPr preferRelativeResize="0"/>
          <p:nvPr/>
        </p:nvPicPr>
        <p:blipFill rotWithShape="1">
          <a:blip r:embed="rId2">
            <a:alphaModFix/>
          </a:blip>
          <a:srcRect/>
          <a:stretch/>
        </p:blipFill>
        <p:spPr>
          <a:xfrm>
            <a:off x="11251678" y="9510"/>
            <a:ext cx="907142" cy="473264"/>
          </a:xfrm>
          <a:prstGeom prst="rect">
            <a:avLst/>
          </a:prstGeom>
          <a:noFill/>
          <a:ln>
            <a:noFill/>
          </a:ln>
        </p:spPr>
      </p:pic>
      <p:sp>
        <p:nvSpPr>
          <p:cNvPr id="12" name="Google Shape;93;p1"/>
          <p:cNvSpPr txBox="1"/>
          <p:nvPr/>
        </p:nvSpPr>
        <p:spPr>
          <a:xfrm>
            <a:off x="2555308" y="6523738"/>
            <a:ext cx="7241436"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dirty="0" err="1">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Tektork</a:t>
            </a:r>
            <a:r>
              <a:rPr lang="en-US"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Private Limited, </a:t>
            </a:r>
            <a:r>
              <a:rPr lang="en-US" sz="1600" b="1" dirty="0" smtClean="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Coimbatore</a:t>
            </a:r>
            <a:endParaRPr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endParaRPr>
          </a:p>
        </p:txBody>
      </p:sp>
      <p:sp>
        <p:nvSpPr>
          <p:cNvPr id="2" name="Rectangle 1"/>
          <p:cNvSpPr/>
          <p:nvPr/>
        </p:nvSpPr>
        <p:spPr>
          <a:xfrm>
            <a:off x="137786" y="447920"/>
            <a:ext cx="11874674" cy="6001643"/>
          </a:xfrm>
          <a:prstGeom prst="rect">
            <a:avLst/>
          </a:prstGeom>
        </p:spPr>
        <p:txBody>
          <a:bodyPr wrap="square">
            <a:spAutoFit/>
          </a:bodyPr>
          <a:lstStyle/>
          <a:p>
            <a:r>
              <a:rPr lang="en-US" sz="2400" b="1" dirty="0" smtClean="0"/>
              <a:t>Combined </a:t>
            </a:r>
            <a:r>
              <a:rPr lang="en-US" sz="2400" b="1" dirty="0"/>
              <a:t>AP-STA Mode:</a:t>
            </a:r>
            <a:r>
              <a:rPr lang="en-US" sz="2400" dirty="0"/>
              <a:t> </a:t>
            </a:r>
            <a:endParaRPr lang="en-US" sz="2400" dirty="0" smtClean="0"/>
          </a:p>
          <a:p>
            <a:endParaRPr lang="en-US" sz="2400" dirty="0" smtClean="0"/>
          </a:p>
          <a:p>
            <a:pPr marL="342900" indent="-342900">
              <a:buFont typeface="Arial" panose="020B0604020202020204" pitchFamily="34" charset="0"/>
              <a:buChar char="•"/>
            </a:pPr>
            <a:r>
              <a:rPr lang="en-US" sz="2400" dirty="0"/>
              <a:t>Combined AP-STA mode allows the ESP32 to function as both a Wi-Fi client (Station) and a Wi-Fi Access Point (AP) simultaneously. </a:t>
            </a:r>
            <a:endParaRPr lang="en-US" sz="2400" dirty="0" smtClean="0"/>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In </a:t>
            </a:r>
            <a:r>
              <a:rPr lang="en-US" sz="2400" dirty="0"/>
              <a:t>this mode, the ESP32 can connect to an existing Wi-Fi network (such as your home router) to access the internet, while also creating its own local Wi-Fi network that other devices can connect to</a:t>
            </a:r>
            <a:r>
              <a:rPr lang="en-US" sz="2400" dirty="0" smtClean="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This dual-mode capability is particularly useful for device setup and configuration. </a:t>
            </a:r>
            <a:endParaRPr lang="en-US" sz="2400" dirty="0" smtClean="0"/>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For </a:t>
            </a:r>
            <a:r>
              <a:rPr lang="en-US" sz="2400" dirty="0"/>
              <a:t>example, a new smart device can start in AP mode, allowing you to connect directly to it using your smartphone. </a:t>
            </a:r>
            <a:endParaRPr lang="en-US" sz="2400" dirty="0" smtClean="0"/>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Once </a:t>
            </a:r>
            <a:r>
              <a:rPr lang="en-US" sz="2400" dirty="0"/>
              <a:t>connected, a captive portal or web page hosted on the ESP32 can prompt you to enter your home Wi-Fi credentials. </a:t>
            </a:r>
            <a:endParaRPr lang="en-US" sz="2400" dirty="0" smtClean="0"/>
          </a:p>
        </p:txBody>
      </p:sp>
    </p:spTree>
    <p:extLst>
      <p:ext uri="{BB962C8B-B14F-4D97-AF65-F5344CB8AC3E}">
        <p14:creationId xmlns:p14="http://schemas.microsoft.com/office/powerpoint/2010/main" val="31683861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oogle Shape;91;p1"/>
          <p:cNvPicPr preferRelativeResize="0"/>
          <p:nvPr/>
        </p:nvPicPr>
        <p:blipFill rotWithShape="1">
          <a:blip r:embed="rId2">
            <a:alphaModFix/>
          </a:blip>
          <a:srcRect/>
          <a:stretch/>
        </p:blipFill>
        <p:spPr>
          <a:xfrm>
            <a:off x="11251678" y="9510"/>
            <a:ext cx="907142" cy="473264"/>
          </a:xfrm>
          <a:prstGeom prst="rect">
            <a:avLst/>
          </a:prstGeom>
          <a:noFill/>
          <a:ln>
            <a:noFill/>
          </a:ln>
        </p:spPr>
      </p:pic>
      <p:sp>
        <p:nvSpPr>
          <p:cNvPr id="12" name="Google Shape;93;p1"/>
          <p:cNvSpPr txBox="1"/>
          <p:nvPr/>
        </p:nvSpPr>
        <p:spPr>
          <a:xfrm>
            <a:off x="2555308" y="6523738"/>
            <a:ext cx="7241436"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dirty="0" err="1">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Tektork</a:t>
            </a:r>
            <a:r>
              <a:rPr lang="en-US"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Private Limited, </a:t>
            </a:r>
            <a:r>
              <a:rPr lang="en-US" sz="1600" b="1" dirty="0" smtClean="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Coimbatore</a:t>
            </a:r>
            <a:endParaRPr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endParaRPr>
          </a:p>
        </p:txBody>
      </p:sp>
      <p:sp>
        <p:nvSpPr>
          <p:cNvPr id="2" name="Rectangle 1"/>
          <p:cNvSpPr/>
          <p:nvPr/>
        </p:nvSpPr>
        <p:spPr>
          <a:xfrm>
            <a:off x="137786" y="447920"/>
            <a:ext cx="11874674" cy="3785652"/>
          </a:xfrm>
          <a:prstGeom prst="rect">
            <a:avLst/>
          </a:prstGeom>
        </p:spPr>
        <p:txBody>
          <a:bodyPr wrap="square">
            <a:spAutoFit/>
          </a:bodyPr>
          <a:lstStyle/>
          <a:p>
            <a:r>
              <a:rPr lang="en-US" sz="2400" b="1" dirty="0" smtClean="0"/>
              <a:t>Combined </a:t>
            </a:r>
            <a:r>
              <a:rPr lang="en-US" sz="2400" b="1" dirty="0"/>
              <a:t>AP-STA Mode</a:t>
            </a:r>
            <a:r>
              <a:rPr lang="en-US" sz="2400" b="1" dirty="0" smtClean="0"/>
              <a:t>: cond..</a:t>
            </a:r>
            <a:r>
              <a:rPr lang="en-US" sz="2400" dirty="0" smtClean="0"/>
              <a:t> </a:t>
            </a:r>
          </a:p>
          <a:p>
            <a:endParaRPr lang="en-US" sz="2400" dirty="0" smtClean="0"/>
          </a:p>
          <a:p>
            <a:pPr marL="342900" indent="-342900">
              <a:buFont typeface="Arial" panose="020B0604020202020204" pitchFamily="34" charset="0"/>
              <a:buChar char="•"/>
            </a:pPr>
            <a:r>
              <a:rPr lang="en-US" sz="2400" dirty="0" smtClean="0"/>
              <a:t>After </a:t>
            </a:r>
            <a:r>
              <a:rPr lang="en-US" sz="2400" dirty="0"/>
              <a:t>receiving this information, the ESP32 can connect to your router in STA mode while optionally maintaining its AP mode for local communication—or it can switch entirely to STA mode</a:t>
            </a:r>
            <a:r>
              <a:rPr lang="en-US" sz="2400" dirty="0" smtClean="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This hybrid mode provides flexibility for various </a:t>
            </a:r>
            <a:r>
              <a:rPr lang="en-US" sz="2400" dirty="0" err="1"/>
              <a:t>IoT</a:t>
            </a:r>
            <a:r>
              <a:rPr lang="en-US" sz="2400" dirty="0"/>
              <a:t> applications by enabling the device to</a:t>
            </a:r>
            <a:r>
              <a:rPr lang="en-US" sz="2400" dirty="0" smtClean="0"/>
              <a:t>:</a:t>
            </a:r>
          </a:p>
          <a:p>
            <a:pPr marL="342900"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Access the internet for cloud-based services and data</a:t>
            </a:r>
          </a:p>
          <a:p>
            <a:pPr marL="800100" lvl="1" indent="-342900">
              <a:buFont typeface="Arial" panose="020B0604020202020204" pitchFamily="34" charset="0"/>
              <a:buChar char="•"/>
            </a:pPr>
            <a:r>
              <a:rPr lang="en-US" sz="2400" dirty="0"/>
              <a:t>Act as a local hub for direct communication with other devices</a:t>
            </a:r>
          </a:p>
        </p:txBody>
      </p:sp>
    </p:spTree>
    <p:extLst>
      <p:ext uri="{BB962C8B-B14F-4D97-AF65-F5344CB8AC3E}">
        <p14:creationId xmlns:p14="http://schemas.microsoft.com/office/powerpoint/2010/main" val="25077996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oogle Shape;91;p1"/>
          <p:cNvPicPr preferRelativeResize="0"/>
          <p:nvPr/>
        </p:nvPicPr>
        <p:blipFill rotWithShape="1">
          <a:blip r:embed="rId2">
            <a:alphaModFix/>
          </a:blip>
          <a:srcRect/>
          <a:stretch/>
        </p:blipFill>
        <p:spPr>
          <a:xfrm>
            <a:off x="11251678" y="9510"/>
            <a:ext cx="907142" cy="473264"/>
          </a:xfrm>
          <a:prstGeom prst="rect">
            <a:avLst/>
          </a:prstGeom>
          <a:noFill/>
          <a:ln>
            <a:noFill/>
          </a:ln>
        </p:spPr>
      </p:pic>
      <p:sp>
        <p:nvSpPr>
          <p:cNvPr id="12" name="Google Shape;93;p1"/>
          <p:cNvSpPr txBox="1"/>
          <p:nvPr/>
        </p:nvSpPr>
        <p:spPr>
          <a:xfrm>
            <a:off x="2555308" y="6523738"/>
            <a:ext cx="7241436"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dirty="0" err="1">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Tektork</a:t>
            </a:r>
            <a:r>
              <a:rPr lang="en-US"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Private Limited, </a:t>
            </a:r>
            <a:r>
              <a:rPr lang="en-US" sz="1600" b="1" dirty="0" smtClean="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Coimbatore</a:t>
            </a:r>
            <a:endParaRPr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endParaRPr>
          </a:p>
        </p:txBody>
      </p:sp>
      <p:graphicFrame>
        <p:nvGraphicFramePr>
          <p:cNvPr id="2" name="Table 1"/>
          <p:cNvGraphicFramePr>
            <a:graphicFrameLocks noGrp="1"/>
          </p:cNvGraphicFramePr>
          <p:nvPr>
            <p:extLst>
              <p:ext uri="{D42A27DB-BD31-4B8C-83A1-F6EECF244321}">
                <p14:modId xmlns:p14="http://schemas.microsoft.com/office/powerpoint/2010/main" val="2779782066"/>
              </p:ext>
            </p:extLst>
          </p:nvPr>
        </p:nvGraphicFramePr>
        <p:xfrm>
          <a:off x="111690" y="1293793"/>
          <a:ext cx="11925822" cy="3291840"/>
        </p:xfrm>
        <a:graphic>
          <a:graphicData uri="http://schemas.openxmlformats.org/drawingml/2006/table">
            <a:tbl>
              <a:tblPr>
                <a:tableStyleId>{D7AC3CCA-C797-4891-BE02-D94E43425B78}</a:tableStyleId>
              </a:tblPr>
              <a:tblGrid>
                <a:gridCol w="2982249">
                  <a:extLst>
                    <a:ext uri="{9D8B030D-6E8A-4147-A177-3AD203B41FA5}">
                      <a16:colId xmlns:a16="http://schemas.microsoft.com/office/drawing/2014/main" val="2064464728"/>
                    </a:ext>
                  </a:extLst>
                </a:gridCol>
                <a:gridCol w="4782591">
                  <a:extLst>
                    <a:ext uri="{9D8B030D-6E8A-4147-A177-3AD203B41FA5}">
                      <a16:colId xmlns:a16="http://schemas.microsoft.com/office/drawing/2014/main" val="4209574597"/>
                    </a:ext>
                  </a:extLst>
                </a:gridCol>
                <a:gridCol w="4160982">
                  <a:extLst>
                    <a:ext uri="{9D8B030D-6E8A-4147-A177-3AD203B41FA5}">
                      <a16:colId xmlns:a16="http://schemas.microsoft.com/office/drawing/2014/main" val="1001444171"/>
                    </a:ext>
                  </a:extLst>
                </a:gridCol>
              </a:tblGrid>
              <a:tr h="0">
                <a:tc>
                  <a:txBody>
                    <a:bodyPr/>
                    <a:lstStyle/>
                    <a:p>
                      <a:r>
                        <a:rPr lang="en-US" sz="2400" b="1" dirty="0"/>
                        <a:t>Mode</a:t>
                      </a:r>
                    </a:p>
                  </a:txBody>
                  <a:tcPr anchor="ctr"/>
                </a:tc>
                <a:tc>
                  <a:txBody>
                    <a:bodyPr/>
                    <a:lstStyle/>
                    <a:p>
                      <a:r>
                        <a:rPr lang="en-US" sz="2400" b="1" dirty="0"/>
                        <a:t>Description</a:t>
                      </a:r>
                    </a:p>
                  </a:txBody>
                  <a:tcPr anchor="ctr"/>
                </a:tc>
                <a:tc>
                  <a:txBody>
                    <a:bodyPr/>
                    <a:lstStyle/>
                    <a:p>
                      <a:r>
                        <a:rPr lang="en-US" sz="2400" b="1" dirty="0"/>
                        <a:t>Use Case Example</a:t>
                      </a:r>
                    </a:p>
                  </a:txBody>
                  <a:tcPr anchor="ctr"/>
                </a:tc>
                <a:extLst>
                  <a:ext uri="{0D108BD9-81ED-4DB2-BD59-A6C34878D82A}">
                    <a16:rowId xmlns:a16="http://schemas.microsoft.com/office/drawing/2014/main" val="1497847262"/>
                  </a:ext>
                </a:extLst>
              </a:tr>
              <a:tr h="0">
                <a:tc>
                  <a:txBody>
                    <a:bodyPr/>
                    <a:lstStyle/>
                    <a:p>
                      <a:r>
                        <a:rPr lang="en-US" sz="2400" dirty="0"/>
                        <a:t>Station (STA)</a:t>
                      </a:r>
                    </a:p>
                  </a:txBody>
                  <a:tcPr anchor="ctr"/>
                </a:tc>
                <a:tc>
                  <a:txBody>
                    <a:bodyPr/>
                    <a:lstStyle/>
                    <a:p>
                      <a:r>
                        <a:rPr lang="en-US" sz="2400" dirty="0"/>
                        <a:t>ESP32 connects to an external Wi-Fi network (like a router).</a:t>
                      </a:r>
                    </a:p>
                  </a:txBody>
                  <a:tcPr anchor="ctr"/>
                </a:tc>
                <a:tc>
                  <a:txBody>
                    <a:bodyPr/>
                    <a:lstStyle/>
                    <a:p>
                      <a:r>
                        <a:rPr lang="en-US" sz="2400" dirty="0" err="1"/>
                        <a:t>IoT</a:t>
                      </a:r>
                      <a:r>
                        <a:rPr lang="en-US" sz="2400" dirty="0"/>
                        <a:t> device sending sensor data to a cloud server</a:t>
                      </a:r>
                    </a:p>
                  </a:txBody>
                  <a:tcPr anchor="ctr"/>
                </a:tc>
                <a:extLst>
                  <a:ext uri="{0D108BD9-81ED-4DB2-BD59-A6C34878D82A}">
                    <a16:rowId xmlns:a16="http://schemas.microsoft.com/office/drawing/2014/main" val="466837586"/>
                  </a:ext>
                </a:extLst>
              </a:tr>
              <a:tr h="0">
                <a:tc>
                  <a:txBody>
                    <a:bodyPr/>
                    <a:lstStyle/>
                    <a:p>
                      <a:r>
                        <a:rPr lang="en-US" sz="2400" dirty="0"/>
                        <a:t>Access Point (AP)</a:t>
                      </a:r>
                    </a:p>
                  </a:txBody>
                  <a:tcPr anchor="ctr"/>
                </a:tc>
                <a:tc>
                  <a:txBody>
                    <a:bodyPr/>
                    <a:lstStyle/>
                    <a:p>
                      <a:r>
                        <a:rPr lang="en-US" sz="2400" dirty="0"/>
                        <a:t>ESP32 creates its own Wi-Fi network for other devices to connect.</a:t>
                      </a:r>
                    </a:p>
                  </a:txBody>
                  <a:tcPr anchor="ctr"/>
                </a:tc>
                <a:tc>
                  <a:txBody>
                    <a:bodyPr/>
                    <a:lstStyle/>
                    <a:p>
                      <a:r>
                        <a:rPr lang="en-US" sz="2400" dirty="0"/>
                        <a:t>Local control panel or peer-to-peer communication</a:t>
                      </a:r>
                    </a:p>
                  </a:txBody>
                  <a:tcPr anchor="ctr"/>
                </a:tc>
                <a:extLst>
                  <a:ext uri="{0D108BD9-81ED-4DB2-BD59-A6C34878D82A}">
                    <a16:rowId xmlns:a16="http://schemas.microsoft.com/office/drawing/2014/main" val="1361555192"/>
                  </a:ext>
                </a:extLst>
              </a:tr>
              <a:tr h="0">
                <a:tc>
                  <a:txBody>
                    <a:bodyPr/>
                    <a:lstStyle/>
                    <a:p>
                      <a:r>
                        <a:rPr lang="en-US" sz="2400" dirty="0"/>
                        <a:t>Station + AP (STA+AP)</a:t>
                      </a:r>
                    </a:p>
                  </a:txBody>
                  <a:tcPr anchor="ctr"/>
                </a:tc>
                <a:tc>
                  <a:txBody>
                    <a:bodyPr/>
                    <a:lstStyle/>
                    <a:p>
                      <a:r>
                        <a:rPr lang="en-US" sz="2400" dirty="0"/>
                        <a:t>ESP32 connects to a network while also allowing other devices to connect to it.</a:t>
                      </a:r>
                    </a:p>
                  </a:txBody>
                  <a:tcPr anchor="ctr"/>
                </a:tc>
                <a:tc>
                  <a:txBody>
                    <a:bodyPr/>
                    <a:lstStyle/>
                    <a:p>
                      <a:r>
                        <a:rPr lang="en-US" sz="2400" dirty="0"/>
                        <a:t>Mesh networks, device provisioning, or bridging</a:t>
                      </a:r>
                    </a:p>
                  </a:txBody>
                  <a:tcPr anchor="ctr"/>
                </a:tc>
                <a:extLst>
                  <a:ext uri="{0D108BD9-81ED-4DB2-BD59-A6C34878D82A}">
                    <a16:rowId xmlns:a16="http://schemas.microsoft.com/office/drawing/2014/main" val="3771284092"/>
                  </a:ext>
                </a:extLst>
              </a:tr>
            </a:tbl>
          </a:graphicData>
        </a:graphic>
      </p:graphicFrame>
      <p:sp>
        <p:nvSpPr>
          <p:cNvPr id="3" name="Rectangle 2"/>
          <p:cNvSpPr/>
          <p:nvPr/>
        </p:nvSpPr>
        <p:spPr>
          <a:xfrm>
            <a:off x="111690" y="482774"/>
            <a:ext cx="3454600" cy="461665"/>
          </a:xfrm>
          <a:prstGeom prst="rect">
            <a:avLst/>
          </a:prstGeom>
        </p:spPr>
        <p:txBody>
          <a:bodyPr wrap="none">
            <a:spAutoFit/>
          </a:bodyPr>
          <a:lstStyle/>
          <a:p>
            <a:r>
              <a:rPr lang="en-US" sz="2400" b="1" dirty="0"/>
              <a:t>Wi-Fi </a:t>
            </a:r>
            <a:r>
              <a:rPr lang="en-US" sz="2400" b="1" dirty="0" smtClean="0"/>
              <a:t>Modes and </a:t>
            </a:r>
            <a:r>
              <a:rPr lang="en-US" sz="2400" b="1" dirty="0" err="1" smtClean="0"/>
              <a:t>Usecase</a:t>
            </a:r>
            <a:endParaRPr lang="en-US" sz="2400" b="1" dirty="0"/>
          </a:p>
        </p:txBody>
      </p:sp>
    </p:spTree>
    <p:extLst>
      <p:ext uri="{BB962C8B-B14F-4D97-AF65-F5344CB8AC3E}">
        <p14:creationId xmlns:p14="http://schemas.microsoft.com/office/powerpoint/2010/main" val="1818035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oogle Shape;91;p1"/>
          <p:cNvPicPr preferRelativeResize="0"/>
          <p:nvPr/>
        </p:nvPicPr>
        <p:blipFill rotWithShape="1">
          <a:blip r:embed="rId2">
            <a:alphaModFix/>
          </a:blip>
          <a:srcRect/>
          <a:stretch/>
        </p:blipFill>
        <p:spPr>
          <a:xfrm>
            <a:off x="11251678" y="9510"/>
            <a:ext cx="907142" cy="473264"/>
          </a:xfrm>
          <a:prstGeom prst="rect">
            <a:avLst/>
          </a:prstGeom>
          <a:noFill/>
          <a:ln>
            <a:noFill/>
          </a:ln>
        </p:spPr>
      </p:pic>
      <p:sp>
        <p:nvSpPr>
          <p:cNvPr id="12" name="Google Shape;93;p1"/>
          <p:cNvSpPr txBox="1"/>
          <p:nvPr/>
        </p:nvSpPr>
        <p:spPr>
          <a:xfrm>
            <a:off x="2555308" y="6523738"/>
            <a:ext cx="7241436"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dirty="0" err="1">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Tektork</a:t>
            </a:r>
            <a:r>
              <a:rPr lang="en-US"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Private Limited, </a:t>
            </a:r>
            <a:r>
              <a:rPr lang="en-US" sz="1600" b="1" dirty="0" smtClean="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Coimbatore</a:t>
            </a:r>
            <a:endParaRPr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endParaRPr>
          </a:p>
        </p:txBody>
      </p:sp>
      <p:sp>
        <p:nvSpPr>
          <p:cNvPr id="2" name="Rectangle 1"/>
          <p:cNvSpPr/>
          <p:nvPr/>
        </p:nvSpPr>
        <p:spPr>
          <a:xfrm>
            <a:off x="88559" y="474862"/>
            <a:ext cx="12011349" cy="1938992"/>
          </a:xfrm>
          <a:prstGeom prst="rect">
            <a:avLst/>
          </a:prstGeom>
        </p:spPr>
        <p:txBody>
          <a:bodyPr wrap="square">
            <a:spAutoFit/>
          </a:bodyPr>
          <a:lstStyle/>
          <a:p>
            <a:r>
              <a:rPr lang="en-US" sz="2400" b="1" dirty="0"/>
              <a:t>Wi-Fi Connection </a:t>
            </a:r>
            <a:r>
              <a:rPr lang="en-US" sz="2400" b="1" dirty="0" smtClean="0"/>
              <a:t>Status</a:t>
            </a:r>
          </a:p>
          <a:p>
            <a:endParaRPr lang="en-US" sz="2400" b="1" dirty="0" smtClean="0"/>
          </a:p>
          <a:p>
            <a:pPr lvl="0"/>
            <a:r>
              <a:rPr lang="en-US" altLang="en-US" sz="2400" dirty="0" smtClean="0"/>
              <a:t>	To </a:t>
            </a:r>
            <a:r>
              <a:rPr lang="en-US" altLang="en-US" sz="2400" dirty="0"/>
              <a:t>check the status of the Wi-Fi connection, you can use </a:t>
            </a:r>
            <a:r>
              <a:rPr lang="en-US" altLang="en-US" sz="2400" dirty="0" err="1"/>
              <a:t>WiFi.status</a:t>
            </a:r>
            <a:r>
              <a:rPr lang="en-US" altLang="en-US" sz="2400" dirty="0"/>
              <a:t>(). This function returns one of several constant values that indicate the current connection status. These constants are listed in the table below</a:t>
            </a:r>
            <a:r>
              <a:rPr lang="en-US" altLang="en-US" sz="2400" dirty="0" smtClean="0"/>
              <a:t>:</a:t>
            </a:r>
            <a:endParaRPr lang="en-US" sz="2400" b="1" dirty="0"/>
          </a:p>
        </p:txBody>
      </p:sp>
      <p:graphicFrame>
        <p:nvGraphicFramePr>
          <p:cNvPr id="7" name="Table 6"/>
          <p:cNvGraphicFramePr>
            <a:graphicFrameLocks noGrp="1"/>
          </p:cNvGraphicFramePr>
          <p:nvPr>
            <p:extLst>
              <p:ext uri="{D42A27DB-BD31-4B8C-83A1-F6EECF244321}">
                <p14:modId xmlns:p14="http://schemas.microsoft.com/office/powerpoint/2010/main" val="480071819"/>
              </p:ext>
            </p:extLst>
          </p:nvPr>
        </p:nvGraphicFramePr>
        <p:xfrm>
          <a:off x="201060" y="2694984"/>
          <a:ext cx="11786345" cy="3657600"/>
        </p:xfrm>
        <a:graphic>
          <a:graphicData uri="http://schemas.openxmlformats.org/drawingml/2006/table">
            <a:tbl>
              <a:tblPr firstRow="1" bandRow="1">
                <a:tableStyleId>{93296810-A885-4BE3-A3E7-6D5BEEA58F35}</a:tableStyleId>
              </a:tblPr>
              <a:tblGrid>
                <a:gridCol w="4594882">
                  <a:extLst>
                    <a:ext uri="{9D8B030D-6E8A-4147-A177-3AD203B41FA5}">
                      <a16:colId xmlns:a16="http://schemas.microsoft.com/office/drawing/2014/main" val="757372176"/>
                    </a:ext>
                  </a:extLst>
                </a:gridCol>
                <a:gridCol w="7191463">
                  <a:extLst>
                    <a:ext uri="{9D8B030D-6E8A-4147-A177-3AD203B41FA5}">
                      <a16:colId xmlns:a16="http://schemas.microsoft.com/office/drawing/2014/main" val="81168277"/>
                    </a:ext>
                  </a:extLst>
                </a:gridCol>
              </a:tblGrid>
              <a:tr h="370840">
                <a:tc>
                  <a:txBody>
                    <a:bodyPr/>
                    <a:lstStyle/>
                    <a:p>
                      <a:pPr algn="l"/>
                      <a:r>
                        <a:rPr lang="en-US" sz="2400" dirty="0"/>
                        <a:t>Constant</a:t>
                      </a:r>
                    </a:p>
                  </a:txBody>
                  <a:tcPr anchor="ctr"/>
                </a:tc>
                <a:tc>
                  <a:txBody>
                    <a:bodyPr/>
                    <a:lstStyle/>
                    <a:p>
                      <a:pPr algn="l"/>
                      <a:r>
                        <a:rPr lang="en-US" sz="2400" dirty="0"/>
                        <a:t>Meaning</a:t>
                      </a:r>
                    </a:p>
                  </a:txBody>
                  <a:tcPr anchor="ctr"/>
                </a:tc>
                <a:extLst>
                  <a:ext uri="{0D108BD9-81ED-4DB2-BD59-A6C34878D82A}">
                    <a16:rowId xmlns:a16="http://schemas.microsoft.com/office/drawing/2014/main" val="3265263356"/>
                  </a:ext>
                </a:extLst>
              </a:tr>
              <a:tr h="370840">
                <a:tc>
                  <a:txBody>
                    <a:bodyPr/>
                    <a:lstStyle/>
                    <a:p>
                      <a:pPr algn="l"/>
                      <a:r>
                        <a:rPr lang="en-US" sz="2400" dirty="0"/>
                        <a:t>WL_IDLE_STATUS</a:t>
                      </a:r>
                    </a:p>
                  </a:txBody>
                  <a:tcPr anchor="ctr"/>
                </a:tc>
                <a:tc>
                  <a:txBody>
                    <a:bodyPr/>
                    <a:lstStyle/>
                    <a:p>
                      <a:pPr algn="l"/>
                      <a:r>
                        <a:rPr lang="en-US" sz="2400" dirty="0"/>
                        <a:t>Wi-Fi is in the process of changing state</a:t>
                      </a:r>
                    </a:p>
                  </a:txBody>
                  <a:tcPr anchor="ctr"/>
                </a:tc>
                <a:extLst>
                  <a:ext uri="{0D108BD9-81ED-4DB2-BD59-A6C34878D82A}">
                    <a16:rowId xmlns:a16="http://schemas.microsoft.com/office/drawing/2014/main" val="3897305221"/>
                  </a:ext>
                </a:extLst>
              </a:tr>
              <a:tr h="370840">
                <a:tc>
                  <a:txBody>
                    <a:bodyPr/>
                    <a:lstStyle/>
                    <a:p>
                      <a:pPr algn="l"/>
                      <a:r>
                        <a:rPr lang="en-US" sz="2400" dirty="0"/>
                        <a:t>WL_NO_SSID_AVAIL</a:t>
                      </a:r>
                    </a:p>
                  </a:txBody>
                  <a:tcPr anchor="ctr"/>
                </a:tc>
                <a:tc>
                  <a:txBody>
                    <a:bodyPr/>
                    <a:lstStyle/>
                    <a:p>
                      <a:pPr algn="l"/>
                      <a:r>
                        <a:rPr lang="en-US" sz="2400" dirty="0"/>
                        <a:t>No SSID (network) available</a:t>
                      </a:r>
                    </a:p>
                  </a:txBody>
                  <a:tcPr anchor="ctr"/>
                </a:tc>
                <a:extLst>
                  <a:ext uri="{0D108BD9-81ED-4DB2-BD59-A6C34878D82A}">
                    <a16:rowId xmlns:a16="http://schemas.microsoft.com/office/drawing/2014/main" val="158026414"/>
                  </a:ext>
                </a:extLst>
              </a:tr>
              <a:tr h="370840">
                <a:tc>
                  <a:txBody>
                    <a:bodyPr/>
                    <a:lstStyle/>
                    <a:p>
                      <a:pPr algn="l"/>
                      <a:r>
                        <a:rPr lang="en-US" sz="2400" dirty="0"/>
                        <a:t>WL_SCAN_COMPLETED</a:t>
                      </a:r>
                    </a:p>
                  </a:txBody>
                  <a:tcPr anchor="ctr"/>
                </a:tc>
                <a:tc>
                  <a:txBody>
                    <a:bodyPr/>
                    <a:lstStyle/>
                    <a:p>
                      <a:pPr algn="l"/>
                      <a:r>
                        <a:rPr lang="en-US" sz="2400" dirty="0"/>
                        <a:t>Scan networks is completed</a:t>
                      </a:r>
                    </a:p>
                  </a:txBody>
                  <a:tcPr anchor="ctr"/>
                </a:tc>
                <a:extLst>
                  <a:ext uri="{0D108BD9-81ED-4DB2-BD59-A6C34878D82A}">
                    <a16:rowId xmlns:a16="http://schemas.microsoft.com/office/drawing/2014/main" val="2400063639"/>
                  </a:ext>
                </a:extLst>
              </a:tr>
              <a:tr h="370840">
                <a:tc>
                  <a:txBody>
                    <a:bodyPr/>
                    <a:lstStyle/>
                    <a:p>
                      <a:pPr algn="l"/>
                      <a:r>
                        <a:rPr lang="en-US" sz="2400" dirty="0"/>
                        <a:t>WL_CONNECTED</a:t>
                      </a:r>
                    </a:p>
                  </a:txBody>
                  <a:tcPr anchor="ctr"/>
                </a:tc>
                <a:tc>
                  <a:txBody>
                    <a:bodyPr/>
                    <a:lstStyle/>
                    <a:p>
                      <a:pPr algn="l"/>
                      <a:r>
                        <a:rPr lang="en-US" sz="2400" dirty="0"/>
                        <a:t>Successfully connected to a Wi-Fi network</a:t>
                      </a:r>
                    </a:p>
                  </a:txBody>
                  <a:tcPr anchor="ctr"/>
                </a:tc>
                <a:extLst>
                  <a:ext uri="{0D108BD9-81ED-4DB2-BD59-A6C34878D82A}">
                    <a16:rowId xmlns:a16="http://schemas.microsoft.com/office/drawing/2014/main" val="862416835"/>
                  </a:ext>
                </a:extLst>
              </a:tr>
              <a:tr h="370840">
                <a:tc>
                  <a:txBody>
                    <a:bodyPr/>
                    <a:lstStyle/>
                    <a:p>
                      <a:pPr algn="l"/>
                      <a:r>
                        <a:rPr lang="en-US" sz="2400"/>
                        <a:t>WL_CONNECT_FAILED</a:t>
                      </a:r>
                    </a:p>
                  </a:txBody>
                  <a:tcPr anchor="ctr"/>
                </a:tc>
                <a:tc>
                  <a:txBody>
                    <a:bodyPr/>
                    <a:lstStyle/>
                    <a:p>
                      <a:pPr algn="l"/>
                      <a:r>
                        <a:rPr lang="en-US" sz="2400" dirty="0"/>
                        <a:t>Failed to connect to the Wi-Fi network</a:t>
                      </a:r>
                    </a:p>
                  </a:txBody>
                  <a:tcPr anchor="ctr"/>
                </a:tc>
                <a:extLst>
                  <a:ext uri="{0D108BD9-81ED-4DB2-BD59-A6C34878D82A}">
                    <a16:rowId xmlns:a16="http://schemas.microsoft.com/office/drawing/2014/main" val="407580211"/>
                  </a:ext>
                </a:extLst>
              </a:tr>
              <a:tr h="370840">
                <a:tc>
                  <a:txBody>
                    <a:bodyPr/>
                    <a:lstStyle/>
                    <a:p>
                      <a:pPr algn="l"/>
                      <a:r>
                        <a:rPr lang="en-US" sz="2400"/>
                        <a:t>WL_CONNECTION_LOST</a:t>
                      </a:r>
                    </a:p>
                  </a:txBody>
                  <a:tcPr anchor="ctr"/>
                </a:tc>
                <a:tc>
                  <a:txBody>
                    <a:bodyPr/>
                    <a:lstStyle/>
                    <a:p>
                      <a:pPr algn="l"/>
                      <a:r>
                        <a:rPr lang="en-US" sz="2400" dirty="0"/>
                        <a:t>Connection was lost</a:t>
                      </a:r>
                    </a:p>
                  </a:txBody>
                  <a:tcPr anchor="ctr"/>
                </a:tc>
                <a:extLst>
                  <a:ext uri="{0D108BD9-81ED-4DB2-BD59-A6C34878D82A}">
                    <a16:rowId xmlns:a16="http://schemas.microsoft.com/office/drawing/2014/main" val="824577956"/>
                  </a:ext>
                </a:extLst>
              </a:tr>
              <a:tr h="370840">
                <a:tc>
                  <a:txBody>
                    <a:bodyPr/>
                    <a:lstStyle/>
                    <a:p>
                      <a:pPr algn="l"/>
                      <a:r>
                        <a:rPr lang="en-US" sz="2400"/>
                        <a:t>WL_DISCONNECTED</a:t>
                      </a:r>
                    </a:p>
                  </a:txBody>
                  <a:tcPr anchor="ctr"/>
                </a:tc>
                <a:tc>
                  <a:txBody>
                    <a:bodyPr/>
                    <a:lstStyle/>
                    <a:p>
                      <a:pPr algn="l"/>
                      <a:r>
                        <a:rPr lang="en-US" sz="2400" dirty="0"/>
                        <a:t>Disconnected from the Wi-Fi network</a:t>
                      </a:r>
                    </a:p>
                  </a:txBody>
                  <a:tcPr anchor="ctr"/>
                </a:tc>
                <a:extLst>
                  <a:ext uri="{0D108BD9-81ED-4DB2-BD59-A6C34878D82A}">
                    <a16:rowId xmlns:a16="http://schemas.microsoft.com/office/drawing/2014/main" val="127255198"/>
                  </a:ext>
                </a:extLst>
              </a:tr>
            </a:tbl>
          </a:graphicData>
        </a:graphic>
      </p:graphicFrame>
    </p:spTree>
    <p:extLst>
      <p:ext uri="{BB962C8B-B14F-4D97-AF65-F5344CB8AC3E}">
        <p14:creationId xmlns:p14="http://schemas.microsoft.com/office/powerpoint/2010/main" val="30361984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oogle Shape;91;p1"/>
          <p:cNvPicPr preferRelativeResize="0"/>
          <p:nvPr/>
        </p:nvPicPr>
        <p:blipFill rotWithShape="1">
          <a:blip r:embed="rId2">
            <a:alphaModFix/>
          </a:blip>
          <a:srcRect/>
          <a:stretch/>
        </p:blipFill>
        <p:spPr>
          <a:xfrm>
            <a:off x="11251678" y="9510"/>
            <a:ext cx="907142" cy="473264"/>
          </a:xfrm>
          <a:prstGeom prst="rect">
            <a:avLst/>
          </a:prstGeom>
          <a:noFill/>
          <a:ln>
            <a:noFill/>
          </a:ln>
        </p:spPr>
      </p:pic>
      <p:sp>
        <p:nvSpPr>
          <p:cNvPr id="12" name="Google Shape;93;p1"/>
          <p:cNvSpPr txBox="1"/>
          <p:nvPr/>
        </p:nvSpPr>
        <p:spPr>
          <a:xfrm>
            <a:off x="2555308" y="6523738"/>
            <a:ext cx="7241436"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dirty="0" err="1">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Tektork</a:t>
            </a:r>
            <a:r>
              <a:rPr lang="en-US"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Private Limited, </a:t>
            </a:r>
            <a:r>
              <a:rPr lang="en-US" sz="1600" b="1" dirty="0" smtClean="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Coimbatore</a:t>
            </a:r>
            <a:endParaRPr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endParaRPr>
          </a:p>
        </p:txBody>
      </p:sp>
      <p:sp>
        <p:nvSpPr>
          <p:cNvPr id="2" name="Rectangle 1"/>
          <p:cNvSpPr/>
          <p:nvPr/>
        </p:nvSpPr>
        <p:spPr>
          <a:xfrm>
            <a:off x="92176" y="58687"/>
            <a:ext cx="12066644" cy="1200329"/>
          </a:xfrm>
          <a:prstGeom prst="rect">
            <a:avLst/>
          </a:prstGeom>
        </p:spPr>
        <p:txBody>
          <a:bodyPr wrap="square">
            <a:spAutoFit/>
          </a:bodyPr>
          <a:lstStyle/>
          <a:p>
            <a:r>
              <a:rPr lang="en-US" sz="2400" b="1" dirty="0"/>
              <a:t>ESP32 Wi-Fi </a:t>
            </a:r>
            <a:r>
              <a:rPr lang="en-US" sz="2400" b="1" dirty="0" smtClean="0"/>
              <a:t>Events</a:t>
            </a:r>
          </a:p>
          <a:p>
            <a:endParaRPr lang="en-US" sz="2400" b="1" dirty="0" smtClean="0"/>
          </a:p>
          <a:p>
            <a:r>
              <a:rPr lang="en-US" sz="2400" dirty="0" smtClean="0"/>
              <a:t>The </a:t>
            </a:r>
            <a:r>
              <a:rPr lang="en-US" sz="2400" dirty="0"/>
              <a:t>ESP32 can handle the following Wi-Fi events:</a:t>
            </a:r>
            <a:endParaRPr lang="en-US" sz="2400" b="1" dirty="0"/>
          </a:p>
        </p:txBody>
      </p:sp>
      <p:graphicFrame>
        <p:nvGraphicFramePr>
          <p:cNvPr id="6" name="Table 5"/>
          <p:cNvGraphicFramePr>
            <a:graphicFrameLocks noGrp="1"/>
          </p:cNvGraphicFramePr>
          <p:nvPr>
            <p:extLst>
              <p:ext uri="{D42A27DB-BD31-4B8C-83A1-F6EECF244321}">
                <p14:modId xmlns:p14="http://schemas.microsoft.com/office/powerpoint/2010/main" val="213531813"/>
              </p:ext>
            </p:extLst>
          </p:nvPr>
        </p:nvGraphicFramePr>
        <p:xfrm>
          <a:off x="92176" y="1481671"/>
          <a:ext cx="11970931" cy="4450080"/>
        </p:xfrm>
        <a:graphic>
          <a:graphicData uri="http://schemas.openxmlformats.org/drawingml/2006/table">
            <a:tbl>
              <a:tblPr firstRow="1" bandRow="1">
                <a:tableStyleId>{7DF18680-E054-41AD-8BC1-D1AEF772440D}</a:tableStyleId>
              </a:tblPr>
              <a:tblGrid>
                <a:gridCol w="851770">
                  <a:extLst>
                    <a:ext uri="{9D8B030D-6E8A-4147-A177-3AD203B41FA5}">
                      <a16:colId xmlns:a16="http://schemas.microsoft.com/office/drawing/2014/main" val="1897801819"/>
                    </a:ext>
                  </a:extLst>
                </a:gridCol>
                <a:gridCol w="5661765">
                  <a:extLst>
                    <a:ext uri="{9D8B030D-6E8A-4147-A177-3AD203B41FA5}">
                      <a16:colId xmlns:a16="http://schemas.microsoft.com/office/drawing/2014/main" val="2658257179"/>
                    </a:ext>
                  </a:extLst>
                </a:gridCol>
                <a:gridCol w="5457396">
                  <a:extLst>
                    <a:ext uri="{9D8B030D-6E8A-4147-A177-3AD203B41FA5}">
                      <a16:colId xmlns:a16="http://schemas.microsoft.com/office/drawing/2014/main" val="1434267393"/>
                    </a:ext>
                  </a:extLst>
                </a:gridCol>
              </a:tblGrid>
              <a:tr h="370840">
                <a:tc>
                  <a:txBody>
                    <a:bodyPr/>
                    <a:lstStyle/>
                    <a:p>
                      <a:r>
                        <a:rPr lang="en-US" sz="2000" dirty="0"/>
                        <a:t>ID</a:t>
                      </a:r>
                    </a:p>
                  </a:txBody>
                  <a:tcPr marL="32717" marR="32717" marT="16358" marB="16358" anchor="ctr"/>
                </a:tc>
                <a:tc>
                  <a:txBody>
                    <a:bodyPr/>
                    <a:lstStyle/>
                    <a:p>
                      <a:r>
                        <a:rPr lang="en-US" sz="2000" dirty="0"/>
                        <a:t>Event Constant</a:t>
                      </a:r>
                    </a:p>
                  </a:txBody>
                  <a:tcPr marL="32717" marR="32717" marT="16358" marB="16358" anchor="ctr"/>
                </a:tc>
                <a:tc>
                  <a:txBody>
                    <a:bodyPr/>
                    <a:lstStyle/>
                    <a:p>
                      <a:r>
                        <a:rPr lang="en-US" sz="2000"/>
                        <a:t>Description</a:t>
                      </a:r>
                    </a:p>
                  </a:txBody>
                  <a:tcPr marL="32717" marR="32717" marT="16358" marB="16358" anchor="ctr"/>
                </a:tc>
                <a:extLst>
                  <a:ext uri="{0D108BD9-81ED-4DB2-BD59-A6C34878D82A}">
                    <a16:rowId xmlns:a16="http://schemas.microsoft.com/office/drawing/2014/main" val="3255287758"/>
                  </a:ext>
                </a:extLst>
              </a:tr>
              <a:tr h="370840">
                <a:tc>
                  <a:txBody>
                    <a:bodyPr/>
                    <a:lstStyle/>
                    <a:p>
                      <a:r>
                        <a:rPr lang="en-US" sz="2000" dirty="0"/>
                        <a:t>0</a:t>
                      </a:r>
                    </a:p>
                  </a:txBody>
                  <a:tcPr marL="32717" marR="32717" marT="16358" marB="16358" anchor="ctr"/>
                </a:tc>
                <a:tc>
                  <a:txBody>
                    <a:bodyPr/>
                    <a:lstStyle/>
                    <a:p>
                      <a:r>
                        <a:rPr lang="en-US" sz="2000" dirty="0"/>
                        <a:t>ARDUINO_EVENT_WIFI_READY</a:t>
                      </a:r>
                    </a:p>
                  </a:txBody>
                  <a:tcPr marL="32717" marR="32717" marT="16358" marB="16358" anchor="ctr"/>
                </a:tc>
                <a:tc>
                  <a:txBody>
                    <a:bodyPr/>
                    <a:lstStyle/>
                    <a:p>
                      <a:r>
                        <a:rPr lang="en-US" sz="2000" dirty="0"/>
                        <a:t>ESP32 Wi-Fi is ready</a:t>
                      </a:r>
                    </a:p>
                  </a:txBody>
                  <a:tcPr marL="32717" marR="32717" marT="16358" marB="16358" anchor="ctr"/>
                </a:tc>
                <a:extLst>
                  <a:ext uri="{0D108BD9-81ED-4DB2-BD59-A6C34878D82A}">
                    <a16:rowId xmlns:a16="http://schemas.microsoft.com/office/drawing/2014/main" val="888329542"/>
                  </a:ext>
                </a:extLst>
              </a:tr>
              <a:tr h="370840">
                <a:tc>
                  <a:txBody>
                    <a:bodyPr/>
                    <a:lstStyle/>
                    <a:p>
                      <a:r>
                        <a:rPr lang="en-US" sz="2000"/>
                        <a:t>1</a:t>
                      </a:r>
                    </a:p>
                  </a:txBody>
                  <a:tcPr marL="32717" marR="32717" marT="16358" marB="16358" anchor="ctr"/>
                </a:tc>
                <a:tc>
                  <a:txBody>
                    <a:bodyPr/>
                    <a:lstStyle/>
                    <a:p>
                      <a:r>
                        <a:rPr lang="en-US" sz="2000" dirty="0"/>
                        <a:t>ARDUINO_EVENT_WIFI_SCAN_DONE</a:t>
                      </a:r>
                    </a:p>
                  </a:txBody>
                  <a:tcPr marL="32717" marR="32717" marT="16358" marB="16358" anchor="ctr"/>
                </a:tc>
                <a:tc>
                  <a:txBody>
                    <a:bodyPr/>
                    <a:lstStyle/>
                    <a:p>
                      <a:r>
                        <a:rPr lang="en-US" sz="2000" dirty="0"/>
                        <a:t>Wi-Fi scan is complete</a:t>
                      </a:r>
                    </a:p>
                  </a:txBody>
                  <a:tcPr marL="32717" marR="32717" marT="16358" marB="16358" anchor="ctr"/>
                </a:tc>
                <a:extLst>
                  <a:ext uri="{0D108BD9-81ED-4DB2-BD59-A6C34878D82A}">
                    <a16:rowId xmlns:a16="http://schemas.microsoft.com/office/drawing/2014/main" val="3806069977"/>
                  </a:ext>
                </a:extLst>
              </a:tr>
              <a:tr h="370840">
                <a:tc>
                  <a:txBody>
                    <a:bodyPr/>
                    <a:lstStyle/>
                    <a:p>
                      <a:r>
                        <a:rPr lang="en-US" sz="2000"/>
                        <a:t>2</a:t>
                      </a:r>
                    </a:p>
                  </a:txBody>
                  <a:tcPr marL="32717" marR="32717" marT="16358" marB="16358" anchor="ctr"/>
                </a:tc>
                <a:tc>
                  <a:txBody>
                    <a:bodyPr/>
                    <a:lstStyle/>
                    <a:p>
                      <a:r>
                        <a:rPr lang="en-US" sz="2000" dirty="0"/>
                        <a:t>ARDUINO_EVENT_WIFI_STA_START</a:t>
                      </a:r>
                    </a:p>
                  </a:txBody>
                  <a:tcPr marL="32717" marR="32717" marT="16358" marB="16358" anchor="ctr"/>
                </a:tc>
                <a:tc>
                  <a:txBody>
                    <a:bodyPr/>
                    <a:lstStyle/>
                    <a:p>
                      <a:r>
                        <a:rPr lang="en-US" sz="2000" dirty="0"/>
                        <a:t>Wi-Fi station has started</a:t>
                      </a:r>
                    </a:p>
                  </a:txBody>
                  <a:tcPr marL="32717" marR="32717" marT="16358" marB="16358" anchor="ctr"/>
                </a:tc>
                <a:extLst>
                  <a:ext uri="{0D108BD9-81ED-4DB2-BD59-A6C34878D82A}">
                    <a16:rowId xmlns:a16="http://schemas.microsoft.com/office/drawing/2014/main" val="741918952"/>
                  </a:ext>
                </a:extLst>
              </a:tr>
              <a:tr h="370840">
                <a:tc>
                  <a:txBody>
                    <a:bodyPr/>
                    <a:lstStyle/>
                    <a:p>
                      <a:r>
                        <a:rPr lang="en-US" sz="2000"/>
                        <a:t>3</a:t>
                      </a:r>
                    </a:p>
                  </a:txBody>
                  <a:tcPr marL="32717" marR="32717" marT="16358" marB="16358" anchor="ctr"/>
                </a:tc>
                <a:tc>
                  <a:txBody>
                    <a:bodyPr/>
                    <a:lstStyle/>
                    <a:p>
                      <a:r>
                        <a:rPr lang="en-US" sz="2000" dirty="0"/>
                        <a:t>ARDUINO_EVENT_WIFI_STA_STOP</a:t>
                      </a:r>
                    </a:p>
                  </a:txBody>
                  <a:tcPr marL="32717" marR="32717" marT="16358" marB="16358" anchor="ctr"/>
                </a:tc>
                <a:tc>
                  <a:txBody>
                    <a:bodyPr/>
                    <a:lstStyle/>
                    <a:p>
                      <a:r>
                        <a:rPr lang="en-US" sz="2000" dirty="0"/>
                        <a:t>Wi-Fi station has stopped</a:t>
                      </a:r>
                    </a:p>
                  </a:txBody>
                  <a:tcPr marL="32717" marR="32717" marT="16358" marB="16358" anchor="ctr"/>
                </a:tc>
                <a:extLst>
                  <a:ext uri="{0D108BD9-81ED-4DB2-BD59-A6C34878D82A}">
                    <a16:rowId xmlns:a16="http://schemas.microsoft.com/office/drawing/2014/main" val="2283310734"/>
                  </a:ext>
                </a:extLst>
              </a:tr>
              <a:tr h="370840">
                <a:tc>
                  <a:txBody>
                    <a:bodyPr/>
                    <a:lstStyle/>
                    <a:p>
                      <a:r>
                        <a:rPr lang="en-US" sz="2000"/>
                        <a:t>4</a:t>
                      </a:r>
                    </a:p>
                  </a:txBody>
                  <a:tcPr marL="32717" marR="32717" marT="16358" marB="16358" anchor="ctr"/>
                </a:tc>
                <a:tc>
                  <a:txBody>
                    <a:bodyPr/>
                    <a:lstStyle/>
                    <a:p>
                      <a:r>
                        <a:rPr lang="en-US" sz="2000" dirty="0"/>
                        <a:t>ARDUINO_EVENT_WIFI_STA_CONNECTED</a:t>
                      </a:r>
                    </a:p>
                  </a:txBody>
                  <a:tcPr marL="32717" marR="32717" marT="16358" marB="16358" anchor="ctr"/>
                </a:tc>
                <a:tc>
                  <a:txBody>
                    <a:bodyPr/>
                    <a:lstStyle/>
                    <a:p>
                      <a:r>
                        <a:rPr lang="en-US" sz="2000" dirty="0"/>
                        <a:t>Station connected to access point</a:t>
                      </a:r>
                    </a:p>
                  </a:txBody>
                  <a:tcPr marL="32717" marR="32717" marT="16358" marB="16358" anchor="ctr"/>
                </a:tc>
                <a:extLst>
                  <a:ext uri="{0D108BD9-81ED-4DB2-BD59-A6C34878D82A}">
                    <a16:rowId xmlns:a16="http://schemas.microsoft.com/office/drawing/2014/main" val="3554824998"/>
                  </a:ext>
                </a:extLst>
              </a:tr>
              <a:tr h="370840">
                <a:tc>
                  <a:txBody>
                    <a:bodyPr/>
                    <a:lstStyle/>
                    <a:p>
                      <a:r>
                        <a:rPr lang="en-US" sz="2000"/>
                        <a:t>5</a:t>
                      </a:r>
                    </a:p>
                  </a:txBody>
                  <a:tcPr marL="32717" marR="32717" marT="16358" marB="16358" anchor="ctr"/>
                </a:tc>
                <a:tc>
                  <a:txBody>
                    <a:bodyPr/>
                    <a:lstStyle/>
                    <a:p>
                      <a:r>
                        <a:rPr lang="en-US" sz="2000" dirty="0"/>
                        <a:t>ARDUINO_EVENT_WIFI_STA_DISCONNECTED</a:t>
                      </a:r>
                    </a:p>
                  </a:txBody>
                  <a:tcPr marL="32717" marR="32717" marT="16358" marB="16358" anchor="ctr"/>
                </a:tc>
                <a:tc>
                  <a:txBody>
                    <a:bodyPr/>
                    <a:lstStyle/>
                    <a:p>
                      <a:r>
                        <a:rPr lang="en-US" sz="2000" dirty="0"/>
                        <a:t>Station disconnected from access point</a:t>
                      </a:r>
                    </a:p>
                  </a:txBody>
                  <a:tcPr marL="32717" marR="32717" marT="16358" marB="16358" anchor="ctr"/>
                </a:tc>
                <a:extLst>
                  <a:ext uri="{0D108BD9-81ED-4DB2-BD59-A6C34878D82A}">
                    <a16:rowId xmlns:a16="http://schemas.microsoft.com/office/drawing/2014/main" val="1884627428"/>
                  </a:ext>
                </a:extLst>
              </a:tr>
              <a:tr h="370840">
                <a:tc>
                  <a:txBody>
                    <a:bodyPr/>
                    <a:lstStyle/>
                    <a:p>
                      <a:r>
                        <a:rPr lang="en-US" sz="2000"/>
                        <a:t>6</a:t>
                      </a:r>
                    </a:p>
                  </a:txBody>
                  <a:tcPr marL="32717" marR="32717" marT="16358" marB="16358" anchor="ctr"/>
                </a:tc>
                <a:tc>
                  <a:txBody>
                    <a:bodyPr/>
                    <a:lstStyle/>
                    <a:p>
                      <a:r>
                        <a:rPr lang="en-US" sz="2000" dirty="0"/>
                        <a:t>ARDUINO_EVENT_WIFI_STA_AUTHMODE_CHANGE</a:t>
                      </a:r>
                    </a:p>
                  </a:txBody>
                  <a:tcPr marL="32717" marR="32717" marT="16358" marB="16358" anchor="ctr"/>
                </a:tc>
                <a:tc>
                  <a:txBody>
                    <a:bodyPr/>
                    <a:lstStyle/>
                    <a:p>
                      <a:r>
                        <a:rPr lang="en-US" sz="2000" dirty="0"/>
                        <a:t>Authentication mode of the connected AP changed</a:t>
                      </a:r>
                    </a:p>
                  </a:txBody>
                  <a:tcPr marL="32717" marR="32717" marT="16358" marB="16358" anchor="ctr"/>
                </a:tc>
                <a:extLst>
                  <a:ext uri="{0D108BD9-81ED-4DB2-BD59-A6C34878D82A}">
                    <a16:rowId xmlns:a16="http://schemas.microsoft.com/office/drawing/2014/main" val="3185399494"/>
                  </a:ext>
                </a:extLst>
              </a:tr>
              <a:tr h="370840">
                <a:tc>
                  <a:txBody>
                    <a:bodyPr/>
                    <a:lstStyle/>
                    <a:p>
                      <a:r>
                        <a:rPr lang="en-US" sz="2000"/>
                        <a:t>7</a:t>
                      </a:r>
                    </a:p>
                  </a:txBody>
                  <a:tcPr marL="32717" marR="32717" marT="16358" marB="16358" anchor="ctr"/>
                </a:tc>
                <a:tc>
                  <a:txBody>
                    <a:bodyPr/>
                    <a:lstStyle/>
                    <a:p>
                      <a:r>
                        <a:rPr lang="en-US" sz="2000" dirty="0"/>
                        <a:t>ARDUINO_EVENT_WIFI_STA_GOT_IP</a:t>
                      </a:r>
                    </a:p>
                  </a:txBody>
                  <a:tcPr marL="32717" marR="32717" marT="16358" marB="16358" anchor="ctr"/>
                </a:tc>
                <a:tc>
                  <a:txBody>
                    <a:bodyPr/>
                    <a:lstStyle/>
                    <a:p>
                      <a:r>
                        <a:rPr lang="en-US" sz="2000" dirty="0"/>
                        <a:t>Station received an IPv4 address from the AP</a:t>
                      </a:r>
                    </a:p>
                  </a:txBody>
                  <a:tcPr marL="32717" marR="32717" marT="16358" marB="16358" anchor="ctr"/>
                </a:tc>
                <a:extLst>
                  <a:ext uri="{0D108BD9-81ED-4DB2-BD59-A6C34878D82A}">
                    <a16:rowId xmlns:a16="http://schemas.microsoft.com/office/drawing/2014/main" val="2724406518"/>
                  </a:ext>
                </a:extLst>
              </a:tr>
              <a:tr h="370840">
                <a:tc>
                  <a:txBody>
                    <a:bodyPr/>
                    <a:lstStyle/>
                    <a:p>
                      <a:r>
                        <a:rPr lang="en-US" sz="2000"/>
                        <a:t>8</a:t>
                      </a:r>
                    </a:p>
                  </a:txBody>
                  <a:tcPr marL="32717" marR="32717" marT="16358" marB="16358" anchor="ctr"/>
                </a:tc>
                <a:tc>
                  <a:txBody>
                    <a:bodyPr/>
                    <a:lstStyle/>
                    <a:p>
                      <a:r>
                        <a:rPr lang="en-US" sz="2000" dirty="0"/>
                        <a:t>ARDUINO_EVENT_WIFI_STA_LOST_IP</a:t>
                      </a:r>
                    </a:p>
                  </a:txBody>
                  <a:tcPr marL="32717" marR="32717" marT="16358" marB="16358" anchor="ctr"/>
                </a:tc>
                <a:tc>
                  <a:txBody>
                    <a:bodyPr/>
                    <a:lstStyle/>
                    <a:p>
                      <a:r>
                        <a:rPr lang="en-US" sz="2000" dirty="0"/>
                        <a:t>Station lost IP address (reset to 0)</a:t>
                      </a:r>
                    </a:p>
                  </a:txBody>
                  <a:tcPr marL="32717" marR="32717" marT="16358" marB="16358" anchor="ctr"/>
                </a:tc>
                <a:extLst>
                  <a:ext uri="{0D108BD9-81ED-4DB2-BD59-A6C34878D82A}">
                    <a16:rowId xmlns:a16="http://schemas.microsoft.com/office/drawing/2014/main" val="1551110873"/>
                  </a:ext>
                </a:extLst>
              </a:tr>
              <a:tr h="370840">
                <a:tc>
                  <a:txBody>
                    <a:bodyPr/>
                    <a:lstStyle/>
                    <a:p>
                      <a:r>
                        <a:rPr lang="en-US" sz="2000"/>
                        <a:t>9</a:t>
                      </a:r>
                    </a:p>
                  </a:txBody>
                  <a:tcPr marL="32717" marR="32717" marT="16358" marB="16358" anchor="ctr"/>
                </a:tc>
                <a:tc>
                  <a:txBody>
                    <a:bodyPr/>
                    <a:lstStyle/>
                    <a:p>
                      <a:r>
                        <a:rPr lang="en-US" sz="2000" dirty="0"/>
                        <a:t>ARDUINO_EVENT_WPS_ER_SUCCESS</a:t>
                      </a:r>
                    </a:p>
                  </a:txBody>
                  <a:tcPr marL="32717" marR="32717" marT="16358" marB="16358" anchor="ctr"/>
                </a:tc>
                <a:tc>
                  <a:txBody>
                    <a:bodyPr/>
                    <a:lstStyle/>
                    <a:p>
                      <a:r>
                        <a:rPr lang="en-US" sz="2000" dirty="0"/>
                        <a:t>WPS succeeded in enrollee mode</a:t>
                      </a:r>
                    </a:p>
                  </a:txBody>
                  <a:tcPr marL="32717" marR="32717" marT="16358" marB="16358" anchor="ctr"/>
                </a:tc>
                <a:extLst>
                  <a:ext uri="{0D108BD9-81ED-4DB2-BD59-A6C34878D82A}">
                    <a16:rowId xmlns:a16="http://schemas.microsoft.com/office/drawing/2014/main" val="1516238948"/>
                  </a:ext>
                </a:extLst>
              </a:tr>
              <a:tr h="370840">
                <a:tc>
                  <a:txBody>
                    <a:bodyPr/>
                    <a:lstStyle/>
                    <a:p>
                      <a:r>
                        <a:rPr lang="en-US" sz="2000"/>
                        <a:t>10</a:t>
                      </a:r>
                    </a:p>
                  </a:txBody>
                  <a:tcPr marL="32717" marR="32717" marT="16358" marB="16358" anchor="ctr"/>
                </a:tc>
                <a:tc>
                  <a:txBody>
                    <a:bodyPr/>
                    <a:lstStyle/>
                    <a:p>
                      <a:r>
                        <a:rPr lang="en-US" sz="2000" dirty="0"/>
                        <a:t>ARDUINO_EVENT_WPS_ER_FAILED</a:t>
                      </a:r>
                    </a:p>
                  </a:txBody>
                  <a:tcPr marL="32717" marR="32717" marT="16358" marB="16358" anchor="ctr"/>
                </a:tc>
                <a:tc>
                  <a:txBody>
                    <a:bodyPr/>
                    <a:lstStyle/>
                    <a:p>
                      <a:r>
                        <a:rPr lang="en-US" sz="2000" dirty="0"/>
                        <a:t>WPS failed in enrollee mode</a:t>
                      </a:r>
                    </a:p>
                  </a:txBody>
                  <a:tcPr marL="32717" marR="32717" marT="16358" marB="16358" anchor="ctr"/>
                </a:tc>
                <a:extLst>
                  <a:ext uri="{0D108BD9-81ED-4DB2-BD59-A6C34878D82A}">
                    <a16:rowId xmlns:a16="http://schemas.microsoft.com/office/drawing/2014/main" val="4242664760"/>
                  </a:ext>
                </a:extLst>
              </a:tr>
            </a:tbl>
          </a:graphicData>
        </a:graphic>
      </p:graphicFrame>
    </p:spTree>
    <p:extLst>
      <p:ext uri="{BB962C8B-B14F-4D97-AF65-F5344CB8AC3E}">
        <p14:creationId xmlns:p14="http://schemas.microsoft.com/office/powerpoint/2010/main" val="29110213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oogle Shape;91;p1"/>
          <p:cNvPicPr preferRelativeResize="0"/>
          <p:nvPr/>
        </p:nvPicPr>
        <p:blipFill rotWithShape="1">
          <a:blip r:embed="rId2">
            <a:alphaModFix/>
          </a:blip>
          <a:srcRect/>
          <a:stretch/>
        </p:blipFill>
        <p:spPr>
          <a:xfrm>
            <a:off x="11251678" y="9510"/>
            <a:ext cx="907142" cy="473264"/>
          </a:xfrm>
          <a:prstGeom prst="rect">
            <a:avLst/>
          </a:prstGeom>
          <a:noFill/>
          <a:ln>
            <a:noFill/>
          </a:ln>
        </p:spPr>
      </p:pic>
      <p:sp>
        <p:nvSpPr>
          <p:cNvPr id="12" name="Google Shape;93;p1"/>
          <p:cNvSpPr txBox="1"/>
          <p:nvPr/>
        </p:nvSpPr>
        <p:spPr>
          <a:xfrm>
            <a:off x="2555308" y="6523738"/>
            <a:ext cx="7241436"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dirty="0" err="1">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Tektork</a:t>
            </a:r>
            <a:r>
              <a:rPr lang="en-US"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Private Limited, </a:t>
            </a:r>
            <a:r>
              <a:rPr lang="en-US" sz="1600" b="1" dirty="0" smtClean="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Coimbatore</a:t>
            </a:r>
            <a:endParaRPr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endParaRPr>
          </a:p>
        </p:txBody>
      </p:sp>
      <p:graphicFrame>
        <p:nvGraphicFramePr>
          <p:cNvPr id="5" name="Table 4"/>
          <p:cNvGraphicFramePr>
            <a:graphicFrameLocks noGrp="1"/>
          </p:cNvGraphicFramePr>
          <p:nvPr>
            <p:extLst>
              <p:ext uri="{D42A27DB-BD31-4B8C-83A1-F6EECF244321}">
                <p14:modId xmlns:p14="http://schemas.microsoft.com/office/powerpoint/2010/main" val="846770819"/>
              </p:ext>
            </p:extLst>
          </p:nvPr>
        </p:nvGraphicFramePr>
        <p:xfrm>
          <a:off x="87682" y="520352"/>
          <a:ext cx="11970931" cy="4079240"/>
        </p:xfrm>
        <a:graphic>
          <a:graphicData uri="http://schemas.openxmlformats.org/drawingml/2006/table">
            <a:tbl>
              <a:tblPr firstRow="1" bandRow="1">
                <a:tableStyleId>{7DF18680-E054-41AD-8BC1-D1AEF772440D}</a:tableStyleId>
              </a:tblPr>
              <a:tblGrid>
                <a:gridCol w="851770">
                  <a:extLst>
                    <a:ext uri="{9D8B030D-6E8A-4147-A177-3AD203B41FA5}">
                      <a16:colId xmlns:a16="http://schemas.microsoft.com/office/drawing/2014/main" val="1897801819"/>
                    </a:ext>
                  </a:extLst>
                </a:gridCol>
                <a:gridCol w="5661765">
                  <a:extLst>
                    <a:ext uri="{9D8B030D-6E8A-4147-A177-3AD203B41FA5}">
                      <a16:colId xmlns:a16="http://schemas.microsoft.com/office/drawing/2014/main" val="2658257179"/>
                    </a:ext>
                  </a:extLst>
                </a:gridCol>
                <a:gridCol w="5457396">
                  <a:extLst>
                    <a:ext uri="{9D8B030D-6E8A-4147-A177-3AD203B41FA5}">
                      <a16:colId xmlns:a16="http://schemas.microsoft.com/office/drawing/2014/main" val="1434267393"/>
                    </a:ext>
                  </a:extLst>
                </a:gridCol>
              </a:tblGrid>
              <a:tr h="370840">
                <a:tc>
                  <a:txBody>
                    <a:bodyPr/>
                    <a:lstStyle/>
                    <a:p>
                      <a:r>
                        <a:rPr lang="en-US" sz="2000" dirty="0"/>
                        <a:t>ID</a:t>
                      </a:r>
                    </a:p>
                  </a:txBody>
                  <a:tcPr marL="32717" marR="32717" marT="16358" marB="16358" anchor="ctr"/>
                </a:tc>
                <a:tc>
                  <a:txBody>
                    <a:bodyPr/>
                    <a:lstStyle/>
                    <a:p>
                      <a:r>
                        <a:rPr lang="en-US" sz="2000" dirty="0"/>
                        <a:t>Event Constant</a:t>
                      </a:r>
                    </a:p>
                  </a:txBody>
                  <a:tcPr marL="32717" marR="32717" marT="16358" marB="16358" anchor="ctr"/>
                </a:tc>
                <a:tc>
                  <a:txBody>
                    <a:bodyPr/>
                    <a:lstStyle/>
                    <a:p>
                      <a:r>
                        <a:rPr lang="en-US" sz="2000"/>
                        <a:t>Description</a:t>
                      </a:r>
                    </a:p>
                  </a:txBody>
                  <a:tcPr marL="32717" marR="32717" marT="16358" marB="16358" anchor="ctr"/>
                </a:tc>
                <a:extLst>
                  <a:ext uri="{0D108BD9-81ED-4DB2-BD59-A6C34878D82A}">
                    <a16:rowId xmlns:a16="http://schemas.microsoft.com/office/drawing/2014/main" val="3255287758"/>
                  </a:ext>
                </a:extLst>
              </a:tr>
              <a:tr h="370840">
                <a:tc>
                  <a:txBody>
                    <a:bodyPr/>
                    <a:lstStyle/>
                    <a:p>
                      <a:r>
                        <a:rPr lang="en-US" sz="2000" dirty="0"/>
                        <a:t>11</a:t>
                      </a:r>
                    </a:p>
                  </a:txBody>
                  <a:tcPr marL="32717" marR="32717" marT="16358" marB="16358" anchor="ctr"/>
                </a:tc>
                <a:tc>
                  <a:txBody>
                    <a:bodyPr/>
                    <a:lstStyle/>
                    <a:p>
                      <a:r>
                        <a:rPr lang="en-US" sz="2000" dirty="0"/>
                        <a:t>ARDUINO_EVENT_WPS_ER_TIMEOUT</a:t>
                      </a:r>
                    </a:p>
                  </a:txBody>
                  <a:tcPr marL="32717" marR="32717" marT="16358" marB="16358" anchor="ctr"/>
                </a:tc>
                <a:tc>
                  <a:txBody>
                    <a:bodyPr/>
                    <a:lstStyle/>
                    <a:p>
                      <a:r>
                        <a:rPr lang="en-US" sz="2000" dirty="0"/>
                        <a:t>WPS timed out in enrollee mode</a:t>
                      </a:r>
                    </a:p>
                  </a:txBody>
                  <a:tcPr marL="32717" marR="32717" marT="16358" marB="16358" anchor="ctr"/>
                </a:tc>
                <a:extLst>
                  <a:ext uri="{0D108BD9-81ED-4DB2-BD59-A6C34878D82A}">
                    <a16:rowId xmlns:a16="http://schemas.microsoft.com/office/drawing/2014/main" val="827927226"/>
                  </a:ext>
                </a:extLst>
              </a:tr>
              <a:tr h="370840">
                <a:tc>
                  <a:txBody>
                    <a:bodyPr/>
                    <a:lstStyle/>
                    <a:p>
                      <a:r>
                        <a:rPr lang="en-US" sz="2000"/>
                        <a:t>12</a:t>
                      </a:r>
                    </a:p>
                  </a:txBody>
                  <a:tcPr marL="32717" marR="32717" marT="16358" marB="16358" anchor="ctr"/>
                </a:tc>
                <a:tc>
                  <a:txBody>
                    <a:bodyPr/>
                    <a:lstStyle/>
                    <a:p>
                      <a:r>
                        <a:rPr lang="en-US" sz="2000" dirty="0"/>
                        <a:t>ARDUINO_EVENT_WPS_ER_PIN</a:t>
                      </a:r>
                    </a:p>
                  </a:txBody>
                  <a:tcPr marL="32717" marR="32717" marT="16358" marB="16358" anchor="ctr"/>
                </a:tc>
                <a:tc>
                  <a:txBody>
                    <a:bodyPr/>
                    <a:lstStyle/>
                    <a:p>
                      <a:r>
                        <a:rPr lang="en-US" sz="2000" dirty="0"/>
                        <a:t>WPS PIN code received in enrollee mode</a:t>
                      </a:r>
                    </a:p>
                  </a:txBody>
                  <a:tcPr marL="32717" marR="32717" marT="16358" marB="16358" anchor="ctr"/>
                </a:tc>
                <a:extLst>
                  <a:ext uri="{0D108BD9-81ED-4DB2-BD59-A6C34878D82A}">
                    <a16:rowId xmlns:a16="http://schemas.microsoft.com/office/drawing/2014/main" val="2343714808"/>
                  </a:ext>
                </a:extLst>
              </a:tr>
              <a:tr h="370840">
                <a:tc>
                  <a:txBody>
                    <a:bodyPr/>
                    <a:lstStyle/>
                    <a:p>
                      <a:r>
                        <a:rPr lang="en-US" sz="2000"/>
                        <a:t>13</a:t>
                      </a:r>
                    </a:p>
                  </a:txBody>
                  <a:tcPr marL="32717" marR="32717" marT="16358" marB="16358" anchor="ctr"/>
                </a:tc>
                <a:tc>
                  <a:txBody>
                    <a:bodyPr/>
                    <a:lstStyle/>
                    <a:p>
                      <a:r>
                        <a:rPr lang="en-US" sz="2000" dirty="0"/>
                        <a:t>ARDUINO_EVENT_WIFI_AP_START</a:t>
                      </a:r>
                    </a:p>
                  </a:txBody>
                  <a:tcPr marL="32717" marR="32717" marT="16358" marB="16358" anchor="ctr"/>
                </a:tc>
                <a:tc>
                  <a:txBody>
                    <a:bodyPr/>
                    <a:lstStyle/>
                    <a:p>
                      <a:r>
                        <a:rPr lang="en-US" sz="2000" dirty="0"/>
                        <a:t>Soft-AP started</a:t>
                      </a:r>
                    </a:p>
                  </a:txBody>
                  <a:tcPr marL="32717" marR="32717" marT="16358" marB="16358" anchor="ctr"/>
                </a:tc>
                <a:extLst>
                  <a:ext uri="{0D108BD9-81ED-4DB2-BD59-A6C34878D82A}">
                    <a16:rowId xmlns:a16="http://schemas.microsoft.com/office/drawing/2014/main" val="3691172054"/>
                  </a:ext>
                </a:extLst>
              </a:tr>
              <a:tr h="370840">
                <a:tc>
                  <a:txBody>
                    <a:bodyPr/>
                    <a:lstStyle/>
                    <a:p>
                      <a:r>
                        <a:rPr lang="en-US" sz="2000"/>
                        <a:t>14</a:t>
                      </a:r>
                    </a:p>
                  </a:txBody>
                  <a:tcPr marL="32717" marR="32717" marT="16358" marB="16358" anchor="ctr"/>
                </a:tc>
                <a:tc>
                  <a:txBody>
                    <a:bodyPr/>
                    <a:lstStyle/>
                    <a:p>
                      <a:r>
                        <a:rPr lang="en-US" sz="2000" dirty="0"/>
                        <a:t>ARDUINO_EVENT_WIFI_AP_STOP</a:t>
                      </a:r>
                    </a:p>
                  </a:txBody>
                  <a:tcPr marL="32717" marR="32717" marT="16358" marB="16358" anchor="ctr"/>
                </a:tc>
                <a:tc>
                  <a:txBody>
                    <a:bodyPr/>
                    <a:lstStyle/>
                    <a:p>
                      <a:r>
                        <a:rPr lang="en-US" sz="2000" dirty="0"/>
                        <a:t>Soft-AP stopped</a:t>
                      </a:r>
                    </a:p>
                  </a:txBody>
                  <a:tcPr marL="32717" marR="32717" marT="16358" marB="16358" anchor="ctr"/>
                </a:tc>
                <a:extLst>
                  <a:ext uri="{0D108BD9-81ED-4DB2-BD59-A6C34878D82A}">
                    <a16:rowId xmlns:a16="http://schemas.microsoft.com/office/drawing/2014/main" val="4013309195"/>
                  </a:ext>
                </a:extLst>
              </a:tr>
              <a:tr h="370840">
                <a:tc>
                  <a:txBody>
                    <a:bodyPr/>
                    <a:lstStyle/>
                    <a:p>
                      <a:r>
                        <a:rPr lang="en-US" sz="2000"/>
                        <a:t>15</a:t>
                      </a:r>
                    </a:p>
                  </a:txBody>
                  <a:tcPr marL="32717" marR="32717" marT="16358" marB="16358" anchor="ctr"/>
                </a:tc>
                <a:tc>
                  <a:txBody>
                    <a:bodyPr/>
                    <a:lstStyle/>
                    <a:p>
                      <a:r>
                        <a:rPr lang="en-US" sz="2000" dirty="0"/>
                        <a:t>ARDUINO_EVENT_WIFI_AP_STACONNECTED</a:t>
                      </a:r>
                    </a:p>
                  </a:txBody>
                  <a:tcPr marL="32717" marR="32717" marT="16358" marB="16358" anchor="ctr"/>
                </a:tc>
                <a:tc>
                  <a:txBody>
                    <a:bodyPr/>
                    <a:lstStyle/>
                    <a:p>
                      <a:r>
                        <a:rPr lang="en-US" sz="2000" dirty="0"/>
                        <a:t>A station connected to the soft-AP</a:t>
                      </a:r>
                    </a:p>
                  </a:txBody>
                  <a:tcPr marL="32717" marR="32717" marT="16358" marB="16358" anchor="ctr"/>
                </a:tc>
                <a:extLst>
                  <a:ext uri="{0D108BD9-81ED-4DB2-BD59-A6C34878D82A}">
                    <a16:rowId xmlns:a16="http://schemas.microsoft.com/office/drawing/2014/main" val="2706564226"/>
                  </a:ext>
                </a:extLst>
              </a:tr>
              <a:tr h="370840">
                <a:tc>
                  <a:txBody>
                    <a:bodyPr/>
                    <a:lstStyle/>
                    <a:p>
                      <a:r>
                        <a:rPr lang="en-US" sz="2000"/>
                        <a:t>16</a:t>
                      </a:r>
                    </a:p>
                  </a:txBody>
                  <a:tcPr marL="32717" marR="32717" marT="16358" marB="16358" anchor="ctr"/>
                </a:tc>
                <a:tc>
                  <a:txBody>
                    <a:bodyPr/>
                    <a:lstStyle/>
                    <a:p>
                      <a:r>
                        <a:rPr lang="en-US" sz="2000" dirty="0"/>
                        <a:t>ARDUINO_EVENT_WIFI_AP_STADISCONNECTED</a:t>
                      </a:r>
                    </a:p>
                  </a:txBody>
                  <a:tcPr marL="32717" marR="32717" marT="16358" marB="16358" anchor="ctr"/>
                </a:tc>
                <a:tc>
                  <a:txBody>
                    <a:bodyPr/>
                    <a:lstStyle/>
                    <a:p>
                      <a:r>
                        <a:rPr lang="en-US" sz="2000" dirty="0"/>
                        <a:t>A station disconnected from the soft-AP</a:t>
                      </a:r>
                    </a:p>
                  </a:txBody>
                  <a:tcPr marL="32717" marR="32717" marT="16358" marB="16358" anchor="ctr"/>
                </a:tc>
                <a:extLst>
                  <a:ext uri="{0D108BD9-81ED-4DB2-BD59-A6C34878D82A}">
                    <a16:rowId xmlns:a16="http://schemas.microsoft.com/office/drawing/2014/main" val="1142073058"/>
                  </a:ext>
                </a:extLst>
              </a:tr>
              <a:tr h="370840">
                <a:tc>
                  <a:txBody>
                    <a:bodyPr/>
                    <a:lstStyle/>
                    <a:p>
                      <a:r>
                        <a:rPr lang="en-US" sz="2000"/>
                        <a:t>17</a:t>
                      </a:r>
                    </a:p>
                  </a:txBody>
                  <a:tcPr marL="32717" marR="32717" marT="16358" marB="16358" anchor="ctr"/>
                </a:tc>
                <a:tc>
                  <a:txBody>
                    <a:bodyPr/>
                    <a:lstStyle/>
                    <a:p>
                      <a:r>
                        <a:rPr lang="en-US" sz="2000" dirty="0"/>
                        <a:t>ARDUINO_EVENT_WIFI_AP_STAIPASSIGNED</a:t>
                      </a:r>
                    </a:p>
                  </a:txBody>
                  <a:tcPr marL="32717" marR="32717" marT="16358" marB="16358" anchor="ctr"/>
                </a:tc>
                <a:tc>
                  <a:txBody>
                    <a:bodyPr/>
                    <a:lstStyle/>
                    <a:p>
                      <a:r>
                        <a:rPr lang="en-US" sz="2000" dirty="0"/>
                        <a:t>Soft-AP assigned IP to a connected station</a:t>
                      </a:r>
                    </a:p>
                  </a:txBody>
                  <a:tcPr marL="32717" marR="32717" marT="16358" marB="16358" anchor="ctr"/>
                </a:tc>
                <a:extLst>
                  <a:ext uri="{0D108BD9-81ED-4DB2-BD59-A6C34878D82A}">
                    <a16:rowId xmlns:a16="http://schemas.microsoft.com/office/drawing/2014/main" val="2159188423"/>
                  </a:ext>
                </a:extLst>
              </a:tr>
              <a:tr h="370840">
                <a:tc>
                  <a:txBody>
                    <a:bodyPr/>
                    <a:lstStyle/>
                    <a:p>
                      <a:r>
                        <a:rPr lang="en-US" sz="2000"/>
                        <a:t>18</a:t>
                      </a:r>
                    </a:p>
                  </a:txBody>
                  <a:tcPr marL="32717" marR="32717" marT="16358" marB="16358" anchor="ctr"/>
                </a:tc>
                <a:tc>
                  <a:txBody>
                    <a:bodyPr/>
                    <a:lstStyle/>
                    <a:p>
                      <a:r>
                        <a:rPr lang="en-US" sz="2000" dirty="0"/>
                        <a:t>ARDUINO_EVENT_WIFI_AP_PROBEREQRECVED</a:t>
                      </a:r>
                    </a:p>
                  </a:txBody>
                  <a:tcPr marL="32717" marR="32717" marT="16358" marB="16358" anchor="ctr"/>
                </a:tc>
                <a:tc>
                  <a:txBody>
                    <a:bodyPr/>
                    <a:lstStyle/>
                    <a:p>
                      <a:r>
                        <a:rPr lang="en-US" sz="2000" dirty="0"/>
                        <a:t>Probe request received on the soft-AP interface</a:t>
                      </a:r>
                    </a:p>
                  </a:txBody>
                  <a:tcPr marL="32717" marR="32717" marT="16358" marB="16358" anchor="ctr"/>
                </a:tc>
                <a:extLst>
                  <a:ext uri="{0D108BD9-81ED-4DB2-BD59-A6C34878D82A}">
                    <a16:rowId xmlns:a16="http://schemas.microsoft.com/office/drawing/2014/main" val="2542147927"/>
                  </a:ext>
                </a:extLst>
              </a:tr>
              <a:tr h="370840">
                <a:tc>
                  <a:txBody>
                    <a:bodyPr/>
                    <a:lstStyle/>
                    <a:p>
                      <a:r>
                        <a:rPr lang="en-US" sz="2000"/>
                        <a:t>19</a:t>
                      </a:r>
                    </a:p>
                  </a:txBody>
                  <a:tcPr marL="32717" marR="32717" marT="16358" marB="16358" anchor="ctr"/>
                </a:tc>
                <a:tc>
                  <a:txBody>
                    <a:bodyPr/>
                    <a:lstStyle/>
                    <a:p>
                      <a:r>
                        <a:rPr lang="en-US" sz="2000" dirty="0"/>
                        <a:t>ARDUINO_EVENT_WIFI_AP_GOT_IP6</a:t>
                      </a:r>
                    </a:p>
                  </a:txBody>
                  <a:tcPr marL="32717" marR="32717" marT="16358" marB="16358" anchor="ctr"/>
                </a:tc>
                <a:tc>
                  <a:txBody>
                    <a:bodyPr/>
                    <a:lstStyle/>
                    <a:p>
                      <a:r>
                        <a:rPr lang="en-US" sz="2000" dirty="0"/>
                        <a:t>Soft-AP obtained an IPv6 address</a:t>
                      </a:r>
                    </a:p>
                  </a:txBody>
                  <a:tcPr marL="32717" marR="32717" marT="16358" marB="16358" anchor="ctr"/>
                </a:tc>
                <a:extLst>
                  <a:ext uri="{0D108BD9-81ED-4DB2-BD59-A6C34878D82A}">
                    <a16:rowId xmlns:a16="http://schemas.microsoft.com/office/drawing/2014/main" val="2398163829"/>
                  </a:ext>
                </a:extLst>
              </a:tr>
              <a:tr h="370840">
                <a:tc>
                  <a:txBody>
                    <a:bodyPr/>
                    <a:lstStyle/>
                    <a:p>
                      <a:r>
                        <a:rPr lang="en-US" sz="2000" dirty="0"/>
                        <a:t>19</a:t>
                      </a:r>
                    </a:p>
                  </a:txBody>
                  <a:tcPr marL="32717" marR="32717" marT="16358" marB="16358" anchor="ctr"/>
                </a:tc>
                <a:tc>
                  <a:txBody>
                    <a:bodyPr/>
                    <a:lstStyle/>
                    <a:p>
                      <a:r>
                        <a:rPr lang="en-US" sz="2000"/>
                        <a:t>ARDUINO_EVENT_WIFI_STA_GOT_IP6</a:t>
                      </a:r>
                    </a:p>
                  </a:txBody>
                  <a:tcPr marL="32717" marR="32717" marT="16358" marB="16358" anchor="ctr"/>
                </a:tc>
                <a:tc>
                  <a:txBody>
                    <a:bodyPr/>
                    <a:lstStyle/>
                    <a:p>
                      <a:r>
                        <a:rPr lang="en-US" sz="2000" dirty="0"/>
                        <a:t>Station obtained an IPv6 address</a:t>
                      </a:r>
                    </a:p>
                  </a:txBody>
                  <a:tcPr marL="32717" marR="32717" marT="16358" marB="16358" anchor="ctr"/>
                </a:tc>
                <a:extLst>
                  <a:ext uri="{0D108BD9-81ED-4DB2-BD59-A6C34878D82A}">
                    <a16:rowId xmlns:a16="http://schemas.microsoft.com/office/drawing/2014/main" val="2251445816"/>
                  </a:ext>
                </a:extLst>
              </a:tr>
            </a:tbl>
          </a:graphicData>
        </a:graphic>
      </p:graphicFrame>
    </p:spTree>
    <p:extLst>
      <p:ext uri="{BB962C8B-B14F-4D97-AF65-F5344CB8AC3E}">
        <p14:creationId xmlns:p14="http://schemas.microsoft.com/office/powerpoint/2010/main" val="30062138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oogle Shape;91;p1"/>
          <p:cNvPicPr preferRelativeResize="0"/>
          <p:nvPr/>
        </p:nvPicPr>
        <p:blipFill rotWithShape="1">
          <a:blip r:embed="rId2">
            <a:alphaModFix/>
          </a:blip>
          <a:srcRect/>
          <a:stretch/>
        </p:blipFill>
        <p:spPr>
          <a:xfrm>
            <a:off x="11251678" y="9510"/>
            <a:ext cx="907142" cy="473264"/>
          </a:xfrm>
          <a:prstGeom prst="rect">
            <a:avLst/>
          </a:prstGeom>
          <a:noFill/>
          <a:ln>
            <a:noFill/>
          </a:ln>
        </p:spPr>
      </p:pic>
      <p:sp>
        <p:nvSpPr>
          <p:cNvPr id="12" name="Google Shape;93;p1"/>
          <p:cNvSpPr txBox="1"/>
          <p:nvPr/>
        </p:nvSpPr>
        <p:spPr>
          <a:xfrm>
            <a:off x="2555308" y="6523738"/>
            <a:ext cx="7241436"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dirty="0" err="1">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Tektork</a:t>
            </a:r>
            <a:r>
              <a:rPr lang="en-US"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Private Limited, </a:t>
            </a:r>
            <a:r>
              <a:rPr lang="en-US" sz="1600" b="1" dirty="0" smtClean="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Coimbatore</a:t>
            </a:r>
            <a:endParaRPr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endParaRPr>
          </a:p>
        </p:txBody>
      </p:sp>
      <p:sp>
        <p:nvSpPr>
          <p:cNvPr id="2" name="Rectangle 1"/>
          <p:cNvSpPr>
            <a:spLocks noChangeArrowheads="1"/>
          </p:cNvSpPr>
          <p:nvPr/>
        </p:nvSpPr>
        <p:spPr bwMode="auto">
          <a:xfrm>
            <a:off x="119691" y="246142"/>
            <a:ext cx="11917821"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rPr>
              <a:t>Wi-Fi Scanning on ESP32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smtClean="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smtClean="0">
                <a:ln>
                  <a:noFill/>
                </a:ln>
                <a:solidFill>
                  <a:schemeClr val="tx1"/>
                </a:solidFill>
                <a:effectLst/>
              </a:rPr>
              <a:t>Wi-Fi scanning on an ESP32 involves </a:t>
            </a:r>
            <a:r>
              <a:rPr kumimoji="0" lang="en-US" altLang="en-US" sz="2400" b="1" i="0" u="none" strike="noStrike" cap="none" normalizeH="0" baseline="0" dirty="0" smtClean="0">
                <a:ln>
                  <a:noFill/>
                </a:ln>
                <a:solidFill>
                  <a:schemeClr val="tx1"/>
                </a:solidFill>
                <a:effectLst/>
              </a:rPr>
              <a:t>passively or actively searching</a:t>
            </a:r>
            <a:r>
              <a:rPr kumimoji="0" lang="en-US" altLang="en-US" sz="2400" b="0" i="0" u="none" strike="noStrike" cap="none" normalizeH="0" baseline="0" dirty="0" smtClean="0">
                <a:ln>
                  <a:noFill/>
                </a:ln>
                <a:solidFill>
                  <a:schemeClr val="tx1"/>
                </a:solidFill>
                <a:effectLst/>
              </a:rPr>
              <a:t> for nearby Access Points (APs) by listening for their broadcast </a:t>
            </a:r>
            <a:r>
              <a:rPr kumimoji="0" lang="en-US" altLang="en-US" sz="2400" b="1" i="0" u="none" strike="noStrike" cap="none" normalizeH="0" baseline="0" dirty="0" smtClean="0">
                <a:ln>
                  <a:noFill/>
                </a:ln>
                <a:solidFill>
                  <a:schemeClr val="tx1"/>
                </a:solidFill>
                <a:effectLst/>
              </a:rPr>
              <a:t>beacon frames</a:t>
            </a:r>
            <a:r>
              <a:rPr kumimoji="0" lang="en-US" altLang="en-US" sz="2400" b="0" i="0" u="none" strike="noStrike" cap="none" normalizeH="0" baseline="0" dirty="0" smtClean="0">
                <a:ln>
                  <a:noFill/>
                </a:ln>
                <a:solidFill>
                  <a:schemeClr val="tx1"/>
                </a:solidFill>
                <a:effectLst/>
              </a:rPr>
              <a:t>.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smtClean="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smtClean="0">
                <a:ln>
                  <a:noFill/>
                </a:ln>
                <a:solidFill>
                  <a:schemeClr val="tx1"/>
                </a:solidFill>
                <a:effectLst/>
              </a:rPr>
              <a:t>The ESP32's Wi-Fi module detects available networks and records important information such as: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smtClean="0">
              <a:ln>
                <a:noFill/>
              </a:ln>
              <a:solidFill>
                <a:schemeClr val="tx1"/>
              </a:solidFill>
              <a:effectLst/>
            </a:endParaRPr>
          </a:p>
          <a:p>
            <a:pPr marL="1257300" lvl="2" indent="-342900" eaLnBrk="0" fontAlgn="base" hangingPunct="0">
              <a:spcBef>
                <a:spcPct val="0"/>
              </a:spcBef>
              <a:spcAft>
                <a:spcPct val="0"/>
              </a:spcAft>
              <a:buFont typeface="Arial" panose="020B0604020202020204" pitchFamily="34" charset="0"/>
              <a:buChar char="•"/>
            </a:pPr>
            <a:r>
              <a:rPr kumimoji="0" lang="en-US" altLang="en-US" sz="2400" b="1" i="0" u="none" strike="noStrike" cap="none" normalizeH="0" baseline="0" dirty="0" smtClean="0">
                <a:ln>
                  <a:noFill/>
                </a:ln>
                <a:solidFill>
                  <a:schemeClr val="tx1"/>
                </a:solidFill>
                <a:effectLst/>
              </a:rPr>
              <a:t>Service Set Identifiers (SSIDs)</a:t>
            </a:r>
            <a:r>
              <a:rPr kumimoji="0" lang="en-US" altLang="en-US" sz="2400" b="0" i="0" u="none" strike="noStrike" cap="none" normalizeH="0" baseline="0" dirty="0" smtClean="0">
                <a:ln>
                  <a:noFill/>
                </a:ln>
                <a:solidFill>
                  <a:schemeClr val="tx1"/>
                </a:solidFill>
                <a:effectLst/>
              </a:rPr>
              <a:t> — the network names,</a:t>
            </a:r>
          </a:p>
          <a:p>
            <a:pPr marL="1257300" lvl="2" indent="-342900" eaLnBrk="0" fontAlgn="base" hangingPunct="0">
              <a:spcBef>
                <a:spcPct val="0"/>
              </a:spcBef>
              <a:spcAft>
                <a:spcPct val="0"/>
              </a:spcAft>
              <a:buFont typeface="Arial" panose="020B0604020202020204" pitchFamily="34" charset="0"/>
              <a:buChar char="•"/>
            </a:pPr>
            <a:r>
              <a:rPr kumimoji="0" lang="en-US" altLang="en-US" sz="2400" b="1" i="0" u="none" strike="noStrike" cap="none" normalizeH="0" baseline="0" dirty="0" smtClean="0">
                <a:ln>
                  <a:noFill/>
                </a:ln>
                <a:solidFill>
                  <a:schemeClr val="tx1"/>
                </a:solidFill>
                <a:effectLst/>
              </a:rPr>
              <a:t>Received Signal Strength Indicator (RSSI)</a:t>
            </a:r>
            <a:r>
              <a:rPr kumimoji="0" lang="en-US" altLang="en-US" sz="2400" b="0" i="0" u="none" strike="noStrike" cap="none" normalizeH="0" baseline="0" dirty="0" smtClean="0">
                <a:ln>
                  <a:noFill/>
                </a:ln>
                <a:solidFill>
                  <a:schemeClr val="tx1"/>
                </a:solidFill>
                <a:effectLst/>
              </a:rPr>
              <a:t> — signal strength,</a:t>
            </a:r>
          </a:p>
          <a:p>
            <a:pPr marL="1257300" lvl="2" indent="-342900" eaLnBrk="0" fontAlgn="base" hangingPunct="0">
              <a:spcBef>
                <a:spcPct val="0"/>
              </a:spcBef>
              <a:spcAft>
                <a:spcPct val="0"/>
              </a:spcAft>
              <a:buFont typeface="Arial" panose="020B0604020202020204" pitchFamily="34" charset="0"/>
              <a:buChar char="•"/>
            </a:pPr>
            <a:r>
              <a:rPr kumimoji="0" lang="en-US" altLang="en-US" sz="2400" b="1" i="0" u="none" strike="noStrike" cap="none" normalizeH="0" baseline="0" dirty="0" smtClean="0">
                <a:ln>
                  <a:noFill/>
                </a:ln>
                <a:solidFill>
                  <a:schemeClr val="tx1"/>
                </a:solidFill>
                <a:effectLst/>
              </a:rPr>
              <a:t>Authentication types</a:t>
            </a:r>
            <a:r>
              <a:rPr kumimoji="0" lang="en-US" altLang="en-US" sz="2400" b="0" i="0" u="none" strike="noStrike" cap="none" normalizeH="0" baseline="0" dirty="0" smtClean="0">
                <a:ln>
                  <a:noFill/>
                </a:ln>
                <a:solidFill>
                  <a:schemeClr val="tx1"/>
                </a:solidFill>
                <a:effectLst/>
              </a:rPr>
              <a:t> — the security protocols used.</a:t>
            </a:r>
          </a:p>
          <a:p>
            <a:pPr marL="1257300" lvl="2" indent="-342900" eaLnBrk="0" fontAlgn="base" hangingPunct="0">
              <a:spcBef>
                <a:spcPct val="0"/>
              </a:spcBef>
              <a:spcAft>
                <a:spcPct val="0"/>
              </a:spcAft>
              <a:buFont typeface="Arial" panose="020B0604020202020204" pitchFamily="34" charset="0"/>
              <a:buChar char="•"/>
            </a:pPr>
            <a:endParaRPr kumimoji="0" lang="en-US" altLang="en-US" sz="2400" b="0" i="0" u="none" strike="noStrike" cap="none" normalizeH="0" baseline="0" dirty="0" smtClean="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smtClean="0">
                <a:ln>
                  <a:noFill/>
                </a:ln>
                <a:solidFill>
                  <a:schemeClr val="tx1"/>
                </a:solidFill>
                <a:effectLst/>
              </a:rPr>
              <a:t>This scanning process is typically performed in </a:t>
            </a:r>
            <a:r>
              <a:rPr kumimoji="0" lang="en-US" altLang="en-US" sz="2400" b="1" i="0" u="none" strike="noStrike" cap="none" normalizeH="0" baseline="0" dirty="0" smtClean="0">
                <a:ln>
                  <a:noFill/>
                </a:ln>
                <a:solidFill>
                  <a:schemeClr val="tx1"/>
                </a:solidFill>
                <a:effectLst/>
              </a:rPr>
              <a:t>station (client) mode</a:t>
            </a:r>
            <a:r>
              <a:rPr kumimoji="0" lang="en-US" altLang="en-US" sz="2400" b="0" i="0" u="none" strike="noStrike" cap="none" normalizeH="0" baseline="0" dirty="0" smtClean="0">
                <a:ln>
                  <a:noFill/>
                </a:ln>
                <a:solidFill>
                  <a:schemeClr val="tx1"/>
                </a:solidFill>
                <a:effectLst/>
              </a:rPr>
              <a:t> using the </a:t>
            </a:r>
            <a:r>
              <a:rPr kumimoji="0" lang="en-US" altLang="en-US" sz="2400" b="0" i="0" u="none" strike="noStrike" cap="none" normalizeH="0" baseline="0" dirty="0" err="1" smtClean="0">
                <a:ln>
                  <a:noFill/>
                </a:ln>
                <a:solidFill>
                  <a:schemeClr val="tx1"/>
                </a:solidFill>
                <a:effectLst/>
              </a:rPr>
              <a:t>WiFi.scanNetworks</a:t>
            </a:r>
            <a:r>
              <a:rPr kumimoji="0" lang="en-US" altLang="en-US" sz="2400" b="0" i="0" u="none" strike="noStrike" cap="none" normalizeH="0" baseline="0" dirty="0" smtClean="0">
                <a:ln>
                  <a:noFill/>
                </a:ln>
                <a:solidFill>
                  <a:schemeClr val="tx1"/>
                </a:solidFill>
                <a:effectLst/>
              </a:rPr>
              <a:t>() function in Arduino, or similar APIs in the ESP-IDF framework.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smtClean="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smtClean="0">
                <a:ln>
                  <a:noFill/>
                </a:ln>
                <a:solidFill>
                  <a:schemeClr val="tx1"/>
                </a:solidFill>
                <a:effectLst/>
              </a:rPr>
              <a:t>The collected network details help in tasks like selecting the strongest network or performing network diagnostics.</a:t>
            </a:r>
          </a:p>
        </p:txBody>
      </p:sp>
    </p:spTree>
    <p:extLst>
      <p:ext uri="{BB962C8B-B14F-4D97-AF65-F5344CB8AC3E}">
        <p14:creationId xmlns:p14="http://schemas.microsoft.com/office/powerpoint/2010/main" val="32284270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oogle Shape;91;p1"/>
          <p:cNvPicPr preferRelativeResize="0"/>
          <p:nvPr/>
        </p:nvPicPr>
        <p:blipFill rotWithShape="1">
          <a:blip r:embed="rId2">
            <a:alphaModFix/>
          </a:blip>
          <a:srcRect/>
          <a:stretch/>
        </p:blipFill>
        <p:spPr>
          <a:xfrm>
            <a:off x="11251678" y="9510"/>
            <a:ext cx="907142" cy="473264"/>
          </a:xfrm>
          <a:prstGeom prst="rect">
            <a:avLst/>
          </a:prstGeom>
          <a:noFill/>
          <a:ln>
            <a:noFill/>
          </a:ln>
        </p:spPr>
      </p:pic>
      <p:sp>
        <p:nvSpPr>
          <p:cNvPr id="12" name="Google Shape;93;p1"/>
          <p:cNvSpPr txBox="1"/>
          <p:nvPr/>
        </p:nvSpPr>
        <p:spPr>
          <a:xfrm>
            <a:off x="2555308" y="6523738"/>
            <a:ext cx="7241436"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dirty="0" err="1">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Tektork</a:t>
            </a:r>
            <a:r>
              <a:rPr lang="en-US"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Private Limited, </a:t>
            </a:r>
            <a:r>
              <a:rPr lang="en-US" sz="1600" b="1" dirty="0" smtClean="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Coimbatore</a:t>
            </a:r>
            <a:endParaRPr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endParaRPr>
          </a:p>
        </p:txBody>
      </p:sp>
      <p:sp>
        <p:nvSpPr>
          <p:cNvPr id="2" name="Rectangle 1"/>
          <p:cNvSpPr>
            <a:spLocks noChangeArrowheads="1"/>
          </p:cNvSpPr>
          <p:nvPr/>
        </p:nvSpPr>
        <p:spPr bwMode="auto">
          <a:xfrm>
            <a:off x="162837" y="482774"/>
            <a:ext cx="11786993" cy="537256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6654" rIns="0" bIns="13330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001D35"/>
                </a:solidFill>
                <a:effectLst/>
              </a:rPr>
              <a:t>Steps to Scan for Networks (Arduino 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endParaRPr>
          </a:p>
          <a:p>
            <a:pPr marL="800100" lvl="1" indent="-342900" eaLnBrk="0" fontAlgn="base" hangingPunct="0">
              <a:spcBef>
                <a:spcPct val="0"/>
              </a:spcBef>
              <a:spcAft>
                <a:spcPct val="0"/>
              </a:spcAft>
              <a:buFont typeface="Arial" panose="020B0604020202020204" pitchFamily="34" charset="0"/>
              <a:buChar char="•"/>
            </a:pPr>
            <a:r>
              <a:rPr kumimoji="0" lang="en-US" altLang="en-US" sz="2400" b="1" i="0" u="none" strike="noStrike" cap="none" normalizeH="0" baseline="0" dirty="0" smtClean="0">
                <a:ln>
                  <a:noFill/>
                </a:ln>
                <a:solidFill>
                  <a:srgbClr val="001D35"/>
                </a:solidFill>
                <a:effectLst/>
              </a:rPr>
              <a:t>Include the library</a:t>
            </a:r>
            <a:r>
              <a:rPr kumimoji="0" lang="en-US" altLang="en-US" sz="2400" b="0" i="0" u="none" strike="noStrike" cap="none" normalizeH="0" baseline="0" dirty="0" smtClean="0">
                <a:ln>
                  <a:noFill/>
                </a:ln>
                <a:solidFill>
                  <a:srgbClr val="001D35"/>
                </a:solidFill>
                <a:effectLst/>
              </a:rPr>
              <a:t>: </a:t>
            </a:r>
            <a:r>
              <a:rPr kumimoji="0" lang="en-US" altLang="en-US" sz="2400" b="0" i="0" u="none" strike="noStrike" cap="none" normalizeH="0" baseline="0" dirty="0" smtClean="0">
                <a:ln>
                  <a:noFill/>
                </a:ln>
                <a:solidFill>
                  <a:srgbClr val="001D35"/>
                </a:solidFill>
                <a:effectLst/>
                <a:hlinkClick r:id="rId3"/>
              </a:rPr>
              <a:t>#include &lt;</a:t>
            </a:r>
            <a:r>
              <a:rPr kumimoji="0" lang="en-US" altLang="en-US" sz="2400" b="0" i="0" u="none" strike="noStrike" cap="none" normalizeH="0" baseline="0" dirty="0" err="1" smtClean="0">
                <a:ln>
                  <a:noFill/>
                </a:ln>
                <a:solidFill>
                  <a:srgbClr val="001D35"/>
                </a:solidFill>
                <a:effectLst/>
                <a:hlinkClick r:id="rId3"/>
              </a:rPr>
              <a:t>WiFi.h</a:t>
            </a:r>
            <a:r>
              <a:rPr kumimoji="0" lang="en-US" altLang="en-US" sz="2400" b="0" i="0" u="none" strike="noStrike" cap="none" normalizeH="0" baseline="0" dirty="0" smtClean="0">
                <a:ln>
                  <a:noFill/>
                </a:ln>
                <a:solidFill>
                  <a:srgbClr val="001D35"/>
                </a:solidFill>
                <a:effectLst/>
              </a:rPr>
              <a:t>.</a:t>
            </a:r>
          </a:p>
          <a:p>
            <a:pPr marL="800100" lvl="1" indent="-342900" eaLnBrk="0" fontAlgn="base" hangingPunct="0">
              <a:spcBef>
                <a:spcPct val="0"/>
              </a:spcBef>
              <a:spcAft>
                <a:spcPct val="0"/>
              </a:spcAft>
              <a:buFont typeface="Arial" panose="020B0604020202020204" pitchFamily="34" charset="0"/>
              <a:buChar char="•"/>
            </a:pPr>
            <a:endParaRPr kumimoji="0" lang="en-US" altLang="en-US" sz="2400" b="0" i="0" u="none" strike="noStrike" cap="none" normalizeH="0" baseline="0" dirty="0" smtClean="0">
              <a:ln>
                <a:noFill/>
              </a:ln>
              <a:solidFill>
                <a:srgbClr val="001D35"/>
              </a:solidFill>
              <a:effectLst/>
            </a:endParaRPr>
          </a:p>
          <a:p>
            <a:pPr marL="800100" lvl="1" indent="-342900" eaLnBrk="0" fontAlgn="base" hangingPunct="0">
              <a:spcBef>
                <a:spcPct val="0"/>
              </a:spcBef>
              <a:spcAft>
                <a:spcPct val="0"/>
              </a:spcAft>
              <a:buFont typeface="Arial" panose="020B0604020202020204" pitchFamily="34" charset="0"/>
              <a:buChar char="•"/>
            </a:pPr>
            <a:r>
              <a:rPr kumimoji="0" lang="en-US" altLang="en-US" sz="2400" b="1" i="0" u="none" strike="noStrike" cap="none" normalizeH="0" baseline="0" dirty="0" smtClean="0">
                <a:ln>
                  <a:noFill/>
                </a:ln>
                <a:solidFill>
                  <a:srgbClr val="001D35"/>
                </a:solidFill>
                <a:effectLst/>
              </a:rPr>
              <a:t>Initialize serial communication</a:t>
            </a:r>
            <a:r>
              <a:rPr kumimoji="0" lang="en-US" altLang="en-US" sz="2400" b="0" i="0" u="none" strike="noStrike" cap="none" normalizeH="0" baseline="0" dirty="0" smtClean="0">
                <a:ln>
                  <a:noFill/>
                </a:ln>
                <a:solidFill>
                  <a:srgbClr val="001D35"/>
                </a:solidFill>
                <a:effectLst/>
              </a:rPr>
              <a:t>: </a:t>
            </a:r>
            <a:r>
              <a:rPr kumimoji="0" lang="en-US" altLang="en-US" sz="2400" b="0" i="0" u="none" strike="noStrike" cap="none" normalizeH="0" baseline="0" dirty="0" err="1" smtClean="0">
                <a:ln>
                  <a:noFill/>
                </a:ln>
                <a:solidFill>
                  <a:srgbClr val="001D35"/>
                </a:solidFill>
                <a:effectLst/>
                <a:hlinkClick r:id="rId4"/>
              </a:rPr>
              <a:t>Serial.begin</a:t>
            </a:r>
            <a:r>
              <a:rPr kumimoji="0" lang="en-US" altLang="en-US" sz="2400" b="0" i="0" u="none" strike="noStrike" cap="none" normalizeH="0" baseline="0" dirty="0" smtClean="0">
                <a:ln>
                  <a:noFill/>
                </a:ln>
                <a:solidFill>
                  <a:srgbClr val="001D35"/>
                </a:solidFill>
                <a:effectLst/>
                <a:hlinkClick r:id="rId4"/>
              </a:rPr>
              <a:t>(115200);</a:t>
            </a:r>
            <a:r>
              <a:rPr kumimoji="0" lang="en-US" altLang="en-US" sz="2400" b="0" i="0" u="none" strike="noStrike" cap="none" normalizeH="0" baseline="0" dirty="0" smtClean="0">
                <a:ln>
                  <a:noFill/>
                </a:ln>
                <a:solidFill>
                  <a:srgbClr val="001D35"/>
                </a:solidFill>
                <a:effectLst/>
              </a:rPr>
              <a:t> to display the results.</a:t>
            </a:r>
          </a:p>
          <a:p>
            <a:pPr marL="800100" lvl="1" indent="-342900" eaLnBrk="0" fontAlgn="base" hangingPunct="0">
              <a:spcBef>
                <a:spcPct val="0"/>
              </a:spcBef>
              <a:spcAft>
                <a:spcPct val="0"/>
              </a:spcAft>
              <a:buFont typeface="Arial" panose="020B0604020202020204" pitchFamily="34" charset="0"/>
              <a:buChar char="•"/>
            </a:pPr>
            <a:endParaRPr kumimoji="0" lang="en-US" altLang="en-US" sz="2400" b="0" i="0" u="none" strike="noStrike" cap="none" normalizeH="0" baseline="0" dirty="0" smtClean="0">
              <a:ln>
                <a:noFill/>
              </a:ln>
              <a:solidFill>
                <a:srgbClr val="001D35"/>
              </a:solidFill>
              <a:effectLst/>
            </a:endParaRPr>
          </a:p>
          <a:p>
            <a:pPr marL="800100" lvl="1" indent="-342900" eaLnBrk="0" fontAlgn="base" hangingPunct="0">
              <a:spcBef>
                <a:spcPct val="0"/>
              </a:spcBef>
              <a:spcAft>
                <a:spcPct val="0"/>
              </a:spcAft>
              <a:buFont typeface="Arial" panose="020B0604020202020204" pitchFamily="34" charset="0"/>
              <a:buChar char="•"/>
            </a:pPr>
            <a:r>
              <a:rPr kumimoji="0" lang="en-US" altLang="en-US" sz="2400" b="1" i="0" u="none" strike="noStrike" cap="none" normalizeH="0" baseline="0" dirty="0" smtClean="0">
                <a:ln>
                  <a:noFill/>
                </a:ln>
                <a:solidFill>
                  <a:srgbClr val="001D35"/>
                </a:solidFill>
                <a:effectLst/>
              </a:rPr>
              <a:t>Set Wi-Fi to station mode</a:t>
            </a:r>
            <a:r>
              <a:rPr kumimoji="0" lang="en-US" altLang="en-US" sz="2400" b="0" i="0" u="none" strike="noStrike" cap="none" normalizeH="0" baseline="0" dirty="0" smtClean="0">
                <a:ln>
                  <a:noFill/>
                </a:ln>
                <a:solidFill>
                  <a:srgbClr val="001D35"/>
                </a:solidFill>
                <a:effectLst/>
              </a:rPr>
              <a:t>: </a:t>
            </a:r>
            <a:r>
              <a:rPr kumimoji="0" lang="en-US" altLang="en-US" sz="2400" b="0" i="0" u="none" strike="noStrike" cap="none" normalizeH="0" baseline="0" dirty="0" err="1" smtClean="0">
                <a:ln>
                  <a:noFill/>
                </a:ln>
                <a:solidFill>
                  <a:srgbClr val="001D35"/>
                </a:solidFill>
                <a:effectLst/>
                <a:hlinkClick r:id="rId5"/>
              </a:rPr>
              <a:t>WiFi.mode</a:t>
            </a:r>
            <a:r>
              <a:rPr kumimoji="0" lang="en-US" altLang="en-US" sz="2400" b="0" i="0" u="none" strike="noStrike" cap="none" normalizeH="0" baseline="0" dirty="0" smtClean="0">
                <a:ln>
                  <a:noFill/>
                </a:ln>
                <a:solidFill>
                  <a:srgbClr val="001D35"/>
                </a:solidFill>
                <a:effectLst/>
                <a:hlinkClick r:id="rId5"/>
              </a:rPr>
              <a:t>(WIFI_STA);</a:t>
            </a:r>
            <a:r>
              <a:rPr kumimoji="0" lang="en-US" altLang="en-US" sz="2400" b="0" i="0" u="none" strike="noStrike" cap="none" normalizeH="0" baseline="0" dirty="0" smtClean="0">
                <a:ln>
                  <a:noFill/>
                </a:ln>
                <a:solidFill>
                  <a:srgbClr val="001D35"/>
                </a:solidFill>
                <a:effectLst/>
              </a:rPr>
              <a:t>.</a:t>
            </a:r>
          </a:p>
          <a:p>
            <a:pPr marL="800100" lvl="1" indent="-342900" eaLnBrk="0" fontAlgn="base" hangingPunct="0">
              <a:spcBef>
                <a:spcPct val="0"/>
              </a:spcBef>
              <a:spcAft>
                <a:spcPct val="0"/>
              </a:spcAft>
              <a:buFont typeface="Arial" panose="020B0604020202020204" pitchFamily="34" charset="0"/>
              <a:buChar char="•"/>
            </a:pPr>
            <a:endParaRPr kumimoji="0" lang="en-US" altLang="en-US" sz="2400" b="0" i="0" u="none" strike="noStrike" cap="none" normalizeH="0" baseline="0" dirty="0" smtClean="0">
              <a:ln>
                <a:noFill/>
              </a:ln>
              <a:solidFill>
                <a:srgbClr val="001D35"/>
              </a:solidFill>
              <a:effectLst/>
            </a:endParaRPr>
          </a:p>
          <a:p>
            <a:pPr marL="800100" lvl="1" indent="-342900" eaLnBrk="0" fontAlgn="base" hangingPunct="0">
              <a:spcBef>
                <a:spcPct val="0"/>
              </a:spcBef>
              <a:spcAft>
                <a:spcPct val="0"/>
              </a:spcAft>
              <a:buFont typeface="Arial" panose="020B0604020202020204" pitchFamily="34" charset="0"/>
              <a:buChar char="•"/>
            </a:pPr>
            <a:r>
              <a:rPr kumimoji="0" lang="en-US" altLang="en-US" sz="2400" b="1" i="0" u="none" strike="noStrike" cap="none" normalizeH="0" baseline="0" dirty="0" smtClean="0">
                <a:ln>
                  <a:noFill/>
                </a:ln>
                <a:solidFill>
                  <a:srgbClr val="001D35"/>
                </a:solidFill>
                <a:effectLst/>
              </a:rPr>
              <a:t>Perform the scan</a:t>
            </a:r>
            <a:r>
              <a:rPr kumimoji="0" lang="en-US" altLang="en-US" sz="2400" b="0" i="0" u="none" strike="noStrike" cap="none" normalizeH="0" baseline="0" dirty="0" smtClean="0">
                <a:ln>
                  <a:noFill/>
                </a:ln>
                <a:solidFill>
                  <a:srgbClr val="001D35"/>
                </a:solidFill>
                <a:effectLst/>
              </a:rPr>
              <a:t>: Call </a:t>
            </a:r>
            <a:r>
              <a:rPr kumimoji="0" lang="en-US" altLang="en-US" sz="2400" b="0" i="0" u="none" strike="noStrike" cap="none" normalizeH="0" baseline="0" dirty="0" err="1" smtClean="0">
                <a:ln>
                  <a:noFill/>
                </a:ln>
                <a:solidFill>
                  <a:srgbClr val="001D35"/>
                </a:solidFill>
                <a:effectLst/>
              </a:rPr>
              <a:t>int</a:t>
            </a:r>
            <a:r>
              <a:rPr kumimoji="0" lang="en-US" altLang="en-US" sz="2400" b="0" i="0" u="none" strike="noStrike" cap="none" normalizeH="0" baseline="0" dirty="0" smtClean="0">
                <a:ln>
                  <a:noFill/>
                </a:ln>
                <a:solidFill>
                  <a:srgbClr val="001D35"/>
                </a:solidFill>
                <a:effectLst/>
              </a:rPr>
              <a:t> n = </a:t>
            </a:r>
            <a:r>
              <a:rPr kumimoji="0" lang="en-US" altLang="en-US" sz="2400" b="0" i="0" u="none" strike="noStrike" cap="none" normalizeH="0" baseline="0" dirty="0" err="1" smtClean="0">
                <a:ln>
                  <a:noFill/>
                </a:ln>
                <a:solidFill>
                  <a:srgbClr val="001D35"/>
                </a:solidFill>
                <a:effectLst/>
              </a:rPr>
              <a:t>WiFi.scanNetworks</a:t>
            </a:r>
            <a:r>
              <a:rPr kumimoji="0" lang="en-US" altLang="en-US" sz="2400" b="0" i="0" u="none" strike="noStrike" cap="none" normalizeH="0" baseline="0" dirty="0" smtClean="0">
                <a:ln>
                  <a:noFill/>
                </a:ln>
                <a:solidFill>
                  <a:srgbClr val="001D35"/>
                </a:solidFill>
                <a:effectLst/>
              </a:rPr>
              <a:t>(); which returns the number of networks found.</a:t>
            </a:r>
          </a:p>
          <a:p>
            <a:pPr marL="800100" lvl="1" indent="-342900" eaLnBrk="0" fontAlgn="base" hangingPunct="0">
              <a:spcBef>
                <a:spcPct val="0"/>
              </a:spcBef>
              <a:spcAft>
                <a:spcPct val="0"/>
              </a:spcAft>
              <a:buFont typeface="Arial" panose="020B0604020202020204" pitchFamily="34" charset="0"/>
              <a:buChar char="•"/>
            </a:pPr>
            <a:endParaRPr kumimoji="0" lang="en-US" altLang="en-US" sz="2400" b="0" i="0" u="none" strike="noStrike" cap="none" normalizeH="0" baseline="0" dirty="0" smtClean="0">
              <a:ln>
                <a:noFill/>
              </a:ln>
              <a:solidFill>
                <a:srgbClr val="001D35"/>
              </a:solidFill>
              <a:effectLst/>
            </a:endParaRPr>
          </a:p>
          <a:p>
            <a:pPr marL="800100" lvl="1" indent="-342900" eaLnBrk="0" fontAlgn="base" hangingPunct="0">
              <a:spcBef>
                <a:spcPct val="0"/>
              </a:spcBef>
              <a:spcAft>
                <a:spcPct val="0"/>
              </a:spcAft>
              <a:buFont typeface="Arial" panose="020B0604020202020204" pitchFamily="34" charset="0"/>
              <a:buChar char="•"/>
            </a:pPr>
            <a:r>
              <a:rPr kumimoji="0" lang="en-US" altLang="en-US" sz="2400" b="1" i="0" u="none" strike="noStrike" cap="none" normalizeH="0" baseline="0" dirty="0" smtClean="0">
                <a:ln>
                  <a:noFill/>
                </a:ln>
                <a:solidFill>
                  <a:srgbClr val="001D35"/>
                </a:solidFill>
                <a:effectLst/>
              </a:rPr>
              <a:t>Display results</a:t>
            </a:r>
            <a:r>
              <a:rPr kumimoji="0" lang="en-US" altLang="en-US" sz="2400" b="0" i="0" u="none" strike="noStrike" cap="none" normalizeH="0" baseline="0" dirty="0" smtClean="0">
                <a:ln>
                  <a:noFill/>
                </a:ln>
                <a:solidFill>
                  <a:srgbClr val="001D35"/>
                </a:solidFill>
                <a:effectLst/>
              </a:rPr>
              <a:t>: Loop through the found networks (from </a:t>
            </a:r>
            <a:r>
              <a:rPr kumimoji="0" lang="en-US" altLang="en-US" sz="2400" b="0" i="0" u="none" strike="noStrike" cap="none" normalizeH="0" baseline="0" dirty="0" err="1" smtClean="0">
                <a:ln>
                  <a:noFill/>
                </a:ln>
                <a:solidFill>
                  <a:srgbClr val="001D35"/>
                </a:solidFill>
                <a:effectLst/>
              </a:rPr>
              <a:t>i</a:t>
            </a:r>
            <a:r>
              <a:rPr kumimoji="0" lang="en-US" altLang="en-US" sz="2400" b="0" i="0" u="none" strike="noStrike" cap="none" normalizeH="0" baseline="0" dirty="0" smtClean="0">
                <a:ln>
                  <a:noFill/>
                </a:ln>
                <a:solidFill>
                  <a:srgbClr val="001D35"/>
                </a:solidFill>
                <a:effectLst/>
              </a:rPr>
              <a:t> = 0 to n-1) and access their details using functions like </a:t>
            </a:r>
            <a:r>
              <a:rPr kumimoji="0" lang="en-US" altLang="en-US" sz="2400" b="0" i="0" u="none" strike="noStrike" cap="none" normalizeH="0" baseline="0" dirty="0" err="1" smtClean="0">
                <a:ln>
                  <a:noFill/>
                </a:ln>
                <a:solidFill>
                  <a:srgbClr val="001D35"/>
                </a:solidFill>
                <a:effectLst/>
                <a:hlinkClick r:id="rId6"/>
              </a:rPr>
              <a:t>WiFi.SSID</a:t>
            </a:r>
            <a:r>
              <a:rPr kumimoji="0" lang="en-US" altLang="en-US" sz="2400" b="0" i="0" u="none" strike="noStrike" cap="none" normalizeH="0" baseline="0" dirty="0" smtClean="0">
                <a:ln>
                  <a:noFill/>
                </a:ln>
                <a:solidFill>
                  <a:srgbClr val="001D35"/>
                </a:solidFill>
                <a:effectLst/>
                <a:hlinkClick r:id="rId6"/>
              </a:rPr>
              <a:t>(</a:t>
            </a:r>
            <a:r>
              <a:rPr kumimoji="0" lang="en-US" altLang="en-US" sz="2400" b="0" i="0" u="none" strike="noStrike" cap="none" normalizeH="0" baseline="0" dirty="0" err="1" smtClean="0">
                <a:ln>
                  <a:noFill/>
                </a:ln>
                <a:solidFill>
                  <a:srgbClr val="001D35"/>
                </a:solidFill>
                <a:effectLst/>
                <a:hlinkClick r:id="rId6"/>
              </a:rPr>
              <a:t>i</a:t>
            </a:r>
            <a:r>
              <a:rPr kumimoji="0" lang="en-US" altLang="en-US" sz="2400" b="0" i="0" u="none" strike="noStrike" cap="none" normalizeH="0" baseline="0" dirty="0" smtClean="0">
                <a:ln>
                  <a:noFill/>
                </a:ln>
                <a:solidFill>
                  <a:srgbClr val="001D35"/>
                </a:solidFill>
                <a:effectLst/>
                <a:hlinkClick r:id="rId6"/>
              </a:rPr>
              <a:t>)</a:t>
            </a:r>
            <a:r>
              <a:rPr kumimoji="0" lang="en-US" altLang="en-US" sz="2400" b="0" i="0" u="none" strike="noStrike" cap="none" normalizeH="0" baseline="0" dirty="0" smtClean="0">
                <a:ln>
                  <a:noFill/>
                </a:ln>
                <a:solidFill>
                  <a:srgbClr val="001D35"/>
                </a:solidFill>
                <a:effectLst/>
              </a:rPr>
              <a:t>, </a:t>
            </a:r>
            <a:r>
              <a:rPr kumimoji="0" lang="en-US" altLang="en-US" sz="2400" b="0" i="0" u="none" strike="noStrike" cap="none" normalizeH="0" baseline="0" dirty="0" err="1" smtClean="0">
                <a:ln>
                  <a:noFill/>
                </a:ln>
                <a:solidFill>
                  <a:srgbClr val="001D35"/>
                </a:solidFill>
                <a:effectLst/>
                <a:hlinkClick r:id="rId7"/>
              </a:rPr>
              <a:t>WiFi.RSSI</a:t>
            </a:r>
            <a:r>
              <a:rPr kumimoji="0" lang="en-US" altLang="en-US" sz="2400" b="0" i="0" u="none" strike="noStrike" cap="none" normalizeH="0" baseline="0" dirty="0" smtClean="0">
                <a:ln>
                  <a:noFill/>
                </a:ln>
                <a:solidFill>
                  <a:srgbClr val="001D35"/>
                </a:solidFill>
                <a:effectLst/>
                <a:hlinkClick r:id="rId7"/>
              </a:rPr>
              <a:t>(</a:t>
            </a:r>
            <a:r>
              <a:rPr kumimoji="0" lang="en-US" altLang="en-US" sz="2400" b="0" i="0" u="none" strike="noStrike" cap="none" normalizeH="0" baseline="0" dirty="0" err="1" smtClean="0">
                <a:ln>
                  <a:noFill/>
                </a:ln>
                <a:solidFill>
                  <a:srgbClr val="001D35"/>
                </a:solidFill>
                <a:effectLst/>
                <a:hlinkClick r:id="rId7"/>
              </a:rPr>
              <a:t>i</a:t>
            </a:r>
            <a:r>
              <a:rPr kumimoji="0" lang="en-US" altLang="en-US" sz="2400" b="0" i="0" u="none" strike="noStrike" cap="none" normalizeH="0" baseline="0" dirty="0" smtClean="0">
                <a:ln>
                  <a:noFill/>
                </a:ln>
                <a:solidFill>
                  <a:srgbClr val="001D35"/>
                </a:solidFill>
                <a:effectLst/>
                <a:hlinkClick r:id="rId7"/>
              </a:rPr>
              <a:t>)</a:t>
            </a:r>
            <a:r>
              <a:rPr kumimoji="0" lang="en-US" altLang="en-US" sz="2400" b="0" i="0" u="none" strike="noStrike" cap="none" normalizeH="0" baseline="0" dirty="0" smtClean="0">
                <a:ln>
                  <a:noFill/>
                </a:ln>
                <a:solidFill>
                  <a:srgbClr val="001D35"/>
                </a:solidFill>
                <a:effectLst/>
              </a:rPr>
              <a:t>, and </a:t>
            </a:r>
            <a:r>
              <a:rPr kumimoji="0" lang="en-US" altLang="en-US" sz="2400" b="0" i="0" u="none" strike="noStrike" cap="none" normalizeH="0" baseline="0" dirty="0" err="1" smtClean="0">
                <a:ln>
                  <a:noFill/>
                </a:ln>
                <a:solidFill>
                  <a:srgbClr val="001D35"/>
                </a:solidFill>
                <a:effectLst/>
                <a:hlinkClick r:id="rId8"/>
              </a:rPr>
              <a:t>WiFi.encryptionType</a:t>
            </a:r>
            <a:r>
              <a:rPr kumimoji="0" lang="en-US" altLang="en-US" sz="2400" b="0" i="0" u="none" strike="noStrike" cap="none" normalizeH="0" baseline="0" dirty="0" smtClean="0">
                <a:ln>
                  <a:noFill/>
                </a:ln>
                <a:solidFill>
                  <a:srgbClr val="001D35"/>
                </a:solidFill>
                <a:effectLst/>
                <a:hlinkClick r:id="rId8"/>
              </a:rPr>
              <a:t>(</a:t>
            </a:r>
            <a:r>
              <a:rPr kumimoji="0" lang="en-US" altLang="en-US" sz="2400" b="0" i="0" u="none" strike="noStrike" cap="none" normalizeH="0" baseline="0" dirty="0" err="1" smtClean="0">
                <a:ln>
                  <a:noFill/>
                </a:ln>
                <a:solidFill>
                  <a:srgbClr val="001D35"/>
                </a:solidFill>
                <a:effectLst/>
                <a:hlinkClick r:id="rId8"/>
              </a:rPr>
              <a:t>i</a:t>
            </a:r>
            <a:r>
              <a:rPr kumimoji="0" lang="en-US" altLang="en-US" sz="2400" b="0" i="0" u="none" strike="noStrike" cap="none" normalizeH="0" baseline="0" dirty="0" smtClean="0">
                <a:ln>
                  <a:noFill/>
                </a:ln>
                <a:solidFill>
                  <a:srgbClr val="001D35"/>
                </a:solidFill>
                <a:effectLst/>
                <a:hlinkClick r:id="rId8"/>
              </a:rPr>
              <a:t>)</a:t>
            </a:r>
            <a:r>
              <a:rPr kumimoji="0" lang="en-US" altLang="en-US" sz="2400" b="0" i="0" u="none" strike="noStrike" cap="none" normalizeH="0" baseline="0" dirty="0" smtClean="0">
                <a:ln>
                  <a:noFill/>
                </a:ln>
                <a:solidFill>
                  <a:srgbClr val="001D35"/>
                </a:solidFill>
                <a:effectLst/>
              </a:rPr>
              <a:t>.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4230536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oogle Shape;91;p1"/>
          <p:cNvPicPr preferRelativeResize="0"/>
          <p:nvPr/>
        </p:nvPicPr>
        <p:blipFill rotWithShape="1">
          <a:blip r:embed="rId2">
            <a:alphaModFix/>
          </a:blip>
          <a:srcRect/>
          <a:stretch/>
        </p:blipFill>
        <p:spPr>
          <a:xfrm>
            <a:off x="11251678" y="9510"/>
            <a:ext cx="907142" cy="473264"/>
          </a:xfrm>
          <a:prstGeom prst="rect">
            <a:avLst/>
          </a:prstGeom>
          <a:noFill/>
          <a:ln>
            <a:noFill/>
          </a:ln>
        </p:spPr>
      </p:pic>
      <p:sp>
        <p:nvSpPr>
          <p:cNvPr id="12" name="Google Shape;93;p1"/>
          <p:cNvSpPr txBox="1"/>
          <p:nvPr/>
        </p:nvSpPr>
        <p:spPr>
          <a:xfrm>
            <a:off x="2555308" y="6523738"/>
            <a:ext cx="7241436"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dirty="0" err="1">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Tektork</a:t>
            </a:r>
            <a:r>
              <a:rPr lang="en-US"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Private Limited, </a:t>
            </a:r>
            <a:r>
              <a:rPr lang="en-US" sz="1600" b="1" dirty="0" smtClean="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Coimbatore</a:t>
            </a:r>
            <a:endParaRPr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endParaRPr>
          </a:p>
        </p:txBody>
      </p:sp>
      <p:sp>
        <p:nvSpPr>
          <p:cNvPr id="5" name="Rectangle 2"/>
          <p:cNvSpPr>
            <a:spLocks noChangeArrowheads="1"/>
          </p:cNvSpPr>
          <p:nvPr/>
        </p:nvSpPr>
        <p:spPr bwMode="auto">
          <a:xfrm>
            <a:off x="3187700" y="18081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909649058"/>
              </p:ext>
            </p:extLst>
          </p:nvPr>
        </p:nvGraphicFramePr>
        <p:xfrm>
          <a:off x="150313" y="1571435"/>
          <a:ext cx="11862148" cy="4387010"/>
        </p:xfrm>
        <a:graphic>
          <a:graphicData uri="http://schemas.openxmlformats.org/drawingml/2006/table">
            <a:tbl>
              <a:tblPr firstRow="1" bandRow="1">
                <a:tableStyleId>{073A0DAA-6AF3-43AB-8588-CEC1D06C72B9}</a:tableStyleId>
              </a:tblPr>
              <a:tblGrid>
                <a:gridCol w="2630412">
                  <a:extLst>
                    <a:ext uri="{9D8B030D-6E8A-4147-A177-3AD203B41FA5}">
                      <a16:colId xmlns:a16="http://schemas.microsoft.com/office/drawing/2014/main" val="1741022253"/>
                    </a:ext>
                  </a:extLst>
                </a:gridCol>
                <a:gridCol w="3945619">
                  <a:extLst>
                    <a:ext uri="{9D8B030D-6E8A-4147-A177-3AD203B41FA5}">
                      <a16:colId xmlns:a16="http://schemas.microsoft.com/office/drawing/2014/main" val="449321139"/>
                    </a:ext>
                  </a:extLst>
                </a:gridCol>
                <a:gridCol w="5286117">
                  <a:extLst>
                    <a:ext uri="{9D8B030D-6E8A-4147-A177-3AD203B41FA5}">
                      <a16:colId xmlns:a16="http://schemas.microsoft.com/office/drawing/2014/main" val="3266962706"/>
                    </a:ext>
                  </a:extLst>
                </a:gridCol>
              </a:tblGrid>
              <a:tr h="370840">
                <a:tc>
                  <a:txBody>
                    <a:bodyPr/>
                    <a:lstStyle/>
                    <a:p>
                      <a:pPr algn="l" fontAlgn="t" latinLnBrk="0"/>
                      <a:r>
                        <a:rPr lang="en-US" sz="2400" b="1" dirty="0">
                          <a:effectLst/>
                        </a:rPr>
                        <a:t>Step</a:t>
                      </a:r>
                    </a:p>
                  </a:txBody>
                  <a:tcPr marL="62881" marR="62881" marT="62881" marB="62881"/>
                </a:tc>
                <a:tc>
                  <a:txBody>
                    <a:bodyPr/>
                    <a:lstStyle/>
                    <a:p>
                      <a:pPr algn="l" fontAlgn="t" latinLnBrk="0"/>
                      <a:r>
                        <a:rPr lang="en-US" sz="2400" b="1" dirty="0">
                          <a:effectLst/>
                        </a:rPr>
                        <a:t>Function / Code</a:t>
                      </a:r>
                    </a:p>
                  </a:txBody>
                  <a:tcPr marL="62881" marR="62881" marT="62881" marB="62881"/>
                </a:tc>
                <a:tc>
                  <a:txBody>
                    <a:bodyPr/>
                    <a:lstStyle/>
                    <a:p>
                      <a:pPr algn="l" fontAlgn="t" latinLnBrk="0"/>
                      <a:r>
                        <a:rPr lang="en-US" sz="2400" b="1" dirty="0">
                          <a:effectLst/>
                        </a:rPr>
                        <a:t>Purpose</a:t>
                      </a:r>
                    </a:p>
                  </a:txBody>
                  <a:tcPr marL="62881" marR="62881" marT="62881" marB="62881"/>
                </a:tc>
                <a:extLst>
                  <a:ext uri="{0D108BD9-81ED-4DB2-BD59-A6C34878D82A}">
                    <a16:rowId xmlns:a16="http://schemas.microsoft.com/office/drawing/2014/main" val="1752249754"/>
                  </a:ext>
                </a:extLst>
              </a:tr>
              <a:tr h="370840">
                <a:tc>
                  <a:txBody>
                    <a:bodyPr/>
                    <a:lstStyle/>
                    <a:p>
                      <a:pPr fontAlgn="base" latinLnBrk="0"/>
                      <a:r>
                        <a:rPr lang="en-US" sz="2400" b="1" dirty="0">
                          <a:effectLst/>
                        </a:rPr>
                        <a:t>Include library</a:t>
                      </a:r>
                    </a:p>
                  </a:txBody>
                  <a:tcPr marL="62881" marR="62881" marT="37728" marB="37728" anchor="ctr"/>
                </a:tc>
                <a:tc>
                  <a:txBody>
                    <a:bodyPr/>
                    <a:lstStyle/>
                    <a:p>
                      <a:pPr fontAlgn="base" latinLnBrk="0"/>
                      <a:r>
                        <a:rPr lang="en-US" sz="2400" dirty="0">
                          <a:effectLst/>
                        </a:rPr>
                        <a:t>#include &lt;</a:t>
                      </a:r>
                      <a:r>
                        <a:rPr lang="en-US" sz="2400" dirty="0" err="1">
                          <a:effectLst/>
                        </a:rPr>
                        <a:t>WiFi.h</a:t>
                      </a:r>
                      <a:r>
                        <a:rPr lang="en-US" sz="2400" dirty="0">
                          <a:effectLst/>
                        </a:rPr>
                        <a:t>&gt;</a:t>
                      </a:r>
                    </a:p>
                  </a:txBody>
                  <a:tcPr marL="62881" marR="62881" marT="37728" marB="37728" anchor="ctr"/>
                </a:tc>
                <a:tc>
                  <a:txBody>
                    <a:bodyPr/>
                    <a:lstStyle/>
                    <a:p>
                      <a:pPr fontAlgn="base" latinLnBrk="0"/>
                      <a:r>
                        <a:rPr lang="en-US" sz="2400">
                          <a:effectLst/>
                        </a:rPr>
                        <a:t>Use ESP32 wifi functions</a:t>
                      </a:r>
                    </a:p>
                  </a:txBody>
                  <a:tcPr marL="62881" marR="62881" marT="37728" marB="37728" anchor="ctr"/>
                </a:tc>
                <a:extLst>
                  <a:ext uri="{0D108BD9-81ED-4DB2-BD59-A6C34878D82A}">
                    <a16:rowId xmlns:a16="http://schemas.microsoft.com/office/drawing/2014/main" val="2171184342"/>
                  </a:ext>
                </a:extLst>
              </a:tr>
              <a:tr h="370840">
                <a:tc>
                  <a:txBody>
                    <a:bodyPr/>
                    <a:lstStyle/>
                    <a:p>
                      <a:pPr fontAlgn="base" latinLnBrk="0"/>
                      <a:r>
                        <a:rPr lang="en-US" sz="2400" b="1" dirty="0">
                          <a:effectLst/>
                        </a:rPr>
                        <a:t>Initialize Serial</a:t>
                      </a:r>
                    </a:p>
                  </a:txBody>
                  <a:tcPr marL="62881" marR="62881" marT="37728" marB="37728" anchor="ctr"/>
                </a:tc>
                <a:tc>
                  <a:txBody>
                    <a:bodyPr/>
                    <a:lstStyle/>
                    <a:p>
                      <a:pPr fontAlgn="base" latinLnBrk="0"/>
                      <a:r>
                        <a:rPr lang="en-US" sz="2400" dirty="0" err="1">
                          <a:effectLst/>
                        </a:rPr>
                        <a:t>Serial.begin</a:t>
                      </a:r>
                      <a:r>
                        <a:rPr lang="en-US" sz="2400" dirty="0">
                          <a:effectLst/>
                        </a:rPr>
                        <a:t>(115200);</a:t>
                      </a:r>
                    </a:p>
                  </a:txBody>
                  <a:tcPr marL="62881" marR="62881" marT="37728" marB="37728" anchor="ctr"/>
                </a:tc>
                <a:tc>
                  <a:txBody>
                    <a:bodyPr/>
                    <a:lstStyle/>
                    <a:p>
                      <a:pPr fontAlgn="base" latinLnBrk="0"/>
                      <a:r>
                        <a:rPr lang="en-US" sz="2400">
                          <a:effectLst/>
                        </a:rPr>
                        <a:t>Allow console output</a:t>
                      </a:r>
                    </a:p>
                  </a:txBody>
                  <a:tcPr marL="62881" marR="62881" marT="37728" marB="37728" anchor="ctr"/>
                </a:tc>
                <a:extLst>
                  <a:ext uri="{0D108BD9-81ED-4DB2-BD59-A6C34878D82A}">
                    <a16:rowId xmlns:a16="http://schemas.microsoft.com/office/drawing/2014/main" val="997813274"/>
                  </a:ext>
                </a:extLst>
              </a:tr>
              <a:tr h="370840">
                <a:tc>
                  <a:txBody>
                    <a:bodyPr/>
                    <a:lstStyle/>
                    <a:p>
                      <a:pPr fontAlgn="base" latinLnBrk="0"/>
                      <a:r>
                        <a:rPr lang="en-US" sz="2400" b="1" dirty="0">
                          <a:effectLst/>
                        </a:rPr>
                        <a:t>Set station mode</a:t>
                      </a:r>
                    </a:p>
                  </a:txBody>
                  <a:tcPr marL="62881" marR="62881" marT="37728" marB="37728" anchor="ctr"/>
                </a:tc>
                <a:tc>
                  <a:txBody>
                    <a:bodyPr/>
                    <a:lstStyle/>
                    <a:p>
                      <a:pPr fontAlgn="base" latinLnBrk="0"/>
                      <a:r>
                        <a:rPr lang="en-US" sz="2400" dirty="0" err="1">
                          <a:effectLst/>
                        </a:rPr>
                        <a:t>WiFi.mode</a:t>
                      </a:r>
                      <a:r>
                        <a:rPr lang="en-US" sz="2400" dirty="0">
                          <a:effectLst/>
                        </a:rPr>
                        <a:t>(WIFI_STA);</a:t>
                      </a:r>
                    </a:p>
                  </a:txBody>
                  <a:tcPr marL="62881" marR="62881" marT="37728" marB="37728" anchor="ctr"/>
                </a:tc>
                <a:tc>
                  <a:txBody>
                    <a:bodyPr/>
                    <a:lstStyle/>
                    <a:p>
                      <a:pPr fontAlgn="base" latinLnBrk="0"/>
                      <a:r>
                        <a:rPr lang="en-US" sz="2400">
                          <a:effectLst/>
                        </a:rPr>
                        <a:t>Prepare for scanning without connecting</a:t>
                      </a:r>
                    </a:p>
                  </a:txBody>
                  <a:tcPr marL="62881" marR="62881" marT="37728" marB="37728" anchor="ctr"/>
                </a:tc>
                <a:extLst>
                  <a:ext uri="{0D108BD9-81ED-4DB2-BD59-A6C34878D82A}">
                    <a16:rowId xmlns:a16="http://schemas.microsoft.com/office/drawing/2014/main" val="1730262112"/>
                  </a:ext>
                </a:extLst>
              </a:tr>
              <a:tr h="370840">
                <a:tc>
                  <a:txBody>
                    <a:bodyPr/>
                    <a:lstStyle/>
                    <a:p>
                      <a:pPr fontAlgn="base" latinLnBrk="0"/>
                      <a:r>
                        <a:rPr lang="en-US" sz="2400" b="1" dirty="0">
                          <a:effectLst/>
                        </a:rPr>
                        <a:t>Disconnect </a:t>
                      </a:r>
                      <a:r>
                        <a:rPr lang="en-US" sz="2400" b="1" dirty="0" err="1">
                          <a:effectLst/>
                        </a:rPr>
                        <a:t>WiFi</a:t>
                      </a:r>
                      <a:endParaRPr lang="en-US" sz="2400" b="1" dirty="0">
                        <a:effectLst/>
                      </a:endParaRPr>
                    </a:p>
                  </a:txBody>
                  <a:tcPr marL="62881" marR="62881" marT="37728" marB="37728" anchor="ctr"/>
                </a:tc>
                <a:tc>
                  <a:txBody>
                    <a:bodyPr/>
                    <a:lstStyle/>
                    <a:p>
                      <a:pPr fontAlgn="base" latinLnBrk="0"/>
                      <a:r>
                        <a:rPr lang="en-US" sz="2400" dirty="0" err="1">
                          <a:effectLst/>
                        </a:rPr>
                        <a:t>WiFi.disconnect</a:t>
                      </a:r>
                      <a:r>
                        <a:rPr lang="en-US" sz="2400" dirty="0">
                          <a:effectLst/>
                        </a:rPr>
                        <a:t>();</a:t>
                      </a:r>
                    </a:p>
                  </a:txBody>
                  <a:tcPr marL="62881" marR="62881" marT="37728" marB="37728" anchor="ctr"/>
                </a:tc>
                <a:tc>
                  <a:txBody>
                    <a:bodyPr/>
                    <a:lstStyle/>
                    <a:p>
                      <a:pPr fontAlgn="base" latinLnBrk="0"/>
                      <a:r>
                        <a:rPr lang="en-US" sz="2400">
                          <a:effectLst/>
                        </a:rPr>
                        <a:t>Clear prior connections</a:t>
                      </a:r>
                    </a:p>
                  </a:txBody>
                  <a:tcPr marL="62881" marR="62881" marT="37728" marB="37728" anchor="ctr"/>
                </a:tc>
                <a:extLst>
                  <a:ext uri="{0D108BD9-81ED-4DB2-BD59-A6C34878D82A}">
                    <a16:rowId xmlns:a16="http://schemas.microsoft.com/office/drawing/2014/main" val="3942952263"/>
                  </a:ext>
                </a:extLst>
              </a:tr>
              <a:tr h="370840">
                <a:tc>
                  <a:txBody>
                    <a:bodyPr/>
                    <a:lstStyle/>
                    <a:p>
                      <a:pPr fontAlgn="base" latinLnBrk="0"/>
                      <a:r>
                        <a:rPr lang="en-US" sz="2400" b="1" dirty="0">
                          <a:effectLst/>
                        </a:rPr>
                        <a:t>Scan networks</a:t>
                      </a:r>
                    </a:p>
                  </a:txBody>
                  <a:tcPr marL="62881" marR="62881" marT="37728" marB="37728" anchor="ctr"/>
                </a:tc>
                <a:tc>
                  <a:txBody>
                    <a:bodyPr/>
                    <a:lstStyle/>
                    <a:p>
                      <a:pPr fontAlgn="base" latinLnBrk="0"/>
                      <a:r>
                        <a:rPr lang="en-US" sz="2400" dirty="0" err="1">
                          <a:effectLst/>
                        </a:rPr>
                        <a:t>int</a:t>
                      </a:r>
                      <a:r>
                        <a:rPr lang="en-US" sz="2400" dirty="0">
                          <a:effectLst/>
                        </a:rPr>
                        <a:t> n = </a:t>
                      </a:r>
                      <a:r>
                        <a:rPr lang="en-US" sz="2400" dirty="0" err="1">
                          <a:effectLst/>
                        </a:rPr>
                        <a:t>WiFi.scanNetworks</a:t>
                      </a:r>
                      <a:r>
                        <a:rPr lang="en-US" sz="2400" dirty="0">
                          <a:effectLst/>
                        </a:rPr>
                        <a:t>();</a:t>
                      </a:r>
                    </a:p>
                  </a:txBody>
                  <a:tcPr marL="62881" marR="62881" marT="37728" marB="37728" anchor="ctr"/>
                </a:tc>
                <a:tc>
                  <a:txBody>
                    <a:bodyPr/>
                    <a:lstStyle/>
                    <a:p>
                      <a:pPr fontAlgn="base" latinLnBrk="0"/>
                      <a:r>
                        <a:rPr lang="en-US" sz="2400" dirty="0">
                          <a:effectLst/>
                        </a:rPr>
                        <a:t>Find nearby </a:t>
                      </a:r>
                      <a:r>
                        <a:rPr lang="en-US" sz="2400" dirty="0" err="1">
                          <a:effectLst/>
                        </a:rPr>
                        <a:t>WiFi</a:t>
                      </a:r>
                      <a:r>
                        <a:rPr lang="en-US" sz="2400" dirty="0">
                          <a:effectLst/>
                        </a:rPr>
                        <a:t> networks</a:t>
                      </a:r>
                    </a:p>
                  </a:txBody>
                  <a:tcPr marL="62881" marR="62881" marT="37728" marB="37728" anchor="ctr"/>
                </a:tc>
                <a:extLst>
                  <a:ext uri="{0D108BD9-81ED-4DB2-BD59-A6C34878D82A}">
                    <a16:rowId xmlns:a16="http://schemas.microsoft.com/office/drawing/2014/main" val="3981452803"/>
                  </a:ext>
                </a:extLst>
              </a:tr>
              <a:tr h="370840">
                <a:tc>
                  <a:txBody>
                    <a:bodyPr/>
                    <a:lstStyle/>
                    <a:p>
                      <a:pPr fontAlgn="base" latinLnBrk="0"/>
                      <a:r>
                        <a:rPr lang="en-US" sz="2400" b="1" dirty="0">
                          <a:effectLst/>
                        </a:rPr>
                        <a:t>Display info loop</a:t>
                      </a:r>
                    </a:p>
                  </a:txBody>
                  <a:tcPr marL="62881" marR="62881" marT="37728" marB="37728" anchor="ctr"/>
                </a:tc>
                <a:tc>
                  <a:txBody>
                    <a:bodyPr/>
                    <a:lstStyle/>
                    <a:p>
                      <a:pPr fontAlgn="base" latinLnBrk="0"/>
                      <a:r>
                        <a:rPr lang="en-US" sz="2400">
                          <a:effectLst/>
                        </a:rPr>
                        <a:t>WiFi.SSID(i), WiFi.RSSI(i), WiFi.encryptionType(i)</a:t>
                      </a:r>
                    </a:p>
                  </a:txBody>
                  <a:tcPr marL="62881" marR="62881" marT="37728" marB="37728" anchor="ctr"/>
                </a:tc>
                <a:tc>
                  <a:txBody>
                    <a:bodyPr/>
                    <a:lstStyle/>
                    <a:p>
                      <a:pPr fontAlgn="base" latinLnBrk="0"/>
                      <a:r>
                        <a:rPr lang="en-US" sz="2400" dirty="0">
                          <a:effectLst/>
                        </a:rPr>
                        <a:t>Show SSID, signal strength, security</a:t>
                      </a:r>
                    </a:p>
                  </a:txBody>
                  <a:tcPr marL="62881" marR="62881" marT="37728" marB="37728" anchor="ctr"/>
                </a:tc>
                <a:extLst>
                  <a:ext uri="{0D108BD9-81ED-4DB2-BD59-A6C34878D82A}">
                    <a16:rowId xmlns:a16="http://schemas.microsoft.com/office/drawing/2014/main" val="1999788261"/>
                  </a:ext>
                </a:extLst>
              </a:tr>
              <a:tr h="370840">
                <a:tc>
                  <a:txBody>
                    <a:bodyPr/>
                    <a:lstStyle/>
                    <a:p>
                      <a:pPr fontAlgn="base" latinLnBrk="0"/>
                      <a:r>
                        <a:rPr lang="en-US" sz="2400" b="1" dirty="0">
                          <a:effectLst/>
                        </a:rPr>
                        <a:t>Cleanup</a:t>
                      </a:r>
                    </a:p>
                  </a:txBody>
                  <a:tcPr marL="62881" marR="62881" marT="37728" marB="37728" anchor="ctr"/>
                </a:tc>
                <a:tc>
                  <a:txBody>
                    <a:bodyPr/>
                    <a:lstStyle/>
                    <a:p>
                      <a:pPr fontAlgn="base" latinLnBrk="0"/>
                      <a:r>
                        <a:rPr lang="en-US" sz="2400">
                          <a:effectLst/>
                        </a:rPr>
                        <a:t>WiFi.scanDelete();</a:t>
                      </a:r>
                    </a:p>
                  </a:txBody>
                  <a:tcPr marL="62881" marR="62881" marT="37728" marB="37728" anchor="ctr"/>
                </a:tc>
                <a:tc>
                  <a:txBody>
                    <a:bodyPr/>
                    <a:lstStyle/>
                    <a:p>
                      <a:pPr fontAlgn="base" latinLnBrk="0"/>
                      <a:r>
                        <a:rPr lang="en-US" sz="2400" dirty="0">
                          <a:effectLst/>
                        </a:rPr>
                        <a:t>Free memory after scan</a:t>
                      </a:r>
                    </a:p>
                  </a:txBody>
                  <a:tcPr marL="62881" marR="62881" marT="37728" marB="37728" anchor="ctr"/>
                </a:tc>
                <a:extLst>
                  <a:ext uri="{0D108BD9-81ED-4DB2-BD59-A6C34878D82A}">
                    <a16:rowId xmlns:a16="http://schemas.microsoft.com/office/drawing/2014/main" val="2520313135"/>
                  </a:ext>
                </a:extLst>
              </a:tr>
              <a:tr h="370840">
                <a:tc>
                  <a:txBody>
                    <a:bodyPr/>
                    <a:lstStyle/>
                    <a:p>
                      <a:pPr fontAlgn="base" latinLnBrk="0"/>
                      <a:r>
                        <a:rPr lang="en-US" sz="2400" b="1" dirty="0">
                          <a:effectLst/>
                        </a:rPr>
                        <a:t>Repeat or delay</a:t>
                      </a:r>
                    </a:p>
                  </a:txBody>
                  <a:tcPr marL="62881" marR="62881" marT="37728" marB="37728" anchor="ctr"/>
                </a:tc>
                <a:tc>
                  <a:txBody>
                    <a:bodyPr/>
                    <a:lstStyle/>
                    <a:p>
                      <a:pPr fontAlgn="base" latinLnBrk="0"/>
                      <a:r>
                        <a:rPr lang="en-US" sz="2400">
                          <a:effectLst/>
                        </a:rPr>
                        <a:t>delay(5000);</a:t>
                      </a:r>
                    </a:p>
                  </a:txBody>
                  <a:tcPr marL="62881" marR="62881" marT="37728" marB="37728" anchor="ctr"/>
                </a:tc>
                <a:tc>
                  <a:txBody>
                    <a:bodyPr/>
                    <a:lstStyle/>
                    <a:p>
                      <a:pPr fontAlgn="base" latinLnBrk="0"/>
                      <a:r>
                        <a:rPr lang="en-US" sz="2400" dirty="0">
                          <a:effectLst/>
                        </a:rPr>
                        <a:t>Pause before next scan (optional)</a:t>
                      </a:r>
                    </a:p>
                  </a:txBody>
                  <a:tcPr marL="62881" marR="62881" marT="37728" marB="37728" anchor="ctr"/>
                </a:tc>
                <a:extLst>
                  <a:ext uri="{0D108BD9-81ED-4DB2-BD59-A6C34878D82A}">
                    <a16:rowId xmlns:a16="http://schemas.microsoft.com/office/drawing/2014/main" val="842937117"/>
                  </a:ext>
                </a:extLst>
              </a:tr>
            </a:tbl>
          </a:graphicData>
        </a:graphic>
      </p:graphicFrame>
      <p:sp>
        <p:nvSpPr>
          <p:cNvPr id="7" name="Rectangle 6"/>
          <p:cNvSpPr/>
          <p:nvPr/>
        </p:nvSpPr>
        <p:spPr>
          <a:xfrm>
            <a:off x="150313" y="473107"/>
            <a:ext cx="4808624" cy="461665"/>
          </a:xfrm>
          <a:prstGeom prst="rect">
            <a:avLst/>
          </a:prstGeom>
        </p:spPr>
        <p:txBody>
          <a:bodyPr wrap="none">
            <a:spAutoFit/>
          </a:bodyPr>
          <a:lstStyle/>
          <a:p>
            <a:r>
              <a:rPr lang="en-US" sz="2400" b="1" dirty="0"/>
              <a:t>ESP32 </a:t>
            </a:r>
            <a:r>
              <a:rPr lang="en-US" sz="2400" b="1" dirty="0" err="1"/>
              <a:t>WiFi</a:t>
            </a:r>
            <a:r>
              <a:rPr lang="en-US" sz="2400" b="1" dirty="0"/>
              <a:t> Network Scan Procedure</a:t>
            </a:r>
          </a:p>
        </p:txBody>
      </p:sp>
    </p:spTree>
    <p:extLst>
      <p:ext uri="{BB962C8B-B14F-4D97-AF65-F5344CB8AC3E}">
        <p14:creationId xmlns:p14="http://schemas.microsoft.com/office/powerpoint/2010/main" val="40990541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Google Shape;91;p1"/>
          <p:cNvPicPr preferRelativeResize="0"/>
          <p:nvPr/>
        </p:nvPicPr>
        <p:blipFill rotWithShape="1">
          <a:blip r:embed="rId2">
            <a:alphaModFix/>
          </a:blip>
          <a:srcRect/>
          <a:stretch/>
        </p:blipFill>
        <p:spPr>
          <a:xfrm>
            <a:off x="11251678" y="9510"/>
            <a:ext cx="907142" cy="473264"/>
          </a:xfrm>
          <a:prstGeom prst="rect">
            <a:avLst/>
          </a:prstGeom>
          <a:noFill/>
          <a:ln>
            <a:noFill/>
          </a:ln>
        </p:spPr>
      </p:pic>
      <p:sp>
        <p:nvSpPr>
          <p:cNvPr id="6" name="Google Shape;93;p1"/>
          <p:cNvSpPr txBox="1"/>
          <p:nvPr/>
        </p:nvSpPr>
        <p:spPr>
          <a:xfrm>
            <a:off x="2555308" y="6523738"/>
            <a:ext cx="7241436"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dirty="0" err="1">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Tektork</a:t>
            </a:r>
            <a:r>
              <a:rPr lang="en-US"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Private Limited, </a:t>
            </a:r>
            <a:r>
              <a:rPr lang="en-US" sz="1600" b="1" dirty="0" smtClean="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Coimbatore</a:t>
            </a:r>
            <a:endParaRPr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0107" y="1181822"/>
            <a:ext cx="8836104" cy="4880775"/>
          </a:xfrm>
          <a:prstGeom prst="rect">
            <a:avLst/>
          </a:prstGeom>
        </p:spPr>
      </p:pic>
      <p:sp>
        <p:nvSpPr>
          <p:cNvPr id="7" name="Rectangle 6"/>
          <p:cNvSpPr/>
          <p:nvPr/>
        </p:nvSpPr>
        <p:spPr>
          <a:xfrm>
            <a:off x="167791" y="113442"/>
            <a:ext cx="849913" cy="461665"/>
          </a:xfrm>
          <a:prstGeom prst="rect">
            <a:avLst/>
          </a:prstGeom>
        </p:spPr>
        <p:txBody>
          <a:bodyPr wrap="none">
            <a:spAutoFit/>
          </a:bodyPr>
          <a:lstStyle/>
          <a:p>
            <a:r>
              <a:rPr lang="en-US" sz="2400" b="1" dirty="0"/>
              <a:t>Wi-Fi</a:t>
            </a:r>
          </a:p>
        </p:txBody>
      </p:sp>
    </p:spTree>
    <p:extLst>
      <p:ext uri="{BB962C8B-B14F-4D97-AF65-F5344CB8AC3E}">
        <p14:creationId xmlns:p14="http://schemas.microsoft.com/office/powerpoint/2010/main" val="18051176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oogle Shape;91;p1"/>
          <p:cNvPicPr preferRelativeResize="0"/>
          <p:nvPr/>
        </p:nvPicPr>
        <p:blipFill rotWithShape="1">
          <a:blip r:embed="rId2">
            <a:alphaModFix/>
          </a:blip>
          <a:srcRect/>
          <a:stretch/>
        </p:blipFill>
        <p:spPr>
          <a:xfrm>
            <a:off x="11251678" y="9510"/>
            <a:ext cx="907142" cy="473264"/>
          </a:xfrm>
          <a:prstGeom prst="rect">
            <a:avLst/>
          </a:prstGeom>
          <a:noFill/>
          <a:ln>
            <a:noFill/>
          </a:ln>
        </p:spPr>
      </p:pic>
      <p:sp>
        <p:nvSpPr>
          <p:cNvPr id="12" name="Google Shape;93;p1"/>
          <p:cNvSpPr txBox="1"/>
          <p:nvPr/>
        </p:nvSpPr>
        <p:spPr>
          <a:xfrm>
            <a:off x="2555308" y="6523738"/>
            <a:ext cx="7241436"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dirty="0" err="1">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Tektork</a:t>
            </a:r>
            <a:r>
              <a:rPr lang="en-US"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Private Limited, </a:t>
            </a:r>
            <a:r>
              <a:rPr lang="en-US" sz="1600" b="1" dirty="0" smtClean="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Coimbatore</a:t>
            </a:r>
            <a:endParaRPr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endParaRPr>
          </a:p>
        </p:txBody>
      </p:sp>
      <p:sp>
        <p:nvSpPr>
          <p:cNvPr id="3" name="Rectangle 2"/>
          <p:cNvSpPr/>
          <p:nvPr/>
        </p:nvSpPr>
        <p:spPr>
          <a:xfrm>
            <a:off x="131417" y="482774"/>
            <a:ext cx="4705134" cy="461665"/>
          </a:xfrm>
          <a:prstGeom prst="rect">
            <a:avLst/>
          </a:prstGeom>
        </p:spPr>
        <p:txBody>
          <a:bodyPr wrap="none">
            <a:spAutoFit/>
          </a:bodyPr>
          <a:lstStyle/>
          <a:p>
            <a:r>
              <a:rPr lang="en-US" sz="2400" b="1" dirty="0" err="1"/>
              <a:t>WiFi</a:t>
            </a:r>
            <a:r>
              <a:rPr lang="en-US" sz="2400" b="1" dirty="0"/>
              <a:t> Scan Output on Serial Monitor</a:t>
            </a:r>
          </a:p>
        </p:txBody>
      </p:sp>
      <p:sp>
        <p:nvSpPr>
          <p:cNvPr id="4" name="Rectangle 1"/>
          <p:cNvSpPr>
            <a:spLocks noChangeArrowheads="1"/>
          </p:cNvSpPr>
          <p:nvPr/>
        </p:nvSpPr>
        <p:spPr bwMode="auto">
          <a:xfrm rot="10800000" flipV="1">
            <a:off x="131415" y="1464816"/>
            <a:ext cx="1188104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smtClean="0">
                <a:ln>
                  <a:noFill/>
                </a:ln>
                <a:solidFill>
                  <a:schemeClr val="tx1"/>
                </a:solidFill>
                <a:effectLst/>
              </a:rPr>
              <a:t>Upload the Wi-Fi scan code</a:t>
            </a:r>
            <a:r>
              <a:rPr kumimoji="0" lang="en-US" altLang="en-US" sz="2400" b="0" i="0" u="none" strike="noStrike" cap="none" normalizeH="0" baseline="0" dirty="0" smtClean="0">
                <a:ln>
                  <a:noFill/>
                </a:ln>
                <a:solidFill>
                  <a:schemeClr val="tx1"/>
                </a:solidFill>
                <a:effectLst/>
              </a:rPr>
              <a:t> to your ESP32 using the Arduino IDE (or other IDE).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smtClean="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smtClean="0">
                <a:ln>
                  <a:noFill/>
                </a:ln>
                <a:solidFill>
                  <a:schemeClr val="tx1"/>
                </a:solidFill>
                <a:effectLst/>
              </a:rPr>
              <a:t>Open the Serial Monitor</a:t>
            </a:r>
            <a:r>
              <a:rPr kumimoji="0" lang="en-US" altLang="en-US" sz="2400" b="0" i="0" u="none" strike="noStrike" cap="none" normalizeH="0" baseline="0" dirty="0" smtClean="0">
                <a:ln>
                  <a:noFill/>
                </a:ln>
                <a:solidFill>
                  <a:schemeClr val="tx1"/>
                </a:solidFill>
                <a:effectLst/>
              </a:rPr>
              <a:t> (make sure the correct baud rate is set, usually 115200).</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smtClean="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smtClean="0">
                <a:ln>
                  <a:noFill/>
                </a:ln>
                <a:solidFill>
                  <a:schemeClr val="tx1"/>
                </a:solidFill>
                <a:effectLst/>
              </a:rPr>
              <a:t>You’ll see a list of available Wi-Fi networks</a:t>
            </a:r>
            <a:r>
              <a:rPr kumimoji="0" lang="en-US" altLang="en-US" sz="2400" b="0" i="0" u="none" strike="noStrike" cap="none" normalizeH="0" baseline="0" dirty="0" smtClean="0">
                <a:ln>
                  <a:noFill/>
                </a:ln>
                <a:solidFill>
                  <a:schemeClr val="tx1"/>
                </a:solidFill>
                <a:effectLst/>
              </a:rPr>
              <a:t>, including their SSID, signal strength (RSSI), and encryption type</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p:txBody>
      </p:sp>
      <p:pic>
        <p:nvPicPr>
          <p:cNvPr id="5" name="Picture 4"/>
          <p:cNvPicPr>
            <a:picLocks noChangeAspect="1"/>
          </p:cNvPicPr>
          <p:nvPr/>
        </p:nvPicPr>
        <p:blipFill>
          <a:blip r:embed="rId3"/>
          <a:stretch>
            <a:fillRect/>
          </a:stretch>
        </p:blipFill>
        <p:spPr>
          <a:xfrm>
            <a:off x="204695" y="4163722"/>
            <a:ext cx="11806939" cy="1974031"/>
          </a:xfrm>
          <a:prstGeom prst="rect">
            <a:avLst/>
          </a:prstGeom>
        </p:spPr>
      </p:pic>
    </p:spTree>
    <p:extLst>
      <p:ext uri="{BB962C8B-B14F-4D97-AF65-F5344CB8AC3E}">
        <p14:creationId xmlns:p14="http://schemas.microsoft.com/office/powerpoint/2010/main" val="645182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oogle Shape;91;p1"/>
          <p:cNvPicPr preferRelativeResize="0"/>
          <p:nvPr/>
        </p:nvPicPr>
        <p:blipFill rotWithShape="1">
          <a:blip r:embed="rId2">
            <a:alphaModFix/>
          </a:blip>
          <a:srcRect/>
          <a:stretch/>
        </p:blipFill>
        <p:spPr>
          <a:xfrm>
            <a:off x="11251678" y="9510"/>
            <a:ext cx="907142" cy="473264"/>
          </a:xfrm>
          <a:prstGeom prst="rect">
            <a:avLst/>
          </a:prstGeom>
          <a:noFill/>
          <a:ln>
            <a:noFill/>
          </a:ln>
        </p:spPr>
      </p:pic>
      <p:sp>
        <p:nvSpPr>
          <p:cNvPr id="12" name="Google Shape;93;p1"/>
          <p:cNvSpPr txBox="1"/>
          <p:nvPr/>
        </p:nvSpPr>
        <p:spPr>
          <a:xfrm>
            <a:off x="2555308" y="6523738"/>
            <a:ext cx="7241436"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dirty="0" err="1">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Tektork</a:t>
            </a:r>
            <a:r>
              <a:rPr lang="en-US"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Private Limited, </a:t>
            </a:r>
            <a:r>
              <a:rPr lang="en-US" sz="1600" b="1" dirty="0" smtClean="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Coimbatore</a:t>
            </a:r>
            <a:endParaRPr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endParaRPr>
          </a:p>
        </p:txBody>
      </p:sp>
      <p:sp>
        <p:nvSpPr>
          <p:cNvPr id="2" name="Rectangle 1"/>
          <p:cNvSpPr/>
          <p:nvPr/>
        </p:nvSpPr>
        <p:spPr>
          <a:xfrm>
            <a:off x="155149" y="246142"/>
            <a:ext cx="7889147" cy="461665"/>
          </a:xfrm>
          <a:prstGeom prst="rect">
            <a:avLst/>
          </a:prstGeom>
        </p:spPr>
        <p:txBody>
          <a:bodyPr wrap="none">
            <a:spAutoFit/>
          </a:bodyPr>
          <a:lstStyle/>
          <a:p>
            <a:r>
              <a:rPr lang="en-US" sz="2400" b="1" dirty="0" err="1"/>
              <a:t>WiFi</a:t>
            </a:r>
            <a:r>
              <a:rPr lang="en-US" sz="2400" b="1" dirty="0"/>
              <a:t> Connection: Print SSID and IP Address to Serial Monitor</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53" y="3412068"/>
            <a:ext cx="11807207" cy="3036949"/>
          </a:xfrm>
          <a:prstGeom prst="rect">
            <a:avLst/>
          </a:prstGeom>
        </p:spPr>
      </p:pic>
      <p:sp>
        <p:nvSpPr>
          <p:cNvPr id="6" name="Rectangle 5"/>
          <p:cNvSpPr/>
          <p:nvPr/>
        </p:nvSpPr>
        <p:spPr>
          <a:xfrm>
            <a:off x="205253" y="882736"/>
            <a:ext cx="11807207" cy="2308324"/>
          </a:xfrm>
          <a:prstGeom prst="rect">
            <a:avLst/>
          </a:prstGeom>
        </p:spPr>
        <p:txBody>
          <a:bodyPr wrap="square">
            <a:spAutoFit/>
          </a:bodyPr>
          <a:lstStyle/>
          <a:p>
            <a:pPr marL="285750" lvl="0" indent="-285750" eaLnBrk="0" fontAlgn="base" hangingPunct="0">
              <a:spcBef>
                <a:spcPct val="0"/>
              </a:spcBef>
              <a:spcAft>
                <a:spcPct val="0"/>
              </a:spcAft>
              <a:buFont typeface="Arial" panose="020B0604020202020204" pitchFamily="34" charset="0"/>
              <a:buChar char="•"/>
            </a:pPr>
            <a:r>
              <a:rPr lang="en-US" altLang="en-US" sz="2400" b="1" dirty="0"/>
              <a:t>Upload</a:t>
            </a:r>
            <a:r>
              <a:rPr lang="en-US" altLang="en-US" sz="2400" dirty="0"/>
              <a:t> the Wi-Fi connection code to your ESP32 using the </a:t>
            </a:r>
            <a:r>
              <a:rPr lang="en-US" altLang="en-US" sz="2400" b="1" dirty="0"/>
              <a:t>Arduino IDE</a:t>
            </a:r>
            <a:r>
              <a:rPr lang="en-US" altLang="en-US" sz="2400" dirty="0" smtClean="0"/>
              <a:t>.</a:t>
            </a:r>
          </a:p>
          <a:p>
            <a:pPr marL="285750" lvl="0" indent="-285750" eaLnBrk="0" fontAlgn="base" hangingPunct="0">
              <a:spcBef>
                <a:spcPct val="0"/>
              </a:spcBef>
              <a:spcAft>
                <a:spcPct val="0"/>
              </a:spcAft>
              <a:buFont typeface="Arial" panose="020B0604020202020204" pitchFamily="34" charset="0"/>
              <a:buChar char="•"/>
            </a:pPr>
            <a:endParaRPr lang="en-US" altLang="en-US" sz="2400" dirty="0"/>
          </a:p>
          <a:p>
            <a:pPr marL="285750" lvl="0" indent="-285750" eaLnBrk="0" fontAlgn="base" hangingPunct="0">
              <a:spcBef>
                <a:spcPct val="0"/>
              </a:spcBef>
              <a:spcAft>
                <a:spcPct val="0"/>
              </a:spcAft>
              <a:buFont typeface="Arial" panose="020B0604020202020204" pitchFamily="34" charset="0"/>
              <a:buChar char="•"/>
            </a:pPr>
            <a:r>
              <a:rPr lang="en-US" altLang="en-US" sz="2400" b="1" dirty="0"/>
              <a:t>Enter</a:t>
            </a:r>
            <a:r>
              <a:rPr lang="en-US" altLang="en-US" sz="2400" dirty="0"/>
              <a:t> your Wi-Fi </a:t>
            </a:r>
            <a:r>
              <a:rPr lang="en-US" altLang="en-US" sz="2400" b="1" dirty="0"/>
              <a:t>SSID</a:t>
            </a:r>
            <a:r>
              <a:rPr lang="en-US" altLang="en-US" sz="2400" dirty="0"/>
              <a:t> and </a:t>
            </a:r>
            <a:r>
              <a:rPr lang="en-US" altLang="en-US" sz="2400" b="1" dirty="0"/>
              <a:t>password</a:t>
            </a:r>
            <a:r>
              <a:rPr lang="en-US" altLang="en-US" sz="2400" dirty="0"/>
              <a:t> in the code before uploading</a:t>
            </a:r>
            <a:r>
              <a:rPr lang="en-US" altLang="en-US" sz="2400" dirty="0" smtClean="0"/>
              <a:t>.</a:t>
            </a:r>
          </a:p>
          <a:p>
            <a:pPr marL="285750" lvl="0" indent="-285750" eaLnBrk="0" fontAlgn="base" hangingPunct="0">
              <a:spcBef>
                <a:spcPct val="0"/>
              </a:spcBef>
              <a:spcAft>
                <a:spcPct val="0"/>
              </a:spcAft>
              <a:buFont typeface="Arial" panose="020B0604020202020204" pitchFamily="34" charset="0"/>
              <a:buChar char="•"/>
            </a:pPr>
            <a:endParaRPr lang="en-US" altLang="en-US" sz="2400" dirty="0"/>
          </a:p>
          <a:p>
            <a:pPr marL="285750" lvl="0" indent="-285750" eaLnBrk="0" fontAlgn="base" hangingPunct="0">
              <a:spcBef>
                <a:spcPct val="0"/>
              </a:spcBef>
              <a:spcAft>
                <a:spcPct val="0"/>
              </a:spcAft>
              <a:buFont typeface="Arial" panose="020B0604020202020204" pitchFamily="34" charset="0"/>
              <a:buChar char="•"/>
            </a:pPr>
            <a:r>
              <a:rPr lang="en-US" altLang="en-US" sz="2400" b="1" dirty="0"/>
              <a:t>Open</a:t>
            </a:r>
            <a:r>
              <a:rPr lang="en-US" altLang="en-US" sz="2400" dirty="0"/>
              <a:t> the </a:t>
            </a:r>
            <a:r>
              <a:rPr lang="en-US" altLang="en-US" sz="2400" b="1" dirty="0"/>
              <a:t>Serial Monitor</a:t>
            </a:r>
            <a:r>
              <a:rPr lang="en-US" altLang="en-US" sz="2400" dirty="0"/>
              <a:t> — the connected </a:t>
            </a:r>
            <a:r>
              <a:rPr lang="en-US" altLang="en-US" sz="2400" b="1" dirty="0"/>
              <a:t>SSID name</a:t>
            </a:r>
            <a:r>
              <a:rPr lang="en-US" altLang="en-US" sz="2400" dirty="0"/>
              <a:t> and assigned </a:t>
            </a:r>
            <a:r>
              <a:rPr lang="en-US" altLang="en-US" sz="2400" b="1" dirty="0"/>
              <a:t>IP address</a:t>
            </a:r>
            <a:r>
              <a:rPr lang="en-US" altLang="en-US" sz="2400" dirty="0"/>
              <a:t> will be displayed.</a:t>
            </a:r>
          </a:p>
        </p:txBody>
      </p:sp>
    </p:spTree>
    <p:extLst>
      <p:ext uri="{BB962C8B-B14F-4D97-AF65-F5344CB8AC3E}">
        <p14:creationId xmlns:p14="http://schemas.microsoft.com/office/powerpoint/2010/main" val="1326619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oogle Shape;91;p1"/>
          <p:cNvPicPr preferRelativeResize="0"/>
          <p:nvPr/>
        </p:nvPicPr>
        <p:blipFill rotWithShape="1">
          <a:blip r:embed="rId2">
            <a:alphaModFix/>
          </a:blip>
          <a:srcRect/>
          <a:stretch/>
        </p:blipFill>
        <p:spPr>
          <a:xfrm>
            <a:off x="11251678" y="9510"/>
            <a:ext cx="907142" cy="473264"/>
          </a:xfrm>
          <a:prstGeom prst="rect">
            <a:avLst/>
          </a:prstGeom>
          <a:noFill/>
          <a:ln>
            <a:noFill/>
          </a:ln>
        </p:spPr>
      </p:pic>
      <p:sp>
        <p:nvSpPr>
          <p:cNvPr id="12" name="Google Shape;93;p1"/>
          <p:cNvSpPr txBox="1"/>
          <p:nvPr/>
        </p:nvSpPr>
        <p:spPr>
          <a:xfrm>
            <a:off x="2555308" y="6523738"/>
            <a:ext cx="7241436"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dirty="0" err="1">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Tektork</a:t>
            </a:r>
            <a:r>
              <a:rPr lang="en-US"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Private Limited, </a:t>
            </a:r>
            <a:r>
              <a:rPr lang="en-US" sz="1600" b="1" dirty="0" smtClean="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Coimbatore</a:t>
            </a:r>
            <a:endParaRPr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endParaRPr>
          </a:p>
        </p:txBody>
      </p:sp>
      <p:sp>
        <p:nvSpPr>
          <p:cNvPr id="4" name="Rectangle 3"/>
          <p:cNvSpPr/>
          <p:nvPr/>
        </p:nvSpPr>
        <p:spPr>
          <a:xfrm>
            <a:off x="3789154" y="2856027"/>
            <a:ext cx="4773743" cy="769441"/>
          </a:xfrm>
          <a:prstGeom prst="rect">
            <a:avLst/>
          </a:prstGeom>
        </p:spPr>
        <p:txBody>
          <a:bodyPr wrap="none">
            <a:spAutoFit/>
          </a:bodyPr>
          <a:lstStyle/>
          <a:p>
            <a:r>
              <a:rPr lang="en-US" sz="4400" b="1" dirty="0" smtClean="0">
                <a:effectLst>
                  <a:outerShdw blurRad="38100" dist="38100" dir="2700000" algn="tl">
                    <a:srgbClr val="000000">
                      <a:alpha val="43137"/>
                    </a:srgbClr>
                  </a:outerShdw>
                </a:effectLst>
              </a:rPr>
              <a:t>ESP32 -- </a:t>
            </a:r>
            <a:r>
              <a:rPr lang="en-US" sz="4400" b="1" dirty="0" err="1" smtClean="0">
                <a:effectLst>
                  <a:outerShdw blurRad="38100" dist="38100" dir="2700000" algn="tl">
                    <a:srgbClr val="000000">
                      <a:alpha val="43137"/>
                    </a:srgbClr>
                  </a:outerShdw>
                </a:effectLst>
              </a:rPr>
              <a:t>WebServer</a:t>
            </a:r>
            <a:endParaRPr lang="en-US" sz="4400" dirty="0"/>
          </a:p>
        </p:txBody>
      </p:sp>
    </p:spTree>
    <p:extLst>
      <p:ext uri="{BB962C8B-B14F-4D97-AF65-F5344CB8AC3E}">
        <p14:creationId xmlns:p14="http://schemas.microsoft.com/office/powerpoint/2010/main" val="22530762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oogle Shape;91;p1"/>
          <p:cNvPicPr preferRelativeResize="0"/>
          <p:nvPr/>
        </p:nvPicPr>
        <p:blipFill rotWithShape="1">
          <a:blip r:embed="rId2">
            <a:alphaModFix/>
          </a:blip>
          <a:srcRect/>
          <a:stretch/>
        </p:blipFill>
        <p:spPr>
          <a:xfrm>
            <a:off x="11251678" y="9510"/>
            <a:ext cx="907142" cy="473264"/>
          </a:xfrm>
          <a:prstGeom prst="rect">
            <a:avLst/>
          </a:prstGeom>
          <a:noFill/>
          <a:ln>
            <a:noFill/>
          </a:ln>
        </p:spPr>
      </p:pic>
      <p:sp>
        <p:nvSpPr>
          <p:cNvPr id="12" name="Google Shape;93;p1"/>
          <p:cNvSpPr txBox="1"/>
          <p:nvPr/>
        </p:nvSpPr>
        <p:spPr>
          <a:xfrm>
            <a:off x="2555308" y="6523738"/>
            <a:ext cx="7241436"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dirty="0" err="1">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Tektork</a:t>
            </a:r>
            <a:r>
              <a:rPr lang="en-US"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Private Limited, </a:t>
            </a:r>
            <a:r>
              <a:rPr lang="en-US" sz="1600" b="1" dirty="0" smtClean="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Coimbatore</a:t>
            </a:r>
            <a:endParaRPr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endParaRPr>
          </a:p>
        </p:txBody>
      </p:sp>
      <p:pic>
        <p:nvPicPr>
          <p:cNvPr id="2" name="Picture 1"/>
          <p:cNvPicPr>
            <a:picLocks noChangeAspect="1"/>
          </p:cNvPicPr>
          <p:nvPr/>
        </p:nvPicPr>
        <p:blipFill>
          <a:blip r:embed="rId3"/>
          <a:stretch>
            <a:fillRect/>
          </a:stretch>
        </p:blipFill>
        <p:spPr>
          <a:xfrm>
            <a:off x="920968" y="1014608"/>
            <a:ext cx="10432241" cy="5135671"/>
          </a:xfrm>
          <a:prstGeom prst="rect">
            <a:avLst/>
          </a:prstGeom>
        </p:spPr>
      </p:pic>
      <p:sp>
        <p:nvSpPr>
          <p:cNvPr id="3" name="Rectangle 2"/>
          <p:cNvSpPr/>
          <p:nvPr/>
        </p:nvSpPr>
        <p:spPr>
          <a:xfrm>
            <a:off x="89619" y="113442"/>
            <a:ext cx="1662699" cy="461665"/>
          </a:xfrm>
          <a:prstGeom prst="rect">
            <a:avLst/>
          </a:prstGeom>
        </p:spPr>
        <p:txBody>
          <a:bodyPr wrap="none">
            <a:spAutoFit/>
          </a:bodyPr>
          <a:lstStyle/>
          <a:p>
            <a:r>
              <a:rPr lang="en-US" sz="2400" b="1" dirty="0"/>
              <a:t>Web Server</a:t>
            </a:r>
          </a:p>
        </p:txBody>
      </p:sp>
    </p:spTree>
    <p:extLst>
      <p:ext uri="{BB962C8B-B14F-4D97-AF65-F5344CB8AC3E}">
        <p14:creationId xmlns:p14="http://schemas.microsoft.com/office/powerpoint/2010/main" val="32887623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oogle Shape;91;p1"/>
          <p:cNvPicPr preferRelativeResize="0"/>
          <p:nvPr/>
        </p:nvPicPr>
        <p:blipFill rotWithShape="1">
          <a:blip r:embed="rId2">
            <a:alphaModFix/>
          </a:blip>
          <a:srcRect/>
          <a:stretch/>
        </p:blipFill>
        <p:spPr>
          <a:xfrm>
            <a:off x="11251678" y="9510"/>
            <a:ext cx="907142" cy="473264"/>
          </a:xfrm>
          <a:prstGeom prst="rect">
            <a:avLst/>
          </a:prstGeom>
          <a:noFill/>
          <a:ln>
            <a:noFill/>
          </a:ln>
        </p:spPr>
      </p:pic>
      <p:sp>
        <p:nvSpPr>
          <p:cNvPr id="12" name="Google Shape;93;p1"/>
          <p:cNvSpPr txBox="1"/>
          <p:nvPr/>
        </p:nvSpPr>
        <p:spPr>
          <a:xfrm>
            <a:off x="2555308" y="6523738"/>
            <a:ext cx="7241436"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dirty="0" err="1">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Tektork</a:t>
            </a:r>
            <a:r>
              <a:rPr lang="en-US"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Private Limited, </a:t>
            </a:r>
            <a:r>
              <a:rPr lang="en-US" sz="1600" b="1" dirty="0" smtClean="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Coimbatore</a:t>
            </a:r>
            <a:endParaRPr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endParaRPr>
          </a:p>
        </p:txBody>
      </p:sp>
      <p:sp>
        <p:nvSpPr>
          <p:cNvPr id="2" name="Rectangle 1"/>
          <p:cNvSpPr/>
          <p:nvPr/>
        </p:nvSpPr>
        <p:spPr>
          <a:xfrm>
            <a:off x="131131" y="188598"/>
            <a:ext cx="11969011" cy="6370975"/>
          </a:xfrm>
          <a:prstGeom prst="rect">
            <a:avLst/>
          </a:prstGeom>
        </p:spPr>
        <p:txBody>
          <a:bodyPr wrap="square">
            <a:spAutoFit/>
          </a:bodyPr>
          <a:lstStyle/>
          <a:p>
            <a:r>
              <a:rPr lang="en-US" sz="2400" b="1" dirty="0" smtClean="0"/>
              <a:t>Web Server</a:t>
            </a:r>
          </a:p>
          <a:p>
            <a:endParaRPr lang="en-US" sz="2400" b="1" dirty="0"/>
          </a:p>
          <a:p>
            <a:pPr lvl="0" eaLnBrk="0" fontAlgn="base" hangingPunct="0">
              <a:spcBef>
                <a:spcPct val="0"/>
              </a:spcBef>
              <a:spcAft>
                <a:spcPct val="0"/>
              </a:spcAft>
            </a:pPr>
            <a:r>
              <a:rPr lang="en-US" altLang="en-US" sz="2400" dirty="0" smtClean="0"/>
              <a:t>	The </a:t>
            </a:r>
            <a:r>
              <a:rPr lang="en-US" altLang="en-US" sz="2400" dirty="0"/>
              <a:t>ESP32 web server works by turning the microcontroller into a server that listens for and responds to requests from web clients, such as a browser on a computer or smartphone. This is made possible by the ESP32's built-in Wi-Fi capabilities.</a:t>
            </a:r>
          </a:p>
          <a:p>
            <a:pPr lvl="0" eaLnBrk="0" fontAlgn="base" hangingPunct="0">
              <a:spcBef>
                <a:spcPct val="0"/>
              </a:spcBef>
              <a:spcAft>
                <a:spcPct val="0"/>
              </a:spcAft>
            </a:pPr>
            <a:endParaRPr lang="en-US" altLang="en-US" sz="2400" b="1" dirty="0"/>
          </a:p>
          <a:p>
            <a:pPr lvl="0" eaLnBrk="0" fontAlgn="base" hangingPunct="0">
              <a:spcBef>
                <a:spcPct val="0"/>
              </a:spcBef>
              <a:spcAft>
                <a:spcPct val="0"/>
              </a:spcAft>
            </a:pPr>
            <a:r>
              <a:rPr lang="en-US" sz="2400" b="1" dirty="0"/>
              <a:t>Working </a:t>
            </a:r>
            <a:r>
              <a:rPr lang="en-US" sz="2400" b="1" dirty="0" smtClean="0"/>
              <a:t>Principle</a:t>
            </a:r>
            <a:endParaRPr lang="en-US" altLang="en-US" sz="2400" b="1" dirty="0" smtClean="0"/>
          </a:p>
          <a:p>
            <a:pPr lvl="0" eaLnBrk="0" fontAlgn="base" hangingPunct="0">
              <a:spcBef>
                <a:spcPct val="0"/>
              </a:spcBef>
              <a:spcAft>
                <a:spcPct val="0"/>
              </a:spcAft>
            </a:pPr>
            <a:endParaRPr lang="en-US" altLang="en-US" sz="2400" b="1" dirty="0"/>
          </a:p>
          <a:p>
            <a:pPr lvl="0" eaLnBrk="0" fontAlgn="base" hangingPunct="0">
              <a:spcBef>
                <a:spcPct val="0"/>
              </a:spcBef>
              <a:spcAft>
                <a:spcPct val="0"/>
              </a:spcAft>
            </a:pPr>
            <a:r>
              <a:rPr lang="en-US" altLang="en-US" sz="2400" dirty="0"/>
              <a:t>The process involves several key steps and principles</a:t>
            </a:r>
            <a:r>
              <a:rPr lang="en-US" altLang="en-US" sz="2400" dirty="0" smtClean="0"/>
              <a:t>:</a:t>
            </a:r>
          </a:p>
          <a:p>
            <a:pPr lvl="0" eaLnBrk="0" fontAlgn="base" hangingPunct="0">
              <a:spcBef>
                <a:spcPct val="0"/>
              </a:spcBef>
              <a:spcAft>
                <a:spcPct val="0"/>
              </a:spcAft>
            </a:pPr>
            <a:endParaRPr lang="en-US" altLang="en-US" sz="2400" dirty="0"/>
          </a:p>
          <a:p>
            <a:pPr marL="342900" lvl="0" indent="-342900" eaLnBrk="0" fontAlgn="base" hangingPunct="0">
              <a:spcBef>
                <a:spcPct val="0"/>
              </a:spcBef>
              <a:spcAft>
                <a:spcPct val="0"/>
              </a:spcAft>
              <a:buFont typeface="Wingdings" panose="05000000000000000000" pitchFamily="2" charset="2"/>
              <a:buChar char="§"/>
            </a:pPr>
            <a:r>
              <a:rPr lang="en-US" altLang="en-US" sz="2400" b="1" dirty="0"/>
              <a:t>Request-Response Model:</a:t>
            </a:r>
            <a:r>
              <a:rPr lang="en-US" altLang="en-US" sz="2400" dirty="0"/>
              <a:t> </a:t>
            </a:r>
            <a:endParaRPr lang="en-US" altLang="en-US" sz="2400" dirty="0" smtClean="0"/>
          </a:p>
          <a:p>
            <a:pPr marL="342900" lvl="0" indent="-342900" eaLnBrk="0" fontAlgn="base" hangingPunct="0">
              <a:spcBef>
                <a:spcPct val="0"/>
              </a:spcBef>
              <a:spcAft>
                <a:spcPct val="0"/>
              </a:spcAft>
              <a:buFont typeface="Wingdings" panose="05000000000000000000" pitchFamily="2" charset="2"/>
              <a:buChar char="§"/>
            </a:pPr>
            <a:endParaRPr lang="en-US" altLang="en-US" sz="2400" dirty="0" smtClean="0"/>
          </a:p>
          <a:p>
            <a:pPr marL="800100" lvl="1" indent="-342900" eaLnBrk="0" fontAlgn="base" hangingPunct="0">
              <a:spcBef>
                <a:spcPct val="0"/>
              </a:spcBef>
              <a:spcAft>
                <a:spcPct val="0"/>
              </a:spcAft>
              <a:buFont typeface="Arial" panose="020B0604020202020204" pitchFamily="34" charset="0"/>
              <a:buChar char="•"/>
            </a:pPr>
            <a:r>
              <a:rPr lang="en-US" altLang="en-US" sz="2400" dirty="0" smtClean="0"/>
              <a:t>The </a:t>
            </a:r>
            <a:r>
              <a:rPr lang="en-US" altLang="en-US" sz="2400" dirty="0"/>
              <a:t>core of a web server is the request-response model. </a:t>
            </a:r>
            <a:endParaRPr lang="en-US" altLang="en-US" sz="2400" dirty="0" smtClean="0"/>
          </a:p>
          <a:p>
            <a:pPr marL="800100" lvl="1" indent="-342900" eaLnBrk="0" fontAlgn="base" hangingPunct="0">
              <a:spcBef>
                <a:spcPct val="0"/>
              </a:spcBef>
              <a:spcAft>
                <a:spcPct val="0"/>
              </a:spcAft>
              <a:buFont typeface="Arial" panose="020B0604020202020204" pitchFamily="34" charset="0"/>
              <a:buChar char="•"/>
            </a:pPr>
            <a:r>
              <a:rPr lang="en-US" altLang="en-US" sz="2400" dirty="0" smtClean="0"/>
              <a:t>A </a:t>
            </a:r>
            <a:r>
              <a:rPr lang="en-US" altLang="en-US" sz="2400" dirty="0"/>
              <a:t>client (your web browser) sends an </a:t>
            </a:r>
            <a:r>
              <a:rPr lang="en-US" altLang="en-US" sz="2400" b="1" dirty="0"/>
              <a:t>HTTP request</a:t>
            </a:r>
            <a:r>
              <a:rPr lang="en-US" altLang="en-US" sz="2400" dirty="0"/>
              <a:t> to the server (the ESP32) for a specific resource, like a web page. </a:t>
            </a:r>
            <a:endParaRPr lang="en-US" altLang="en-US" sz="2400" dirty="0" smtClean="0"/>
          </a:p>
          <a:p>
            <a:pPr marL="800100" lvl="1" indent="-342900" eaLnBrk="0" fontAlgn="base" hangingPunct="0">
              <a:spcBef>
                <a:spcPct val="0"/>
              </a:spcBef>
              <a:spcAft>
                <a:spcPct val="0"/>
              </a:spcAft>
              <a:buFont typeface="Arial" panose="020B0604020202020204" pitchFamily="34" charset="0"/>
              <a:buChar char="•"/>
            </a:pPr>
            <a:r>
              <a:rPr lang="en-US" altLang="en-US" sz="2400" dirty="0" smtClean="0"/>
              <a:t>The </a:t>
            </a:r>
            <a:r>
              <a:rPr lang="en-US" altLang="en-US" sz="2400" dirty="0"/>
              <a:t>server processes this request and sends an </a:t>
            </a:r>
            <a:r>
              <a:rPr lang="en-US" altLang="en-US" sz="2400" b="1" dirty="0"/>
              <a:t>HTTP response</a:t>
            </a:r>
            <a:r>
              <a:rPr lang="en-US" altLang="en-US" sz="2400" dirty="0"/>
              <a:t> back to the client, which can contain HTML, CSS, JavaScript, or other data</a:t>
            </a:r>
            <a:r>
              <a:rPr lang="en-US" altLang="en-US" sz="2400" dirty="0" smtClean="0"/>
              <a:t>.</a:t>
            </a:r>
            <a:endParaRPr lang="en-US" sz="2400" dirty="0"/>
          </a:p>
        </p:txBody>
      </p:sp>
    </p:spTree>
    <p:extLst>
      <p:ext uri="{BB962C8B-B14F-4D97-AF65-F5344CB8AC3E}">
        <p14:creationId xmlns:p14="http://schemas.microsoft.com/office/powerpoint/2010/main" val="9754515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oogle Shape;91;p1"/>
          <p:cNvPicPr preferRelativeResize="0"/>
          <p:nvPr/>
        </p:nvPicPr>
        <p:blipFill rotWithShape="1">
          <a:blip r:embed="rId2">
            <a:alphaModFix/>
          </a:blip>
          <a:srcRect/>
          <a:stretch/>
        </p:blipFill>
        <p:spPr>
          <a:xfrm>
            <a:off x="11251678" y="9510"/>
            <a:ext cx="907142" cy="473264"/>
          </a:xfrm>
          <a:prstGeom prst="rect">
            <a:avLst/>
          </a:prstGeom>
          <a:noFill/>
          <a:ln>
            <a:noFill/>
          </a:ln>
        </p:spPr>
      </p:pic>
      <p:sp>
        <p:nvSpPr>
          <p:cNvPr id="12" name="Google Shape;93;p1"/>
          <p:cNvSpPr txBox="1"/>
          <p:nvPr/>
        </p:nvSpPr>
        <p:spPr>
          <a:xfrm>
            <a:off x="2555308" y="6523738"/>
            <a:ext cx="7241436"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dirty="0" err="1">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Tektork</a:t>
            </a:r>
            <a:r>
              <a:rPr lang="en-US"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Private Limited, </a:t>
            </a:r>
            <a:r>
              <a:rPr lang="en-US" sz="1600" b="1" dirty="0" smtClean="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Coimbatore</a:t>
            </a:r>
            <a:endParaRPr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endParaRPr>
          </a:p>
        </p:txBody>
      </p:sp>
      <p:sp>
        <p:nvSpPr>
          <p:cNvPr id="2" name="Rectangle 1"/>
          <p:cNvSpPr/>
          <p:nvPr/>
        </p:nvSpPr>
        <p:spPr>
          <a:xfrm>
            <a:off x="106079" y="464170"/>
            <a:ext cx="11969011" cy="5262979"/>
          </a:xfrm>
          <a:prstGeom prst="rect">
            <a:avLst/>
          </a:prstGeom>
        </p:spPr>
        <p:txBody>
          <a:bodyPr wrap="square">
            <a:spAutoFit/>
          </a:bodyPr>
          <a:lstStyle/>
          <a:p>
            <a:pPr marL="342900" lvl="0" indent="-342900" eaLnBrk="0" fontAlgn="base" hangingPunct="0">
              <a:spcBef>
                <a:spcPct val="0"/>
              </a:spcBef>
              <a:spcAft>
                <a:spcPct val="0"/>
              </a:spcAft>
              <a:buFont typeface="Wingdings" panose="05000000000000000000" pitchFamily="2" charset="2"/>
              <a:buChar char="§"/>
            </a:pPr>
            <a:r>
              <a:rPr lang="en-US" altLang="en-US" sz="2400" b="1" dirty="0" smtClean="0"/>
              <a:t>Wi-Fi </a:t>
            </a:r>
            <a:r>
              <a:rPr lang="en-US" altLang="en-US" sz="2400" b="1" dirty="0"/>
              <a:t>Connection:</a:t>
            </a:r>
            <a:r>
              <a:rPr lang="en-US" altLang="en-US" sz="2400" dirty="0"/>
              <a:t> </a:t>
            </a:r>
            <a:endParaRPr lang="en-US" altLang="en-US" sz="2400" dirty="0" smtClean="0"/>
          </a:p>
          <a:p>
            <a:pPr marL="342900" lvl="0" indent="-342900" eaLnBrk="0" fontAlgn="base" hangingPunct="0">
              <a:spcBef>
                <a:spcPct val="0"/>
              </a:spcBef>
              <a:spcAft>
                <a:spcPct val="0"/>
              </a:spcAft>
              <a:buFont typeface="Wingdings" panose="05000000000000000000" pitchFamily="2" charset="2"/>
              <a:buChar char="§"/>
            </a:pPr>
            <a:endParaRPr lang="en-US" altLang="en-US" sz="2400" dirty="0" smtClean="0"/>
          </a:p>
          <a:p>
            <a:pPr marL="800100" lvl="1" indent="-342900" eaLnBrk="0" fontAlgn="base" hangingPunct="0">
              <a:spcBef>
                <a:spcPct val="0"/>
              </a:spcBef>
              <a:spcAft>
                <a:spcPct val="0"/>
              </a:spcAft>
              <a:buFont typeface="Arial" panose="020B0604020202020204" pitchFamily="34" charset="0"/>
              <a:buChar char="•"/>
            </a:pPr>
            <a:r>
              <a:rPr lang="en-US" altLang="en-US" sz="2400" dirty="0" smtClean="0"/>
              <a:t>To </a:t>
            </a:r>
            <a:r>
              <a:rPr lang="en-US" altLang="en-US" sz="2400" dirty="0"/>
              <a:t>act as a server, the ESP32 must be connected to a network. </a:t>
            </a:r>
            <a:endParaRPr lang="en-US" altLang="en-US" sz="2400" dirty="0" smtClean="0"/>
          </a:p>
          <a:p>
            <a:pPr marL="800100" lvl="1" indent="-342900" eaLnBrk="0" fontAlgn="base" hangingPunct="0">
              <a:spcBef>
                <a:spcPct val="0"/>
              </a:spcBef>
              <a:spcAft>
                <a:spcPct val="0"/>
              </a:spcAft>
              <a:buFont typeface="Arial" panose="020B0604020202020204" pitchFamily="34" charset="0"/>
              <a:buChar char="•"/>
            </a:pPr>
            <a:r>
              <a:rPr lang="en-US" altLang="en-US" sz="2400" dirty="0" smtClean="0"/>
              <a:t>This </a:t>
            </a:r>
            <a:r>
              <a:rPr lang="en-US" altLang="en-US" sz="2400" dirty="0"/>
              <a:t>is typically done in </a:t>
            </a:r>
            <a:r>
              <a:rPr lang="en-US" altLang="en-US" sz="2400" b="1" dirty="0"/>
              <a:t>Station Mode</a:t>
            </a:r>
            <a:r>
              <a:rPr lang="en-US" altLang="en-US" sz="2400" dirty="0"/>
              <a:t>, where the ESP32 connects to an existing Wi-Fi network (like your home router) and is assigned a local IP address. </a:t>
            </a:r>
            <a:endParaRPr lang="en-US" altLang="en-US" sz="2400" dirty="0" smtClean="0"/>
          </a:p>
          <a:p>
            <a:pPr marL="800100" lvl="1" indent="-342900" eaLnBrk="0" fontAlgn="base" hangingPunct="0">
              <a:spcBef>
                <a:spcPct val="0"/>
              </a:spcBef>
              <a:spcAft>
                <a:spcPct val="0"/>
              </a:spcAft>
              <a:buFont typeface="Arial" panose="020B0604020202020204" pitchFamily="34" charset="0"/>
              <a:buChar char="•"/>
            </a:pPr>
            <a:r>
              <a:rPr lang="en-US" altLang="en-US" sz="2400" dirty="0" smtClean="0"/>
              <a:t>Alternatively</a:t>
            </a:r>
            <a:r>
              <a:rPr lang="en-US" altLang="en-US" sz="2400" dirty="0"/>
              <a:t>, it can be configured in </a:t>
            </a:r>
            <a:r>
              <a:rPr lang="en-US" altLang="en-US" sz="2400" b="1" dirty="0"/>
              <a:t>Access Point (AP) Mode</a:t>
            </a:r>
            <a:r>
              <a:rPr lang="en-US" altLang="en-US" sz="2400" dirty="0"/>
              <a:t>, where it creates its own Wi-Fi network for other devices to connect to</a:t>
            </a:r>
            <a:r>
              <a:rPr lang="en-US" altLang="en-US" sz="2400" dirty="0" smtClean="0"/>
              <a:t>.</a:t>
            </a:r>
          </a:p>
          <a:p>
            <a:pPr marL="800100" lvl="1" indent="-342900" eaLnBrk="0" fontAlgn="base" hangingPunct="0">
              <a:spcBef>
                <a:spcPct val="0"/>
              </a:spcBef>
              <a:spcAft>
                <a:spcPct val="0"/>
              </a:spcAft>
              <a:buFont typeface="Arial" panose="020B0604020202020204" pitchFamily="34" charset="0"/>
              <a:buChar char="•"/>
            </a:pPr>
            <a:endParaRPr lang="en-US" altLang="en-US" sz="2400" dirty="0"/>
          </a:p>
          <a:p>
            <a:pPr marL="342900" lvl="0" indent="-342900" eaLnBrk="0" fontAlgn="base" hangingPunct="0">
              <a:spcBef>
                <a:spcPct val="0"/>
              </a:spcBef>
              <a:spcAft>
                <a:spcPct val="0"/>
              </a:spcAft>
              <a:buFont typeface="Wingdings" panose="05000000000000000000" pitchFamily="2" charset="2"/>
              <a:buChar char="§"/>
            </a:pPr>
            <a:r>
              <a:rPr lang="en-US" altLang="en-US" sz="2400" b="1" dirty="0"/>
              <a:t>Listening for Requests:</a:t>
            </a:r>
            <a:r>
              <a:rPr lang="en-US" altLang="en-US" sz="2400" dirty="0"/>
              <a:t> </a:t>
            </a:r>
            <a:endParaRPr lang="en-US" altLang="en-US" sz="2400" dirty="0" smtClean="0"/>
          </a:p>
          <a:p>
            <a:pPr marL="342900" lvl="0" indent="-342900" eaLnBrk="0" fontAlgn="base" hangingPunct="0">
              <a:spcBef>
                <a:spcPct val="0"/>
              </a:spcBef>
              <a:spcAft>
                <a:spcPct val="0"/>
              </a:spcAft>
              <a:buFont typeface="Wingdings" panose="05000000000000000000" pitchFamily="2" charset="2"/>
              <a:buChar char="§"/>
            </a:pPr>
            <a:endParaRPr lang="en-US" altLang="en-US" sz="2400" dirty="0" smtClean="0"/>
          </a:p>
          <a:p>
            <a:pPr marL="800100" lvl="1" indent="-342900" eaLnBrk="0" fontAlgn="base" hangingPunct="0">
              <a:spcBef>
                <a:spcPct val="0"/>
              </a:spcBef>
              <a:spcAft>
                <a:spcPct val="0"/>
              </a:spcAft>
              <a:buFont typeface="Arial" panose="020B0604020202020204" pitchFamily="34" charset="0"/>
              <a:buChar char="•"/>
            </a:pPr>
            <a:r>
              <a:rPr lang="en-US" altLang="en-US" sz="2400" dirty="0" smtClean="0"/>
              <a:t>Once </a:t>
            </a:r>
            <a:r>
              <a:rPr lang="en-US" altLang="en-US" sz="2400" dirty="0"/>
              <a:t>connected to the network and assigned an IP address, the ESP32's web server software starts listening on a specific port, most commonly </a:t>
            </a:r>
            <a:r>
              <a:rPr lang="en-US" altLang="en-US" sz="2400" b="1" dirty="0"/>
              <a:t>port 80</a:t>
            </a:r>
            <a:r>
              <a:rPr lang="en-US" altLang="en-US" sz="2400" dirty="0"/>
              <a:t> for standard HTTP traffic. </a:t>
            </a:r>
            <a:endParaRPr lang="en-US" altLang="en-US" sz="2400" dirty="0" smtClean="0"/>
          </a:p>
          <a:p>
            <a:pPr marL="800100" lvl="1" indent="-342900" eaLnBrk="0" fontAlgn="base" hangingPunct="0">
              <a:spcBef>
                <a:spcPct val="0"/>
              </a:spcBef>
              <a:spcAft>
                <a:spcPct val="0"/>
              </a:spcAft>
              <a:buFont typeface="Arial" panose="020B0604020202020204" pitchFamily="34" charset="0"/>
              <a:buChar char="•"/>
            </a:pPr>
            <a:r>
              <a:rPr lang="en-US" altLang="en-US" sz="2400" dirty="0" smtClean="0"/>
              <a:t>It </a:t>
            </a:r>
            <a:r>
              <a:rPr lang="en-US" altLang="en-US" sz="2400" dirty="0"/>
              <a:t>constantly checks for incoming HTTP requests</a:t>
            </a:r>
            <a:r>
              <a:rPr lang="en-US" altLang="en-US" sz="2400" dirty="0" smtClean="0"/>
              <a:t>.</a:t>
            </a:r>
            <a:endParaRPr lang="en-US" sz="2400" dirty="0"/>
          </a:p>
        </p:txBody>
      </p:sp>
    </p:spTree>
    <p:extLst>
      <p:ext uri="{BB962C8B-B14F-4D97-AF65-F5344CB8AC3E}">
        <p14:creationId xmlns:p14="http://schemas.microsoft.com/office/powerpoint/2010/main" val="32552981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oogle Shape;91;p1"/>
          <p:cNvPicPr preferRelativeResize="0"/>
          <p:nvPr/>
        </p:nvPicPr>
        <p:blipFill rotWithShape="1">
          <a:blip r:embed="rId2">
            <a:alphaModFix/>
          </a:blip>
          <a:srcRect/>
          <a:stretch/>
        </p:blipFill>
        <p:spPr>
          <a:xfrm>
            <a:off x="11251678" y="9510"/>
            <a:ext cx="907142" cy="473264"/>
          </a:xfrm>
          <a:prstGeom prst="rect">
            <a:avLst/>
          </a:prstGeom>
          <a:noFill/>
          <a:ln>
            <a:noFill/>
          </a:ln>
        </p:spPr>
      </p:pic>
      <p:sp>
        <p:nvSpPr>
          <p:cNvPr id="12" name="Google Shape;93;p1"/>
          <p:cNvSpPr txBox="1"/>
          <p:nvPr/>
        </p:nvSpPr>
        <p:spPr>
          <a:xfrm>
            <a:off x="2555308" y="6523738"/>
            <a:ext cx="7241436"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dirty="0" err="1">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Tektork</a:t>
            </a:r>
            <a:r>
              <a:rPr lang="en-US"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Private Limited, </a:t>
            </a:r>
            <a:r>
              <a:rPr lang="en-US" sz="1600" b="1" dirty="0" smtClean="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Coimbatore</a:t>
            </a:r>
            <a:endParaRPr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endParaRPr>
          </a:p>
        </p:txBody>
      </p:sp>
      <p:sp>
        <p:nvSpPr>
          <p:cNvPr id="2" name="Rectangle 1"/>
          <p:cNvSpPr/>
          <p:nvPr/>
        </p:nvSpPr>
        <p:spPr>
          <a:xfrm>
            <a:off x="131131" y="326384"/>
            <a:ext cx="11969011" cy="4524315"/>
          </a:xfrm>
          <a:prstGeom prst="rect">
            <a:avLst/>
          </a:prstGeom>
        </p:spPr>
        <p:txBody>
          <a:bodyPr wrap="square">
            <a:spAutoFit/>
          </a:bodyPr>
          <a:lstStyle/>
          <a:p>
            <a:pPr marL="342900" lvl="0" indent="-342900" eaLnBrk="0" fontAlgn="base" hangingPunct="0">
              <a:spcBef>
                <a:spcPct val="0"/>
              </a:spcBef>
              <a:spcAft>
                <a:spcPct val="0"/>
              </a:spcAft>
              <a:buFont typeface="Wingdings" panose="05000000000000000000" pitchFamily="2" charset="2"/>
              <a:buChar char="§"/>
            </a:pPr>
            <a:r>
              <a:rPr lang="en-US" altLang="en-US" sz="2400" b="1" dirty="0" smtClean="0"/>
              <a:t>Handling </a:t>
            </a:r>
            <a:r>
              <a:rPr lang="en-US" altLang="en-US" sz="2400" b="1" dirty="0"/>
              <a:t>Requests:</a:t>
            </a:r>
            <a:r>
              <a:rPr lang="en-US" altLang="en-US" sz="2400" dirty="0"/>
              <a:t> </a:t>
            </a:r>
            <a:endParaRPr lang="en-US" altLang="en-US" sz="2400" dirty="0" smtClean="0"/>
          </a:p>
          <a:p>
            <a:pPr marL="342900" lvl="0" indent="-342900" eaLnBrk="0" fontAlgn="base" hangingPunct="0">
              <a:spcBef>
                <a:spcPct val="0"/>
              </a:spcBef>
              <a:spcAft>
                <a:spcPct val="0"/>
              </a:spcAft>
              <a:buFont typeface="Wingdings" panose="05000000000000000000" pitchFamily="2" charset="2"/>
              <a:buChar char="§"/>
            </a:pPr>
            <a:endParaRPr lang="en-US" altLang="en-US" sz="2400" dirty="0" smtClean="0"/>
          </a:p>
          <a:p>
            <a:pPr marL="800100" lvl="1" indent="-342900" eaLnBrk="0" fontAlgn="base" hangingPunct="0">
              <a:spcBef>
                <a:spcPct val="0"/>
              </a:spcBef>
              <a:spcAft>
                <a:spcPct val="0"/>
              </a:spcAft>
              <a:buFont typeface="Arial" panose="020B0604020202020204" pitchFamily="34" charset="0"/>
              <a:buChar char="•"/>
            </a:pPr>
            <a:r>
              <a:rPr lang="en-US" altLang="en-US" sz="2400" dirty="0" smtClean="0"/>
              <a:t>When </a:t>
            </a:r>
            <a:r>
              <a:rPr lang="en-US" altLang="en-US" sz="2400" dirty="0"/>
              <a:t>a request is received, the ESP32's code parses the request to determine what the client is asking for (e.g., the root URL "/", or a specific path like "/LED_ON"). Based on the URL and the type of request (e.g., </a:t>
            </a:r>
            <a:r>
              <a:rPr lang="en-US" altLang="en-US" sz="2400" b="1" dirty="0"/>
              <a:t>GET</a:t>
            </a:r>
            <a:r>
              <a:rPr lang="en-US" altLang="en-US" sz="2400" dirty="0"/>
              <a:t> or </a:t>
            </a:r>
            <a:r>
              <a:rPr lang="en-US" altLang="en-US" sz="2400" b="1" dirty="0"/>
              <a:t>POST</a:t>
            </a:r>
            <a:r>
              <a:rPr lang="en-US" altLang="en-US" sz="2400" dirty="0"/>
              <a:t>), the server executes a pre-defined function. </a:t>
            </a:r>
            <a:endParaRPr lang="en-US" altLang="en-US" sz="2400" dirty="0" smtClean="0"/>
          </a:p>
          <a:p>
            <a:pPr marL="800100" lvl="1" indent="-342900" eaLnBrk="0" fontAlgn="base" hangingPunct="0">
              <a:spcBef>
                <a:spcPct val="0"/>
              </a:spcBef>
              <a:spcAft>
                <a:spcPct val="0"/>
              </a:spcAft>
              <a:buFont typeface="Arial" panose="020B0604020202020204" pitchFamily="34" charset="0"/>
              <a:buChar char="•"/>
            </a:pPr>
            <a:endParaRPr lang="en-US" altLang="en-US" sz="2400" dirty="0" smtClean="0"/>
          </a:p>
          <a:p>
            <a:pPr marL="800100" lvl="1" indent="-342900" eaLnBrk="0" fontAlgn="base" hangingPunct="0">
              <a:spcBef>
                <a:spcPct val="0"/>
              </a:spcBef>
              <a:spcAft>
                <a:spcPct val="0"/>
              </a:spcAft>
              <a:buFont typeface="Arial" panose="020B0604020202020204" pitchFamily="34" charset="0"/>
              <a:buChar char="•"/>
            </a:pPr>
            <a:r>
              <a:rPr lang="en-US" altLang="en-US" sz="2400" dirty="0" smtClean="0"/>
              <a:t>This </a:t>
            </a:r>
            <a:r>
              <a:rPr lang="en-US" altLang="en-US" sz="2400" dirty="0"/>
              <a:t>function can do a variety of tasks, such as</a:t>
            </a:r>
            <a:r>
              <a:rPr lang="en-US" altLang="en-US" sz="2400" dirty="0" smtClean="0"/>
              <a:t>:</a:t>
            </a:r>
          </a:p>
          <a:p>
            <a:pPr marL="800100" lvl="1" indent="-342900" eaLnBrk="0" fontAlgn="base" hangingPunct="0">
              <a:spcBef>
                <a:spcPct val="0"/>
              </a:spcBef>
              <a:spcAft>
                <a:spcPct val="0"/>
              </a:spcAft>
              <a:buFont typeface="Arial" panose="020B0604020202020204" pitchFamily="34" charset="0"/>
              <a:buChar char="•"/>
            </a:pPr>
            <a:endParaRPr lang="en-US" altLang="en-US" sz="2400" dirty="0"/>
          </a:p>
          <a:p>
            <a:pPr marL="1257300" lvl="2" indent="-342900" eaLnBrk="0" fontAlgn="base" hangingPunct="0">
              <a:spcBef>
                <a:spcPct val="0"/>
              </a:spcBef>
              <a:spcAft>
                <a:spcPct val="0"/>
              </a:spcAft>
              <a:buFont typeface="Arial" panose="020B0604020202020204" pitchFamily="34" charset="0"/>
              <a:buChar char="•"/>
            </a:pPr>
            <a:r>
              <a:rPr lang="en-US" altLang="en-US" sz="2400" dirty="0"/>
              <a:t>Sending back a static HTML page.</a:t>
            </a:r>
          </a:p>
          <a:p>
            <a:pPr marL="1257300" lvl="2" indent="-342900" eaLnBrk="0" fontAlgn="base" hangingPunct="0">
              <a:spcBef>
                <a:spcPct val="0"/>
              </a:spcBef>
              <a:spcAft>
                <a:spcPct val="0"/>
              </a:spcAft>
              <a:buFont typeface="Arial" panose="020B0604020202020204" pitchFamily="34" charset="0"/>
              <a:buChar char="•"/>
            </a:pPr>
            <a:r>
              <a:rPr lang="en-US" altLang="en-US" sz="2400" dirty="0"/>
              <a:t>Reading sensor data and displaying it on a web page.</a:t>
            </a:r>
          </a:p>
          <a:p>
            <a:pPr marL="1257300" lvl="2" indent="-342900" eaLnBrk="0" fontAlgn="base" hangingPunct="0">
              <a:spcBef>
                <a:spcPct val="0"/>
              </a:spcBef>
              <a:spcAft>
                <a:spcPct val="0"/>
              </a:spcAft>
              <a:buFont typeface="Arial" panose="020B0604020202020204" pitchFamily="34" charset="0"/>
              <a:buChar char="•"/>
            </a:pPr>
            <a:r>
              <a:rPr lang="en-US" altLang="en-US" sz="2400" dirty="0"/>
              <a:t>Controlling connected hardware, like turning an LED on or off</a:t>
            </a:r>
            <a:r>
              <a:rPr lang="en-US" altLang="en-US" sz="2400" dirty="0" smtClean="0"/>
              <a:t>.</a:t>
            </a:r>
            <a:endParaRPr lang="en-US" sz="2400" dirty="0"/>
          </a:p>
        </p:txBody>
      </p:sp>
    </p:spTree>
    <p:extLst>
      <p:ext uri="{BB962C8B-B14F-4D97-AF65-F5344CB8AC3E}">
        <p14:creationId xmlns:p14="http://schemas.microsoft.com/office/powerpoint/2010/main" val="31751014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oogle Shape;91;p1"/>
          <p:cNvPicPr preferRelativeResize="0"/>
          <p:nvPr/>
        </p:nvPicPr>
        <p:blipFill rotWithShape="1">
          <a:blip r:embed="rId2">
            <a:alphaModFix/>
          </a:blip>
          <a:srcRect/>
          <a:stretch/>
        </p:blipFill>
        <p:spPr>
          <a:xfrm>
            <a:off x="11251678" y="9510"/>
            <a:ext cx="907142" cy="473264"/>
          </a:xfrm>
          <a:prstGeom prst="rect">
            <a:avLst/>
          </a:prstGeom>
          <a:noFill/>
          <a:ln>
            <a:noFill/>
          </a:ln>
        </p:spPr>
      </p:pic>
      <p:sp>
        <p:nvSpPr>
          <p:cNvPr id="12" name="Google Shape;93;p1"/>
          <p:cNvSpPr txBox="1"/>
          <p:nvPr/>
        </p:nvSpPr>
        <p:spPr>
          <a:xfrm>
            <a:off x="2555308" y="6523738"/>
            <a:ext cx="7241436"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dirty="0" err="1">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Tektork</a:t>
            </a:r>
            <a:r>
              <a:rPr lang="en-US"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Private Limited, </a:t>
            </a:r>
            <a:r>
              <a:rPr lang="en-US" sz="1600" b="1" dirty="0" smtClean="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Coimbatore</a:t>
            </a:r>
            <a:endParaRPr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endParaRPr>
          </a:p>
        </p:txBody>
      </p:sp>
      <p:sp>
        <p:nvSpPr>
          <p:cNvPr id="2" name="Rectangle 1"/>
          <p:cNvSpPr/>
          <p:nvPr/>
        </p:nvSpPr>
        <p:spPr>
          <a:xfrm>
            <a:off x="131131" y="326384"/>
            <a:ext cx="11969011" cy="5693866"/>
          </a:xfrm>
          <a:prstGeom prst="rect">
            <a:avLst/>
          </a:prstGeom>
        </p:spPr>
        <p:txBody>
          <a:bodyPr wrap="square">
            <a:spAutoFit/>
          </a:bodyPr>
          <a:lstStyle/>
          <a:p>
            <a:pPr marL="342900" lvl="0" indent="-342900" eaLnBrk="0" fontAlgn="base" hangingPunct="0">
              <a:spcBef>
                <a:spcPct val="0"/>
              </a:spcBef>
              <a:spcAft>
                <a:spcPct val="0"/>
              </a:spcAft>
              <a:buFont typeface="Wingdings" panose="05000000000000000000" pitchFamily="2" charset="2"/>
              <a:buChar char="§"/>
            </a:pPr>
            <a:r>
              <a:rPr lang="en-US" altLang="en-US" sz="2400" b="1" dirty="0" smtClean="0"/>
              <a:t>Sending </a:t>
            </a:r>
            <a:r>
              <a:rPr lang="en-US" altLang="en-US" sz="2400" b="1" dirty="0"/>
              <a:t>a Response:</a:t>
            </a:r>
            <a:r>
              <a:rPr lang="en-US" altLang="en-US" sz="2400" dirty="0"/>
              <a:t> </a:t>
            </a:r>
            <a:endParaRPr lang="en-US" altLang="en-US" sz="2400" dirty="0" smtClean="0"/>
          </a:p>
          <a:p>
            <a:pPr marL="342900" lvl="0" indent="-342900" eaLnBrk="0" fontAlgn="base" hangingPunct="0">
              <a:spcBef>
                <a:spcPct val="0"/>
              </a:spcBef>
              <a:spcAft>
                <a:spcPct val="0"/>
              </a:spcAft>
              <a:buFont typeface="Wingdings" panose="05000000000000000000" pitchFamily="2" charset="2"/>
              <a:buChar char="§"/>
            </a:pPr>
            <a:endParaRPr lang="en-US" altLang="en-US" sz="2400" dirty="0" smtClean="0"/>
          </a:p>
          <a:p>
            <a:pPr marL="800100" lvl="1" indent="-342900" eaLnBrk="0" fontAlgn="base" hangingPunct="0">
              <a:spcBef>
                <a:spcPct val="0"/>
              </a:spcBef>
              <a:spcAft>
                <a:spcPct val="0"/>
              </a:spcAft>
              <a:buFont typeface="Arial" panose="020B0604020202020204" pitchFamily="34" charset="0"/>
              <a:buChar char="•"/>
            </a:pPr>
            <a:r>
              <a:rPr lang="en-US" altLang="en-US" sz="2400" dirty="0" smtClean="0"/>
              <a:t>After </a:t>
            </a:r>
            <a:r>
              <a:rPr lang="en-US" altLang="en-US" sz="2400" dirty="0"/>
              <a:t>processing the request, the ESP32 sends an HTTP response back to the client. </a:t>
            </a:r>
            <a:endParaRPr lang="en-US" altLang="en-US" sz="2400" dirty="0" smtClean="0"/>
          </a:p>
          <a:p>
            <a:pPr marL="800100" lvl="1" indent="-342900" eaLnBrk="0" fontAlgn="base" hangingPunct="0">
              <a:spcBef>
                <a:spcPct val="0"/>
              </a:spcBef>
              <a:spcAft>
                <a:spcPct val="0"/>
              </a:spcAft>
              <a:buFont typeface="Arial" panose="020B0604020202020204" pitchFamily="34" charset="0"/>
              <a:buChar char="•"/>
            </a:pPr>
            <a:r>
              <a:rPr lang="en-US" altLang="en-US" sz="2400" dirty="0" smtClean="0"/>
              <a:t>This </a:t>
            </a:r>
            <a:r>
              <a:rPr lang="en-US" altLang="en-US" sz="2400" dirty="0"/>
              <a:t>response includes a status code (like </a:t>
            </a:r>
            <a:r>
              <a:rPr lang="en-US" altLang="en-US" sz="2400" b="1" dirty="0"/>
              <a:t>200 OK</a:t>
            </a:r>
            <a:r>
              <a:rPr lang="en-US" altLang="en-US" sz="2400" dirty="0"/>
              <a:t> for a successful request), content type information (e.g., text/html), and the actual data (e.g., the HTML code for the web page</a:t>
            </a:r>
            <a:r>
              <a:rPr lang="en-US" altLang="en-US" sz="2400" dirty="0" smtClean="0"/>
              <a:t>).</a:t>
            </a:r>
          </a:p>
          <a:p>
            <a:pPr lvl="0" eaLnBrk="0" fontAlgn="base" hangingPunct="0">
              <a:spcBef>
                <a:spcPct val="0"/>
              </a:spcBef>
              <a:spcAft>
                <a:spcPct val="0"/>
              </a:spcAft>
            </a:pPr>
            <a:r>
              <a:rPr lang="en-US" altLang="en-US" sz="2400" dirty="0" smtClean="0"/>
              <a:t>	</a:t>
            </a:r>
            <a:endParaRPr lang="en-US" sz="2400" dirty="0"/>
          </a:p>
          <a:p>
            <a:pPr marL="342900" indent="-342900">
              <a:buFont typeface="Wingdings" panose="05000000000000000000" pitchFamily="2" charset="2"/>
              <a:buChar char="§"/>
            </a:pPr>
            <a:r>
              <a:rPr lang="en-US" sz="2400" b="1" dirty="0"/>
              <a:t>State-less Protocol</a:t>
            </a:r>
            <a:r>
              <a:rPr lang="en-US" sz="2400" b="1" dirty="0" smtClean="0"/>
              <a:t>:</a:t>
            </a:r>
          </a:p>
          <a:p>
            <a:pPr marL="342900" indent="-342900">
              <a:buFont typeface="Wingdings" panose="05000000000000000000" pitchFamily="2" charset="2"/>
              <a:buChar char="§"/>
            </a:pPr>
            <a:endParaRPr lang="en-US" sz="2400" b="1" dirty="0"/>
          </a:p>
          <a:p>
            <a:pPr marL="800100" lvl="1" indent="-342900">
              <a:buFont typeface="Arial" panose="020B0604020202020204" pitchFamily="34" charset="0"/>
              <a:buChar char="•"/>
            </a:pPr>
            <a:r>
              <a:rPr lang="en-US" sz="2400" dirty="0"/>
              <a:t>HTTP is a "stateless" protocol. Each client request is independent, so the ESP32 server must respond to every request individually without memory of past interactions (unless explicitly coded otherwise</a:t>
            </a:r>
            <a:r>
              <a:rPr lang="en-US" sz="2400" dirty="0" smtClean="0"/>
              <a:t>).</a:t>
            </a:r>
          </a:p>
          <a:p>
            <a:pPr lvl="1"/>
            <a:endParaRPr lang="en-US" altLang="en-US" sz="2400" dirty="0" smtClean="0"/>
          </a:p>
          <a:p>
            <a:r>
              <a:rPr lang="en-US" altLang="en-US" sz="2400" dirty="0"/>
              <a:t>	</a:t>
            </a:r>
            <a:r>
              <a:rPr lang="en-US" altLang="en-US" sz="2400" dirty="0" smtClean="0"/>
              <a:t>The </a:t>
            </a:r>
            <a:r>
              <a:rPr lang="en-US" altLang="en-US" sz="2400" dirty="0"/>
              <a:t>entire process is managed by a combination of the ESP32's hardware and specific libraries, such as </a:t>
            </a:r>
            <a:r>
              <a:rPr lang="en-US" altLang="en-US" sz="2000" b="1" dirty="0" err="1">
                <a:latin typeface="Courier New" panose="02070309020205020404" pitchFamily="49" charset="0"/>
                <a:cs typeface="Courier New" panose="02070309020205020404" pitchFamily="49" charset="0"/>
              </a:rPr>
              <a:t>WiFi.h</a:t>
            </a:r>
            <a:r>
              <a:rPr lang="en-US" altLang="en-US" sz="2400" dirty="0"/>
              <a:t> and </a:t>
            </a:r>
            <a:r>
              <a:rPr lang="en-US" altLang="en-US" sz="2000" b="1" dirty="0" err="1">
                <a:latin typeface="Courier New" panose="02070309020205020404" pitchFamily="49" charset="0"/>
                <a:cs typeface="Courier New" panose="02070309020205020404" pitchFamily="49" charset="0"/>
              </a:rPr>
              <a:t>WebServer.h</a:t>
            </a:r>
            <a:r>
              <a:rPr lang="en-US" altLang="en-US" sz="2800" b="1" dirty="0"/>
              <a:t> </a:t>
            </a:r>
            <a:r>
              <a:rPr lang="en-US" altLang="en-US" sz="2400" dirty="0"/>
              <a:t>or </a:t>
            </a:r>
            <a:r>
              <a:rPr lang="en-US" altLang="en-US" sz="2000" b="1" dirty="0" err="1">
                <a:latin typeface="Courier New" panose="02070309020205020404" pitchFamily="49" charset="0"/>
                <a:cs typeface="Courier New" panose="02070309020205020404" pitchFamily="49" charset="0"/>
              </a:rPr>
              <a:t>ESPAsyncWebServer.h</a:t>
            </a:r>
            <a:r>
              <a:rPr lang="en-US" altLang="en-US" sz="2400" dirty="0"/>
              <a:t>, which simplify the low-level networking tasks</a:t>
            </a:r>
            <a:r>
              <a:rPr lang="en-US" altLang="en-US" sz="2400" dirty="0" smtClean="0"/>
              <a:t>.</a:t>
            </a:r>
            <a:endParaRPr lang="en-US" sz="2400" dirty="0"/>
          </a:p>
        </p:txBody>
      </p:sp>
    </p:spTree>
    <p:extLst>
      <p:ext uri="{BB962C8B-B14F-4D97-AF65-F5344CB8AC3E}">
        <p14:creationId xmlns:p14="http://schemas.microsoft.com/office/powerpoint/2010/main" val="4484380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oogle Shape;91;p1"/>
          <p:cNvPicPr preferRelativeResize="0"/>
          <p:nvPr/>
        </p:nvPicPr>
        <p:blipFill rotWithShape="1">
          <a:blip r:embed="rId2">
            <a:alphaModFix/>
          </a:blip>
          <a:srcRect/>
          <a:stretch/>
        </p:blipFill>
        <p:spPr>
          <a:xfrm>
            <a:off x="11251678" y="9510"/>
            <a:ext cx="907142" cy="473264"/>
          </a:xfrm>
          <a:prstGeom prst="rect">
            <a:avLst/>
          </a:prstGeom>
          <a:noFill/>
          <a:ln>
            <a:noFill/>
          </a:ln>
        </p:spPr>
      </p:pic>
      <p:sp>
        <p:nvSpPr>
          <p:cNvPr id="12" name="Google Shape;93;p1"/>
          <p:cNvSpPr txBox="1"/>
          <p:nvPr/>
        </p:nvSpPr>
        <p:spPr>
          <a:xfrm>
            <a:off x="2555308" y="6523738"/>
            <a:ext cx="7241436"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dirty="0" err="1">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Tektork</a:t>
            </a:r>
            <a:r>
              <a:rPr lang="en-US"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Private Limited, </a:t>
            </a:r>
            <a:r>
              <a:rPr lang="en-US" sz="1600" b="1" dirty="0" smtClean="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Coimbatore</a:t>
            </a:r>
            <a:endParaRPr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endParaRPr>
          </a:p>
        </p:txBody>
      </p:sp>
      <p:pic>
        <p:nvPicPr>
          <p:cNvPr id="2" name="Picture 1"/>
          <p:cNvPicPr>
            <a:picLocks noChangeAspect="1"/>
          </p:cNvPicPr>
          <p:nvPr/>
        </p:nvPicPr>
        <p:blipFill>
          <a:blip r:embed="rId3"/>
          <a:stretch>
            <a:fillRect/>
          </a:stretch>
        </p:blipFill>
        <p:spPr>
          <a:xfrm>
            <a:off x="4286160" y="354689"/>
            <a:ext cx="3479977" cy="6169049"/>
          </a:xfrm>
          <a:prstGeom prst="rect">
            <a:avLst/>
          </a:prstGeom>
        </p:spPr>
      </p:pic>
    </p:spTree>
    <p:extLst>
      <p:ext uri="{BB962C8B-B14F-4D97-AF65-F5344CB8AC3E}">
        <p14:creationId xmlns:p14="http://schemas.microsoft.com/office/powerpoint/2010/main" val="2183481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oogle Shape;91;p1"/>
          <p:cNvPicPr preferRelativeResize="0"/>
          <p:nvPr/>
        </p:nvPicPr>
        <p:blipFill rotWithShape="1">
          <a:blip r:embed="rId2">
            <a:alphaModFix/>
          </a:blip>
          <a:srcRect/>
          <a:stretch/>
        </p:blipFill>
        <p:spPr>
          <a:xfrm>
            <a:off x="11251678" y="9510"/>
            <a:ext cx="907142" cy="473264"/>
          </a:xfrm>
          <a:prstGeom prst="rect">
            <a:avLst/>
          </a:prstGeom>
          <a:noFill/>
          <a:ln>
            <a:noFill/>
          </a:ln>
        </p:spPr>
      </p:pic>
      <p:sp>
        <p:nvSpPr>
          <p:cNvPr id="12" name="Google Shape;93;p1"/>
          <p:cNvSpPr txBox="1"/>
          <p:nvPr/>
        </p:nvSpPr>
        <p:spPr>
          <a:xfrm>
            <a:off x="2555308" y="6523738"/>
            <a:ext cx="7241436"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dirty="0" err="1">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Tektork</a:t>
            </a:r>
            <a:r>
              <a:rPr lang="en-US"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Private Limited, </a:t>
            </a:r>
            <a:r>
              <a:rPr lang="en-US" sz="1600" b="1" dirty="0" smtClean="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Coimbatore</a:t>
            </a:r>
            <a:endParaRPr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endParaRPr>
          </a:p>
        </p:txBody>
      </p:sp>
      <p:sp>
        <p:nvSpPr>
          <p:cNvPr id="3" name="Rectangle 2"/>
          <p:cNvSpPr/>
          <p:nvPr/>
        </p:nvSpPr>
        <p:spPr>
          <a:xfrm>
            <a:off x="125261" y="450007"/>
            <a:ext cx="11887200" cy="5632311"/>
          </a:xfrm>
          <a:prstGeom prst="rect">
            <a:avLst/>
          </a:prstGeom>
        </p:spPr>
        <p:txBody>
          <a:bodyPr wrap="square">
            <a:spAutoFit/>
          </a:bodyPr>
          <a:lstStyle/>
          <a:p>
            <a:r>
              <a:rPr lang="en-US" sz="2400" b="1" dirty="0" smtClean="0"/>
              <a:t>ESP32 Web Server Working</a:t>
            </a:r>
          </a:p>
          <a:p>
            <a:endParaRPr lang="en-US" sz="2400" b="1" dirty="0" smtClean="0"/>
          </a:p>
          <a:p>
            <a:pPr marL="800100" lvl="1" indent="-342900">
              <a:buFont typeface="Arial" panose="020B0604020202020204" pitchFamily="34" charset="0"/>
              <a:buChar char="•"/>
            </a:pPr>
            <a:r>
              <a:rPr lang="en-US" sz="2400" dirty="0" smtClean="0"/>
              <a:t>An </a:t>
            </a:r>
            <a:r>
              <a:rPr lang="en-US" sz="2400" b="1" dirty="0"/>
              <a:t>ESP32 web server</a:t>
            </a:r>
            <a:r>
              <a:rPr lang="en-US" sz="2400" dirty="0"/>
              <a:t> works similarly to a traditional web server but on a much smaller scale. Instead of hosting entire websites for millions of users, the ESP32 hosts a simple </a:t>
            </a:r>
            <a:r>
              <a:rPr lang="en-US" sz="2400" b="1" dirty="0"/>
              <a:t>web interface</a:t>
            </a:r>
            <a:r>
              <a:rPr lang="en-US" sz="2400" dirty="0"/>
              <a:t>—for example, a page to control LEDs or monitor sensors</a:t>
            </a:r>
            <a:r>
              <a:rPr lang="en-US" sz="2400" dirty="0" smtClean="0"/>
              <a:t>.</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When you connect your device (like a phone or computer) to the same Wi-Fi network as the ESP32 and type in its </a:t>
            </a:r>
            <a:r>
              <a:rPr lang="en-US" sz="2400" b="1" dirty="0"/>
              <a:t>IP address</a:t>
            </a:r>
            <a:r>
              <a:rPr lang="en-US" sz="2400" dirty="0"/>
              <a:t> in the browser, you’re sending a request to the ESP32, just like you would to a normal website. </a:t>
            </a:r>
            <a:endParaRPr lang="en-US" sz="2400" dirty="0" smtClean="0"/>
          </a:p>
          <a:p>
            <a:pPr marL="800100" lvl="1" indent="-342900">
              <a:buFont typeface="Arial" panose="020B0604020202020204" pitchFamily="34" charset="0"/>
              <a:buChar char="•"/>
            </a:pPr>
            <a:endParaRPr lang="en-US" sz="2400" dirty="0" smtClean="0"/>
          </a:p>
          <a:p>
            <a:pPr marL="800100" lvl="1" indent="-342900">
              <a:buFont typeface="Arial" panose="020B0604020202020204" pitchFamily="34" charset="0"/>
              <a:buChar char="•"/>
            </a:pPr>
            <a:r>
              <a:rPr lang="en-US" sz="2400" dirty="0" smtClean="0"/>
              <a:t>The </a:t>
            </a:r>
            <a:r>
              <a:rPr lang="en-US" sz="2400" dirty="0"/>
              <a:t>ESP32 receives this request and responds by sending back the web page it’s hosting—this could include buttons to toggle LEDs, display sensor data, etc</a:t>
            </a:r>
            <a:r>
              <a:rPr lang="en-US" sz="2400" dirty="0" smtClean="0"/>
              <a:t>.</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Just like every website has a unique </a:t>
            </a:r>
            <a:r>
              <a:rPr lang="en-US" sz="2400" b="1" dirty="0"/>
              <a:t>IP address</a:t>
            </a:r>
            <a:r>
              <a:rPr lang="en-US" sz="2400" dirty="0"/>
              <a:t>, your ESP32 also gets an IP address from your router when it connects to Wi-Fi. </a:t>
            </a:r>
            <a:endParaRPr lang="en-US" sz="2400" dirty="0" smtClean="0"/>
          </a:p>
        </p:txBody>
      </p:sp>
    </p:spTree>
    <p:extLst>
      <p:ext uri="{BB962C8B-B14F-4D97-AF65-F5344CB8AC3E}">
        <p14:creationId xmlns:p14="http://schemas.microsoft.com/office/powerpoint/2010/main" val="28377022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Google Shape;91;p1"/>
          <p:cNvPicPr preferRelativeResize="0"/>
          <p:nvPr/>
        </p:nvPicPr>
        <p:blipFill rotWithShape="1">
          <a:blip r:embed="rId2">
            <a:alphaModFix/>
          </a:blip>
          <a:srcRect/>
          <a:stretch/>
        </p:blipFill>
        <p:spPr>
          <a:xfrm>
            <a:off x="11251678" y="9510"/>
            <a:ext cx="907142" cy="473264"/>
          </a:xfrm>
          <a:prstGeom prst="rect">
            <a:avLst/>
          </a:prstGeom>
          <a:noFill/>
          <a:ln>
            <a:noFill/>
          </a:ln>
        </p:spPr>
      </p:pic>
      <p:sp>
        <p:nvSpPr>
          <p:cNvPr id="6" name="Google Shape;93;p1"/>
          <p:cNvSpPr txBox="1"/>
          <p:nvPr/>
        </p:nvSpPr>
        <p:spPr>
          <a:xfrm>
            <a:off x="2555308" y="6523738"/>
            <a:ext cx="7241436"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dirty="0" err="1">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Tektork</a:t>
            </a:r>
            <a:r>
              <a:rPr lang="en-US"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Private Limited, </a:t>
            </a:r>
            <a:r>
              <a:rPr lang="en-US" sz="1600" b="1" dirty="0" smtClean="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Coimbatore</a:t>
            </a:r>
            <a:endParaRPr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endParaRPr>
          </a:p>
        </p:txBody>
      </p:sp>
      <p:sp>
        <p:nvSpPr>
          <p:cNvPr id="4" name="Rectangle 3"/>
          <p:cNvSpPr/>
          <p:nvPr/>
        </p:nvSpPr>
        <p:spPr>
          <a:xfrm>
            <a:off x="100208" y="115141"/>
            <a:ext cx="11924778" cy="6370975"/>
          </a:xfrm>
          <a:prstGeom prst="rect">
            <a:avLst/>
          </a:prstGeom>
        </p:spPr>
        <p:txBody>
          <a:bodyPr wrap="square">
            <a:spAutoFit/>
          </a:bodyPr>
          <a:lstStyle/>
          <a:p>
            <a:r>
              <a:rPr lang="en-US" sz="2400" b="1" dirty="0" smtClean="0"/>
              <a:t>Wi-Fi</a:t>
            </a:r>
          </a:p>
          <a:p>
            <a:endParaRPr lang="en-US" sz="2400" dirty="0" smtClean="0"/>
          </a:p>
          <a:p>
            <a:pPr marL="800100" lvl="1" indent="-342900">
              <a:buFont typeface="Arial" panose="020B0604020202020204" pitchFamily="34" charset="0"/>
              <a:buChar char="•"/>
            </a:pPr>
            <a:r>
              <a:rPr lang="en-US" sz="2400" dirty="0" smtClean="0"/>
              <a:t>Wi-Fi </a:t>
            </a:r>
            <a:r>
              <a:rPr lang="en-US" sz="2400" dirty="0"/>
              <a:t>is a wireless networking technology that enables electronic devices such as computers, smartphones, tablets, and other equipment to connect to the internet and communicate with each other without the need for physical cables. </a:t>
            </a:r>
            <a:endParaRPr lang="en-US" sz="2400" dirty="0" smtClean="0"/>
          </a:p>
          <a:p>
            <a:pPr marL="800100" lvl="1" indent="-342900">
              <a:buFont typeface="Arial" panose="020B0604020202020204" pitchFamily="34" charset="0"/>
              <a:buChar char="•"/>
            </a:pPr>
            <a:endParaRPr lang="en-US" sz="2400" dirty="0" smtClean="0"/>
          </a:p>
          <a:p>
            <a:pPr marL="800100" lvl="1" indent="-342900">
              <a:buFont typeface="Arial" panose="020B0604020202020204" pitchFamily="34" charset="0"/>
              <a:buChar char="•"/>
            </a:pPr>
            <a:r>
              <a:rPr lang="en-US" sz="2400" dirty="0" smtClean="0"/>
              <a:t>This </a:t>
            </a:r>
            <a:r>
              <a:rPr lang="en-US" sz="2400" dirty="0"/>
              <a:t>is achieved by using radio waves to transmit data over a local area network (LAN), which is commonly referred to as a WLAN (Wireless Local Area Network). </a:t>
            </a:r>
            <a:endParaRPr lang="en-US" sz="2400" dirty="0" smtClean="0"/>
          </a:p>
          <a:p>
            <a:pPr marL="800100" lvl="1" indent="-342900">
              <a:buFont typeface="Arial" panose="020B0604020202020204" pitchFamily="34" charset="0"/>
              <a:buChar char="•"/>
            </a:pPr>
            <a:endParaRPr lang="en-US" sz="2400" dirty="0" smtClean="0"/>
          </a:p>
          <a:p>
            <a:pPr marL="800100" lvl="1" indent="-342900">
              <a:buFont typeface="Arial" panose="020B0604020202020204" pitchFamily="34" charset="0"/>
              <a:buChar char="•"/>
            </a:pPr>
            <a:r>
              <a:rPr lang="en-US" sz="2400" dirty="0" smtClean="0"/>
              <a:t>Wi-Fi </a:t>
            </a:r>
            <a:r>
              <a:rPr lang="en-US" sz="2400" dirty="0"/>
              <a:t>technology facilitates seamless connectivity and mobility, allowing users to access network resources and the internet from virtually anywhere within the coverage area</a:t>
            </a:r>
            <a:r>
              <a:rPr lang="en-US" sz="2400" dirty="0" smtClean="0"/>
              <a:t>.</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The technology is built upon the IEEE 802.11 family of standards, which specify the protocols and techniques used for wireless communication between devices. </a:t>
            </a:r>
            <a:endParaRPr lang="en-US" sz="2400" dirty="0" smtClean="0"/>
          </a:p>
          <a:p>
            <a:pPr marL="800100" lvl="1" indent="-342900">
              <a:buFont typeface="Arial" panose="020B0604020202020204" pitchFamily="34" charset="0"/>
              <a:buChar char="•"/>
            </a:pPr>
            <a:endParaRPr lang="en-US" sz="2400" dirty="0" smtClean="0"/>
          </a:p>
          <a:p>
            <a:pPr marL="800100" lvl="1" indent="-342900">
              <a:buFont typeface="Arial" panose="020B0604020202020204" pitchFamily="34" charset="0"/>
              <a:buChar char="•"/>
            </a:pPr>
            <a:r>
              <a:rPr lang="en-US" sz="2400" dirty="0" smtClean="0"/>
              <a:t>Over </a:t>
            </a:r>
            <a:r>
              <a:rPr lang="en-US" sz="2400" dirty="0"/>
              <a:t>the years, multiple versions of Wi-Fi standards have been developed, including 802.11b, 802.11g, 802.11n, 802.11ac, and the latest 802.11ax (also known as Wi-Fi 6). </a:t>
            </a:r>
          </a:p>
        </p:txBody>
      </p:sp>
    </p:spTree>
    <p:extLst>
      <p:ext uri="{BB962C8B-B14F-4D97-AF65-F5344CB8AC3E}">
        <p14:creationId xmlns:p14="http://schemas.microsoft.com/office/powerpoint/2010/main" val="39602267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oogle Shape;91;p1"/>
          <p:cNvPicPr preferRelativeResize="0"/>
          <p:nvPr/>
        </p:nvPicPr>
        <p:blipFill rotWithShape="1">
          <a:blip r:embed="rId2">
            <a:alphaModFix/>
          </a:blip>
          <a:srcRect/>
          <a:stretch/>
        </p:blipFill>
        <p:spPr>
          <a:xfrm>
            <a:off x="11251678" y="9510"/>
            <a:ext cx="907142" cy="473264"/>
          </a:xfrm>
          <a:prstGeom prst="rect">
            <a:avLst/>
          </a:prstGeom>
          <a:noFill/>
          <a:ln>
            <a:noFill/>
          </a:ln>
        </p:spPr>
      </p:pic>
      <p:sp>
        <p:nvSpPr>
          <p:cNvPr id="12" name="Google Shape;93;p1"/>
          <p:cNvSpPr txBox="1"/>
          <p:nvPr/>
        </p:nvSpPr>
        <p:spPr>
          <a:xfrm>
            <a:off x="2555308" y="6523738"/>
            <a:ext cx="7241436"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dirty="0" err="1">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Tektork</a:t>
            </a:r>
            <a:r>
              <a:rPr lang="en-US"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Private Limited, </a:t>
            </a:r>
            <a:r>
              <a:rPr lang="en-US" sz="1600" b="1" dirty="0" smtClean="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Coimbatore</a:t>
            </a:r>
            <a:endParaRPr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endParaRPr>
          </a:p>
        </p:txBody>
      </p:sp>
      <p:sp>
        <p:nvSpPr>
          <p:cNvPr id="3" name="Rectangle 2"/>
          <p:cNvSpPr/>
          <p:nvPr/>
        </p:nvSpPr>
        <p:spPr>
          <a:xfrm>
            <a:off x="125261" y="475059"/>
            <a:ext cx="11887200" cy="3046988"/>
          </a:xfrm>
          <a:prstGeom prst="rect">
            <a:avLst/>
          </a:prstGeom>
        </p:spPr>
        <p:txBody>
          <a:bodyPr wrap="square">
            <a:spAutoFit/>
          </a:bodyPr>
          <a:lstStyle/>
          <a:p>
            <a:pPr marL="800100" lvl="1" indent="-342900">
              <a:buFont typeface="Arial" panose="020B0604020202020204" pitchFamily="34" charset="0"/>
              <a:buChar char="•"/>
            </a:pPr>
            <a:r>
              <a:rPr lang="en-US" sz="2400" dirty="0" smtClean="0"/>
              <a:t>This </a:t>
            </a:r>
            <a:r>
              <a:rPr lang="en-US" sz="2400" dirty="0"/>
              <a:t>address allows your browser to find and communicate with the ESP32 directly over the local network.</a:t>
            </a:r>
          </a:p>
          <a:p>
            <a:pPr marL="800100" lvl="1" indent="-342900">
              <a:buFont typeface="Arial" panose="020B0604020202020204" pitchFamily="34" charset="0"/>
              <a:buChar char="•"/>
            </a:pPr>
            <a:endParaRPr lang="en-US" sz="2400" dirty="0" smtClean="0"/>
          </a:p>
          <a:p>
            <a:pPr marL="800100" lvl="1" indent="-342900">
              <a:buFont typeface="Arial" panose="020B0604020202020204" pitchFamily="34" charset="0"/>
              <a:buChar char="•"/>
            </a:pPr>
            <a:r>
              <a:rPr lang="en-US" sz="2400" dirty="0" smtClean="0"/>
              <a:t>Behind </a:t>
            </a:r>
            <a:r>
              <a:rPr lang="en-US" sz="2400" dirty="0"/>
              <a:t>the scenes, your browser and the ESP32 communicate using </a:t>
            </a:r>
            <a:r>
              <a:rPr lang="en-US" sz="2400" b="1" dirty="0"/>
              <a:t>HTTP (</a:t>
            </a:r>
            <a:r>
              <a:rPr lang="en-US" sz="2400" b="1" dirty="0" err="1"/>
              <a:t>HyperText</a:t>
            </a:r>
            <a:r>
              <a:rPr lang="en-US" sz="2400" b="1" dirty="0"/>
              <a:t> Transfer Protocol)</a:t>
            </a:r>
            <a:r>
              <a:rPr lang="en-US" sz="2400" dirty="0"/>
              <a:t>. When you click a button on the web interface, </a:t>
            </a:r>
            <a:endParaRPr lang="en-US" sz="2400" dirty="0" smtClean="0"/>
          </a:p>
          <a:p>
            <a:pPr marL="800100" lvl="1" indent="-342900">
              <a:buFont typeface="Arial" panose="020B0604020202020204" pitchFamily="34" charset="0"/>
              <a:buChar char="•"/>
            </a:pPr>
            <a:endParaRPr lang="en-US" sz="2400" dirty="0" smtClean="0"/>
          </a:p>
          <a:p>
            <a:pPr marL="800100" lvl="1" indent="-342900">
              <a:buFont typeface="Arial" panose="020B0604020202020204" pitchFamily="34" charset="0"/>
              <a:buChar char="•"/>
            </a:pPr>
            <a:r>
              <a:rPr lang="en-US" sz="2400" dirty="0" smtClean="0"/>
              <a:t>your </a:t>
            </a:r>
            <a:r>
              <a:rPr lang="en-US" sz="2400" dirty="0"/>
              <a:t>browser sends an </a:t>
            </a:r>
            <a:r>
              <a:rPr lang="en-US" sz="2400" b="1" dirty="0"/>
              <a:t>HTTP request</a:t>
            </a:r>
            <a:r>
              <a:rPr lang="en-US" sz="2400" dirty="0"/>
              <a:t> to the ESP32, which then processes the request—for example, turning an LED ON or OFF—and sends back a response or updated page.</a:t>
            </a:r>
          </a:p>
        </p:txBody>
      </p:sp>
    </p:spTree>
    <p:extLst>
      <p:ext uri="{BB962C8B-B14F-4D97-AF65-F5344CB8AC3E}">
        <p14:creationId xmlns:p14="http://schemas.microsoft.com/office/powerpoint/2010/main" val="22948383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oogle Shape;91;p1"/>
          <p:cNvPicPr preferRelativeResize="0"/>
          <p:nvPr/>
        </p:nvPicPr>
        <p:blipFill rotWithShape="1">
          <a:blip r:embed="rId2">
            <a:alphaModFix/>
          </a:blip>
          <a:srcRect/>
          <a:stretch/>
        </p:blipFill>
        <p:spPr>
          <a:xfrm>
            <a:off x="11251678" y="9510"/>
            <a:ext cx="907142" cy="473264"/>
          </a:xfrm>
          <a:prstGeom prst="rect">
            <a:avLst/>
          </a:prstGeom>
          <a:noFill/>
          <a:ln>
            <a:noFill/>
          </a:ln>
        </p:spPr>
      </p:pic>
      <p:sp>
        <p:nvSpPr>
          <p:cNvPr id="12" name="Google Shape;93;p1"/>
          <p:cNvSpPr txBox="1"/>
          <p:nvPr/>
        </p:nvSpPr>
        <p:spPr>
          <a:xfrm>
            <a:off x="2555308" y="6523738"/>
            <a:ext cx="7241436"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dirty="0" err="1">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Tektork</a:t>
            </a:r>
            <a:r>
              <a:rPr lang="en-US"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Private Limited, </a:t>
            </a:r>
            <a:r>
              <a:rPr lang="en-US" sz="1600" b="1" dirty="0" smtClean="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Coimbatore</a:t>
            </a:r>
            <a:endParaRPr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endParaRPr>
          </a:p>
        </p:txBody>
      </p:sp>
      <p:sp>
        <p:nvSpPr>
          <p:cNvPr id="3" name="Rectangle 2"/>
          <p:cNvSpPr/>
          <p:nvPr/>
        </p:nvSpPr>
        <p:spPr>
          <a:xfrm>
            <a:off x="229644" y="482774"/>
            <a:ext cx="11745238" cy="2677656"/>
          </a:xfrm>
          <a:prstGeom prst="rect">
            <a:avLst/>
          </a:prstGeom>
        </p:spPr>
        <p:txBody>
          <a:bodyPr wrap="square">
            <a:spAutoFit/>
          </a:bodyPr>
          <a:lstStyle/>
          <a:p>
            <a:r>
              <a:rPr lang="en-US" sz="2400" b="1" dirty="0"/>
              <a:t>Finding the ESP32 IP </a:t>
            </a:r>
            <a:r>
              <a:rPr lang="en-US" sz="2400" b="1" dirty="0" smtClean="0"/>
              <a:t>Address</a:t>
            </a:r>
          </a:p>
          <a:p>
            <a:endParaRPr lang="en-US" sz="2400" b="1" dirty="0"/>
          </a:p>
          <a:p>
            <a:pPr marL="800100" lvl="1" indent="-342900">
              <a:buFont typeface="Arial" panose="020B0604020202020204" pitchFamily="34" charset="0"/>
              <a:buChar char="•"/>
            </a:pPr>
            <a:r>
              <a:rPr lang="en-US" sz="2400" dirty="0"/>
              <a:t>After uploading the code, open the </a:t>
            </a:r>
            <a:r>
              <a:rPr lang="en-US" sz="2400" b="1" dirty="0"/>
              <a:t>Serial Monitor</a:t>
            </a:r>
            <a:r>
              <a:rPr lang="en-US" sz="2400" dirty="0"/>
              <a:t> in the Arduino IDE and set the baud rate to </a:t>
            </a:r>
            <a:r>
              <a:rPr lang="en-US" sz="2400" b="1" dirty="0"/>
              <a:t>115200</a:t>
            </a:r>
            <a:r>
              <a:rPr lang="en-US" sz="2400" dirty="0"/>
              <a:t>. </a:t>
            </a:r>
            <a:endParaRPr lang="en-US" sz="2400" dirty="0" smtClean="0"/>
          </a:p>
          <a:p>
            <a:pPr marL="800100" lvl="1" indent="-342900">
              <a:buFont typeface="Arial" panose="020B0604020202020204" pitchFamily="34" charset="0"/>
              <a:buChar char="•"/>
            </a:pPr>
            <a:endParaRPr lang="en-US" sz="2400" dirty="0" smtClean="0"/>
          </a:p>
          <a:p>
            <a:pPr marL="800100" lvl="1" indent="-342900">
              <a:buFont typeface="Arial" panose="020B0604020202020204" pitchFamily="34" charset="0"/>
              <a:buChar char="•"/>
            </a:pPr>
            <a:r>
              <a:rPr lang="en-US" sz="2400" dirty="0" smtClean="0"/>
              <a:t>The </a:t>
            </a:r>
            <a:r>
              <a:rPr lang="en-US" sz="2400" dirty="0"/>
              <a:t>ESP32 will connect to your Wi-Fi network and display its assigned IP address in the Serial Monitor.</a:t>
            </a:r>
          </a:p>
        </p:txBody>
      </p:sp>
      <p:pic>
        <p:nvPicPr>
          <p:cNvPr id="4" name="Picture 3"/>
          <p:cNvPicPr>
            <a:picLocks noChangeAspect="1"/>
          </p:cNvPicPr>
          <p:nvPr/>
        </p:nvPicPr>
        <p:blipFill>
          <a:blip r:embed="rId3"/>
          <a:stretch>
            <a:fillRect/>
          </a:stretch>
        </p:blipFill>
        <p:spPr>
          <a:xfrm flipV="1">
            <a:off x="1095117" y="3452362"/>
            <a:ext cx="10161818" cy="512976"/>
          </a:xfrm>
          <a:prstGeom prst="rect">
            <a:avLst/>
          </a:prstGeom>
        </p:spPr>
      </p:pic>
      <p:sp>
        <p:nvSpPr>
          <p:cNvPr id="5" name="Rectangle 4"/>
          <p:cNvSpPr/>
          <p:nvPr/>
        </p:nvSpPr>
        <p:spPr>
          <a:xfrm>
            <a:off x="229644" y="4243541"/>
            <a:ext cx="11745238" cy="2308324"/>
          </a:xfrm>
          <a:prstGeom prst="rect">
            <a:avLst/>
          </a:prstGeom>
        </p:spPr>
        <p:txBody>
          <a:bodyPr wrap="square">
            <a:spAutoFit/>
          </a:bodyPr>
          <a:lstStyle/>
          <a:p>
            <a:pPr marL="800100" lvl="1" indent="-342900">
              <a:buFont typeface="Arial" panose="020B0604020202020204" pitchFamily="34" charset="0"/>
              <a:buChar char="•"/>
            </a:pPr>
            <a:r>
              <a:rPr lang="en-US" sz="2400" dirty="0"/>
              <a:t>Press the ESP32 EN button (reset). </a:t>
            </a:r>
            <a:endParaRPr lang="en-US" sz="2400" dirty="0" smtClean="0"/>
          </a:p>
          <a:p>
            <a:pPr marL="800100" lvl="1" indent="-342900">
              <a:buFont typeface="Arial" panose="020B0604020202020204" pitchFamily="34" charset="0"/>
              <a:buChar char="•"/>
            </a:pPr>
            <a:endParaRPr lang="en-US" sz="2400" dirty="0" smtClean="0"/>
          </a:p>
          <a:p>
            <a:pPr marL="800100" lvl="1" indent="-342900">
              <a:buFont typeface="Arial" panose="020B0604020202020204" pitchFamily="34" charset="0"/>
              <a:buChar char="•"/>
            </a:pPr>
            <a:r>
              <a:rPr lang="en-US" sz="2400" dirty="0"/>
              <a:t>The red box in the image highlights the Serial Monitor interface.</a:t>
            </a:r>
            <a:endParaRPr lang="en-US" sz="2400" dirty="0" smtClean="0"/>
          </a:p>
          <a:p>
            <a:pPr marL="800100" lvl="1" indent="-342900">
              <a:buFont typeface="Arial" panose="020B0604020202020204" pitchFamily="34" charset="0"/>
              <a:buChar char="•"/>
            </a:pPr>
            <a:endParaRPr lang="en-US" sz="2400" dirty="0" smtClean="0"/>
          </a:p>
          <a:p>
            <a:pPr marL="800100" lvl="1" indent="-342900">
              <a:buFont typeface="Arial" panose="020B0604020202020204" pitchFamily="34" charset="0"/>
              <a:buChar char="•"/>
            </a:pPr>
            <a:r>
              <a:rPr lang="en-US" sz="2400" dirty="0" smtClean="0"/>
              <a:t>The </a:t>
            </a:r>
            <a:r>
              <a:rPr lang="en-US" sz="2400" dirty="0"/>
              <a:t>ESP32 connects to Wi-Fi, and outputs the ESP IP address on the Serial Monitor. Copy that IP address, because you need it to access the ESP32 web server.</a:t>
            </a:r>
          </a:p>
        </p:txBody>
      </p:sp>
    </p:spTree>
    <p:extLst>
      <p:ext uri="{BB962C8B-B14F-4D97-AF65-F5344CB8AC3E}">
        <p14:creationId xmlns:p14="http://schemas.microsoft.com/office/powerpoint/2010/main" val="6119624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oogle Shape;91;p1"/>
          <p:cNvPicPr preferRelativeResize="0"/>
          <p:nvPr/>
        </p:nvPicPr>
        <p:blipFill rotWithShape="1">
          <a:blip r:embed="rId2">
            <a:alphaModFix/>
          </a:blip>
          <a:srcRect/>
          <a:stretch/>
        </p:blipFill>
        <p:spPr>
          <a:xfrm>
            <a:off x="11251678" y="9510"/>
            <a:ext cx="907142" cy="473264"/>
          </a:xfrm>
          <a:prstGeom prst="rect">
            <a:avLst/>
          </a:prstGeom>
          <a:noFill/>
          <a:ln>
            <a:noFill/>
          </a:ln>
        </p:spPr>
      </p:pic>
      <p:sp>
        <p:nvSpPr>
          <p:cNvPr id="12" name="Google Shape;93;p1"/>
          <p:cNvSpPr txBox="1"/>
          <p:nvPr/>
        </p:nvSpPr>
        <p:spPr>
          <a:xfrm>
            <a:off x="2555308" y="6523738"/>
            <a:ext cx="7241436"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dirty="0" err="1">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Tektork</a:t>
            </a:r>
            <a:r>
              <a:rPr lang="en-US"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Private Limited, </a:t>
            </a:r>
            <a:r>
              <a:rPr lang="en-US" sz="1600" b="1" dirty="0" smtClean="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Coimbatore</a:t>
            </a:r>
            <a:endParaRPr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endParaRPr>
          </a:p>
        </p:txBody>
      </p:sp>
      <p:sp>
        <p:nvSpPr>
          <p:cNvPr id="5" name="Rectangle 4"/>
          <p:cNvSpPr/>
          <p:nvPr/>
        </p:nvSpPr>
        <p:spPr>
          <a:xfrm>
            <a:off x="142656" y="3867783"/>
            <a:ext cx="11882330" cy="2677656"/>
          </a:xfrm>
          <a:prstGeom prst="rect">
            <a:avLst/>
          </a:prstGeom>
        </p:spPr>
        <p:txBody>
          <a:bodyPr wrap="square">
            <a:spAutoFit/>
          </a:bodyPr>
          <a:lstStyle/>
          <a:p>
            <a:r>
              <a:rPr lang="en-US" sz="2400" b="1" dirty="0"/>
              <a:t>Accessing the Web </a:t>
            </a:r>
            <a:r>
              <a:rPr lang="en-US" sz="2400" b="1" dirty="0" smtClean="0"/>
              <a:t>Server</a:t>
            </a:r>
          </a:p>
          <a:p>
            <a:endParaRPr lang="en-US" sz="2400" b="1" dirty="0"/>
          </a:p>
          <a:p>
            <a:pPr marL="800100" lvl="1" indent="-342900">
              <a:buFont typeface="Arial" panose="020B0604020202020204" pitchFamily="34" charset="0"/>
              <a:buChar char="•"/>
            </a:pPr>
            <a:r>
              <a:rPr lang="en-US" sz="2400" dirty="0"/>
              <a:t>To access the web server, open your browser and enter the ESP32’s IP address in the address bar. </a:t>
            </a:r>
            <a:endParaRPr lang="en-US" sz="2400" dirty="0" smtClean="0"/>
          </a:p>
          <a:p>
            <a:pPr marL="800100" lvl="1" indent="-342900">
              <a:buFont typeface="Arial" panose="020B0604020202020204" pitchFamily="34" charset="0"/>
              <a:buChar char="•"/>
            </a:pPr>
            <a:endParaRPr lang="en-US" sz="2400" dirty="0" smtClean="0"/>
          </a:p>
          <a:p>
            <a:pPr marL="800100" lvl="1" indent="-342900">
              <a:buFont typeface="Arial" panose="020B0604020202020204" pitchFamily="34" charset="0"/>
              <a:buChar char="•"/>
            </a:pPr>
            <a:r>
              <a:rPr lang="en-US" sz="2400" dirty="0" smtClean="0"/>
              <a:t>For </a:t>
            </a:r>
            <a:r>
              <a:rPr lang="en-US" sz="2400" dirty="0"/>
              <a:t>example, in our case, the IP address is </a:t>
            </a:r>
            <a:r>
              <a:rPr lang="en-US" sz="2400" b="1" dirty="0" smtClean="0"/>
              <a:t>192.168.214.77</a:t>
            </a:r>
            <a:r>
              <a:rPr lang="en-US" sz="2400" dirty="0" smtClean="0"/>
              <a:t>. </a:t>
            </a:r>
            <a:r>
              <a:rPr lang="en-US" sz="2400" dirty="0"/>
              <a:t>This will load the web interface hosted by the ESP32.</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350" y="892926"/>
            <a:ext cx="11509632" cy="2877408"/>
          </a:xfrm>
          <a:prstGeom prst="rect">
            <a:avLst/>
          </a:prstGeom>
        </p:spPr>
      </p:pic>
    </p:spTree>
    <p:extLst>
      <p:ext uri="{BB962C8B-B14F-4D97-AF65-F5344CB8AC3E}">
        <p14:creationId xmlns:p14="http://schemas.microsoft.com/office/powerpoint/2010/main" val="1760654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oogle Shape;91;p1"/>
          <p:cNvPicPr preferRelativeResize="0"/>
          <p:nvPr/>
        </p:nvPicPr>
        <p:blipFill rotWithShape="1">
          <a:blip r:embed="rId2">
            <a:alphaModFix/>
          </a:blip>
          <a:srcRect/>
          <a:stretch/>
        </p:blipFill>
        <p:spPr>
          <a:xfrm>
            <a:off x="11251678" y="9510"/>
            <a:ext cx="907142" cy="473264"/>
          </a:xfrm>
          <a:prstGeom prst="rect">
            <a:avLst/>
          </a:prstGeom>
          <a:noFill/>
          <a:ln>
            <a:noFill/>
          </a:ln>
        </p:spPr>
      </p:pic>
      <p:sp>
        <p:nvSpPr>
          <p:cNvPr id="12" name="Google Shape;93;p1"/>
          <p:cNvSpPr txBox="1"/>
          <p:nvPr/>
        </p:nvSpPr>
        <p:spPr>
          <a:xfrm>
            <a:off x="2555308" y="6523738"/>
            <a:ext cx="7241436"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dirty="0" err="1">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Tektork</a:t>
            </a:r>
            <a:r>
              <a:rPr lang="en-US"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Private Limited, </a:t>
            </a:r>
            <a:r>
              <a:rPr lang="en-US" sz="1600" b="1" dirty="0" smtClean="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Coimbatore</a:t>
            </a:r>
            <a:endParaRPr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endParaRPr>
          </a:p>
        </p:txBody>
      </p:sp>
      <p:sp>
        <p:nvSpPr>
          <p:cNvPr id="2" name="Rectangle 1"/>
          <p:cNvSpPr>
            <a:spLocks noChangeArrowheads="1"/>
          </p:cNvSpPr>
          <p:nvPr/>
        </p:nvSpPr>
        <p:spPr bwMode="auto">
          <a:xfrm rot="10800000" flipV="1">
            <a:off x="112733" y="468594"/>
            <a:ext cx="1194983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800100" lvl="1" indent="-342900" eaLnBrk="0" fontAlgn="base" hangingPunct="0">
              <a:spcBef>
                <a:spcPct val="0"/>
              </a:spcBef>
              <a:spcAft>
                <a:spcPct val="0"/>
              </a:spcAft>
              <a:buFont typeface="Arial" panose="020B0604020202020204" pitchFamily="34" charset="0"/>
              <a:buChar char="•"/>
            </a:pPr>
            <a:r>
              <a:rPr kumimoji="0" lang="en-US" altLang="en-US" sz="2400" b="0" i="0" u="none" strike="noStrike" cap="none" normalizeH="0" baseline="0" dirty="0" smtClean="0">
                <a:ln>
                  <a:noFill/>
                </a:ln>
                <a:solidFill>
                  <a:schemeClr val="tx1"/>
                </a:solidFill>
                <a:effectLst/>
              </a:rPr>
              <a:t>The web server you’ll build controls two LEDs connected to </a:t>
            </a:r>
            <a:r>
              <a:rPr kumimoji="0" lang="en-US" altLang="en-US" sz="2400" b="1" i="0" u="none" strike="noStrike" cap="none" normalizeH="0" baseline="0" dirty="0" smtClean="0">
                <a:ln>
                  <a:noFill/>
                </a:ln>
                <a:solidFill>
                  <a:schemeClr val="tx1"/>
                </a:solidFill>
                <a:effectLst/>
              </a:rPr>
              <a:t>ESP32 GPIO 33</a:t>
            </a:r>
            <a:r>
              <a:rPr kumimoji="0" lang="en-US" altLang="en-US" sz="2400" b="0" i="0" u="none" strike="noStrike" cap="none" normalizeH="0" baseline="0" dirty="0" smtClean="0">
                <a:ln>
                  <a:noFill/>
                </a:ln>
                <a:solidFill>
                  <a:schemeClr val="tx1"/>
                </a:solidFill>
                <a:effectLst/>
              </a:rPr>
              <a:t> and </a:t>
            </a:r>
            <a:r>
              <a:rPr kumimoji="0" lang="en-US" altLang="en-US" sz="2400" b="1" i="0" u="none" strike="noStrike" cap="none" normalizeH="0" baseline="0" dirty="0" smtClean="0">
                <a:ln>
                  <a:noFill/>
                </a:ln>
                <a:solidFill>
                  <a:schemeClr val="tx1"/>
                </a:solidFill>
                <a:effectLst/>
              </a:rPr>
              <a:t>GPIO 4</a:t>
            </a:r>
            <a:r>
              <a:rPr kumimoji="0" lang="en-US" altLang="en-US" sz="2400" b="0" i="0" u="none" strike="noStrike" cap="none" normalizeH="0" baseline="0" dirty="0" smtClean="0">
                <a:ln>
                  <a:noFill/>
                </a:ln>
                <a:solidFill>
                  <a:schemeClr val="tx1"/>
                </a:solidFill>
                <a:effectLst/>
              </a:rPr>
              <a:t>.</a:t>
            </a:r>
          </a:p>
          <a:p>
            <a:pPr marL="800100" lvl="1" indent="-342900" eaLnBrk="0" fontAlgn="base" hangingPunct="0">
              <a:spcBef>
                <a:spcPct val="0"/>
              </a:spcBef>
              <a:spcAft>
                <a:spcPct val="0"/>
              </a:spcAft>
              <a:buFont typeface="Arial" panose="020B0604020202020204" pitchFamily="34" charset="0"/>
              <a:buChar char="•"/>
            </a:pPr>
            <a:endParaRPr kumimoji="0" lang="en-US" altLang="en-US" sz="2400" b="0" i="0" u="none" strike="noStrike" cap="none" normalizeH="0" baseline="0" dirty="0" smtClean="0">
              <a:ln>
                <a:noFill/>
              </a:ln>
              <a:solidFill>
                <a:schemeClr val="tx1"/>
              </a:solidFill>
              <a:effectLst/>
            </a:endParaRPr>
          </a:p>
          <a:p>
            <a:pPr marL="800100" lvl="1" indent="-342900" eaLnBrk="0" fontAlgn="base" hangingPunct="0">
              <a:spcBef>
                <a:spcPct val="0"/>
              </a:spcBef>
              <a:spcAft>
                <a:spcPct val="0"/>
              </a:spcAft>
              <a:buFont typeface="Arial" panose="020B0604020202020204" pitchFamily="34" charset="0"/>
              <a:buChar char="•"/>
            </a:pPr>
            <a:r>
              <a:rPr kumimoji="0" lang="en-US" altLang="en-US" sz="2400" b="0" i="0" u="none" strike="noStrike" cap="none" normalizeH="0" baseline="0" dirty="0" smtClean="0">
                <a:ln>
                  <a:noFill/>
                </a:ln>
                <a:solidFill>
                  <a:schemeClr val="tx1"/>
                </a:solidFill>
                <a:effectLst/>
              </a:rPr>
              <a:t>You can access the ESP32 web server by typing its </a:t>
            </a:r>
            <a:r>
              <a:rPr kumimoji="0" lang="en-US" altLang="en-US" sz="2400" b="1" i="0" u="none" strike="noStrike" cap="none" normalizeH="0" baseline="0" dirty="0" smtClean="0">
                <a:ln>
                  <a:noFill/>
                </a:ln>
                <a:solidFill>
                  <a:schemeClr val="tx1"/>
                </a:solidFill>
                <a:effectLst/>
              </a:rPr>
              <a:t>IP address</a:t>
            </a:r>
            <a:r>
              <a:rPr kumimoji="0" lang="en-US" altLang="en-US" sz="2400" b="0" i="0" u="none" strike="noStrike" cap="none" normalizeH="0" baseline="0" dirty="0" smtClean="0">
                <a:ln>
                  <a:noFill/>
                </a:ln>
                <a:solidFill>
                  <a:schemeClr val="tx1"/>
                </a:solidFill>
                <a:effectLst/>
              </a:rPr>
              <a:t> into a browser connected to the same local network.</a:t>
            </a:r>
          </a:p>
          <a:p>
            <a:pPr marL="800100" lvl="1" indent="-342900" eaLnBrk="0" fontAlgn="base" hangingPunct="0">
              <a:spcBef>
                <a:spcPct val="0"/>
              </a:spcBef>
              <a:spcAft>
                <a:spcPct val="0"/>
              </a:spcAft>
              <a:buFont typeface="Arial" panose="020B0604020202020204" pitchFamily="34" charset="0"/>
              <a:buChar char="•"/>
            </a:pPr>
            <a:endParaRPr kumimoji="0" lang="en-US" altLang="en-US" sz="2400" b="0" i="0" u="none" strike="noStrike" cap="none" normalizeH="0" baseline="0" dirty="0" smtClean="0">
              <a:ln>
                <a:noFill/>
              </a:ln>
              <a:solidFill>
                <a:schemeClr val="tx1"/>
              </a:solidFill>
              <a:effectLst/>
            </a:endParaRPr>
          </a:p>
          <a:p>
            <a:pPr marL="800100" lvl="1" indent="-342900" eaLnBrk="0" fontAlgn="base" hangingPunct="0">
              <a:spcBef>
                <a:spcPct val="0"/>
              </a:spcBef>
              <a:spcAft>
                <a:spcPct val="0"/>
              </a:spcAft>
              <a:buFont typeface="Arial" panose="020B0604020202020204" pitchFamily="34" charset="0"/>
              <a:buChar char="•"/>
            </a:pPr>
            <a:r>
              <a:rPr kumimoji="0" lang="en-US" altLang="en-US" sz="2400" b="0" i="0" u="none" strike="noStrike" cap="none" normalizeH="0" baseline="0" dirty="0" smtClean="0">
                <a:ln>
                  <a:noFill/>
                </a:ln>
                <a:solidFill>
                  <a:schemeClr val="tx1"/>
                </a:solidFill>
                <a:effectLst/>
              </a:rPr>
              <a:t>By clicking the buttons on the web interface, you can instantly change the state of each LED.</a:t>
            </a:r>
          </a:p>
        </p:txBody>
      </p:sp>
    </p:spTree>
    <p:extLst>
      <p:ext uri="{BB962C8B-B14F-4D97-AF65-F5344CB8AC3E}">
        <p14:creationId xmlns:p14="http://schemas.microsoft.com/office/powerpoint/2010/main" val="6942956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oogle Shape;91;p1"/>
          <p:cNvPicPr preferRelativeResize="0"/>
          <p:nvPr/>
        </p:nvPicPr>
        <p:blipFill rotWithShape="1">
          <a:blip r:embed="rId2">
            <a:alphaModFix/>
          </a:blip>
          <a:srcRect/>
          <a:stretch/>
        </p:blipFill>
        <p:spPr>
          <a:xfrm>
            <a:off x="11251678" y="9510"/>
            <a:ext cx="907142" cy="473264"/>
          </a:xfrm>
          <a:prstGeom prst="rect">
            <a:avLst/>
          </a:prstGeom>
          <a:noFill/>
          <a:ln>
            <a:noFill/>
          </a:ln>
        </p:spPr>
      </p:pic>
      <p:sp>
        <p:nvSpPr>
          <p:cNvPr id="12" name="Google Shape;93;p1"/>
          <p:cNvSpPr txBox="1"/>
          <p:nvPr/>
        </p:nvSpPr>
        <p:spPr>
          <a:xfrm>
            <a:off x="2555308" y="6523738"/>
            <a:ext cx="7241436"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dirty="0" err="1">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Tektork</a:t>
            </a:r>
            <a:r>
              <a:rPr lang="en-US"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Private Limited, </a:t>
            </a:r>
            <a:r>
              <a:rPr lang="en-US" sz="1600" b="1" dirty="0" smtClean="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Coimbatore</a:t>
            </a:r>
            <a:endParaRPr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endParaRPr>
          </a:p>
        </p:txBody>
      </p:sp>
      <p:sp>
        <p:nvSpPr>
          <p:cNvPr id="2" name="Rectangle 1"/>
          <p:cNvSpPr/>
          <p:nvPr/>
        </p:nvSpPr>
        <p:spPr>
          <a:xfrm>
            <a:off x="192066" y="482774"/>
            <a:ext cx="11795342" cy="5539978"/>
          </a:xfrm>
          <a:prstGeom prst="rect">
            <a:avLst/>
          </a:prstGeom>
        </p:spPr>
        <p:txBody>
          <a:bodyPr wrap="square">
            <a:spAutoFit/>
          </a:bodyPr>
          <a:lstStyle/>
          <a:p>
            <a:r>
              <a:rPr lang="en-US" sz="2400" b="1" dirty="0" smtClean="0"/>
              <a:t>Controlling the LED</a:t>
            </a:r>
          </a:p>
          <a:p>
            <a:endParaRPr lang="en-US" sz="2400" b="1" dirty="0" smtClean="0"/>
          </a:p>
          <a:p>
            <a:pPr marL="800100" lvl="1" indent="-342900">
              <a:buFont typeface="Arial" panose="020B0604020202020204" pitchFamily="34" charset="0"/>
              <a:buChar char="•"/>
            </a:pPr>
            <a:r>
              <a:rPr lang="en-US" sz="2400" dirty="0" smtClean="0"/>
              <a:t>Open </a:t>
            </a:r>
            <a:r>
              <a:rPr lang="en-US" sz="2400" dirty="0"/>
              <a:t>the sketch, enter your Wi-Fi SSID and password in the appropriate variables, and then upload the code to your ESP32 board</a:t>
            </a:r>
            <a:r>
              <a:rPr lang="en-US" sz="2400" dirty="0" smtClean="0"/>
              <a:t>.</a:t>
            </a:r>
          </a:p>
          <a:p>
            <a:pPr marL="800100" lvl="1" indent="-342900">
              <a:buFont typeface="Arial" panose="020B0604020202020204" pitchFamily="34" charset="0"/>
              <a:buChar char="•"/>
            </a:pPr>
            <a:endParaRPr lang="en-US" sz="2400" dirty="0" smtClean="0"/>
          </a:p>
          <a:p>
            <a:pPr marL="800100" lvl="1" indent="-342900">
              <a:buFont typeface="Arial" panose="020B0604020202020204" pitchFamily="34" charset="0"/>
              <a:buChar char="•"/>
            </a:pPr>
            <a:r>
              <a:rPr lang="en-US" sz="2400" dirty="0"/>
              <a:t>After uploading the code, open the </a:t>
            </a:r>
            <a:r>
              <a:rPr lang="en-US" sz="2400" b="1" dirty="0"/>
              <a:t>Serial Monitor</a:t>
            </a:r>
            <a:r>
              <a:rPr lang="en-US" sz="2400" dirty="0"/>
              <a:t> at the correct baud rate (usually 115200). Once the ESP32 connects to your Wi-Fi network, it will print the </a:t>
            </a:r>
            <a:r>
              <a:rPr lang="en-US" sz="2400" b="1" dirty="0"/>
              <a:t>IP address</a:t>
            </a:r>
            <a:r>
              <a:rPr lang="en-US" sz="2400" dirty="0"/>
              <a:t> assigned by your router. You can use this IP address to access the web interface from your browser</a:t>
            </a:r>
            <a:r>
              <a:rPr lang="en-US" sz="2400" dirty="0" smtClean="0"/>
              <a:t>.</a:t>
            </a:r>
          </a:p>
          <a:p>
            <a:pPr marL="800100" lvl="1" indent="-342900">
              <a:buFont typeface="Arial" panose="020B0604020202020204" pitchFamily="34" charset="0"/>
              <a:buChar char="•"/>
            </a:pPr>
            <a:endParaRPr lang="en-US" sz="2400" dirty="0" smtClean="0"/>
          </a:p>
          <a:p>
            <a:pPr marL="800100" lvl="1" indent="-342900">
              <a:buFont typeface="Arial" panose="020B0604020202020204" pitchFamily="34" charset="0"/>
              <a:buChar char="•"/>
            </a:pPr>
            <a:r>
              <a:rPr lang="en-US" sz="2400" dirty="0"/>
              <a:t>When the web interface is accessed from multiple clients, pressing the ON button for a specific LED (such as GPIO 33 or GPIO 4) from any one client sends a command to the ESP32 web server, which updates the state of only that corresponding LED on the device. This change is </a:t>
            </a:r>
            <a:r>
              <a:rPr lang="en-US" sz="2400" b="1" dirty="0"/>
              <a:t>not reflected or updated on the other clients’ interfaces</a:t>
            </a:r>
            <a:r>
              <a:rPr lang="en-US" sz="2400" dirty="0"/>
              <a:t>.</a:t>
            </a:r>
          </a:p>
          <a:p>
            <a:endParaRPr lang="en-US" dirty="0"/>
          </a:p>
        </p:txBody>
      </p:sp>
    </p:spTree>
    <p:extLst>
      <p:ext uri="{BB962C8B-B14F-4D97-AF65-F5344CB8AC3E}">
        <p14:creationId xmlns:p14="http://schemas.microsoft.com/office/powerpoint/2010/main" val="178738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oogle Shape;91;p1"/>
          <p:cNvPicPr preferRelativeResize="0"/>
          <p:nvPr/>
        </p:nvPicPr>
        <p:blipFill rotWithShape="1">
          <a:blip r:embed="rId2">
            <a:alphaModFix/>
          </a:blip>
          <a:srcRect/>
          <a:stretch/>
        </p:blipFill>
        <p:spPr>
          <a:xfrm>
            <a:off x="11251678" y="9510"/>
            <a:ext cx="907142" cy="473264"/>
          </a:xfrm>
          <a:prstGeom prst="rect">
            <a:avLst/>
          </a:prstGeom>
          <a:noFill/>
          <a:ln>
            <a:noFill/>
          </a:ln>
        </p:spPr>
      </p:pic>
      <p:sp>
        <p:nvSpPr>
          <p:cNvPr id="12" name="Google Shape;93;p1"/>
          <p:cNvSpPr txBox="1"/>
          <p:nvPr/>
        </p:nvSpPr>
        <p:spPr>
          <a:xfrm>
            <a:off x="2555308" y="6523738"/>
            <a:ext cx="7241436"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dirty="0" err="1">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Tektork</a:t>
            </a:r>
            <a:r>
              <a:rPr lang="en-US"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Private Limited, </a:t>
            </a:r>
            <a:r>
              <a:rPr lang="en-US" sz="1600" b="1" dirty="0" smtClean="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Coimbatore</a:t>
            </a:r>
            <a:endParaRPr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endParaRPr>
          </a:p>
        </p:txBody>
      </p:sp>
      <p:sp>
        <p:nvSpPr>
          <p:cNvPr id="5" name="Rectangle 4"/>
          <p:cNvSpPr/>
          <p:nvPr/>
        </p:nvSpPr>
        <p:spPr>
          <a:xfrm>
            <a:off x="106893" y="113442"/>
            <a:ext cx="184731" cy="369332"/>
          </a:xfrm>
          <a:prstGeom prst="rect">
            <a:avLst/>
          </a:prstGeom>
        </p:spPr>
        <p:txBody>
          <a:bodyPr wrap="none">
            <a:spAutoFit/>
          </a:bodyPr>
          <a:lstStyle/>
          <a:p>
            <a:endParaRPr lang="en-US" b="1" dirty="0"/>
          </a:p>
        </p:txBody>
      </p:sp>
      <p:sp>
        <p:nvSpPr>
          <p:cNvPr id="6" name="Rectangle 5"/>
          <p:cNvSpPr/>
          <p:nvPr/>
        </p:nvSpPr>
        <p:spPr>
          <a:xfrm>
            <a:off x="106893" y="600703"/>
            <a:ext cx="6785255" cy="461665"/>
          </a:xfrm>
          <a:prstGeom prst="rect">
            <a:avLst/>
          </a:prstGeom>
        </p:spPr>
        <p:txBody>
          <a:bodyPr wrap="none">
            <a:spAutoFit/>
          </a:bodyPr>
          <a:lstStyle/>
          <a:p>
            <a:r>
              <a:rPr lang="en-US" sz="2400" b="1" dirty="0" smtClean="0"/>
              <a:t>Local </a:t>
            </a:r>
            <a:r>
              <a:rPr lang="en-US" sz="2400" b="1" dirty="0"/>
              <a:t>ESP32 Web Server </a:t>
            </a:r>
            <a:r>
              <a:rPr lang="en-US" sz="2400" b="1" dirty="0" smtClean="0"/>
              <a:t>interface – Controlling LEDs</a:t>
            </a:r>
            <a:endParaRPr lang="en-US" sz="2400" b="1"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258" y="1615363"/>
            <a:ext cx="5781419" cy="440833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6026" y="1615363"/>
            <a:ext cx="5760826" cy="4397130"/>
          </a:xfrm>
          <a:prstGeom prst="rect">
            <a:avLst/>
          </a:prstGeom>
        </p:spPr>
      </p:pic>
    </p:spTree>
    <p:extLst>
      <p:ext uri="{BB962C8B-B14F-4D97-AF65-F5344CB8AC3E}">
        <p14:creationId xmlns:p14="http://schemas.microsoft.com/office/powerpoint/2010/main" val="25230648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oogle Shape;91;p1"/>
          <p:cNvPicPr preferRelativeResize="0"/>
          <p:nvPr/>
        </p:nvPicPr>
        <p:blipFill rotWithShape="1">
          <a:blip r:embed="rId2">
            <a:alphaModFix/>
          </a:blip>
          <a:srcRect/>
          <a:stretch/>
        </p:blipFill>
        <p:spPr>
          <a:xfrm>
            <a:off x="11251678" y="9510"/>
            <a:ext cx="907142" cy="473264"/>
          </a:xfrm>
          <a:prstGeom prst="rect">
            <a:avLst/>
          </a:prstGeom>
          <a:noFill/>
          <a:ln>
            <a:noFill/>
          </a:ln>
        </p:spPr>
      </p:pic>
      <p:sp>
        <p:nvSpPr>
          <p:cNvPr id="12" name="Google Shape;93;p1"/>
          <p:cNvSpPr txBox="1"/>
          <p:nvPr/>
        </p:nvSpPr>
        <p:spPr>
          <a:xfrm>
            <a:off x="2555308" y="6523738"/>
            <a:ext cx="7241436"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dirty="0" err="1">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Tektork</a:t>
            </a:r>
            <a:r>
              <a:rPr lang="en-US"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Private Limited, </a:t>
            </a:r>
            <a:r>
              <a:rPr lang="en-US" sz="1600" b="1" dirty="0" smtClean="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Coimbatore</a:t>
            </a:r>
            <a:endParaRPr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endParaRPr>
          </a:p>
        </p:txBody>
      </p:sp>
      <p:sp>
        <p:nvSpPr>
          <p:cNvPr id="2" name="Rectangle 1"/>
          <p:cNvSpPr/>
          <p:nvPr/>
        </p:nvSpPr>
        <p:spPr>
          <a:xfrm>
            <a:off x="125260" y="482774"/>
            <a:ext cx="11887200" cy="6740307"/>
          </a:xfrm>
          <a:prstGeom prst="rect">
            <a:avLst/>
          </a:prstGeom>
        </p:spPr>
        <p:txBody>
          <a:bodyPr wrap="square">
            <a:spAutoFit/>
          </a:bodyPr>
          <a:lstStyle/>
          <a:p>
            <a:r>
              <a:rPr lang="en-US" sz="2400" b="1" dirty="0" smtClean="0"/>
              <a:t>Reading Potentiometer Value</a:t>
            </a:r>
            <a:endParaRPr lang="en-US" sz="2400" b="1" dirty="0"/>
          </a:p>
          <a:p>
            <a:pPr marL="800100" lvl="1" indent="-342900">
              <a:buFont typeface="Arial" panose="020B0604020202020204" pitchFamily="34" charset="0"/>
              <a:buChar char="•"/>
            </a:pPr>
            <a:endParaRPr lang="en-US" sz="2400" dirty="0" smtClean="0"/>
          </a:p>
          <a:p>
            <a:pPr marL="800100" lvl="1" indent="-342900">
              <a:buFont typeface="Arial" panose="020B0604020202020204" pitchFamily="34" charset="0"/>
              <a:buChar char="•"/>
            </a:pPr>
            <a:r>
              <a:rPr lang="en-US" sz="2400" dirty="0" smtClean="0"/>
              <a:t>Open </a:t>
            </a:r>
            <a:r>
              <a:rPr lang="en-US" sz="2400" dirty="0"/>
              <a:t>the sketch, enter your Wi-Fi SSID and password in the appropriate variables, and then upload the code to your ESP32 board.</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After uploading the code, open the </a:t>
            </a:r>
            <a:r>
              <a:rPr lang="en-US" sz="2400" b="1" dirty="0"/>
              <a:t>Serial Monitor</a:t>
            </a:r>
            <a:r>
              <a:rPr lang="en-US" sz="2400" dirty="0"/>
              <a:t> at the correct baud rate (usually 115200). Once the ESP32 connects to your Wi-Fi network, it will print the </a:t>
            </a:r>
            <a:r>
              <a:rPr lang="en-US" sz="2400" b="1" dirty="0"/>
              <a:t>IP address</a:t>
            </a:r>
            <a:r>
              <a:rPr lang="en-US" sz="2400" dirty="0"/>
              <a:t> assigned by your router. You can use this IP address to access the web interface from your browser</a:t>
            </a:r>
            <a:r>
              <a:rPr lang="en-US" sz="2400" dirty="0" smtClean="0"/>
              <a:t>.</a:t>
            </a:r>
            <a:r>
              <a:rPr lang="en-US" dirty="0"/>
              <a:t> </a:t>
            </a:r>
            <a:endParaRPr lang="en-US" dirty="0" smtClean="0"/>
          </a:p>
          <a:p>
            <a:pPr marL="800100" lvl="1" indent="-342900">
              <a:buFont typeface="Arial" panose="020B0604020202020204" pitchFamily="34" charset="0"/>
              <a:buChar char="•"/>
            </a:pPr>
            <a:r>
              <a:rPr lang="en-US" sz="2400" dirty="0" smtClean="0"/>
              <a:t>By </a:t>
            </a:r>
            <a:r>
              <a:rPr lang="en-US" sz="2400" dirty="0"/>
              <a:t>manually adjusting the potentiometer connected to the ESP32 development board, the system continuously reads the </a:t>
            </a:r>
            <a:r>
              <a:rPr lang="en-US" sz="2400" b="1" dirty="0"/>
              <a:t>raw ADC value</a:t>
            </a:r>
            <a:r>
              <a:rPr lang="en-US" sz="2400" dirty="0"/>
              <a:t> from the analog input. This raw value is then converted into the corresponding </a:t>
            </a:r>
            <a:r>
              <a:rPr lang="en-US" sz="2400" b="1" dirty="0"/>
              <a:t>voltage level</a:t>
            </a:r>
            <a:r>
              <a:rPr lang="en-US" sz="2400" dirty="0"/>
              <a:t> using a 12-bit resolution formula</a:t>
            </a:r>
            <a:r>
              <a:rPr lang="en-US" sz="2400" dirty="0" smtClean="0"/>
              <a:t>.</a:t>
            </a:r>
          </a:p>
          <a:p>
            <a:pPr marL="800100" lvl="1" indent="-342900">
              <a:buFont typeface="Arial" panose="020B0604020202020204" pitchFamily="34" charset="0"/>
              <a:buChar char="•"/>
            </a:pPr>
            <a:endParaRPr lang="en-US" sz="2400" dirty="0" smtClean="0"/>
          </a:p>
          <a:p>
            <a:pPr marL="800100" lvl="1" indent="-342900">
              <a:buFont typeface="Arial" panose="020B0604020202020204" pitchFamily="34" charset="0"/>
              <a:buChar char="•"/>
            </a:pPr>
            <a:r>
              <a:rPr lang="en-US" sz="2400" dirty="0" smtClean="0"/>
              <a:t>Both </a:t>
            </a:r>
            <a:r>
              <a:rPr lang="en-US" sz="2400" dirty="0"/>
              <a:t>the </a:t>
            </a:r>
            <a:r>
              <a:rPr lang="en-US" sz="2400" b="1" dirty="0"/>
              <a:t>raw ADC value</a:t>
            </a:r>
            <a:r>
              <a:rPr lang="en-US" sz="2400" dirty="0"/>
              <a:t> and the </a:t>
            </a:r>
            <a:r>
              <a:rPr lang="en-US" sz="2400" b="1" dirty="0"/>
              <a:t>calculated voltage (in volts)</a:t>
            </a:r>
            <a:r>
              <a:rPr lang="en-US" sz="2400" dirty="0"/>
              <a:t> are displayed in real time on a </a:t>
            </a:r>
            <a:r>
              <a:rPr lang="en-US" sz="2400" b="1" dirty="0"/>
              <a:t>web-based interface</a:t>
            </a:r>
            <a:r>
              <a:rPr lang="en-US" sz="2400" dirty="0"/>
              <a:t>, which is hosted directly by the ESP32. The values are automatically updated every second, allowing users to observe live changes in analog input as they rotate the potentiometer knob.</a:t>
            </a:r>
          </a:p>
          <a:p>
            <a:pPr marL="800100" lvl="1"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28700154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oogle Shape;91;p1"/>
          <p:cNvPicPr preferRelativeResize="0"/>
          <p:nvPr/>
        </p:nvPicPr>
        <p:blipFill rotWithShape="1">
          <a:blip r:embed="rId2">
            <a:alphaModFix/>
          </a:blip>
          <a:srcRect/>
          <a:stretch/>
        </p:blipFill>
        <p:spPr>
          <a:xfrm>
            <a:off x="11251678" y="9510"/>
            <a:ext cx="907142" cy="473264"/>
          </a:xfrm>
          <a:prstGeom prst="rect">
            <a:avLst/>
          </a:prstGeom>
          <a:noFill/>
          <a:ln>
            <a:noFill/>
          </a:ln>
        </p:spPr>
      </p:pic>
      <p:sp>
        <p:nvSpPr>
          <p:cNvPr id="12" name="Google Shape;93;p1"/>
          <p:cNvSpPr txBox="1"/>
          <p:nvPr/>
        </p:nvSpPr>
        <p:spPr>
          <a:xfrm>
            <a:off x="2555308" y="6523738"/>
            <a:ext cx="7241436"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dirty="0" err="1">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Tektork</a:t>
            </a:r>
            <a:r>
              <a:rPr lang="en-US"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Private Limited, </a:t>
            </a:r>
            <a:r>
              <a:rPr lang="en-US" sz="1600" b="1" dirty="0" smtClean="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Coimbatore</a:t>
            </a:r>
            <a:endParaRPr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endParaRPr>
          </a:p>
        </p:txBody>
      </p:sp>
      <p:sp>
        <p:nvSpPr>
          <p:cNvPr id="3" name="Rectangle 2"/>
          <p:cNvSpPr/>
          <p:nvPr/>
        </p:nvSpPr>
        <p:spPr>
          <a:xfrm>
            <a:off x="232840" y="113442"/>
            <a:ext cx="8388002" cy="461665"/>
          </a:xfrm>
          <a:prstGeom prst="rect">
            <a:avLst/>
          </a:prstGeom>
        </p:spPr>
        <p:txBody>
          <a:bodyPr wrap="none">
            <a:spAutoFit/>
          </a:bodyPr>
          <a:lstStyle/>
          <a:p>
            <a:r>
              <a:rPr lang="en-US" sz="2400" b="1" dirty="0"/>
              <a:t>Local ESP32 Web Server </a:t>
            </a:r>
            <a:r>
              <a:rPr lang="en-US" sz="2400" b="1" dirty="0" smtClean="0"/>
              <a:t>interface –Reading Potentiometer Value</a:t>
            </a:r>
            <a:endParaRPr lang="en-US" sz="2400" b="1" dirty="0"/>
          </a:p>
        </p:txBody>
      </p:sp>
      <p:pic>
        <p:nvPicPr>
          <p:cNvPr id="4" name="Picture 3"/>
          <p:cNvPicPr>
            <a:picLocks noChangeAspect="1"/>
          </p:cNvPicPr>
          <p:nvPr/>
        </p:nvPicPr>
        <p:blipFill>
          <a:blip r:embed="rId3"/>
          <a:stretch>
            <a:fillRect/>
          </a:stretch>
        </p:blipFill>
        <p:spPr>
          <a:xfrm>
            <a:off x="2368678" y="789516"/>
            <a:ext cx="7050895" cy="5519812"/>
          </a:xfrm>
          <a:prstGeom prst="rect">
            <a:avLst/>
          </a:prstGeom>
        </p:spPr>
      </p:pic>
    </p:spTree>
    <p:extLst>
      <p:ext uri="{BB962C8B-B14F-4D97-AF65-F5344CB8AC3E}">
        <p14:creationId xmlns:p14="http://schemas.microsoft.com/office/powerpoint/2010/main" val="29553064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oogle Shape;91;p1"/>
          <p:cNvPicPr preferRelativeResize="0"/>
          <p:nvPr/>
        </p:nvPicPr>
        <p:blipFill rotWithShape="1">
          <a:blip r:embed="rId2">
            <a:alphaModFix/>
          </a:blip>
          <a:srcRect/>
          <a:stretch/>
        </p:blipFill>
        <p:spPr>
          <a:xfrm>
            <a:off x="11251678" y="9510"/>
            <a:ext cx="907142" cy="473264"/>
          </a:xfrm>
          <a:prstGeom prst="rect">
            <a:avLst/>
          </a:prstGeom>
          <a:noFill/>
          <a:ln>
            <a:noFill/>
          </a:ln>
        </p:spPr>
      </p:pic>
      <p:sp>
        <p:nvSpPr>
          <p:cNvPr id="12" name="Google Shape;93;p1"/>
          <p:cNvSpPr txBox="1"/>
          <p:nvPr/>
        </p:nvSpPr>
        <p:spPr>
          <a:xfrm>
            <a:off x="2555308" y="6523738"/>
            <a:ext cx="7241436"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dirty="0" err="1">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Tektork</a:t>
            </a:r>
            <a:r>
              <a:rPr lang="en-US"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Private Limited, </a:t>
            </a:r>
            <a:r>
              <a:rPr lang="en-US" sz="1600" b="1" dirty="0" smtClean="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Coimbatore</a:t>
            </a:r>
            <a:endParaRPr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endParaRPr>
          </a:p>
        </p:txBody>
      </p:sp>
      <p:sp>
        <p:nvSpPr>
          <p:cNvPr id="2" name="Rectangle 1"/>
          <p:cNvSpPr/>
          <p:nvPr/>
        </p:nvSpPr>
        <p:spPr>
          <a:xfrm>
            <a:off x="4521530" y="2972347"/>
            <a:ext cx="3148939" cy="923330"/>
          </a:xfrm>
          <a:prstGeom prst="rect">
            <a:avLst/>
          </a:prstGeom>
        </p:spPr>
        <p:txBody>
          <a:bodyPr wrap="none">
            <a:spAutoFit/>
          </a:bodyPr>
          <a:lstStyle/>
          <a:p>
            <a:r>
              <a:rPr lang="en-US" sz="5400" b="1" dirty="0" smtClean="0">
                <a:effectLst>
                  <a:outerShdw blurRad="38100" dist="38100" dir="2700000" algn="tl">
                    <a:srgbClr val="000000">
                      <a:alpha val="43137"/>
                    </a:srgbClr>
                  </a:outerShdw>
                </a:effectLst>
              </a:rPr>
              <a:t>Thank You</a:t>
            </a:r>
            <a:endParaRPr lang="en-US" sz="5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625817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Google Shape;91;p1"/>
          <p:cNvPicPr preferRelativeResize="0"/>
          <p:nvPr/>
        </p:nvPicPr>
        <p:blipFill rotWithShape="1">
          <a:blip r:embed="rId2">
            <a:alphaModFix/>
          </a:blip>
          <a:srcRect/>
          <a:stretch/>
        </p:blipFill>
        <p:spPr>
          <a:xfrm>
            <a:off x="11251678" y="9510"/>
            <a:ext cx="907142" cy="473264"/>
          </a:xfrm>
          <a:prstGeom prst="rect">
            <a:avLst/>
          </a:prstGeom>
          <a:noFill/>
          <a:ln>
            <a:noFill/>
          </a:ln>
        </p:spPr>
      </p:pic>
      <p:sp>
        <p:nvSpPr>
          <p:cNvPr id="6" name="Google Shape;93;p1"/>
          <p:cNvSpPr txBox="1"/>
          <p:nvPr/>
        </p:nvSpPr>
        <p:spPr>
          <a:xfrm>
            <a:off x="2555308" y="6523738"/>
            <a:ext cx="7241436"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dirty="0" err="1">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Tektork</a:t>
            </a:r>
            <a:r>
              <a:rPr lang="en-US"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Private Limited, </a:t>
            </a:r>
            <a:r>
              <a:rPr lang="en-US" sz="1600" b="1" dirty="0" smtClean="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Coimbatore</a:t>
            </a:r>
            <a:endParaRPr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endParaRPr>
          </a:p>
        </p:txBody>
      </p:sp>
      <p:sp>
        <p:nvSpPr>
          <p:cNvPr id="4" name="Rectangle 3"/>
          <p:cNvSpPr/>
          <p:nvPr/>
        </p:nvSpPr>
        <p:spPr>
          <a:xfrm>
            <a:off x="100208" y="115141"/>
            <a:ext cx="11924778" cy="6370975"/>
          </a:xfrm>
          <a:prstGeom prst="rect">
            <a:avLst/>
          </a:prstGeom>
        </p:spPr>
        <p:txBody>
          <a:bodyPr wrap="square">
            <a:spAutoFit/>
          </a:bodyPr>
          <a:lstStyle/>
          <a:p>
            <a:r>
              <a:rPr lang="en-US" sz="2400" b="1" dirty="0" smtClean="0"/>
              <a:t>Wi-Fi</a:t>
            </a:r>
          </a:p>
          <a:p>
            <a:endParaRPr lang="en-US" sz="2400" dirty="0" smtClean="0"/>
          </a:p>
          <a:p>
            <a:pPr marL="800100" lvl="1" indent="-342900">
              <a:buFont typeface="Arial" panose="020B0604020202020204" pitchFamily="34" charset="0"/>
              <a:buChar char="•"/>
            </a:pPr>
            <a:r>
              <a:rPr lang="en-US" sz="2400" dirty="0" smtClean="0"/>
              <a:t>Each </a:t>
            </a:r>
            <a:r>
              <a:rPr lang="en-US" sz="2400" dirty="0"/>
              <a:t>successive standard has introduced improvements in data transmission speeds, frequency band utilization, coverage range, and network efficiency. </a:t>
            </a:r>
            <a:endParaRPr lang="en-US" sz="2400" dirty="0" smtClean="0"/>
          </a:p>
          <a:p>
            <a:pPr marL="800100" lvl="1" indent="-342900">
              <a:buFont typeface="Arial" panose="020B0604020202020204" pitchFamily="34" charset="0"/>
              <a:buChar char="•"/>
            </a:pPr>
            <a:endParaRPr lang="en-US" sz="2400" dirty="0" smtClean="0"/>
          </a:p>
          <a:p>
            <a:pPr marL="800100" lvl="1" indent="-342900">
              <a:buFont typeface="Arial" panose="020B0604020202020204" pitchFamily="34" charset="0"/>
              <a:buChar char="•"/>
            </a:pPr>
            <a:r>
              <a:rPr lang="en-US" sz="2400" dirty="0" smtClean="0"/>
              <a:t>For </a:t>
            </a:r>
            <a:r>
              <a:rPr lang="en-US" sz="2400" dirty="0"/>
              <a:t>instance, earlier standards like 802.11b operate primarily on the 2.4 GHz frequency band and offer lower speeds, while newer standards such as 802.11ac and 802.11ax utilize the 5 GHz band (and in some cases the 6 GHz band) to provide significantly faster data rates and better performance in crowded environments</a:t>
            </a:r>
            <a:r>
              <a:rPr lang="en-US" sz="2400" dirty="0" smtClean="0"/>
              <a:t>.</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Wi-Fi-enabled devices typically connect to the network through wireless access points or routers, which serve as intermediaries that bridge wired Ethernet networks to wireless clients. </a:t>
            </a:r>
            <a:endParaRPr lang="en-US" sz="2400" dirty="0" smtClean="0"/>
          </a:p>
          <a:p>
            <a:pPr marL="800100" lvl="1" indent="-342900">
              <a:buFont typeface="Arial" panose="020B0604020202020204" pitchFamily="34" charset="0"/>
              <a:buChar char="•"/>
            </a:pPr>
            <a:endParaRPr lang="en-US" sz="2400" dirty="0" smtClean="0"/>
          </a:p>
          <a:p>
            <a:pPr marL="800100" lvl="1" indent="-342900">
              <a:buFont typeface="Arial" panose="020B0604020202020204" pitchFamily="34" charset="0"/>
              <a:buChar char="•"/>
            </a:pPr>
            <a:r>
              <a:rPr lang="en-US" sz="2400" dirty="0" smtClean="0"/>
              <a:t>These </a:t>
            </a:r>
            <a:r>
              <a:rPr lang="en-US" sz="2400" dirty="0"/>
              <a:t>access points manage the wireless traffic, coordinate communication between devices, and provide security features such as encryption and authentication to protect data transmission</a:t>
            </a:r>
            <a:r>
              <a:rPr lang="en-US" sz="2400" dirty="0" smtClean="0"/>
              <a:t>.</a:t>
            </a:r>
            <a:endParaRPr lang="en-US" sz="2400" dirty="0"/>
          </a:p>
        </p:txBody>
      </p:sp>
    </p:spTree>
    <p:extLst>
      <p:ext uri="{BB962C8B-B14F-4D97-AF65-F5344CB8AC3E}">
        <p14:creationId xmlns:p14="http://schemas.microsoft.com/office/powerpoint/2010/main" val="4607133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Google Shape;91;p1"/>
          <p:cNvPicPr preferRelativeResize="0"/>
          <p:nvPr/>
        </p:nvPicPr>
        <p:blipFill rotWithShape="1">
          <a:blip r:embed="rId2">
            <a:alphaModFix/>
          </a:blip>
          <a:srcRect/>
          <a:stretch/>
        </p:blipFill>
        <p:spPr>
          <a:xfrm>
            <a:off x="11251678" y="9510"/>
            <a:ext cx="907142" cy="473264"/>
          </a:xfrm>
          <a:prstGeom prst="rect">
            <a:avLst/>
          </a:prstGeom>
          <a:noFill/>
          <a:ln>
            <a:noFill/>
          </a:ln>
        </p:spPr>
      </p:pic>
      <p:sp>
        <p:nvSpPr>
          <p:cNvPr id="6" name="Google Shape;93;p1"/>
          <p:cNvSpPr txBox="1"/>
          <p:nvPr/>
        </p:nvSpPr>
        <p:spPr>
          <a:xfrm>
            <a:off x="2555308" y="6523738"/>
            <a:ext cx="7241436"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dirty="0" err="1">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Tektork</a:t>
            </a:r>
            <a:r>
              <a:rPr lang="en-US"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Private Limited, </a:t>
            </a:r>
            <a:r>
              <a:rPr lang="en-US" sz="1600" b="1" dirty="0" smtClean="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Coimbatore</a:t>
            </a:r>
            <a:endParaRPr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endParaRPr>
          </a:p>
        </p:txBody>
      </p:sp>
      <p:sp>
        <p:nvSpPr>
          <p:cNvPr id="4" name="Rectangle 3"/>
          <p:cNvSpPr/>
          <p:nvPr/>
        </p:nvSpPr>
        <p:spPr>
          <a:xfrm>
            <a:off x="100208" y="115141"/>
            <a:ext cx="11924778" cy="4524315"/>
          </a:xfrm>
          <a:prstGeom prst="rect">
            <a:avLst/>
          </a:prstGeom>
        </p:spPr>
        <p:txBody>
          <a:bodyPr wrap="square">
            <a:spAutoFit/>
          </a:bodyPr>
          <a:lstStyle/>
          <a:p>
            <a:r>
              <a:rPr lang="en-US" sz="2400" b="1" dirty="0" smtClean="0"/>
              <a:t>Wi-Fi</a:t>
            </a:r>
          </a:p>
          <a:p>
            <a:endParaRPr lang="en-US" sz="2400" dirty="0" smtClean="0"/>
          </a:p>
          <a:p>
            <a:pPr marL="800100" lvl="1" indent="-342900">
              <a:buFont typeface="Arial" panose="020B0604020202020204" pitchFamily="34" charset="0"/>
              <a:buChar char="•"/>
            </a:pPr>
            <a:r>
              <a:rPr lang="en-US" sz="2400" dirty="0" smtClean="0"/>
              <a:t>This </a:t>
            </a:r>
            <a:r>
              <a:rPr lang="en-US" sz="2400" dirty="0"/>
              <a:t>infrastructure allows multiple devices to share a single internet connection and facilitates communication across devices within the network’s coverage area</a:t>
            </a:r>
            <a:r>
              <a:rPr lang="en-US" sz="2400" dirty="0" smtClean="0"/>
              <a:t>.</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Moreover, Wi-Fi technology supports various network configurations and operational modes, including infrastructure mode (where devices connect through an access point) and ad-hoc mode (where devices communicate directly with each other). </a:t>
            </a:r>
            <a:endParaRPr lang="en-US" sz="2400" dirty="0" smtClean="0"/>
          </a:p>
          <a:p>
            <a:pPr marL="800100" lvl="1" indent="-342900">
              <a:buFont typeface="Arial" panose="020B0604020202020204" pitchFamily="34" charset="0"/>
              <a:buChar char="•"/>
            </a:pPr>
            <a:endParaRPr lang="en-US" sz="2400" dirty="0" smtClean="0"/>
          </a:p>
          <a:p>
            <a:pPr marL="800100" lvl="1" indent="-342900">
              <a:buFont typeface="Arial" panose="020B0604020202020204" pitchFamily="34" charset="0"/>
              <a:buChar char="•"/>
            </a:pPr>
            <a:r>
              <a:rPr lang="en-US" sz="2400" dirty="0" smtClean="0"/>
              <a:t>The </a:t>
            </a:r>
            <a:r>
              <a:rPr lang="en-US" sz="2400" dirty="0"/>
              <a:t>continuous advancement of Wi-Fi standards ensures better handling of multiple simultaneous connections, reduced latency, enhanced power efficiency for battery-operated devices, and improved overall user experience.</a:t>
            </a:r>
          </a:p>
        </p:txBody>
      </p:sp>
    </p:spTree>
    <p:extLst>
      <p:ext uri="{BB962C8B-B14F-4D97-AF65-F5344CB8AC3E}">
        <p14:creationId xmlns:p14="http://schemas.microsoft.com/office/powerpoint/2010/main" val="21008563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Google Shape;91;p1"/>
          <p:cNvPicPr preferRelativeResize="0"/>
          <p:nvPr/>
        </p:nvPicPr>
        <p:blipFill rotWithShape="1">
          <a:blip r:embed="rId2">
            <a:alphaModFix/>
          </a:blip>
          <a:srcRect/>
          <a:stretch/>
        </p:blipFill>
        <p:spPr>
          <a:xfrm>
            <a:off x="11251678" y="9510"/>
            <a:ext cx="907142" cy="473264"/>
          </a:xfrm>
          <a:prstGeom prst="rect">
            <a:avLst/>
          </a:prstGeom>
          <a:noFill/>
          <a:ln>
            <a:noFill/>
          </a:ln>
        </p:spPr>
      </p:pic>
      <p:sp>
        <p:nvSpPr>
          <p:cNvPr id="6" name="Google Shape;93;p1"/>
          <p:cNvSpPr txBox="1"/>
          <p:nvPr/>
        </p:nvSpPr>
        <p:spPr>
          <a:xfrm>
            <a:off x="2555308" y="6523738"/>
            <a:ext cx="7241436"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dirty="0" err="1">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Tektork</a:t>
            </a:r>
            <a:r>
              <a:rPr lang="en-US"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Private Limited, </a:t>
            </a:r>
            <a:r>
              <a:rPr lang="en-US" sz="1600" b="1" dirty="0" smtClean="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Coimbatore</a:t>
            </a:r>
            <a:endParaRPr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endParaRPr>
          </a:p>
        </p:txBody>
      </p:sp>
      <p:sp>
        <p:nvSpPr>
          <p:cNvPr id="2" name="Rectangle 1"/>
          <p:cNvSpPr/>
          <p:nvPr/>
        </p:nvSpPr>
        <p:spPr>
          <a:xfrm>
            <a:off x="112734" y="136545"/>
            <a:ext cx="11899726" cy="6001643"/>
          </a:xfrm>
          <a:prstGeom prst="rect">
            <a:avLst/>
          </a:prstGeom>
        </p:spPr>
        <p:txBody>
          <a:bodyPr wrap="square">
            <a:spAutoFit/>
          </a:bodyPr>
          <a:lstStyle/>
          <a:p>
            <a:r>
              <a:rPr lang="en-US" sz="2400" b="1" dirty="0" smtClean="0"/>
              <a:t>Core </a:t>
            </a:r>
            <a:r>
              <a:rPr lang="en-US" sz="2400" b="1" dirty="0"/>
              <a:t>Principles of Wi-Fi </a:t>
            </a:r>
            <a:r>
              <a:rPr lang="en-US" sz="2400" b="1" dirty="0" smtClean="0"/>
              <a:t>Communication</a:t>
            </a:r>
          </a:p>
          <a:p>
            <a:endParaRPr lang="en-US" sz="2400" b="1" dirty="0" smtClean="0"/>
          </a:p>
          <a:p>
            <a:pPr marL="342900" indent="-342900">
              <a:buFont typeface="Wingdings" panose="05000000000000000000" pitchFamily="2" charset="2"/>
              <a:buChar char="§"/>
            </a:pPr>
            <a:r>
              <a:rPr lang="en-US" sz="2400" b="1" dirty="0" smtClean="0"/>
              <a:t>Frequency Bands:</a:t>
            </a:r>
          </a:p>
          <a:p>
            <a:pPr marL="342900" indent="-342900">
              <a:buFont typeface="Arial" panose="020B0604020202020204" pitchFamily="34" charset="0"/>
              <a:buChar char="•"/>
            </a:pPr>
            <a:endParaRPr lang="en-US" sz="2400" dirty="0" smtClean="0"/>
          </a:p>
          <a:p>
            <a:pPr marL="800100" lvl="1" indent="-342900">
              <a:buFont typeface="Arial" panose="020B0604020202020204" pitchFamily="34" charset="0"/>
              <a:buChar char="•"/>
            </a:pPr>
            <a:r>
              <a:rPr lang="en-US" sz="2400" dirty="0" smtClean="0"/>
              <a:t>Wi-Fi primarily operates in the 2.4 GHz and 5 GHz bands, with newer standards also utilizing the 6 GHz band for faster speeds and reduced interference.</a:t>
            </a:r>
          </a:p>
          <a:p>
            <a:endParaRPr lang="en-US" sz="2400" dirty="0" smtClean="0"/>
          </a:p>
          <a:p>
            <a:pPr marL="342900" indent="-342900">
              <a:buFont typeface="Wingdings" panose="05000000000000000000" pitchFamily="2" charset="2"/>
              <a:buChar char="§"/>
            </a:pPr>
            <a:r>
              <a:rPr lang="en-US" sz="2400" b="1" dirty="0" smtClean="0"/>
              <a:t>Standards </a:t>
            </a:r>
            <a:r>
              <a:rPr lang="en-US" sz="2400" b="1" dirty="0"/>
              <a:t>and Protocols</a:t>
            </a:r>
            <a:r>
              <a:rPr lang="en-US" sz="2400" b="1" dirty="0" smtClean="0"/>
              <a:t>:</a:t>
            </a:r>
          </a:p>
          <a:p>
            <a:pPr marL="342900" indent="-342900">
              <a:buFont typeface="Arial" panose="020B0604020202020204" pitchFamily="34" charset="0"/>
              <a:buChar char="•"/>
            </a:pPr>
            <a:endParaRPr lang="en-US" sz="2400" dirty="0" smtClean="0"/>
          </a:p>
          <a:p>
            <a:pPr marL="800100" lvl="1" indent="-342900">
              <a:buFont typeface="Arial" panose="020B0604020202020204" pitchFamily="34" charset="0"/>
              <a:buChar char="•"/>
            </a:pPr>
            <a:r>
              <a:rPr lang="en-US" sz="2400" dirty="0" smtClean="0"/>
              <a:t>Defined </a:t>
            </a:r>
            <a:r>
              <a:rPr lang="en-US" sz="2400" dirty="0"/>
              <a:t>by IEEE 802.11 standards (e.g., 802.11n, 802.11ac, 802.11ax), which determine data rates, frequency bands, range, and features</a:t>
            </a:r>
            <a:r>
              <a:rPr lang="en-US" sz="2400" dirty="0" smtClean="0"/>
              <a:t>.</a:t>
            </a:r>
          </a:p>
          <a:p>
            <a:endParaRPr lang="en-US" sz="2400" dirty="0"/>
          </a:p>
          <a:p>
            <a:pPr marL="342900" indent="-342900">
              <a:buFont typeface="Wingdings" panose="05000000000000000000" pitchFamily="2" charset="2"/>
              <a:buChar char="§"/>
            </a:pPr>
            <a:r>
              <a:rPr lang="en-US" sz="2400" b="1" dirty="0"/>
              <a:t>Data Rates and Throughput</a:t>
            </a:r>
            <a:r>
              <a:rPr lang="en-US" sz="2400" b="1" dirty="0" smtClean="0"/>
              <a:t>:</a:t>
            </a:r>
          </a:p>
          <a:p>
            <a:pPr marL="342900" indent="-342900">
              <a:buFont typeface="Arial" panose="020B0604020202020204" pitchFamily="34" charset="0"/>
              <a:buChar char="•"/>
            </a:pPr>
            <a:endParaRPr lang="en-US" sz="2400" dirty="0" smtClean="0"/>
          </a:p>
          <a:p>
            <a:pPr marL="800100" lvl="1" indent="-342900">
              <a:buFont typeface="Arial" panose="020B0604020202020204" pitchFamily="34" charset="0"/>
              <a:buChar char="•"/>
            </a:pPr>
            <a:r>
              <a:rPr lang="en-US" sz="2400" dirty="0" smtClean="0"/>
              <a:t>Vary </a:t>
            </a:r>
            <a:r>
              <a:rPr lang="en-US" sz="2400" dirty="0"/>
              <a:t>depending on the standard, ranging from a few Mbps in early Wi-Fi versions to multi-gigabit speeds in Wi-Fi 6 and beyond</a:t>
            </a:r>
            <a:r>
              <a:rPr lang="en-US" sz="2400" dirty="0" smtClean="0"/>
              <a:t>.</a:t>
            </a:r>
            <a:endParaRPr lang="en-US" sz="2400" dirty="0"/>
          </a:p>
        </p:txBody>
      </p:sp>
    </p:spTree>
    <p:extLst>
      <p:ext uri="{BB962C8B-B14F-4D97-AF65-F5344CB8AC3E}">
        <p14:creationId xmlns:p14="http://schemas.microsoft.com/office/powerpoint/2010/main" val="683772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Google Shape;91;p1"/>
          <p:cNvPicPr preferRelativeResize="0"/>
          <p:nvPr/>
        </p:nvPicPr>
        <p:blipFill rotWithShape="1">
          <a:blip r:embed="rId2">
            <a:alphaModFix/>
          </a:blip>
          <a:srcRect/>
          <a:stretch/>
        </p:blipFill>
        <p:spPr>
          <a:xfrm>
            <a:off x="11251678" y="9510"/>
            <a:ext cx="907142" cy="473264"/>
          </a:xfrm>
          <a:prstGeom prst="rect">
            <a:avLst/>
          </a:prstGeom>
          <a:noFill/>
          <a:ln>
            <a:noFill/>
          </a:ln>
        </p:spPr>
      </p:pic>
      <p:sp>
        <p:nvSpPr>
          <p:cNvPr id="6" name="Google Shape;93;p1"/>
          <p:cNvSpPr txBox="1"/>
          <p:nvPr/>
        </p:nvSpPr>
        <p:spPr>
          <a:xfrm>
            <a:off x="2555308" y="6523738"/>
            <a:ext cx="7241436"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dirty="0" err="1">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Tektork</a:t>
            </a:r>
            <a:r>
              <a:rPr lang="en-US"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Private Limited, </a:t>
            </a:r>
            <a:r>
              <a:rPr lang="en-US" sz="1600" b="1" dirty="0" smtClean="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Coimbatore</a:t>
            </a:r>
            <a:endParaRPr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endParaRPr>
          </a:p>
        </p:txBody>
      </p:sp>
      <p:sp>
        <p:nvSpPr>
          <p:cNvPr id="2" name="Rectangle 1"/>
          <p:cNvSpPr/>
          <p:nvPr/>
        </p:nvSpPr>
        <p:spPr>
          <a:xfrm>
            <a:off x="112734" y="136545"/>
            <a:ext cx="11899726" cy="5632311"/>
          </a:xfrm>
          <a:prstGeom prst="rect">
            <a:avLst/>
          </a:prstGeom>
        </p:spPr>
        <p:txBody>
          <a:bodyPr wrap="square">
            <a:spAutoFit/>
          </a:bodyPr>
          <a:lstStyle/>
          <a:p>
            <a:pPr marL="342900" indent="-342900">
              <a:buFont typeface="Wingdings" panose="05000000000000000000" pitchFamily="2" charset="2"/>
              <a:buChar char="§"/>
            </a:pPr>
            <a:r>
              <a:rPr lang="en-US" sz="2400" b="1" dirty="0" smtClean="0"/>
              <a:t>Range </a:t>
            </a:r>
            <a:r>
              <a:rPr lang="en-US" sz="2400" b="1" dirty="0"/>
              <a:t>and Coverage</a:t>
            </a:r>
            <a:r>
              <a:rPr lang="en-US" sz="2400" b="1" dirty="0" smtClean="0"/>
              <a:t>:</a:t>
            </a:r>
          </a:p>
          <a:p>
            <a:pPr marL="800100" lvl="1" indent="-342900">
              <a:buFont typeface="Arial" panose="020B0604020202020204" pitchFamily="34" charset="0"/>
              <a:buChar char="•"/>
            </a:pPr>
            <a:endParaRPr lang="en-US" sz="2400" dirty="0" smtClean="0"/>
          </a:p>
          <a:p>
            <a:pPr marL="800100" lvl="1" indent="-342900">
              <a:buFont typeface="Arial" panose="020B0604020202020204" pitchFamily="34" charset="0"/>
              <a:buChar char="•"/>
            </a:pPr>
            <a:r>
              <a:rPr lang="en-US" sz="2400" dirty="0" smtClean="0"/>
              <a:t>Influenced </a:t>
            </a:r>
            <a:r>
              <a:rPr lang="en-US" sz="2400" dirty="0"/>
              <a:t>by frequency band, environment, and antenna design. Lower frequencies like 2.4 GHz offer better range, while higher frequencies provide faster speeds but shorter coverage.</a:t>
            </a:r>
          </a:p>
          <a:p>
            <a:endParaRPr lang="en-US" sz="2400" b="1" dirty="0" smtClean="0"/>
          </a:p>
          <a:p>
            <a:pPr marL="342900" indent="-342900">
              <a:buFont typeface="Wingdings" panose="05000000000000000000" pitchFamily="2" charset="2"/>
              <a:buChar char="§"/>
            </a:pPr>
            <a:r>
              <a:rPr lang="en-US" sz="2400" b="1" dirty="0" smtClean="0"/>
              <a:t>Security:</a:t>
            </a:r>
          </a:p>
          <a:p>
            <a:pPr marL="342900" indent="-342900">
              <a:buFont typeface="Arial" panose="020B0604020202020204" pitchFamily="34" charset="0"/>
              <a:buChar char="•"/>
            </a:pPr>
            <a:endParaRPr lang="en-US" sz="2400" dirty="0" smtClean="0"/>
          </a:p>
          <a:p>
            <a:pPr marL="800100" lvl="1" indent="-342900">
              <a:buFont typeface="Arial" panose="020B0604020202020204" pitchFamily="34" charset="0"/>
              <a:buChar char="•"/>
            </a:pPr>
            <a:r>
              <a:rPr lang="en-US" sz="2400" dirty="0" smtClean="0"/>
              <a:t>Wi-Fi </a:t>
            </a:r>
            <a:r>
              <a:rPr lang="en-US" sz="2400" dirty="0"/>
              <a:t>networks use encryption protocols such as WPA2 and WPA3 to protect data and prevent unauthorized access</a:t>
            </a:r>
            <a:r>
              <a:rPr lang="en-US" sz="2400" dirty="0" smtClean="0"/>
              <a:t>.</a:t>
            </a:r>
          </a:p>
          <a:p>
            <a:pPr marL="800100" lvl="1" indent="-342900">
              <a:buFont typeface="Arial" panose="020B0604020202020204" pitchFamily="34" charset="0"/>
              <a:buChar char="•"/>
            </a:pPr>
            <a:endParaRPr lang="en-US" sz="2400" dirty="0"/>
          </a:p>
          <a:p>
            <a:pPr marL="342900" indent="-342900">
              <a:buFont typeface="Wingdings" panose="05000000000000000000" pitchFamily="2" charset="2"/>
              <a:buChar char="§"/>
            </a:pPr>
            <a:r>
              <a:rPr lang="en-US" sz="2400" b="1" dirty="0"/>
              <a:t>Network Modes</a:t>
            </a:r>
            <a:r>
              <a:rPr lang="en-US" sz="2400" b="1" dirty="0" smtClean="0"/>
              <a:t>:</a:t>
            </a:r>
          </a:p>
          <a:p>
            <a:endParaRPr lang="en-US" sz="2400" dirty="0"/>
          </a:p>
          <a:p>
            <a:pPr marL="1257300" lvl="2" indent="-342900">
              <a:buFont typeface="Arial" panose="020B0604020202020204" pitchFamily="34" charset="0"/>
              <a:buChar char="•"/>
            </a:pPr>
            <a:r>
              <a:rPr lang="en-US" sz="2400" b="1" dirty="0"/>
              <a:t>Infrastructure mode:</a:t>
            </a:r>
            <a:r>
              <a:rPr lang="en-US" sz="2400" dirty="0"/>
              <a:t> Devices connect through an access point or router.</a:t>
            </a:r>
          </a:p>
          <a:p>
            <a:pPr marL="1257300" lvl="2" indent="-342900">
              <a:buFont typeface="Arial" panose="020B0604020202020204" pitchFamily="34" charset="0"/>
              <a:buChar char="•"/>
            </a:pPr>
            <a:r>
              <a:rPr lang="en-US" sz="2400" b="1" dirty="0"/>
              <a:t>Ad-hoc mode:</a:t>
            </a:r>
            <a:r>
              <a:rPr lang="en-US" sz="2400" dirty="0"/>
              <a:t> Devices connect directly to each other without an access point</a:t>
            </a:r>
            <a:r>
              <a:rPr lang="en-US" sz="2400" dirty="0" smtClean="0"/>
              <a:t>.</a:t>
            </a:r>
            <a:endParaRPr lang="en-US" sz="2400" dirty="0"/>
          </a:p>
        </p:txBody>
      </p:sp>
    </p:spTree>
    <p:extLst>
      <p:ext uri="{BB962C8B-B14F-4D97-AF65-F5344CB8AC3E}">
        <p14:creationId xmlns:p14="http://schemas.microsoft.com/office/powerpoint/2010/main" val="15334042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Google Shape;91;p1"/>
          <p:cNvPicPr preferRelativeResize="0"/>
          <p:nvPr/>
        </p:nvPicPr>
        <p:blipFill rotWithShape="1">
          <a:blip r:embed="rId2">
            <a:alphaModFix/>
          </a:blip>
          <a:srcRect/>
          <a:stretch/>
        </p:blipFill>
        <p:spPr>
          <a:xfrm>
            <a:off x="11251678" y="9510"/>
            <a:ext cx="907142" cy="473264"/>
          </a:xfrm>
          <a:prstGeom prst="rect">
            <a:avLst/>
          </a:prstGeom>
          <a:noFill/>
          <a:ln>
            <a:noFill/>
          </a:ln>
        </p:spPr>
      </p:pic>
      <p:sp>
        <p:nvSpPr>
          <p:cNvPr id="6" name="Google Shape;93;p1"/>
          <p:cNvSpPr txBox="1"/>
          <p:nvPr/>
        </p:nvSpPr>
        <p:spPr>
          <a:xfrm>
            <a:off x="2555308" y="6523738"/>
            <a:ext cx="7241436"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dirty="0" err="1">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Tektork</a:t>
            </a:r>
            <a:r>
              <a:rPr lang="en-US"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Private Limited, </a:t>
            </a:r>
            <a:r>
              <a:rPr lang="en-US" sz="1600" b="1" dirty="0" smtClean="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rPr>
              <a:t> Coimbatore</a:t>
            </a:r>
            <a:endParaRPr sz="1600" b="1" dirty="0">
              <a:solidFill>
                <a:schemeClr val="accent1">
                  <a:lumMod val="75000"/>
                </a:schemeClr>
              </a:solidFill>
              <a:effectLst>
                <a:outerShdw blurRad="38100" dist="38100" dir="2700000" algn="tl">
                  <a:srgbClr val="000000">
                    <a:alpha val="43137"/>
                  </a:srgbClr>
                </a:outerShdw>
              </a:effectLst>
              <a:latin typeface="Calibri"/>
              <a:ea typeface="Calibri"/>
              <a:cs typeface="Calibri"/>
              <a:sym typeface="Calibri"/>
            </a:endParaRPr>
          </a:p>
        </p:txBody>
      </p:sp>
      <p:sp>
        <p:nvSpPr>
          <p:cNvPr id="2" name="Rectangle 1"/>
          <p:cNvSpPr/>
          <p:nvPr/>
        </p:nvSpPr>
        <p:spPr>
          <a:xfrm>
            <a:off x="112734" y="36337"/>
            <a:ext cx="11899726" cy="6740307"/>
          </a:xfrm>
          <a:prstGeom prst="rect">
            <a:avLst/>
          </a:prstGeom>
        </p:spPr>
        <p:txBody>
          <a:bodyPr wrap="square">
            <a:spAutoFit/>
          </a:bodyPr>
          <a:lstStyle/>
          <a:p>
            <a:pPr marL="342900" indent="-342900">
              <a:buFont typeface="Wingdings" panose="05000000000000000000" pitchFamily="2" charset="2"/>
              <a:buChar char="§"/>
            </a:pPr>
            <a:r>
              <a:rPr lang="en-US" sz="2400" b="1" dirty="0" smtClean="0"/>
              <a:t>Channels </a:t>
            </a:r>
            <a:r>
              <a:rPr lang="en-US" sz="2400" b="1" dirty="0"/>
              <a:t>and Interference</a:t>
            </a:r>
            <a:r>
              <a:rPr lang="en-US" sz="2400" b="1" dirty="0" smtClean="0"/>
              <a:t>:</a:t>
            </a:r>
          </a:p>
          <a:p>
            <a:pPr marL="342900" indent="-342900">
              <a:buFont typeface="Wingdings" panose="05000000000000000000" pitchFamily="2" charset="2"/>
              <a:buChar char="§"/>
            </a:pPr>
            <a:endParaRPr lang="en-US" sz="2400" b="1" dirty="0" smtClean="0"/>
          </a:p>
          <a:p>
            <a:pPr marL="800100" lvl="1" indent="-342900">
              <a:buFont typeface="Arial" panose="020B0604020202020204" pitchFamily="34" charset="0"/>
              <a:buChar char="•"/>
            </a:pPr>
            <a:r>
              <a:rPr lang="en-US" sz="2400" dirty="0" smtClean="0"/>
              <a:t>Wi-Fi </a:t>
            </a:r>
            <a:r>
              <a:rPr lang="en-US" sz="2400" dirty="0"/>
              <a:t>operates on multiple channels within frequency bands. Overlapping channels or other devices can cause interference, impacting performance</a:t>
            </a:r>
            <a:r>
              <a:rPr lang="en-US" sz="2400" dirty="0" smtClean="0"/>
              <a:t>.</a:t>
            </a:r>
          </a:p>
          <a:p>
            <a:pPr marL="800100" lvl="1" indent="-342900">
              <a:buFont typeface="Arial" panose="020B0604020202020204" pitchFamily="34" charset="0"/>
              <a:buChar char="•"/>
            </a:pPr>
            <a:endParaRPr lang="en-US" sz="2400" dirty="0"/>
          </a:p>
          <a:p>
            <a:pPr marL="342900" indent="-342900">
              <a:buFont typeface="Wingdings" panose="05000000000000000000" pitchFamily="2" charset="2"/>
              <a:buChar char="§"/>
            </a:pPr>
            <a:r>
              <a:rPr lang="en-US" sz="2400" b="1" dirty="0"/>
              <a:t>Multiple Input Multiple Output (MIMO</a:t>
            </a:r>
            <a:r>
              <a:rPr lang="en-US" sz="2400" b="1" dirty="0" smtClean="0"/>
              <a:t>):</a:t>
            </a:r>
          </a:p>
          <a:p>
            <a:pPr marL="800100" lvl="1" indent="-342900">
              <a:buFont typeface="Arial" panose="020B0604020202020204" pitchFamily="34" charset="0"/>
              <a:buChar char="•"/>
            </a:pPr>
            <a:endParaRPr lang="en-US" sz="2400" dirty="0" smtClean="0"/>
          </a:p>
          <a:p>
            <a:pPr marL="800100" lvl="1" indent="-342900">
              <a:buFont typeface="Arial" panose="020B0604020202020204" pitchFamily="34" charset="0"/>
              <a:buChar char="•"/>
            </a:pPr>
            <a:r>
              <a:rPr lang="en-US" sz="2400" dirty="0" smtClean="0"/>
              <a:t>Technology </a:t>
            </a:r>
            <a:r>
              <a:rPr lang="en-US" sz="2400" dirty="0"/>
              <a:t>that uses multiple antennas to send and receive data simultaneously, improving speed and reliability</a:t>
            </a:r>
            <a:r>
              <a:rPr lang="en-US" sz="2400" dirty="0" smtClean="0"/>
              <a:t>.</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b="1" dirty="0"/>
              <a:t>Power Consumption</a:t>
            </a:r>
            <a:r>
              <a:rPr lang="en-US" sz="2400" b="1" dirty="0" smtClean="0"/>
              <a:t>:</a:t>
            </a:r>
          </a:p>
          <a:p>
            <a:pPr marL="342900" indent="-342900">
              <a:buFont typeface="Wingdings" panose="05000000000000000000" pitchFamily="2" charset="2"/>
              <a:buChar char="§"/>
            </a:pPr>
            <a:endParaRPr lang="en-US" sz="2400" b="1" dirty="0" smtClean="0"/>
          </a:p>
          <a:p>
            <a:pPr marL="800100" lvl="1" indent="-342900">
              <a:buFont typeface="Arial" panose="020B0604020202020204" pitchFamily="34" charset="0"/>
              <a:buChar char="•"/>
            </a:pPr>
            <a:r>
              <a:rPr lang="en-US" sz="2400" dirty="0" smtClean="0"/>
              <a:t>Important </a:t>
            </a:r>
            <a:r>
              <a:rPr lang="en-US" sz="2400" dirty="0"/>
              <a:t>for battery-powered devices; newer standards optimize power use with features like Target Wake Time (TWT</a:t>
            </a:r>
            <a:r>
              <a:rPr lang="en-US" sz="2400" dirty="0" smtClean="0"/>
              <a:t>).</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b="1" dirty="0"/>
              <a:t>Compatibility</a:t>
            </a:r>
            <a:r>
              <a:rPr lang="en-US" sz="2400" b="1" dirty="0" smtClean="0"/>
              <a:t>:</a:t>
            </a:r>
          </a:p>
          <a:p>
            <a:pPr marL="342900" indent="-342900">
              <a:buFont typeface="Arial" panose="020B0604020202020204" pitchFamily="34" charset="0"/>
              <a:buChar char="•"/>
            </a:pPr>
            <a:endParaRPr lang="en-US" sz="2400" dirty="0" smtClean="0"/>
          </a:p>
          <a:p>
            <a:pPr marL="800100" lvl="1" indent="-342900">
              <a:buFont typeface="Arial" panose="020B0604020202020204" pitchFamily="34" charset="0"/>
              <a:buChar char="•"/>
            </a:pPr>
            <a:r>
              <a:rPr lang="en-US" sz="2400" dirty="0" smtClean="0"/>
              <a:t>Devices </a:t>
            </a:r>
            <a:r>
              <a:rPr lang="en-US" sz="2400" dirty="0"/>
              <a:t>often support multiple Wi-Fi standards to maintain backward compatibility.</a:t>
            </a:r>
          </a:p>
        </p:txBody>
      </p:sp>
    </p:spTree>
    <p:extLst>
      <p:ext uri="{BB962C8B-B14F-4D97-AF65-F5344CB8AC3E}">
        <p14:creationId xmlns:p14="http://schemas.microsoft.com/office/powerpoint/2010/main" val="1891416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5068</TotalTime>
  <Words>3736</Words>
  <Application>Microsoft Office PowerPoint</Application>
  <PresentationFormat>Widescreen</PresentationFormat>
  <Paragraphs>531</Paragraphs>
  <Slides>48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Arial Black</vt:lpstr>
      <vt:lpstr>Bookman Old Style</vt:lpstr>
      <vt:lpstr>Calibri</vt:lpstr>
      <vt:lpstr>Calibri Light</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461</cp:revision>
  <dcterms:created xsi:type="dcterms:W3CDTF">2025-08-06T06:19:37Z</dcterms:created>
  <dcterms:modified xsi:type="dcterms:W3CDTF">2025-09-15T16:11:34Z</dcterms:modified>
</cp:coreProperties>
</file>