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4" r:id="rId2"/>
    <p:sldId id="343" r:id="rId3"/>
    <p:sldId id="34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gui Liang" initials="WL" lastIdx="3" clrIdx="0">
    <p:extLst>
      <p:ext uri="{19B8F6BF-5375-455C-9EA6-DF929625EA0E}">
        <p15:presenceInfo xmlns:p15="http://schemas.microsoft.com/office/powerpoint/2012/main" userId="33b465a29837f6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FA3A3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5"/>
    <p:restoredTop sz="93792" autoAdjust="0"/>
  </p:normalViewPr>
  <p:slideViewPr>
    <p:cSldViewPr snapToGrid="0">
      <p:cViewPr varScale="1">
        <p:scale>
          <a:sx n="67" d="100"/>
          <a:sy n="67" d="100"/>
        </p:scale>
        <p:origin x="85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ngu\Desktop\Strom%20Freduency%20Over%20East%20Coast\log\09-25_2020_Extreme_Precipitation_21_Asia\Draft%20NCC\Figures_workstation\Fig4_Schematic\store\soli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7842605156037988E-2"/>
          <c:w val="0.92238216200959644"/>
          <c:h val="0.87562189054726369"/>
        </c:manualLayout>
      </c:layout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67-447B-85D7-251AE2BB4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90-4407-ADED-93A8A1E9E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12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51-4D39-8718-9C25BE6E1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45-44C8-9CDB-3597C930C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7842605156037988E-2"/>
          <c:w val="0.92238216200959644"/>
          <c:h val="0.87562189054726369"/>
        </c:manualLayout>
      </c:layout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B4-4C86-86FC-3DC789779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80-4D45-93D1-A82D876F2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412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55-4E3A-8E47-98A67607A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Sheet1!$A$1:$A$16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9.43</c:v>
                </c:pt>
              </c:numCache>
            </c:numRef>
          </c:xVal>
          <c:yVal>
            <c:numRef>
              <c:f>Sheet1!$B$1:$B$16</c:f>
              <c:numCache>
                <c:formatCode>General</c:formatCode>
                <c:ptCount val="16"/>
                <c:pt idx="0">
                  <c:v>0</c:v>
                </c:pt>
                <c:pt idx="1">
                  <c:v>0.8414709848078965</c:v>
                </c:pt>
                <c:pt idx="2">
                  <c:v>0.90929742682568171</c:v>
                </c:pt>
                <c:pt idx="3">
                  <c:v>0.14112000805986721</c:v>
                </c:pt>
                <c:pt idx="4">
                  <c:v>-0.7568024953079282</c:v>
                </c:pt>
                <c:pt idx="5">
                  <c:v>-0.95892427466313845</c:v>
                </c:pt>
                <c:pt idx="6">
                  <c:v>-0.27941549819892586</c:v>
                </c:pt>
                <c:pt idx="7">
                  <c:v>0.65698659871878906</c:v>
                </c:pt>
                <c:pt idx="8">
                  <c:v>0.98935824662338179</c:v>
                </c:pt>
                <c:pt idx="9">
                  <c:v>0.41211848524175659</c:v>
                </c:pt>
                <c:pt idx="10">
                  <c:v>-5.2220154967506198E-3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15-47DD-A37B-DCDB1A306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11008"/>
        <c:axId val="304718080"/>
      </c:scatterChart>
      <c:valAx>
        <c:axId val="304711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4718080"/>
        <c:crosses val="autoZero"/>
        <c:crossBetween val="midCat"/>
      </c:valAx>
      <c:valAx>
        <c:axId val="30471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7110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1521-BCA4-4D2A-A91E-8B038EB8267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F0D0-BA8B-4742-B5B5-F79AEB1F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31BF-D830-4545-B4D6-B49786E8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B2431-B0EC-4F8B-9C02-B8C8E496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1A36-3AD7-4FA8-8742-16FC3101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5B9-53F5-4361-8767-35D91F39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DB89-7F0F-461A-9FF6-BDF75904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1F80-FC1C-4A86-8B9F-A39C2A0A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9FC0-6F09-47FF-B53C-F07492D5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5775-C802-42B3-A771-03C6AAE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81BB-87F3-4921-9401-1734C04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34D8-47D7-49D9-AB62-4918F395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20562-D4E5-4160-B9B2-DA360F385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AA031-AABB-4931-9D62-BE5154882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DD92-4D64-4769-B90B-E31C72C5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413A-9657-4087-9163-E7C5FC20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E14C-A516-441E-ADB0-A08CAA0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C68C-008D-413E-98C9-3F3C504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A320-1C6D-40E0-95F9-30D2EE1B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3F9D-03F1-4D96-B443-9CF1B267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0B00-AA05-46F6-A7B5-AC7930C7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B566-8BF7-4DD0-A3C4-9E7363E6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5C9C-47F1-48B6-AE2C-E7D67222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FDF7-E3BA-44C1-987F-DC7235D6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B5D2-7FF6-4422-9318-BE51B51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6344-3F36-4A4F-991A-3C8EA3A0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0557-F8F3-446C-A8B2-46D8EFD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166-C1B7-44DC-9FCB-FDCAC2A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CFE0-8E4B-46D3-9114-449E3AC53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4C3DD-94D1-43F9-A0BD-8761D613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C687-E099-4D3B-B7B7-0A0AFF2E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D79EC-BB8F-42E2-9D3B-0E7DAE37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1509-D19E-4A93-880E-4B24E0FE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3F22-CFA9-4311-8A2C-998D0815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498B-4D08-4926-8D5E-28ED3B59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620C7-11AD-4D6F-B224-9748CB89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3F4B3-2E6B-4CC5-A818-C1A3E5384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D817-B6E0-43BC-B56B-9BF37E66F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DEAF2-C002-49B1-97D5-AD5F1B8B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FEE97-0515-4367-947C-B95DA80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A944E-4DA1-48C3-A663-ACF6E50E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3E53-B3E7-4A89-8CF0-FD34836D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D869-0024-4DA2-BE2A-22C7609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6C6AD-24FA-492E-966C-C1526718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532B5-6F9A-45EE-950A-775F68D4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BB55A-4D6B-4C46-BC12-A4E73AF3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1C73A-D7F1-41EC-9C16-AECE59F9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5EFA-C119-4321-AB3B-C0AE115A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F25D-F88A-423D-A0EB-E34DD9B5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19F-71FA-4E5F-B9D8-DF8B63E5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4654E-EA9F-4822-9D14-FCEFC7F1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100EA-FF07-485B-A8F2-05D3F965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6FB5E-0F61-43FF-83BD-06CCE1E4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8A84B-FC1A-4425-8325-D0872ACF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D91B-B0AE-4125-9B23-090E0B41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7BB2E-D1DE-4024-8C0D-CAC349211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458E4-2997-4514-B190-E9230D91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378F-9F36-4F33-88DF-64AB8AB9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F951A-F4A5-4581-B6CF-CCFE972C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63AF-DF40-42BC-9614-0830C2C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EEC9F-9770-4F9C-AD3B-BD6336AE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18BC-53CA-4A23-9BCD-74E5E5FF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E4E3-7B81-448B-8795-40C4B191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9AF8-2E66-41A4-A8FB-5AE73610EF6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B5FB-F29A-4CDD-BAFF-38DC5517F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1023-082B-4535-BC89-94656EBC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A25E-A45F-4DC0-B409-FB52063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7.xml"/><Relationship Id="rId5" Type="http://schemas.openxmlformats.org/officeDocument/2006/relationships/chart" Target="../charts/chart3.xml"/><Relationship Id="rId10" Type="http://schemas.openxmlformats.org/officeDocument/2006/relationships/chart" Target="../charts/chart6.xml"/><Relationship Id="rId4" Type="http://schemas.openxmlformats.org/officeDocument/2006/relationships/chart" Target="../charts/chart2.xml"/><Relationship Id="rId9" Type="http://schemas.openxmlformats.org/officeDocument/2006/relationships/chart" Target="../charts/chart5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C0CF278-DF8D-4CCB-AD15-F685AAD5B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16343"/>
          <a:stretch/>
        </p:blipFill>
        <p:spPr>
          <a:xfrm>
            <a:off x="60809" y="2034428"/>
            <a:ext cx="5961960" cy="3758580"/>
          </a:xfr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2ED29E7-18D4-4CF4-B7C6-78A7F5F9F665}"/>
              </a:ext>
            </a:extLst>
          </p:cNvPr>
          <p:cNvSpPr/>
          <p:nvPr/>
        </p:nvSpPr>
        <p:spPr>
          <a:xfrm>
            <a:off x="4789990" y="3380100"/>
            <a:ext cx="1006645" cy="3810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Moisture Convergence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99B2B-0B54-435F-8BB4-FCD7C3E97FAB}"/>
              </a:ext>
            </a:extLst>
          </p:cNvPr>
          <p:cNvSpPr txBox="1"/>
          <p:nvPr/>
        </p:nvSpPr>
        <p:spPr>
          <a:xfrm>
            <a:off x="2761195" y="4976346"/>
            <a:ext cx="19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 WET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E1EB6A3-40C6-49FA-88B2-97D8805051F1}"/>
              </a:ext>
            </a:extLst>
          </p:cNvPr>
          <p:cNvSpPr/>
          <p:nvPr/>
        </p:nvSpPr>
        <p:spPr>
          <a:xfrm>
            <a:off x="498721" y="2882258"/>
            <a:ext cx="425891" cy="1498131"/>
          </a:xfrm>
          <a:prstGeom prst="arc">
            <a:avLst>
              <a:gd name="adj1" fmla="val 16200000"/>
              <a:gd name="adj2" fmla="val 5271568"/>
            </a:avLst>
          </a:prstGeom>
          <a:ln w="127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99FD3E-8AB1-4F60-A7A8-519C9DBB227D}"/>
              </a:ext>
            </a:extLst>
          </p:cNvPr>
          <p:cNvSpPr txBox="1"/>
          <p:nvPr/>
        </p:nvSpPr>
        <p:spPr>
          <a:xfrm>
            <a:off x="127859" y="2390323"/>
            <a:ext cx="19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ylinder 1">
                <a:extLst>
                  <a:ext uri="{FF2B5EF4-FFF2-40B4-BE49-F238E27FC236}">
                    <a16:creationId xmlns:a16="http://schemas.microsoft.com/office/drawing/2014/main" id="{7F3C6494-9A27-4E48-B053-06A34C7813D4}"/>
                  </a:ext>
                </a:extLst>
              </p:cNvPr>
              <p:cNvSpPr/>
              <p:nvPr/>
            </p:nvSpPr>
            <p:spPr>
              <a:xfrm>
                <a:off x="714653" y="3257067"/>
                <a:ext cx="425948" cy="275396"/>
              </a:xfrm>
              <a:prstGeom prst="ca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ylinder 1">
                <a:extLst>
                  <a:ext uri="{FF2B5EF4-FFF2-40B4-BE49-F238E27FC236}">
                    <a16:creationId xmlns:a16="http://schemas.microsoft.com/office/drawing/2014/main" id="{7F3C6494-9A27-4E48-B053-06A34C781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3" y="3257067"/>
                <a:ext cx="425948" cy="275396"/>
              </a:xfrm>
              <a:prstGeom prst="can">
                <a:avLst/>
              </a:prstGeom>
              <a:blipFill>
                <a:blip r:embed="rId3"/>
                <a:stretch>
                  <a:fillRect l="-12857" r="-2857" b="-4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6AE1D31F-DB3D-4730-8E3A-941541BE7001}"/>
              </a:ext>
            </a:extLst>
          </p:cNvPr>
          <p:cNvSpPr/>
          <p:nvPr/>
        </p:nvSpPr>
        <p:spPr>
          <a:xfrm>
            <a:off x="825928" y="2871853"/>
            <a:ext cx="425891" cy="1498131"/>
          </a:xfrm>
          <a:prstGeom prst="arc">
            <a:avLst>
              <a:gd name="adj1" fmla="val 16200000"/>
              <a:gd name="adj2" fmla="val 5271568"/>
            </a:avLst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88853CE-A3EB-454A-9A43-8629DFC7CFC0}"/>
              </a:ext>
            </a:extLst>
          </p:cNvPr>
          <p:cNvSpPr/>
          <p:nvPr/>
        </p:nvSpPr>
        <p:spPr>
          <a:xfrm>
            <a:off x="1157631" y="2882257"/>
            <a:ext cx="425891" cy="1498131"/>
          </a:xfrm>
          <a:prstGeom prst="arc">
            <a:avLst>
              <a:gd name="adj1" fmla="val 16200000"/>
              <a:gd name="adj2" fmla="val 5196078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33E8200-2D03-4DDC-BC64-D09349BC1A86}"/>
              </a:ext>
            </a:extLst>
          </p:cNvPr>
          <p:cNvSpPr/>
          <p:nvPr/>
        </p:nvSpPr>
        <p:spPr>
          <a:xfrm>
            <a:off x="1582484" y="2844227"/>
            <a:ext cx="425891" cy="1498131"/>
          </a:xfrm>
          <a:prstGeom prst="arc">
            <a:avLst>
              <a:gd name="adj1" fmla="val 16200000"/>
              <a:gd name="adj2" fmla="val 5196078"/>
            </a:avLst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73819442-4DE8-4193-A39D-D981E95ACD50}"/>
                  </a:ext>
                </a:extLst>
              </p:cNvPr>
              <p:cNvSpPr/>
              <p:nvPr/>
            </p:nvSpPr>
            <p:spPr>
              <a:xfrm>
                <a:off x="1686348" y="2986920"/>
                <a:ext cx="425949" cy="577721"/>
              </a:xfrm>
              <a:prstGeom prst="ca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73819442-4DE8-4193-A39D-D981E95AC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348" y="2986920"/>
                <a:ext cx="425949" cy="577721"/>
              </a:xfrm>
              <a:prstGeom prst="can">
                <a:avLst/>
              </a:prstGeom>
              <a:blipFill>
                <a:blip r:embed="rId4"/>
                <a:stretch>
                  <a:fillRect l="-14286" r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AF96E5A5-BDEA-4022-B233-093FEA73DE90}"/>
              </a:ext>
            </a:extLst>
          </p:cNvPr>
          <p:cNvSpPr/>
          <p:nvPr/>
        </p:nvSpPr>
        <p:spPr>
          <a:xfrm>
            <a:off x="767059" y="3642691"/>
            <a:ext cx="1404206" cy="4026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Westerlies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1F9C4-FAD2-4662-B37A-7797964EEC09}"/>
              </a:ext>
            </a:extLst>
          </p:cNvPr>
          <p:cNvSpPr txBox="1"/>
          <p:nvPr/>
        </p:nvSpPr>
        <p:spPr>
          <a:xfrm>
            <a:off x="560606" y="4332281"/>
            <a:ext cx="37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FA2234-3A3C-4376-A20D-B1E4D7619F7E}"/>
              </a:ext>
            </a:extLst>
          </p:cNvPr>
          <p:cNvSpPr txBox="1"/>
          <p:nvPr/>
        </p:nvSpPr>
        <p:spPr>
          <a:xfrm>
            <a:off x="870894" y="4336452"/>
            <a:ext cx="37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F963C-B881-449A-AE33-5A2C0A3BB354}"/>
              </a:ext>
            </a:extLst>
          </p:cNvPr>
          <p:cNvSpPr txBox="1"/>
          <p:nvPr/>
        </p:nvSpPr>
        <p:spPr>
          <a:xfrm>
            <a:off x="1668220" y="4345244"/>
            <a:ext cx="37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E7D53-ACC8-4E6B-8911-17C0821D919E}"/>
              </a:ext>
            </a:extLst>
          </p:cNvPr>
          <p:cNvSpPr txBox="1"/>
          <p:nvPr/>
        </p:nvSpPr>
        <p:spPr>
          <a:xfrm>
            <a:off x="214026" y="4502413"/>
            <a:ext cx="14611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Smaller 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79AB5-2015-4532-A4A4-A0520C95BFEF}"/>
              </a:ext>
            </a:extLst>
          </p:cNvPr>
          <p:cNvSpPr txBox="1"/>
          <p:nvPr/>
        </p:nvSpPr>
        <p:spPr>
          <a:xfrm>
            <a:off x="1022427" y="4476723"/>
            <a:ext cx="14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Larger q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D3C1B40-1D9F-4DFD-96F6-824E94F125D4}"/>
              </a:ext>
            </a:extLst>
          </p:cNvPr>
          <p:cNvSpPr/>
          <p:nvPr/>
        </p:nvSpPr>
        <p:spPr>
          <a:xfrm rot="18793647">
            <a:off x="4671928" y="3221743"/>
            <a:ext cx="627029" cy="1901832"/>
          </a:xfrm>
          <a:prstGeom prst="arc">
            <a:avLst>
              <a:gd name="adj1" fmla="val 16322555"/>
              <a:gd name="adj2" fmla="val 5294745"/>
            </a:avLst>
          </a:prstGeom>
          <a:ln w="127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69D4A22-5382-4305-92E9-65F83D24679D}"/>
              </a:ext>
            </a:extLst>
          </p:cNvPr>
          <p:cNvSpPr/>
          <p:nvPr/>
        </p:nvSpPr>
        <p:spPr>
          <a:xfrm rot="18793647">
            <a:off x="4489582" y="3492794"/>
            <a:ext cx="600266" cy="1815576"/>
          </a:xfrm>
          <a:prstGeom prst="arc">
            <a:avLst>
              <a:gd name="adj1" fmla="val 16200000"/>
              <a:gd name="adj2" fmla="val 5103574"/>
            </a:avLst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E405684-C966-4933-B278-7550FED11FD3}"/>
              </a:ext>
            </a:extLst>
          </p:cNvPr>
          <p:cNvSpPr/>
          <p:nvPr/>
        </p:nvSpPr>
        <p:spPr>
          <a:xfrm rot="18793647">
            <a:off x="4106234" y="3803499"/>
            <a:ext cx="696934" cy="1625754"/>
          </a:xfrm>
          <a:prstGeom prst="arc">
            <a:avLst>
              <a:gd name="adj1" fmla="val 16200000"/>
              <a:gd name="adj2" fmla="val 5196078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A5C1818-2A49-453B-8803-DE7DAB9C5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16343"/>
          <a:stretch/>
        </p:blipFill>
        <p:spPr>
          <a:xfrm>
            <a:off x="5981066" y="2017640"/>
            <a:ext cx="5961960" cy="3758580"/>
          </a:xfrm>
          <a:prstGeom prst="rect">
            <a:avLst/>
          </a:prstGeom>
        </p:spPr>
      </p:pic>
      <p:sp>
        <p:nvSpPr>
          <p:cNvPr id="55" name="Arc 54">
            <a:extLst>
              <a:ext uri="{FF2B5EF4-FFF2-40B4-BE49-F238E27FC236}">
                <a16:creationId xmlns:a16="http://schemas.microsoft.com/office/drawing/2014/main" id="{BCB37456-1E39-4203-B54B-50D129EBF847}"/>
              </a:ext>
            </a:extLst>
          </p:cNvPr>
          <p:cNvSpPr/>
          <p:nvPr/>
        </p:nvSpPr>
        <p:spPr>
          <a:xfrm rot="18825715">
            <a:off x="3958690" y="4055576"/>
            <a:ext cx="524018" cy="1406876"/>
          </a:xfrm>
          <a:prstGeom prst="arc">
            <a:avLst>
              <a:gd name="adj1" fmla="val 16200000"/>
              <a:gd name="adj2" fmla="val 5196078"/>
            </a:avLst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A032D1-8614-4368-B786-D26D27F7CF3A}"/>
              </a:ext>
            </a:extLst>
          </p:cNvPr>
          <p:cNvSpPr/>
          <p:nvPr/>
        </p:nvSpPr>
        <p:spPr>
          <a:xfrm rot="18987576">
            <a:off x="3905881" y="4036815"/>
            <a:ext cx="1960913" cy="893859"/>
          </a:xfrm>
          <a:prstGeom prst="rightArrow">
            <a:avLst>
              <a:gd name="adj1" fmla="val 34570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200" b="1" dirty="0"/>
              <a:t>Climatological Summer Monsoon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ylinder 46">
                <a:extLst>
                  <a:ext uri="{FF2B5EF4-FFF2-40B4-BE49-F238E27FC236}">
                    <a16:creationId xmlns:a16="http://schemas.microsoft.com/office/drawing/2014/main" id="{94D87A8D-7874-4FF7-8294-0784FB760A60}"/>
                  </a:ext>
                </a:extLst>
              </p:cNvPr>
              <p:cNvSpPr/>
              <p:nvPr/>
            </p:nvSpPr>
            <p:spPr>
              <a:xfrm rot="19049048">
                <a:off x="4555746" y="3809086"/>
                <a:ext cx="425948" cy="275396"/>
              </a:xfrm>
              <a:prstGeom prst="ca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Cylinder 46">
                <a:extLst>
                  <a:ext uri="{FF2B5EF4-FFF2-40B4-BE49-F238E27FC236}">
                    <a16:creationId xmlns:a16="http://schemas.microsoft.com/office/drawing/2014/main" id="{94D87A8D-7874-4FF7-8294-0784FB760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9048">
                <a:off x="4555746" y="3809086"/>
                <a:ext cx="425948" cy="275396"/>
              </a:xfrm>
              <a:prstGeom prst="can">
                <a:avLst/>
              </a:prstGeom>
              <a:blipFill>
                <a:blip r:embed="rId5"/>
                <a:stretch>
                  <a:fillRect l="-11842" t="-2703" r="-22368" b="-32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AEAD25B9-0E39-4312-B8C1-CE949C2905BC}"/>
                  </a:ext>
                </a:extLst>
              </p:cNvPr>
              <p:cNvSpPr/>
              <p:nvPr/>
            </p:nvSpPr>
            <p:spPr>
              <a:xfrm rot="19218719">
                <a:off x="3695268" y="4246431"/>
                <a:ext cx="425949" cy="581049"/>
              </a:xfrm>
              <a:prstGeom prst="ca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AEAD25B9-0E39-4312-B8C1-CE949C290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18719">
                <a:off x="3695268" y="4246431"/>
                <a:ext cx="425949" cy="581049"/>
              </a:xfrm>
              <a:prstGeom prst="can">
                <a:avLst/>
              </a:prstGeom>
              <a:blipFill>
                <a:blip r:embed="rId6"/>
                <a:stretch>
                  <a:fillRect r="-1887" b="-6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3639843-C507-485A-B7A9-654F9F915D36}"/>
              </a:ext>
            </a:extLst>
          </p:cNvPr>
          <p:cNvSpPr txBox="1"/>
          <p:nvPr/>
        </p:nvSpPr>
        <p:spPr>
          <a:xfrm rot="19217601">
            <a:off x="3448536" y="3253336"/>
            <a:ext cx="14611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Smaller q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816925-A2D7-4B6F-BE7E-55255AC05726}"/>
              </a:ext>
            </a:extLst>
          </p:cNvPr>
          <p:cNvSpPr txBox="1"/>
          <p:nvPr/>
        </p:nvSpPr>
        <p:spPr>
          <a:xfrm rot="19217601">
            <a:off x="2769301" y="3887170"/>
            <a:ext cx="146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Larger q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E43D93-BE2C-4F99-A974-F5262D6C65FC}"/>
              </a:ext>
            </a:extLst>
          </p:cNvPr>
          <p:cNvSpPr txBox="1"/>
          <p:nvPr/>
        </p:nvSpPr>
        <p:spPr>
          <a:xfrm rot="19217601">
            <a:off x="3367954" y="4037384"/>
            <a:ext cx="4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45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B8BEB0-1137-45AF-B29D-E97BCB971692}"/>
              </a:ext>
            </a:extLst>
          </p:cNvPr>
          <p:cNvSpPr txBox="1"/>
          <p:nvPr/>
        </p:nvSpPr>
        <p:spPr>
          <a:xfrm rot="19217601">
            <a:off x="3576328" y="3816044"/>
            <a:ext cx="4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C1E923-CED1-4850-8E02-33DF91BE195A}"/>
              </a:ext>
            </a:extLst>
          </p:cNvPr>
          <p:cNvSpPr txBox="1"/>
          <p:nvPr/>
        </p:nvSpPr>
        <p:spPr>
          <a:xfrm rot="19217601">
            <a:off x="3806316" y="3618984"/>
            <a:ext cx="4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35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98036D-180E-4DD8-AA36-E8178EC51D21}"/>
              </a:ext>
            </a:extLst>
          </p:cNvPr>
          <p:cNvSpPr txBox="1"/>
          <p:nvPr/>
        </p:nvSpPr>
        <p:spPr>
          <a:xfrm rot="19217601">
            <a:off x="4029695" y="3386783"/>
            <a:ext cx="43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30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71013D-7CB5-4CD8-855F-FB5EC63134C3}"/>
              </a:ext>
            </a:extLst>
          </p:cNvPr>
          <p:cNvSpPr txBox="1"/>
          <p:nvPr/>
        </p:nvSpPr>
        <p:spPr>
          <a:xfrm>
            <a:off x="4394155" y="2269852"/>
            <a:ext cx="191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7AE6C2-2F6D-4391-AF86-E1CB965CCDDD}"/>
              </a:ext>
            </a:extLst>
          </p:cNvPr>
          <p:cNvSpPr/>
          <p:nvPr/>
        </p:nvSpPr>
        <p:spPr>
          <a:xfrm>
            <a:off x="2163916" y="3637291"/>
            <a:ext cx="889959" cy="3810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Moisture Divergence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C94CE5-4184-4512-99F0-5E559692FE89}"/>
              </a:ext>
            </a:extLst>
          </p:cNvPr>
          <p:cNvSpPr txBox="1"/>
          <p:nvPr/>
        </p:nvSpPr>
        <p:spPr>
          <a:xfrm>
            <a:off x="10246345" y="4809180"/>
            <a:ext cx="19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WET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BFBC3FC-A08D-47C8-B67D-B269F5A932E1}"/>
              </a:ext>
            </a:extLst>
          </p:cNvPr>
          <p:cNvSpPr/>
          <p:nvPr/>
        </p:nvSpPr>
        <p:spPr>
          <a:xfrm rot="3209863">
            <a:off x="7799187" y="2380319"/>
            <a:ext cx="453317" cy="1901832"/>
          </a:xfrm>
          <a:prstGeom prst="arc">
            <a:avLst>
              <a:gd name="adj1" fmla="val 16322555"/>
              <a:gd name="adj2" fmla="val 5294745"/>
            </a:avLst>
          </a:prstGeom>
          <a:ln w="127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427B5723-BB21-4FE1-9B0D-835A0B3F6D80}"/>
                  </a:ext>
                </a:extLst>
              </p:cNvPr>
              <p:cNvSpPr/>
              <p:nvPr/>
            </p:nvSpPr>
            <p:spPr>
              <a:xfrm rot="1693813">
                <a:off x="7921054" y="3415612"/>
                <a:ext cx="551457" cy="275552"/>
              </a:xfrm>
              <a:prstGeom prst="can">
                <a:avLst>
                  <a:gd name="adj" fmla="val 4473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427B5723-BB21-4FE1-9B0D-835A0B3F6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813">
                <a:off x="7921054" y="3415612"/>
                <a:ext cx="551457" cy="275552"/>
              </a:xfrm>
              <a:prstGeom prst="can">
                <a:avLst>
                  <a:gd name="adj" fmla="val 4473"/>
                </a:avLst>
              </a:prstGeom>
              <a:blipFill>
                <a:blip r:embed="rId7"/>
                <a:stretch>
                  <a:fillRect l="-6931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ylinder 87">
                <a:extLst>
                  <a:ext uri="{FF2B5EF4-FFF2-40B4-BE49-F238E27FC236}">
                    <a16:creationId xmlns:a16="http://schemas.microsoft.com/office/drawing/2014/main" id="{263FDA0D-4612-4477-8A39-E41CC8771C30}"/>
                  </a:ext>
                </a:extLst>
              </p:cNvPr>
              <p:cNvSpPr/>
              <p:nvPr/>
            </p:nvSpPr>
            <p:spPr>
              <a:xfrm rot="1518092">
                <a:off x="9217829" y="3641008"/>
                <a:ext cx="585144" cy="883760"/>
              </a:xfrm>
              <a:prstGeom prst="ca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Cylinder 87">
                <a:extLst>
                  <a:ext uri="{FF2B5EF4-FFF2-40B4-BE49-F238E27FC236}">
                    <a16:creationId xmlns:a16="http://schemas.microsoft.com/office/drawing/2014/main" id="{263FDA0D-4612-4477-8A39-E41CC8771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18092">
                <a:off x="9217829" y="3641008"/>
                <a:ext cx="585144" cy="883760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F9064707-6ED6-4BD0-8174-2892FC72026F}"/>
              </a:ext>
            </a:extLst>
          </p:cNvPr>
          <p:cNvSpPr txBox="1"/>
          <p:nvPr/>
        </p:nvSpPr>
        <p:spPr>
          <a:xfrm rot="2116150">
            <a:off x="8383913" y="2475023"/>
            <a:ext cx="14611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Smaller q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FF59E8-7610-474E-A4F2-AAEA51B01EC7}"/>
              </a:ext>
            </a:extLst>
          </p:cNvPr>
          <p:cNvSpPr txBox="1"/>
          <p:nvPr/>
        </p:nvSpPr>
        <p:spPr>
          <a:xfrm rot="2418238">
            <a:off x="9486877" y="3359493"/>
            <a:ext cx="146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Larger 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C20DB-8FA1-4FFA-A7EA-606EAD9980EF}"/>
              </a:ext>
            </a:extLst>
          </p:cNvPr>
          <p:cNvSpPr txBox="1"/>
          <p:nvPr/>
        </p:nvSpPr>
        <p:spPr>
          <a:xfrm rot="2303371">
            <a:off x="8625680" y="2546326"/>
            <a:ext cx="43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399D6-C7CB-41F8-9379-CA53260E9BB4}"/>
              </a:ext>
            </a:extLst>
          </p:cNvPr>
          <p:cNvSpPr txBox="1"/>
          <p:nvPr/>
        </p:nvSpPr>
        <p:spPr>
          <a:xfrm>
            <a:off x="10295429" y="2227769"/>
            <a:ext cx="191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DRY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418E28A-1403-4E9A-89E6-51B9C92777EC}"/>
              </a:ext>
            </a:extLst>
          </p:cNvPr>
          <p:cNvSpPr/>
          <p:nvPr/>
        </p:nvSpPr>
        <p:spPr>
          <a:xfrm>
            <a:off x="618253" y="2689092"/>
            <a:ext cx="856671" cy="461665"/>
          </a:xfrm>
          <a:prstGeom prst="ellipse">
            <a:avLst/>
          </a:prstGeom>
          <a:solidFill>
            <a:srgbClr val="954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Cool Center</a:t>
            </a:r>
            <a:endParaRPr lang="en-US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3FF96D-1C5F-4FAD-8B4F-1A6820871E19}"/>
              </a:ext>
            </a:extLst>
          </p:cNvPr>
          <p:cNvSpPr txBox="1"/>
          <p:nvPr/>
        </p:nvSpPr>
        <p:spPr>
          <a:xfrm rot="2233860">
            <a:off x="8991208" y="2780319"/>
            <a:ext cx="43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95BE91-5989-4741-8A0F-3F08BEF873CE}"/>
              </a:ext>
            </a:extLst>
          </p:cNvPr>
          <p:cNvSpPr txBox="1"/>
          <p:nvPr/>
        </p:nvSpPr>
        <p:spPr>
          <a:xfrm rot="2233860">
            <a:off x="9285036" y="3000619"/>
            <a:ext cx="43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56C098-45D8-4CB0-A406-B893973776FA}"/>
              </a:ext>
            </a:extLst>
          </p:cNvPr>
          <p:cNvSpPr txBox="1"/>
          <p:nvPr/>
        </p:nvSpPr>
        <p:spPr>
          <a:xfrm rot="2233860">
            <a:off x="9577406" y="3240876"/>
            <a:ext cx="43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512B96-6A5A-4F61-92C5-CE294BC42109}"/>
              </a:ext>
            </a:extLst>
          </p:cNvPr>
          <p:cNvSpPr/>
          <p:nvPr/>
        </p:nvSpPr>
        <p:spPr>
          <a:xfrm>
            <a:off x="10606176" y="4368118"/>
            <a:ext cx="1107689" cy="4616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Warm</a:t>
            </a:r>
            <a:endParaRPr lang="en-US" b="1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3BDE53D-5AC1-4C5D-826C-F55D85A340E7}"/>
              </a:ext>
            </a:extLst>
          </p:cNvPr>
          <p:cNvSpPr/>
          <p:nvPr/>
        </p:nvSpPr>
        <p:spPr>
          <a:xfrm>
            <a:off x="2603322" y="4809180"/>
            <a:ext cx="905227" cy="46166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Warm</a:t>
            </a:r>
            <a:endParaRPr lang="en-US" sz="1600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F690FAA-68B6-41A5-9EE6-7CAAB855DFB4}"/>
              </a:ext>
            </a:extLst>
          </p:cNvPr>
          <p:cNvSpPr/>
          <p:nvPr/>
        </p:nvSpPr>
        <p:spPr>
          <a:xfrm>
            <a:off x="6913366" y="2482056"/>
            <a:ext cx="1033398" cy="4616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Cold 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EA104F-8433-46D0-AADD-A570DA0AD8D0}"/>
              </a:ext>
            </a:extLst>
          </p:cNvPr>
          <p:cNvSpPr txBox="1"/>
          <p:nvPr/>
        </p:nvSpPr>
        <p:spPr>
          <a:xfrm>
            <a:off x="6485635" y="2906448"/>
            <a:ext cx="19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DRY</a:t>
            </a:r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87D475D8-AE75-4F33-A19B-6AA46D0EE5BF}"/>
              </a:ext>
            </a:extLst>
          </p:cNvPr>
          <p:cNvSpPr/>
          <p:nvPr/>
        </p:nvSpPr>
        <p:spPr>
          <a:xfrm rot="3209863">
            <a:off x="8154594" y="2633513"/>
            <a:ext cx="453317" cy="1901832"/>
          </a:xfrm>
          <a:prstGeom prst="arc">
            <a:avLst>
              <a:gd name="adj1" fmla="val 16322555"/>
              <a:gd name="adj2" fmla="val 5294745"/>
            </a:avLst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2D1937EC-9447-42C5-90B0-0CE7CFB3E5FD}"/>
              </a:ext>
            </a:extLst>
          </p:cNvPr>
          <p:cNvSpPr/>
          <p:nvPr/>
        </p:nvSpPr>
        <p:spPr>
          <a:xfrm rot="3209863">
            <a:off x="8417612" y="2850760"/>
            <a:ext cx="453317" cy="1901832"/>
          </a:xfrm>
          <a:prstGeom prst="arc">
            <a:avLst>
              <a:gd name="adj1" fmla="val 16322555"/>
              <a:gd name="adj2" fmla="val 5294745"/>
            </a:avLst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E9D63795-D24F-49DE-B23D-CC32DA3D2B6F}"/>
              </a:ext>
            </a:extLst>
          </p:cNvPr>
          <p:cNvSpPr/>
          <p:nvPr/>
        </p:nvSpPr>
        <p:spPr>
          <a:xfrm rot="3209863">
            <a:off x="8661242" y="3051326"/>
            <a:ext cx="478857" cy="2000544"/>
          </a:xfrm>
          <a:prstGeom prst="arc">
            <a:avLst>
              <a:gd name="adj1" fmla="val 16322555"/>
              <a:gd name="adj2" fmla="val 5294745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9A202443-79F8-406C-9BB6-FEA4DB5424E0}"/>
              </a:ext>
            </a:extLst>
          </p:cNvPr>
          <p:cNvSpPr/>
          <p:nvPr/>
        </p:nvSpPr>
        <p:spPr>
          <a:xfrm rot="3209863">
            <a:off x="9109052" y="3537398"/>
            <a:ext cx="491915" cy="1975810"/>
          </a:xfrm>
          <a:prstGeom prst="arc">
            <a:avLst>
              <a:gd name="adj1" fmla="val 16322555"/>
              <a:gd name="adj2" fmla="val 5294745"/>
            </a:avLst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F5779F-7E76-4AA5-8621-92890D8BB16F}"/>
              </a:ext>
            </a:extLst>
          </p:cNvPr>
          <p:cNvSpPr txBox="1"/>
          <p:nvPr/>
        </p:nvSpPr>
        <p:spPr>
          <a:xfrm rot="2233860">
            <a:off x="10019080" y="3647787"/>
            <a:ext cx="43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20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93B7456-B20B-4EF4-8B0A-96B03638EA7F}"/>
              </a:ext>
            </a:extLst>
          </p:cNvPr>
          <p:cNvSpPr/>
          <p:nvPr/>
        </p:nvSpPr>
        <p:spPr>
          <a:xfrm rot="1772566">
            <a:off x="6996973" y="3706742"/>
            <a:ext cx="2464941" cy="1013710"/>
          </a:xfrm>
          <a:prstGeom prst="rightArrow">
            <a:avLst>
              <a:gd name="adj1" fmla="val 4040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200" b="1" dirty="0"/>
              <a:t>Climatological Winter Monsoon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08D8B91-7F9C-46B8-8086-F3C07D74CE7F}"/>
              </a:ext>
            </a:extLst>
          </p:cNvPr>
          <p:cNvSpPr/>
          <p:nvPr/>
        </p:nvSpPr>
        <p:spPr>
          <a:xfrm>
            <a:off x="9356376" y="4658593"/>
            <a:ext cx="111213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Moisture Divergence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E72B53-6EC6-45AD-9A21-ED795512C84F}"/>
              </a:ext>
            </a:extLst>
          </p:cNvPr>
          <p:cNvSpPr txBox="1"/>
          <p:nvPr/>
        </p:nvSpPr>
        <p:spPr>
          <a:xfrm>
            <a:off x="1242819" y="4335777"/>
            <a:ext cx="37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0767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C0CF278-DF8D-4CCB-AD15-F685AAD5B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16343"/>
          <a:stretch/>
        </p:blipFill>
        <p:spPr>
          <a:xfrm>
            <a:off x="60809" y="2034428"/>
            <a:ext cx="5961960" cy="3758580"/>
          </a:xfrm>
        </p:spPr>
      </p:pic>
      <p:pic>
        <p:nvPicPr>
          <p:cNvPr id="5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A5C1818-2A49-453B-8803-DE7DAB9C5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16343"/>
          <a:stretch/>
        </p:blipFill>
        <p:spPr>
          <a:xfrm>
            <a:off x="5981066" y="2017640"/>
            <a:ext cx="5961960" cy="3758580"/>
          </a:xfrm>
          <a:prstGeom prst="rect">
            <a:avLst/>
          </a:prstGeom>
        </p:spPr>
      </p:pic>
      <p:sp>
        <p:nvSpPr>
          <p:cNvPr id="103" name="Right Arrow 1">
            <a:extLst>
              <a:ext uri="{FF2B5EF4-FFF2-40B4-BE49-F238E27FC236}">
                <a16:creationId xmlns:a16="http://schemas.microsoft.com/office/drawing/2014/main" id="{4866A0F3-EE22-49CE-ABB1-D7420B5DE947}"/>
              </a:ext>
            </a:extLst>
          </p:cNvPr>
          <p:cNvSpPr/>
          <p:nvPr/>
        </p:nvSpPr>
        <p:spPr>
          <a:xfrm flipH="1">
            <a:off x="1108428" y="3715219"/>
            <a:ext cx="2779128" cy="6084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 Weakening</a:t>
            </a: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E881277B-6019-469D-ADB7-475C363AF8F5}"/>
              </a:ext>
            </a:extLst>
          </p:cNvPr>
          <p:cNvSpPr/>
          <p:nvPr/>
        </p:nvSpPr>
        <p:spPr>
          <a:xfrm>
            <a:off x="1147323" y="2664752"/>
            <a:ext cx="1220076" cy="52322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BAEBC75C-C866-41D0-9624-D181BAD0B083}"/>
              </a:ext>
            </a:extLst>
          </p:cNvPr>
          <p:cNvSpPr/>
          <p:nvPr/>
        </p:nvSpPr>
        <p:spPr>
          <a:xfrm rot="10800000">
            <a:off x="1073547" y="3243344"/>
            <a:ext cx="1220076" cy="52322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2A548-7A62-4896-A8CB-51427B83BFB3}"/>
              </a:ext>
            </a:extLst>
          </p:cNvPr>
          <p:cNvSpPr txBox="1"/>
          <p:nvPr/>
        </p:nvSpPr>
        <p:spPr>
          <a:xfrm>
            <a:off x="1147323" y="2973340"/>
            <a:ext cx="1220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Negative Vorticity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A78DA5-06B3-4E07-AE3A-B3E30F404A9D}"/>
              </a:ext>
            </a:extLst>
          </p:cNvPr>
          <p:cNvSpPr txBox="1"/>
          <p:nvPr/>
        </p:nvSpPr>
        <p:spPr>
          <a:xfrm>
            <a:off x="2116333" y="4455066"/>
            <a:ext cx="962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Positive Vorticity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BFFDA25-DC3C-4830-A168-1D64BCF8F3D7}"/>
              </a:ext>
            </a:extLst>
          </p:cNvPr>
          <p:cNvSpPr/>
          <p:nvPr/>
        </p:nvSpPr>
        <p:spPr>
          <a:xfrm rot="5400000">
            <a:off x="2286725" y="3842762"/>
            <a:ext cx="504177" cy="12050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4ED425F1-86EA-4C86-A260-676EA91877D8}"/>
              </a:ext>
            </a:extLst>
          </p:cNvPr>
          <p:cNvSpPr/>
          <p:nvPr/>
        </p:nvSpPr>
        <p:spPr>
          <a:xfrm rot="16200000">
            <a:off x="2345493" y="4378953"/>
            <a:ext cx="504177" cy="12050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EFFD03D-DCF5-4F54-AF34-823B2E2F9C23}"/>
              </a:ext>
            </a:extLst>
          </p:cNvPr>
          <p:cNvSpPr/>
          <p:nvPr/>
        </p:nvSpPr>
        <p:spPr>
          <a:xfrm>
            <a:off x="2705544" y="3069117"/>
            <a:ext cx="1044410" cy="3539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Moisture Divergence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10D44D4-A8B3-45FF-90ED-6500F23884E4}"/>
              </a:ext>
            </a:extLst>
          </p:cNvPr>
          <p:cNvSpPr/>
          <p:nvPr/>
        </p:nvSpPr>
        <p:spPr>
          <a:xfrm rot="10800000">
            <a:off x="2388248" y="3137426"/>
            <a:ext cx="494733" cy="246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593A6-02EB-48BD-98CF-5AAF0C239634}"/>
              </a:ext>
            </a:extLst>
          </p:cNvPr>
          <p:cNvSpPr/>
          <p:nvPr/>
        </p:nvSpPr>
        <p:spPr>
          <a:xfrm>
            <a:off x="3581252" y="3151329"/>
            <a:ext cx="472518" cy="2517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953922D-321D-409A-A679-D48CCA27DC13}"/>
              </a:ext>
            </a:extLst>
          </p:cNvPr>
          <p:cNvSpPr/>
          <p:nvPr/>
        </p:nvSpPr>
        <p:spPr>
          <a:xfrm rot="5400000">
            <a:off x="2987422" y="2674237"/>
            <a:ext cx="509084" cy="2836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69448D1-8638-45D3-98FF-CB1997EA0BB4}"/>
              </a:ext>
            </a:extLst>
          </p:cNvPr>
          <p:cNvSpPr/>
          <p:nvPr/>
        </p:nvSpPr>
        <p:spPr>
          <a:xfrm rot="6790544">
            <a:off x="3003252" y="3427786"/>
            <a:ext cx="341744" cy="2393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DBD95-D9CF-4B86-B751-4A811C4456A7}"/>
              </a:ext>
            </a:extLst>
          </p:cNvPr>
          <p:cNvSpPr/>
          <p:nvPr/>
        </p:nvSpPr>
        <p:spPr>
          <a:xfrm>
            <a:off x="3686128" y="4567094"/>
            <a:ext cx="1091085" cy="41660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Moisture Convergence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FB4D00-9C81-4DEC-B71B-F66E9BDDBEF1}"/>
              </a:ext>
            </a:extLst>
          </p:cNvPr>
          <p:cNvSpPr/>
          <p:nvPr/>
        </p:nvSpPr>
        <p:spPr>
          <a:xfrm>
            <a:off x="3319461" y="4662616"/>
            <a:ext cx="494733" cy="2463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654793A-E163-47B2-A722-A51A32593FCD}"/>
              </a:ext>
            </a:extLst>
          </p:cNvPr>
          <p:cNvSpPr/>
          <p:nvPr/>
        </p:nvSpPr>
        <p:spPr>
          <a:xfrm rot="10800000">
            <a:off x="4597095" y="4649535"/>
            <a:ext cx="472518" cy="25172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4C13818-6892-41D6-B09A-DDE957C6947C}"/>
              </a:ext>
            </a:extLst>
          </p:cNvPr>
          <p:cNvSpPr/>
          <p:nvPr/>
        </p:nvSpPr>
        <p:spPr>
          <a:xfrm rot="16200000">
            <a:off x="3951674" y="4196048"/>
            <a:ext cx="509084" cy="28367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2365F4C-F1D3-498B-8FE3-4420D51CBD6D}"/>
              </a:ext>
            </a:extLst>
          </p:cNvPr>
          <p:cNvSpPr/>
          <p:nvPr/>
        </p:nvSpPr>
        <p:spPr>
          <a:xfrm rot="18490777">
            <a:off x="3912103" y="4998138"/>
            <a:ext cx="341744" cy="23937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Right Arrow 1">
            <a:extLst>
              <a:ext uri="{FF2B5EF4-FFF2-40B4-BE49-F238E27FC236}">
                <a16:creationId xmlns:a16="http://schemas.microsoft.com/office/drawing/2014/main" id="{B5E7E1C2-67CB-4740-85DE-FA344E5C9AAB}"/>
              </a:ext>
            </a:extLst>
          </p:cNvPr>
          <p:cNvSpPr/>
          <p:nvPr/>
        </p:nvSpPr>
        <p:spPr>
          <a:xfrm flipH="1">
            <a:off x="7067955" y="4485183"/>
            <a:ext cx="2096648" cy="4301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 Weakening</a:t>
            </a:r>
          </a:p>
        </p:txBody>
      </p:sp>
      <p:sp>
        <p:nvSpPr>
          <p:cNvPr id="41" name="Arrow: Curved Down 40">
            <a:extLst>
              <a:ext uri="{FF2B5EF4-FFF2-40B4-BE49-F238E27FC236}">
                <a16:creationId xmlns:a16="http://schemas.microsoft.com/office/drawing/2014/main" id="{4DBB85AC-EA12-4AE2-A738-A28FA48234DB}"/>
              </a:ext>
            </a:extLst>
          </p:cNvPr>
          <p:cNvSpPr/>
          <p:nvPr/>
        </p:nvSpPr>
        <p:spPr>
          <a:xfrm>
            <a:off x="6712971" y="3338360"/>
            <a:ext cx="1220076" cy="52322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48030767-9126-4714-BC3C-EAA48D19EA30}"/>
              </a:ext>
            </a:extLst>
          </p:cNvPr>
          <p:cNvSpPr/>
          <p:nvPr/>
        </p:nvSpPr>
        <p:spPr>
          <a:xfrm rot="10800000">
            <a:off x="6639195" y="3916952"/>
            <a:ext cx="1220076" cy="52322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E25C6-2B97-47E4-9D94-D3D42C74578F}"/>
              </a:ext>
            </a:extLst>
          </p:cNvPr>
          <p:cNvSpPr txBox="1"/>
          <p:nvPr/>
        </p:nvSpPr>
        <p:spPr>
          <a:xfrm>
            <a:off x="6712971" y="3646948"/>
            <a:ext cx="1220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Negative Vorticity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7094E51-B356-4E08-9904-0F33041941ED}"/>
              </a:ext>
            </a:extLst>
          </p:cNvPr>
          <p:cNvSpPr/>
          <p:nvPr/>
        </p:nvSpPr>
        <p:spPr>
          <a:xfrm>
            <a:off x="8271192" y="3742725"/>
            <a:ext cx="1044410" cy="3539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Moisture Divergence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FB493DC-819C-485E-BF4E-55F35F203BA9}"/>
              </a:ext>
            </a:extLst>
          </p:cNvPr>
          <p:cNvSpPr/>
          <p:nvPr/>
        </p:nvSpPr>
        <p:spPr>
          <a:xfrm rot="10800000">
            <a:off x="7953896" y="3811034"/>
            <a:ext cx="494733" cy="246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60106CC-C5E7-4597-AF2C-23F7FD864399}"/>
              </a:ext>
            </a:extLst>
          </p:cNvPr>
          <p:cNvSpPr/>
          <p:nvPr/>
        </p:nvSpPr>
        <p:spPr>
          <a:xfrm>
            <a:off x="9146900" y="3824937"/>
            <a:ext cx="472518" cy="2517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3382A5E-94D8-4A29-8F24-9A908AB49EF0}"/>
              </a:ext>
            </a:extLst>
          </p:cNvPr>
          <p:cNvSpPr/>
          <p:nvPr/>
        </p:nvSpPr>
        <p:spPr>
          <a:xfrm rot="5400000">
            <a:off x="8553070" y="3347845"/>
            <a:ext cx="509084" cy="2836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920F76F-885B-46D0-A72E-B4B23D59F68E}"/>
              </a:ext>
            </a:extLst>
          </p:cNvPr>
          <p:cNvSpPr/>
          <p:nvPr/>
        </p:nvSpPr>
        <p:spPr>
          <a:xfrm rot="6790544">
            <a:off x="8568900" y="4101394"/>
            <a:ext cx="341744" cy="2393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4159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C0CF278-DF8D-4CCB-AD15-F685AAD5B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16343"/>
          <a:stretch/>
        </p:blipFill>
        <p:spPr>
          <a:xfrm>
            <a:off x="60809" y="2034428"/>
            <a:ext cx="5961960" cy="3758580"/>
          </a:xfrm>
        </p:spPr>
      </p:pic>
      <p:pic>
        <p:nvPicPr>
          <p:cNvPr id="5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A5C1818-2A49-453B-8803-DE7DAB9C5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16343"/>
          <a:stretch/>
        </p:blipFill>
        <p:spPr>
          <a:xfrm>
            <a:off x="5981066" y="2017640"/>
            <a:ext cx="5961960" cy="3758580"/>
          </a:xfrm>
          <a:prstGeom prst="rect">
            <a:avLst/>
          </a:prstGeom>
        </p:spPr>
      </p:pic>
      <p:sp>
        <p:nvSpPr>
          <p:cNvPr id="103" name="Right Arrow 1">
            <a:extLst>
              <a:ext uri="{FF2B5EF4-FFF2-40B4-BE49-F238E27FC236}">
                <a16:creationId xmlns:a16="http://schemas.microsoft.com/office/drawing/2014/main" id="{4866A0F3-EE22-49CE-ABB1-D7420B5DE947}"/>
              </a:ext>
            </a:extLst>
          </p:cNvPr>
          <p:cNvSpPr/>
          <p:nvPr/>
        </p:nvSpPr>
        <p:spPr>
          <a:xfrm flipH="1">
            <a:off x="751812" y="3715219"/>
            <a:ext cx="2779128" cy="6084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 Weakening</a:t>
            </a:r>
          </a:p>
        </p:txBody>
      </p:sp>
      <p:sp>
        <p:nvSpPr>
          <p:cNvPr id="40" name="Right Arrow 1">
            <a:extLst>
              <a:ext uri="{FF2B5EF4-FFF2-40B4-BE49-F238E27FC236}">
                <a16:creationId xmlns:a16="http://schemas.microsoft.com/office/drawing/2014/main" id="{B5E7E1C2-67CB-4740-85DE-FA344E5C9AAB}"/>
              </a:ext>
            </a:extLst>
          </p:cNvPr>
          <p:cNvSpPr/>
          <p:nvPr/>
        </p:nvSpPr>
        <p:spPr>
          <a:xfrm flipH="1">
            <a:off x="7067955" y="4494327"/>
            <a:ext cx="2096648" cy="4301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 Weakening</a:t>
            </a:r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F5DE58D1-74CD-4BA4-8AC1-A4A42C6D9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553693"/>
              </p:ext>
            </p:extLst>
          </p:nvPr>
        </p:nvGraphicFramePr>
        <p:xfrm>
          <a:off x="650898" y="2334994"/>
          <a:ext cx="2843466" cy="168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DDC82EA5-EF50-48B7-88C6-465B73AED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553140"/>
              </p:ext>
            </p:extLst>
          </p:nvPr>
        </p:nvGraphicFramePr>
        <p:xfrm>
          <a:off x="522564" y="2745598"/>
          <a:ext cx="2971800" cy="133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704B7AC9-9820-40E8-A11C-2611D92B39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509049"/>
              </p:ext>
            </p:extLst>
          </p:nvPr>
        </p:nvGraphicFramePr>
        <p:xfrm>
          <a:off x="821268" y="2744989"/>
          <a:ext cx="3066288" cy="1271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DFA756AB-B209-4087-839C-1DD82F685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88066"/>
              </p:ext>
            </p:extLst>
          </p:nvPr>
        </p:nvGraphicFramePr>
        <p:xfrm>
          <a:off x="868512" y="2916286"/>
          <a:ext cx="2971800" cy="120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A7F616-36D1-4902-8584-77C906CBD24D}"/>
                  </a:ext>
                </a:extLst>
              </p:cNvPr>
              <p:cNvSpPr txBox="1"/>
              <p:nvPr/>
            </p:nvSpPr>
            <p:spPr>
              <a:xfrm>
                <a:off x="3095449" y="3393222"/>
                <a:ext cx="2789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A7F616-36D1-4902-8584-77C906CB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49" y="3393222"/>
                <a:ext cx="278923" cy="307777"/>
              </a:xfrm>
              <a:prstGeom prst="rect">
                <a:avLst/>
              </a:prstGeom>
              <a:blipFill>
                <a:blip r:embed="rId7"/>
                <a:stretch>
                  <a:fillRect l="-34783" t="-8000" r="-34783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B4BE5E-AEAC-4FCA-9CF1-64155F347D44}"/>
                  </a:ext>
                </a:extLst>
              </p:cNvPr>
              <p:cNvSpPr txBox="1"/>
              <p:nvPr/>
            </p:nvSpPr>
            <p:spPr>
              <a:xfrm>
                <a:off x="3558456" y="335118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B4BE5E-AEAC-4FCA-9CF1-64155F34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6" y="3351182"/>
                <a:ext cx="277320" cy="307777"/>
              </a:xfrm>
              <a:prstGeom prst="rect">
                <a:avLst/>
              </a:prstGeom>
              <a:blipFill>
                <a:blip r:embed="rId8"/>
                <a:stretch>
                  <a:fillRect l="-26667" t="-4000" r="-2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row: Right 72">
            <a:extLst>
              <a:ext uri="{FF2B5EF4-FFF2-40B4-BE49-F238E27FC236}">
                <a16:creationId xmlns:a16="http://schemas.microsoft.com/office/drawing/2014/main" id="{F6FB43E8-8014-4B50-8D72-6A9CF402F0DF}"/>
              </a:ext>
            </a:extLst>
          </p:cNvPr>
          <p:cNvSpPr/>
          <p:nvPr/>
        </p:nvSpPr>
        <p:spPr>
          <a:xfrm>
            <a:off x="6712971" y="2402202"/>
            <a:ext cx="1612281" cy="342787"/>
          </a:xfrm>
          <a:prstGeom prst="rightArrow">
            <a:avLst>
              <a:gd name="adj1" fmla="val 63351"/>
              <a:gd name="adj2" fmla="val 625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sz="1200" b="1" dirty="0"/>
              <a:t>Westward Anomaly</a:t>
            </a:r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194F666C-62AE-414A-94D3-C13D69707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917093"/>
              </p:ext>
            </p:extLst>
          </p:nvPr>
        </p:nvGraphicFramePr>
        <p:xfrm>
          <a:off x="6740976" y="2406150"/>
          <a:ext cx="2843466" cy="199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A242A424-861C-40CE-A51F-604041A01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10932"/>
              </p:ext>
            </p:extLst>
          </p:nvPr>
        </p:nvGraphicFramePr>
        <p:xfrm>
          <a:off x="6576066" y="2996360"/>
          <a:ext cx="2971799" cy="1409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09271AD4-2F48-4DEA-8289-F6C522C19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280040"/>
              </p:ext>
            </p:extLst>
          </p:nvPr>
        </p:nvGraphicFramePr>
        <p:xfrm>
          <a:off x="6874770" y="3050938"/>
          <a:ext cx="2971799" cy="123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FC2987FC-B5BC-4B4F-9A00-B81F4B39F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934917"/>
              </p:ext>
            </p:extLst>
          </p:nvPr>
        </p:nvGraphicFramePr>
        <p:xfrm>
          <a:off x="6874770" y="2843762"/>
          <a:ext cx="2971799" cy="144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6865A9-4B79-4081-86BF-996F4B0BBC51}"/>
                  </a:ext>
                </a:extLst>
              </p:cNvPr>
              <p:cNvSpPr txBox="1"/>
              <p:nvPr/>
            </p:nvSpPr>
            <p:spPr>
              <a:xfrm>
                <a:off x="9163012" y="3635576"/>
                <a:ext cx="2789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6865A9-4B79-4081-86BF-996F4B0BB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12" y="3635576"/>
                <a:ext cx="278923" cy="307777"/>
              </a:xfrm>
              <a:prstGeom prst="rect">
                <a:avLst/>
              </a:prstGeom>
              <a:blipFill>
                <a:blip r:embed="rId13"/>
                <a:stretch>
                  <a:fillRect l="-34783" t="-5882" r="-3478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703723-FA35-4E52-852B-9F320F90C87D}"/>
                  </a:ext>
                </a:extLst>
              </p:cNvPr>
              <p:cNvSpPr txBox="1"/>
              <p:nvPr/>
            </p:nvSpPr>
            <p:spPr>
              <a:xfrm>
                <a:off x="9542999" y="3605941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703723-FA35-4E52-852B-9F320F90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999" y="3605941"/>
                <a:ext cx="277320" cy="307777"/>
              </a:xfrm>
              <a:prstGeom prst="rect">
                <a:avLst/>
              </a:prstGeom>
              <a:blipFill>
                <a:blip r:embed="rId14"/>
                <a:stretch>
                  <a:fillRect l="-23913" t="-4000" r="-2608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row: Right 80">
            <a:extLst>
              <a:ext uri="{FF2B5EF4-FFF2-40B4-BE49-F238E27FC236}">
                <a16:creationId xmlns:a16="http://schemas.microsoft.com/office/drawing/2014/main" id="{1DC0F75C-F073-4987-909A-7AA7B8B251D8}"/>
              </a:ext>
            </a:extLst>
          </p:cNvPr>
          <p:cNvSpPr/>
          <p:nvPr/>
        </p:nvSpPr>
        <p:spPr>
          <a:xfrm>
            <a:off x="4382192" y="3085886"/>
            <a:ext cx="921922" cy="3477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Discharge</a:t>
            </a:r>
          </a:p>
        </p:txBody>
      </p:sp>
      <p:sp>
        <p:nvSpPr>
          <p:cNvPr id="82" name="Thought Bubble: Cloud 81">
            <a:extLst>
              <a:ext uri="{FF2B5EF4-FFF2-40B4-BE49-F238E27FC236}">
                <a16:creationId xmlns:a16="http://schemas.microsoft.com/office/drawing/2014/main" id="{53997581-5598-45F8-916E-719BF9ECC73B}"/>
              </a:ext>
            </a:extLst>
          </p:cNvPr>
          <p:cNvSpPr/>
          <p:nvPr/>
        </p:nvSpPr>
        <p:spPr>
          <a:xfrm>
            <a:off x="3860089" y="2685567"/>
            <a:ext cx="823562" cy="492574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22DD9A-EE05-4694-9B28-F6176D42A5A3}"/>
              </a:ext>
            </a:extLst>
          </p:cNvPr>
          <p:cNvSpPr/>
          <p:nvPr/>
        </p:nvSpPr>
        <p:spPr>
          <a:xfrm>
            <a:off x="3833168" y="2419140"/>
            <a:ext cx="1843462" cy="1063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hought Bubble: Cloud 83">
            <a:extLst>
              <a:ext uri="{FF2B5EF4-FFF2-40B4-BE49-F238E27FC236}">
                <a16:creationId xmlns:a16="http://schemas.microsoft.com/office/drawing/2014/main" id="{042EA9F7-E925-4EDF-87F7-B8536B113EF0}"/>
              </a:ext>
            </a:extLst>
          </p:cNvPr>
          <p:cNvSpPr/>
          <p:nvPr/>
        </p:nvSpPr>
        <p:spPr>
          <a:xfrm>
            <a:off x="5196473" y="2790270"/>
            <a:ext cx="443150" cy="321417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F48CFD-956B-4DD4-8CE1-D9E00C0F9BB1}"/>
              </a:ext>
            </a:extLst>
          </p:cNvPr>
          <p:cNvSpPr txBox="1"/>
          <p:nvPr/>
        </p:nvSpPr>
        <p:spPr>
          <a:xfrm>
            <a:off x="3797643" y="2391575"/>
            <a:ext cx="191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Climatology</a:t>
            </a:r>
          </a:p>
        </p:txBody>
      </p: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1A6B2AE9-45E2-4145-8135-0F23971B25D9}"/>
              </a:ext>
            </a:extLst>
          </p:cNvPr>
          <p:cNvSpPr/>
          <p:nvPr/>
        </p:nvSpPr>
        <p:spPr>
          <a:xfrm>
            <a:off x="4000141" y="3953212"/>
            <a:ext cx="612359" cy="414897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05CECA-AE40-4F0A-BCD6-5AB44F4D8FFC}"/>
              </a:ext>
            </a:extLst>
          </p:cNvPr>
          <p:cNvSpPr/>
          <p:nvPr/>
        </p:nvSpPr>
        <p:spPr>
          <a:xfrm>
            <a:off x="3829215" y="3673000"/>
            <a:ext cx="1843462" cy="106302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hought Bubble: Cloud 88">
            <a:extLst>
              <a:ext uri="{FF2B5EF4-FFF2-40B4-BE49-F238E27FC236}">
                <a16:creationId xmlns:a16="http://schemas.microsoft.com/office/drawing/2014/main" id="{D4780D41-03FA-4EF5-8C81-FB69B211A814}"/>
              </a:ext>
            </a:extLst>
          </p:cNvPr>
          <p:cNvSpPr/>
          <p:nvPr/>
        </p:nvSpPr>
        <p:spPr>
          <a:xfrm>
            <a:off x="5228243" y="4044130"/>
            <a:ext cx="411380" cy="34778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39DE19-BFD7-47B4-AE6C-039C612ECF93}"/>
              </a:ext>
            </a:extLst>
          </p:cNvPr>
          <p:cNvSpPr txBox="1"/>
          <p:nvPr/>
        </p:nvSpPr>
        <p:spPr>
          <a:xfrm>
            <a:off x="3793690" y="3645435"/>
            <a:ext cx="191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Future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21D7CC6-097D-4143-B55C-C7C94CE24AEE}"/>
              </a:ext>
            </a:extLst>
          </p:cNvPr>
          <p:cNvSpPr/>
          <p:nvPr/>
        </p:nvSpPr>
        <p:spPr>
          <a:xfrm>
            <a:off x="10346319" y="3188298"/>
            <a:ext cx="921922" cy="3477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Discharge</a:t>
            </a:r>
          </a:p>
        </p:txBody>
      </p:sp>
      <p:sp>
        <p:nvSpPr>
          <p:cNvPr id="95" name="Thought Bubble: Cloud 94">
            <a:extLst>
              <a:ext uri="{FF2B5EF4-FFF2-40B4-BE49-F238E27FC236}">
                <a16:creationId xmlns:a16="http://schemas.microsoft.com/office/drawing/2014/main" id="{6B852F20-8287-401B-8745-1B79549A7387}"/>
              </a:ext>
            </a:extLst>
          </p:cNvPr>
          <p:cNvSpPr/>
          <p:nvPr/>
        </p:nvSpPr>
        <p:spPr>
          <a:xfrm>
            <a:off x="9930636" y="2795403"/>
            <a:ext cx="636968" cy="439606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862E24E-1EB9-4CBE-A053-B94996A22B34}"/>
              </a:ext>
            </a:extLst>
          </p:cNvPr>
          <p:cNvSpPr/>
          <p:nvPr/>
        </p:nvSpPr>
        <p:spPr>
          <a:xfrm>
            <a:off x="9797295" y="2521552"/>
            <a:ext cx="1843462" cy="1063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hought Bubble: Cloud 96">
            <a:extLst>
              <a:ext uri="{FF2B5EF4-FFF2-40B4-BE49-F238E27FC236}">
                <a16:creationId xmlns:a16="http://schemas.microsoft.com/office/drawing/2014/main" id="{12638D6F-9967-4019-B06D-CEF1CB85D144}"/>
              </a:ext>
            </a:extLst>
          </p:cNvPr>
          <p:cNvSpPr/>
          <p:nvPr/>
        </p:nvSpPr>
        <p:spPr>
          <a:xfrm>
            <a:off x="11160600" y="2892682"/>
            <a:ext cx="443150" cy="321417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C7847F-83E1-4DE7-94C6-A9C4EC63D085}"/>
              </a:ext>
            </a:extLst>
          </p:cNvPr>
          <p:cNvSpPr txBox="1"/>
          <p:nvPr/>
        </p:nvSpPr>
        <p:spPr>
          <a:xfrm>
            <a:off x="9761770" y="2493987"/>
            <a:ext cx="191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Climatology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E9CD7401-B1D6-4864-BA35-09E3B9F3ABD8}"/>
              </a:ext>
            </a:extLst>
          </p:cNvPr>
          <p:cNvSpPr/>
          <p:nvPr/>
        </p:nvSpPr>
        <p:spPr>
          <a:xfrm>
            <a:off x="10166123" y="4466895"/>
            <a:ext cx="1260474" cy="3986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More Discharge</a:t>
            </a:r>
          </a:p>
        </p:txBody>
      </p:sp>
      <p:sp>
        <p:nvSpPr>
          <p:cNvPr id="100" name="Thought Bubble: Cloud 99">
            <a:extLst>
              <a:ext uri="{FF2B5EF4-FFF2-40B4-BE49-F238E27FC236}">
                <a16:creationId xmlns:a16="http://schemas.microsoft.com/office/drawing/2014/main" id="{29348A06-923F-41BC-BD31-0F98D6503CCE}"/>
              </a:ext>
            </a:extLst>
          </p:cNvPr>
          <p:cNvSpPr/>
          <p:nvPr/>
        </p:nvSpPr>
        <p:spPr>
          <a:xfrm>
            <a:off x="9894060" y="4007683"/>
            <a:ext cx="753118" cy="499415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AF3578E-6168-416D-9265-E5C6DFB3A1D3}"/>
              </a:ext>
            </a:extLst>
          </p:cNvPr>
          <p:cNvSpPr/>
          <p:nvPr/>
        </p:nvSpPr>
        <p:spPr>
          <a:xfrm>
            <a:off x="9793342" y="3775412"/>
            <a:ext cx="1843462" cy="106302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hought Bubble: Cloud 101">
            <a:extLst>
              <a:ext uri="{FF2B5EF4-FFF2-40B4-BE49-F238E27FC236}">
                <a16:creationId xmlns:a16="http://schemas.microsoft.com/office/drawing/2014/main" id="{08B4B815-1265-4557-8EDD-C2E7FD83C085}"/>
              </a:ext>
            </a:extLst>
          </p:cNvPr>
          <p:cNvSpPr/>
          <p:nvPr/>
        </p:nvSpPr>
        <p:spPr>
          <a:xfrm>
            <a:off x="11192370" y="4146542"/>
            <a:ext cx="411380" cy="34778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FE29F9-E779-4CBC-B765-89FCDDB861A9}"/>
              </a:ext>
            </a:extLst>
          </p:cNvPr>
          <p:cNvSpPr txBox="1"/>
          <p:nvPr/>
        </p:nvSpPr>
        <p:spPr>
          <a:xfrm>
            <a:off x="9757817" y="3747847"/>
            <a:ext cx="191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Future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6799B7E-1260-48E1-B982-7291888A2C09}"/>
              </a:ext>
            </a:extLst>
          </p:cNvPr>
          <p:cNvSpPr/>
          <p:nvPr/>
        </p:nvSpPr>
        <p:spPr>
          <a:xfrm>
            <a:off x="4382192" y="4320950"/>
            <a:ext cx="921922" cy="34778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Discharge</a:t>
            </a:r>
          </a:p>
        </p:txBody>
      </p:sp>
    </p:spTree>
    <p:extLst>
      <p:ext uri="{BB962C8B-B14F-4D97-AF65-F5344CB8AC3E}">
        <p14:creationId xmlns:p14="http://schemas.microsoft.com/office/powerpoint/2010/main" val="277933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15861</TotalTime>
  <Words>95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Wengui Liang</dc:creator>
  <cp:lastModifiedBy>Wengui Liang</cp:lastModifiedBy>
  <cp:revision>315</cp:revision>
  <cp:lastPrinted>2021-03-17T21:07:25Z</cp:lastPrinted>
  <dcterms:created xsi:type="dcterms:W3CDTF">2020-11-25T20:29:12Z</dcterms:created>
  <dcterms:modified xsi:type="dcterms:W3CDTF">2021-06-14T19:44:51Z</dcterms:modified>
</cp:coreProperties>
</file>