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8" r:id="rId5"/>
    <p:sldId id="261" r:id="rId6"/>
    <p:sldId id="269" r:id="rId7"/>
    <p:sldId id="270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14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9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7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6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3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4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7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9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5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4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7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6DF4D-D623-4272-9499-5D500B6E47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4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inghua Zhang\Documents\AA_paper_self\Encyclopedia\figs\fig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6070600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486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02058"/>
            <a:ext cx="404053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1285250"/>
            <a:ext cx="389465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34035" y="729049"/>
            <a:ext cx="56759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Absorption line intensity in cm</a:t>
            </a:r>
            <a:r>
              <a:rPr lang="en-US" sz="1400" b="1" baseline="30000" dirty="0" smtClean="0"/>
              <a:t>-1</a:t>
            </a:r>
            <a:r>
              <a:rPr lang="en-US" sz="1400" b="1" dirty="0" smtClean="0"/>
              <a:t>/(molecule x cm</a:t>
            </a:r>
            <a:r>
              <a:rPr lang="en-US" sz="1400" b="1" baseline="30000" dirty="0" smtClean="0"/>
              <a:t>-2</a:t>
            </a:r>
            <a:r>
              <a:rPr lang="en-US" sz="1400" b="1" dirty="0" smtClean="0"/>
              <a:t>) at 296 Kelvin Degrees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1867868" y="4495721"/>
            <a:ext cx="152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Wavenumber (cm</a:t>
            </a:r>
            <a:r>
              <a:rPr lang="en-US" sz="1200" baseline="30000" dirty="0" smtClean="0"/>
              <a:t>-1</a:t>
            </a:r>
            <a:r>
              <a:rPr lang="en-US" sz="1200" dirty="0" smtClean="0"/>
              <a:t>)  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5867400" y="4495723"/>
            <a:ext cx="152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Wavenumber (cm</a:t>
            </a:r>
            <a:r>
              <a:rPr lang="en-US" sz="1200" baseline="30000" dirty="0" smtClean="0"/>
              <a:t>-1</a:t>
            </a:r>
            <a:r>
              <a:rPr lang="en-US" sz="1200" dirty="0" smtClean="0"/>
              <a:t>)  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732457" y="1036826"/>
            <a:ext cx="4943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10</a:t>
            </a:r>
            <a:r>
              <a:rPr lang="en-US" sz="1200" baseline="30000" dirty="0" smtClean="0"/>
              <a:t>-22</a:t>
            </a:r>
            <a:r>
              <a:rPr lang="en-US" sz="1200" dirty="0" smtClean="0"/>
              <a:t>  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572001" y="1008251"/>
            <a:ext cx="4943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10</a:t>
            </a:r>
            <a:r>
              <a:rPr lang="en-US" sz="1200" baseline="30000" dirty="0" smtClean="0"/>
              <a:t>-19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989148" y="1524000"/>
            <a:ext cx="152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(a) H</a:t>
            </a:r>
            <a:r>
              <a:rPr lang="en-US" sz="1200" b="1" baseline="-25000" dirty="0" smtClean="0"/>
              <a:t>2</a:t>
            </a:r>
            <a:r>
              <a:rPr lang="en-US" sz="1200" b="1" dirty="0" smtClean="0"/>
              <a:t>O</a:t>
            </a:r>
            <a:endParaRPr lang="en-US" sz="1200" b="1" dirty="0"/>
          </a:p>
        </p:txBody>
      </p:sp>
      <p:sp>
        <p:nvSpPr>
          <p:cNvPr id="13" name="Rectangle 12"/>
          <p:cNvSpPr/>
          <p:nvPr/>
        </p:nvSpPr>
        <p:spPr>
          <a:xfrm>
            <a:off x="4995327" y="1524000"/>
            <a:ext cx="152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(b) CO</a:t>
            </a:r>
            <a:r>
              <a:rPr lang="en-US" sz="1200" b="1" baseline="-25000" dirty="0" smtClean="0"/>
              <a:t>2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87506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inghua Zhang\Documents\AA_paper_self\Encyclopedia\figs\fig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4101"/>
            <a:ext cx="34163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inghua Zhang\Documents\AA_paper_self\Encyclopedia\figs\fig2b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44101"/>
            <a:ext cx="35052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630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2"/>
          <p:cNvSpPr txBox="1"/>
          <p:nvPr/>
        </p:nvSpPr>
        <p:spPr>
          <a:xfrm>
            <a:off x="3137869" y="475605"/>
            <a:ext cx="2694648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dirty="0" smtClean="0">
                <a:latin typeface="Times New Roman"/>
                <a:cs typeface="Times New Roman"/>
              </a:rPr>
              <a:t>q = </a:t>
            </a:r>
            <a:r>
              <a:rPr lang="en-CA" sz="2004" dirty="0" smtClean="0">
                <a:latin typeface="Times New Roman"/>
                <a:cs typeface="Times New Roman"/>
              </a:rPr>
              <a:t>condensed water mass</a:t>
            </a:r>
            <a:endParaRPr lang="en-CA" sz="2004" dirty="0" smtClean="0">
              <a:latin typeface="Times New Roman"/>
              <a:cs typeface="Times New Roman"/>
            </a:endParaRPr>
          </a:p>
          <a:p>
            <a:pPr>
              <a:lnSpc>
                <a:spcPts val="2300"/>
              </a:lnSpc>
            </a:pPr>
            <a:endParaRPr lang="en-CA" sz="2004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957044" y="780405"/>
            <a:ext cx="3239669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6" dirty="0" smtClean="0">
                <a:latin typeface="Times New Roman"/>
                <a:cs typeface="Times New Roman"/>
              </a:rPr>
              <a:t>N = </a:t>
            </a:r>
            <a:r>
              <a:rPr lang="en-CA" sz="2006" dirty="0" smtClean="0">
                <a:latin typeface="Times New Roman"/>
                <a:cs typeface="Times New Roman"/>
              </a:rPr>
              <a:t>drop number </a:t>
            </a:r>
            <a:r>
              <a:rPr lang="en-CA" sz="2006" dirty="0" smtClean="0">
                <a:latin typeface="Times New Roman"/>
                <a:cs typeface="Times New Roman"/>
              </a:rPr>
              <a:t>concentration</a:t>
            </a:r>
          </a:p>
          <a:p>
            <a:pPr>
              <a:lnSpc>
                <a:spcPts val="2300"/>
              </a:lnSpc>
            </a:pPr>
            <a:endParaRPr lang="en-CA" sz="2006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362200" y="1828800"/>
            <a:ext cx="12954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2016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q, N</a:t>
            </a:r>
          </a:p>
          <a:p>
            <a:pPr>
              <a:lnSpc>
                <a:spcPts val="1600"/>
              </a:lnSpc>
            </a:pPr>
            <a:endParaRPr lang="en-CA" sz="200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52600" y="2095500"/>
            <a:ext cx="1686487" cy="49295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  <a:tabLst>
                <a:tab pos="165100" algn="l"/>
              </a:tabLst>
            </a:pPr>
            <a:r>
              <a:rPr lang="en-CA" sz="2014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Cloud Droplets</a:t>
            </a:r>
            <a:r>
              <a:rPr lang="en-CA" sz="2004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	</a:t>
            </a:r>
            <a:endParaRPr lang="en-CA" sz="2004" dirty="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096000" y="1752600"/>
            <a:ext cx="1641475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1625600" algn="l"/>
              </a:tabLst>
            </a:pPr>
            <a:r>
              <a:rPr lang="en-CA" sz="2016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q, N</a:t>
            </a:r>
            <a:r>
              <a:rPr lang="en-CA" sz="2006" dirty="0" smtClean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</a:p>
          <a:p>
            <a:pPr>
              <a:lnSpc>
                <a:spcPts val="2300"/>
              </a:lnSpc>
            </a:pPr>
            <a:endParaRPr lang="en-CA" sz="2006" dirty="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791200" y="2057400"/>
            <a:ext cx="32512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Cloud Ice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066560" y="1676400"/>
            <a:ext cx="604333" cy="3206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413" b="1" dirty="0" smtClean="0">
                <a:latin typeface="Times New Roman Bold"/>
                <a:cs typeface="Times New Roman Bold"/>
              </a:rPr>
              <a:t>Melting</a:t>
            </a:r>
            <a:endParaRPr lang="en-CA" sz="1413" b="1" dirty="0" smtClean="0">
              <a:latin typeface="Times New Roman Bold"/>
              <a:cs typeface="Times New Roman Bold"/>
            </a:endParaRPr>
          </a:p>
          <a:p>
            <a:pPr>
              <a:lnSpc>
                <a:spcPts val="1260"/>
              </a:lnSpc>
            </a:pPr>
            <a:endParaRPr lang="en-CA" sz="1403" dirty="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033731" y="2158411"/>
            <a:ext cx="669992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413" b="1" dirty="0" smtClean="0">
                <a:latin typeface="Times New Roman Bold"/>
                <a:cs typeface="Times New Roman Bold"/>
              </a:rPr>
              <a:t>Freezing</a:t>
            </a:r>
          </a:p>
          <a:p>
            <a:pPr>
              <a:lnSpc>
                <a:spcPts val="1120"/>
              </a:lnSpc>
            </a:pPr>
            <a:endParaRPr lang="en-CA" sz="1403" dirty="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69900" y="3835400"/>
            <a:ext cx="3302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96" smtClean="0">
                <a:solidFill>
                  <a:srgbClr val="800000"/>
                </a:solidFill>
                <a:latin typeface="Arial Narrow"/>
                <a:cs typeface="Arial Narrow"/>
              </a:rPr>
              <a:t>-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60912" y="3721100"/>
            <a:ext cx="1221488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 dirty="0" err="1" smtClean="0">
                <a:latin typeface="Times New Roman Bold"/>
                <a:cs typeface="Times New Roman Bold"/>
              </a:rPr>
              <a:t>Autoconversion</a:t>
            </a:r>
            <a:endParaRPr lang="en-CA" sz="1413" b="1" dirty="0" smtClean="0">
              <a:latin typeface="Times New Roman Bold"/>
              <a:cs typeface="Times New Roman Bold"/>
            </a:endParaRPr>
          </a:p>
          <a:p>
            <a:pPr>
              <a:lnSpc>
                <a:spcPts val="1610"/>
              </a:lnSpc>
            </a:pPr>
            <a:endParaRPr lang="en-CA" sz="1403" dirty="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2472642" y="5504712"/>
            <a:ext cx="7366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q, N</a:t>
            </a:r>
          </a:p>
          <a:p>
            <a:pPr>
              <a:lnSpc>
                <a:spcPts val="2300"/>
              </a:lnSpc>
            </a:pPr>
            <a:endParaRPr lang="en-CA" sz="2004" dirty="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2434542" y="5809512"/>
            <a:ext cx="7747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Rain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2361101" y="2852339"/>
            <a:ext cx="2175275" cy="6155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 dirty="0" smtClean="0">
                <a:latin typeface="Times New Roman Bold"/>
                <a:cs typeface="Times New Roman Bold"/>
              </a:rPr>
              <a:t>Evaporation  Condensation </a:t>
            </a:r>
          </a:p>
          <a:p>
            <a:pPr>
              <a:lnSpc>
                <a:spcPts val="1600"/>
              </a:lnSpc>
            </a:pPr>
            <a:r>
              <a:rPr lang="en-CA" sz="1413" b="1" dirty="0" smtClean="0">
                <a:latin typeface="Times New Roman Bold"/>
                <a:cs typeface="Times New Roman Bold"/>
              </a:rPr>
              <a:t>(</a:t>
            </a:r>
            <a:r>
              <a:rPr lang="en-CA" sz="1413" b="1" dirty="0" smtClean="0">
                <a:latin typeface="Times New Roman Bold"/>
                <a:cs typeface="Times New Roman Bold"/>
              </a:rPr>
              <a:t>macrophysics)</a:t>
            </a:r>
          </a:p>
          <a:p>
            <a:pPr>
              <a:lnSpc>
                <a:spcPts val="1610"/>
              </a:lnSpc>
            </a:pPr>
            <a:endParaRPr lang="en-CA" sz="1403" dirty="0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4343400" y="3505200"/>
            <a:ext cx="15621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q</a:t>
            </a:r>
          </a:p>
          <a:p>
            <a:pPr>
              <a:lnSpc>
                <a:spcPts val="2300"/>
              </a:lnSpc>
            </a:pPr>
            <a:endParaRPr lang="en-CA" sz="2004" dirty="0">
              <a:solidFill>
                <a:srgbClr val="000000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3708400" y="3810000"/>
            <a:ext cx="21971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Water Vapor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4794889" y="2711450"/>
            <a:ext cx="1954061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519429">
              <a:lnSpc>
                <a:spcPts val="1500"/>
              </a:lnSpc>
            </a:pPr>
            <a:r>
              <a:rPr lang="en-CA" sz="1403" dirty="0" smtClean="0">
                <a:latin typeface="Times New Roman"/>
              </a:rPr>
              <a:t/>
            </a:r>
            <a:br>
              <a:rPr lang="en-CA" sz="1403" dirty="0" smtClean="0">
                <a:latin typeface="Times New Roman"/>
              </a:rPr>
            </a:br>
            <a:r>
              <a:rPr lang="en-CA" sz="1413" b="1" dirty="0" smtClean="0">
                <a:latin typeface="Times New Roman Bold"/>
                <a:cs typeface="Times New Roman Bold"/>
              </a:rPr>
              <a:t>Deposition    Sublimation</a:t>
            </a:r>
          </a:p>
          <a:p>
            <a:pPr>
              <a:lnSpc>
                <a:spcPts val="1600"/>
              </a:lnSpc>
            </a:pPr>
            <a:r>
              <a:rPr lang="en-CA" sz="1413" b="1" dirty="0" smtClean="0">
                <a:latin typeface="Times New Roman Bold"/>
                <a:cs typeface="Times New Roman Bold"/>
              </a:rPr>
              <a:t>(macrophysics)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136900" y="4610100"/>
            <a:ext cx="256320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1600200" algn="l"/>
              </a:tabLst>
            </a:pPr>
            <a:r>
              <a:rPr lang="en-CA" sz="1413" b="1" dirty="0" smtClean="0">
                <a:latin typeface="Times New Roman Bold"/>
                <a:cs typeface="Times New Roman Bold"/>
              </a:rPr>
              <a:t>Evaporation</a:t>
            </a:r>
            <a:r>
              <a:rPr lang="en-CA" sz="1413" b="1" dirty="0" smtClean="0">
                <a:solidFill>
                  <a:srgbClr val="FFFFFF"/>
                </a:solidFill>
                <a:latin typeface="Times New Roman Bold"/>
                <a:cs typeface="Times New Roman Bold"/>
              </a:rPr>
              <a:t>	</a:t>
            </a:r>
            <a:r>
              <a:rPr lang="en-CA" sz="1413" b="1" dirty="0" smtClean="0">
                <a:latin typeface="Times New Roman Bold"/>
                <a:cs typeface="Times New Roman Bold"/>
              </a:rPr>
              <a:t>Sublimation</a:t>
            </a:r>
          </a:p>
          <a:p>
            <a:pPr>
              <a:lnSpc>
                <a:spcPts val="1610"/>
              </a:lnSpc>
            </a:pPr>
            <a:endParaRPr lang="en-CA" sz="1403" dirty="0">
              <a:solidFill>
                <a:srgbClr val="000000"/>
              </a:solidFill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6477000" y="3742531"/>
            <a:ext cx="1221488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 dirty="0" err="1" smtClean="0">
                <a:latin typeface="Times New Roman Bold"/>
                <a:cs typeface="Times New Roman Bold"/>
              </a:rPr>
              <a:t>Autoconversion</a:t>
            </a:r>
            <a:endParaRPr lang="en-CA" sz="1413" b="1" dirty="0" smtClean="0">
              <a:latin typeface="Times New Roman Bold"/>
              <a:cs typeface="Times New Roman Bold"/>
            </a:endParaRPr>
          </a:p>
          <a:p>
            <a:pPr>
              <a:lnSpc>
                <a:spcPts val="1610"/>
              </a:lnSpc>
            </a:pPr>
            <a:endParaRPr lang="en-CA" sz="1403" dirty="0">
              <a:solidFill>
                <a:srgbClr val="000000"/>
              </a:solidFill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6050269" y="5351426"/>
            <a:ext cx="29337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q, N</a:t>
            </a:r>
          </a:p>
          <a:p>
            <a:pPr>
              <a:lnSpc>
                <a:spcPts val="2300"/>
              </a:lnSpc>
            </a:pPr>
            <a:endParaRPr lang="en-CA" sz="2004" dirty="0">
              <a:solidFill>
                <a:srgbClr val="000000"/>
              </a:solidFill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5974069" y="5656226"/>
            <a:ext cx="3009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Snow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567143" y="1504950"/>
            <a:ext cx="2107056" cy="12065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62888" y="1504950"/>
            <a:ext cx="2107056" cy="12065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64973" y="3291284"/>
            <a:ext cx="2107056" cy="12065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671656" y="5148669"/>
            <a:ext cx="2107056" cy="12065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309744" y="5061393"/>
            <a:ext cx="2107056" cy="12065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778712" y="2044700"/>
            <a:ext cx="1345738" cy="0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138672" y="2540036"/>
            <a:ext cx="672869" cy="1155700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160342" y="2540036"/>
            <a:ext cx="889927" cy="1181064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316416" y="3117886"/>
            <a:ext cx="46857" cy="1812820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30"/>
          <p:cNvSpPr txBox="1"/>
          <p:nvPr/>
        </p:nvSpPr>
        <p:spPr>
          <a:xfrm>
            <a:off x="5630765" y="3788965"/>
            <a:ext cx="671594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 dirty="0" smtClean="0">
                <a:latin typeface="Times New Roman Bold"/>
                <a:cs typeface="Times New Roman Bold"/>
              </a:rPr>
              <a:t>Breakup</a:t>
            </a:r>
            <a:endParaRPr lang="en-CA" sz="1413" b="1" dirty="0" smtClean="0">
              <a:latin typeface="Times New Roman Bold"/>
              <a:cs typeface="Times New Roman Bold"/>
            </a:endParaRPr>
          </a:p>
          <a:p>
            <a:pPr>
              <a:lnSpc>
                <a:spcPts val="1610"/>
              </a:lnSpc>
            </a:pPr>
            <a:endParaRPr lang="en-CA" sz="1403" dirty="0">
              <a:solidFill>
                <a:srgbClr val="000000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18334" y="3170221"/>
            <a:ext cx="46857" cy="1812820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30"/>
          <p:cNvSpPr txBox="1"/>
          <p:nvPr/>
        </p:nvSpPr>
        <p:spPr>
          <a:xfrm>
            <a:off x="2434542" y="3820715"/>
            <a:ext cx="671594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 dirty="0" smtClean="0">
                <a:latin typeface="Times New Roman Bold"/>
                <a:cs typeface="Times New Roman Bold"/>
              </a:rPr>
              <a:t>Breakup</a:t>
            </a:r>
            <a:endParaRPr lang="en-CA" sz="1413" b="1" dirty="0" smtClean="0">
              <a:latin typeface="Times New Roman Bold"/>
              <a:cs typeface="Times New Roman Bold"/>
            </a:endParaRPr>
          </a:p>
          <a:p>
            <a:pPr>
              <a:lnSpc>
                <a:spcPts val="1610"/>
              </a:lnSpc>
            </a:pPr>
            <a:endParaRPr lang="en-CA" sz="1403" dirty="0">
              <a:solidFill>
                <a:srgbClr val="000000"/>
              </a:solidFill>
            </a:endParaRPr>
          </a:p>
        </p:txBody>
      </p:sp>
      <p:sp>
        <p:nvSpPr>
          <p:cNvPr id="57" name="TextBox 15"/>
          <p:cNvSpPr txBox="1"/>
          <p:nvPr/>
        </p:nvSpPr>
        <p:spPr>
          <a:xfrm>
            <a:off x="4183027" y="5400011"/>
            <a:ext cx="604333" cy="3206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413" b="1" dirty="0" smtClean="0">
                <a:latin typeface="Times New Roman Bold"/>
                <a:cs typeface="Times New Roman Bold"/>
              </a:rPr>
              <a:t>Melting</a:t>
            </a:r>
            <a:endParaRPr lang="en-CA" sz="1413" b="1" dirty="0" smtClean="0">
              <a:latin typeface="Times New Roman Bold"/>
              <a:cs typeface="Times New Roman Bold"/>
            </a:endParaRPr>
          </a:p>
          <a:p>
            <a:pPr>
              <a:lnSpc>
                <a:spcPts val="1260"/>
              </a:lnSpc>
            </a:pPr>
            <a:endParaRPr lang="en-CA" sz="1403" dirty="0">
              <a:solidFill>
                <a:srgbClr val="000000"/>
              </a:solidFill>
            </a:endParaRPr>
          </a:p>
        </p:txBody>
      </p:sp>
      <p:sp>
        <p:nvSpPr>
          <p:cNvPr id="58" name="TextBox 17"/>
          <p:cNvSpPr txBox="1"/>
          <p:nvPr/>
        </p:nvSpPr>
        <p:spPr>
          <a:xfrm>
            <a:off x="4150198" y="5810768"/>
            <a:ext cx="669992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413" b="1" dirty="0" smtClean="0">
                <a:latin typeface="Times New Roman Bold"/>
                <a:cs typeface="Times New Roman Bold"/>
              </a:rPr>
              <a:t>Freezing</a:t>
            </a:r>
          </a:p>
          <a:p>
            <a:pPr>
              <a:lnSpc>
                <a:spcPts val="1120"/>
              </a:lnSpc>
            </a:pPr>
            <a:endParaRPr lang="en-CA" sz="1403" dirty="0">
              <a:solidFill>
                <a:srgbClr val="000000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895179" y="5697057"/>
            <a:ext cx="1345738" cy="0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2948184" y="4323648"/>
            <a:ext cx="889927" cy="1181064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013631" y="4359202"/>
            <a:ext cx="980143" cy="992224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5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cesm.ucar.edu/experiments/cesm1.0/diagnostics/b40.20th.track1.1deg.005/atm_1981-2005-obs/set5_6/set5_ANN_SST_HADISST_obs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-1981200"/>
            <a:ext cx="5819775" cy="820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63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www.cesm.ucar.edu/experiments/cesm1.0/diagnostics/b40.20th.track1.1deg.005/ocn_1981-2005-obs/U_EQ_PAC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-152400"/>
            <a:ext cx="4686300" cy="6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000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http://www.cesm.ucar.edu/experiments/cesm1.0/diagnostics/b40.20th.track1.1deg.005/atm_1981-2005-obs/set4/set4_DJF_U_ECMWF_obs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59" y="-76200"/>
            <a:ext cx="6172200" cy="645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01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cesm.ucar.edu/experiments/cesm1.0/diagnostics/b40.20th.track1.1deg.005/atm_1981-2005-obs/set5_6/set5_ANN_PRECT_GPCP_obs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3932238"/>
            <a:ext cx="5829300" cy="820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630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78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ZHANGM.H.</dc:creator>
  <cp:lastModifiedBy>ZHANGM.H.</cp:lastModifiedBy>
  <cp:revision>11</cp:revision>
  <dcterms:created xsi:type="dcterms:W3CDTF">2013-09-03T20:24:35Z</dcterms:created>
  <dcterms:modified xsi:type="dcterms:W3CDTF">2013-09-04T01:10:55Z</dcterms:modified>
</cp:coreProperties>
</file>