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8" r:id="rId5"/>
    <p:sldId id="261" r:id="rId6"/>
    <p:sldId id="272" r:id="rId7"/>
    <p:sldId id="27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14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DF4D-D623-4272-9499-5D500B6E47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9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DF4D-D623-4272-9499-5D500B6E47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7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DF4D-D623-4272-9499-5D500B6E47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6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DF4D-D623-4272-9499-5D500B6E47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3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DF4D-D623-4272-9499-5D500B6E47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4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DF4D-D623-4272-9499-5D500B6E47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7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DF4D-D623-4272-9499-5D500B6E47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9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DF4D-D623-4272-9499-5D500B6E47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3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DF4D-D623-4272-9499-5D500B6E47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5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DF4D-D623-4272-9499-5D500B6E47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4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DF4D-D623-4272-9499-5D500B6E47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7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6DF4D-D623-4272-9499-5D500B6E47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4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inghua Zhang\Documents\AA_paper_self\Encyclopedia\figs\fig1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6070600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4934634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1.  Wavelength dependence of normalized blackbody radiation at 6000 Kelvin degrees (Sun) and 285 Kelvin degrees (Earth). </a:t>
            </a:r>
          </a:p>
        </p:txBody>
      </p:sp>
    </p:spTree>
    <p:extLst>
      <p:ext uri="{BB962C8B-B14F-4D97-AF65-F5344CB8AC3E}">
        <p14:creationId xmlns:p14="http://schemas.microsoft.com/office/powerpoint/2010/main" val="2836486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02058"/>
            <a:ext cx="404053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1285250"/>
            <a:ext cx="389465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34035" y="729049"/>
            <a:ext cx="56759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Absorption line intensity in cm</a:t>
            </a:r>
            <a:r>
              <a:rPr lang="en-US" sz="1400" b="1" baseline="30000" dirty="0" smtClean="0"/>
              <a:t>-1</a:t>
            </a:r>
            <a:r>
              <a:rPr lang="en-US" sz="1400" b="1" dirty="0" smtClean="0"/>
              <a:t>/(molecule x cm</a:t>
            </a:r>
            <a:r>
              <a:rPr lang="en-US" sz="1400" b="1" baseline="30000" dirty="0" smtClean="0"/>
              <a:t>-2</a:t>
            </a:r>
            <a:r>
              <a:rPr lang="en-US" sz="1400" b="1" dirty="0" smtClean="0"/>
              <a:t>) at 296 Kelvin Degrees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1867868" y="4495721"/>
            <a:ext cx="152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Wavenumber (cm</a:t>
            </a:r>
            <a:r>
              <a:rPr lang="en-US" sz="1200" baseline="30000" dirty="0" smtClean="0"/>
              <a:t>-1</a:t>
            </a:r>
            <a:r>
              <a:rPr lang="en-US" sz="1200" dirty="0" smtClean="0"/>
              <a:t>)  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5867400" y="4495723"/>
            <a:ext cx="152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Wavenumber (cm</a:t>
            </a:r>
            <a:r>
              <a:rPr lang="en-US" sz="1200" baseline="30000" dirty="0" smtClean="0"/>
              <a:t>-1</a:t>
            </a:r>
            <a:r>
              <a:rPr lang="en-US" sz="1200" dirty="0" smtClean="0"/>
              <a:t>)  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732457" y="1036826"/>
            <a:ext cx="4943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10</a:t>
            </a:r>
            <a:r>
              <a:rPr lang="en-US" sz="1200" baseline="30000" dirty="0" smtClean="0"/>
              <a:t>-22</a:t>
            </a:r>
            <a:r>
              <a:rPr lang="en-US" sz="1200" dirty="0" smtClean="0"/>
              <a:t>  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572001" y="1008251"/>
            <a:ext cx="4943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10</a:t>
            </a:r>
            <a:r>
              <a:rPr lang="en-US" sz="1200" baseline="30000" dirty="0" smtClean="0"/>
              <a:t>-19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989148" y="1524000"/>
            <a:ext cx="152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(a) H</a:t>
            </a:r>
            <a:r>
              <a:rPr lang="en-US" sz="1200" b="1" baseline="-25000" dirty="0" smtClean="0"/>
              <a:t>2</a:t>
            </a:r>
            <a:r>
              <a:rPr lang="en-US" sz="1200" b="1" dirty="0" smtClean="0"/>
              <a:t>O</a:t>
            </a:r>
            <a:endParaRPr lang="en-US" sz="1200" b="1" dirty="0"/>
          </a:p>
        </p:txBody>
      </p:sp>
      <p:sp>
        <p:nvSpPr>
          <p:cNvPr id="13" name="Rectangle 12"/>
          <p:cNvSpPr/>
          <p:nvPr/>
        </p:nvSpPr>
        <p:spPr>
          <a:xfrm>
            <a:off x="4995327" y="1524000"/>
            <a:ext cx="152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(b) CO</a:t>
            </a:r>
            <a:r>
              <a:rPr lang="en-US" sz="1200" b="1" baseline="-25000" dirty="0" smtClean="0"/>
              <a:t>2</a:t>
            </a:r>
            <a:endParaRPr lang="en-US" sz="1200" b="1" dirty="0"/>
          </a:p>
        </p:txBody>
      </p:sp>
      <p:sp>
        <p:nvSpPr>
          <p:cNvPr id="5" name="Rectangle 4"/>
          <p:cNvSpPr/>
          <p:nvPr/>
        </p:nvSpPr>
        <p:spPr>
          <a:xfrm>
            <a:off x="826553" y="5029200"/>
            <a:ext cx="79852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2. (a) Intensity of absorption of shortwave radiation by a water vapor molecule in the spectral range of 10000 cm</a:t>
            </a:r>
            <a:r>
              <a:rPr lang="en-US" baseline="30000" dirty="0"/>
              <a:t>-1</a:t>
            </a:r>
            <a:r>
              <a:rPr lang="en-US" dirty="0"/>
              <a:t> (1 micrometer) to 11200 cm</a:t>
            </a:r>
            <a:r>
              <a:rPr lang="en-US" baseline="30000" dirty="0"/>
              <a:t>-1</a:t>
            </a:r>
            <a:r>
              <a:rPr lang="en-US" dirty="0"/>
              <a:t> (0.89 micrometer). (b) Intensity of absorption of longwave radiation by a carbon dioxide molecule in the spectral range of 650 cm</a:t>
            </a:r>
            <a:r>
              <a:rPr lang="en-US" baseline="30000" dirty="0"/>
              <a:t>-1</a:t>
            </a:r>
            <a:r>
              <a:rPr lang="en-US" dirty="0"/>
              <a:t> (15.38 micrometer) to 680 cm</a:t>
            </a:r>
            <a:r>
              <a:rPr lang="en-US" baseline="30000" dirty="0"/>
              <a:t>-1 </a:t>
            </a:r>
            <a:r>
              <a:rPr lang="en-US" dirty="0"/>
              <a:t>(14.71 micrometer).</a:t>
            </a:r>
          </a:p>
        </p:txBody>
      </p:sp>
    </p:spTree>
    <p:extLst>
      <p:ext uri="{BB962C8B-B14F-4D97-AF65-F5344CB8AC3E}">
        <p14:creationId xmlns:p14="http://schemas.microsoft.com/office/powerpoint/2010/main" val="187506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inghua Zhang\Documents\AA_paper_self\Encyclopedia\figs\fig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4101"/>
            <a:ext cx="34163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inghua Zhang\Documents\AA_paper_self\Encyclopedia\figs\fig2b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44101"/>
            <a:ext cx="35052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95400" y="5334000"/>
            <a:ext cx="655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3. Angular distribution of scattered radiation of an incident visible light at 0.7 micrometer wavelength from the left by a liquid water particle of radius (a) 1 micrometers, (b) 10 micrometers.</a:t>
            </a:r>
          </a:p>
        </p:txBody>
      </p:sp>
    </p:spTree>
    <p:extLst>
      <p:ext uri="{BB962C8B-B14F-4D97-AF65-F5344CB8AC3E}">
        <p14:creationId xmlns:p14="http://schemas.microsoft.com/office/powerpoint/2010/main" val="3948630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/>
          <p:cNvSpPr txBox="1"/>
          <p:nvPr/>
        </p:nvSpPr>
        <p:spPr>
          <a:xfrm>
            <a:off x="5791200" y="2057400"/>
            <a:ext cx="32512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Cloud Ice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6050269" y="5351426"/>
            <a:ext cx="29337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q, N</a:t>
            </a:r>
          </a:p>
          <a:p>
            <a:pPr>
              <a:lnSpc>
                <a:spcPts val="2300"/>
              </a:lnSpc>
            </a:pPr>
            <a:endParaRPr lang="en-CA" sz="2004" dirty="0">
              <a:solidFill>
                <a:srgbClr val="000000"/>
              </a:solidFill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5974069" y="5656226"/>
            <a:ext cx="3009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Snow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16410" y="230905"/>
            <a:ext cx="7267575" cy="5879564"/>
            <a:chOff x="469900" y="475605"/>
            <a:chExt cx="7267575" cy="5879564"/>
          </a:xfrm>
        </p:grpSpPr>
        <p:sp>
          <p:nvSpPr>
            <p:cNvPr id="37" name="TextBox 2"/>
            <p:cNvSpPr txBox="1"/>
            <p:nvPr/>
          </p:nvSpPr>
          <p:spPr>
            <a:xfrm>
              <a:off x="3137869" y="475605"/>
              <a:ext cx="2694648" cy="589905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CA" sz="2004" dirty="0" smtClean="0">
                  <a:latin typeface="Times New Roman"/>
                  <a:cs typeface="Times New Roman"/>
                </a:rPr>
                <a:t>q = </a:t>
              </a:r>
              <a:r>
                <a:rPr lang="en-CA" sz="2004" dirty="0" smtClean="0">
                  <a:latin typeface="Times New Roman"/>
                  <a:cs typeface="Times New Roman"/>
                </a:rPr>
                <a:t>condensed water mass</a:t>
              </a:r>
              <a:endParaRPr lang="en-CA" sz="2004" dirty="0" smtClean="0">
                <a:latin typeface="Times New Roman"/>
                <a:cs typeface="Times New Roman"/>
              </a:endParaRPr>
            </a:p>
            <a:p>
              <a:pPr>
                <a:lnSpc>
                  <a:spcPts val="2300"/>
                </a:lnSpc>
              </a:pPr>
              <a:endParaRPr lang="en-CA" sz="2004" dirty="0">
                <a:solidFill>
                  <a:srgbClr val="000000"/>
                </a:solidFill>
              </a:endParaRPr>
            </a:p>
          </p:txBody>
        </p:sp>
        <p:sp>
          <p:nvSpPr>
            <p:cNvPr id="3" name="TextBox 3"/>
            <p:cNvSpPr txBox="1"/>
            <p:nvPr/>
          </p:nvSpPr>
          <p:spPr>
            <a:xfrm>
              <a:off x="2957044" y="780405"/>
              <a:ext cx="3239669" cy="589905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CA" sz="2006" dirty="0" smtClean="0">
                  <a:latin typeface="Times New Roman"/>
                  <a:cs typeface="Times New Roman"/>
                </a:rPr>
                <a:t>N = </a:t>
              </a:r>
              <a:r>
                <a:rPr lang="en-CA" sz="2006" dirty="0" smtClean="0">
                  <a:latin typeface="Times New Roman"/>
                  <a:cs typeface="Times New Roman"/>
                </a:rPr>
                <a:t>drop number </a:t>
              </a:r>
              <a:r>
                <a:rPr lang="en-CA" sz="2006" dirty="0" smtClean="0">
                  <a:latin typeface="Times New Roman"/>
                  <a:cs typeface="Times New Roman"/>
                </a:rPr>
                <a:t>concentration</a:t>
              </a:r>
            </a:p>
            <a:p>
              <a:pPr>
                <a:lnSpc>
                  <a:spcPts val="2300"/>
                </a:lnSpc>
              </a:pPr>
              <a:endParaRPr lang="en-CA" sz="2006" dirty="0">
                <a:solidFill>
                  <a:srgbClr val="000000"/>
                </a:solidFill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362200" y="1828800"/>
              <a:ext cx="1295400" cy="4318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CA" sz="2016" b="1" smtClean="0">
                  <a:solidFill>
                    <a:srgbClr val="000000"/>
                  </a:solidFill>
                  <a:latin typeface="Times New Roman Bold"/>
                  <a:cs typeface="Times New Roman Bold"/>
                </a:rPr>
                <a:t>q, N</a:t>
              </a:r>
            </a:p>
            <a:p>
              <a:pPr>
                <a:lnSpc>
                  <a:spcPts val="1600"/>
                </a:lnSpc>
              </a:pPr>
              <a:endParaRPr lang="en-CA" sz="2006">
                <a:solidFill>
                  <a:srgbClr val="000000"/>
                </a:solidFill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752600" y="2095500"/>
              <a:ext cx="1686487" cy="492955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900"/>
                </a:lnSpc>
                <a:tabLst>
                  <a:tab pos="165100" algn="l"/>
                </a:tabLst>
              </a:pPr>
              <a:r>
                <a:rPr lang="en-CA" sz="2014" b="1" dirty="0" smtClean="0">
                  <a:solidFill>
                    <a:srgbClr val="000000"/>
                  </a:solidFill>
                  <a:latin typeface="Times New Roman Bold"/>
                  <a:cs typeface="Times New Roman Bold"/>
                </a:rPr>
                <a:t>Cloud Droplets</a:t>
              </a:r>
              <a:r>
                <a:rPr lang="en-CA" sz="2004" dirty="0" smtClean="0">
                  <a:solidFill>
                    <a:srgbClr val="000000"/>
                  </a:solidFill>
                  <a:latin typeface="Times New Roman"/>
                </a:rPr>
                <a:t/>
              </a:r>
              <a:br>
                <a:rPr lang="en-CA" sz="2004" dirty="0" smtClean="0">
                  <a:solidFill>
                    <a:srgbClr val="000000"/>
                  </a:solidFill>
                  <a:latin typeface="Times New Roman"/>
                </a:rPr>
              </a:br>
              <a:r>
                <a:rPr lang="en-CA" sz="2014" b="1" dirty="0" smtClean="0">
                  <a:solidFill>
                    <a:srgbClr val="000000"/>
                  </a:solidFill>
                  <a:latin typeface="Times New Roman Bold"/>
                  <a:cs typeface="Times New Roman Bold"/>
                </a:rPr>
                <a:t>	</a:t>
              </a:r>
              <a:endParaRPr lang="en-CA" sz="2004" dirty="0">
                <a:solidFill>
                  <a:srgbClr val="000000"/>
                </a:solidFill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6096000" y="1752600"/>
              <a:ext cx="1641475" cy="589905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300"/>
                </a:lnSpc>
                <a:tabLst>
                  <a:tab pos="1625600" algn="l"/>
                </a:tabLst>
              </a:pPr>
              <a:r>
                <a:rPr lang="en-CA" sz="2016" b="1" dirty="0" smtClean="0">
                  <a:solidFill>
                    <a:srgbClr val="000000"/>
                  </a:solidFill>
                  <a:latin typeface="Times New Roman Bold"/>
                  <a:cs typeface="Times New Roman Bold"/>
                </a:rPr>
                <a:t>q, N</a:t>
              </a:r>
              <a:r>
                <a:rPr lang="en-CA" sz="2006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	</a:t>
              </a:r>
            </a:p>
            <a:p>
              <a:pPr>
                <a:lnSpc>
                  <a:spcPts val="2300"/>
                </a:lnSpc>
              </a:pPr>
              <a:endParaRPr lang="en-CA" sz="2006" dirty="0">
                <a:solidFill>
                  <a:srgbClr val="000000"/>
                </a:solidFill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4066560" y="1676400"/>
              <a:ext cx="604333" cy="320601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CA" sz="1413" b="1" dirty="0" smtClean="0">
                  <a:latin typeface="Times New Roman Bold"/>
                  <a:cs typeface="Times New Roman Bold"/>
                </a:rPr>
                <a:t>Melting</a:t>
              </a:r>
              <a:endParaRPr lang="en-CA" sz="1413" b="1" dirty="0" smtClean="0">
                <a:latin typeface="Times New Roman Bold"/>
                <a:cs typeface="Times New Roman Bold"/>
              </a:endParaRPr>
            </a:p>
            <a:p>
              <a:pPr>
                <a:lnSpc>
                  <a:spcPts val="1260"/>
                </a:lnSpc>
              </a:pPr>
              <a:endParaRPr lang="en-CA" sz="1403" dirty="0">
                <a:solidFill>
                  <a:srgbClr val="000000"/>
                </a:solidFill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4033731" y="2158411"/>
              <a:ext cx="669992" cy="28212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100"/>
                </a:lnSpc>
              </a:pPr>
              <a:r>
                <a:rPr lang="en-CA" sz="1413" b="1" dirty="0" smtClean="0">
                  <a:latin typeface="Times New Roman Bold"/>
                  <a:cs typeface="Times New Roman Bold"/>
                </a:rPr>
                <a:t>Freezing</a:t>
              </a:r>
            </a:p>
            <a:p>
              <a:pPr>
                <a:lnSpc>
                  <a:spcPts val="1120"/>
                </a:lnSpc>
              </a:pPr>
              <a:endParaRPr lang="en-CA" sz="1403" dirty="0">
                <a:solidFill>
                  <a:srgbClr val="000000"/>
                </a:solidFill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469900" y="3835400"/>
              <a:ext cx="330200" cy="3175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CA" sz="1596" smtClean="0">
                  <a:solidFill>
                    <a:srgbClr val="800000"/>
                  </a:solidFill>
                  <a:latin typeface="Arial Narrow"/>
                  <a:cs typeface="Arial Narrow"/>
                </a:rPr>
                <a:t>-</a:t>
              </a:r>
            </a:p>
            <a:p>
              <a:pPr>
                <a:lnSpc>
                  <a:spcPts val="1840"/>
                </a:lnSpc>
              </a:pPr>
              <a:endParaRPr lang="en-CA" sz="1596">
                <a:solidFill>
                  <a:srgbClr val="000000"/>
                </a:solidFill>
              </a:endParaRP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1060912" y="3721100"/>
              <a:ext cx="1221488" cy="41036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CA" sz="1413" b="1" dirty="0" err="1" smtClean="0">
                  <a:latin typeface="Times New Roman Bold"/>
                  <a:cs typeface="Times New Roman Bold"/>
                </a:rPr>
                <a:t>Autoconversion</a:t>
              </a:r>
              <a:endParaRPr lang="en-CA" sz="1413" b="1" dirty="0" smtClean="0">
                <a:latin typeface="Times New Roman Bold"/>
                <a:cs typeface="Times New Roman Bold"/>
              </a:endParaRPr>
            </a:p>
            <a:p>
              <a:pPr>
                <a:lnSpc>
                  <a:spcPts val="1610"/>
                </a:lnSpc>
              </a:pPr>
              <a:endParaRPr lang="en-CA" sz="1403" dirty="0">
                <a:solidFill>
                  <a:srgbClr val="000000"/>
                </a:solidFill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2472642" y="5504712"/>
              <a:ext cx="736600" cy="4318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CA" sz="2014" b="1" dirty="0" smtClean="0">
                  <a:solidFill>
                    <a:srgbClr val="000000"/>
                  </a:solidFill>
                  <a:latin typeface="Times New Roman Bold"/>
                  <a:cs typeface="Times New Roman Bold"/>
                </a:rPr>
                <a:t>q, N</a:t>
              </a:r>
            </a:p>
            <a:p>
              <a:pPr>
                <a:lnSpc>
                  <a:spcPts val="2300"/>
                </a:lnSpc>
              </a:pPr>
              <a:endParaRPr lang="en-CA" sz="2004" dirty="0">
                <a:solidFill>
                  <a:srgbClr val="000000"/>
                </a:solidFill>
              </a:endParaRP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2434542" y="5809512"/>
              <a:ext cx="774700" cy="4318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CA" sz="2014" b="1" smtClean="0">
                  <a:solidFill>
                    <a:srgbClr val="000000"/>
                  </a:solidFill>
                  <a:latin typeface="Times New Roman Bold"/>
                  <a:cs typeface="Times New Roman Bold"/>
                </a:rPr>
                <a:t>Rain</a:t>
              </a:r>
            </a:p>
            <a:p>
              <a:pPr>
                <a:lnSpc>
                  <a:spcPts val="2300"/>
                </a:lnSpc>
              </a:pPr>
              <a:endParaRPr lang="en-CA" sz="2004">
                <a:solidFill>
                  <a:srgbClr val="000000"/>
                </a:solidFill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2361101" y="2852339"/>
              <a:ext cx="2175275" cy="615553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CA" sz="1413" b="1" dirty="0" smtClean="0">
                  <a:latin typeface="Times New Roman Bold"/>
                  <a:cs typeface="Times New Roman Bold"/>
                </a:rPr>
                <a:t>Evaporation  Condensation </a:t>
              </a:r>
            </a:p>
            <a:p>
              <a:pPr>
                <a:lnSpc>
                  <a:spcPts val="1600"/>
                </a:lnSpc>
              </a:pPr>
              <a:r>
                <a:rPr lang="en-CA" sz="1413" b="1" dirty="0" smtClean="0">
                  <a:latin typeface="Times New Roman Bold"/>
                  <a:cs typeface="Times New Roman Bold"/>
                </a:rPr>
                <a:t>(</a:t>
              </a:r>
              <a:r>
                <a:rPr lang="en-CA" sz="1413" b="1" dirty="0" smtClean="0">
                  <a:latin typeface="Times New Roman Bold"/>
                  <a:cs typeface="Times New Roman Bold"/>
                </a:rPr>
                <a:t>macrophysics)</a:t>
              </a:r>
            </a:p>
            <a:p>
              <a:pPr>
                <a:lnSpc>
                  <a:spcPts val="1610"/>
                </a:lnSpc>
              </a:pPr>
              <a:endParaRPr lang="en-CA" sz="1403" dirty="0">
                <a:solidFill>
                  <a:srgbClr val="000000"/>
                </a:solidFill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4343400" y="3505200"/>
              <a:ext cx="1562100" cy="4318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CA" sz="2014" b="1" dirty="0" smtClean="0">
                  <a:solidFill>
                    <a:srgbClr val="000000"/>
                  </a:solidFill>
                  <a:latin typeface="Times New Roman Bold"/>
                  <a:cs typeface="Times New Roman Bold"/>
                </a:rPr>
                <a:t>q</a:t>
              </a:r>
            </a:p>
            <a:p>
              <a:pPr>
                <a:lnSpc>
                  <a:spcPts val="2300"/>
                </a:lnSpc>
              </a:pPr>
              <a:endParaRPr lang="en-CA" sz="2004" dirty="0">
                <a:solidFill>
                  <a:srgbClr val="000000"/>
                </a:solidFill>
              </a:endParaRP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3708400" y="3810000"/>
              <a:ext cx="2197100" cy="4318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CA" sz="2014" b="1" smtClean="0">
                  <a:solidFill>
                    <a:srgbClr val="000000"/>
                  </a:solidFill>
                  <a:latin typeface="Times New Roman Bold"/>
                  <a:cs typeface="Times New Roman Bold"/>
                </a:rPr>
                <a:t>Water Vapor</a:t>
              </a:r>
            </a:p>
            <a:p>
              <a:pPr>
                <a:lnSpc>
                  <a:spcPts val="2300"/>
                </a:lnSpc>
              </a:pPr>
              <a:endParaRPr lang="en-CA" sz="2004">
                <a:solidFill>
                  <a:srgbClr val="000000"/>
                </a:solidFill>
              </a:endParaRP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4794889" y="2711450"/>
              <a:ext cx="1954061" cy="589905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indent="519429">
                <a:lnSpc>
                  <a:spcPts val="1500"/>
                </a:lnSpc>
              </a:pPr>
              <a:r>
                <a:rPr lang="en-CA" sz="1403" dirty="0" smtClean="0">
                  <a:latin typeface="Times New Roman"/>
                </a:rPr>
                <a:t/>
              </a:r>
              <a:br>
                <a:rPr lang="en-CA" sz="1403" dirty="0" smtClean="0">
                  <a:latin typeface="Times New Roman"/>
                </a:rPr>
              </a:br>
              <a:r>
                <a:rPr lang="en-CA" sz="1413" b="1" dirty="0" smtClean="0">
                  <a:latin typeface="Times New Roman Bold"/>
                  <a:cs typeface="Times New Roman Bold"/>
                </a:rPr>
                <a:t>Deposition    Sublimation</a:t>
              </a:r>
            </a:p>
            <a:p>
              <a:pPr>
                <a:lnSpc>
                  <a:spcPts val="1600"/>
                </a:lnSpc>
              </a:pPr>
              <a:r>
                <a:rPr lang="en-CA" sz="1413" b="1" dirty="0" smtClean="0">
                  <a:latin typeface="Times New Roman Bold"/>
                  <a:cs typeface="Times New Roman Bold"/>
                </a:rPr>
                <a:t>(macrophysics)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3136900" y="4610100"/>
              <a:ext cx="2563202" cy="41036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600"/>
                </a:lnSpc>
                <a:tabLst>
                  <a:tab pos="1600200" algn="l"/>
                </a:tabLst>
              </a:pPr>
              <a:r>
                <a:rPr lang="en-CA" sz="1413" b="1" dirty="0" smtClean="0">
                  <a:latin typeface="Times New Roman Bold"/>
                  <a:cs typeface="Times New Roman Bold"/>
                </a:rPr>
                <a:t>Evaporation</a:t>
              </a:r>
              <a:r>
                <a:rPr lang="en-CA" sz="1413" b="1" dirty="0" smtClean="0">
                  <a:solidFill>
                    <a:srgbClr val="FFFFFF"/>
                  </a:solidFill>
                  <a:latin typeface="Times New Roman Bold"/>
                  <a:cs typeface="Times New Roman Bold"/>
                </a:rPr>
                <a:t>	</a:t>
              </a:r>
              <a:r>
                <a:rPr lang="en-CA" sz="1413" b="1" dirty="0" smtClean="0">
                  <a:latin typeface="Times New Roman Bold"/>
                  <a:cs typeface="Times New Roman Bold"/>
                </a:rPr>
                <a:t>Sublimation</a:t>
              </a:r>
            </a:p>
            <a:p>
              <a:pPr>
                <a:lnSpc>
                  <a:spcPts val="1610"/>
                </a:lnSpc>
              </a:pPr>
              <a:endParaRPr lang="en-CA" sz="1403" dirty="0">
                <a:solidFill>
                  <a:srgbClr val="000000"/>
                </a:solidFill>
              </a:endParaRP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6477000" y="3742531"/>
              <a:ext cx="1221488" cy="41036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CA" sz="1413" b="1" dirty="0" err="1" smtClean="0">
                  <a:latin typeface="Times New Roman Bold"/>
                  <a:cs typeface="Times New Roman Bold"/>
                </a:rPr>
                <a:t>Autoconversion</a:t>
              </a:r>
              <a:endParaRPr lang="en-CA" sz="1413" b="1" dirty="0" smtClean="0">
                <a:latin typeface="Times New Roman Bold"/>
                <a:cs typeface="Times New Roman Bold"/>
              </a:endParaRPr>
            </a:p>
            <a:p>
              <a:pPr>
                <a:lnSpc>
                  <a:spcPts val="1610"/>
                </a:lnSpc>
              </a:pPr>
              <a:endParaRPr lang="en-CA" sz="1403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567143" y="1504950"/>
              <a:ext cx="2107056" cy="12065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262888" y="1504950"/>
              <a:ext cx="2107056" cy="12065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64973" y="3291284"/>
              <a:ext cx="2107056" cy="12065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671656" y="5148669"/>
              <a:ext cx="2107056" cy="12065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309744" y="5061393"/>
              <a:ext cx="2107056" cy="12065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3778712" y="2044700"/>
              <a:ext cx="1345738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3138672" y="2540036"/>
              <a:ext cx="672869" cy="115570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5160342" y="2540036"/>
              <a:ext cx="889927" cy="1181064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6316416" y="3117886"/>
              <a:ext cx="46857" cy="181282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30"/>
            <p:cNvSpPr txBox="1"/>
            <p:nvPr/>
          </p:nvSpPr>
          <p:spPr>
            <a:xfrm>
              <a:off x="5630765" y="3788965"/>
              <a:ext cx="671594" cy="41036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CA" sz="1413" b="1" dirty="0" smtClean="0">
                  <a:latin typeface="Times New Roman Bold"/>
                  <a:cs typeface="Times New Roman Bold"/>
                </a:rPr>
                <a:t>Breakup</a:t>
              </a:r>
              <a:endParaRPr lang="en-CA" sz="1413" b="1" dirty="0" smtClean="0">
                <a:latin typeface="Times New Roman Bold"/>
                <a:cs typeface="Times New Roman Bold"/>
              </a:endParaRPr>
            </a:p>
            <a:p>
              <a:pPr>
                <a:lnSpc>
                  <a:spcPts val="1610"/>
                </a:lnSpc>
              </a:pPr>
              <a:endParaRPr lang="en-CA" sz="1403" dirty="0">
                <a:solidFill>
                  <a:srgbClr val="000000"/>
                </a:solidFill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2318334" y="3170221"/>
              <a:ext cx="46857" cy="181282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30"/>
            <p:cNvSpPr txBox="1"/>
            <p:nvPr/>
          </p:nvSpPr>
          <p:spPr>
            <a:xfrm>
              <a:off x="2434542" y="3820715"/>
              <a:ext cx="671594" cy="41036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CA" sz="1413" b="1" dirty="0" smtClean="0">
                  <a:latin typeface="Times New Roman Bold"/>
                  <a:cs typeface="Times New Roman Bold"/>
                </a:rPr>
                <a:t>Breakup</a:t>
              </a:r>
              <a:endParaRPr lang="en-CA" sz="1413" b="1" dirty="0" smtClean="0">
                <a:latin typeface="Times New Roman Bold"/>
                <a:cs typeface="Times New Roman Bold"/>
              </a:endParaRPr>
            </a:p>
            <a:p>
              <a:pPr>
                <a:lnSpc>
                  <a:spcPts val="1610"/>
                </a:lnSpc>
              </a:pPr>
              <a:endParaRPr lang="en-CA" sz="1403" dirty="0">
                <a:solidFill>
                  <a:srgbClr val="000000"/>
                </a:solidFill>
              </a:endParaRPr>
            </a:p>
          </p:txBody>
        </p:sp>
        <p:sp>
          <p:nvSpPr>
            <p:cNvPr id="57" name="TextBox 15"/>
            <p:cNvSpPr txBox="1"/>
            <p:nvPr/>
          </p:nvSpPr>
          <p:spPr>
            <a:xfrm>
              <a:off x="4183027" y="5400011"/>
              <a:ext cx="604333" cy="320601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CA" sz="1413" b="1" dirty="0" smtClean="0">
                  <a:latin typeface="Times New Roman Bold"/>
                  <a:cs typeface="Times New Roman Bold"/>
                </a:rPr>
                <a:t>Melting</a:t>
              </a:r>
              <a:endParaRPr lang="en-CA" sz="1413" b="1" dirty="0" smtClean="0">
                <a:latin typeface="Times New Roman Bold"/>
                <a:cs typeface="Times New Roman Bold"/>
              </a:endParaRPr>
            </a:p>
            <a:p>
              <a:pPr>
                <a:lnSpc>
                  <a:spcPts val="1260"/>
                </a:lnSpc>
              </a:pPr>
              <a:endParaRPr lang="en-CA" sz="1403" dirty="0">
                <a:solidFill>
                  <a:srgbClr val="000000"/>
                </a:solidFill>
              </a:endParaRPr>
            </a:p>
          </p:txBody>
        </p:sp>
        <p:sp>
          <p:nvSpPr>
            <p:cNvPr id="58" name="TextBox 17"/>
            <p:cNvSpPr txBox="1"/>
            <p:nvPr/>
          </p:nvSpPr>
          <p:spPr>
            <a:xfrm>
              <a:off x="4150198" y="5810768"/>
              <a:ext cx="669992" cy="28212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100"/>
                </a:lnSpc>
              </a:pPr>
              <a:r>
                <a:rPr lang="en-CA" sz="1413" b="1" dirty="0" smtClean="0">
                  <a:latin typeface="Times New Roman Bold"/>
                  <a:cs typeface="Times New Roman Bold"/>
                </a:rPr>
                <a:t>Freezing</a:t>
              </a:r>
            </a:p>
            <a:p>
              <a:pPr>
                <a:lnSpc>
                  <a:spcPts val="1120"/>
                </a:lnSpc>
              </a:pPr>
              <a:endParaRPr lang="en-CA" sz="1403" dirty="0">
                <a:solidFill>
                  <a:srgbClr val="000000"/>
                </a:solidFill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3895179" y="5697057"/>
              <a:ext cx="1345738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2948184" y="4323648"/>
              <a:ext cx="889927" cy="1181064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5013631" y="4359202"/>
              <a:ext cx="980143" cy="992224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592704" y="6295135"/>
            <a:ext cx="81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4. Schematics of some of the cloud and precipitation microphysical processes.</a:t>
            </a:r>
          </a:p>
        </p:txBody>
      </p:sp>
    </p:spTree>
    <p:extLst>
      <p:ext uri="{BB962C8B-B14F-4D97-AF65-F5344CB8AC3E}">
        <p14:creationId xmlns:p14="http://schemas.microsoft.com/office/powerpoint/2010/main" val="6515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675" y="749595"/>
            <a:ext cx="61236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371600" y="5638799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5. Annual mean sea surface temperature: (a) Simulation by the Community Earth System Model Version 1; (b) observation.</a:t>
            </a:r>
          </a:p>
        </p:txBody>
      </p:sp>
    </p:spTree>
    <p:extLst>
      <p:ext uri="{BB962C8B-B14F-4D97-AF65-F5344CB8AC3E}">
        <p14:creationId xmlns:p14="http://schemas.microsoft.com/office/powerpoint/2010/main" val="394863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38200"/>
            <a:ext cx="663745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846252" y="4800600"/>
            <a:ext cx="75357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6. Height-latitude cross section of eastward atmospheric wind averaged over all longitudes:  (a) Simulation by the Community Earth System Model Version 1; (b) observational estimates.</a:t>
            </a:r>
          </a:p>
        </p:txBody>
      </p:sp>
    </p:spTree>
    <p:extLst>
      <p:ext uri="{BB962C8B-B14F-4D97-AF65-F5344CB8AC3E}">
        <p14:creationId xmlns:p14="http://schemas.microsoft.com/office/powerpoint/2010/main" val="3584498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762000"/>
            <a:ext cx="6283336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01736" y="5715000"/>
            <a:ext cx="655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7. Annual mean precipitation: (a) Simulation by the Community Earth System Model Version 1; (b) observation.</a:t>
            </a:r>
          </a:p>
        </p:txBody>
      </p:sp>
    </p:spTree>
    <p:extLst>
      <p:ext uri="{BB962C8B-B14F-4D97-AF65-F5344CB8AC3E}">
        <p14:creationId xmlns:p14="http://schemas.microsoft.com/office/powerpoint/2010/main" val="93833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307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ZHANGM.H.</dc:creator>
  <cp:lastModifiedBy>ZHANGM.H.</cp:lastModifiedBy>
  <cp:revision>15</cp:revision>
  <dcterms:created xsi:type="dcterms:W3CDTF">2013-09-03T20:24:35Z</dcterms:created>
  <dcterms:modified xsi:type="dcterms:W3CDTF">2013-09-04T14:35:55Z</dcterms:modified>
</cp:coreProperties>
</file>