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Int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jXx2L7TbV4Aj68A/Z3i2xHriO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7.xml"/><Relationship Id="rId44" Type="http://schemas.openxmlformats.org/officeDocument/2006/relationships/font" Target="fonts/Inter-boldItalic.fntdata"/><Relationship Id="rId21" Type="http://schemas.openxmlformats.org/officeDocument/2006/relationships/slide" Target="slides/slide16.xml"/><Relationship Id="rId43" Type="http://schemas.openxmlformats.org/officeDocument/2006/relationships/font" Target="fonts/Int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4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Списки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Срезы и индексы</a:t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00" y="1297775"/>
            <a:ext cx="8520601" cy="34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201950" y="952438"/>
            <a:ext cx="21186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Вложенные списки</a:t>
            </a:r>
            <a:endParaRPr sz="2520"/>
          </a:p>
        </p:txBody>
      </p:sp>
      <p:pic>
        <p:nvPicPr>
          <p:cNvPr descr="preencoded.png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2936" y="0"/>
            <a:ext cx="66610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201950" y="2050863"/>
            <a:ext cx="21186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Списки могут содержать другие списки в качестве элементов. Такие списки называются вложенными.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Доступ к элементам вложенных списков</a:t>
            </a:r>
            <a:endParaRPr/>
          </a:p>
        </p:txBody>
      </p:sp>
      <p:pic>
        <p:nvPicPr>
          <p:cNvPr descr="preencoded.png"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Для доступа к элементам вложенного списка используется двойное индексирование.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8250" y="1876025"/>
            <a:ext cx="4167506" cy="26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311700" y="1324700"/>
            <a:ext cx="75453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списка,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доступ к элементам списка,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изменение значения элемента списка,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получение среза,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и работу с вложенными списками.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311700" y="1406925"/>
            <a:ext cx="75453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создаются списки в Python?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получить доступ к элементу списка по индексу?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изменить значение элемента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создать срез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вложенные списки?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получить доступ к элементу вложенного списка?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0" name="Google Shape;2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Сравнение и методы списков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Операторы сравнения списков</a:t>
            </a:r>
            <a:endParaRPr/>
          </a:p>
        </p:txBody>
      </p:sp>
      <p:pic>
        <p:nvPicPr>
          <p:cNvPr descr="preencoded.png"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Списки можно сравнивать, используя операторы сравнения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500">
                <a:solidFill>
                  <a:schemeClr val="dk1"/>
                </a:solidFill>
              </a:rPr>
              <a:t>). Сравнение происходит поэлементно.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8375" y="1946875"/>
            <a:ext cx="4743974" cy="27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904150"/>
            <a:ext cx="58275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Списки, срезы списков, в</a:t>
            </a:r>
            <a:r>
              <a:rPr lang="en" sz="1600">
                <a:solidFill>
                  <a:schemeClr val="dk1"/>
                </a:solidFill>
              </a:rPr>
              <a:t>ложенные списки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Сравнение и методы списков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Интеграционная практика. Мини-проект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Встроенные функции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11700" y="1059750"/>
            <a:ext cx="8520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Встроенные функции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213" y="1668925"/>
            <a:ext cx="4351576" cy="31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Методы списков</a:t>
            </a:r>
            <a:endParaRPr/>
          </a:p>
        </p:txBody>
      </p:sp>
      <p:pic>
        <p:nvPicPr>
          <p:cNvPr descr="preencoded.png"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311700" y="1388650"/>
            <a:ext cx="75453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append()</a:t>
            </a:r>
            <a:r>
              <a:rPr lang="en" sz="1500">
                <a:solidFill>
                  <a:schemeClr val="dk1"/>
                </a:solidFill>
              </a:rPr>
              <a:t> – добавляет элемент в конец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extend()</a:t>
            </a:r>
            <a:r>
              <a:rPr lang="en" sz="1500">
                <a:solidFill>
                  <a:schemeClr val="dk1"/>
                </a:solidFill>
              </a:rPr>
              <a:t> – расширяет список, добавляя все элементы другого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insert()</a:t>
            </a:r>
            <a:r>
              <a:rPr lang="en" sz="1500">
                <a:solidFill>
                  <a:schemeClr val="dk1"/>
                </a:solidFill>
              </a:rPr>
              <a:t> – вставляет элемент в указанную позицию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" sz="1500">
                <a:solidFill>
                  <a:schemeClr val="dk1"/>
                </a:solidFill>
              </a:rPr>
              <a:t> – удаляет первый элемент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 sz="1500">
                <a:solidFill>
                  <a:schemeClr val="dk1"/>
                </a:solidFill>
              </a:rPr>
              <a:t> – удаляет элемент по указанному индексу и возвращает его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r>
              <a:rPr lang="en" sz="1500">
                <a:solidFill>
                  <a:schemeClr val="dk1"/>
                </a:solidFill>
              </a:rPr>
              <a:t> – удаляет все элементы из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index()</a:t>
            </a:r>
            <a:r>
              <a:rPr lang="en" sz="1500">
                <a:solidFill>
                  <a:schemeClr val="dk1"/>
                </a:solidFill>
              </a:rPr>
              <a:t> – возвращает индекс первого элемента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1500">
                <a:solidFill>
                  <a:schemeClr val="dk1"/>
                </a:solidFill>
              </a:rPr>
              <a:t> – возвращает количество элементов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lang="en" sz="1500">
                <a:solidFill>
                  <a:schemeClr val="dk1"/>
                </a:solidFill>
              </a:rPr>
              <a:t> – сортирует элементы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reverse()</a:t>
            </a:r>
            <a:r>
              <a:rPr lang="en" sz="1500">
                <a:solidFill>
                  <a:schemeClr val="dk1"/>
                </a:solidFill>
              </a:rPr>
              <a:t> – разворачивает порядок элементов в списке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Примеры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025" y="1571354"/>
            <a:ext cx="5911975" cy="3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Сравнение методов списков и строк</a:t>
            </a:r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311700" y="1525700"/>
            <a:ext cx="38541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Строки и списки имеют некоторые похожие методы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 sz="1500">
                <a:solidFill>
                  <a:schemeClr val="dk1"/>
                </a:solidFill>
              </a:rPr>
              <a:t>: Возвращает длину строки или списка.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index()</a:t>
            </a:r>
            <a:r>
              <a:rPr lang="en" sz="1500">
                <a:solidFill>
                  <a:schemeClr val="dk1"/>
                </a:solidFill>
              </a:rPr>
              <a:t>: Возвращает индекс первого вхождения элемента.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1500">
                <a:solidFill>
                  <a:schemeClr val="dk1"/>
                </a:solidFill>
              </a:rPr>
              <a:t>: Возвращает количество вхождений элемента.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5">
            <a:alphaModFix/>
          </a:blip>
          <a:srcRect b="0" l="0" r="38202" t="0"/>
          <a:stretch/>
        </p:blipFill>
        <p:spPr>
          <a:xfrm>
            <a:off x="4513150" y="1390000"/>
            <a:ext cx="3617801" cy="3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Неизменяемость строк и изменяемость списков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311700" y="1000075"/>
            <a:ext cx="68964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</a:rPr>
              <a:t>Строки неизменяемы: при попытке изменить строку создается новая строка, а исходная остается неизменной.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</a:rPr>
              <a:t>Списки изменяемы: элементы списка можно изменять, добавлять или удалять без создания нового списка.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5800" y="2449129"/>
            <a:ext cx="5316074" cy="24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556400"/>
            <a:ext cx="75453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различных методов списков.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Сравнение списков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Изменяемость списков и неизменяемость строк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311700" y="1754100"/>
            <a:ext cx="75453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методы добавляют элементы в список?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Какой метод удаляет все элементы из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Какой метод возвращает и удаляет элемент по индексу?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Перечислите основные операции над списками и их методы.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работают операторы сравнения списков?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Списки, срезы списков, вложенные списки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3" name="Google Shape;2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5" name="Google Shape;29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exercise_3.py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30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3" name="Google Shape;3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6" name="Google Shape;3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4" name="Google Shape;3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6" name="Google Shape;32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2" name="Google Shape;3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3" name="Google Shape;3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homework.py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Что такое список?</a:t>
            </a:r>
            <a:endParaRPr/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152475"/>
            <a:ext cx="75453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Список — это упорядоченная изменяемая коллекция элементов. Элементы списка могут быть любого типа: числа, строки, другие списки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Списки позволяют хранить несколько значений в одной переменной, что удобно для группировки связанных данных.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000" y="2628125"/>
            <a:ext cx="6720701" cy="20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Примеры использования списков</a:t>
            </a:r>
            <a:endParaRPr/>
          </a:p>
        </p:txBody>
      </p:sp>
      <p:pic>
        <p:nvPicPr>
          <p:cNvPr descr="preencoded.png"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152475"/>
            <a:ext cx="873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Примеры использования списков в веб-разработке: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пользователей сайта: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 =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["user1", "user2", "user3"]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заказов в интернет-магазине: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orders =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[{"order_id": 1, "item": "laptop"}, {"order_id": 2, "item": "phone"}]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сообщений в чате: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messages =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["Hello", "How are you?", "Goodbye"]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Списки и другие типы данных</a:t>
            </a:r>
            <a:endParaRPr/>
          </a:p>
        </p:txBody>
      </p:sp>
      <p:pic>
        <p:nvPicPr>
          <p:cNvPr descr="preencoded.png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Сравнение списков со строками и числами: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Числа хранят одно значение, например,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Строки хранят последовательность символов, например,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Списки могут хранить последовательности элементов любого типа, в том числе других списков, например,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[1, "apple", 3.14, [2, “car”, “red”]]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списков</a:t>
            </a:r>
            <a:endParaRPr/>
          </a:p>
        </p:txBody>
      </p:sp>
      <p:pic>
        <p:nvPicPr>
          <p:cNvPr descr="preencoded.png"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152475"/>
            <a:ext cx="75453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Список создается с помощью квадратных скобок </a:t>
            </a:r>
            <a:r>
              <a:rPr lang="en" sz="16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solidFill>
                  <a:schemeClr val="dk1"/>
                </a:solidFill>
              </a:rPr>
              <a:t> или функции </a:t>
            </a:r>
            <a:r>
              <a:rPr lang="en" sz="16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800" y="2081000"/>
            <a:ext cx="7610851" cy="19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Изменение элемента списка</a:t>
            </a:r>
            <a:endParaRPr/>
          </a:p>
        </p:txBody>
      </p:sp>
      <p:pic>
        <p:nvPicPr>
          <p:cNvPr descr="preencoded.png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11700" y="1004950"/>
            <a:ext cx="7545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Элементы списка можно изменять.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050" y="1706425"/>
            <a:ext cx="6972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Срезы списков. Сравнение со срезами строк</a:t>
            </a:r>
            <a:endParaRPr/>
          </a:p>
        </p:txBody>
      </p:sp>
      <p:pic>
        <p:nvPicPr>
          <p:cNvPr descr="preencoded.png"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11700" y="1114575"/>
            <a:ext cx="75453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Срезы позволяют получить подсписок, указав начальный и конечный индексы. Конечный индекс не включается в срез. Синтаксис: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list[start:end]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6675" y="1973375"/>
            <a:ext cx="4922700" cy="26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