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Int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Inter-bold.fntdata"/><Relationship Id="rId21" Type="http://schemas.openxmlformats.org/officeDocument/2006/relationships/slide" Target="slides/slide16.xml"/><Relationship Id="rId43" Type="http://schemas.openxmlformats.org/officeDocument/2006/relationships/font" Target="fonts/Inter-regular.fntdata"/><Relationship Id="rId24" Type="http://schemas.openxmlformats.org/officeDocument/2006/relationships/slide" Target="slides/slide19.xml"/><Relationship Id="rId46" Type="http://schemas.openxmlformats.org/officeDocument/2006/relationships/font" Target="fonts/Inter-boldItalic.fntdata"/><Relationship Id="rId23" Type="http://schemas.openxmlformats.org/officeDocument/2006/relationships/slide" Target="slides/slide18.xml"/><Relationship Id="rId45" Type="http://schemas.openxmlformats.org/officeDocument/2006/relationships/font" Target="fonts/Int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fdf354b6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fdf354b6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fdf354b6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fdf354b6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4af5d135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4af5d135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4af5d135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4af5d135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4af5d135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4af5d135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4af5d135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4af5d135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4af5d135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e4af5d135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4af5d135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4af5d135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fdf354b6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fdf354b6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fdf354b6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fdf354b6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df9019da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df9019da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fdf354b6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fdf354b6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fdf354b6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fdf354b6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fdf354b6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fdf354b6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fdf354b6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fdf354b6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4af5d135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4af5d135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4af5d135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e4af5d135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dfdf354b6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dfdf354b6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4af5d135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e4af5d135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4ad1d346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e4ad1d346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fdf354b6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fdf354b6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f9019da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f9019da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fdf354b6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dfdf354b6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fdf354b6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dfdf354b6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fdf354b6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dfdf354b6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e4ad1d346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4ad1d346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4ad1d346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e4ad1d346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e4ad1d346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e4ad1d346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dff224bd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dff224bd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dff224bd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dff224bd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f9019da3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f9019da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f9019da3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f9019da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f9019da3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f9019da3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f9019da3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f9019da3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fdf354b6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fdf354b6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fdf354b6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fdf354b6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hyperlink" Target="https://docs.python.org/3/library/exceptions.html" TargetMode="External"/><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2.png"/><Relationship Id="rId5"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8.png"/><Relationship Id="rId5"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588037" y="416819"/>
            <a:ext cx="2105022" cy="233417"/>
          </a:xfrm>
          <a:prstGeom prst="rect">
            <a:avLst/>
          </a:prstGeom>
          <a:noFill/>
          <a:ln>
            <a:noFill/>
          </a:ln>
        </p:spPr>
      </p:pic>
      <p:pic>
        <p:nvPicPr>
          <p:cNvPr descr="preencoded.png" id="55" name="Google Shape;55;p13"/>
          <p:cNvPicPr preferRelativeResize="0"/>
          <p:nvPr/>
        </p:nvPicPr>
        <p:blipFill rotWithShape="1">
          <a:blip r:embed="rId4">
            <a:alphaModFix/>
          </a:blip>
          <a:srcRect b="0" l="0" r="0" t="0"/>
          <a:stretch/>
        </p:blipFill>
        <p:spPr>
          <a:xfrm rot="-5400000">
            <a:off x="5381643" y="1381141"/>
            <a:ext cx="5143497" cy="2381220"/>
          </a:xfrm>
          <a:prstGeom prst="rect">
            <a:avLst/>
          </a:prstGeom>
          <a:noFill/>
          <a:ln>
            <a:noFill/>
          </a:ln>
        </p:spPr>
      </p:pic>
      <p:pic>
        <p:nvPicPr>
          <p:cNvPr descr="preencoded.png" id="56" name="Google Shape;56;p13"/>
          <p:cNvPicPr preferRelativeResize="0"/>
          <p:nvPr/>
        </p:nvPicPr>
        <p:blipFill rotWithShape="1">
          <a:blip r:embed="rId5">
            <a:alphaModFix/>
          </a:blip>
          <a:srcRect b="0" l="0" r="0" t="0"/>
          <a:stretch/>
        </p:blipFill>
        <p:spPr>
          <a:xfrm>
            <a:off x="7529514" y="416819"/>
            <a:ext cx="1138238" cy="425853"/>
          </a:xfrm>
          <a:prstGeom prst="rect">
            <a:avLst/>
          </a:prstGeom>
          <a:noFill/>
          <a:ln>
            <a:noFill/>
          </a:ln>
        </p:spPr>
      </p:pic>
      <p:sp>
        <p:nvSpPr>
          <p:cNvPr id="57" name="Google Shape;57;p13"/>
          <p:cNvSpPr/>
          <p:nvPr/>
        </p:nvSpPr>
        <p:spPr>
          <a:xfrm>
            <a:off x="647100" y="458488"/>
            <a:ext cx="1986900" cy="200100"/>
          </a:xfrm>
          <a:prstGeom prst="rect">
            <a:avLst/>
          </a:prstGeom>
          <a:noFill/>
          <a:ln>
            <a:noFill/>
          </a:ln>
        </p:spPr>
        <p:txBody>
          <a:bodyPr anchorCtr="0" anchor="t" bIns="0" lIns="0" spcFirstLastPara="1" rIns="0" wrap="square" tIns="0">
            <a:noAutofit/>
          </a:bodyPr>
          <a:lstStyle/>
          <a:p>
            <a:pPr indent="0" lvl="0" marL="0" marR="0" rtl="0" algn="ctr">
              <a:lnSpc>
                <a:spcPct val="199833"/>
              </a:lnSpc>
              <a:spcBef>
                <a:spcPts val="0"/>
              </a:spcBef>
              <a:spcAft>
                <a:spcPts val="0"/>
              </a:spcAft>
              <a:buClr>
                <a:srgbClr val="000000"/>
              </a:buClr>
              <a:buSzPts val="900"/>
              <a:buFont typeface="Arial"/>
              <a:buNone/>
            </a:pPr>
            <a:r>
              <a:rPr lang="en" sz="900">
                <a:solidFill>
                  <a:srgbClr val="FFFFFF"/>
                </a:solidFill>
                <a:latin typeface="Inter"/>
                <a:ea typeface="Inter"/>
                <a:cs typeface="Inter"/>
                <a:sym typeface="Inter"/>
              </a:rPr>
              <a:t>Python Core. Lesson 15</a:t>
            </a:r>
            <a:endParaRPr sz="900">
              <a:solidFill>
                <a:srgbClr val="FFFFFF"/>
              </a:solidFill>
              <a:latin typeface="Inter"/>
              <a:ea typeface="Inter"/>
              <a:cs typeface="Inter"/>
              <a:sym typeface="Inter"/>
            </a:endParaRPr>
          </a:p>
          <a:p>
            <a:pPr indent="0" lvl="0" marL="0" marR="0" rtl="0" algn="ctr">
              <a:lnSpc>
                <a:spcPct val="199833"/>
              </a:lnSpc>
              <a:spcBef>
                <a:spcPts val="0"/>
              </a:spcBef>
              <a:spcAft>
                <a:spcPts val="0"/>
              </a:spcAft>
              <a:buClr>
                <a:srgbClr val="000000"/>
              </a:buClr>
              <a:buSzPts val="900"/>
              <a:buFont typeface="Arial"/>
              <a:buNone/>
            </a:pPr>
            <a:r>
              <a:rPr lang="en" sz="900">
                <a:solidFill>
                  <a:srgbClr val="FFFFFF"/>
                </a:solidFill>
                <a:latin typeface="Inter"/>
                <a:ea typeface="Inter"/>
                <a:cs typeface="Inter"/>
                <a:sym typeface="Inter"/>
              </a:rPr>
              <a:t> 1</a:t>
            </a:r>
            <a:endParaRPr i="0" sz="900" u="none" cap="none" strike="noStrike">
              <a:solidFill>
                <a:srgbClr val="FFFFFF"/>
              </a:solidFill>
              <a:latin typeface="Inter"/>
              <a:ea typeface="Inter"/>
              <a:cs typeface="Inter"/>
              <a:sym typeface="Inter"/>
            </a:endParaRPr>
          </a:p>
        </p:txBody>
      </p:sp>
      <p:sp>
        <p:nvSpPr>
          <p:cNvPr id="58" name="Google Shape;58;p13"/>
          <p:cNvSpPr/>
          <p:nvPr/>
        </p:nvSpPr>
        <p:spPr>
          <a:xfrm>
            <a:off x="515150" y="2046425"/>
            <a:ext cx="6858900" cy="1635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5000">
                <a:solidFill>
                  <a:srgbClr val="0E0E0E"/>
                </a:solidFill>
                <a:latin typeface="Inter"/>
                <a:ea typeface="Inter"/>
                <a:cs typeface="Inter"/>
                <a:sym typeface="Inter"/>
              </a:rPr>
              <a:t>Обработка ошибок</a:t>
            </a:r>
            <a:endParaRPr b="1" sz="5000">
              <a:solidFill>
                <a:srgbClr val="0E0E0E"/>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Чтение из файла с обработкой исключений</a:t>
            </a:r>
            <a:endParaRPr/>
          </a:p>
        </p:txBody>
      </p:sp>
      <p:pic>
        <p:nvPicPr>
          <p:cNvPr descr="preencoded.png" id="138" name="Google Shape;138;p22"/>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39" name="Google Shape;139;p22"/>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140" name="Google Shape;140;p22"/>
          <p:cNvSpPr txBox="1"/>
          <p:nvPr>
            <p:ph idx="1" type="body"/>
          </p:nvPr>
        </p:nvSpPr>
        <p:spPr>
          <a:xfrm>
            <a:off x="5363875" y="1829325"/>
            <a:ext cx="3351900" cy="197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Обработка исключений при чтении из файла позволяет вашей программе корректно реагировать на ошибки, такие как отсутствие файла или ошибки чтения.</a:t>
            </a:r>
            <a:endParaRPr sz="1600">
              <a:solidFill>
                <a:schemeClr val="dk1"/>
              </a:solidFill>
            </a:endParaRPr>
          </a:p>
        </p:txBody>
      </p:sp>
      <p:pic>
        <p:nvPicPr>
          <p:cNvPr id="141" name="Google Shape;141;p22"/>
          <p:cNvPicPr preferRelativeResize="0"/>
          <p:nvPr/>
        </p:nvPicPr>
        <p:blipFill>
          <a:blip r:embed="rId5">
            <a:alphaModFix/>
          </a:blip>
          <a:stretch>
            <a:fillRect/>
          </a:stretch>
        </p:blipFill>
        <p:spPr>
          <a:xfrm>
            <a:off x="456775" y="1355125"/>
            <a:ext cx="4768951" cy="307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Запись в файл с обработкой исключений</a:t>
            </a:r>
            <a:endParaRPr/>
          </a:p>
        </p:txBody>
      </p:sp>
      <p:pic>
        <p:nvPicPr>
          <p:cNvPr descr="preencoded.png" id="147" name="Google Shape;147;p23"/>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48" name="Google Shape;148;p23"/>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149" name="Google Shape;149;p23"/>
          <p:cNvSpPr txBox="1"/>
          <p:nvPr>
            <p:ph idx="1" type="body"/>
          </p:nvPr>
        </p:nvSpPr>
        <p:spPr>
          <a:xfrm>
            <a:off x="5463250" y="1617075"/>
            <a:ext cx="3152100" cy="260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Обработка исключений при записи в файл позволяет вашей программе корректно реагировать на ошибки, такие как отсутствие доступа к файлу или ошибки записи.</a:t>
            </a:r>
            <a:endParaRPr sz="1600">
              <a:solidFill>
                <a:schemeClr val="dk1"/>
              </a:solidFill>
            </a:endParaRPr>
          </a:p>
        </p:txBody>
      </p:sp>
      <p:pic>
        <p:nvPicPr>
          <p:cNvPr id="150" name="Google Shape;150;p23"/>
          <p:cNvPicPr preferRelativeResize="0"/>
          <p:nvPr/>
        </p:nvPicPr>
        <p:blipFill>
          <a:blip r:embed="rId5">
            <a:alphaModFix/>
          </a:blip>
          <a:stretch>
            <a:fillRect/>
          </a:stretch>
        </p:blipFill>
        <p:spPr>
          <a:xfrm>
            <a:off x="397150" y="1438700"/>
            <a:ext cx="4866700" cy="2553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Основные исключения для работы с файлами</a:t>
            </a:r>
            <a:endParaRPr/>
          </a:p>
        </p:txBody>
      </p:sp>
      <p:sp>
        <p:nvSpPr>
          <p:cNvPr id="156" name="Google Shape;156;p24"/>
          <p:cNvSpPr txBox="1"/>
          <p:nvPr>
            <p:ph idx="1" type="body"/>
          </p:nvPr>
        </p:nvSpPr>
        <p:spPr>
          <a:xfrm>
            <a:off x="5746600" y="1970350"/>
            <a:ext cx="2877600" cy="217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solidFill>
                  <a:srgbClr val="0E0E0E"/>
                </a:solidFill>
              </a:rPr>
              <a:t>Основные ошибки при работе с файлами: </a:t>
            </a:r>
            <a:endParaRPr sz="1500">
              <a:solidFill>
                <a:srgbClr val="0E0E0E"/>
              </a:solidFill>
            </a:endParaRPr>
          </a:p>
          <a:p>
            <a:pPr indent="-323850" lvl="0" marL="457200" rtl="0" algn="l">
              <a:lnSpc>
                <a:spcPct val="115000"/>
              </a:lnSpc>
              <a:spcBef>
                <a:spcPts val="1000"/>
              </a:spcBef>
              <a:spcAft>
                <a:spcPts val="0"/>
              </a:spcAft>
              <a:buClr>
                <a:srgbClr val="0E0E0E"/>
              </a:buClr>
              <a:buSzPts val="1500"/>
              <a:buChar char="●"/>
            </a:pPr>
            <a:r>
              <a:rPr lang="en" sz="1500">
                <a:solidFill>
                  <a:srgbClr val="0E0E0E"/>
                </a:solidFill>
              </a:rPr>
              <a:t>FileNotFoundError, </a:t>
            </a:r>
            <a:endParaRPr sz="1500">
              <a:solidFill>
                <a:srgbClr val="0E0E0E"/>
              </a:solidFill>
            </a:endParaRPr>
          </a:p>
          <a:p>
            <a:pPr indent="-323850" lvl="0" marL="457200" rtl="0" algn="l">
              <a:lnSpc>
                <a:spcPct val="115000"/>
              </a:lnSpc>
              <a:spcBef>
                <a:spcPts val="1000"/>
              </a:spcBef>
              <a:spcAft>
                <a:spcPts val="0"/>
              </a:spcAft>
              <a:buClr>
                <a:srgbClr val="0E0E0E"/>
              </a:buClr>
              <a:buSzPts val="1500"/>
              <a:buChar char="●"/>
            </a:pPr>
            <a:r>
              <a:rPr lang="en" sz="1500">
                <a:solidFill>
                  <a:srgbClr val="0E0E0E"/>
                </a:solidFill>
              </a:rPr>
              <a:t>PermissionError, </a:t>
            </a:r>
            <a:endParaRPr sz="1500">
              <a:solidFill>
                <a:srgbClr val="0E0E0E"/>
              </a:solidFill>
            </a:endParaRPr>
          </a:p>
          <a:p>
            <a:pPr indent="-323850" lvl="0" marL="457200" rtl="0" algn="l">
              <a:lnSpc>
                <a:spcPct val="115000"/>
              </a:lnSpc>
              <a:spcBef>
                <a:spcPts val="1000"/>
              </a:spcBef>
              <a:spcAft>
                <a:spcPts val="1000"/>
              </a:spcAft>
              <a:buClr>
                <a:srgbClr val="0E0E0E"/>
              </a:buClr>
              <a:buSzPts val="1500"/>
              <a:buChar char="●"/>
            </a:pPr>
            <a:r>
              <a:rPr lang="en" sz="1500">
                <a:solidFill>
                  <a:srgbClr val="0E0E0E"/>
                </a:solidFill>
              </a:rPr>
              <a:t>IOError</a:t>
            </a:r>
            <a:endParaRPr sz="1500">
              <a:solidFill>
                <a:srgbClr val="0E0E0E"/>
              </a:solidFill>
            </a:endParaRPr>
          </a:p>
        </p:txBody>
      </p:sp>
      <p:pic>
        <p:nvPicPr>
          <p:cNvPr id="157" name="Google Shape;157;p24"/>
          <p:cNvPicPr preferRelativeResize="0"/>
          <p:nvPr/>
        </p:nvPicPr>
        <p:blipFill rotWithShape="1">
          <a:blip r:embed="rId3">
            <a:alphaModFix/>
          </a:blip>
          <a:srcRect b="25306" l="0" r="0" t="0"/>
          <a:stretch/>
        </p:blipFill>
        <p:spPr>
          <a:xfrm>
            <a:off x="311700" y="1637675"/>
            <a:ext cx="5105875" cy="251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Лайвкодинг преподавателя</a:t>
            </a:r>
            <a:endParaRPr/>
          </a:p>
        </p:txBody>
      </p:sp>
      <p:pic>
        <p:nvPicPr>
          <p:cNvPr descr="preencoded.png" id="163" name="Google Shape;163;p25"/>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64" name="Google Shape;164;p25"/>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165" name="Google Shape;165;p25"/>
          <p:cNvSpPr txBox="1"/>
          <p:nvPr>
            <p:ph idx="1" type="body"/>
          </p:nvPr>
        </p:nvSpPr>
        <p:spPr>
          <a:xfrm>
            <a:off x="311700" y="2092125"/>
            <a:ext cx="7545300" cy="24768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lang="en" sz="1500">
                <a:solidFill>
                  <a:schemeClr val="dk1"/>
                </a:solidFill>
              </a:rPr>
              <a:t>Продемонстрируйте использование блоков </a:t>
            </a:r>
            <a:r>
              <a:rPr lang="en" sz="1500">
                <a:solidFill>
                  <a:srgbClr val="FF0000"/>
                </a:solidFill>
              </a:rPr>
              <a:t>try</a:t>
            </a:r>
            <a:r>
              <a:rPr lang="en" sz="1500">
                <a:solidFill>
                  <a:schemeClr val="dk1"/>
                </a:solidFill>
              </a:rPr>
              <a:t>, </a:t>
            </a:r>
            <a:r>
              <a:rPr lang="en" sz="1500">
                <a:solidFill>
                  <a:srgbClr val="FF0000"/>
                </a:solidFill>
              </a:rPr>
              <a:t>except</a:t>
            </a:r>
            <a:r>
              <a:rPr lang="en" sz="1500">
                <a:solidFill>
                  <a:schemeClr val="dk1"/>
                </a:solidFill>
              </a:rPr>
              <a:t>, </a:t>
            </a:r>
            <a:r>
              <a:rPr lang="en" sz="1500">
                <a:solidFill>
                  <a:srgbClr val="FF0000"/>
                </a:solidFill>
              </a:rPr>
              <a:t>else</a:t>
            </a:r>
            <a:r>
              <a:rPr lang="en" sz="1500">
                <a:solidFill>
                  <a:schemeClr val="dk1"/>
                </a:solidFill>
              </a:rPr>
              <a:t> и </a:t>
            </a:r>
            <a:r>
              <a:rPr lang="en" sz="1500">
                <a:solidFill>
                  <a:srgbClr val="FF0000"/>
                </a:solidFill>
              </a:rPr>
              <a:t>finally</a:t>
            </a:r>
            <a:r>
              <a:rPr lang="en" sz="1500">
                <a:solidFill>
                  <a:schemeClr val="dk1"/>
                </a:solidFill>
              </a:rPr>
              <a:t>.</a:t>
            </a:r>
            <a:endParaRPr sz="1500">
              <a:solidFill>
                <a:schemeClr val="dk1"/>
              </a:solidFill>
            </a:endParaRPr>
          </a:p>
          <a:p>
            <a:pPr indent="-323850" lvl="0" marL="457200" rtl="0" algn="l">
              <a:spcBef>
                <a:spcPts val="1200"/>
              </a:spcBef>
              <a:spcAft>
                <a:spcPts val="1000"/>
              </a:spcAft>
              <a:buClr>
                <a:schemeClr val="dk1"/>
              </a:buClr>
              <a:buSzPts val="1500"/>
              <a:buChar char="●"/>
            </a:pPr>
            <a:r>
              <a:rPr lang="en" sz="1500">
                <a:solidFill>
                  <a:schemeClr val="dk1"/>
                </a:solidFill>
              </a:rPr>
              <a:t>Покажите обработку исключений при чтении и записи файла.</a:t>
            </a:r>
            <a:endParaRPr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Вопросы для студентов</a:t>
            </a:r>
            <a:endParaRPr/>
          </a:p>
        </p:txBody>
      </p:sp>
      <p:pic>
        <p:nvPicPr>
          <p:cNvPr descr="preencoded.png" id="171" name="Google Shape;171;p26"/>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72" name="Google Shape;172;p26"/>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173" name="Google Shape;173;p26"/>
          <p:cNvSpPr txBox="1"/>
          <p:nvPr>
            <p:ph idx="1" type="body"/>
          </p:nvPr>
        </p:nvSpPr>
        <p:spPr>
          <a:xfrm>
            <a:off x="311700" y="1982475"/>
            <a:ext cx="7545300" cy="25863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AutoNum type="arabicPeriod"/>
            </a:pPr>
            <a:r>
              <a:rPr lang="en" sz="1500">
                <a:solidFill>
                  <a:schemeClr val="dk1"/>
                </a:solidFill>
              </a:rPr>
              <a:t>Что делает каждый из блоков: </a:t>
            </a:r>
            <a:r>
              <a:rPr lang="en" sz="1500">
                <a:solidFill>
                  <a:srgbClr val="FF0000"/>
                </a:solidFill>
              </a:rPr>
              <a:t>try</a:t>
            </a:r>
            <a:r>
              <a:rPr lang="en" sz="1500">
                <a:solidFill>
                  <a:schemeClr val="dk1"/>
                </a:solidFill>
              </a:rPr>
              <a:t>, </a:t>
            </a:r>
            <a:r>
              <a:rPr lang="en" sz="1500">
                <a:solidFill>
                  <a:srgbClr val="FF0000"/>
                </a:solidFill>
              </a:rPr>
              <a:t>except</a:t>
            </a:r>
            <a:r>
              <a:rPr lang="en" sz="1500">
                <a:solidFill>
                  <a:schemeClr val="dk1"/>
                </a:solidFill>
              </a:rPr>
              <a:t>, </a:t>
            </a:r>
            <a:r>
              <a:rPr lang="en" sz="1500">
                <a:solidFill>
                  <a:srgbClr val="FF0000"/>
                </a:solidFill>
              </a:rPr>
              <a:t>finally</a:t>
            </a:r>
            <a:r>
              <a:rPr lang="en" sz="1500">
                <a:solidFill>
                  <a:schemeClr val="dk1"/>
                </a:solidFill>
              </a:rPr>
              <a:t> и </a:t>
            </a:r>
            <a:r>
              <a:rPr lang="en" sz="1500">
                <a:solidFill>
                  <a:srgbClr val="FF0000"/>
                </a:solidFill>
              </a:rPr>
              <a:t>else</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AutoNum type="arabicPeriod"/>
            </a:pPr>
            <a:r>
              <a:rPr lang="en" sz="1500">
                <a:solidFill>
                  <a:schemeClr val="dk1"/>
                </a:solidFill>
              </a:rPr>
              <a:t>Какие ошибки перехватывает </a:t>
            </a:r>
            <a:r>
              <a:rPr lang="en" sz="1500">
                <a:solidFill>
                  <a:srgbClr val="FF0000"/>
                </a:solidFill>
              </a:rPr>
              <a:t>except</a:t>
            </a:r>
            <a:r>
              <a:rPr lang="en" sz="1500">
                <a:solidFill>
                  <a:schemeClr val="dk1"/>
                </a:solidFill>
              </a:rPr>
              <a:t>, если не указана конкретная ошибка?</a:t>
            </a:r>
            <a:endParaRPr sz="1500">
              <a:solidFill>
                <a:schemeClr val="dk1"/>
              </a:solidFill>
            </a:endParaRPr>
          </a:p>
          <a:p>
            <a:pPr indent="-323850" lvl="0" marL="457200" rtl="0" algn="l">
              <a:spcBef>
                <a:spcPts val="1000"/>
              </a:spcBef>
              <a:spcAft>
                <a:spcPts val="0"/>
              </a:spcAft>
              <a:buClr>
                <a:schemeClr val="dk1"/>
              </a:buClr>
              <a:buSzPts val="1500"/>
              <a:buAutoNum type="arabicPeriod"/>
            </a:pPr>
            <a:r>
              <a:rPr lang="en" sz="1500">
                <a:solidFill>
                  <a:schemeClr val="dk1"/>
                </a:solidFill>
              </a:rPr>
              <a:t>Как обрабатывать исключения при чтении и записи файла?</a:t>
            </a:r>
            <a:endParaRPr sz="1500">
              <a:solidFill>
                <a:schemeClr val="dk1"/>
              </a:solidFill>
            </a:endParaRPr>
          </a:p>
          <a:p>
            <a:pPr indent="0" lvl="0" marL="0" rtl="0" algn="l">
              <a:spcBef>
                <a:spcPts val="1000"/>
              </a:spcBef>
              <a:spcAft>
                <a:spcPts val="1000"/>
              </a:spcAft>
              <a:buNone/>
            </a:pPr>
            <a:r>
              <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Задание в сессионном зале</a:t>
            </a:r>
            <a:endParaRPr sz="2800"/>
          </a:p>
        </p:txBody>
      </p:sp>
      <p:sp>
        <p:nvSpPr>
          <p:cNvPr id="179" name="Google Shape;179;p27"/>
          <p:cNvSpPr txBox="1"/>
          <p:nvPr/>
        </p:nvSpPr>
        <p:spPr>
          <a:xfrm>
            <a:off x="311700" y="1406925"/>
            <a:ext cx="8520600" cy="316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solidFill>
                  <a:srgbClr val="000000"/>
                </a:solidFill>
              </a:rPr>
              <a:t>Выполните задания в файле </a:t>
            </a:r>
            <a:r>
              <a:rPr lang="en" sz="1500">
                <a:solidFill>
                  <a:srgbClr val="0000FF"/>
                </a:solidFill>
              </a:rPr>
              <a:t>exercise_1.py</a:t>
            </a:r>
            <a:endParaRPr sz="1500">
              <a:solidFill>
                <a:srgbClr val="0000FF"/>
              </a:solidFill>
            </a:endParaRPr>
          </a:p>
          <a:p>
            <a:pPr indent="0" lvl="0" marL="0" rtl="0" algn="l">
              <a:lnSpc>
                <a:spcPct val="115000"/>
              </a:lnSpc>
              <a:spcBef>
                <a:spcPts val="1000"/>
              </a:spcBef>
              <a:spcAft>
                <a:spcPts val="0"/>
              </a:spcAft>
              <a:buNone/>
            </a:pPr>
            <a:r>
              <a:rPr lang="en" sz="1500">
                <a:solidFill>
                  <a:srgbClr val="000000"/>
                </a:solidFill>
              </a:rPr>
              <a:t>Время выполнения: 20 минут</a:t>
            </a:r>
            <a:endParaRPr sz="1500">
              <a:solidFill>
                <a:srgbClr val="000000"/>
              </a:solidFill>
            </a:endParaRPr>
          </a:p>
          <a:p>
            <a:pPr indent="0" lvl="0" marL="0" rtl="0" algn="l">
              <a:lnSpc>
                <a:spcPct val="115000"/>
              </a:lnSpc>
              <a:spcBef>
                <a:spcPts val="1000"/>
              </a:spcBef>
              <a:spcAft>
                <a:spcPts val="0"/>
              </a:spcAft>
              <a:buNone/>
            </a:pPr>
            <a:r>
              <a:rPr lang="en" sz="1500">
                <a:solidFill>
                  <a:srgbClr val="000000"/>
                </a:solidFill>
              </a:rPr>
              <a:t>Как работать с заданием:</a:t>
            </a:r>
            <a:endParaRPr sz="1500">
              <a:solidFill>
                <a:srgbClr val="000000"/>
              </a:solidFill>
            </a:endParaRPr>
          </a:p>
          <a:p>
            <a:pPr indent="-323850" lvl="0" marL="457200" rtl="0" algn="l">
              <a:lnSpc>
                <a:spcPct val="115000"/>
              </a:lnSpc>
              <a:spcBef>
                <a:spcPts val="1000"/>
              </a:spcBef>
              <a:spcAft>
                <a:spcPts val="0"/>
              </a:spcAft>
              <a:buClr>
                <a:srgbClr val="000000"/>
              </a:buClr>
              <a:buSzPts val="1500"/>
              <a:buAutoNum type="arabicPeriod"/>
            </a:pPr>
            <a:r>
              <a:rPr lang="en" sz="1500">
                <a:solidFill>
                  <a:srgbClr val="000000"/>
                </a:solidFill>
              </a:rPr>
              <a:t>Поделитесь на команды по 3-4 человека и перейдите в сессионные залы.</a:t>
            </a:r>
            <a:endParaRPr sz="1500">
              <a:solidFill>
                <a:srgbClr val="000000"/>
              </a:solidFill>
            </a:endParaRPr>
          </a:p>
          <a:p>
            <a:pPr indent="-323850" lvl="0" marL="457200" rtl="0" algn="l">
              <a:lnSpc>
                <a:spcPct val="115000"/>
              </a:lnSpc>
              <a:spcBef>
                <a:spcPts val="1000"/>
              </a:spcBef>
              <a:spcAft>
                <a:spcPts val="0"/>
              </a:spcAft>
              <a:buClr>
                <a:srgbClr val="000000"/>
              </a:buClr>
              <a:buSzPts val="1500"/>
              <a:buAutoNum type="arabicPeriod"/>
            </a:pPr>
            <a:r>
              <a:rPr lang="en" sz="1500">
                <a:solidFill>
                  <a:srgbClr val="000000"/>
                </a:solidFill>
              </a:rPr>
              <a:t>Один человек демонстрирует экран и записывает решение, все остальные вырабатывают решение.</a:t>
            </a:r>
            <a:endParaRPr sz="1500">
              <a:solidFill>
                <a:srgbClr val="000000"/>
              </a:solidFill>
            </a:endParaRPr>
          </a:p>
          <a:p>
            <a:pPr indent="-323850" lvl="0" marL="457200" rtl="0" algn="l">
              <a:lnSpc>
                <a:spcPct val="115000"/>
              </a:lnSpc>
              <a:spcBef>
                <a:spcPts val="1000"/>
              </a:spcBef>
              <a:spcAft>
                <a:spcPts val="1000"/>
              </a:spcAft>
              <a:buClr>
                <a:srgbClr val="000000"/>
              </a:buClr>
              <a:buSzPts val="1500"/>
              <a:buAutoNum type="arabicPeriod"/>
            </a:pPr>
            <a:r>
              <a:rPr lang="en" sz="1500">
                <a:solidFill>
                  <a:srgbClr val="000000"/>
                </a:solidFill>
              </a:rPr>
              <a:t>Вся команда должна понимать решение, объясняйте друг другу.</a:t>
            </a:r>
            <a:endParaRPr sz="1500">
              <a:solidFill>
                <a:srgbClr val="000000"/>
              </a:solidFill>
            </a:endParaRPr>
          </a:p>
        </p:txBody>
      </p:sp>
      <p:pic>
        <p:nvPicPr>
          <p:cNvPr descr="preencoded.png" id="180" name="Google Shape;180;p27"/>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81" name="Google Shape;181;p27"/>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5" name="Shape 185"/>
        <p:cNvGrpSpPr/>
        <p:nvPr/>
      </p:nvGrpSpPr>
      <p:grpSpPr>
        <a:xfrm>
          <a:off x="0" y="0"/>
          <a:ext cx="0" cy="0"/>
          <a:chOff x="0" y="0"/>
          <a:chExt cx="0" cy="0"/>
        </a:xfrm>
      </p:grpSpPr>
      <p:sp>
        <p:nvSpPr>
          <p:cNvPr id="186" name="Google Shape;186;p28"/>
          <p:cNvSpPr txBox="1"/>
          <p:nvPr/>
        </p:nvSpPr>
        <p:spPr>
          <a:xfrm>
            <a:off x="311700" y="2153450"/>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800">
                <a:solidFill>
                  <a:srgbClr val="FFFFFF"/>
                </a:solidFill>
              </a:rPr>
              <a:t>Работа в сессионном зале</a:t>
            </a:r>
            <a:endParaRPr sz="28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Презентация результатов</a:t>
            </a:r>
            <a:endParaRPr sz="2800">
              <a:solidFill>
                <a:srgbClr val="000000"/>
              </a:solidFill>
            </a:endParaRPr>
          </a:p>
        </p:txBody>
      </p:sp>
      <p:sp>
        <p:nvSpPr>
          <p:cNvPr id="192" name="Google Shape;192;p29"/>
          <p:cNvSpPr txBox="1"/>
          <p:nvPr/>
        </p:nvSpPr>
        <p:spPr>
          <a:xfrm>
            <a:off x="311700" y="1498275"/>
            <a:ext cx="6887400" cy="3070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solidFill>
                  <a:srgbClr val="000000"/>
                </a:solidFill>
              </a:rPr>
              <a:t>Пусть каждая команда покажет свои решения и расскажет:</a:t>
            </a:r>
            <a:endParaRPr sz="1500">
              <a:solidFill>
                <a:srgbClr val="000000"/>
              </a:solidFill>
            </a:endParaRPr>
          </a:p>
          <a:p>
            <a:pPr indent="-323850" lvl="0" marL="457200" rtl="0" algn="l">
              <a:lnSpc>
                <a:spcPct val="115000"/>
              </a:lnSpc>
              <a:spcBef>
                <a:spcPts val="1000"/>
              </a:spcBef>
              <a:spcAft>
                <a:spcPts val="0"/>
              </a:spcAft>
              <a:buClr>
                <a:srgbClr val="000000"/>
              </a:buClr>
              <a:buSzPts val="1500"/>
              <a:buChar char="●"/>
            </a:pPr>
            <a:r>
              <a:rPr lang="en" sz="1500">
                <a:solidFill>
                  <a:srgbClr val="000000"/>
                </a:solidFill>
              </a:rPr>
              <a:t>что получилось сделать;</a:t>
            </a:r>
            <a:endParaRPr sz="1500">
              <a:solidFill>
                <a:srgbClr val="000000"/>
              </a:solidFill>
            </a:endParaRPr>
          </a:p>
          <a:p>
            <a:pPr indent="-323850" lvl="0" marL="457200" rtl="0" algn="l">
              <a:lnSpc>
                <a:spcPct val="115000"/>
              </a:lnSpc>
              <a:spcBef>
                <a:spcPts val="1000"/>
              </a:spcBef>
              <a:spcAft>
                <a:spcPts val="0"/>
              </a:spcAft>
              <a:buClr>
                <a:srgbClr val="000000"/>
              </a:buClr>
              <a:buSzPts val="1500"/>
              <a:buChar char="●"/>
            </a:pPr>
            <a:r>
              <a:rPr lang="en" sz="1500">
                <a:solidFill>
                  <a:srgbClr val="000000"/>
                </a:solidFill>
              </a:rPr>
              <a:t>где были трудности и какие вопросы возникли в процессе решения.</a:t>
            </a:r>
            <a:endParaRPr sz="1500">
              <a:solidFill>
                <a:srgbClr val="000000"/>
              </a:solidFill>
            </a:endParaRPr>
          </a:p>
          <a:p>
            <a:pPr indent="0" lvl="0" marL="0" rtl="0" algn="l">
              <a:lnSpc>
                <a:spcPct val="115000"/>
              </a:lnSpc>
              <a:spcBef>
                <a:spcPts val="1000"/>
              </a:spcBef>
              <a:spcAft>
                <a:spcPts val="0"/>
              </a:spcAft>
              <a:buNone/>
            </a:pPr>
            <a:r>
              <a:t/>
            </a:r>
            <a:endParaRPr sz="1500">
              <a:solidFill>
                <a:srgbClr val="000000"/>
              </a:solidFill>
            </a:endParaRPr>
          </a:p>
          <a:p>
            <a:pPr indent="0" lvl="0" marL="0" rtl="0" algn="l">
              <a:lnSpc>
                <a:spcPct val="115000"/>
              </a:lnSpc>
              <a:spcBef>
                <a:spcPts val="1000"/>
              </a:spcBef>
              <a:spcAft>
                <a:spcPts val="0"/>
              </a:spcAft>
              <a:buNone/>
            </a:pPr>
            <a:r>
              <a:rPr lang="en" sz="1500">
                <a:solidFill>
                  <a:srgbClr val="000000"/>
                </a:solidFill>
              </a:rPr>
              <a:t>Преподаватель разбирает решения, указывает на ошибки и показывает верный подход к решению.</a:t>
            </a:r>
            <a:endParaRPr sz="1500">
              <a:solidFill>
                <a:srgbClr val="000000"/>
              </a:solidFill>
            </a:endParaRPr>
          </a:p>
          <a:p>
            <a:pPr indent="0" lvl="0" marL="0" rtl="0" algn="l">
              <a:lnSpc>
                <a:spcPct val="115000"/>
              </a:lnSpc>
              <a:spcBef>
                <a:spcPts val="1000"/>
              </a:spcBef>
              <a:spcAft>
                <a:spcPts val="1000"/>
              </a:spcAft>
              <a:buNone/>
            </a:pPr>
            <a:r>
              <a:t/>
            </a:r>
            <a:endParaRPr sz="1500">
              <a:solidFill>
                <a:srgbClr val="000000"/>
              </a:solidFill>
            </a:endParaRPr>
          </a:p>
        </p:txBody>
      </p:sp>
      <p:pic>
        <p:nvPicPr>
          <p:cNvPr descr="preencoded.png" id="193" name="Google Shape;193;p29"/>
          <p:cNvPicPr preferRelativeResize="0"/>
          <p:nvPr/>
        </p:nvPicPr>
        <p:blipFill rotWithShape="1">
          <a:blip r:embed="rId3">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Логический тип Bool. Операторы сравнения</a:t>
            </a:r>
            <a:endParaRPr sz="2800">
              <a:solidFill>
                <a:srgbClr val="000000"/>
              </a:solidFill>
            </a:endParaRPr>
          </a:p>
        </p:txBody>
      </p:sp>
      <p:pic>
        <p:nvPicPr>
          <p:cNvPr descr="preencoded.png" id="199" name="Google Shape;199;p3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00" name="Google Shape;200;p30"/>
          <p:cNvSpPr txBox="1"/>
          <p:nvPr/>
        </p:nvSpPr>
        <p:spPr>
          <a:xfrm>
            <a:off x="771098" y="842162"/>
            <a:ext cx="2102400" cy="1893300"/>
          </a:xfrm>
          <a:prstGeom prst="rect">
            <a:avLst/>
          </a:prstGeom>
          <a:noFill/>
          <a:ln>
            <a:noFill/>
          </a:ln>
          <a:effectLst>
            <a:outerShdw rotWithShape="0" algn="tl" dir="2700000" dist="292100">
              <a:srgbClr val="FFAB40">
                <a:alpha val="40000"/>
              </a:srgbClr>
            </a:outerShdw>
          </a:effectLst>
        </p:spPr>
        <p:txBody>
          <a:bodyPr anchorCtr="0" anchor="t" bIns="22850" lIns="45725" spcFirstLastPara="1" rIns="45725" wrap="square" tIns="22850">
            <a:spAutoFit/>
          </a:bodyPr>
          <a:lstStyle/>
          <a:p>
            <a:pPr indent="0" lvl="0" marL="0" marR="0" rtl="0" algn="l">
              <a:lnSpc>
                <a:spcPct val="100000"/>
              </a:lnSpc>
              <a:spcBef>
                <a:spcPts val="0"/>
              </a:spcBef>
              <a:spcAft>
                <a:spcPts val="0"/>
              </a:spcAft>
              <a:buClr>
                <a:srgbClr val="000000"/>
              </a:buClr>
              <a:buSzPts val="12000"/>
              <a:buFont typeface="Arial"/>
              <a:buNone/>
            </a:pPr>
            <a:r>
              <a:rPr b="1" lang="en" sz="12000">
                <a:solidFill>
                  <a:srgbClr val="FFFFFF"/>
                </a:solidFill>
                <a:latin typeface="Inter"/>
                <a:ea typeface="Inter"/>
                <a:cs typeface="Inter"/>
                <a:sym typeface="Inter"/>
              </a:rPr>
              <a:t>2</a:t>
            </a:r>
            <a:endParaRPr b="1" i="0" sz="12000" u="none" cap="none" strike="noStrike">
              <a:solidFill>
                <a:srgbClr val="FFFFFF"/>
              </a:solidFill>
              <a:latin typeface="Inter"/>
              <a:ea typeface="Inter"/>
              <a:cs typeface="Inter"/>
              <a:sym typeface="Inter"/>
            </a:endParaRPr>
          </a:p>
        </p:txBody>
      </p:sp>
      <p:pic>
        <p:nvPicPr>
          <p:cNvPr descr="preencoded.png" id="201" name="Google Shape;201;p30"/>
          <p:cNvPicPr preferRelativeResize="0"/>
          <p:nvPr/>
        </p:nvPicPr>
        <p:blipFill rotWithShape="1">
          <a:blip r:embed="rId4">
            <a:alphaModFix/>
          </a:blip>
          <a:srcRect b="0" l="0" r="0" t="0"/>
          <a:stretch/>
        </p:blipFill>
        <p:spPr>
          <a:xfrm>
            <a:off x="5753096" y="2652713"/>
            <a:ext cx="3390905" cy="2490788"/>
          </a:xfrm>
          <a:prstGeom prst="rect">
            <a:avLst/>
          </a:prstGeom>
          <a:noFill/>
          <a:ln>
            <a:noFill/>
          </a:ln>
        </p:spPr>
      </p:pic>
      <p:cxnSp>
        <p:nvCxnSpPr>
          <p:cNvPr id="202" name="Google Shape;202;p30"/>
          <p:cNvCxnSpPr/>
          <p:nvPr/>
        </p:nvCxnSpPr>
        <p:spPr>
          <a:xfrm>
            <a:off x="2109537" y="0"/>
            <a:ext cx="0" cy="2711100"/>
          </a:xfrm>
          <a:prstGeom prst="straightConnector1">
            <a:avLst/>
          </a:prstGeom>
          <a:noFill/>
          <a:ln cap="flat" cmpd="sng" w="63500">
            <a:solidFill>
              <a:srgbClr val="FFFFFF"/>
            </a:solidFill>
            <a:prstDash val="solid"/>
            <a:round/>
            <a:headEnd len="sm" w="sm" type="none"/>
            <a:tailEnd len="sm" w="sm" type="none"/>
          </a:ln>
        </p:spPr>
      </p:cxnSp>
      <p:pic>
        <p:nvPicPr>
          <p:cNvPr descr="preencoded.png" id="203" name="Google Shape;203;p30"/>
          <p:cNvPicPr preferRelativeResize="0"/>
          <p:nvPr/>
        </p:nvPicPr>
        <p:blipFill rotWithShape="1">
          <a:blip r:embed="rId5">
            <a:alphaModFix/>
          </a:blip>
          <a:srcRect b="0" l="0" r="0" t="0"/>
          <a:stretch/>
        </p:blipFill>
        <p:spPr>
          <a:xfrm>
            <a:off x="7680532" y="465497"/>
            <a:ext cx="1138239" cy="486575"/>
          </a:xfrm>
          <a:prstGeom prst="rect">
            <a:avLst/>
          </a:prstGeom>
          <a:noFill/>
          <a:ln>
            <a:noFill/>
          </a:ln>
        </p:spPr>
      </p:pic>
      <p:sp>
        <p:nvSpPr>
          <p:cNvPr id="204" name="Google Shape;204;p30"/>
          <p:cNvSpPr/>
          <p:nvPr/>
        </p:nvSpPr>
        <p:spPr>
          <a:xfrm>
            <a:off x="2495350" y="1220900"/>
            <a:ext cx="6256800" cy="2041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4300"/>
              <a:buFont typeface="Arial"/>
              <a:buNone/>
            </a:pPr>
            <a:r>
              <a:rPr b="1" lang="en" sz="3100">
                <a:solidFill>
                  <a:srgbClr val="FFFFFF"/>
                </a:solidFill>
                <a:latin typeface="Inter"/>
                <a:ea typeface="Inter"/>
                <a:cs typeface="Inter"/>
                <a:sym typeface="Inter"/>
              </a:rPr>
              <a:t>Иерархия исключений. Распространение исключений.</a:t>
            </a:r>
            <a:endParaRPr b="1" sz="3100">
              <a:solidFill>
                <a:srgbClr val="FFFFFF"/>
              </a:solidFill>
              <a:latin typeface="Inter"/>
              <a:ea typeface="Inter"/>
              <a:cs typeface="Inter"/>
              <a:sym typeface="Inter"/>
            </a:endParaRPr>
          </a:p>
          <a:p>
            <a:pPr indent="0" lvl="0" marL="0" marR="0" rtl="0" algn="l">
              <a:lnSpc>
                <a:spcPct val="90000"/>
              </a:lnSpc>
              <a:spcBef>
                <a:spcPts val="0"/>
              </a:spcBef>
              <a:spcAft>
                <a:spcPts val="0"/>
              </a:spcAft>
              <a:buClr>
                <a:srgbClr val="000000"/>
              </a:buClr>
              <a:buSzPts val="4300"/>
              <a:buFont typeface="Arial"/>
              <a:buNone/>
            </a:pPr>
            <a:r>
              <a:rPr b="1" lang="en" sz="3100">
                <a:solidFill>
                  <a:srgbClr val="FFFFFF"/>
                </a:solidFill>
                <a:latin typeface="Inter"/>
                <a:ea typeface="Inter"/>
                <a:cs typeface="Inter"/>
                <a:sym typeface="Inter"/>
              </a:rPr>
              <a:t>Вызов исключения</a:t>
            </a:r>
            <a:endParaRPr b="1" sz="3100">
              <a:solidFill>
                <a:srgbClr val="FFFFFF"/>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36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Иерархия исключений в Python</a:t>
            </a:r>
            <a:endParaRPr/>
          </a:p>
        </p:txBody>
      </p:sp>
      <p:pic>
        <p:nvPicPr>
          <p:cNvPr descr="preencoded.png" id="210" name="Google Shape;210;p31"/>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sp>
        <p:nvSpPr>
          <p:cNvPr id="211" name="Google Shape;211;p31"/>
          <p:cNvSpPr txBox="1"/>
          <p:nvPr>
            <p:ph idx="1" type="body"/>
          </p:nvPr>
        </p:nvSpPr>
        <p:spPr>
          <a:xfrm>
            <a:off x="4220750" y="1212000"/>
            <a:ext cx="4732500" cy="3444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400">
                <a:solidFill>
                  <a:schemeClr val="dk1"/>
                </a:solidFill>
              </a:rPr>
              <a:t>При прописывании конкретного исключения в блоке </a:t>
            </a:r>
            <a:r>
              <a:rPr lang="en" sz="1400">
                <a:solidFill>
                  <a:srgbClr val="FF0000"/>
                </a:solidFill>
              </a:rPr>
              <a:t>except</a:t>
            </a:r>
            <a:r>
              <a:rPr lang="en" sz="1400">
                <a:solidFill>
                  <a:schemeClr val="dk1"/>
                </a:solidFill>
              </a:rPr>
              <a:t> стоим иметь ввиду иерархию исключений.</a:t>
            </a:r>
            <a:endParaRPr sz="1400">
              <a:solidFill>
                <a:schemeClr val="dk1"/>
              </a:solidFill>
            </a:endParaRPr>
          </a:p>
          <a:p>
            <a:pPr indent="0" lvl="0" marL="0" rtl="0" algn="l">
              <a:lnSpc>
                <a:spcPct val="115000"/>
              </a:lnSpc>
              <a:spcBef>
                <a:spcPts val="1200"/>
              </a:spcBef>
              <a:spcAft>
                <a:spcPts val="0"/>
              </a:spcAft>
              <a:buNone/>
            </a:pPr>
            <a:r>
              <a:rPr lang="en" sz="1400">
                <a:solidFill>
                  <a:schemeClr val="dk1"/>
                </a:solidFill>
              </a:rPr>
              <a:t>Иерархия исключений начинается с базового класса </a:t>
            </a:r>
            <a:r>
              <a:rPr lang="en" sz="1400">
                <a:solidFill>
                  <a:srgbClr val="FF0000"/>
                </a:solidFill>
              </a:rPr>
              <a:t>BaseException</a:t>
            </a:r>
            <a:r>
              <a:rPr lang="en" sz="1400">
                <a:solidFill>
                  <a:schemeClr val="dk1"/>
                </a:solidFill>
              </a:rPr>
              <a:t>. </a:t>
            </a:r>
            <a:r>
              <a:rPr lang="en" sz="1400">
                <a:solidFill>
                  <a:srgbClr val="FF0000"/>
                </a:solidFill>
              </a:rPr>
              <a:t>Exception</a:t>
            </a:r>
            <a:r>
              <a:rPr lang="en" sz="1400">
                <a:solidFill>
                  <a:schemeClr val="dk1"/>
                </a:solidFill>
              </a:rPr>
              <a:t> наследует от </a:t>
            </a:r>
            <a:r>
              <a:rPr lang="en" sz="1400">
                <a:solidFill>
                  <a:srgbClr val="FF0000"/>
                </a:solidFill>
              </a:rPr>
              <a:t>BaseException</a:t>
            </a:r>
            <a:r>
              <a:rPr lang="en" sz="1400">
                <a:solidFill>
                  <a:srgbClr val="EB5757"/>
                </a:solidFill>
              </a:rPr>
              <a:t> </a:t>
            </a:r>
            <a:r>
              <a:rPr lang="en" sz="1400">
                <a:solidFill>
                  <a:schemeClr val="dk1"/>
                </a:solidFill>
              </a:rPr>
              <a:t>и является базовым классом для всех встроенных исключений в Python. </a:t>
            </a:r>
            <a:endParaRPr sz="1400">
              <a:solidFill>
                <a:schemeClr val="dk1"/>
              </a:solidFill>
            </a:endParaRPr>
          </a:p>
          <a:p>
            <a:pPr indent="0" lvl="0" marL="0" rtl="0" algn="l">
              <a:lnSpc>
                <a:spcPct val="115000"/>
              </a:lnSpc>
              <a:spcBef>
                <a:spcPts val="1200"/>
              </a:spcBef>
              <a:spcAft>
                <a:spcPts val="0"/>
              </a:spcAft>
              <a:buNone/>
            </a:pPr>
            <a:r>
              <a:rPr lang="en" sz="1400">
                <a:solidFill>
                  <a:schemeClr val="dk1"/>
                </a:solidFill>
              </a:rPr>
              <a:t>Если указать в блоке </a:t>
            </a:r>
            <a:r>
              <a:rPr lang="en" sz="1400">
                <a:solidFill>
                  <a:srgbClr val="FF0000"/>
                </a:solidFill>
              </a:rPr>
              <a:t>except</a:t>
            </a:r>
            <a:r>
              <a:rPr lang="en" sz="1400">
                <a:solidFill>
                  <a:schemeClr val="dk1"/>
                </a:solidFill>
              </a:rPr>
              <a:t> по иерархии более высокое исключение, то оно будет перехватывать все нижестоящие исключения.</a:t>
            </a:r>
            <a:endParaRPr sz="1400">
              <a:solidFill>
                <a:schemeClr val="dk1"/>
              </a:solidFill>
            </a:endParaRPr>
          </a:p>
          <a:p>
            <a:pPr indent="0" lvl="0" marL="0" rtl="0" algn="l">
              <a:lnSpc>
                <a:spcPct val="115000"/>
              </a:lnSpc>
              <a:spcBef>
                <a:spcPts val="1200"/>
              </a:spcBef>
              <a:spcAft>
                <a:spcPts val="1200"/>
              </a:spcAft>
              <a:buNone/>
            </a:pPr>
            <a:r>
              <a:rPr lang="en" sz="1400">
                <a:solidFill>
                  <a:schemeClr val="dk1"/>
                </a:solidFill>
              </a:rPr>
              <a:t>Полный список исключений и их иерархию можно найти в </a:t>
            </a:r>
            <a:r>
              <a:rPr lang="en" sz="1400" u="sng">
                <a:solidFill>
                  <a:schemeClr val="accent5"/>
                </a:solidFill>
                <a:hlinkClick r:id="rId4">
                  <a:extLst>
                    <a:ext uri="{A12FA001-AC4F-418D-AE19-62706E023703}">
                      <ahyp:hlinkClr val="tx"/>
                    </a:ext>
                  </a:extLst>
                </a:hlinkClick>
              </a:rPr>
              <a:t>документации Python</a:t>
            </a:r>
            <a:r>
              <a:rPr lang="en" sz="1400">
                <a:solidFill>
                  <a:schemeClr val="dk1"/>
                </a:solidFill>
              </a:rPr>
              <a:t>.</a:t>
            </a:r>
            <a:endParaRPr sz="1400">
              <a:solidFill>
                <a:schemeClr val="dk1"/>
              </a:solidFill>
            </a:endParaRPr>
          </a:p>
        </p:txBody>
      </p:sp>
      <p:pic>
        <p:nvPicPr>
          <p:cNvPr id="212" name="Google Shape;212;p31"/>
          <p:cNvPicPr preferRelativeResize="0"/>
          <p:nvPr/>
        </p:nvPicPr>
        <p:blipFill>
          <a:blip r:embed="rId5">
            <a:alphaModFix/>
          </a:blip>
          <a:stretch>
            <a:fillRect/>
          </a:stretch>
        </p:blipFill>
        <p:spPr>
          <a:xfrm>
            <a:off x="354825" y="1406975"/>
            <a:ext cx="3685851" cy="279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План урока</a:t>
            </a:r>
            <a:endParaRPr sz="2800">
              <a:solidFill>
                <a:srgbClr val="000000"/>
              </a:solidFill>
            </a:endParaRPr>
          </a:p>
        </p:txBody>
      </p:sp>
      <p:pic>
        <p:nvPicPr>
          <p:cNvPr descr="preencoded.png" id="64" name="Google Shape;64;p14"/>
          <p:cNvPicPr preferRelativeResize="0"/>
          <p:nvPr/>
        </p:nvPicPr>
        <p:blipFill rotWithShape="1">
          <a:blip r:embed="rId3">
            <a:alphaModFix/>
          </a:blip>
          <a:srcRect b="0" l="0" r="0" t="0"/>
          <a:stretch/>
        </p:blipFill>
        <p:spPr>
          <a:xfrm>
            <a:off x="7355305" y="0"/>
            <a:ext cx="1788691" cy="5143500"/>
          </a:xfrm>
          <a:prstGeom prst="rect">
            <a:avLst/>
          </a:prstGeom>
          <a:noFill/>
          <a:ln>
            <a:noFill/>
          </a:ln>
        </p:spPr>
      </p:pic>
      <p:pic>
        <p:nvPicPr>
          <p:cNvPr descr="preencoded.png" id="65" name="Google Shape;65;p14"/>
          <p:cNvPicPr preferRelativeResize="0"/>
          <p:nvPr/>
        </p:nvPicPr>
        <p:blipFill rotWithShape="1">
          <a:blip r:embed="rId4">
            <a:alphaModFix/>
          </a:blip>
          <a:srcRect b="0" l="0" r="0" t="0"/>
          <a:stretch/>
        </p:blipFill>
        <p:spPr>
          <a:xfrm>
            <a:off x="7680532" y="465497"/>
            <a:ext cx="1138239" cy="486575"/>
          </a:xfrm>
          <a:prstGeom prst="rect">
            <a:avLst/>
          </a:prstGeom>
          <a:noFill/>
          <a:ln>
            <a:noFill/>
          </a:ln>
        </p:spPr>
      </p:pic>
      <p:pic>
        <p:nvPicPr>
          <p:cNvPr descr="preencoded.png" id="66" name="Google Shape;66;p14"/>
          <p:cNvPicPr preferRelativeResize="0"/>
          <p:nvPr/>
        </p:nvPicPr>
        <p:blipFill rotWithShape="1">
          <a:blip r:embed="rId5">
            <a:alphaModFix/>
          </a:blip>
          <a:srcRect b="0" l="0" r="0" t="0"/>
          <a:stretch/>
        </p:blipFill>
        <p:spPr>
          <a:xfrm>
            <a:off x="4699728" y="1904144"/>
            <a:ext cx="4444272" cy="3239357"/>
          </a:xfrm>
          <a:prstGeom prst="rect">
            <a:avLst/>
          </a:prstGeom>
          <a:noFill/>
          <a:ln>
            <a:noFill/>
          </a:ln>
        </p:spPr>
      </p:pic>
      <p:sp>
        <p:nvSpPr>
          <p:cNvPr id="67" name="Google Shape;67;p14"/>
          <p:cNvSpPr txBox="1"/>
          <p:nvPr>
            <p:ph idx="1" type="body"/>
          </p:nvPr>
        </p:nvSpPr>
        <p:spPr>
          <a:xfrm>
            <a:off x="311700" y="1904150"/>
            <a:ext cx="6156600" cy="26649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rgbClr val="000000"/>
              </a:buClr>
              <a:buSzPts val="1600"/>
              <a:buAutoNum type="arabicPeriod"/>
            </a:pPr>
            <a:r>
              <a:rPr lang="en" sz="1600">
                <a:solidFill>
                  <a:srgbClr val="000000"/>
                </a:solidFill>
              </a:rPr>
              <a:t>Обработка исключений</a:t>
            </a:r>
            <a:endParaRPr sz="1600">
              <a:solidFill>
                <a:srgbClr val="000000"/>
              </a:solidFill>
            </a:endParaRPr>
          </a:p>
          <a:p>
            <a:pPr indent="-330200" lvl="0" marL="457200" rtl="0" algn="l">
              <a:spcBef>
                <a:spcPts val="1200"/>
              </a:spcBef>
              <a:spcAft>
                <a:spcPts val="0"/>
              </a:spcAft>
              <a:buClr>
                <a:srgbClr val="000000"/>
              </a:buClr>
              <a:buSzPts val="1600"/>
              <a:buAutoNum type="arabicPeriod"/>
            </a:pPr>
            <a:r>
              <a:rPr lang="en" sz="1600">
                <a:solidFill>
                  <a:srgbClr val="000000"/>
                </a:solidFill>
              </a:rPr>
              <a:t>Иерархия исключений</a:t>
            </a:r>
            <a:endParaRPr sz="1600">
              <a:solidFill>
                <a:srgbClr val="000000"/>
              </a:solidFill>
            </a:endParaRPr>
          </a:p>
          <a:p>
            <a:pPr indent="-330200" lvl="0" marL="457200" rtl="0" algn="l">
              <a:spcBef>
                <a:spcPts val="1000"/>
              </a:spcBef>
              <a:spcAft>
                <a:spcPts val="0"/>
              </a:spcAft>
              <a:buClr>
                <a:srgbClr val="000000"/>
              </a:buClr>
              <a:buSzPts val="1600"/>
              <a:buAutoNum type="arabicPeriod"/>
            </a:pPr>
            <a:r>
              <a:rPr lang="en" sz="1600">
                <a:solidFill>
                  <a:srgbClr val="000000"/>
                </a:solidFill>
              </a:rPr>
              <a:t>Распространение исключений (propagation exceptions)</a:t>
            </a:r>
            <a:endParaRPr sz="1600">
              <a:solidFill>
                <a:srgbClr val="000000"/>
              </a:solidFill>
            </a:endParaRPr>
          </a:p>
          <a:p>
            <a:pPr indent="-330200" lvl="0" marL="457200" rtl="0" algn="l">
              <a:spcBef>
                <a:spcPts val="1000"/>
              </a:spcBef>
              <a:spcAft>
                <a:spcPts val="1000"/>
              </a:spcAft>
              <a:buClr>
                <a:srgbClr val="000000"/>
              </a:buClr>
              <a:buSzPts val="1600"/>
              <a:buAutoNum type="arabicPeriod"/>
            </a:pPr>
            <a:r>
              <a:rPr lang="en" sz="1600">
                <a:solidFill>
                  <a:srgbClr val="000000"/>
                </a:solidFill>
              </a:rPr>
              <a:t>Инструкция raise </a:t>
            </a:r>
            <a:endParaRPr sz="1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a:t>
            </a:r>
            <a:endParaRPr/>
          </a:p>
        </p:txBody>
      </p:sp>
      <p:pic>
        <p:nvPicPr>
          <p:cNvPr descr="preencoded.png" id="218" name="Google Shape;218;p32"/>
          <p:cNvPicPr preferRelativeResize="0"/>
          <p:nvPr/>
        </p:nvPicPr>
        <p:blipFill rotWithShape="1">
          <a:blip r:embed="rId3">
            <a:alphaModFix/>
          </a:blip>
          <a:srcRect b="0" l="0" r="0" t="0"/>
          <a:stretch/>
        </p:blipFill>
        <p:spPr>
          <a:xfrm>
            <a:off x="7680532" y="445022"/>
            <a:ext cx="1138239" cy="486575"/>
          </a:xfrm>
          <a:prstGeom prst="rect">
            <a:avLst/>
          </a:prstGeom>
          <a:noFill/>
          <a:ln>
            <a:noFill/>
          </a:ln>
        </p:spPr>
      </p:pic>
      <p:pic>
        <p:nvPicPr>
          <p:cNvPr descr="preencoded.png" id="219" name="Google Shape;219;p32"/>
          <p:cNvPicPr preferRelativeResize="0"/>
          <p:nvPr/>
        </p:nvPicPr>
        <p:blipFill rotWithShape="1">
          <a:blip r:embed="rId4">
            <a:alphaModFix/>
          </a:blip>
          <a:srcRect b="0" l="0" r="0" t="0"/>
          <a:stretch/>
        </p:blipFill>
        <p:spPr>
          <a:xfrm>
            <a:off x="7025500" y="3566875"/>
            <a:ext cx="2118501" cy="1556150"/>
          </a:xfrm>
          <a:prstGeom prst="rect">
            <a:avLst/>
          </a:prstGeom>
          <a:noFill/>
          <a:ln>
            <a:noFill/>
          </a:ln>
        </p:spPr>
      </p:pic>
      <p:sp>
        <p:nvSpPr>
          <p:cNvPr id="220" name="Google Shape;220;p32"/>
          <p:cNvSpPr txBox="1"/>
          <p:nvPr>
            <p:ph idx="1" type="body"/>
          </p:nvPr>
        </p:nvSpPr>
        <p:spPr>
          <a:xfrm>
            <a:off x="311700" y="1152475"/>
            <a:ext cx="7545300" cy="21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Блок </a:t>
            </a:r>
            <a:r>
              <a:rPr lang="en" sz="1400">
                <a:solidFill>
                  <a:srgbClr val="FF0000"/>
                </a:solidFill>
              </a:rPr>
              <a:t>except</a:t>
            </a:r>
            <a:r>
              <a:rPr lang="en" sz="1400">
                <a:solidFill>
                  <a:schemeClr val="dk1"/>
                </a:solidFill>
              </a:rPr>
              <a:t> без указания конкретного исключения перехватывает все исключения, включая такие исключения, как </a:t>
            </a:r>
            <a:r>
              <a:rPr lang="en" sz="1400">
                <a:solidFill>
                  <a:srgbClr val="FF0000"/>
                </a:solidFill>
              </a:rPr>
              <a:t>SystemExit</a:t>
            </a:r>
            <a:r>
              <a:rPr lang="en" sz="1400">
                <a:solidFill>
                  <a:schemeClr val="dk1"/>
                </a:solidFill>
              </a:rPr>
              <a:t>, </a:t>
            </a:r>
            <a:r>
              <a:rPr lang="en" sz="1400">
                <a:solidFill>
                  <a:srgbClr val="FF0000"/>
                </a:solidFill>
              </a:rPr>
              <a:t>KeyboardInterrupt</a:t>
            </a:r>
            <a:r>
              <a:rPr lang="en" sz="1400">
                <a:solidFill>
                  <a:schemeClr val="dk1"/>
                </a:solidFill>
              </a:rPr>
              <a:t>, и </a:t>
            </a:r>
            <a:r>
              <a:rPr lang="en" sz="1400">
                <a:solidFill>
                  <a:srgbClr val="FF0000"/>
                </a:solidFill>
              </a:rPr>
              <a:t>GeneratorExit</a:t>
            </a:r>
            <a:r>
              <a:rPr lang="en" sz="1400">
                <a:solidFill>
                  <a:schemeClr val="dk1"/>
                </a:solidFill>
              </a:rPr>
              <a:t>, которые обычно не следует перехватывать, так как они используются для завершения работы программы и других системных действий. </a:t>
            </a:r>
            <a:endParaRPr sz="1400">
              <a:solidFill>
                <a:schemeClr val="dk1"/>
              </a:solidFill>
            </a:endParaRPr>
          </a:p>
          <a:p>
            <a:pPr indent="0" lvl="0" marL="0" rtl="0" algn="l">
              <a:spcBef>
                <a:spcPts val="1200"/>
              </a:spcBef>
              <a:spcAft>
                <a:spcPts val="1200"/>
              </a:spcAft>
              <a:buNone/>
            </a:pPr>
            <a:r>
              <a:rPr lang="en" sz="1400">
                <a:solidFill>
                  <a:schemeClr val="dk1"/>
                </a:solidFill>
              </a:rPr>
              <a:t>Для перехвата широкого </a:t>
            </a:r>
            <a:r>
              <a:rPr lang="en" sz="1400">
                <a:solidFill>
                  <a:schemeClr val="dk1"/>
                </a:solidFill>
              </a:rPr>
              <a:t>спектра</a:t>
            </a:r>
            <a:r>
              <a:rPr lang="en" sz="1400">
                <a:solidFill>
                  <a:schemeClr val="dk1"/>
                </a:solidFill>
              </a:rPr>
              <a:t> ошибок лучше указывать </a:t>
            </a:r>
            <a:r>
              <a:rPr lang="en" sz="1400">
                <a:solidFill>
                  <a:srgbClr val="FF0000"/>
                </a:solidFill>
              </a:rPr>
              <a:t>Exception</a:t>
            </a:r>
            <a:r>
              <a:rPr lang="en" sz="1400">
                <a:solidFill>
                  <a:schemeClr val="dk1"/>
                </a:solidFill>
              </a:rPr>
              <a:t>. </a:t>
            </a:r>
            <a:endParaRPr sz="1400">
              <a:solidFill>
                <a:schemeClr val="dk1"/>
              </a:solidFill>
            </a:endParaRPr>
          </a:p>
        </p:txBody>
      </p:sp>
      <p:pic>
        <p:nvPicPr>
          <p:cNvPr id="221" name="Google Shape;221;p32"/>
          <p:cNvPicPr preferRelativeResize="0"/>
          <p:nvPr/>
        </p:nvPicPr>
        <p:blipFill>
          <a:blip r:embed="rId5">
            <a:alphaModFix/>
          </a:blip>
          <a:stretch>
            <a:fillRect/>
          </a:stretch>
        </p:blipFill>
        <p:spPr>
          <a:xfrm>
            <a:off x="311700" y="2780675"/>
            <a:ext cx="8039100" cy="1847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Обработка нескольких исключений</a:t>
            </a:r>
            <a:endParaRPr/>
          </a:p>
        </p:txBody>
      </p:sp>
      <p:pic>
        <p:nvPicPr>
          <p:cNvPr descr="preencoded.png" id="227" name="Google Shape;227;p33"/>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228" name="Google Shape;228;p33"/>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229" name="Google Shape;229;p33"/>
          <p:cNvSpPr txBox="1"/>
          <p:nvPr>
            <p:ph idx="1" type="body"/>
          </p:nvPr>
        </p:nvSpPr>
        <p:spPr>
          <a:xfrm>
            <a:off x="5810425" y="1857375"/>
            <a:ext cx="2749800" cy="217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Вы можете обрабатывать несколько исключений в одном блоке </a:t>
            </a:r>
            <a:r>
              <a:rPr lang="en" sz="1500">
                <a:solidFill>
                  <a:srgbClr val="EB5757"/>
                </a:solidFill>
              </a:rPr>
              <a:t>except</a:t>
            </a:r>
            <a:r>
              <a:rPr lang="en" sz="1500">
                <a:solidFill>
                  <a:schemeClr val="dk1"/>
                </a:solidFill>
              </a:rPr>
              <a:t>, перечисляя их через запятую или используя несколько блоков </a:t>
            </a:r>
            <a:r>
              <a:rPr lang="en" sz="1500">
                <a:solidFill>
                  <a:srgbClr val="EB5757"/>
                </a:solidFill>
              </a:rPr>
              <a:t>except</a:t>
            </a:r>
            <a:r>
              <a:rPr lang="en" sz="1500">
                <a:solidFill>
                  <a:schemeClr val="dk1"/>
                </a:solidFill>
              </a:rPr>
              <a:t>. </a:t>
            </a:r>
            <a:endParaRPr sz="1500">
              <a:solidFill>
                <a:schemeClr val="dk1"/>
              </a:solidFill>
            </a:endParaRPr>
          </a:p>
        </p:txBody>
      </p:sp>
      <p:pic>
        <p:nvPicPr>
          <p:cNvPr id="230" name="Google Shape;230;p33"/>
          <p:cNvPicPr preferRelativeResize="0"/>
          <p:nvPr/>
        </p:nvPicPr>
        <p:blipFill>
          <a:blip r:embed="rId5">
            <a:alphaModFix/>
          </a:blip>
          <a:stretch>
            <a:fillRect/>
          </a:stretch>
        </p:blipFill>
        <p:spPr>
          <a:xfrm>
            <a:off x="529913" y="1263050"/>
            <a:ext cx="5105875" cy="3360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Распространение исключений</a:t>
            </a:r>
            <a:endParaRPr/>
          </a:p>
        </p:txBody>
      </p:sp>
      <p:pic>
        <p:nvPicPr>
          <p:cNvPr descr="preencoded.png" id="236" name="Google Shape;236;p34"/>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237" name="Google Shape;237;p34"/>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238" name="Google Shape;238;p34"/>
          <p:cNvSpPr txBox="1"/>
          <p:nvPr>
            <p:ph idx="1" type="body"/>
          </p:nvPr>
        </p:nvSpPr>
        <p:spPr>
          <a:xfrm>
            <a:off x="311700" y="865325"/>
            <a:ext cx="7545300" cy="101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Распространение исключений означает, что если исключение не обрабатывается в текущем блоке, то оно передается вверх по стеку вызовов до тех пор, пока не будет найден соответствующий блок </a:t>
            </a:r>
            <a:r>
              <a:rPr lang="en" sz="1400">
                <a:solidFill>
                  <a:srgbClr val="FF0000"/>
                </a:solidFill>
              </a:rPr>
              <a:t>except</a:t>
            </a:r>
            <a:r>
              <a:rPr lang="en" sz="1400">
                <a:solidFill>
                  <a:schemeClr val="dk1"/>
                </a:solidFill>
              </a:rPr>
              <a:t>, или программа завершится с ошибкой.</a:t>
            </a:r>
            <a:endParaRPr sz="1400">
              <a:solidFill>
                <a:schemeClr val="dk1"/>
              </a:solidFill>
            </a:endParaRPr>
          </a:p>
        </p:txBody>
      </p:sp>
      <p:pic>
        <p:nvPicPr>
          <p:cNvPr id="239" name="Google Shape;239;p34"/>
          <p:cNvPicPr preferRelativeResize="0"/>
          <p:nvPr/>
        </p:nvPicPr>
        <p:blipFill>
          <a:blip r:embed="rId5">
            <a:alphaModFix/>
          </a:blip>
          <a:stretch>
            <a:fillRect/>
          </a:stretch>
        </p:blipFill>
        <p:spPr>
          <a:xfrm>
            <a:off x="1114575" y="1802300"/>
            <a:ext cx="6333224" cy="3277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Задание для студентов</a:t>
            </a:r>
            <a:endParaRPr/>
          </a:p>
        </p:txBody>
      </p:sp>
      <p:pic>
        <p:nvPicPr>
          <p:cNvPr descr="preencoded.png" id="245" name="Google Shape;245;p35"/>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246" name="Google Shape;246;p35"/>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247" name="Google Shape;247;p35"/>
          <p:cNvSpPr txBox="1"/>
          <p:nvPr>
            <p:ph idx="1" type="body"/>
          </p:nvPr>
        </p:nvSpPr>
        <p:spPr>
          <a:xfrm>
            <a:off x="311700" y="847675"/>
            <a:ext cx="7545300" cy="48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Объясните распространение </a:t>
            </a:r>
            <a:r>
              <a:rPr lang="en" sz="1600">
                <a:solidFill>
                  <a:schemeClr val="dk1"/>
                </a:solidFill>
              </a:rPr>
              <a:t>исключения</a:t>
            </a:r>
            <a:r>
              <a:rPr lang="en" sz="1600">
                <a:solidFill>
                  <a:schemeClr val="dk1"/>
                </a:solidFill>
              </a:rPr>
              <a:t> в представленном коде.</a:t>
            </a:r>
            <a:endParaRPr sz="1600">
              <a:solidFill>
                <a:schemeClr val="dk1"/>
              </a:solidFill>
            </a:endParaRPr>
          </a:p>
        </p:txBody>
      </p:sp>
      <p:pic>
        <p:nvPicPr>
          <p:cNvPr id="248" name="Google Shape;248;p35"/>
          <p:cNvPicPr preferRelativeResize="0"/>
          <p:nvPr/>
        </p:nvPicPr>
        <p:blipFill>
          <a:blip r:embed="rId5">
            <a:alphaModFix/>
          </a:blip>
          <a:stretch>
            <a:fillRect/>
          </a:stretch>
        </p:blipFill>
        <p:spPr>
          <a:xfrm>
            <a:off x="1380800" y="1379500"/>
            <a:ext cx="6196276" cy="3672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6"/>
          <p:cNvPicPr preferRelativeResize="0"/>
          <p:nvPr/>
        </p:nvPicPr>
        <p:blipFill>
          <a:blip r:embed="rId3">
            <a:alphaModFix/>
          </a:blip>
          <a:stretch>
            <a:fillRect/>
          </a:stretch>
        </p:blipFill>
        <p:spPr>
          <a:xfrm>
            <a:off x="1909398" y="1255775"/>
            <a:ext cx="5116099" cy="3842049"/>
          </a:xfrm>
          <a:prstGeom prst="rect">
            <a:avLst/>
          </a:prstGeom>
          <a:noFill/>
          <a:ln>
            <a:noFill/>
          </a:ln>
        </p:spPr>
      </p:pic>
      <p:sp>
        <p:nvSpPr>
          <p:cNvPr id="254" name="Google Shape;254;p3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Задание для студентов</a:t>
            </a:r>
            <a:endParaRPr/>
          </a:p>
        </p:txBody>
      </p:sp>
      <p:pic>
        <p:nvPicPr>
          <p:cNvPr descr="preencoded.png" id="255" name="Google Shape;255;p36"/>
          <p:cNvPicPr preferRelativeResize="0"/>
          <p:nvPr/>
        </p:nvPicPr>
        <p:blipFill rotWithShape="1">
          <a:blip r:embed="rId4">
            <a:alphaModFix/>
          </a:blip>
          <a:srcRect b="0" l="0" r="0" t="0"/>
          <a:stretch/>
        </p:blipFill>
        <p:spPr>
          <a:xfrm>
            <a:off x="7680532" y="465497"/>
            <a:ext cx="1138239" cy="486575"/>
          </a:xfrm>
          <a:prstGeom prst="rect">
            <a:avLst/>
          </a:prstGeom>
          <a:noFill/>
          <a:ln>
            <a:noFill/>
          </a:ln>
        </p:spPr>
      </p:pic>
      <p:sp>
        <p:nvSpPr>
          <p:cNvPr id="256" name="Google Shape;256;p36"/>
          <p:cNvSpPr txBox="1"/>
          <p:nvPr>
            <p:ph idx="1" type="body"/>
          </p:nvPr>
        </p:nvSpPr>
        <p:spPr>
          <a:xfrm>
            <a:off x="311700" y="771475"/>
            <a:ext cx="7545300" cy="48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Объясните распространение исключения в представленном коде.</a:t>
            </a:r>
            <a:endParaRPr sz="1600">
              <a:solidFill>
                <a:schemeClr val="dk1"/>
              </a:solidFill>
            </a:endParaRPr>
          </a:p>
        </p:txBody>
      </p:sp>
      <p:pic>
        <p:nvPicPr>
          <p:cNvPr descr="preencoded.png" id="257" name="Google Shape;257;p36"/>
          <p:cNvPicPr preferRelativeResize="0"/>
          <p:nvPr/>
        </p:nvPicPr>
        <p:blipFill rotWithShape="1">
          <a:blip r:embed="rId5">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7"/>
          <p:cNvPicPr preferRelativeResize="0"/>
          <p:nvPr/>
        </p:nvPicPr>
        <p:blipFill>
          <a:blip r:embed="rId3">
            <a:alphaModFix/>
          </a:blip>
          <a:stretch>
            <a:fillRect/>
          </a:stretch>
        </p:blipFill>
        <p:spPr>
          <a:xfrm>
            <a:off x="456785" y="0"/>
            <a:ext cx="5308281" cy="5143501"/>
          </a:xfrm>
          <a:prstGeom prst="rect">
            <a:avLst/>
          </a:prstGeom>
          <a:noFill/>
          <a:ln>
            <a:noFill/>
          </a:ln>
        </p:spPr>
      </p:pic>
      <p:sp>
        <p:nvSpPr>
          <p:cNvPr id="263" name="Google Shape;263;p37"/>
          <p:cNvSpPr txBox="1"/>
          <p:nvPr>
            <p:ph type="title"/>
          </p:nvPr>
        </p:nvSpPr>
        <p:spPr>
          <a:xfrm>
            <a:off x="5947450" y="360750"/>
            <a:ext cx="3140700" cy="221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Задание для студентов</a:t>
            </a:r>
            <a:endParaRPr/>
          </a:p>
        </p:txBody>
      </p:sp>
      <p:sp>
        <p:nvSpPr>
          <p:cNvPr id="264" name="Google Shape;264;p37"/>
          <p:cNvSpPr txBox="1"/>
          <p:nvPr>
            <p:ph idx="1" type="body"/>
          </p:nvPr>
        </p:nvSpPr>
        <p:spPr>
          <a:xfrm>
            <a:off x="6106300" y="1921975"/>
            <a:ext cx="2823000" cy="187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Объясните распространение исключения в представленном коде.</a:t>
            </a:r>
            <a:endParaRPr sz="1600">
              <a:solidFill>
                <a:schemeClr val="dk1"/>
              </a:solidFill>
            </a:endParaRPr>
          </a:p>
        </p:txBody>
      </p:sp>
      <p:pic>
        <p:nvPicPr>
          <p:cNvPr descr="preencoded.png" id="265" name="Google Shape;265;p37"/>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Инструкция raise</a:t>
            </a:r>
            <a:endParaRPr/>
          </a:p>
        </p:txBody>
      </p:sp>
      <p:pic>
        <p:nvPicPr>
          <p:cNvPr descr="preencoded.png" id="271" name="Google Shape;271;p38"/>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272" name="Google Shape;272;p38"/>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273" name="Google Shape;273;p38"/>
          <p:cNvSpPr txBox="1"/>
          <p:nvPr>
            <p:ph idx="1" type="body"/>
          </p:nvPr>
        </p:nvSpPr>
        <p:spPr>
          <a:xfrm>
            <a:off x="311700" y="1000075"/>
            <a:ext cx="75453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Инструкция </a:t>
            </a:r>
            <a:r>
              <a:rPr lang="en" sz="1500">
                <a:solidFill>
                  <a:srgbClr val="EB5757"/>
                </a:solidFill>
              </a:rPr>
              <a:t>raise</a:t>
            </a:r>
            <a:r>
              <a:rPr lang="en" sz="1500">
                <a:solidFill>
                  <a:schemeClr val="dk1"/>
                </a:solidFill>
              </a:rPr>
              <a:t> используется, когда мы хотим сами вызвать исключение. </a:t>
            </a:r>
            <a:endParaRPr sz="1500">
              <a:solidFill>
                <a:schemeClr val="dk1"/>
              </a:solidFill>
            </a:endParaRPr>
          </a:p>
          <a:p>
            <a:pPr indent="0" lvl="0" marL="0" rtl="0" algn="l">
              <a:spcBef>
                <a:spcPts val="1200"/>
              </a:spcBef>
              <a:spcAft>
                <a:spcPts val="1200"/>
              </a:spcAft>
              <a:buNone/>
            </a:pPr>
            <a:r>
              <a:rPr lang="en" sz="1500">
                <a:solidFill>
                  <a:srgbClr val="EB5757"/>
                </a:solidFill>
              </a:rPr>
              <a:t>raise</a:t>
            </a:r>
            <a:r>
              <a:rPr lang="en" sz="1500">
                <a:solidFill>
                  <a:schemeClr val="dk1"/>
                </a:solidFill>
              </a:rPr>
              <a:t> можно использовать вместе со встроенными исключениями или создавать свои (этого мы делать пока не будем).</a:t>
            </a:r>
            <a:endParaRPr sz="1500">
              <a:solidFill>
                <a:schemeClr val="dk1"/>
              </a:solidFill>
            </a:endParaRPr>
          </a:p>
        </p:txBody>
      </p:sp>
      <p:pic>
        <p:nvPicPr>
          <p:cNvPr id="274" name="Google Shape;274;p38"/>
          <p:cNvPicPr preferRelativeResize="0"/>
          <p:nvPr/>
        </p:nvPicPr>
        <p:blipFill>
          <a:blip r:embed="rId5">
            <a:alphaModFix/>
          </a:blip>
          <a:stretch>
            <a:fillRect/>
          </a:stretch>
        </p:blipFill>
        <p:spPr>
          <a:xfrm>
            <a:off x="984600" y="2183475"/>
            <a:ext cx="6872401" cy="2791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Live-coding преподавателя</a:t>
            </a:r>
            <a:endParaRPr sz="2800">
              <a:solidFill>
                <a:srgbClr val="000000"/>
              </a:solidFill>
            </a:endParaRPr>
          </a:p>
        </p:txBody>
      </p:sp>
      <p:sp>
        <p:nvSpPr>
          <p:cNvPr id="280" name="Google Shape;280;p39"/>
          <p:cNvSpPr txBox="1"/>
          <p:nvPr/>
        </p:nvSpPr>
        <p:spPr>
          <a:xfrm>
            <a:off x="311700" y="1747875"/>
            <a:ext cx="8520600" cy="282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600">
                <a:solidFill>
                  <a:srgbClr val="0E0E0E"/>
                </a:solidFill>
              </a:rPr>
              <a:t>Покажите в режиме live-coding и объясните:</a:t>
            </a:r>
            <a:endParaRPr sz="1600">
              <a:solidFill>
                <a:srgbClr val="0E0E0E"/>
              </a:solidFill>
            </a:endParaRPr>
          </a:p>
          <a:p>
            <a:pPr indent="-330200" lvl="0" marL="457200" rtl="0" algn="l">
              <a:lnSpc>
                <a:spcPct val="115000"/>
              </a:lnSpc>
              <a:spcBef>
                <a:spcPts val="1000"/>
              </a:spcBef>
              <a:spcAft>
                <a:spcPts val="0"/>
              </a:spcAft>
              <a:buClr>
                <a:srgbClr val="0E0E0E"/>
              </a:buClr>
              <a:buSzPts val="1600"/>
              <a:buChar char="●"/>
            </a:pPr>
            <a:r>
              <a:rPr lang="en" sz="1600">
                <a:solidFill>
                  <a:srgbClr val="0E0E0E"/>
                </a:solidFill>
              </a:rPr>
              <a:t>Иерархию исключений</a:t>
            </a:r>
            <a:endParaRPr sz="1600">
              <a:solidFill>
                <a:srgbClr val="0E0E0E"/>
              </a:solidFill>
            </a:endParaRPr>
          </a:p>
          <a:p>
            <a:pPr indent="-330200" lvl="0" marL="457200" rtl="0" algn="l">
              <a:lnSpc>
                <a:spcPct val="115000"/>
              </a:lnSpc>
              <a:spcBef>
                <a:spcPts val="1000"/>
              </a:spcBef>
              <a:spcAft>
                <a:spcPts val="0"/>
              </a:spcAft>
              <a:buClr>
                <a:srgbClr val="0E0E0E"/>
              </a:buClr>
              <a:buSzPts val="1600"/>
              <a:buChar char="●"/>
            </a:pPr>
            <a:r>
              <a:rPr lang="en" sz="1600">
                <a:solidFill>
                  <a:srgbClr val="0E0E0E"/>
                </a:solidFill>
              </a:rPr>
              <a:t>Распространение исключения</a:t>
            </a:r>
            <a:endParaRPr sz="1600">
              <a:solidFill>
                <a:srgbClr val="0E0E0E"/>
              </a:solidFill>
            </a:endParaRPr>
          </a:p>
          <a:p>
            <a:pPr indent="-330200" lvl="0" marL="457200" rtl="0" algn="l">
              <a:lnSpc>
                <a:spcPct val="115000"/>
              </a:lnSpc>
              <a:spcBef>
                <a:spcPts val="1000"/>
              </a:spcBef>
              <a:spcAft>
                <a:spcPts val="1000"/>
              </a:spcAft>
              <a:buClr>
                <a:srgbClr val="0E0E0E"/>
              </a:buClr>
              <a:buSzPts val="1600"/>
              <a:buChar char="●"/>
            </a:pPr>
            <a:r>
              <a:rPr lang="en" sz="1600">
                <a:solidFill>
                  <a:srgbClr val="0E0E0E"/>
                </a:solidFill>
              </a:rPr>
              <a:t>Возбуждение исключение через raise</a:t>
            </a:r>
            <a:endParaRPr sz="1600">
              <a:solidFill>
                <a:srgbClr val="0E0E0E"/>
              </a:solidFill>
            </a:endParaRPr>
          </a:p>
        </p:txBody>
      </p:sp>
      <p:pic>
        <p:nvPicPr>
          <p:cNvPr descr="preencoded.png" id="281" name="Google Shape;281;p39"/>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282" name="Google Shape;282;p39"/>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Вопросы для студентов</a:t>
            </a:r>
            <a:endParaRPr/>
          </a:p>
        </p:txBody>
      </p:sp>
      <p:pic>
        <p:nvPicPr>
          <p:cNvPr descr="preencoded.png" id="288" name="Google Shape;288;p40"/>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289" name="Google Shape;289;p40"/>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290" name="Google Shape;290;p40"/>
          <p:cNvSpPr txBox="1"/>
          <p:nvPr>
            <p:ph idx="1" type="body"/>
          </p:nvPr>
        </p:nvSpPr>
        <p:spPr>
          <a:xfrm>
            <a:off x="311700" y="1470875"/>
            <a:ext cx="7545300" cy="3098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600">
              <a:solidFill>
                <a:schemeClr val="dk1"/>
              </a:solidFill>
            </a:endParaRPr>
          </a:p>
          <a:p>
            <a:pPr indent="-330200" lvl="0" marL="457200" rtl="0" algn="l">
              <a:spcBef>
                <a:spcPts val="1200"/>
              </a:spcBef>
              <a:spcAft>
                <a:spcPts val="0"/>
              </a:spcAft>
              <a:buClr>
                <a:schemeClr val="dk1"/>
              </a:buClr>
              <a:buSzPts val="1600"/>
              <a:buAutoNum type="arabicPeriod"/>
            </a:pPr>
            <a:r>
              <a:rPr lang="en" sz="1600">
                <a:solidFill>
                  <a:schemeClr val="dk1"/>
                </a:solidFill>
              </a:rPr>
              <a:t>Опишите иерархию исключений в Python</a:t>
            </a:r>
            <a:endParaRPr sz="1600">
              <a:solidFill>
                <a:schemeClr val="dk1"/>
              </a:solidFill>
            </a:endParaRPr>
          </a:p>
          <a:p>
            <a:pPr indent="-330200" lvl="0" marL="457200" rtl="0" algn="l">
              <a:spcBef>
                <a:spcPts val="1000"/>
              </a:spcBef>
              <a:spcAft>
                <a:spcPts val="0"/>
              </a:spcAft>
              <a:buClr>
                <a:schemeClr val="dk1"/>
              </a:buClr>
              <a:buSzPts val="1600"/>
              <a:buAutoNum type="arabicPeriod"/>
            </a:pPr>
            <a:r>
              <a:rPr lang="en" sz="1600">
                <a:solidFill>
                  <a:schemeClr val="dk1"/>
                </a:solidFill>
              </a:rPr>
              <a:t>Что означает распространение исключений?</a:t>
            </a:r>
            <a:endParaRPr sz="1600">
              <a:solidFill>
                <a:schemeClr val="dk1"/>
              </a:solidFill>
            </a:endParaRPr>
          </a:p>
          <a:p>
            <a:pPr indent="-330200" lvl="0" marL="457200" rtl="0" algn="l">
              <a:spcBef>
                <a:spcPts val="1200"/>
              </a:spcBef>
              <a:spcAft>
                <a:spcPts val="0"/>
              </a:spcAft>
              <a:buClr>
                <a:schemeClr val="dk1"/>
              </a:buClr>
              <a:buSzPts val="1600"/>
              <a:buAutoNum type="arabicPeriod"/>
            </a:pPr>
            <a:r>
              <a:rPr lang="en" sz="1600">
                <a:solidFill>
                  <a:schemeClr val="dk1"/>
                </a:solidFill>
              </a:rPr>
              <a:t>Для чего нужен raise? Как применять?</a:t>
            </a:r>
            <a:endParaRPr sz="16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Задание в сессионном зале</a:t>
            </a:r>
            <a:endParaRPr sz="2800"/>
          </a:p>
        </p:txBody>
      </p:sp>
      <p:sp>
        <p:nvSpPr>
          <p:cNvPr id="296" name="Google Shape;296;p41"/>
          <p:cNvSpPr txBox="1"/>
          <p:nvPr/>
        </p:nvSpPr>
        <p:spPr>
          <a:xfrm>
            <a:off x="311700" y="1406925"/>
            <a:ext cx="8520600" cy="316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solidFill>
                  <a:srgbClr val="000000"/>
                </a:solidFill>
              </a:rPr>
              <a:t>Выполните задания в файле </a:t>
            </a:r>
            <a:r>
              <a:rPr lang="en" sz="1500">
                <a:solidFill>
                  <a:srgbClr val="0000FF"/>
                </a:solidFill>
              </a:rPr>
              <a:t>exercise_2.py</a:t>
            </a:r>
            <a:endParaRPr sz="1500">
              <a:solidFill>
                <a:srgbClr val="0000FF"/>
              </a:solidFill>
            </a:endParaRPr>
          </a:p>
          <a:p>
            <a:pPr indent="0" lvl="0" marL="0" rtl="0" algn="l">
              <a:lnSpc>
                <a:spcPct val="115000"/>
              </a:lnSpc>
              <a:spcBef>
                <a:spcPts val="1000"/>
              </a:spcBef>
              <a:spcAft>
                <a:spcPts val="0"/>
              </a:spcAft>
              <a:buNone/>
            </a:pPr>
            <a:r>
              <a:rPr lang="en" sz="1500">
                <a:solidFill>
                  <a:srgbClr val="000000"/>
                </a:solidFill>
              </a:rPr>
              <a:t>Время выполнения: 20 минут</a:t>
            </a:r>
            <a:endParaRPr sz="1500">
              <a:solidFill>
                <a:srgbClr val="000000"/>
              </a:solidFill>
            </a:endParaRPr>
          </a:p>
          <a:p>
            <a:pPr indent="0" lvl="0" marL="0" rtl="0" algn="l">
              <a:lnSpc>
                <a:spcPct val="115000"/>
              </a:lnSpc>
              <a:spcBef>
                <a:spcPts val="1000"/>
              </a:spcBef>
              <a:spcAft>
                <a:spcPts val="0"/>
              </a:spcAft>
              <a:buNone/>
            </a:pPr>
            <a:r>
              <a:rPr lang="en" sz="1500">
                <a:solidFill>
                  <a:srgbClr val="000000"/>
                </a:solidFill>
              </a:rPr>
              <a:t>Как работать с заданием:</a:t>
            </a:r>
            <a:endParaRPr sz="1500">
              <a:solidFill>
                <a:srgbClr val="000000"/>
              </a:solidFill>
            </a:endParaRPr>
          </a:p>
          <a:p>
            <a:pPr indent="-323850" lvl="0" marL="457200" rtl="0" algn="l">
              <a:lnSpc>
                <a:spcPct val="115000"/>
              </a:lnSpc>
              <a:spcBef>
                <a:spcPts val="1000"/>
              </a:spcBef>
              <a:spcAft>
                <a:spcPts val="0"/>
              </a:spcAft>
              <a:buClr>
                <a:srgbClr val="000000"/>
              </a:buClr>
              <a:buSzPts val="1500"/>
              <a:buAutoNum type="arabicPeriod"/>
            </a:pPr>
            <a:r>
              <a:rPr lang="en" sz="1500">
                <a:solidFill>
                  <a:srgbClr val="000000"/>
                </a:solidFill>
              </a:rPr>
              <a:t>Поделитесь на команды по 3-4 человека и перейдите в сессионные залы.</a:t>
            </a:r>
            <a:endParaRPr sz="1500">
              <a:solidFill>
                <a:srgbClr val="000000"/>
              </a:solidFill>
            </a:endParaRPr>
          </a:p>
          <a:p>
            <a:pPr indent="-323850" lvl="0" marL="457200" rtl="0" algn="l">
              <a:lnSpc>
                <a:spcPct val="115000"/>
              </a:lnSpc>
              <a:spcBef>
                <a:spcPts val="1000"/>
              </a:spcBef>
              <a:spcAft>
                <a:spcPts val="0"/>
              </a:spcAft>
              <a:buClr>
                <a:srgbClr val="000000"/>
              </a:buClr>
              <a:buSzPts val="1500"/>
              <a:buAutoNum type="arabicPeriod"/>
            </a:pPr>
            <a:r>
              <a:rPr lang="en" sz="1500">
                <a:solidFill>
                  <a:srgbClr val="000000"/>
                </a:solidFill>
              </a:rPr>
              <a:t>Один человек демонстрирует экран и записывает решение, все остальные вырабатывают решение.</a:t>
            </a:r>
            <a:endParaRPr sz="1500">
              <a:solidFill>
                <a:srgbClr val="000000"/>
              </a:solidFill>
            </a:endParaRPr>
          </a:p>
          <a:p>
            <a:pPr indent="-323850" lvl="0" marL="457200" rtl="0" algn="l">
              <a:lnSpc>
                <a:spcPct val="115000"/>
              </a:lnSpc>
              <a:spcBef>
                <a:spcPts val="1000"/>
              </a:spcBef>
              <a:spcAft>
                <a:spcPts val="1000"/>
              </a:spcAft>
              <a:buClr>
                <a:srgbClr val="000000"/>
              </a:buClr>
              <a:buSzPts val="1500"/>
              <a:buAutoNum type="arabicPeriod"/>
            </a:pPr>
            <a:r>
              <a:rPr lang="en" sz="1500">
                <a:solidFill>
                  <a:srgbClr val="000000"/>
                </a:solidFill>
              </a:rPr>
              <a:t>Вся команда должна понимать решение, объясняйте друг другу.</a:t>
            </a:r>
            <a:endParaRPr sz="1500">
              <a:solidFill>
                <a:srgbClr val="000000"/>
              </a:solidFill>
            </a:endParaRPr>
          </a:p>
        </p:txBody>
      </p:sp>
      <p:pic>
        <p:nvPicPr>
          <p:cNvPr descr="preencoded.png" id="297" name="Google Shape;297;p41"/>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298" name="Google Shape;298;p41"/>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Логический тип Bool. Операторы сравнения</a:t>
            </a:r>
            <a:endParaRPr sz="2800">
              <a:solidFill>
                <a:srgbClr val="000000"/>
              </a:solidFill>
            </a:endParaRPr>
          </a:p>
        </p:txBody>
      </p:sp>
      <p:pic>
        <p:nvPicPr>
          <p:cNvPr descr="preencoded.png" id="73" name="Google Shape;73;p1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74" name="Google Shape;74;p15"/>
          <p:cNvSpPr txBox="1"/>
          <p:nvPr/>
        </p:nvSpPr>
        <p:spPr>
          <a:xfrm>
            <a:off x="771098" y="842162"/>
            <a:ext cx="2102400" cy="1893300"/>
          </a:xfrm>
          <a:prstGeom prst="rect">
            <a:avLst/>
          </a:prstGeom>
          <a:noFill/>
          <a:ln>
            <a:noFill/>
          </a:ln>
          <a:effectLst>
            <a:outerShdw rotWithShape="0" algn="tl" dir="2700000" dist="292100">
              <a:srgbClr val="FFAB40">
                <a:alpha val="40000"/>
              </a:srgbClr>
            </a:outerShdw>
          </a:effectLst>
        </p:spPr>
        <p:txBody>
          <a:bodyPr anchorCtr="0" anchor="t" bIns="22850" lIns="45725" spcFirstLastPara="1" rIns="45725" wrap="square" tIns="22850">
            <a:spAutoFit/>
          </a:bodyPr>
          <a:lstStyle/>
          <a:p>
            <a:pPr indent="0" lvl="0" marL="0" marR="0" rtl="0" algn="l">
              <a:lnSpc>
                <a:spcPct val="100000"/>
              </a:lnSpc>
              <a:spcBef>
                <a:spcPts val="0"/>
              </a:spcBef>
              <a:spcAft>
                <a:spcPts val="0"/>
              </a:spcAft>
              <a:buClr>
                <a:srgbClr val="000000"/>
              </a:buClr>
              <a:buSzPts val="12000"/>
              <a:buFont typeface="Arial"/>
              <a:buNone/>
            </a:pPr>
            <a:r>
              <a:rPr b="1" lang="en" sz="12000">
                <a:solidFill>
                  <a:srgbClr val="FFFFFF"/>
                </a:solidFill>
                <a:latin typeface="Inter"/>
                <a:ea typeface="Inter"/>
                <a:cs typeface="Inter"/>
                <a:sym typeface="Inter"/>
              </a:rPr>
              <a:t>1</a:t>
            </a:r>
            <a:endParaRPr b="1" i="0" sz="12000" u="none" cap="none" strike="noStrike">
              <a:solidFill>
                <a:srgbClr val="FFFFFF"/>
              </a:solidFill>
              <a:latin typeface="Inter"/>
              <a:ea typeface="Inter"/>
              <a:cs typeface="Inter"/>
              <a:sym typeface="Inter"/>
            </a:endParaRPr>
          </a:p>
        </p:txBody>
      </p:sp>
      <p:pic>
        <p:nvPicPr>
          <p:cNvPr descr="preencoded.png" id="75" name="Google Shape;75;p15"/>
          <p:cNvPicPr preferRelativeResize="0"/>
          <p:nvPr/>
        </p:nvPicPr>
        <p:blipFill rotWithShape="1">
          <a:blip r:embed="rId4">
            <a:alphaModFix/>
          </a:blip>
          <a:srcRect b="0" l="0" r="0" t="0"/>
          <a:stretch/>
        </p:blipFill>
        <p:spPr>
          <a:xfrm>
            <a:off x="5753096" y="2652713"/>
            <a:ext cx="3390905" cy="2490788"/>
          </a:xfrm>
          <a:prstGeom prst="rect">
            <a:avLst/>
          </a:prstGeom>
          <a:noFill/>
          <a:ln>
            <a:noFill/>
          </a:ln>
        </p:spPr>
      </p:pic>
      <p:cxnSp>
        <p:nvCxnSpPr>
          <p:cNvPr id="76" name="Google Shape;76;p15"/>
          <p:cNvCxnSpPr/>
          <p:nvPr/>
        </p:nvCxnSpPr>
        <p:spPr>
          <a:xfrm>
            <a:off x="2109537" y="0"/>
            <a:ext cx="0" cy="2711100"/>
          </a:xfrm>
          <a:prstGeom prst="straightConnector1">
            <a:avLst/>
          </a:prstGeom>
          <a:noFill/>
          <a:ln cap="flat" cmpd="sng" w="63500">
            <a:solidFill>
              <a:srgbClr val="FFFFFF"/>
            </a:solidFill>
            <a:prstDash val="solid"/>
            <a:round/>
            <a:headEnd len="sm" w="sm" type="none"/>
            <a:tailEnd len="sm" w="sm" type="none"/>
          </a:ln>
        </p:spPr>
      </p:cxnSp>
      <p:pic>
        <p:nvPicPr>
          <p:cNvPr descr="preencoded.png" id="77" name="Google Shape;77;p15"/>
          <p:cNvPicPr preferRelativeResize="0"/>
          <p:nvPr/>
        </p:nvPicPr>
        <p:blipFill rotWithShape="1">
          <a:blip r:embed="rId5">
            <a:alphaModFix/>
          </a:blip>
          <a:srcRect b="0" l="0" r="0" t="0"/>
          <a:stretch/>
        </p:blipFill>
        <p:spPr>
          <a:xfrm>
            <a:off x="7680532" y="465497"/>
            <a:ext cx="1138239" cy="486575"/>
          </a:xfrm>
          <a:prstGeom prst="rect">
            <a:avLst/>
          </a:prstGeom>
          <a:noFill/>
          <a:ln>
            <a:noFill/>
          </a:ln>
        </p:spPr>
      </p:pic>
      <p:sp>
        <p:nvSpPr>
          <p:cNvPr id="78" name="Google Shape;78;p15"/>
          <p:cNvSpPr/>
          <p:nvPr/>
        </p:nvSpPr>
        <p:spPr>
          <a:xfrm>
            <a:off x="2495350" y="1220900"/>
            <a:ext cx="6256800" cy="2041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4300"/>
              <a:buFont typeface="Arial"/>
              <a:buNone/>
            </a:pPr>
            <a:r>
              <a:rPr b="1" lang="en" sz="4300">
                <a:solidFill>
                  <a:srgbClr val="FFFFFF"/>
                </a:solidFill>
                <a:latin typeface="Inter"/>
                <a:ea typeface="Inter"/>
                <a:cs typeface="Inter"/>
                <a:sym typeface="Inter"/>
              </a:rPr>
              <a:t>Обработка исключений</a:t>
            </a:r>
            <a:endParaRPr b="1" sz="4300">
              <a:solidFill>
                <a:srgbClr val="FFFFFF"/>
              </a:solidFill>
              <a:latin typeface="Inter"/>
              <a:ea typeface="Inter"/>
              <a:cs typeface="Inter"/>
              <a:sym typeface="Int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2" name="Shape 302"/>
        <p:cNvGrpSpPr/>
        <p:nvPr/>
      </p:nvGrpSpPr>
      <p:grpSpPr>
        <a:xfrm>
          <a:off x="0" y="0"/>
          <a:ext cx="0" cy="0"/>
          <a:chOff x="0" y="0"/>
          <a:chExt cx="0" cy="0"/>
        </a:xfrm>
      </p:grpSpPr>
      <p:sp>
        <p:nvSpPr>
          <p:cNvPr id="303" name="Google Shape;303;p42"/>
          <p:cNvSpPr txBox="1"/>
          <p:nvPr/>
        </p:nvSpPr>
        <p:spPr>
          <a:xfrm>
            <a:off x="311700" y="2153450"/>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800">
                <a:solidFill>
                  <a:srgbClr val="FFFFFF"/>
                </a:solidFill>
              </a:rPr>
              <a:t>Работа в сессионном зале</a:t>
            </a:r>
            <a:endParaRPr sz="28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Презентация результатов</a:t>
            </a:r>
            <a:endParaRPr sz="2800">
              <a:solidFill>
                <a:srgbClr val="000000"/>
              </a:solidFill>
            </a:endParaRPr>
          </a:p>
        </p:txBody>
      </p:sp>
      <p:sp>
        <p:nvSpPr>
          <p:cNvPr id="309" name="Google Shape;309;p43"/>
          <p:cNvSpPr txBox="1"/>
          <p:nvPr/>
        </p:nvSpPr>
        <p:spPr>
          <a:xfrm>
            <a:off x="311700" y="1498275"/>
            <a:ext cx="6887400" cy="3070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solidFill>
                  <a:srgbClr val="000000"/>
                </a:solidFill>
              </a:rPr>
              <a:t>Пусть каждая команда покажет свои решения и расскажет:</a:t>
            </a:r>
            <a:endParaRPr sz="1500">
              <a:solidFill>
                <a:srgbClr val="000000"/>
              </a:solidFill>
            </a:endParaRPr>
          </a:p>
          <a:p>
            <a:pPr indent="-323850" lvl="0" marL="457200" rtl="0" algn="l">
              <a:lnSpc>
                <a:spcPct val="115000"/>
              </a:lnSpc>
              <a:spcBef>
                <a:spcPts val="1000"/>
              </a:spcBef>
              <a:spcAft>
                <a:spcPts val="0"/>
              </a:spcAft>
              <a:buClr>
                <a:srgbClr val="000000"/>
              </a:buClr>
              <a:buSzPts val="1500"/>
              <a:buChar char="●"/>
            </a:pPr>
            <a:r>
              <a:rPr lang="en" sz="1500">
                <a:solidFill>
                  <a:srgbClr val="000000"/>
                </a:solidFill>
              </a:rPr>
              <a:t>что получилось сделать;</a:t>
            </a:r>
            <a:endParaRPr sz="1500">
              <a:solidFill>
                <a:srgbClr val="000000"/>
              </a:solidFill>
            </a:endParaRPr>
          </a:p>
          <a:p>
            <a:pPr indent="-323850" lvl="0" marL="457200" rtl="0" algn="l">
              <a:lnSpc>
                <a:spcPct val="115000"/>
              </a:lnSpc>
              <a:spcBef>
                <a:spcPts val="1000"/>
              </a:spcBef>
              <a:spcAft>
                <a:spcPts val="0"/>
              </a:spcAft>
              <a:buClr>
                <a:srgbClr val="000000"/>
              </a:buClr>
              <a:buSzPts val="1500"/>
              <a:buChar char="●"/>
            </a:pPr>
            <a:r>
              <a:rPr lang="en" sz="1500">
                <a:solidFill>
                  <a:srgbClr val="000000"/>
                </a:solidFill>
              </a:rPr>
              <a:t>где были трудности и какие вопросы возникли в процессе решения.</a:t>
            </a:r>
            <a:endParaRPr sz="1500">
              <a:solidFill>
                <a:srgbClr val="000000"/>
              </a:solidFill>
            </a:endParaRPr>
          </a:p>
          <a:p>
            <a:pPr indent="0" lvl="0" marL="0" rtl="0" algn="l">
              <a:lnSpc>
                <a:spcPct val="115000"/>
              </a:lnSpc>
              <a:spcBef>
                <a:spcPts val="1000"/>
              </a:spcBef>
              <a:spcAft>
                <a:spcPts val="0"/>
              </a:spcAft>
              <a:buNone/>
            </a:pPr>
            <a:r>
              <a:t/>
            </a:r>
            <a:endParaRPr sz="1500">
              <a:solidFill>
                <a:srgbClr val="000000"/>
              </a:solidFill>
            </a:endParaRPr>
          </a:p>
          <a:p>
            <a:pPr indent="0" lvl="0" marL="0" rtl="0" algn="l">
              <a:lnSpc>
                <a:spcPct val="115000"/>
              </a:lnSpc>
              <a:spcBef>
                <a:spcPts val="1000"/>
              </a:spcBef>
              <a:spcAft>
                <a:spcPts val="0"/>
              </a:spcAft>
              <a:buNone/>
            </a:pPr>
            <a:r>
              <a:rPr lang="en" sz="1500">
                <a:solidFill>
                  <a:srgbClr val="000000"/>
                </a:solidFill>
              </a:rPr>
              <a:t>Преподаватель разбирает решения, указывает на ошибки и показывает верный подход к решению.</a:t>
            </a:r>
            <a:endParaRPr sz="1500">
              <a:solidFill>
                <a:srgbClr val="000000"/>
              </a:solidFill>
            </a:endParaRPr>
          </a:p>
          <a:p>
            <a:pPr indent="0" lvl="0" marL="0" rtl="0" algn="l">
              <a:lnSpc>
                <a:spcPct val="115000"/>
              </a:lnSpc>
              <a:spcBef>
                <a:spcPts val="1000"/>
              </a:spcBef>
              <a:spcAft>
                <a:spcPts val="1000"/>
              </a:spcAft>
              <a:buNone/>
            </a:pPr>
            <a:r>
              <a:t/>
            </a:r>
            <a:endParaRPr sz="1500">
              <a:solidFill>
                <a:srgbClr val="000000"/>
              </a:solidFill>
            </a:endParaRPr>
          </a:p>
        </p:txBody>
      </p:sp>
      <p:pic>
        <p:nvPicPr>
          <p:cNvPr descr="preencoded.png" id="310" name="Google Shape;310;p43"/>
          <p:cNvPicPr preferRelativeResize="0"/>
          <p:nvPr/>
        </p:nvPicPr>
        <p:blipFill rotWithShape="1">
          <a:blip r:embed="rId3">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Логический тип Bool. Операторы сравнения</a:t>
            </a:r>
            <a:endParaRPr sz="2800">
              <a:solidFill>
                <a:srgbClr val="000000"/>
              </a:solidFill>
            </a:endParaRPr>
          </a:p>
        </p:txBody>
      </p:sp>
      <p:pic>
        <p:nvPicPr>
          <p:cNvPr descr="preencoded.png" id="316" name="Google Shape;316;p4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17" name="Google Shape;317;p44"/>
          <p:cNvSpPr txBox="1"/>
          <p:nvPr/>
        </p:nvSpPr>
        <p:spPr>
          <a:xfrm>
            <a:off x="771098" y="842162"/>
            <a:ext cx="2102400" cy="1893300"/>
          </a:xfrm>
          <a:prstGeom prst="rect">
            <a:avLst/>
          </a:prstGeom>
          <a:noFill/>
          <a:ln>
            <a:noFill/>
          </a:ln>
          <a:effectLst>
            <a:outerShdw rotWithShape="0" algn="tl" dir="2700000" dist="292100">
              <a:srgbClr val="FFAB40">
                <a:alpha val="40000"/>
              </a:srgbClr>
            </a:outerShdw>
          </a:effectLst>
        </p:spPr>
        <p:txBody>
          <a:bodyPr anchorCtr="0" anchor="t" bIns="22850" lIns="45725" spcFirstLastPara="1" rIns="45725" wrap="square" tIns="22850">
            <a:spAutoFit/>
          </a:bodyPr>
          <a:lstStyle/>
          <a:p>
            <a:pPr indent="0" lvl="0" marL="0" marR="0" rtl="0" algn="l">
              <a:lnSpc>
                <a:spcPct val="100000"/>
              </a:lnSpc>
              <a:spcBef>
                <a:spcPts val="0"/>
              </a:spcBef>
              <a:spcAft>
                <a:spcPts val="0"/>
              </a:spcAft>
              <a:buClr>
                <a:srgbClr val="000000"/>
              </a:buClr>
              <a:buSzPts val="12000"/>
              <a:buFont typeface="Arial"/>
              <a:buNone/>
            </a:pPr>
            <a:r>
              <a:rPr b="1" lang="en" sz="12000">
                <a:solidFill>
                  <a:srgbClr val="FFFFFF"/>
                </a:solidFill>
                <a:latin typeface="Inter"/>
                <a:ea typeface="Inter"/>
                <a:cs typeface="Inter"/>
                <a:sym typeface="Inter"/>
              </a:rPr>
              <a:t>3</a:t>
            </a:r>
            <a:endParaRPr b="1" i="0" sz="12000" u="none" cap="none" strike="noStrike">
              <a:solidFill>
                <a:srgbClr val="FFFFFF"/>
              </a:solidFill>
              <a:latin typeface="Inter"/>
              <a:ea typeface="Inter"/>
              <a:cs typeface="Inter"/>
              <a:sym typeface="Inter"/>
            </a:endParaRPr>
          </a:p>
        </p:txBody>
      </p:sp>
      <p:pic>
        <p:nvPicPr>
          <p:cNvPr descr="preencoded.png" id="318" name="Google Shape;318;p44"/>
          <p:cNvPicPr preferRelativeResize="0"/>
          <p:nvPr/>
        </p:nvPicPr>
        <p:blipFill rotWithShape="1">
          <a:blip r:embed="rId4">
            <a:alphaModFix/>
          </a:blip>
          <a:srcRect b="0" l="0" r="0" t="0"/>
          <a:stretch/>
        </p:blipFill>
        <p:spPr>
          <a:xfrm>
            <a:off x="5753096" y="2652713"/>
            <a:ext cx="3390905" cy="2490788"/>
          </a:xfrm>
          <a:prstGeom prst="rect">
            <a:avLst/>
          </a:prstGeom>
          <a:noFill/>
          <a:ln>
            <a:noFill/>
          </a:ln>
        </p:spPr>
      </p:pic>
      <p:cxnSp>
        <p:nvCxnSpPr>
          <p:cNvPr id="319" name="Google Shape;319;p44"/>
          <p:cNvCxnSpPr/>
          <p:nvPr/>
        </p:nvCxnSpPr>
        <p:spPr>
          <a:xfrm>
            <a:off x="2109537" y="0"/>
            <a:ext cx="0" cy="2711100"/>
          </a:xfrm>
          <a:prstGeom prst="straightConnector1">
            <a:avLst/>
          </a:prstGeom>
          <a:noFill/>
          <a:ln cap="flat" cmpd="sng" w="63500">
            <a:solidFill>
              <a:srgbClr val="FFFFFF"/>
            </a:solidFill>
            <a:prstDash val="solid"/>
            <a:round/>
            <a:headEnd len="sm" w="sm" type="none"/>
            <a:tailEnd len="sm" w="sm" type="none"/>
          </a:ln>
        </p:spPr>
      </p:cxnSp>
      <p:pic>
        <p:nvPicPr>
          <p:cNvPr descr="preencoded.png" id="320" name="Google Shape;320;p44"/>
          <p:cNvPicPr preferRelativeResize="0"/>
          <p:nvPr/>
        </p:nvPicPr>
        <p:blipFill rotWithShape="1">
          <a:blip r:embed="rId5">
            <a:alphaModFix/>
          </a:blip>
          <a:srcRect b="0" l="0" r="0" t="0"/>
          <a:stretch/>
        </p:blipFill>
        <p:spPr>
          <a:xfrm>
            <a:off x="7680532" y="465497"/>
            <a:ext cx="1138239" cy="486575"/>
          </a:xfrm>
          <a:prstGeom prst="rect">
            <a:avLst/>
          </a:prstGeom>
          <a:noFill/>
          <a:ln>
            <a:noFill/>
          </a:ln>
        </p:spPr>
      </p:pic>
      <p:sp>
        <p:nvSpPr>
          <p:cNvPr id="321" name="Google Shape;321;p44"/>
          <p:cNvSpPr/>
          <p:nvPr/>
        </p:nvSpPr>
        <p:spPr>
          <a:xfrm>
            <a:off x="2495350" y="1220900"/>
            <a:ext cx="6256800" cy="2041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4300"/>
              <a:buFont typeface="Arial"/>
              <a:buNone/>
            </a:pPr>
            <a:r>
              <a:rPr b="1" lang="en" sz="4300">
                <a:solidFill>
                  <a:srgbClr val="FFFFFF"/>
                </a:solidFill>
                <a:latin typeface="Inter"/>
                <a:ea typeface="Inter"/>
                <a:cs typeface="Inter"/>
                <a:sym typeface="Inter"/>
              </a:rPr>
              <a:t>Интеграционная практика</a:t>
            </a:r>
            <a:endParaRPr b="1" sz="4300">
              <a:solidFill>
                <a:srgbClr val="FFFFFF"/>
              </a:solidFill>
              <a:latin typeface="Inter"/>
              <a:ea typeface="Inter"/>
              <a:cs typeface="Inter"/>
              <a:sym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Задание в сессионном зале</a:t>
            </a:r>
            <a:endParaRPr sz="2800"/>
          </a:p>
        </p:txBody>
      </p:sp>
      <p:sp>
        <p:nvSpPr>
          <p:cNvPr id="327" name="Google Shape;327;p45"/>
          <p:cNvSpPr txBox="1"/>
          <p:nvPr/>
        </p:nvSpPr>
        <p:spPr>
          <a:xfrm>
            <a:off x="311700" y="1406925"/>
            <a:ext cx="8520600" cy="316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solidFill>
                  <a:srgbClr val="000000"/>
                </a:solidFill>
              </a:rPr>
              <a:t>Выполните задания в файле </a:t>
            </a:r>
            <a:r>
              <a:rPr lang="en" sz="1500">
                <a:solidFill>
                  <a:srgbClr val="0000FF"/>
                </a:solidFill>
              </a:rPr>
              <a:t>exercise_3.py</a:t>
            </a:r>
            <a:endParaRPr sz="1500">
              <a:solidFill>
                <a:srgbClr val="0000FF"/>
              </a:solidFill>
            </a:endParaRPr>
          </a:p>
          <a:p>
            <a:pPr indent="0" lvl="0" marL="0" rtl="0" algn="l">
              <a:lnSpc>
                <a:spcPct val="115000"/>
              </a:lnSpc>
              <a:spcBef>
                <a:spcPts val="1000"/>
              </a:spcBef>
              <a:spcAft>
                <a:spcPts val="0"/>
              </a:spcAft>
              <a:buNone/>
            </a:pPr>
            <a:r>
              <a:rPr lang="en" sz="1500">
                <a:solidFill>
                  <a:srgbClr val="000000"/>
                </a:solidFill>
              </a:rPr>
              <a:t>Время выполнения: </a:t>
            </a:r>
            <a:r>
              <a:rPr lang="en" sz="1500"/>
              <a:t>3</a:t>
            </a:r>
            <a:r>
              <a:rPr lang="en" sz="1500">
                <a:solidFill>
                  <a:srgbClr val="000000"/>
                </a:solidFill>
              </a:rPr>
              <a:t>0 минут</a:t>
            </a:r>
            <a:endParaRPr sz="1500">
              <a:solidFill>
                <a:srgbClr val="000000"/>
              </a:solidFill>
            </a:endParaRPr>
          </a:p>
          <a:p>
            <a:pPr indent="0" lvl="0" marL="0" rtl="0" algn="l">
              <a:lnSpc>
                <a:spcPct val="115000"/>
              </a:lnSpc>
              <a:spcBef>
                <a:spcPts val="1000"/>
              </a:spcBef>
              <a:spcAft>
                <a:spcPts val="0"/>
              </a:spcAft>
              <a:buNone/>
            </a:pPr>
            <a:r>
              <a:rPr lang="en" sz="1500">
                <a:solidFill>
                  <a:srgbClr val="000000"/>
                </a:solidFill>
              </a:rPr>
              <a:t>Как работать с заданием:</a:t>
            </a:r>
            <a:endParaRPr sz="1500">
              <a:solidFill>
                <a:srgbClr val="000000"/>
              </a:solidFill>
            </a:endParaRPr>
          </a:p>
          <a:p>
            <a:pPr indent="-323850" lvl="0" marL="457200" rtl="0" algn="l">
              <a:lnSpc>
                <a:spcPct val="115000"/>
              </a:lnSpc>
              <a:spcBef>
                <a:spcPts val="1000"/>
              </a:spcBef>
              <a:spcAft>
                <a:spcPts val="0"/>
              </a:spcAft>
              <a:buClr>
                <a:srgbClr val="000000"/>
              </a:buClr>
              <a:buSzPts val="1500"/>
              <a:buAutoNum type="arabicPeriod"/>
            </a:pPr>
            <a:r>
              <a:rPr lang="en" sz="1500">
                <a:solidFill>
                  <a:srgbClr val="000000"/>
                </a:solidFill>
              </a:rPr>
              <a:t>Поделитесь на команды по 3-4 человека и перейдите в сессионные залы.</a:t>
            </a:r>
            <a:endParaRPr sz="1500">
              <a:solidFill>
                <a:srgbClr val="000000"/>
              </a:solidFill>
            </a:endParaRPr>
          </a:p>
          <a:p>
            <a:pPr indent="-323850" lvl="0" marL="457200" rtl="0" algn="l">
              <a:lnSpc>
                <a:spcPct val="115000"/>
              </a:lnSpc>
              <a:spcBef>
                <a:spcPts val="1000"/>
              </a:spcBef>
              <a:spcAft>
                <a:spcPts val="0"/>
              </a:spcAft>
              <a:buClr>
                <a:srgbClr val="000000"/>
              </a:buClr>
              <a:buSzPts val="1500"/>
              <a:buAutoNum type="arabicPeriod"/>
            </a:pPr>
            <a:r>
              <a:rPr lang="en" sz="1500">
                <a:solidFill>
                  <a:srgbClr val="000000"/>
                </a:solidFill>
              </a:rPr>
              <a:t>Один человек демонстрирует экран и записывает решение, все остальные вырабатывают решение.</a:t>
            </a:r>
            <a:endParaRPr sz="1500">
              <a:solidFill>
                <a:srgbClr val="000000"/>
              </a:solidFill>
            </a:endParaRPr>
          </a:p>
          <a:p>
            <a:pPr indent="-323850" lvl="0" marL="457200" rtl="0" algn="l">
              <a:lnSpc>
                <a:spcPct val="115000"/>
              </a:lnSpc>
              <a:spcBef>
                <a:spcPts val="1000"/>
              </a:spcBef>
              <a:spcAft>
                <a:spcPts val="1000"/>
              </a:spcAft>
              <a:buClr>
                <a:srgbClr val="000000"/>
              </a:buClr>
              <a:buSzPts val="1500"/>
              <a:buAutoNum type="arabicPeriod"/>
            </a:pPr>
            <a:r>
              <a:rPr lang="en" sz="1500">
                <a:solidFill>
                  <a:srgbClr val="000000"/>
                </a:solidFill>
              </a:rPr>
              <a:t>Вся команда должна понимать решение, объясняйте друг другу.</a:t>
            </a:r>
            <a:endParaRPr sz="1500">
              <a:solidFill>
                <a:srgbClr val="000000"/>
              </a:solidFill>
            </a:endParaRPr>
          </a:p>
        </p:txBody>
      </p:sp>
      <p:pic>
        <p:nvPicPr>
          <p:cNvPr descr="preencoded.png" id="328" name="Google Shape;328;p45"/>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329" name="Google Shape;329;p45"/>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3" name="Shape 333"/>
        <p:cNvGrpSpPr/>
        <p:nvPr/>
      </p:nvGrpSpPr>
      <p:grpSpPr>
        <a:xfrm>
          <a:off x="0" y="0"/>
          <a:ext cx="0" cy="0"/>
          <a:chOff x="0" y="0"/>
          <a:chExt cx="0" cy="0"/>
        </a:xfrm>
      </p:grpSpPr>
      <p:sp>
        <p:nvSpPr>
          <p:cNvPr id="334" name="Google Shape;334;p46"/>
          <p:cNvSpPr txBox="1"/>
          <p:nvPr/>
        </p:nvSpPr>
        <p:spPr>
          <a:xfrm>
            <a:off x="311700" y="2153450"/>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800">
                <a:solidFill>
                  <a:srgbClr val="FFFFFF"/>
                </a:solidFill>
              </a:rPr>
              <a:t>Работа в сессионном зале</a:t>
            </a:r>
            <a:endParaRPr sz="28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Презентация результатов</a:t>
            </a:r>
            <a:endParaRPr sz="2800">
              <a:solidFill>
                <a:srgbClr val="000000"/>
              </a:solidFill>
            </a:endParaRPr>
          </a:p>
        </p:txBody>
      </p:sp>
      <p:sp>
        <p:nvSpPr>
          <p:cNvPr id="340" name="Google Shape;340;p47"/>
          <p:cNvSpPr txBox="1"/>
          <p:nvPr/>
        </p:nvSpPr>
        <p:spPr>
          <a:xfrm>
            <a:off x="311700" y="1498275"/>
            <a:ext cx="6887400" cy="3070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solidFill>
                  <a:srgbClr val="000000"/>
                </a:solidFill>
              </a:rPr>
              <a:t>Пусть каждая команда покажет свои решения и расскажет:</a:t>
            </a:r>
            <a:endParaRPr sz="1500">
              <a:solidFill>
                <a:srgbClr val="000000"/>
              </a:solidFill>
            </a:endParaRPr>
          </a:p>
          <a:p>
            <a:pPr indent="-323850" lvl="0" marL="457200" rtl="0" algn="l">
              <a:lnSpc>
                <a:spcPct val="115000"/>
              </a:lnSpc>
              <a:spcBef>
                <a:spcPts val="1000"/>
              </a:spcBef>
              <a:spcAft>
                <a:spcPts val="0"/>
              </a:spcAft>
              <a:buClr>
                <a:srgbClr val="000000"/>
              </a:buClr>
              <a:buSzPts val="1500"/>
              <a:buChar char="●"/>
            </a:pPr>
            <a:r>
              <a:rPr lang="en" sz="1500">
                <a:solidFill>
                  <a:srgbClr val="000000"/>
                </a:solidFill>
              </a:rPr>
              <a:t>что получилось сделать;</a:t>
            </a:r>
            <a:endParaRPr sz="1500">
              <a:solidFill>
                <a:srgbClr val="000000"/>
              </a:solidFill>
            </a:endParaRPr>
          </a:p>
          <a:p>
            <a:pPr indent="-323850" lvl="0" marL="457200" rtl="0" algn="l">
              <a:lnSpc>
                <a:spcPct val="115000"/>
              </a:lnSpc>
              <a:spcBef>
                <a:spcPts val="1000"/>
              </a:spcBef>
              <a:spcAft>
                <a:spcPts val="0"/>
              </a:spcAft>
              <a:buClr>
                <a:srgbClr val="000000"/>
              </a:buClr>
              <a:buSzPts val="1500"/>
              <a:buChar char="●"/>
            </a:pPr>
            <a:r>
              <a:rPr lang="en" sz="1500">
                <a:solidFill>
                  <a:srgbClr val="000000"/>
                </a:solidFill>
              </a:rPr>
              <a:t>где были трудности и какие вопросы возникли в процессе решения.</a:t>
            </a:r>
            <a:endParaRPr sz="1500">
              <a:solidFill>
                <a:srgbClr val="000000"/>
              </a:solidFill>
            </a:endParaRPr>
          </a:p>
          <a:p>
            <a:pPr indent="0" lvl="0" marL="0" rtl="0" algn="l">
              <a:lnSpc>
                <a:spcPct val="115000"/>
              </a:lnSpc>
              <a:spcBef>
                <a:spcPts val="1000"/>
              </a:spcBef>
              <a:spcAft>
                <a:spcPts val="0"/>
              </a:spcAft>
              <a:buNone/>
            </a:pPr>
            <a:r>
              <a:t/>
            </a:r>
            <a:endParaRPr sz="1500">
              <a:solidFill>
                <a:srgbClr val="000000"/>
              </a:solidFill>
            </a:endParaRPr>
          </a:p>
          <a:p>
            <a:pPr indent="0" lvl="0" marL="0" rtl="0" algn="l">
              <a:lnSpc>
                <a:spcPct val="115000"/>
              </a:lnSpc>
              <a:spcBef>
                <a:spcPts val="1000"/>
              </a:spcBef>
              <a:spcAft>
                <a:spcPts val="0"/>
              </a:spcAft>
              <a:buNone/>
            </a:pPr>
            <a:r>
              <a:rPr lang="en" sz="1500">
                <a:solidFill>
                  <a:srgbClr val="000000"/>
                </a:solidFill>
              </a:rPr>
              <a:t>Преподаватель разбирает решения, указывает на ошибки и показывает верный подход к решению.</a:t>
            </a:r>
            <a:endParaRPr sz="1500">
              <a:solidFill>
                <a:srgbClr val="000000"/>
              </a:solidFill>
            </a:endParaRPr>
          </a:p>
          <a:p>
            <a:pPr indent="0" lvl="0" marL="0" rtl="0" algn="l">
              <a:lnSpc>
                <a:spcPct val="115000"/>
              </a:lnSpc>
              <a:spcBef>
                <a:spcPts val="1000"/>
              </a:spcBef>
              <a:spcAft>
                <a:spcPts val="1000"/>
              </a:spcAft>
              <a:buNone/>
            </a:pPr>
            <a:r>
              <a:t/>
            </a:r>
            <a:endParaRPr sz="1500">
              <a:solidFill>
                <a:srgbClr val="000000"/>
              </a:solidFill>
            </a:endParaRPr>
          </a:p>
        </p:txBody>
      </p:sp>
      <p:pic>
        <p:nvPicPr>
          <p:cNvPr descr="preencoded.png" id="341" name="Google Shape;341;p47"/>
          <p:cNvPicPr preferRelativeResize="0"/>
          <p:nvPr/>
        </p:nvPicPr>
        <p:blipFill rotWithShape="1">
          <a:blip r:embed="rId3">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Логический тип Bool. Операторы сравнения</a:t>
            </a:r>
            <a:endParaRPr sz="2800">
              <a:solidFill>
                <a:srgbClr val="000000"/>
              </a:solidFill>
            </a:endParaRPr>
          </a:p>
        </p:txBody>
      </p:sp>
      <p:pic>
        <p:nvPicPr>
          <p:cNvPr descr="preencoded.png" id="347" name="Google Shape;347;p4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48" name="Google Shape;348;p48"/>
          <p:cNvSpPr txBox="1"/>
          <p:nvPr/>
        </p:nvSpPr>
        <p:spPr>
          <a:xfrm>
            <a:off x="771098" y="842162"/>
            <a:ext cx="2102400" cy="1893300"/>
          </a:xfrm>
          <a:prstGeom prst="rect">
            <a:avLst/>
          </a:prstGeom>
          <a:noFill/>
          <a:ln>
            <a:noFill/>
          </a:ln>
          <a:effectLst>
            <a:outerShdw rotWithShape="0" algn="tl" dir="2700000" dist="292100">
              <a:srgbClr val="FFAB40">
                <a:alpha val="40000"/>
              </a:srgbClr>
            </a:outerShdw>
          </a:effectLst>
        </p:spPr>
        <p:txBody>
          <a:bodyPr anchorCtr="0" anchor="t" bIns="22850" lIns="45725" spcFirstLastPara="1" rIns="45725" wrap="square" tIns="22850">
            <a:spAutoFit/>
          </a:bodyPr>
          <a:lstStyle/>
          <a:p>
            <a:pPr indent="0" lvl="0" marL="0" marR="0" rtl="0" algn="l">
              <a:lnSpc>
                <a:spcPct val="100000"/>
              </a:lnSpc>
              <a:spcBef>
                <a:spcPts val="0"/>
              </a:spcBef>
              <a:spcAft>
                <a:spcPts val="0"/>
              </a:spcAft>
              <a:buClr>
                <a:srgbClr val="000000"/>
              </a:buClr>
              <a:buSzPts val="12000"/>
              <a:buFont typeface="Arial"/>
              <a:buNone/>
            </a:pPr>
            <a:r>
              <a:rPr b="1" lang="en" sz="12000">
                <a:solidFill>
                  <a:srgbClr val="FFFFFF"/>
                </a:solidFill>
                <a:latin typeface="Inter"/>
                <a:ea typeface="Inter"/>
                <a:cs typeface="Inter"/>
                <a:sym typeface="Inter"/>
              </a:rPr>
              <a:t>4</a:t>
            </a:r>
            <a:endParaRPr b="1" i="0" sz="12000" u="none" cap="none" strike="noStrike">
              <a:solidFill>
                <a:srgbClr val="FFFFFF"/>
              </a:solidFill>
              <a:latin typeface="Inter"/>
              <a:ea typeface="Inter"/>
              <a:cs typeface="Inter"/>
              <a:sym typeface="Inter"/>
            </a:endParaRPr>
          </a:p>
        </p:txBody>
      </p:sp>
      <p:pic>
        <p:nvPicPr>
          <p:cNvPr descr="preencoded.png" id="349" name="Google Shape;349;p48"/>
          <p:cNvPicPr preferRelativeResize="0"/>
          <p:nvPr/>
        </p:nvPicPr>
        <p:blipFill rotWithShape="1">
          <a:blip r:embed="rId4">
            <a:alphaModFix/>
          </a:blip>
          <a:srcRect b="0" l="0" r="0" t="0"/>
          <a:stretch/>
        </p:blipFill>
        <p:spPr>
          <a:xfrm>
            <a:off x="5753096" y="2652713"/>
            <a:ext cx="3390905" cy="2490788"/>
          </a:xfrm>
          <a:prstGeom prst="rect">
            <a:avLst/>
          </a:prstGeom>
          <a:noFill/>
          <a:ln>
            <a:noFill/>
          </a:ln>
        </p:spPr>
      </p:pic>
      <p:cxnSp>
        <p:nvCxnSpPr>
          <p:cNvPr id="350" name="Google Shape;350;p48"/>
          <p:cNvCxnSpPr/>
          <p:nvPr/>
        </p:nvCxnSpPr>
        <p:spPr>
          <a:xfrm>
            <a:off x="2109537" y="0"/>
            <a:ext cx="0" cy="2711100"/>
          </a:xfrm>
          <a:prstGeom prst="straightConnector1">
            <a:avLst/>
          </a:prstGeom>
          <a:noFill/>
          <a:ln cap="flat" cmpd="sng" w="63500">
            <a:solidFill>
              <a:srgbClr val="FFFFFF"/>
            </a:solidFill>
            <a:prstDash val="solid"/>
            <a:round/>
            <a:headEnd len="sm" w="sm" type="none"/>
            <a:tailEnd len="sm" w="sm" type="none"/>
          </a:ln>
        </p:spPr>
      </p:cxnSp>
      <p:pic>
        <p:nvPicPr>
          <p:cNvPr descr="preencoded.png" id="351" name="Google Shape;351;p48"/>
          <p:cNvPicPr preferRelativeResize="0"/>
          <p:nvPr/>
        </p:nvPicPr>
        <p:blipFill rotWithShape="1">
          <a:blip r:embed="rId5">
            <a:alphaModFix/>
          </a:blip>
          <a:srcRect b="0" l="0" r="0" t="0"/>
          <a:stretch/>
        </p:blipFill>
        <p:spPr>
          <a:xfrm>
            <a:off x="7680532" y="465497"/>
            <a:ext cx="1138239" cy="486575"/>
          </a:xfrm>
          <a:prstGeom prst="rect">
            <a:avLst/>
          </a:prstGeom>
          <a:noFill/>
          <a:ln>
            <a:noFill/>
          </a:ln>
        </p:spPr>
      </p:pic>
      <p:sp>
        <p:nvSpPr>
          <p:cNvPr id="352" name="Google Shape;352;p48"/>
          <p:cNvSpPr/>
          <p:nvPr/>
        </p:nvSpPr>
        <p:spPr>
          <a:xfrm>
            <a:off x="2495350" y="1525700"/>
            <a:ext cx="6256800" cy="1736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4300"/>
              <a:buFont typeface="Arial"/>
              <a:buNone/>
            </a:pPr>
            <a:r>
              <a:rPr b="1" lang="en" sz="4300">
                <a:solidFill>
                  <a:srgbClr val="FFFFFF"/>
                </a:solidFill>
                <a:latin typeface="Inter"/>
                <a:ea typeface="Inter"/>
                <a:cs typeface="Inter"/>
                <a:sym typeface="Inter"/>
              </a:rPr>
              <a:t>Домашнее задание</a:t>
            </a:r>
            <a:endParaRPr b="1" sz="4300">
              <a:solidFill>
                <a:srgbClr val="FFFFFF"/>
              </a:solidFill>
              <a:latin typeface="Inter"/>
              <a:ea typeface="Inter"/>
              <a:cs typeface="Inter"/>
              <a:sym typeface="Int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descr="preencoded.png" id="357" name="Google Shape;357;p49"/>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358" name="Google Shape;358;p49"/>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359" name="Google Shape;359;p49"/>
          <p:cNvSpPr txBox="1"/>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2500"/>
              <a:t>Домашнее задание</a:t>
            </a:r>
            <a:endParaRPr sz="2500"/>
          </a:p>
        </p:txBody>
      </p:sp>
      <p:sp>
        <p:nvSpPr>
          <p:cNvPr id="360" name="Google Shape;360;p49"/>
          <p:cNvSpPr txBox="1"/>
          <p:nvPr/>
        </p:nvSpPr>
        <p:spPr>
          <a:xfrm>
            <a:off x="311700" y="1196800"/>
            <a:ext cx="6421500" cy="3372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AutoNum type="arabicPeriod"/>
            </a:pPr>
            <a:r>
              <a:rPr lang="en" sz="1600">
                <a:solidFill>
                  <a:srgbClr val="000000"/>
                </a:solidFill>
              </a:rPr>
              <a:t>Выполните задания в файле </a:t>
            </a:r>
            <a:r>
              <a:rPr lang="en" sz="1600">
                <a:solidFill>
                  <a:srgbClr val="0000FF"/>
                </a:solidFill>
              </a:rPr>
              <a:t>homework.py</a:t>
            </a:r>
            <a:r>
              <a:rPr lang="en" sz="1600">
                <a:solidFill>
                  <a:srgbClr val="000000"/>
                </a:solidFill>
              </a:rPr>
              <a:t> в папке урока.</a:t>
            </a:r>
            <a:r>
              <a:rPr lang="en" sz="1600"/>
              <a:t> </a:t>
            </a:r>
            <a:r>
              <a:rPr lang="en" sz="1600">
                <a:solidFill>
                  <a:srgbClr val="000000"/>
                </a:solidFill>
              </a:rPr>
              <a:t>Прорешайте еще раз индивидуально все задания, которые решали в классе.</a:t>
            </a:r>
            <a:r>
              <a:rPr lang="en" sz="1600"/>
              <a:t> Начните с тех, что не успели сделать в классе.</a:t>
            </a:r>
            <a:endParaRPr sz="1600"/>
          </a:p>
          <a:p>
            <a:pPr indent="-330200" lvl="0" marL="457200" rtl="0" algn="l">
              <a:lnSpc>
                <a:spcPct val="115000"/>
              </a:lnSpc>
              <a:spcBef>
                <a:spcPts val="1000"/>
              </a:spcBef>
              <a:spcAft>
                <a:spcPts val="0"/>
              </a:spcAft>
              <a:buSzPts val="1600"/>
              <a:buAutoNum type="arabicPeriod"/>
            </a:pPr>
            <a:r>
              <a:rPr lang="en" sz="1600"/>
              <a:t>Повторите теорию по презентации. Посмотрите на ютубе видео разных авторов по теме урока, чтобы составить более широкое впечатление.</a:t>
            </a:r>
            <a:endParaRPr sz="1600"/>
          </a:p>
          <a:p>
            <a:pPr indent="-330200" lvl="0" marL="457200" rtl="0" algn="l">
              <a:lnSpc>
                <a:spcPct val="115000"/>
              </a:lnSpc>
              <a:spcBef>
                <a:spcPts val="1000"/>
              </a:spcBef>
              <a:spcAft>
                <a:spcPts val="0"/>
              </a:spcAft>
              <a:buSzPts val="1600"/>
              <a:buAutoNum type="arabicPeriod"/>
            </a:pPr>
            <a:r>
              <a:rPr lang="en" sz="1600"/>
              <a:t>Заучите синтаксис пройденных конструкций.</a:t>
            </a:r>
            <a:endParaRPr sz="1600"/>
          </a:p>
          <a:p>
            <a:pPr indent="-330200" lvl="0" marL="457200" rtl="0" algn="l">
              <a:lnSpc>
                <a:spcPct val="115000"/>
              </a:lnSpc>
              <a:spcBef>
                <a:spcPts val="1000"/>
              </a:spcBef>
              <a:spcAft>
                <a:spcPts val="1000"/>
              </a:spcAft>
              <a:buSzPts val="1600"/>
              <a:buAutoNum type="arabicPeriod"/>
            </a:pPr>
            <a:r>
              <a:rPr lang="en" sz="1600"/>
              <a:t>Повторите синтаксис в пройденных уроках.</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Введение в обработку исключений</a:t>
            </a:r>
            <a:endParaRPr/>
          </a:p>
        </p:txBody>
      </p:sp>
      <p:pic>
        <p:nvPicPr>
          <p:cNvPr descr="preencoded.png" id="84" name="Google Shape;84;p16"/>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85" name="Google Shape;85;p16"/>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86" name="Google Shape;86;p16"/>
          <p:cNvSpPr txBox="1"/>
          <p:nvPr>
            <p:ph idx="1" type="body"/>
          </p:nvPr>
        </p:nvSpPr>
        <p:spPr>
          <a:xfrm>
            <a:off x="311700" y="1152475"/>
            <a:ext cx="7545300" cy="178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400">
                <a:solidFill>
                  <a:schemeClr val="dk1"/>
                </a:solidFill>
              </a:rPr>
              <a:t>Обработка исключений – это создание сценария поведения для всей программы или отдельной строки программы на случай возникновения ошибки. По общему правилу при возникновении ошибки программа завершается. Обработка исключений помогает продолжить работу программы несмотря на ошибку. </a:t>
            </a:r>
            <a:endParaRPr sz="1400">
              <a:solidFill>
                <a:schemeClr val="dk1"/>
              </a:solidFill>
            </a:endParaRPr>
          </a:p>
          <a:p>
            <a:pPr indent="0" lvl="0" marL="0" rtl="0" algn="l">
              <a:spcBef>
                <a:spcPts val="1200"/>
              </a:spcBef>
              <a:spcAft>
                <a:spcPts val="1200"/>
              </a:spcAft>
              <a:buClr>
                <a:schemeClr val="dk1"/>
              </a:buClr>
              <a:buSzPts val="1100"/>
              <a:buFont typeface="Arial"/>
              <a:buNone/>
            </a:pPr>
            <a:r>
              <a:rPr lang="en" sz="1400">
                <a:solidFill>
                  <a:schemeClr val="dk1"/>
                </a:solidFill>
              </a:rPr>
              <a:t>Примеры ошибок:</a:t>
            </a:r>
            <a:endParaRPr sz="1400">
              <a:solidFill>
                <a:schemeClr val="dk1"/>
              </a:solidFill>
            </a:endParaRPr>
          </a:p>
        </p:txBody>
      </p:sp>
      <p:pic>
        <p:nvPicPr>
          <p:cNvPr id="87" name="Google Shape;87;p16"/>
          <p:cNvPicPr preferRelativeResize="0"/>
          <p:nvPr/>
        </p:nvPicPr>
        <p:blipFill>
          <a:blip r:embed="rId5">
            <a:alphaModFix/>
          </a:blip>
          <a:stretch>
            <a:fillRect/>
          </a:stretch>
        </p:blipFill>
        <p:spPr>
          <a:xfrm>
            <a:off x="311700" y="2932675"/>
            <a:ext cx="8289000" cy="146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Блоки try и except</a:t>
            </a:r>
            <a:endParaRPr/>
          </a:p>
        </p:txBody>
      </p:sp>
      <p:pic>
        <p:nvPicPr>
          <p:cNvPr descr="preencoded.png" id="93" name="Google Shape;93;p17"/>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94" name="Google Shape;94;p17"/>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95" name="Google Shape;95;p17"/>
          <p:cNvSpPr txBox="1"/>
          <p:nvPr>
            <p:ph idx="1" type="body"/>
          </p:nvPr>
        </p:nvSpPr>
        <p:spPr>
          <a:xfrm>
            <a:off x="311700" y="1152475"/>
            <a:ext cx="7956300" cy="1232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500">
                <a:solidFill>
                  <a:schemeClr val="dk1"/>
                </a:solidFill>
              </a:rPr>
              <a:t>Блок </a:t>
            </a:r>
            <a:r>
              <a:rPr lang="en" sz="1500">
                <a:solidFill>
                  <a:srgbClr val="EB5757"/>
                </a:solidFill>
              </a:rPr>
              <a:t>try</a:t>
            </a:r>
            <a:r>
              <a:rPr lang="en" sz="1500">
                <a:solidFill>
                  <a:schemeClr val="dk1"/>
                </a:solidFill>
              </a:rPr>
              <a:t> используется для обертывания кода, который может вызвать исключение. </a:t>
            </a:r>
            <a:endParaRPr sz="1500">
              <a:solidFill>
                <a:schemeClr val="dk1"/>
              </a:solidFill>
            </a:endParaRPr>
          </a:p>
          <a:p>
            <a:pPr indent="0" lvl="0" marL="0" rtl="0" algn="l">
              <a:spcBef>
                <a:spcPts val="1200"/>
              </a:spcBef>
              <a:spcAft>
                <a:spcPts val="1200"/>
              </a:spcAft>
              <a:buClr>
                <a:schemeClr val="dk1"/>
              </a:buClr>
              <a:buSzPts val="1100"/>
              <a:buFont typeface="Arial"/>
              <a:buNone/>
            </a:pPr>
            <a:r>
              <a:rPr lang="en" sz="1500">
                <a:solidFill>
                  <a:schemeClr val="dk1"/>
                </a:solidFill>
              </a:rPr>
              <a:t>Если возникает исключение, управление передается в блок </a:t>
            </a:r>
            <a:r>
              <a:rPr lang="en" sz="1500">
                <a:solidFill>
                  <a:srgbClr val="EB5757"/>
                </a:solidFill>
              </a:rPr>
              <a:t>except</a:t>
            </a:r>
            <a:r>
              <a:rPr lang="en" sz="1500">
                <a:solidFill>
                  <a:schemeClr val="dk1"/>
                </a:solidFill>
              </a:rPr>
              <a:t>, который содержит код для обработки исключения.</a:t>
            </a:r>
            <a:endParaRPr sz="1500">
              <a:solidFill>
                <a:schemeClr val="dk1"/>
              </a:solidFill>
            </a:endParaRPr>
          </a:p>
        </p:txBody>
      </p:sp>
      <p:pic>
        <p:nvPicPr>
          <p:cNvPr id="96" name="Google Shape;96;p17"/>
          <p:cNvPicPr preferRelativeResize="0"/>
          <p:nvPr/>
        </p:nvPicPr>
        <p:blipFill>
          <a:blip r:embed="rId5">
            <a:alphaModFix/>
          </a:blip>
          <a:stretch>
            <a:fillRect/>
          </a:stretch>
        </p:blipFill>
        <p:spPr>
          <a:xfrm>
            <a:off x="1097000" y="2384575"/>
            <a:ext cx="6628751" cy="185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Обработка всех исключений</a:t>
            </a:r>
            <a:endParaRPr/>
          </a:p>
        </p:txBody>
      </p:sp>
      <p:pic>
        <p:nvPicPr>
          <p:cNvPr descr="preencoded.png" id="102" name="Google Shape;102;p18"/>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03" name="Google Shape;103;p18"/>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104" name="Google Shape;104;p18"/>
          <p:cNvSpPr txBox="1"/>
          <p:nvPr>
            <p:ph idx="1" type="body"/>
          </p:nvPr>
        </p:nvSpPr>
        <p:spPr>
          <a:xfrm>
            <a:off x="311700" y="1152475"/>
            <a:ext cx="7280100" cy="102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Блок </a:t>
            </a:r>
            <a:r>
              <a:rPr lang="en" sz="1500">
                <a:solidFill>
                  <a:srgbClr val="EB5757"/>
                </a:solidFill>
              </a:rPr>
              <a:t>except</a:t>
            </a:r>
            <a:r>
              <a:rPr lang="en" sz="1500">
                <a:solidFill>
                  <a:schemeClr val="dk1"/>
                </a:solidFill>
              </a:rPr>
              <a:t> без указания конкретной ошибки перехватывает все исключения. </a:t>
            </a:r>
            <a:endParaRPr sz="1500">
              <a:solidFill>
                <a:schemeClr val="dk1"/>
              </a:solidFill>
            </a:endParaRPr>
          </a:p>
        </p:txBody>
      </p:sp>
      <p:pic>
        <p:nvPicPr>
          <p:cNvPr id="105" name="Google Shape;105;p18"/>
          <p:cNvPicPr preferRelativeResize="0"/>
          <p:nvPr/>
        </p:nvPicPr>
        <p:blipFill>
          <a:blip r:embed="rId5">
            <a:alphaModFix/>
          </a:blip>
          <a:stretch>
            <a:fillRect/>
          </a:stretch>
        </p:blipFill>
        <p:spPr>
          <a:xfrm>
            <a:off x="1782844" y="2172475"/>
            <a:ext cx="5124731" cy="190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Блок finally</a:t>
            </a:r>
            <a:endParaRPr/>
          </a:p>
        </p:txBody>
      </p:sp>
      <p:pic>
        <p:nvPicPr>
          <p:cNvPr descr="preencoded.png" id="111" name="Google Shape;111;p19"/>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12" name="Google Shape;112;p19"/>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113" name="Google Shape;113;p19"/>
          <p:cNvSpPr txBox="1"/>
          <p:nvPr>
            <p:ph idx="1" type="body"/>
          </p:nvPr>
        </p:nvSpPr>
        <p:spPr>
          <a:xfrm>
            <a:off x="311700" y="1017725"/>
            <a:ext cx="7545300" cy="90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Блок </a:t>
            </a:r>
            <a:r>
              <a:rPr lang="en" sz="1500">
                <a:solidFill>
                  <a:srgbClr val="EB5757"/>
                </a:solidFill>
              </a:rPr>
              <a:t>finally</a:t>
            </a:r>
            <a:r>
              <a:rPr lang="en" sz="1500">
                <a:solidFill>
                  <a:schemeClr val="dk1"/>
                </a:solidFill>
              </a:rPr>
              <a:t> используется для выполнения кода, который должен быть выполнен независимо от того, возникло исключение или нет. </a:t>
            </a:r>
            <a:endParaRPr sz="1500">
              <a:solidFill>
                <a:schemeClr val="dk1"/>
              </a:solidFill>
            </a:endParaRPr>
          </a:p>
        </p:txBody>
      </p:sp>
      <p:pic>
        <p:nvPicPr>
          <p:cNvPr id="114" name="Google Shape;114;p19"/>
          <p:cNvPicPr preferRelativeResize="0"/>
          <p:nvPr/>
        </p:nvPicPr>
        <p:blipFill>
          <a:blip r:embed="rId5">
            <a:alphaModFix/>
          </a:blip>
          <a:stretch>
            <a:fillRect/>
          </a:stretch>
        </p:blipFill>
        <p:spPr>
          <a:xfrm>
            <a:off x="1614000" y="1918625"/>
            <a:ext cx="5247049" cy="258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Блок else</a:t>
            </a:r>
            <a:endParaRPr/>
          </a:p>
        </p:txBody>
      </p:sp>
      <p:pic>
        <p:nvPicPr>
          <p:cNvPr descr="preencoded.png" id="120" name="Google Shape;120;p20"/>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21" name="Google Shape;121;p20"/>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122" name="Google Shape;122;p20"/>
          <p:cNvSpPr txBox="1"/>
          <p:nvPr>
            <p:ph idx="1" type="body"/>
          </p:nvPr>
        </p:nvSpPr>
        <p:spPr>
          <a:xfrm>
            <a:off x="311700" y="1152475"/>
            <a:ext cx="7545300" cy="61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Блок </a:t>
            </a:r>
            <a:r>
              <a:rPr lang="en" sz="1500">
                <a:solidFill>
                  <a:srgbClr val="EB5757"/>
                </a:solidFill>
              </a:rPr>
              <a:t>else</a:t>
            </a:r>
            <a:r>
              <a:rPr lang="en" sz="1500">
                <a:solidFill>
                  <a:schemeClr val="dk1"/>
                </a:solidFill>
              </a:rPr>
              <a:t> используется для выполнения кода, если исключение не возникло.</a:t>
            </a:r>
            <a:endParaRPr sz="1500">
              <a:solidFill>
                <a:schemeClr val="dk1"/>
              </a:solidFill>
            </a:endParaRPr>
          </a:p>
        </p:txBody>
      </p:sp>
      <p:pic>
        <p:nvPicPr>
          <p:cNvPr id="123" name="Google Shape;123;p20"/>
          <p:cNvPicPr preferRelativeResize="0"/>
          <p:nvPr/>
        </p:nvPicPr>
        <p:blipFill>
          <a:blip r:embed="rId5">
            <a:alphaModFix/>
          </a:blip>
          <a:stretch>
            <a:fillRect/>
          </a:stretch>
        </p:blipFill>
        <p:spPr>
          <a:xfrm>
            <a:off x="1216275" y="1826425"/>
            <a:ext cx="6400800" cy="249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Схема работы обработки исключений</a:t>
            </a:r>
            <a:endParaRPr/>
          </a:p>
        </p:txBody>
      </p:sp>
      <p:pic>
        <p:nvPicPr>
          <p:cNvPr descr="preencoded.png" id="129" name="Google Shape;129;p21"/>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30" name="Google Shape;130;p21"/>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131" name="Google Shape;131;p21"/>
          <p:cNvSpPr txBox="1"/>
          <p:nvPr>
            <p:ph idx="1" type="body"/>
          </p:nvPr>
        </p:nvSpPr>
        <p:spPr>
          <a:xfrm>
            <a:off x="311700" y="1000075"/>
            <a:ext cx="8330700" cy="17316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lang="en" sz="1500">
                <a:solidFill>
                  <a:schemeClr val="dk1"/>
                </a:solidFill>
              </a:rPr>
              <a:t>Вызов функции или блока кода.</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Если возникает исключение, управление передается в соответствующий блок </a:t>
            </a:r>
            <a:r>
              <a:rPr lang="en" sz="1500">
                <a:solidFill>
                  <a:srgbClr val="FF0000"/>
                </a:solidFill>
              </a:rPr>
              <a:t>except</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Если исключение не возникает, выполняется блок </a:t>
            </a:r>
            <a:r>
              <a:rPr lang="en" sz="1500">
                <a:solidFill>
                  <a:srgbClr val="FF0000"/>
                </a:solidFill>
              </a:rPr>
              <a:t>else</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Блок </a:t>
            </a:r>
            <a:r>
              <a:rPr lang="en" sz="1500">
                <a:solidFill>
                  <a:srgbClr val="FF0000"/>
                </a:solidFill>
              </a:rPr>
              <a:t>finally</a:t>
            </a:r>
            <a:r>
              <a:rPr lang="en" sz="1500">
                <a:solidFill>
                  <a:schemeClr val="dk1"/>
                </a:solidFill>
              </a:rPr>
              <a:t> выполняется всегда.</a:t>
            </a:r>
            <a:endParaRPr sz="1500">
              <a:solidFill>
                <a:schemeClr val="dk1"/>
              </a:solidFill>
            </a:endParaRPr>
          </a:p>
        </p:txBody>
      </p:sp>
      <p:pic>
        <p:nvPicPr>
          <p:cNvPr id="132" name="Google Shape;132;p21"/>
          <p:cNvPicPr preferRelativeResize="0"/>
          <p:nvPr/>
        </p:nvPicPr>
        <p:blipFill>
          <a:blip r:embed="rId5">
            <a:alphaModFix/>
          </a:blip>
          <a:stretch>
            <a:fillRect/>
          </a:stretch>
        </p:blipFill>
        <p:spPr>
          <a:xfrm>
            <a:off x="1772350" y="2292575"/>
            <a:ext cx="5335126" cy="270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