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Int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Inter-italic.fntdata"/><Relationship Id="rId23" Type="http://schemas.openxmlformats.org/officeDocument/2006/relationships/slide" Target="slides/slide18.xml"/><Relationship Id="rId45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Int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ca0f94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ca0f94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ca0f94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ca0f94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eca0f948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eca0f948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ca0f94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ca0f94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eca0f94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eca0f94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eca0f94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eca0f94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eca0f948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eca0f948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ca0f948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ca0f948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ca0f94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eca0f94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eca0f94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eca0f94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eca0f9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eca0f9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eca0f94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eca0f94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ca0f948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eca0f948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eca0f948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eca0f94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eca0f948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eca0f948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eca0f94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eca0f94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eca0f948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eca0f948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eca0f948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eca0f948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eca0f948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eca0f948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eca0f948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eca0f948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eca0f948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eca0f948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ca0f948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ca0f948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eca0f948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eca0f948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ca0f948e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eca0f948e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eca0f948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eca0f948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f3dbc3c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f3dbc3c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eca0f948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eca0f948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eca0f948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eca0f948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eca0f948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eca0f948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eca0f948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eca0f948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eca0f948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eca0f948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eca0f94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eca0f94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eca0f94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eca0f94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ca0f948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ca0f948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ca0f948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ca0f948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ca0f948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ca0f948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ca0f94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ca0f94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Условия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Условный оператор if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77643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Условный оператор if (“если”) выполняет блок кода, если условие истинно (“True”). Если условие ложное (“False”), то блок кода не выполняется.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63" y="2025825"/>
            <a:ext cx="7289713" cy="19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Конструкция if-else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7609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if выполняется, если условие </a:t>
            </a:r>
            <a:r>
              <a:rPr lang="en" sz="1600">
                <a:solidFill>
                  <a:schemeClr val="dk1"/>
                </a:solidFill>
              </a:rPr>
              <a:t>истинно</a:t>
            </a:r>
            <a:r>
              <a:rPr lang="en" sz="1600">
                <a:solidFill>
                  <a:schemeClr val="dk1"/>
                </a:solidFill>
              </a:rPr>
              <a:t> (“True”).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else (“иначе”) выполняется, если условие ложное (“False”).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700" y="2345625"/>
            <a:ext cx="6720701" cy="197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Синтаксические правила написания условий if-else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78558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Условия if-else начинаются с ключевого слова </a:t>
            </a:r>
            <a:r>
              <a:rPr b="1" lang="en" sz="1500">
                <a:solidFill>
                  <a:srgbClr val="FF0000"/>
                </a:solidFill>
              </a:rPr>
              <a:t>if</a:t>
            </a:r>
            <a:r>
              <a:rPr lang="en" sz="1500">
                <a:solidFill>
                  <a:schemeClr val="dk1"/>
                </a:solidFill>
              </a:rPr>
              <a:t>, за которым следует условие и двоеточие </a:t>
            </a:r>
            <a:r>
              <a:rPr b="1" lang="en" sz="1500">
                <a:solidFill>
                  <a:srgbClr val="FF0000"/>
                </a:solidFill>
              </a:rPr>
              <a:t>: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Блок кода, выполняемый при истинном условии, должен быть с отступом.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После </a:t>
            </a:r>
            <a:r>
              <a:rPr b="1"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 также ставится двоеточие </a:t>
            </a:r>
            <a:r>
              <a:rPr b="1" lang="en" sz="1500">
                <a:solidFill>
                  <a:srgbClr val="188038"/>
                </a:solidFill>
              </a:rPr>
              <a:t>: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Блок кода после </a:t>
            </a:r>
            <a:r>
              <a:rPr b="1"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 должен быть с отступом. </a:t>
            </a:r>
            <a:endParaRPr sz="15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50" y="2893325"/>
            <a:ext cx="5700432" cy="1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918525"/>
            <a:ext cx="65769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Продемонстрируйте работу булевых переменных и операторов сравнения.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Продемонстрируйте работу условных операторов if и if-else.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543975"/>
            <a:ext cx="85206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значения могут принимать булевы переменные?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возвращают операторы сравнения?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операторы сравнения есть в Python?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оператор if?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делает конструкция 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синтаксически оформляется конструкция 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поток программы в if, if-else?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4" name="Google Shape;184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8" name="Google Shape;20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Вложенные условия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Множественный выбор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Тернарный оператор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Вложенные условия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52475"/>
            <a:ext cx="85206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Вложенные условия позволяют проверять дополнительные условия внутри блоков if или else.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093" y="2064800"/>
            <a:ext cx="5079181" cy="2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урока</a:t>
            </a:r>
            <a:endParaRPr/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17050"/>
            <a:ext cx="66864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Логический тип Bool. Операторы сравнения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Условный оператор if. Конструкция if-else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Вложенные условия и множественный выбор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Тернарный условный оператор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Условные операторы and, or, not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Множественный выбор: if-elif-else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76275"/>
            <a:ext cx="81480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if-elif-else позволяет проверять несколько условий последовательно. Как только одно из условий истинно, выполняется соответствующий блок кода, и остальные условия игнорируются.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000" y="2171225"/>
            <a:ext cx="4890601" cy="25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Тернарный условный оператор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77097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Тернарный условный оператор позволяет записать условие в одной строке. Это удобно для простых условий, где нужно выбрать одно из двух значений.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Синтаксис: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&lt;блок кода, если условие верное&gt; </a:t>
            </a:r>
            <a:r>
              <a:rPr lang="en" sz="1400">
                <a:solidFill>
                  <a:srgbClr val="FF0000"/>
                </a:solidFill>
                <a:highlight>
                  <a:schemeClr val="dk1"/>
                </a:highlight>
              </a:rPr>
              <a:t>if 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&lt;условие&gt; </a:t>
            </a:r>
            <a:r>
              <a:rPr lang="en" sz="1400">
                <a:solidFill>
                  <a:srgbClr val="FF0000"/>
                </a:solidFill>
                <a:highlight>
                  <a:schemeClr val="dk1"/>
                </a:highlight>
              </a:rPr>
              <a:t>else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 &lt;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блок кода, если условие ложное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&gt;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descr="preencoded.png"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5" name="Google Shape;2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388" y="2744275"/>
            <a:ext cx="6427577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97300"/>
            <a:ext cx="8520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работу: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Вложенных условий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Конструкции if-elif-else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Т</a:t>
            </a:r>
            <a:r>
              <a:rPr lang="en" sz="1600">
                <a:solidFill>
                  <a:schemeClr val="dk1"/>
                </a:solidFill>
              </a:rPr>
              <a:t>ернарного условного оператора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418775"/>
            <a:ext cx="85206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создаются вложенные условия?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конструкция if-elif-else?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примеры, где будут релевантны вложенные условия.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примеры, где будут релевантны </a:t>
            </a:r>
            <a:r>
              <a:rPr lang="en" sz="1600">
                <a:solidFill>
                  <a:schemeClr val="dk1"/>
                </a:solidFill>
              </a:rPr>
              <a:t>if-elif-else.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тернарный условный оператор?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каких случаях удобно использовать тернарный оператор?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8" name="Google Shape;258;p3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278" name="Google Shape;2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0" name="Google Shape;2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2" name="Google Shape;28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Логические операторы: and, or, not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and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1152475"/>
            <a:ext cx="72162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EB5757"/>
                </a:solidFill>
              </a:rPr>
              <a:t>and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EB5757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оба условия истинны. Если хотя бы одно условие ложно, возвращается </a:t>
            </a:r>
            <a:r>
              <a:rPr lang="en" sz="1600">
                <a:solidFill>
                  <a:srgbClr val="EB5757"/>
                </a:solidFill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25" y="2235250"/>
            <a:ext cx="5791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2" name="Google Shape;29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or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or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FF0000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хотя бы одно из условий истинно. Если оба условия ложны, возвращается False.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186450"/>
            <a:ext cx="55435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1" name="Google Shape;30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0" lang="en" sz="28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72525" y="1470875"/>
            <a:ext cx="54474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Камера должна быть включена на протяжении всего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Организационные вопросы по обучению решаются с кураторами, а не на тематических занятиях.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Вести себя уважительно и этично по отношению к остальным участникам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Во время занятия будут интерактивные задания, будьте готовы </a:t>
            </a:r>
            <a:r>
              <a:rPr lang="en" sz="1500">
                <a:solidFill>
                  <a:srgbClr val="030303"/>
                </a:solidFill>
              </a:rPr>
              <a:t>взаимодействовать с другими участниками, демонстрировать рабочий экран</a:t>
            </a:r>
            <a:r>
              <a:rPr i="0" lang="en" sz="1500" u="none" cap="none" strike="noStrike">
                <a:solidFill>
                  <a:srgbClr val="030303"/>
                </a:solidFill>
              </a:rPr>
              <a:t>.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not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not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FF0000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условие ложно, и </a:t>
            </a:r>
            <a:r>
              <a:rPr lang="en" sz="1600">
                <a:solidFill>
                  <a:srgbClr val="FF0000"/>
                </a:solidFill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, если условие истинно.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То есть меняет возвращаемое булевое значение на противоположное.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477875"/>
            <a:ext cx="53340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9" name="Google Shape;30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выведет код?</a:t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325" y="1673500"/>
            <a:ext cx="5682950" cy="267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7" name="Google Shape;3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or, not в if-elif-else</a:t>
            </a:r>
            <a:endParaRPr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00" y="1435025"/>
            <a:ext cx="6444500" cy="28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5" name="Google Shape;3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Публичное решение студентом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3903575"/>
            <a:ext cx="65310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</a:t>
            </a:r>
            <a:r>
              <a:rPr lang="en" sz="1200">
                <a:solidFill>
                  <a:srgbClr val="434343"/>
                </a:solidFill>
              </a:rPr>
              <a:t>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333" name="Google Shape;3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/>
          <p:nvPr/>
        </p:nvSpPr>
        <p:spPr>
          <a:xfrm>
            <a:off x="311700" y="1123725"/>
            <a:ext cx="59097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Напишите программу, которая выводит в консоль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“Доброе утро” (с 6 до 12),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день” (с 12 до 18),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вечер” (с 18 до 00),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ночи” (с 00 до 6),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“Неверное время” (больше 24)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в зависимости от значения переменной hour (значение переменной определите сами).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41" name="Google Shape;341;p4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3" name="Google Shape;34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361" name="Google Shape;3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5" name="Google Shape;3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2" name="Google Shape;37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74" name="Google Shape;374;p50"/>
          <p:cNvSpPr txBox="1"/>
          <p:nvPr/>
        </p:nvSpPr>
        <p:spPr>
          <a:xfrm>
            <a:off x="311700" y="2046425"/>
            <a:ext cx="85206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homework.py</a:t>
            </a:r>
            <a:r>
              <a:rPr lang="en" sz="1500">
                <a:solidFill>
                  <a:srgbClr val="000000"/>
                </a:solidFill>
              </a:rPr>
              <a:t> в папке урока.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Начните с тех, что не успели сделать в классе.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Логический тип Bool. Операторы сравнения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Булевы значения: True и False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Булевы значения представляют собой два логических значения: True (истина) и False (ложь). Эти значения часто используются для проверки условий и управления потоком выполнения программы.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97225"/>
            <a:ext cx="3981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9925" y="3197425"/>
            <a:ext cx="39814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46700" y="2668350"/>
            <a:ext cx="42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True и False можно положить в переменную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709925" y="2706550"/>
            <a:ext cx="357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True и False как результат сравнения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 в Python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534825"/>
            <a:ext cx="28767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==</a:t>
            </a:r>
            <a:r>
              <a:rPr lang="en" sz="1600">
                <a:solidFill>
                  <a:schemeClr val="dk1"/>
                </a:solidFill>
              </a:rPr>
              <a:t>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!=</a:t>
            </a:r>
            <a:r>
              <a:rPr lang="en" sz="1600">
                <a:solidFill>
                  <a:schemeClr val="dk1"/>
                </a:solidFill>
              </a:rPr>
              <a:t> не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</a:rPr>
              <a:t> больше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&lt;</a:t>
            </a:r>
            <a:r>
              <a:rPr lang="en" sz="1600">
                <a:solidFill>
                  <a:schemeClr val="dk1"/>
                </a:solidFill>
              </a:rPr>
              <a:t> меньше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&gt;=</a:t>
            </a:r>
            <a:r>
              <a:rPr lang="en" sz="1600">
                <a:solidFill>
                  <a:schemeClr val="dk1"/>
                </a:solidFill>
              </a:rPr>
              <a:t> больше или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&lt;=</a:t>
            </a:r>
            <a:r>
              <a:rPr lang="en" sz="1600">
                <a:solidFill>
                  <a:schemeClr val="dk1"/>
                </a:solidFill>
              </a:rPr>
              <a:t> меньше или равно</a:t>
            </a:r>
            <a:endParaRPr sz="16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325" y="1168000"/>
            <a:ext cx="41148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сравнения. Сравнение строк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73575" y="1152475"/>
            <a:ext cx="3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Посимвольное сравнение</a:t>
            </a:r>
            <a:r>
              <a:rPr lang="en" sz="1400">
                <a:solidFill>
                  <a:schemeClr val="dk1"/>
                </a:solidFill>
              </a:rPr>
              <a:t>: строки сравниваются символ за символом по их кодам Unicode. Если упростить, то сравнение происходит в алфавитном порядке.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Длина строки</a:t>
            </a:r>
            <a:r>
              <a:rPr lang="en" sz="1400">
                <a:solidFill>
                  <a:schemeClr val="dk1"/>
                </a:solidFill>
              </a:rPr>
              <a:t>: если первые несколько символов двух строк одинаковы, то более короткая строка считается меньшей.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Регистр</a:t>
            </a:r>
            <a:r>
              <a:rPr lang="en" sz="1400">
                <a:solidFill>
                  <a:schemeClr val="dk1"/>
                </a:solidFill>
              </a:rPr>
              <a:t>: сравнение чувствительно к регистру. Заглавные буквы считаются меньшими, чем строчные (например, 'A' &lt; 'a').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descr="preencoded.png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7927" l="0" r="0" t="0"/>
          <a:stretch/>
        </p:blipFill>
        <p:spPr>
          <a:xfrm>
            <a:off x="4287525" y="1746100"/>
            <a:ext cx="4488550" cy="2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850" y="1226725"/>
            <a:ext cx="6550425" cy="36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сравнения. Сравнение строк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Условный оператор if. Конструкция if-else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