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Int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bold.fntdata"/><Relationship Id="rId14" Type="http://schemas.openxmlformats.org/officeDocument/2006/relationships/slide" Target="slides/slide9.xml"/><Relationship Id="rId36" Type="http://schemas.openxmlformats.org/officeDocument/2006/relationships/font" Target="fonts/Inter-regular.fntdata"/><Relationship Id="rId17" Type="http://schemas.openxmlformats.org/officeDocument/2006/relationships/slide" Target="slides/slide12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cb253a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cb253a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5cb253a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5cb253a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5cb253a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5cb253a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5cb253a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5cb253a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5cb253a7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5cb253a7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5cb253a7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5cb253a7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5cb253a7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5cb253a7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cb253a7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cb253a7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5cb253a7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5cb253a7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5cb253a7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5cb253a7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5cb253a7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5cb253a7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5cb253a7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5cb253a7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5cb253a7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5cb253a7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5cb253a7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5cb253a7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5cb253a7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5cb253a7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5cb253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5cb253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cb253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cb253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cb253a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cb253a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cb253a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cb253a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5cb253a7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5cb253a7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cb253a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cb253a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cb253a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5cb253a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Сортировка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выполняется сортировка через </a:t>
            </a: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выполнять сортировку по ключу.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отличаются sort и sorted?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sort и sorted сортируют разные элементы?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 как реализовать сравнение по ключу?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7" name="Google Shape;157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1" name="Google Shape;1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2495350" y="1461750"/>
            <a:ext cx="62568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Isinstance, all, any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isinstance для проверки типов данных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 полезна для проверки типа данных перед выполнением операций, таких как сортировка, чтобы избежать ошибок.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350" y="2351875"/>
            <a:ext cx="6457725" cy="14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isinstance с сортировкой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Использование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 позволяет безопасно обрабатывать данные перед сортировкой.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75" y="1997825"/>
            <a:ext cx="790575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all и any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возвращает </a:t>
            </a:r>
            <a:r>
              <a:rPr lang="en" sz="1500">
                <a:solidFill>
                  <a:srgbClr val="FF0000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, если все элементы итерируемого объекта истинны.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возвращает </a:t>
            </a:r>
            <a:r>
              <a:rPr lang="en" sz="1500">
                <a:solidFill>
                  <a:srgbClr val="FF0000"/>
                </a:solidFill>
              </a:rPr>
              <a:t>True</a:t>
            </a:r>
            <a:r>
              <a:rPr lang="en" sz="1500">
                <a:solidFill>
                  <a:schemeClr val="dk1"/>
                </a:solidFill>
              </a:rPr>
              <a:t>, если хотя бы один элемент итерируемого объекта истинен.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25" y="2175200"/>
            <a:ext cx="78867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all и any с сортировкой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00075"/>
            <a:ext cx="867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Функции </a:t>
            </a: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полезны для проверки условий перед выполнением сортировки.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600" y="1562775"/>
            <a:ext cx="5600300" cy="330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через sort, sorted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Isinstance, all, any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Как использовать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rgbClr val="FF0000"/>
                </a:solidFill>
              </a:rPr>
              <a:t> 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при сортировке.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827175"/>
            <a:ext cx="75453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</a:t>
            </a:r>
            <a:r>
              <a:rPr lang="en" sz="1500">
                <a:solidFill>
                  <a:srgbClr val="FF0000"/>
                </a:solidFill>
              </a:rPr>
              <a:t>isinstance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rgbClr val="FF0000"/>
                </a:solidFill>
              </a:rPr>
              <a:t> all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 при сортировке?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</a:t>
            </a:r>
            <a:r>
              <a:rPr lang="en" sz="1500">
                <a:solidFill>
                  <a:srgbClr val="FF0000"/>
                </a:solidFill>
              </a:rPr>
              <a:t>all</a:t>
            </a:r>
            <a:r>
              <a:rPr lang="en" sz="1500">
                <a:solidFill>
                  <a:schemeClr val="dk1"/>
                </a:solidFill>
              </a:rPr>
              <a:t> отличается от </a:t>
            </a:r>
            <a:r>
              <a:rPr lang="en" sz="1500">
                <a:solidFill>
                  <a:srgbClr val="FF0000"/>
                </a:solidFill>
              </a:rPr>
              <a:t>any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0" name="Google Shape;240;p3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4" name="Google Shape;26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3" name="Google Shape;2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5" name="Google Shape;29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Сортировка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04" name="Google Shape;304;p4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 помощью sort и sorted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8852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 используются для сортировки.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FF0000"/>
                </a:solidFill>
              </a:rPr>
              <a:t>sort</a:t>
            </a:r>
            <a:r>
              <a:rPr lang="en" sz="1500">
                <a:solidFill>
                  <a:schemeClr val="dk1"/>
                </a:solidFill>
              </a:rPr>
              <a:t> является методом списка, </a:t>
            </a:r>
            <a:r>
              <a:rPr lang="en" sz="1500">
                <a:solidFill>
                  <a:srgbClr val="FF0000"/>
                </a:solidFill>
              </a:rPr>
              <a:t>sorted</a:t>
            </a:r>
            <a:r>
              <a:rPr lang="en" sz="1500">
                <a:solidFill>
                  <a:schemeClr val="dk1"/>
                </a:solidFill>
              </a:rPr>
              <a:t> является встроенной функцией.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862700" y="1907700"/>
            <a:ext cx="7162800" cy="2990850"/>
            <a:chOff x="862700" y="1907700"/>
            <a:chExt cx="7162800" cy="2990850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2700" y="1907700"/>
              <a:ext cx="7162800" cy="2990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" name="Google Shape;89;p16"/>
            <p:cNvCxnSpPr/>
            <p:nvPr/>
          </p:nvCxnSpPr>
          <p:spPr>
            <a:xfrm flipH="1" rot="10800000">
              <a:off x="1087175" y="2768300"/>
              <a:ext cx="2046300" cy="9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 rot="10800000">
              <a:off x="3754850" y="4293700"/>
              <a:ext cx="2183700" cy="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различия между sort и sorted</a:t>
            </a:r>
            <a:endParaRPr/>
          </a:p>
        </p:txBody>
      </p:sp>
      <p:pic>
        <p:nvPicPr>
          <p:cNvPr descr="preencoded.png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000075"/>
            <a:ext cx="79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изменяет сам список.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sorted</a:t>
            </a:r>
            <a:r>
              <a:rPr lang="en" sz="1600">
                <a:solidFill>
                  <a:schemeClr val="dk1"/>
                </a:solidFill>
              </a:rPr>
              <a:t> создает новый отсортированный список и не изменяет исходный список.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sorted</a:t>
            </a:r>
            <a:r>
              <a:rPr lang="en" sz="1600">
                <a:solidFill>
                  <a:schemeClr val="dk1"/>
                </a:solidFill>
              </a:rPr>
              <a:t> может быть использован с любым итерируемым объектом (списки, кортежи, множества, строки и т.д.), а </a:t>
            </a:r>
            <a:r>
              <a:rPr lang="en" sz="1600">
                <a:solidFill>
                  <a:srgbClr val="FF0000"/>
                </a:solidFill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— это метод списка и работает только с ним.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900" y="3153750"/>
            <a:ext cx="4487575" cy="17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sort и sorted сравнивают элементы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23875"/>
            <a:ext cx="78468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Когда Python сортирует элементы, он сравнивает их друг с другом через оператор </a:t>
            </a:r>
            <a:r>
              <a:rPr lang="en" sz="1500">
                <a:solidFill>
                  <a:srgbClr val="FF0000"/>
                </a:solidFill>
              </a:rPr>
              <a:t>&lt;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Числа</a:t>
            </a:r>
            <a:r>
              <a:rPr lang="en" sz="1500">
                <a:solidFill>
                  <a:schemeClr val="dk1"/>
                </a:solidFill>
              </a:rPr>
              <a:t>: Сравниваются по значению.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Строки</a:t>
            </a:r>
            <a:r>
              <a:rPr lang="en" sz="1500">
                <a:solidFill>
                  <a:schemeClr val="dk1"/>
                </a:solidFill>
              </a:rPr>
              <a:t>: Сравниваются лексикографически, т.е. в алфавитном порядке.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Кортежи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b="1" lang="en" sz="1500">
                <a:solidFill>
                  <a:schemeClr val="dk1"/>
                </a:solidFill>
              </a:rPr>
              <a:t>списки</a:t>
            </a:r>
            <a:r>
              <a:rPr lang="en" sz="1500">
                <a:solidFill>
                  <a:schemeClr val="dk1"/>
                </a:solidFill>
              </a:rPr>
              <a:t>: Сравниваются поэлементно.</a:t>
            </a:r>
            <a:endParaRPr sz="1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170" y="2749975"/>
            <a:ext cx="5549580" cy="223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pic>
        <p:nvPicPr>
          <p:cNvPr descr="preencoded.pn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77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принимает функцию, которая применяется к каждому элементу списка для получения значения, по которому будет происходить сортировка. Это значение называется ключом сортировки. 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работает как с sort, так и с sorted.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50" y="2283900"/>
            <a:ext cx="8085200" cy="2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076275"/>
            <a:ext cx="80019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Использование аргумента </a:t>
            </a:r>
            <a:r>
              <a:rPr lang="en" sz="1500">
                <a:solidFill>
                  <a:srgbClr val="FF0000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полезно в случаях, когда требуется сортировка не по самим элементам, а по какому-либо их производному признаку. Это позволяет легко настраивать поведение сортировки и применять сложные правила сравнения.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00" y="2196225"/>
            <a:ext cx="7466250" cy="25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Аргумент key для сортировки по ключу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00075"/>
            <a:ext cx="85206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Аргумент </a:t>
            </a:r>
            <a:r>
              <a:rPr lang="en" sz="1500">
                <a:solidFill>
                  <a:srgbClr val="EB5757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 позволяет сортировать сложные структуры данных, такие как кортежи и словари, по определенному критерию.</a:t>
            </a:r>
            <a:endParaRPr sz="15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275" y="1776550"/>
            <a:ext cx="7371650" cy="31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