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374" r:id="rId3"/>
    <p:sldId id="375" r:id="rId4"/>
    <p:sldId id="376" r:id="rId5"/>
    <p:sldId id="377" r:id="rId6"/>
    <p:sldId id="378" r:id="rId7"/>
    <p:sldId id="380" r:id="rId8"/>
    <p:sldId id="381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745"/>
  </p:normalViewPr>
  <p:slideViewPr>
    <p:cSldViewPr>
      <p:cViewPr varScale="1">
        <p:scale>
          <a:sx n="72" d="100"/>
          <a:sy n="72" d="100"/>
        </p:scale>
        <p:origin x="12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482600"/>
            <a:ext cx="73710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500" y="2715869"/>
            <a:ext cx="4186554" cy="571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222222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6140889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266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7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400" y="993156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6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397000"/>
            <a:ext cx="11755755" cy="769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cs typeface="DIN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709340"/>
            <a:ext cx="12077065" cy="5986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 u="sng">
                <a:solidFill>
                  <a:srgbClr val="34A5DA"/>
                </a:solidFill>
                <a:latin typeface="AvenirNext-Medium"/>
                <a:cs typeface="AvenirNext-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DEC27E9-373B-6B40-A556-105FBCF8EAE4}"/>
              </a:ext>
            </a:extLst>
          </p:cNvPr>
          <p:cNvSpPr txBox="1">
            <a:spLocks/>
          </p:cNvSpPr>
          <p:nvPr/>
        </p:nvSpPr>
        <p:spPr>
          <a:xfrm>
            <a:off x="330201" y="386767"/>
            <a:ext cx="4648200" cy="4875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4800" b="1" i="0">
                <a:solidFill>
                  <a:srgbClr val="34A5DA"/>
                </a:solidFill>
                <a:latin typeface="DIN Condensed"/>
                <a:ea typeface="+mj-ea"/>
                <a:cs typeface="DIN Condensed"/>
              </a:defRPr>
            </a:lvl1pPr>
          </a:lstStyle>
          <a:p>
            <a:pPr algn="ctr"/>
            <a:r>
              <a:rPr lang="en-US" sz="4000" dirty="0"/>
              <a:t>Java Basic Program</a:t>
            </a:r>
            <a:endParaRPr lang="en-FI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29B29-1776-BC4A-8523-CDF46249FCAB}"/>
              </a:ext>
            </a:extLst>
          </p:cNvPr>
          <p:cNvSpPr txBox="1"/>
          <p:nvPr/>
        </p:nvSpPr>
        <p:spPr>
          <a:xfrm>
            <a:off x="508738" y="1676410"/>
            <a:ext cx="5784112" cy="511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1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Introduction part, Languages Programing, Java history, JDK, “hello World”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Project, package, Class, method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Variables. Keyboard input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Variables and data types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2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TEST #1 and second part Compilation and constructor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Methods and Random ways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 and examples with methods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. Boolean expressions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3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if-else-if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Switch, ternary operator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Loops, for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Loops, while, do while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28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9557D-621B-AD40-8551-FB7F9D4CCB34}"/>
              </a:ext>
            </a:extLst>
          </p:cNvPr>
          <p:cNvSpPr txBox="1"/>
          <p:nvPr/>
        </p:nvSpPr>
        <p:spPr>
          <a:xfrm>
            <a:off x="6292849" y="1676400"/>
            <a:ext cx="6589350" cy="330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4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Arrays in Java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Arrays search and sort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String, StringBuilder, </a:t>
            </a:r>
            <a:r>
              <a:rPr lang="en-US" sz="1493" dirty="0" err="1">
                <a:latin typeface="Verdana" panose="020B0604030504040204" pitchFamily="34" charset="0"/>
                <a:ea typeface="Verdana" panose="020B0604030504040204" pitchFamily="34" charset="0"/>
              </a:rPr>
              <a:t>StringBuffer</a:t>
            </a: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, practice</a:t>
            </a:r>
            <a:endParaRPr lang="ru-RU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TEST #2 and second part Class and Object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</a:p>
          <a:p>
            <a:endParaRPr lang="en-US" sz="1493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Module 5</a:t>
            </a:r>
            <a:r>
              <a:rPr lang="ru-RU" sz="1493" b="1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493" b="1" dirty="0">
                <a:latin typeface="Verdana" panose="020B0604030504040204" pitchFamily="34" charset="0"/>
                <a:ea typeface="Verdana" panose="020B0604030504040204" pitchFamily="34" charset="0"/>
              </a:rPr>
              <a:t>Optional)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Method main() for the test and introduction to JUnit testing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Practice, repetitions, console Lottery game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Practice, implementation of the distribution of cards in Poker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Summarizing and Introduction to the professional course program and the profession Back-end developer in Java </a:t>
            </a:r>
          </a:p>
          <a:p>
            <a:pPr marL="243848" indent="-243848">
              <a:buFont typeface="+mj-lt"/>
              <a:buAutoNum type="arabicPeriod"/>
            </a:pPr>
            <a:r>
              <a:rPr lang="en-US" sz="1493" dirty="0">
                <a:latin typeface="Verdana" panose="020B0604030504040204" pitchFamily="34" charset="0"/>
                <a:ea typeface="Verdana" panose="020B0604030504040204" pitchFamily="34" charset="0"/>
              </a:rPr>
              <a:t>Consultation (questions) </a:t>
            </a:r>
          </a:p>
        </p:txBody>
      </p:sp>
    </p:spTree>
    <p:extLst>
      <p:ext uri="{BB962C8B-B14F-4D97-AF65-F5344CB8AC3E}">
        <p14:creationId xmlns:p14="http://schemas.microsoft.com/office/powerpoint/2010/main" val="13583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8177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DECISION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MAKING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FLOWCHART: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12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50704" y="2435576"/>
            <a:ext cx="1905000" cy="2284730"/>
            <a:chOff x="3450704" y="2435576"/>
            <a:chExt cx="1905000" cy="2284730"/>
          </a:xfrm>
        </p:grpSpPr>
        <p:sp>
          <p:nvSpPr>
            <p:cNvPr id="6" name="object 6"/>
            <p:cNvSpPr/>
            <p:nvPr/>
          </p:nvSpPr>
          <p:spPr>
            <a:xfrm>
              <a:off x="4403204" y="2524476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12700"/>
                  </a:lnTo>
                  <a:lnTo>
                    <a:pt x="0" y="810260"/>
                  </a:lnTo>
                  <a:lnTo>
                    <a:pt x="0" y="822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2244" y="333473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2404" y="2435576"/>
              <a:ext cx="101600" cy="1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0704" y="3449722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59200" y="3937000"/>
            <a:ext cx="1281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1st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29544" y="4705167"/>
            <a:ext cx="147320" cy="4530725"/>
            <a:chOff x="4329544" y="4705167"/>
            <a:chExt cx="147320" cy="4530725"/>
          </a:xfrm>
        </p:grpSpPr>
        <p:sp>
          <p:nvSpPr>
            <p:cNvPr id="12" name="object 12"/>
            <p:cNvSpPr/>
            <p:nvPr/>
          </p:nvSpPr>
          <p:spPr>
            <a:xfrm>
              <a:off x="4403204" y="4717867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2244" y="5617027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3205" y="7012857"/>
              <a:ext cx="0" cy="2105025"/>
            </a:xfrm>
            <a:custGeom>
              <a:avLst/>
              <a:gdLst/>
              <a:ahLst/>
              <a:cxnLst/>
              <a:rect l="l" t="t" r="r" b="b"/>
              <a:pathLst>
                <a:path h="2105025">
                  <a:moveTo>
                    <a:pt x="0" y="0"/>
                  </a:moveTo>
                  <a:lnTo>
                    <a:pt x="0" y="2092096"/>
                  </a:lnTo>
                  <a:lnTo>
                    <a:pt x="0" y="2104796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9705" y="9108505"/>
              <a:ext cx="127000" cy="1270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450704" y="5741744"/>
            <a:ext cx="1905000" cy="128016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95275" marR="297815" algn="ctr">
              <a:lnSpc>
                <a:spcPct val="114599"/>
              </a:lnSpc>
              <a:spcBef>
                <a:spcPts val="141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1st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24794" y="4072022"/>
            <a:ext cx="5020310" cy="4538980"/>
            <a:chOff x="4424794" y="4072022"/>
            <a:chExt cx="5020310" cy="4538980"/>
          </a:xfrm>
        </p:grpSpPr>
        <p:sp>
          <p:nvSpPr>
            <p:cNvPr id="18" name="object 18"/>
            <p:cNvSpPr/>
            <p:nvPr/>
          </p:nvSpPr>
          <p:spPr>
            <a:xfrm>
              <a:off x="5336654" y="4084722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>
                  <a:moveTo>
                    <a:pt x="0" y="0"/>
                  </a:moveTo>
                  <a:lnTo>
                    <a:pt x="15864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17804" y="4090670"/>
              <a:ext cx="0" cy="529590"/>
            </a:xfrm>
            <a:custGeom>
              <a:avLst/>
              <a:gdLst/>
              <a:ahLst/>
              <a:cxnLst/>
              <a:rect l="l" t="t" r="r" b="b"/>
              <a:pathLst>
                <a:path h="529589">
                  <a:moveTo>
                    <a:pt x="0" y="0"/>
                  </a:moveTo>
                  <a:lnTo>
                    <a:pt x="0" y="516890"/>
                  </a:lnTo>
                  <a:lnTo>
                    <a:pt x="0" y="52959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6844" y="460756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65304" y="4728004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6394" y="769103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2700" y="0"/>
                  </a:lnTo>
                  <a:lnTo>
                    <a:pt x="14848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7494" y="7630077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32404" y="7010400"/>
              <a:ext cx="0" cy="1587500"/>
            </a:xfrm>
            <a:custGeom>
              <a:avLst/>
              <a:gdLst/>
              <a:ahLst/>
              <a:cxnLst/>
              <a:rect l="l" t="t" r="r" b="b"/>
              <a:pathLst>
                <a:path h="1587500">
                  <a:moveTo>
                    <a:pt x="0" y="0"/>
                  </a:moveTo>
                  <a:lnTo>
                    <a:pt x="0" y="15875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35700" y="5207000"/>
            <a:ext cx="1371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2nd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44144" y="5985304"/>
            <a:ext cx="147320" cy="1026160"/>
            <a:chOff x="6844144" y="5985304"/>
            <a:chExt cx="147320" cy="1026160"/>
          </a:xfrm>
        </p:grpSpPr>
        <p:sp>
          <p:nvSpPr>
            <p:cNvPr id="27" name="object 27"/>
            <p:cNvSpPr/>
            <p:nvPr/>
          </p:nvSpPr>
          <p:spPr>
            <a:xfrm>
              <a:off x="6917804" y="5998004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59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6844" y="6897164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65304" y="7021882"/>
            <a:ext cx="1905000" cy="1270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81610" rIns="0" bIns="0" rtlCol="0">
            <a:spAutoFit/>
          </a:bodyPr>
          <a:lstStyle/>
          <a:p>
            <a:pPr marL="295275" marR="296545" indent="-1905" algn="ctr">
              <a:lnSpc>
                <a:spcPct val="114599"/>
              </a:lnSpc>
              <a:spcBef>
                <a:spcPts val="143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2nd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 condition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10414" y="2919750"/>
            <a:ext cx="5530215" cy="5756910"/>
            <a:chOff x="4010414" y="2919750"/>
            <a:chExt cx="5530215" cy="5756910"/>
          </a:xfrm>
        </p:grpSpPr>
        <p:sp>
          <p:nvSpPr>
            <p:cNvPr id="31" name="object 31"/>
            <p:cNvSpPr/>
            <p:nvPr/>
          </p:nvSpPr>
          <p:spPr>
            <a:xfrm>
              <a:off x="7851254" y="5360711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>
                  <a:moveTo>
                    <a:pt x="0" y="0"/>
                  </a:moveTo>
                  <a:lnTo>
                    <a:pt x="15864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32405" y="5345146"/>
              <a:ext cx="0" cy="1561465"/>
            </a:xfrm>
            <a:custGeom>
              <a:avLst/>
              <a:gdLst/>
              <a:ahLst/>
              <a:cxnLst/>
              <a:rect l="l" t="t" r="r" b="b"/>
              <a:pathLst>
                <a:path h="1561465">
                  <a:moveTo>
                    <a:pt x="0" y="0"/>
                  </a:moveTo>
                  <a:lnTo>
                    <a:pt x="0" y="1548409"/>
                  </a:lnTo>
                  <a:lnTo>
                    <a:pt x="0" y="1561109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9768" y="8602874"/>
              <a:ext cx="4923155" cy="0"/>
            </a:xfrm>
            <a:custGeom>
              <a:avLst/>
              <a:gdLst/>
              <a:ahLst/>
              <a:cxnLst/>
              <a:rect l="l" t="t" r="r" b="b"/>
              <a:pathLst>
                <a:path w="4923155">
                  <a:moveTo>
                    <a:pt x="0" y="0"/>
                  </a:moveTo>
                  <a:lnTo>
                    <a:pt x="12700" y="0"/>
                  </a:lnTo>
                  <a:lnTo>
                    <a:pt x="4923066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30868" y="8541914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71445" y="689356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1678" y="2932450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70735" y="3554699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10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10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7079" y="4177050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36135" y="4799299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09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09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23114" y="7924675"/>
              <a:ext cx="1716405" cy="490855"/>
            </a:xfrm>
            <a:custGeom>
              <a:avLst/>
              <a:gdLst/>
              <a:ahLst/>
              <a:cxnLst/>
              <a:rect l="l" t="t" r="r" b="b"/>
              <a:pathLst>
                <a:path w="1716404" h="490854">
                  <a:moveTo>
                    <a:pt x="0" y="490397"/>
                  </a:moveTo>
                  <a:lnTo>
                    <a:pt x="41575" y="465981"/>
                  </a:lnTo>
                  <a:lnTo>
                    <a:pt x="83479" y="442183"/>
                  </a:lnTo>
                  <a:lnTo>
                    <a:pt x="125710" y="419002"/>
                  </a:lnTo>
                  <a:lnTo>
                    <a:pt x="168270" y="396438"/>
                  </a:lnTo>
                  <a:lnTo>
                    <a:pt x="211158" y="374492"/>
                  </a:lnTo>
                  <a:lnTo>
                    <a:pt x="254374" y="353163"/>
                  </a:lnTo>
                  <a:lnTo>
                    <a:pt x="297918" y="332452"/>
                  </a:lnTo>
                  <a:lnTo>
                    <a:pt x="341790" y="312358"/>
                  </a:lnTo>
                  <a:lnTo>
                    <a:pt x="385990" y="292882"/>
                  </a:lnTo>
                  <a:lnTo>
                    <a:pt x="430519" y="274023"/>
                  </a:lnTo>
                  <a:lnTo>
                    <a:pt x="475375" y="255782"/>
                  </a:lnTo>
                  <a:lnTo>
                    <a:pt x="520559" y="238158"/>
                  </a:lnTo>
                  <a:lnTo>
                    <a:pt x="566072" y="221152"/>
                  </a:lnTo>
                  <a:lnTo>
                    <a:pt x="611912" y="204763"/>
                  </a:lnTo>
                  <a:lnTo>
                    <a:pt x="658081" y="188992"/>
                  </a:lnTo>
                  <a:lnTo>
                    <a:pt x="704577" y="173838"/>
                  </a:lnTo>
                  <a:lnTo>
                    <a:pt x="751402" y="159302"/>
                  </a:lnTo>
                  <a:lnTo>
                    <a:pt x="798555" y="145383"/>
                  </a:lnTo>
                  <a:lnTo>
                    <a:pt x="846036" y="132081"/>
                  </a:lnTo>
                  <a:lnTo>
                    <a:pt x="893844" y="119397"/>
                  </a:lnTo>
                  <a:lnTo>
                    <a:pt x="941981" y="107331"/>
                  </a:lnTo>
                  <a:lnTo>
                    <a:pt x="990446" y="95882"/>
                  </a:lnTo>
                  <a:lnTo>
                    <a:pt x="1039239" y="85050"/>
                  </a:lnTo>
                  <a:lnTo>
                    <a:pt x="1088360" y="74836"/>
                  </a:lnTo>
                  <a:lnTo>
                    <a:pt x="1137809" y="65240"/>
                  </a:lnTo>
                  <a:lnTo>
                    <a:pt x="1187587" y="56261"/>
                  </a:lnTo>
                  <a:lnTo>
                    <a:pt x="1237692" y="47899"/>
                  </a:lnTo>
                  <a:lnTo>
                    <a:pt x="1288125" y="40155"/>
                  </a:lnTo>
                  <a:lnTo>
                    <a:pt x="1338886" y="33028"/>
                  </a:lnTo>
                  <a:lnTo>
                    <a:pt x="1389975" y="26519"/>
                  </a:lnTo>
                  <a:lnTo>
                    <a:pt x="1441393" y="20628"/>
                  </a:lnTo>
                  <a:lnTo>
                    <a:pt x="1493138" y="15353"/>
                  </a:lnTo>
                  <a:lnTo>
                    <a:pt x="1545211" y="10697"/>
                  </a:lnTo>
                  <a:lnTo>
                    <a:pt x="1597613" y="6657"/>
                  </a:lnTo>
                  <a:lnTo>
                    <a:pt x="1650342" y="3236"/>
                  </a:lnTo>
                  <a:lnTo>
                    <a:pt x="1703400" y="431"/>
                  </a:lnTo>
                  <a:lnTo>
                    <a:pt x="1716100" y="0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24447" y="7864182"/>
              <a:ext cx="104139" cy="121920"/>
            </a:xfrm>
            <a:custGeom>
              <a:avLst/>
              <a:gdLst/>
              <a:ahLst/>
              <a:cxnLst/>
              <a:rect l="l" t="t" r="r" b="b"/>
              <a:pathLst>
                <a:path w="104139" h="121920">
                  <a:moveTo>
                    <a:pt x="4144" y="121849"/>
                  </a:moveTo>
                  <a:lnTo>
                    <a:pt x="103613" y="57471"/>
                  </a:lnTo>
                  <a:lnTo>
                    <a:pt x="0" y="0"/>
                  </a:lnTo>
                </a:path>
                <a:path w="104139" h="121920">
                  <a:moveTo>
                    <a:pt x="2072" y="60924"/>
                  </a:moveTo>
                  <a:lnTo>
                    <a:pt x="103613" y="57471"/>
                  </a:lnTo>
                </a:path>
              </a:pathLst>
            </a:custGeom>
            <a:ln w="25399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23100" y="2222500"/>
            <a:ext cx="2317115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000" i="1" spc="-25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indent="673100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1st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level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expression</a:t>
            </a:r>
            <a:endParaRPr sz="2000">
              <a:latin typeface="AvenirNext-Medium"/>
              <a:cs typeface="AvenirNext-Medium"/>
            </a:endParaRPr>
          </a:p>
          <a:p>
            <a:pPr marL="520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64700" y="3416300"/>
            <a:ext cx="2317115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00"/>
              </a:spcBef>
            </a:pPr>
            <a:r>
              <a:rPr sz="2000" i="1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ELSE-</a:t>
            </a:r>
            <a:r>
              <a:rPr sz="2000" i="1" spc="-25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indent="11430" algn="ctr">
              <a:lnSpc>
                <a:spcPct val="112500"/>
              </a:lnSpc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2nd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to nth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level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F96928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expression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16179" y="5575760"/>
            <a:ext cx="1332865" cy="850900"/>
            <a:chOff x="1916179" y="5575760"/>
            <a:chExt cx="1332865" cy="850900"/>
          </a:xfrm>
        </p:grpSpPr>
        <p:sp>
          <p:nvSpPr>
            <p:cNvPr id="45" name="object 45"/>
            <p:cNvSpPr/>
            <p:nvPr/>
          </p:nvSpPr>
          <p:spPr>
            <a:xfrm>
              <a:off x="1928879" y="5588460"/>
              <a:ext cx="1219200" cy="766445"/>
            </a:xfrm>
            <a:custGeom>
              <a:avLst/>
              <a:gdLst/>
              <a:ahLst/>
              <a:cxnLst/>
              <a:rect l="l" t="t" r="r" b="b"/>
              <a:pathLst>
                <a:path w="1219200" h="766445">
                  <a:moveTo>
                    <a:pt x="0" y="0"/>
                  </a:moveTo>
                  <a:lnTo>
                    <a:pt x="26478" y="43328"/>
                  </a:lnTo>
                  <a:lnTo>
                    <a:pt x="53903" y="85426"/>
                  </a:lnTo>
                  <a:lnTo>
                    <a:pt x="82275" y="126294"/>
                  </a:lnTo>
                  <a:lnTo>
                    <a:pt x="111594" y="165932"/>
                  </a:lnTo>
                  <a:lnTo>
                    <a:pt x="141861" y="204339"/>
                  </a:lnTo>
                  <a:lnTo>
                    <a:pt x="173074" y="241517"/>
                  </a:lnTo>
                  <a:lnTo>
                    <a:pt x="205235" y="277464"/>
                  </a:lnTo>
                  <a:lnTo>
                    <a:pt x="238342" y="312182"/>
                  </a:lnTo>
                  <a:lnTo>
                    <a:pt x="272397" y="345669"/>
                  </a:lnTo>
                  <a:lnTo>
                    <a:pt x="307399" y="377926"/>
                  </a:lnTo>
                  <a:lnTo>
                    <a:pt x="343348" y="408952"/>
                  </a:lnTo>
                  <a:lnTo>
                    <a:pt x="380244" y="438749"/>
                  </a:lnTo>
                  <a:lnTo>
                    <a:pt x="418087" y="467316"/>
                  </a:lnTo>
                  <a:lnTo>
                    <a:pt x="456877" y="494652"/>
                  </a:lnTo>
                  <a:lnTo>
                    <a:pt x="496614" y="520758"/>
                  </a:lnTo>
                  <a:lnTo>
                    <a:pt x="537298" y="545634"/>
                  </a:lnTo>
                  <a:lnTo>
                    <a:pt x="578930" y="569280"/>
                  </a:lnTo>
                  <a:lnTo>
                    <a:pt x="621508" y="591696"/>
                  </a:lnTo>
                  <a:lnTo>
                    <a:pt x="665034" y="612881"/>
                  </a:lnTo>
                  <a:lnTo>
                    <a:pt x="709506" y="632837"/>
                  </a:lnTo>
                  <a:lnTo>
                    <a:pt x="754926" y="651562"/>
                  </a:lnTo>
                  <a:lnTo>
                    <a:pt x="801293" y="669057"/>
                  </a:lnTo>
                  <a:lnTo>
                    <a:pt x="848606" y="685322"/>
                  </a:lnTo>
                  <a:lnTo>
                    <a:pt x="896867" y="700356"/>
                  </a:lnTo>
                  <a:lnTo>
                    <a:pt x="946075" y="714161"/>
                  </a:lnTo>
                  <a:lnTo>
                    <a:pt x="996231" y="726735"/>
                  </a:lnTo>
                  <a:lnTo>
                    <a:pt x="1047333" y="738079"/>
                  </a:lnTo>
                  <a:lnTo>
                    <a:pt x="1099382" y="748193"/>
                  </a:lnTo>
                  <a:lnTo>
                    <a:pt x="1152378" y="757077"/>
                  </a:lnTo>
                  <a:lnTo>
                    <a:pt x="1206322" y="764730"/>
                  </a:lnTo>
                  <a:lnTo>
                    <a:pt x="1218946" y="766038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8910" y="6292554"/>
              <a:ext cx="107950" cy="121285"/>
            </a:xfrm>
            <a:custGeom>
              <a:avLst/>
              <a:gdLst/>
              <a:ahLst/>
              <a:cxnLst/>
              <a:rect l="l" t="t" r="r" b="b"/>
              <a:pathLst>
                <a:path w="107950" h="121285">
                  <a:moveTo>
                    <a:pt x="0" y="121269"/>
                  </a:moveTo>
                  <a:lnTo>
                    <a:pt x="107347" y="71117"/>
                  </a:lnTo>
                  <a:lnTo>
                    <a:pt x="12579" y="0"/>
                  </a:lnTo>
                </a:path>
                <a:path w="107950" h="121285">
                  <a:moveTo>
                    <a:pt x="6289" y="60634"/>
                  </a:moveTo>
                  <a:lnTo>
                    <a:pt x="107347" y="71117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701800" y="4445000"/>
            <a:ext cx="76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THEN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: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3900" y="4787900"/>
            <a:ext cx="271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executed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8800" y="5130800"/>
            <a:ext cx="3053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when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1st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condition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853814" y="7001474"/>
            <a:ext cx="1328420" cy="1065530"/>
            <a:chOff x="9853814" y="7001474"/>
            <a:chExt cx="1328420" cy="1065530"/>
          </a:xfrm>
        </p:grpSpPr>
        <p:sp>
          <p:nvSpPr>
            <p:cNvPr id="51" name="object 51"/>
            <p:cNvSpPr/>
            <p:nvPr/>
          </p:nvSpPr>
          <p:spPr>
            <a:xfrm>
              <a:off x="9946312" y="7063293"/>
              <a:ext cx="1223010" cy="991235"/>
            </a:xfrm>
            <a:custGeom>
              <a:avLst/>
              <a:gdLst/>
              <a:ahLst/>
              <a:cxnLst/>
              <a:rect l="l" t="t" r="r" b="b"/>
              <a:pathLst>
                <a:path w="1223009" h="991234">
                  <a:moveTo>
                    <a:pt x="0" y="0"/>
                  </a:moveTo>
                  <a:lnTo>
                    <a:pt x="64949" y="33007"/>
                  </a:lnTo>
                  <a:lnTo>
                    <a:pt x="117528" y="60706"/>
                  </a:lnTo>
                  <a:lnTo>
                    <a:pt x="169143" y="88696"/>
                  </a:lnTo>
                  <a:lnTo>
                    <a:pt x="219793" y="116979"/>
                  </a:lnTo>
                  <a:lnTo>
                    <a:pt x="269478" y="145553"/>
                  </a:lnTo>
                  <a:lnTo>
                    <a:pt x="318198" y="174418"/>
                  </a:lnTo>
                  <a:lnTo>
                    <a:pt x="365954" y="203576"/>
                  </a:lnTo>
                  <a:lnTo>
                    <a:pt x="412744" y="233025"/>
                  </a:lnTo>
                  <a:lnTo>
                    <a:pt x="458570" y="262766"/>
                  </a:lnTo>
                  <a:lnTo>
                    <a:pt x="503431" y="292798"/>
                  </a:lnTo>
                  <a:lnTo>
                    <a:pt x="547327" y="323122"/>
                  </a:lnTo>
                  <a:lnTo>
                    <a:pt x="590258" y="353739"/>
                  </a:lnTo>
                  <a:lnTo>
                    <a:pt x="632224" y="384646"/>
                  </a:lnTo>
                  <a:lnTo>
                    <a:pt x="673226" y="415846"/>
                  </a:lnTo>
                  <a:lnTo>
                    <a:pt x="713263" y="447337"/>
                  </a:lnTo>
                  <a:lnTo>
                    <a:pt x="752335" y="479120"/>
                  </a:lnTo>
                  <a:lnTo>
                    <a:pt x="790443" y="511195"/>
                  </a:lnTo>
                  <a:lnTo>
                    <a:pt x="827585" y="543562"/>
                  </a:lnTo>
                  <a:lnTo>
                    <a:pt x="863763" y="576220"/>
                  </a:lnTo>
                  <a:lnTo>
                    <a:pt x="898976" y="609170"/>
                  </a:lnTo>
                  <a:lnTo>
                    <a:pt x="933225" y="642412"/>
                  </a:lnTo>
                  <a:lnTo>
                    <a:pt x="966509" y="675946"/>
                  </a:lnTo>
                  <a:lnTo>
                    <a:pt x="998828" y="709771"/>
                  </a:lnTo>
                  <a:lnTo>
                    <a:pt x="1030183" y="743888"/>
                  </a:lnTo>
                  <a:lnTo>
                    <a:pt x="1060572" y="778297"/>
                  </a:lnTo>
                  <a:lnTo>
                    <a:pt x="1089997" y="812998"/>
                  </a:lnTo>
                  <a:lnTo>
                    <a:pt x="1118458" y="847991"/>
                  </a:lnTo>
                  <a:lnTo>
                    <a:pt x="1145954" y="883275"/>
                  </a:lnTo>
                  <a:lnTo>
                    <a:pt x="1172485" y="918851"/>
                  </a:lnTo>
                  <a:lnTo>
                    <a:pt x="1198052" y="954719"/>
                  </a:lnTo>
                  <a:lnTo>
                    <a:pt x="1222654" y="990879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866514" y="7014174"/>
              <a:ext cx="118110" cy="109855"/>
            </a:xfrm>
            <a:custGeom>
              <a:avLst/>
              <a:gdLst/>
              <a:ahLst/>
              <a:cxnLst/>
              <a:rect l="l" t="t" r="r" b="b"/>
              <a:pathLst>
                <a:path w="118109" h="109854">
                  <a:moveTo>
                    <a:pt x="118067" y="0"/>
                  </a:moveTo>
                  <a:lnTo>
                    <a:pt x="0" y="9934"/>
                  </a:lnTo>
                  <a:lnTo>
                    <a:pt x="64327" y="109436"/>
                  </a:lnTo>
                </a:path>
                <a:path w="118109" h="109854">
                  <a:moveTo>
                    <a:pt x="91197" y="54718"/>
                  </a:moveTo>
                  <a:lnTo>
                    <a:pt x="0" y="9934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804400" y="8039100"/>
            <a:ext cx="26936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Do nothing </a:t>
            </a:r>
            <a:r>
              <a:rPr sz="2000" spc="-20" dirty="0">
                <a:solidFill>
                  <a:srgbClr val="E42832"/>
                </a:solidFill>
                <a:latin typeface="AvenirNext-Medium"/>
                <a:cs typeface="AvenirNext-Medium"/>
              </a:rPr>
              <a:t>when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conditions</a:t>
            </a:r>
            <a:r>
              <a:rPr sz="20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are</a:t>
            </a:r>
            <a:r>
              <a:rPr sz="2000" b="1" spc="-1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not</a:t>
            </a:r>
            <a:r>
              <a:rPr sz="20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85900" y="7823200"/>
            <a:ext cx="1691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ELSE-</a:t>
            </a:r>
            <a:r>
              <a:rPr sz="2000" i="1" spc="-45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IF-</a:t>
            </a:r>
            <a:r>
              <a:rPr sz="2000" i="1" spc="-10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THEN:</a:t>
            </a:r>
            <a:endParaRPr sz="2000">
              <a:latin typeface="AvenirNext-MediumItalic"/>
              <a:cs typeface="AvenirNext-MediumItal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77900" y="8166100"/>
            <a:ext cx="271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executed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9300" y="8509000"/>
            <a:ext cx="3162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when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2nd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condition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F96928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70400" y="47498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72100" y="36957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85000" y="60325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86700" y="49784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035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ELSE</a:t>
            </a:r>
            <a:r>
              <a:rPr spc="-15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spc="-75" dirty="0"/>
              <a:t>STATEMENT:</a:t>
            </a:r>
            <a:r>
              <a:rPr spc="-10" dirty="0"/>
              <a:t> </a:t>
            </a:r>
            <a:r>
              <a:rPr spc="-4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13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5493" y="2840856"/>
            <a:ext cx="7301865" cy="4649470"/>
            <a:chOff x="2375493" y="2840856"/>
            <a:chExt cx="7301865" cy="4649470"/>
          </a:xfrm>
        </p:grpSpPr>
        <p:sp>
          <p:nvSpPr>
            <p:cNvPr id="6" name="object 6"/>
            <p:cNvSpPr/>
            <p:nvPr/>
          </p:nvSpPr>
          <p:spPr>
            <a:xfrm>
              <a:off x="3327406" y="3606800"/>
              <a:ext cx="6350000" cy="3810000"/>
            </a:xfrm>
            <a:custGeom>
              <a:avLst/>
              <a:gdLst/>
              <a:ahLst/>
              <a:cxnLst/>
              <a:rect l="l" t="t" r="r" b="b"/>
              <a:pathLst>
                <a:path w="6350000" h="3810000">
                  <a:moveTo>
                    <a:pt x="6194676" y="0"/>
                  </a:moveTo>
                  <a:lnTo>
                    <a:pt x="155991" y="0"/>
                  </a:lnTo>
                  <a:lnTo>
                    <a:pt x="125945" y="118"/>
                  </a:lnTo>
                  <a:lnTo>
                    <a:pt x="82280" y="3209"/>
                  </a:lnTo>
                  <a:lnTo>
                    <a:pt x="45575" y="16788"/>
                  </a:lnTo>
                  <a:lnTo>
                    <a:pt x="16778" y="45585"/>
                  </a:lnTo>
                  <a:lnTo>
                    <a:pt x="3205" y="82283"/>
                  </a:lnTo>
                  <a:lnTo>
                    <a:pt x="116" y="125659"/>
                  </a:lnTo>
                  <a:lnTo>
                    <a:pt x="0" y="3654691"/>
                  </a:lnTo>
                  <a:lnTo>
                    <a:pt x="126" y="3684340"/>
                  </a:lnTo>
                  <a:lnTo>
                    <a:pt x="3209" y="3727727"/>
                  </a:lnTo>
                  <a:lnTo>
                    <a:pt x="16778" y="3764416"/>
                  </a:lnTo>
                  <a:lnTo>
                    <a:pt x="45575" y="3793216"/>
                  </a:lnTo>
                  <a:lnTo>
                    <a:pt x="82269" y="3806790"/>
                  </a:lnTo>
                  <a:lnTo>
                    <a:pt x="125656" y="3809881"/>
                  </a:lnTo>
                  <a:lnTo>
                    <a:pt x="155305" y="3810000"/>
                  </a:lnTo>
                  <a:lnTo>
                    <a:pt x="6193990" y="3810000"/>
                  </a:lnTo>
                  <a:lnTo>
                    <a:pt x="6247862" y="3809049"/>
                  </a:lnTo>
                  <a:lnTo>
                    <a:pt x="6285836" y="3802392"/>
                  </a:lnTo>
                  <a:lnTo>
                    <a:pt x="6320374" y="3780383"/>
                  </a:lnTo>
                  <a:lnTo>
                    <a:pt x="6342377" y="3745839"/>
                  </a:lnTo>
                  <a:lnTo>
                    <a:pt x="6349047" y="3707869"/>
                  </a:lnTo>
                  <a:lnTo>
                    <a:pt x="6349878" y="3684340"/>
                  </a:lnTo>
                  <a:lnTo>
                    <a:pt x="6349867" y="125659"/>
                  </a:lnTo>
                  <a:lnTo>
                    <a:pt x="6346779" y="82272"/>
                  </a:lnTo>
                  <a:lnTo>
                    <a:pt x="6333203" y="45585"/>
                  </a:lnTo>
                  <a:lnTo>
                    <a:pt x="6304411" y="16788"/>
                  </a:lnTo>
                  <a:lnTo>
                    <a:pt x="6267722" y="3209"/>
                  </a:lnTo>
                  <a:lnTo>
                    <a:pt x="6224327" y="118"/>
                  </a:lnTo>
                  <a:lnTo>
                    <a:pt x="6194676" y="0"/>
                  </a:lnTo>
                  <a:close/>
                </a:path>
              </a:pathLst>
            </a:custGeom>
            <a:solidFill>
              <a:srgbClr val="A7AAA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7796" y="3131210"/>
              <a:ext cx="466725" cy="800100"/>
            </a:xfrm>
            <a:custGeom>
              <a:avLst/>
              <a:gdLst/>
              <a:ahLst/>
              <a:cxnLst/>
              <a:rect l="l" t="t" r="r" b="b"/>
              <a:pathLst>
                <a:path w="466725" h="800100">
                  <a:moveTo>
                    <a:pt x="0" y="0"/>
                  </a:moveTo>
                  <a:lnTo>
                    <a:pt x="40190" y="36095"/>
                  </a:lnTo>
                  <a:lnTo>
                    <a:pt x="78631" y="72747"/>
                  </a:lnTo>
                  <a:lnTo>
                    <a:pt x="115321" y="109954"/>
                  </a:lnTo>
                  <a:lnTo>
                    <a:pt x="150260" y="147716"/>
                  </a:lnTo>
                  <a:lnTo>
                    <a:pt x="183450" y="186034"/>
                  </a:lnTo>
                  <a:lnTo>
                    <a:pt x="214889" y="224908"/>
                  </a:lnTo>
                  <a:lnTo>
                    <a:pt x="244578" y="264337"/>
                  </a:lnTo>
                  <a:lnTo>
                    <a:pt x="272517" y="304322"/>
                  </a:lnTo>
                  <a:lnTo>
                    <a:pt x="298705" y="344862"/>
                  </a:lnTo>
                  <a:lnTo>
                    <a:pt x="323143" y="385958"/>
                  </a:lnTo>
                  <a:lnTo>
                    <a:pt x="345831" y="427609"/>
                  </a:lnTo>
                  <a:lnTo>
                    <a:pt x="366769" y="469816"/>
                  </a:lnTo>
                  <a:lnTo>
                    <a:pt x="385956" y="512579"/>
                  </a:lnTo>
                  <a:lnTo>
                    <a:pt x="403393" y="555897"/>
                  </a:lnTo>
                  <a:lnTo>
                    <a:pt x="419080" y="599771"/>
                  </a:lnTo>
                  <a:lnTo>
                    <a:pt x="433016" y="644200"/>
                  </a:lnTo>
                  <a:lnTo>
                    <a:pt x="445203" y="689185"/>
                  </a:lnTo>
                  <a:lnTo>
                    <a:pt x="455639" y="734725"/>
                  </a:lnTo>
                  <a:lnTo>
                    <a:pt x="464324" y="780821"/>
                  </a:lnTo>
                  <a:lnTo>
                    <a:pt x="466267" y="799782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8734" y="3903482"/>
              <a:ext cx="167005" cy="147955"/>
            </a:xfrm>
            <a:custGeom>
              <a:avLst/>
              <a:gdLst/>
              <a:ahLst/>
              <a:cxnLst/>
              <a:rect l="l" t="t" r="r" b="b"/>
              <a:pathLst>
                <a:path w="167004" h="147954">
                  <a:moveTo>
                    <a:pt x="0" y="17107"/>
                  </a:moveTo>
                  <a:lnTo>
                    <a:pt x="97638" y="147524"/>
                  </a:lnTo>
                  <a:lnTo>
                    <a:pt x="166764" y="0"/>
                  </a:lnTo>
                </a:path>
                <a:path w="167004" h="147954">
                  <a:moveTo>
                    <a:pt x="83382" y="8553"/>
                  </a:moveTo>
                  <a:lnTo>
                    <a:pt x="97638" y="147524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3732" y="2859906"/>
              <a:ext cx="1564005" cy="1094740"/>
            </a:xfrm>
            <a:custGeom>
              <a:avLst/>
              <a:gdLst/>
              <a:ahLst/>
              <a:cxnLst/>
              <a:rect l="l" t="t" r="r" b="b"/>
              <a:pathLst>
                <a:path w="1564004" h="1094739">
                  <a:moveTo>
                    <a:pt x="0" y="1094536"/>
                  </a:moveTo>
                  <a:lnTo>
                    <a:pt x="39508" y="1038750"/>
                  </a:lnTo>
                  <a:lnTo>
                    <a:pt x="68987" y="999434"/>
                  </a:lnTo>
                  <a:lnTo>
                    <a:pt x="99040" y="960767"/>
                  </a:lnTo>
                  <a:lnTo>
                    <a:pt x="129668" y="922747"/>
                  </a:lnTo>
                  <a:lnTo>
                    <a:pt x="160870" y="885374"/>
                  </a:lnTo>
                  <a:lnTo>
                    <a:pt x="192646" y="848649"/>
                  </a:lnTo>
                  <a:lnTo>
                    <a:pt x="224997" y="812572"/>
                  </a:lnTo>
                  <a:lnTo>
                    <a:pt x="257922" y="777142"/>
                  </a:lnTo>
                  <a:lnTo>
                    <a:pt x="291422" y="742360"/>
                  </a:lnTo>
                  <a:lnTo>
                    <a:pt x="325496" y="708225"/>
                  </a:lnTo>
                  <a:lnTo>
                    <a:pt x="360145" y="674738"/>
                  </a:lnTo>
                  <a:lnTo>
                    <a:pt x="395368" y="641898"/>
                  </a:lnTo>
                  <a:lnTo>
                    <a:pt x="431166" y="609706"/>
                  </a:lnTo>
                  <a:lnTo>
                    <a:pt x="467538" y="578161"/>
                  </a:lnTo>
                  <a:lnTo>
                    <a:pt x="504485" y="547264"/>
                  </a:lnTo>
                  <a:lnTo>
                    <a:pt x="542006" y="517014"/>
                  </a:lnTo>
                  <a:lnTo>
                    <a:pt x="580102" y="487412"/>
                  </a:lnTo>
                  <a:lnTo>
                    <a:pt x="618772" y="458458"/>
                  </a:lnTo>
                  <a:lnTo>
                    <a:pt x="658016" y="430151"/>
                  </a:lnTo>
                  <a:lnTo>
                    <a:pt x="697835" y="402492"/>
                  </a:lnTo>
                  <a:lnTo>
                    <a:pt x="738229" y="375480"/>
                  </a:lnTo>
                  <a:lnTo>
                    <a:pt x="779197" y="349116"/>
                  </a:lnTo>
                  <a:lnTo>
                    <a:pt x="820740" y="323399"/>
                  </a:lnTo>
                  <a:lnTo>
                    <a:pt x="862857" y="298330"/>
                  </a:lnTo>
                  <a:lnTo>
                    <a:pt x="905549" y="273908"/>
                  </a:lnTo>
                  <a:lnTo>
                    <a:pt x="948815" y="250134"/>
                  </a:lnTo>
                  <a:lnTo>
                    <a:pt x="992656" y="227007"/>
                  </a:lnTo>
                  <a:lnTo>
                    <a:pt x="1037071" y="204529"/>
                  </a:lnTo>
                  <a:lnTo>
                    <a:pt x="1082061" y="182697"/>
                  </a:lnTo>
                  <a:lnTo>
                    <a:pt x="1127625" y="161513"/>
                  </a:lnTo>
                  <a:lnTo>
                    <a:pt x="1173764" y="140977"/>
                  </a:lnTo>
                  <a:lnTo>
                    <a:pt x="1220478" y="121088"/>
                  </a:lnTo>
                  <a:lnTo>
                    <a:pt x="1267766" y="101847"/>
                  </a:lnTo>
                  <a:lnTo>
                    <a:pt x="1315628" y="83254"/>
                  </a:lnTo>
                  <a:lnTo>
                    <a:pt x="1364066" y="65308"/>
                  </a:lnTo>
                  <a:lnTo>
                    <a:pt x="1413077" y="48009"/>
                  </a:lnTo>
                  <a:lnTo>
                    <a:pt x="1462664" y="31358"/>
                  </a:lnTo>
                  <a:lnTo>
                    <a:pt x="1512825" y="15355"/>
                  </a:lnTo>
                  <a:lnTo>
                    <a:pt x="1563560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6582" y="3891965"/>
              <a:ext cx="147955" cy="163195"/>
            </a:xfrm>
            <a:custGeom>
              <a:avLst/>
              <a:gdLst/>
              <a:ahLst/>
              <a:cxnLst/>
              <a:rect l="l" t="t" r="r" b="b"/>
              <a:pathLst>
                <a:path w="147954" h="163195">
                  <a:moveTo>
                    <a:pt x="8114" y="0"/>
                  </a:moveTo>
                  <a:lnTo>
                    <a:pt x="0" y="162714"/>
                  </a:lnTo>
                  <a:lnTo>
                    <a:pt x="147390" y="93302"/>
                  </a:lnTo>
                </a:path>
                <a:path w="147954" h="163195">
                  <a:moveTo>
                    <a:pt x="77752" y="46651"/>
                  </a:moveTo>
                  <a:lnTo>
                    <a:pt x="0" y="162714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4543" y="5847951"/>
              <a:ext cx="1392555" cy="1623695"/>
            </a:xfrm>
            <a:custGeom>
              <a:avLst/>
              <a:gdLst/>
              <a:ahLst/>
              <a:cxnLst/>
              <a:rect l="l" t="t" r="r" b="b"/>
              <a:pathLst>
                <a:path w="1392554" h="1623695">
                  <a:moveTo>
                    <a:pt x="0" y="1623136"/>
                  </a:moveTo>
                  <a:lnTo>
                    <a:pt x="28147" y="1576359"/>
                  </a:lnTo>
                  <a:lnTo>
                    <a:pt x="56521" y="1529992"/>
                  </a:lnTo>
                  <a:lnTo>
                    <a:pt x="85121" y="1484036"/>
                  </a:lnTo>
                  <a:lnTo>
                    <a:pt x="113947" y="1438489"/>
                  </a:lnTo>
                  <a:lnTo>
                    <a:pt x="143000" y="1393353"/>
                  </a:lnTo>
                  <a:lnTo>
                    <a:pt x="172278" y="1348627"/>
                  </a:lnTo>
                  <a:lnTo>
                    <a:pt x="201783" y="1304311"/>
                  </a:lnTo>
                  <a:lnTo>
                    <a:pt x="231515" y="1260405"/>
                  </a:lnTo>
                  <a:lnTo>
                    <a:pt x="261472" y="1216909"/>
                  </a:lnTo>
                  <a:lnTo>
                    <a:pt x="291656" y="1173823"/>
                  </a:lnTo>
                  <a:lnTo>
                    <a:pt x="322066" y="1131147"/>
                  </a:lnTo>
                  <a:lnTo>
                    <a:pt x="352703" y="1088882"/>
                  </a:lnTo>
                  <a:lnTo>
                    <a:pt x="383566" y="1047027"/>
                  </a:lnTo>
                  <a:lnTo>
                    <a:pt x="414654" y="1005581"/>
                  </a:lnTo>
                  <a:lnTo>
                    <a:pt x="445970" y="964546"/>
                  </a:lnTo>
                  <a:lnTo>
                    <a:pt x="477511" y="923921"/>
                  </a:lnTo>
                  <a:lnTo>
                    <a:pt x="509279" y="883706"/>
                  </a:lnTo>
                  <a:lnTo>
                    <a:pt x="541273" y="843901"/>
                  </a:lnTo>
                  <a:lnTo>
                    <a:pt x="573493" y="804507"/>
                  </a:lnTo>
                  <a:lnTo>
                    <a:pt x="605940" y="765522"/>
                  </a:lnTo>
                  <a:lnTo>
                    <a:pt x="638613" y="726948"/>
                  </a:lnTo>
                  <a:lnTo>
                    <a:pt x="671512" y="688783"/>
                  </a:lnTo>
                  <a:lnTo>
                    <a:pt x="704637" y="651029"/>
                  </a:lnTo>
                  <a:lnTo>
                    <a:pt x="737989" y="613685"/>
                  </a:lnTo>
                  <a:lnTo>
                    <a:pt x="771567" y="576751"/>
                  </a:lnTo>
                  <a:lnTo>
                    <a:pt x="805371" y="540227"/>
                  </a:lnTo>
                  <a:lnTo>
                    <a:pt x="839401" y="504113"/>
                  </a:lnTo>
                  <a:lnTo>
                    <a:pt x="873658" y="468409"/>
                  </a:lnTo>
                  <a:lnTo>
                    <a:pt x="908141" y="433116"/>
                  </a:lnTo>
                  <a:lnTo>
                    <a:pt x="942850" y="398232"/>
                  </a:lnTo>
                  <a:lnTo>
                    <a:pt x="977786" y="363759"/>
                  </a:lnTo>
                  <a:lnTo>
                    <a:pt x="1012947" y="329696"/>
                  </a:lnTo>
                  <a:lnTo>
                    <a:pt x="1048335" y="296043"/>
                  </a:lnTo>
                  <a:lnTo>
                    <a:pt x="1083950" y="262800"/>
                  </a:lnTo>
                  <a:lnTo>
                    <a:pt x="1119790" y="229967"/>
                  </a:lnTo>
                  <a:lnTo>
                    <a:pt x="1155857" y="197544"/>
                  </a:lnTo>
                  <a:lnTo>
                    <a:pt x="1192150" y="165531"/>
                  </a:lnTo>
                  <a:lnTo>
                    <a:pt x="1228670" y="133929"/>
                  </a:lnTo>
                  <a:lnTo>
                    <a:pt x="1265415" y="102737"/>
                  </a:lnTo>
                  <a:lnTo>
                    <a:pt x="1302387" y="71954"/>
                  </a:lnTo>
                  <a:lnTo>
                    <a:pt x="1339585" y="41582"/>
                  </a:lnTo>
                  <a:lnTo>
                    <a:pt x="1377010" y="11620"/>
                  </a:lnTo>
                  <a:lnTo>
                    <a:pt x="1392174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0598" y="5774545"/>
              <a:ext cx="161925" cy="151765"/>
            </a:xfrm>
            <a:custGeom>
              <a:avLst/>
              <a:gdLst/>
              <a:ahLst/>
              <a:cxnLst/>
              <a:rect l="l" t="t" r="r" b="b"/>
              <a:pathLst>
                <a:path w="161925" h="151764">
                  <a:moveTo>
                    <a:pt x="101991" y="151515"/>
                  </a:moveTo>
                  <a:lnTo>
                    <a:pt x="161866" y="0"/>
                  </a:lnTo>
                  <a:lnTo>
                    <a:pt x="0" y="18470"/>
                  </a:lnTo>
                </a:path>
                <a:path w="161925" h="151764">
                  <a:moveTo>
                    <a:pt x="50995" y="84992"/>
                  </a:moveTo>
                  <a:lnTo>
                    <a:pt x="161866" y="0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9800" y="2311400"/>
            <a:ext cx="272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conditional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3600" y="2540000"/>
            <a:ext cx="27768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Variable</a:t>
            </a:r>
            <a:r>
              <a:rPr sz="2000" b="1" spc="-4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or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expression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with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boolean</a:t>
            </a:r>
            <a:r>
              <a:rPr sz="2000" b="1" spc="-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result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4140200"/>
            <a:ext cx="8407400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0">
              <a:lnSpc>
                <a:spcPts val="3060"/>
              </a:lnSpc>
              <a:spcBef>
                <a:spcPts val="100"/>
              </a:spcBef>
              <a:tabLst>
                <a:tab pos="3225165" algn="l"/>
                <a:tab pos="580961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(statement1)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423920">
              <a:lnSpc>
                <a:spcPts val="3000"/>
              </a:lnSpc>
              <a:tabLst>
                <a:tab pos="4815205" algn="l"/>
                <a:tab pos="54114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423920">
              <a:lnSpc>
                <a:spcPts val="3000"/>
              </a:lnSpc>
              <a:tabLst>
                <a:tab pos="4815205" algn="l"/>
                <a:tab pos="7002145" algn="l"/>
                <a:tab pos="7598409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statement1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2628900">
              <a:lnSpc>
                <a:spcPts val="3000"/>
              </a:lnSpc>
              <a:tabLst>
                <a:tab pos="3026410" algn="l"/>
                <a:tab pos="4020185" algn="l"/>
                <a:tab pos="7200900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if</a:t>
            </a: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 </a:t>
            </a:r>
            <a:r>
              <a:rPr sz="2600" spc="-10" dirty="0">
                <a:latin typeface="Menlo"/>
                <a:cs typeface="Menlo"/>
              </a:rPr>
              <a:t>(statement2)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423920">
              <a:lnSpc>
                <a:spcPts val="3000"/>
              </a:lnSpc>
              <a:tabLst>
                <a:tab pos="4815205" algn="l"/>
                <a:tab pos="54114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423920">
              <a:lnSpc>
                <a:spcPts val="3000"/>
              </a:lnSpc>
              <a:tabLst>
                <a:tab pos="4815205" algn="l"/>
                <a:tab pos="7002145" algn="l"/>
                <a:tab pos="7598409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statement2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2628900">
              <a:lnSpc>
                <a:spcPts val="306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</a:pPr>
            <a:endParaRPr sz="3000">
              <a:latin typeface="Menlo"/>
              <a:cs typeface="Menlo"/>
            </a:endParaRPr>
          </a:p>
          <a:p>
            <a:pPr marL="12700" marR="5600700" indent="-2540" algn="ctr">
              <a:lnSpc>
                <a:spcPct val="112500"/>
              </a:lnSpc>
              <a:spcBef>
                <a:spcPts val="1785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alternative</a:t>
            </a:r>
            <a:r>
              <a:rPr sz="2000" b="1" spc="-2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conditional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code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block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2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8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637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EXAMPLE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5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3300" y="4914900"/>
            <a:ext cx="3390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5710" algn="l"/>
                <a:tab pos="2153285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flag1</a:t>
            </a:r>
            <a:r>
              <a:rPr sz="2000" dirty="0">
                <a:latin typeface="Menlo"/>
                <a:cs typeface="Menlo"/>
              </a:rPr>
              <a:t>	=</a:t>
            </a:r>
            <a:r>
              <a:rPr sz="2000" spc="-10" dirty="0">
                <a:latin typeface="Menlo"/>
                <a:cs typeface="Menlo"/>
              </a:rPr>
              <a:t>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false</a:t>
            </a:r>
            <a:r>
              <a:rPr sz="2000" spc="-10" dirty="0">
                <a:latin typeface="Menlo"/>
                <a:cs typeface="Menlo"/>
              </a:rPr>
              <a:t>;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flag2</a:t>
            </a:r>
            <a:r>
              <a:rPr sz="2000" dirty="0">
                <a:latin typeface="Menlo"/>
                <a:cs typeface="Menlo"/>
              </a:rPr>
              <a:t>	=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true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300" y="5829300"/>
            <a:ext cx="46139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169418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(flag1)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"flag1"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624205" marR="5080" indent="-612140">
              <a:lnSpc>
                <a:spcPct val="100000"/>
              </a:lnSpc>
              <a:tabLst>
                <a:tab pos="318135" algn="l"/>
                <a:tab pos="1082675" algn="l"/>
                <a:tab pos="2764790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if </a:t>
            </a:r>
            <a:r>
              <a:rPr sz="2000" spc="-10" dirty="0">
                <a:latin typeface="Menlo"/>
                <a:cs typeface="Menlo"/>
              </a:rPr>
              <a:t>(flag2)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 </a:t>
            </a: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"flag2"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0100" y="5067300"/>
            <a:ext cx="1555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929640" algn="l"/>
                <a:tab pos="123571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7</a:t>
            </a:r>
            <a:r>
              <a:rPr sz="2000" spc="-25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0100" y="5676900"/>
            <a:ext cx="47663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29640" algn="l"/>
                <a:tab pos="1388745" algn="l"/>
                <a:tab pos="1847214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35" dirty="0">
                <a:latin typeface="Menlo"/>
                <a:cs typeface="Menlo"/>
              </a:rPr>
              <a:t>==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3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  <a:tabLst>
                <a:tab pos="3682365" algn="l"/>
                <a:tab pos="4141470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==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8001"/>
                </a:solidFill>
                <a:latin typeface="Menlo"/>
                <a:cs typeface="Menlo"/>
              </a:rPr>
              <a:t>3"</a:t>
            </a:r>
            <a:r>
              <a:rPr sz="2000" spc="-2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624205" marR="5080" indent="-612140">
              <a:lnSpc>
                <a:spcPct val="100000"/>
              </a:lnSpc>
              <a:tabLst>
                <a:tab pos="318135" algn="l"/>
                <a:tab pos="1082675" algn="l"/>
                <a:tab pos="2000250" algn="l"/>
                <a:tab pos="2459355" algn="l"/>
                <a:tab pos="2917825" algn="l"/>
                <a:tab pos="3682365" algn="l"/>
                <a:tab pos="4141470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if 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==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7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 </a:t>
            </a: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==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8001"/>
                </a:solidFill>
                <a:latin typeface="Menlo"/>
                <a:cs typeface="Menlo"/>
              </a:rPr>
              <a:t>7"</a:t>
            </a:r>
            <a:r>
              <a:rPr sz="2000" spc="-2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3073400"/>
            <a:ext cx="3862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Boolean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variable</a:t>
            </a:r>
            <a:r>
              <a:rPr sz="2200" b="1" spc="-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2800" y="3073400"/>
            <a:ext cx="2338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Inline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14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9565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DECISION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MAKING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FLOWCHART: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15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5121" y="2346676"/>
            <a:ext cx="1905000" cy="2284730"/>
            <a:chOff x="3385121" y="2346676"/>
            <a:chExt cx="1905000" cy="2284730"/>
          </a:xfrm>
        </p:grpSpPr>
        <p:sp>
          <p:nvSpPr>
            <p:cNvPr id="6" name="object 6"/>
            <p:cNvSpPr/>
            <p:nvPr/>
          </p:nvSpPr>
          <p:spPr>
            <a:xfrm>
              <a:off x="4337621" y="2435576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12700"/>
                  </a:lnTo>
                  <a:lnTo>
                    <a:pt x="0" y="810260"/>
                  </a:lnTo>
                  <a:lnTo>
                    <a:pt x="0" y="822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6661" y="324583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821" y="2346676"/>
              <a:ext cx="101600" cy="1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85121" y="3360822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95700" y="3848100"/>
            <a:ext cx="1281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1st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3961" y="4616267"/>
            <a:ext cx="147320" cy="1026160"/>
            <a:chOff x="4263961" y="4616267"/>
            <a:chExt cx="147320" cy="1026160"/>
          </a:xfrm>
        </p:grpSpPr>
        <p:sp>
          <p:nvSpPr>
            <p:cNvPr id="12" name="object 12"/>
            <p:cNvSpPr/>
            <p:nvPr/>
          </p:nvSpPr>
          <p:spPr>
            <a:xfrm>
              <a:off x="4337621" y="4628967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6661" y="5528127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74121" y="6911257"/>
            <a:ext cx="127000" cy="2235835"/>
            <a:chOff x="4274121" y="6911257"/>
            <a:chExt cx="127000" cy="2235835"/>
          </a:xfrm>
        </p:grpSpPr>
        <p:sp>
          <p:nvSpPr>
            <p:cNvPr id="15" name="object 15"/>
            <p:cNvSpPr/>
            <p:nvPr/>
          </p:nvSpPr>
          <p:spPr>
            <a:xfrm>
              <a:off x="4337621" y="6923957"/>
              <a:ext cx="0" cy="2105025"/>
            </a:xfrm>
            <a:custGeom>
              <a:avLst/>
              <a:gdLst/>
              <a:ahLst/>
              <a:cxnLst/>
              <a:rect l="l" t="t" r="r" b="b"/>
              <a:pathLst>
                <a:path h="2105025">
                  <a:moveTo>
                    <a:pt x="0" y="0"/>
                  </a:moveTo>
                  <a:lnTo>
                    <a:pt x="0" y="2092096"/>
                  </a:lnTo>
                  <a:lnTo>
                    <a:pt x="0" y="2104796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121" y="9019605"/>
              <a:ext cx="127000" cy="1270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85121" y="5652844"/>
            <a:ext cx="1905000" cy="128016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97815" marR="295910" algn="ctr">
              <a:lnSpc>
                <a:spcPct val="114599"/>
              </a:lnSpc>
              <a:spcBef>
                <a:spcPts val="141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1st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8371" y="3983122"/>
            <a:ext cx="1667510" cy="650240"/>
            <a:chOff x="5258371" y="3983122"/>
            <a:chExt cx="1667510" cy="650240"/>
          </a:xfrm>
        </p:grpSpPr>
        <p:sp>
          <p:nvSpPr>
            <p:cNvPr id="19" name="object 19"/>
            <p:cNvSpPr/>
            <p:nvPr/>
          </p:nvSpPr>
          <p:spPr>
            <a:xfrm>
              <a:off x="5271071" y="3995822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>
                  <a:moveTo>
                    <a:pt x="0" y="0"/>
                  </a:moveTo>
                  <a:lnTo>
                    <a:pt x="15864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2221" y="4001770"/>
              <a:ext cx="0" cy="529590"/>
            </a:xfrm>
            <a:custGeom>
              <a:avLst/>
              <a:gdLst/>
              <a:ahLst/>
              <a:cxnLst/>
              <a:rect l="l" t="t" r="r" b="b"/>
              <a:pathLst>
                <a:path h="529589">
                  <a:moveTo>
                    <a:pt x="0" y="0"/>
                  </a:moveTo>
                  <a:lnTo>
                    <a:pt x="0" y="516890"/>
                  </a:lnTo>
                  <a:lnTo>
                    <a:pt x="0" y="52959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1261" y="4518660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359211" y="7528477"/>
            <a:ext cx="5020310" cy="993775"/>
            <a:chOff x="4359211" y="7528477"/>
            <a:chExt cx="5020310" cy="993775"/>
          </a:xfrm>
        </p:grpSpPr>
        <p:sp>
          <p:nvSpPr>
            <p:cNvPr id="23" name="object 23"/>
            <p:cNvSpPr/>
            <p:nvPr/>
          </p:nvSpPr>
          <p:spPr>
            <a:xfrm>
              <a:off x="4460811" y="7602137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2700" y="0"/>
                  </a:lnTo>
                  <a:lnTo>
                    <a:pt x="14848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1911" y="7541177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366820" y="7609831"/>
              <a:ext cx="0" cy="899794"/>
            </a:xfrm>
            <a:custGeom>
              <a:avLst/>
              <a:gdLst/>
              <a:ahLst/>
              <a:cxnLst/>
              <a:rect l="l" t="t" r="r" b="b"/>
              <a:pathLst>
                <a:path h="899795">
                  <a:moveTo>
                    <a:pt x="0" y="0"/>
                  </a:moveTo>
                  <a:lnTo>
                    <a:pt x="0" y="899172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14321" y="6351007"/>
            <a:ext cx="1905000" cy="1270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97815" marR="295910" algn="ctr">
              <a:lnSpc>
                <a:spcPct val="114599"/>
              </a:lnSpc>
              <a:spcBef>
                <a:spcPts val="141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all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conditions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are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false</a:t>
            </a:r>
            <a:endParaRPr sz="1600">
              <a:latin typeface="AvenirNext-Medium"/>
              <a:cs typeface="AvenirNext-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99721" y="4639104"/>
            <a:ext cx="1905000" cy="1270000"/>
          </a:xfrm>
          <a:custGeom>
            <a:avLst/>
            <a:gdLst/>
            <a:ahLst/>
            <a:cxnLst/>
            <a:rect l="l" t="t" r="r" b="b"/>
            <a:pathLst>
              <a:path w="1905000" h="1270000">
                <a:moveTo>
                  <a:pt x="952500" y="0"/>
                </a:moveTo>
                <a:lnTo>
                  <a:pt x="0" y="635000"/>
                </a:lnTo>
                <a:lnTo>
                  <a:pt x="952500" y="1270000"/>
                </a:lnTo>
                <a:lnTo>
                  <a:pt x="1905000" y="635000"/>
                </a:lnTo>
                <a:lnTo>
                  <a:pt x="952500" y="0"/>
                </a:lnTo>
                <a:close/>
              </a:path>
            </a:pathLst>
          </a:custGeom>
          <a:solidFill>
            <a:srgbClr val="34A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2200" y="5118100"/>
            <a:ext cx="1371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2nd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561" y="5896404"/>
            <a:ext cx="147320" cy="1026160"/>
            <a:chOff x="6778561" y="5896404"/>
            <a:chExt cx="147320" cy="1026160"/>
          </a:xfrm>
        </p:grpSpPr>
        <p:sp>
          <p:nvSpPr>
            <p:cNvPr id="30" name="object 30"/>
            <p:cNvSpPr/>
            <p:nvPr/>
          </p:nvSpPr>
          <p:spPr>
            <a:xfrm>
              <a:off x="6852221" y="5909104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59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1261" y="6808264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99721" y="6932982"/>
            <a:ext cx="1905000" cy="1270000"/>
          </a:xfrm>
          <a:prstGeom prst="rect">
            <a:avLst/>
          </a:prstGeom>
          <a:solidFill>
            <a:srgbClr val="34A5DA"/>
          </a:solidFill>
        </p:spPr>
        <p:txBody>
          <a:bodyPr vert="horz" wrap="square" lIns="0" tIns="181610" rIns="0" bIns="0" rtlCol="0">
            <a:spAutoFit/>
          </a:bodyPr>
          <a:lstStyle/>
          <a:p>
            <a:pPr marL="297815" marR="294005" indent="-1905" algn="ctr">
              <a:lnSpc>
                <a:spcPct val="114599"/>
              </a:lnSpc>
              <a:spcBef>
                <a:spcPts val="143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2nd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 condition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892451" y="2830850"/>
            <a:ext cx="4582795" cy="3515360"/>
            <a:chOff x="4892451" y="2830850"/>
            <a:chExt cx="4582795" cy="3515360"/>
          </a:xfrm>
        </p:grpSpPr>
        <p:sp>
          <p:nvSpPr>
            <p:cNvPr id="34" name="object 34"/>
            <p:cNvSpPr/>
            <p:nvPr/>
          </p:nvSpPr>
          <p:spPr>
            <a:xfrm>
              <a:off x="7785671" y="5271811"/>
              <a:ext cx="1586865" cy="0"/>
            </a:xfrm>
            <a:custGeom>
              <a:avLst/>
              <a:gdLst/>
              <a:ahLst/>
              <a:cxnLst/>
              <a:rect l="l" t="t" r="r" b="b"/>
              <a:pathLst>
                <a:path w="1586865">
                  <a:moveTo>
                    <a:pt x="0" y="0"/>
                  </a:moveTo>
                  <a:lnTo>
                    <a:pt x="1586445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66821" y="5256246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0" y="975360"/>
                  </a:lnTo>
                  <a:lnTo>
                    <a:pt x="0" y="9880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05861" y="6231608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76094" y="2843550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05151" y="3465799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10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10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41494" y="4088150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70551" y="4710399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09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09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944832" y="7762581"/>
            <a:ext cx="5432425" cy="825500"/>
            <a:chOff x="3944832" y="7762581"/>
            <a:chExt cx="5432425" cy="825500"/>
          </a:xfrm>
        </p:grpSpPr>
        <p:sp>
          <p:nvSpPr>
            <p:cNvPr id="42" name="object 42"/>
            <p:cNvSpPr/>
            <p:nvPr/>
          </p:nvSpPr>
          <p:spPr>
            <a:xfrm>
              <a:off x="4454185" y="8513974"/>
              <a:ext cx="4923155" cy="0"/>
            </a:xfrm>
            <a:custGeom>
              <a:avLst/>
              <a:gdLst/>
              <a:ahLst/>
              <a:cxnLst/>
              <a:rect l="l" t="t" r="r" b="b"/>
              <a:pathLst>
                <a:path w="4923155">
                  <a:moveTo>
                    <a:pt x="0" y="0"/>
                  </a:moveTo>
                  <a:lnTo>
                    <a:pt x="12700" y="0"/>
                  </a:lnTo>
                  <a:lnTo>
                    <a:pt x="4923066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65285" y="8453014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7532" y="7835775"/>
              <a:ext cx="1716405" cy="490855"/>
            </a:xfrm>
            <a:custGeom>
              <a:avLst/>
              <a:gdLst/>
              <a:ahLst/>
              <a:cxnLst/>
              <a:rect l="l" t="t" r="r" b="b"/>
              <a:pathLst>
                <a:path w="1716404" h="490854">
                  <a:moveTo>
                    <a:pt x="0" y="490397"/>
                  </a:moveTo>
                  <a:lnTo>
                    <a:pt x="41575" y="465981"/>
                  </a:lnTo>
                  <a:lnTo>
                    <a:pt x="83479" y="442183"/>
                  </a:lnTo>
                  <a:lnTo>
                    <a:pt x="125710" y="419002"/>
                  </a:lnTo>
                  <a:lnTo>
                    <a:pt x="168270" y="396438"/>
                  </a:lnTo>
                  <a:lnTo>
                    <a:pt x="211158" y="374492"/>
                  </a:lnTo>
                  <a:lnTo>
                    <a:pt x="254374" y="353163"/>
                  </a:lnTo>
                  <a:lnTo>
                    <a:pt x="297918" y="332452"/>
                  </a:lnTo>
                  <a:lnTo>
                    <a:pt x="341790" y="312358"/>
                  </a:lnTo>
                  <a:lnTo>
                    <a:pt x="385990" y="292882"/>
                  </a:lnTo>
                  <a:lnTo>
                    <a:pt x="430519" y="274023"/>
                  </a:lnTo>
                  <a:lnTo>
                    <a:pt x="475375" y="255782"/>
                  </a:lnTo>
                  <a:lnTo>
                    <a:pt x="520559" y="238158"/>
                  </a:lnTo>
                  <a:lnTo>
                    <a:pt x="566072" y="221152"/>
                  </a:lnTo>
                  <a:lnTo>
                    <a:pt x="611912" y="204763"/>
                  </a:lnTo>
                  <a:lnTo>
                    <a:pt x="658081" y="188992"/>
                  </a:lnTo>
                  <a:lnTo>
                    <a:pt x="704577" y="173838"/>
                  </a:lnTo>
                  <a:lnTo>
                    <a:pt x="751402" y="159302"/>
                  </a:lnTo>
                  <a:lnTo>
                    <a:pt x="798555" y="145383"/>
                  </a:lnTo>
                  <a:lnTo>
                    <a:pt x="846036" y="132081"/>
                  </a:lnTo>
                  <a:lnTo>
                    <a:pt x="893844" y="119397"/>
                  </a:lnTo>
                  <a:lnTo>
                    <a:pt x="941981" y="107331"/>
                  </a:lnTo>
                  <a:lnTo>
                    <a:pt x="990446" y="95882"/>
                  </a:lnTo>
                  <a:lnTo>
                    <a:pt x="1039239" y="85050"/>
                  </a:lnTo>
                  <a:lnTo>
                    <a:pt x="1088360" y="74836"/>
                  </a:lnTo>
                  <a:lnTo>
                    <a:pt x="1137809" y="65240"/>
                  </a:lnTo>
                  <a:lnTo>
                    <a:pt x="1187587" y="56261"/>
                  </a:lnTo>
                  <a:lnTo>
                    <a:pt x="1237692" y="47899"/>
                  </a:lnTo>
                  <a:lnTo>
                    <a:pt x="1288125" y="40155"/>
                  </a:lnTo>
                  <a:lnTo>
                    <a:pt x="1338886" y="33028"/>
                  </a:lnTo>
                  <a:lnTo>
                    <a:pt x="1389975" y="26519"/>
                  </a:lnTo>
                  <a:lnTo>
                    <a:pt x="1441393" y="20628"/>
                  </a:lnTo>
                  <a:lnTo>
                    <a:pt x="1493138" y="15353"/>
                  </a:lnTo>
                  <a:lnTo>
                    <a:pt x="1545211" y="10697"/>
                  </a:lnTo>
                  <a:lnTo>
                    <a:pt x="1597613" y="6657"/>
                  </a:lnTo>
                  <a:lnTo>
                    <a:pt x="1650342" y="3236"/>
                  </a:lnTo>
                  <a:lnTo>
                    <a:pt x="1703400" y="431"/>
                  </a:lnTo>
                  <a:lnTo>
                    <a:pt x="1716100" y="0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58864" y="7775281"/>
              <a:ext cx="104139" cy="121920"/>
            </a:xfrm>
            <a:custGeom>
              <a:avLst/>
              <a:gdLst/>
              <a:ahLst/>
              <a:cxnLst/>
              <a:rect l="l" t="t" r="r" b="b"/>
              <a:pathLst>
                <a:path w="104139" h="121920">
                  <a:moveTo>
                    <a:pt x="4144" y="121849"/>
                  </a:moveTo>
                  <a:lnTo>
                    <a:pt x="103613" y="57471"/>
                  </a:lnTo>
                  <a:lnTo>
                    <a:pt x="0" y="0"/>
                  </a:lnTo>
                </a:path>
                <a:path w="104139" h="121920">
                  <a:moveTo>
                    <a:pt x="2072" y="60924"/>
                  </a:moveTo>
                  <a:lnTo>
                    <a:pt x="103613" y="57471"/>
                  </a:lnTo>
                </a:path>
              </a:pathLst>
            </a:custGeom>
            <a:ln w="25399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959600" y="2133600"/>
            <a:ext cx="2317115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2000" i="1" spc="-25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indent="660400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1st </a:t>
            </a:r>
            <a:r>
              <a:rPr sz="2000" spc="-20" dirty="0">
                <a:solidFill>
                  <a:srgbClr val="E42832"/>
                </a:solidFill>
                <a:latin typeface="AvenirNext-Medium"/>
                <a:cs typeface="AvenirNext-Medium"/>
              </a:rPr>
              <a:t>level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expression</a:t>
            </a:r>
            <a:endParaRPr sz="2000">
              <a:latin typeface="AvenirNext-Medium"/>
              <a:cs typeface="AvenirNext-Medium"/>
            </a:endParaRPr>
          </a:p>
          <a:p>
            <a:pPr marL="5080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01200" y="3327400"/>
            <a:ext cx="2317115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400"/>
              </a:spcBef>
            </a:pPr>
            <a:r>
              <a:rPr sz="2000" i="1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ELSE-</a:t>
            </a:r>
            <a:r>
              <a:rPr sz="2000" i="1" spc="-25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indent="11430" algn="ctr">
              <a:lnSpc>
                <a:spcPct val="112500"/>
              </a:lnSpc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2nd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to nth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level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F96928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expression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50595" y="5486860"/>
            <a:ext cx="1332865" cy="850900"/>
            <a:chOff x="1850595" y="5486860"/>
            <a:chExt cx="1332865" cy="850900"/>
          </a:xfrm>
        </p:grpSpPr>
        <p:sp>
          <p:nvSpPr>
            <p:cNvPr id="49" name="object 49"/>
            <p:cNvSpPr/>
            <p:nvPr/>
          </p:nvSpPr>
          <p:spPr>
            <a:xfrm>
              <a:off x="1863295" y="5499560"/>
              <a:ext cx="1219200" cy="766445"/>
            </a:xfrm>
            <a:custGeom>
              <a:avLst/>
              <a:gdLst/>
              <a:ahLst/>
              <a:cxnLst/>
              <a:rect l="l" t="t" r="r" b="b"/>
              <a:pathLst>
                <a:path w="1219200" h="766445">
                  <a:moveTo>
                    <a:pt x="0" y="0"/>
                  </a:moveTo>
                  <a:lnTo>
                    <a:pt x="26478" y="43328"/>
                  </a:lnTo>
                  <a:lnTo>
                    <a:pt x="53903" y="85426"/>
                  </a:lnTo>
                  <a:lnTo>
                    <a:pt x="82275" y="126294"/>
                  </a:lnTo>
                  <a:lnTo>
                    <a:pt x="111594" y="165932"/>
                  </a:lnTo>
                  <a:lnTo>
                    <a:pt x="141861" y="204339"/>
                  </a:lnTo>
                  <a:lnTo>
                    <a:pt x="173074" y="241517"/>
                  </a:lnTo>
                  <a:lnTo>
                    <a:pt x="205235" y="277464"/>
                  </a:lnTo>
                  <a:lnTo>
                    <a:pt x="238342" y="312182"/>
                  </a:lnTo>
                  <a:lnTo>
                    <a:pt x="272397" y="345669"/>
                  </a:lnTo>
                  <a:lnTo>
                    <a:pt x="307399" y="377926"/>
                  </a:lnTo>
                  <a:lnTo>
                    <a:pt x="343348" y="408952"/>
                  </a:lnTo>
                  <a:lnTo>
                    <a:pt x="380244" y="438749"/>
                  </a:lnTo>
                  <a:lnTo>
                    <a:pt x="418087" y="467316"/>
                  </a:lnTo>
                  <a:lnTo>
                    <a:pt x="456877" y="494652"/>
                  </a:lnTo>
                  <a:lnTo>
                    <a:pt x="496614" y="520758"/>
                  </a:lnTo>
                  <a:lnTo>
                    <a:pt x="537298" y="545634"/>
                  </a:lnTo>
                  <a:lnTo>
                    <a:pt x="578930" y="569280"/>
                  </a:lnTo>
                  <a:lnTo>
                    <a:pt x="621508" y="591696"/>
                  </a:lnTo>
                  <a:lnTo>
                    <a:pt x="665034" y="612881"/>
                  </a:lnTo>
                  <a:lnTo>
                    <a:pt x="709506" y="632837"/>
                  </a:lnTo>
                  <a:lnTo>
                    <a:pt x="754926" y="651562"/>
                  </a:lnTo>
                  <a:lnTo>
                    <a:pt x="801293" y="669057"/>
                  </a:lnTo>
                  <a:lnTo>
                    <a:pt x="848606" y="685322"/>
                  </a:lnTo>
                  <a:lnTo>
                    <a:pt x="896867" y="700356"/>
                  </a:lnTo>
                  <a:lnTo>
                    <a:pt x="946075" y="714161"/>
                  </a:lnTo>
                  <a:lnTo>
                    <a:pt x="996231" y="726735"/>
                  </a:lnTo>
                  <a:lnTo>
                    <a:pt x="1047333" y="738079"/>
                  </a:lnTo>
                  <a:lnTo>
                    <a:pt x="1099382" y="748193"/>
                  </a:lnTo>
                  <a:lnTo>
                    <a:pt x="1152378" y="757077"/>
                  </a:lnTo>
                  <a:lnTo>
                    <a:pt x="1206322" y="764730"/>
                  </a:lnTo>
                  <a:lnTo>
                    <a:pt x="1218946" y="766038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63326" y="6203654"/>
              <a:ext cx="107950" cy="121285"/>
            </a:xfrm>
            <a:custGeom>
              <a:avLst/>
              <a:gdLst/>
              <a:ahLst/>
              <a:cxnLst/>
              <a:rect l="l" t="t" r="r" b="b"/>
              <a:pathLst>
                <a:path w="107950" h="121285">
                  <a:moveTo>
                    <a:pt x="0" y="121269"/>
                  </a:moveTo>
                  <a:lnTo>
                    <a:pt x="107347" y="71117"/>
                  </a:lnTo>
                  <a:lnTo>
                    <a:pt x="12579" y="0"/>
                  </a:lnTo>
                </a:path>
                <a:path w="107950" h="121285">
                  <a:moveTo>
                    <a:pt x="6289" y="60634"/>
                  </a:moveTo>
                  <a:lnTo>
                    <a:pt x="107347" y="71117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638300" y="4356100"/>
            <a:ext cx="76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THEN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: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0400" y="4699000"/>
            <a:ext cx="271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executed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5300" y="5041900"/>
            <a:ext cx="3053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when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1st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condition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815738" y="7779394"/>
            <a:ext cx="1057910" cy="991869"/>
            <a:chOff x="9815738" y="7779394"/>
            <a:chExt cx="1057910" cy="991869"/>
          </a:xfrm>
        </p:grpSpPr>
        <p:sp>
          <p:nvSpPr>
            <p:cNvPr id="55" name="object 55"/>
            <p:cNvSpPr/>
            <p:nvPr/>
          </p:nvSpPr>
          <p:spPr>
            <a:xfrm>
              <a:off x="9908660" y="7841631"/>
              <a:ext cx="952500" cy="916940"/>
            </a:xfrm>
            <a:custGeom>
              <a:avLst/>
              <a:gdLst/>
              <a:ahLst/>
              <a:cxnLst/>
              <a:rect l="l" t="t" r="r" b="b"/>
              <a:pathLst>
                <a:path w="952500" h="916940">
                  <a:moveTo>
                    <a:pt x="0" y="0"/>
                  </a:moveTo>
                  <a:lnTo>
                    <a:pt x="68199" y="34226"/>
                  </a:lnTo>
                  <a:lnTo>
                    <a:pt x="123257" y="63363"/>
                  </a:lnTo>
                  <a:lnTo>
                    <a:pt x="176632" y="92884"/>
                  </a:lnTo>
                  <a:lnTo>
                    <a:pt x="228321" y="122788"/>
                  </a:lnTo>
                  <a:lnTo>
                    <a:pt x="278326" y="153077"/>
                  </a:lnTo>
                  <a:lnTo>
                    <a:pt x="326645" y="183750"/>
                  </a:lnTo>
                  <a:lnTo>
                    <a:pt x="373280" y="214806"/>
                  </a:lnTo>
                  <a:lnTo>
                    <a:pt x="418231" y="246247"/>
                  </a:lnTo>
                  <a:lnTo>
                    <a:pt x="461496" y="278072"/>
                  </a:lnTo>
                  <a:lnTo>
                    <a:pt x="503077" y="310280"/>
                  </a:lnTo>
                  <a:lnTo>
                    <a:pt x="542973" y="342873"/>
                  </a:lnTo>
                  <a:lnTo>
                    <a:pt x="581184" y="375850"/>
                  </a:lnTo>
                  <a:lnTo>
                    <a:pt x="617711" y="409211"/>
                  </a:lnTo>
                  <a:lnTo>
                    <a:pt x="652553" y="442956"/>
                  </a:lnTo>
                  <a:lnTo>
                    <a:pt x="685710" y="477085"/>
                  </a:lnTo>
                  <a:lnTo>
                    <a:pt x="717182" y="511598"/>
                  </a:lnTo>
                  <a:lnTo>
                    <a:pt x="746969" y="546495"/>
                  </a:lnTo>
                  <a:lnTo>
                    <a:pt x="775072" y="581777"/>
                  </a:lnTo>
                  <a:lnTo>
                    <a:pt x="801490" y="617442"/>
                  </a:lnTo>
                  <a:lnTo>
                    <a:pt x="826223" y="653492"/>
                  </a:lnTo>
                  <a:lnTo>
                    <a:pt x="849272" y="689926"/>
                  </a:lnTo>
                  <a:lnTo>
                    <a:pt x="870635" y="726744"/>
                  </a:lnTo>
                  <a:lnTo>
                    <a:pt x="890314" y="763946"/>
                  </a:lnTo>
                  <a:lnTo>
                    <a:pt x="908308" y="801532"/>
                  </a:lnTo>
                  <a:lnTo>
                    <a:pt x="924618" y="839503"/>
                  </a:lnTo>
                  <a:lnTo>
                    <a:pt x="939242" y="877858"/>
                  </a:lnTo>
                  <a:lnTo>
                    <a:pt x="952182" y="916597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28438" y="7792094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09" h="110490">
                  <a:moveTo>
                    <a:pt x="117951" y="0"/>
                  </a:moveTo>
                  <a:lnTo>
                    <a:pt x="0" y="11227"/>
                  </a:lnTo>
                  <a:lnTo>
                    <a:pt x="65413" y="110018"/>
                  </a:lnTo>
                </a:path>
                <a:path w="118109" h="110490">
                  <a:moveTo>
                    <a:pt x="91682" y="55009"/>
                  </a:moveTo>
                  <a:lnTo>
                    <a:pt x="0" y="11227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131300" y="8750300"/>
            <a:ext cx="3417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2700">
              <a:lnSpc>
                <a:spcPct val="112500"/>
              </a:lnSpc>
              <a:spcBef>
                <a:spcPts val="100"/>
              </a:spcBef>
            </a:pPr>
            <a:r>
              <a:rPr sz="2000" i="1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ELSE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:</a:t>
            </a:r>
            <a:r>
              <a:rPr sz="2000" spc="-4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executed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when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conditions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are</a:t>
            </a:r>
            <a:r>
              <a:rPr sz="20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not</a:t>
            </a:r>
            <a:r>
              <a:rPr sz="20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2400" y="7734300"/>
            <a:ext cx="16916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ELSE-</a:t>
            </a:r>
            <a:r>
              <a:rPr sz="2000" i="1" spc="-45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IF-</a:t>
            </a:r>
            <a:r>
              <a:rPr sz="2000" i="1" spc="-10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THEN:</a:t>
            </a:r>
            <a:endParaRPr sz="2000">
              <a:latin typeface="AvenirNext-MediumItalic"/>
              <a:cs typeface="AvenirNext-MediumItal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1700" y="8077200"/>
            <a:ext cx="2712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executed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5800" y="8420100"/>
            <a:ext cx="3162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when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2nd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condition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F96928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419600" y="46736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321300" y="36195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34200" y="59436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35900" y="48895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406" y="2874772"/>
            <a:ext cx="7620000" cy="5397500"/>
          </a:xfrm>
          <a:custGeom>
            <a:avLst/>
            <a:gdLst/>
            <a:ahLst/>
            <a:cxnLst/>
            <a:rect l="l" t="t" r="r" b="b"/>
            <a:pathLst>
              <a:path w="7620000" h="5397500">
                <a:moveTo>
                  <a:pt x="74646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7463990" y="5397500"/>
                </a:lnTo>
                <a:lnTo>
                  <a:pt x="7517862" y="5396549"/>
                </a:lnTo>
                <a:lnTo>
                  <a:pt x="7555836" y="5389892"/>
                </a:lnTo>
                <a:lnTo>
                  <a:pt x="7590374" y="5367883"/>
                </a:lnTo>
                <a:lnTo>
                  <a:pt x="7612377" y="5333339"/>
                </a:lnTo>
                <a:lnTo>
                  <a:pt x="7619047" y="5295369"/>
                </a:lnTo>
                <a:lnTo>
                  <a:pt x="7619878" y="5271840"/>
                </a:lnTo>
                <a:lnTo>
                  <a:pt x="7619867" y="125659"/>
                </a:lnTo>
                <a:lnTo>
                  <a:pt x="7616779" y="82272"/>
                </a:lnTo>
                <a:lnTo>
                  <a:pt x="7603203" y="45585"/>
                </a:lnTo>
                <a:lnTo>
                  <a:pt x="7574411" y="16788"/>
                </a:lnTo>
                <a:lnTo>
                  <a:pt x="7537722" y="3209"/>
                </a:lnTo>
                <a:lnTo>
                  <a:pt x="7494327" y="118"/>
                </a:lnTo>
                <a:lnTo>
                  <a:pt x="74646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03553" y="6299555"/>
            <a:ext cx="618871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  <a:tabLst>
                <a:tab pos="1403985" algn="l"/>
                <a:tab pos="200025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3060"/>
              </a:lnSpc>
              <a:tabLst>
                <a:tab pos="1403985" algn="l"/>
                <a:tab pos="2199005" algn="l"/>
                <a:tab pos="4385945" algn="l"/>
                <a:tab pos="5180965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all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are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false</a:t>
            </a:r>
            <a:endParaRPr sz="26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300" y="7061657"/>
            <a:ext cx="224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74237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ELSE</a:t>
            </a:r>
            <a:r>
              <a:rPr spc="-10" dirty="0"/>
              <a:t> </a:t>
            </a:r>
            <a:r>
              <a:rPr dirty="0"/>
              <a:t>IF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ELSE</a:t>
            </a:r>
            <a:r>
              <a:rPr spc="-10" dirty="0"/>
              <a:t> </a:t>
            </a:r>
            <a:r>
              <a:rPr spc="-75" dirty="0"/>
              <a:t>STATEMENT:</a:t>
            </a:r>
            <a:r>
              <a:rPr spc="-10" dirty="0"/>
              <a:t> </a:t>
            </a:r>
            <a:r>
              <a:rPr spc="-40" dirty="0"/>
              <a:t>SYNTAX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16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7316" y="3443054"/>
            <a:ext cx="1445895" cy="500380"/>
            <a:chOff x="1407316" y="3443054"/>
            <a:chExt cx="1445895" cy="500380"/>
          </a:xfrm>
        </p:grpSpPr>
        <p:sp>
          <p:nvSpPr>
            <p:cNvPr id="9" name="object 9"/>
            <p:cNvSpPr/>
            <p:nvPr/>
          </p:nvSpPr>
          <p:spPr>
            <a:xfrm>
              <a:off x="1426366" y="3462104"/>
              <a:ext cx="1286510" cy="378460"/>
            </a:xfrm>
            <a:custGeom>
              <a:avLst/>
              <a:gdLst/>
              <a:ahLst/>
              <a:cxnLst/>
              <a:rect l="l" t="t" r="r" b="b"/>
              <a:pathLst>
                <a:path w="1286510" h="378460">
                  <a:moveTo>
                    <a:pt x="0" y="0"/>
                  </a:moveTo>
                  <a:lnTo>
                    <a:pt x="37443" y="25257"/>
                  </a:lnTo>
                  <a:lnTo>
                    <a:pt x="75617" y="49647"/>
                  </a:lnTo>
                  <a:lnTo>
                    <a:pt x="114521" y="73169"/>
                  </a:lnTo>
                  <a:lnTo>
                    <a:pt x="154156" y="95825"/>
                  </a:lnTo>
                  <a:lnTo>
                    <a:pt x="194522" y="117614"/>
                  </a:lnTo>
                  <a:lnTo>
                    <a:pt x="235617" y="138535"/>
                  </a:lnTo>
                  <a:lnTo>
                    <a:pt x="277443" y="158589"/>
                  </a:lnTo>
                  <a:lnTo>
                    <a:pt x="320000" y="177776"/>
                  </a:lnTo>
                  <a:lnTo>
                    <a:pt x="363286" y="196096"/>
                  </a:lnTo>
                  <a:lnTo>
                    <a:pt x="407303" y="213549"/>
                  </a:lnTo>
                  <a:lnTo>
                    <a:pt x="452051" y="230134"/>
                  </a:lnTo>
                  <a:lnTo>
                    <a:pt x="497529" y="245853"/>
                  </a:lnTo>
                  <a:lnTo>
                    <a:pt x="543737" y="260704"/>
                  </a:lnTo>
                  <a:lnTo>
                    <a:pt x="590675" y="274688"/>
                  </a:lnTo>
                  <a:lnTo>
                    <a:pt x="638344" y="287805"/>
                  </a:lnTo>
                  <a:lnTo>
                    <a:pt x="686743" y="300055"/>
                  </a:lnTo>
                  <a:lnTo>
                    <a:pt x="735873" y="311437"/>
                  </a:lnTo>
                  <a:lnTo>
                    <a:pt x="785733" y="321953"/>
                  </a:lnTo>
                  <a:lnTo>
                    <a:pt x="836323" y="331601"/>
                  </a:lnTo>
                  <a:lnTo>
                    <a:pt x="887643" y="340382"/>
                  </a:lnTo>
                  <a:lnTo>
                    <a:pt x="939693" y="348297"/>
                  </a:lnTo>
                  <a:lnTo>
                    <a:pt x="992474" y="355343"/>
                  </a:lnTo>
                  <a:lnTo>
                    <a:pt x="1045985" y="361523"/>
                  </a:lnTo>
                  <a:lnTo>
                    <a:pt x="1100227" y="366836"/>
                  </a:lnTo>
                  <a:lnTo>
                    <a:pt x="1155199" y="371281"/>
                  </a:lnTo>
                  <a:lnTo>
                    <a:pt x="1210900" y="374859"/>
                  </a:lnTo>
                  <a:lnTo>
                    <a:pt x="1267333" y="377571"/>
                  </a:lnTo>
                  <a:lnTo>
                    <a:pt x="1286370" y="377926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2139" y="3755872"/>
              <a:ext cx="141605" cy="167640"/>
            </a:xfrm>
            <a:custGeom>
              <a:avLst/>
              <a:gdLst/>
              <a:ahLst/>
              <a:cxnLst/>
              <a:rect l="l" t="t" r="r" b="b"/>
              <a:pathLst>
                <a:path w="141605" h="167639">
                  <a:moveTo>
                    <a:pt x="0" y="167611"/>
                  </a:moveTo>
                  <a:lnTo>
                    <a:pt x="141231" y="86397"/>
                  </a:lnTo>
                  <a:lnTo>
                    <a:pt x="3110" y="0"/>
                  </a:lnTo>
                </a:path>
                <a:path w="141605" h="167639">
                  <a:moveTo>
                    <a:pt x="1555" y="83805"/>
                  </a:moveTo>
                  <a:lnTo>
                    <a:pt x="141231" y="86397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4000" y="2667000"/>
            <a:ext cx="247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700" y="3009900"/>
            <a:ext cx="8559800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conditional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endParaRPr sz="2000">
              <a:latin typeface="Avenir Next"/>
              <a:cs typeface="Avenir Nex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venir Next"/>
              <a:cs typeface="Avenir Next"/>
            </a:endParaRPr>
          </a:p>
          <a:p>
            <a:pPr marL="2781300">
              <a:lnSpc>
                <a:spcPts val="3060"/>
              </a:lnSpc>
              <a:tabLst>
                <a:tab pos="3377565" algn="l"/>
                <a:tab pos="596201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(statement1)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576320">
              <a:lnSpc>
                <a:spcPts val="3000"/>
              </a:lnSpc>
              <a:tabLst>
                <a:tab pos="4967605" algn="l"/>
                <a:tab pos="55638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576320">
              <a:lnSpc>
                <a:spcPts val="3000"/>
              </a:lnSpc>
              <a:tabLst>
                <a:tab pos="4967605" algn="l"/>
                <a:tab pos="7154545" algn="l"/>
                <a:tab pos="7750809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statement1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2781300">
              <a:lnSpc>
                <a:spcPts val="3000"/>
              </a:lnSpc>
              <a:tabLst>
                <a:tab pos="3178810" algn="l"/>
                <a:tab pos="4172585" algn="l"/>
                <a:tab pos="7353300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if</a:t>
            </a:r>
            <a:r>
              <a:rPr sz="2600" b="1" spc="-10" dirty="0">
                <a:solidFill>
                  <a:srgbClr val="011480"/>
                </a:solidFill>
                <a:latin typeface="Menlo"/>
                <a:cs typeface="Menlo"/>
              </a:rPr>
              <a:t> </a:t>
            </a:r>
            <a:r>
              <a:rPr sz="2600" spc="-10" dirty="0">
                <a:latin typeface="Menlo"/>
                <a:cs typeface="Menlo"/>
              </a:rPr>
              <a:t>(statement2)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576320">
              <a:lnSpc>
                <a:spcPts val="3000"/>
              </a:lnSpc>
              <a:tabLst>
                <a:tab pos="4967605" algn="l"/>
                <a:tab pos="55638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576320">
              <a:lnSpc>
                <a:spcPts val="3000"/>
              </a:lnSpc>
              <a:tabLst>
                <a:tab pos="4967605" algn="l"/>
                <a:tab pos="7154545" algn="l"/>
                <a:tab pos="7750809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statement2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2781300">
              <a:lnSpc>
                <a:spcPts val="3060"/>
              </a:lnSpc>
              <a:tabLst>
                <a:tab pos="3178810" algn="l"/>
                <a:tab pos="4172585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14186" y="2779040"/>
            <a:ext cx="4979670" cy="3429635"/>
            <a:chOff x="1714186" y="2779040"/>
            <a:chExt cx="4979670" cy="3429635"/>
          </a:xfrm>
        </p:grpSpPr>
        <p:sp>
          <p:nvSpPr>
            <p:cNvPr id="14" name="object 14"/>
            <p:cNvSpPr/>
            <p:nvPr/>
          </p:nvSpPr>
          <p:spPr>
            <a:xfrm>
              <a:off x="5032705" y="2798090"/>
              <a:ext cx="1642110" cy="716915"/>
            </a:xfrm>
            <a:custGeom>
              <a:avLst/>
              <a:gdLst/>
              <a:ahLst/>
              <a:cxnLst/>
              <a:rect l="l" t="t" r="r" b="b"/>
              <a:pathLst>
                <a:path w="1642109" h="716914">
                  <a:moveTo>
                    <a:pt x="0" y="716826"/>
                  </a:moveTo>
                  <a:lnTo>
                    <a:pt x="49662" y="668359"/>
                  </a:lnTo>
                  <a:lnTo>
                    <a:pt x="86582" y="634454"/>
                  </a:lnTo>
                  <a:lnTo>
                    <a:pt x="124006" y="601420"/>
                  </a:lnTo>
                  <a:lnTo>
                    <a:pt x="161934" y="569257"/>
                  </a:lnTo>
                  <a:lnTo>
                    <a:pt x="200366" y="537965"/>
                  </a:lnTo>
                  <a:lnTo>
                    <a:pt x="239303" y="507544"/>
                  </a:lnTo>
                  <a:lnTo>
                    <a:pt x="278743" y="477995"/>
                  </a:lnTo>
                  <a:lnTo>
                    <a:pt x="318687" y="449317"/>
                  </a:lnTo>
                  <a:lnTo>
                    <a:pt x="359134" y="421509"/>
                  </a:lnTo>
                  <a:lnTo>
                    <a:pt x="400086" y="394573"/>
                  </a:lnTo>
                  <a:lnTo>
                    <a:pt x="441542" y="368508"/>
                  </a:lnTo>
                  <a:lnTo>
                    <a:pt x="483502" y="343314"/>
                  </a:lnTo>
                  <a:lnTo>
                    <a:pt x="525966" y="318992"/>
                  </a:lnTo>
                  <a:lnTo>
                    <a:pt x="568934" y="295540"/>
                  </a:lnTo>
                  <a:lnTo>
                    <a:pt x="612406" y="272960"/>
                  </a:lnTo>
                  <a:lnTo>
                    <a:pt x="656381" y="251250"/>
                  </a:lnTo>
                  <a:lnTo>
                    <a:pt x="700861" y="230412"/>
                  </a:lnTo>
                  <a:lnTo>
                    <a:pt x="745845" y="210445"/>
                  </a:lnTo>
                  <a:lnTo>
                    <a:pt x="791333" y="191349"/>
                  </a:lnTo>
                  <a:lnTo>
                    <a:pt x="837325" y="173124"/>
                  </a:lnTo>
                  <a:lnTo>
                    <a:pt x="883821" y="155770"/>
                  </a:lnTo>
                  <a:lnTo>
                    <a:pt x="930820" y="139288"/>
                  </a:lnTo>
                  <a:lnTo>
                    <a:pt x="978324" y="123676"/>
                  </a:lnTo>
                  <a:lnTo>
                    <a:pt x="1026332" y="108936"/>
                  </a:lnTo>
                  <a:lnTo>
                    <a:pt x="1074844" y="95067"/>
                  </a:lnTo>
                  <a:lnTo>
                    <a:pt x="1123860" y="82069"/>
                  </a:lnTo>
                  <a:lnTo>
                    <a:pt x="1173380" y="69942"/>
                  </a:lnTo>
                  <a:lnTo>
                    <a:pt x="1223404" y="58686"/>
                  </a:lnTo>
                  <a:lnTo>
                    <a:pt x="1273932" y="48301"/>
                  </a:lnTo>
                  <a:lnTo>
                    <a:pt x="1324964" y="38787"/>
                  </a:lnTo>
                  <a:lnTo>
                    <a:pt x="1376500" y="30145"/>
                  </a:lnTo>
                  <a:lnTo>
                    <a:pt x="1428540" y="22374"/>
                  </a:lnTo>
                  <a:lnTo>
                    <a:pt x="1481084" y="15473"/>
                  </a:lnTo>
                  <a:lnTo>
                    <a:pt x="1534133" y="9444"/>
                  </a:lnTo>
                  <a:lnTo>
                    <a:pt x="1587685" y="4286"/>
                  </a:lnTo>
                  <a:lnTo>
                    <a:pt x="1641741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8849" y="3442961"/>
              <a:ext cx="157480" cy="158750"/>
            </a:xfrm>
            <a:custGeom>
              <a:avLst/>
              <a:gdLst/>
              <a:ahLst/>
              <a:cxnLst/>
              <a:rect l="l" t="t" r="r" b="b"/>
              <a:pathLst>
                <a:path w="157479" h="158750">
                  <a:moveTo>
                    <a:pt x="36833" y="0"/>
                  </a:moveTo>
                  <a:lnTo>
                    <a:pt x="0" y="158698"/>
                  </a:lnTo>
                  <a:lnTo>
                    <a:pt x="157361" y="116517"/>
                  </a:lnTo>
                </a:path>
                <a:path w="157479" h="158750">
                  <a:moveTo>
                    <a:pt x="97097" y="58258"/>
                  </a:moveTo>
                  <a:lnTo>
                    <a:pt x="0" y="158698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3236" y="5379251"/>
              <a:ext cx="1831339" cy="810260"/>
            </a:xfrm>
            <a:custGeom>
              <a:avLst/>
              <a:gdLst/>
              <a:ahLst/>
              <a:cxnLst/>
              <a:rect l="l" t="t" r="r" b="b"/>
              <a:pathLst>
                <a:path w="1831339" h="810260">
                  <a:moveTo>
                    <a:pt x="0" y="809929"/>
                  </a:moveTo>
                  <a:lnTo>
                    <a:pt x="50763" y="799891"/>
                  </a:lnTo>
                  <a:lnTo>
                    <a:pt x="101251" y="789344"/>
                  </a:lnTo>
                  <a:lnTo>
                    <a:pt x="151465" y="778289"/>
                  </a:lnTo>
                  <a:lnTo>
                    <a:pt x="201404" y="766725"/>
                  </a:lnTo>
                  <a:lnTo>
                    <a:pt x="251069" y="754653"/>
                  </a:lnTo>
                  <a:lnTo>
                    <a:pt x="300459" y="742072"/>
                  </a:lnTo>
                  <a:lnTo>
                    <a:pt x="349574" y="728983"/>
                  </a:lnTo>
                  <a:lnTo>
                    <a:pt x="398414" y="715385"/>
                  </a:lnTo>
                  <a:lnTo>
                    <a:pt x="446980" y="701279"/>
                  </a:lnTo>
                  <a:lnTo>
                    <a:pt x="495271" y="686664"/>
                  </a:lnTo>
                  <a:lnTo>
                    <a:pt x="543287" y="671541"/>
                  </a:lnTo>
                  <a:lnTo>
                    <a:pt x="591029" y="655909"/>
                  </a:lnTo>
                  <a:lnTo>
                    <a:pt x="638496" y="639769"/>
                  </a:lnTo>
                  <a:lnTo>
                    <a:pt x="685688" y="623120"/>
                  </a:lnTo>
                  <a:lnTo>
                    <a:pt x="732605" y="605963"/>
                  </a:lnTo>
                  <a:lnTo>
                    <a:pt x="779248" y="588298"/>
                  </a:lnTo>
                  <a:lnTo>
                    <a:pt x="825616" y="570124"/>
                  </a:lnTo>
                  <a:lnTo>
                    <a:pt x="871710" y="551441"/>
                  </a:lnTo>
                  <a:lnTo>
                    <a:pt x="917528" y="532250"/>
                  </a:lnTo>
                  <a:lnTo>
                    <a:pt x="963072" y="512551"/>
                  </a:lnTo>
                  <a:lnTo>
                    <a:pt x="1008342" y="492343"/>
                  </a:lnTo>
                  <a:lnTo>
                    <a:pt x="1053336" y="471627"/>
                  </a:lnTo>
                  <a:lnTo>
                    <a:pt x="1098056" y="450402"/>
                  </a:lnTo>
                  <a:lnTo>
                    <a:pt x="1142501" y="428668"/>
                  </a:lnTo>
                  <a:lnTo>
                    <a:pt x="1186672" y="406427"/>
                  </a:lnTo>
                  <a:lnTo>
                    <a:pt x="1230567" y="383676"/>
                  </a:lnTo>
                  <a:lnTo>
                    <a:pt x="1274188" y="360418"/>
                  </a:lnTo>
                  <a:lnTo>
                    <a:pt x="1317535" y="336651"/>
                  </a:lnTo>
                  <a:lnTo>
                    <a:pt x="1360607" y="312375"/>
                  </a:lnTo>
                  <a:lnTo>
                    <a:pt x="1403403" y="287591"/>
                  </a:lnTo>
                  <a:lnTo>
                    <a:pt x="1445926" y="262298"/>
                  </a:lnTo>
                  <a:lnTo>
                    <a:pt x="1488173" y="236497"/>
                  </a:lnTo>
                  <a:lnTo>
                    <a:pt x="1530146" y="210188"/>
                  </a:lnTo>
                  <a:lnTo>
                    <a:pt x="1571844" y="183370"/>
                  </a:lnTo>
                  <a:lnTo>
                    <a:pt x="1613268" y="156044"/>
                  </a:lnTo>
                  <a:lnTo>
                    <a:pt x="1654417" y="128209"/>
                  </a:lnTo>
                  <a:lnTo>
                    <a:pt x="1695291" y="99866"/>
                  </a:lnTo>
                  <a:lnTo>
                    <a:pt x="1735890" y="71014"/>
                  </a:lnTo>
                  <a:lnTo>
                    <a:pt x="1776215" y="41654"/>
                  </a:lnTo>
                  <a:lnTo>
                    <a:pt x="1816265" y="11785"/>
                  </a:lnTo>
                  <a:lnTo>
                    <a:pt x="1831301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7838" y="5304823"/>
              <a:ext cx="161925" cy="152400"/>
            </a:xfrm>
            <a:custGeom>
              <a:avLst/>
              <a:gdLst/>
              <a:ahLst/>
              <a:cxnLst/>
              <a:rect l="l" t="t" r="r" b="b"/>
              <a:pathLst>
                <a:path w="161925" h="152400">
                  <a:moveTo>
                    <a:pt x="103414" y="152149"/>
                  </a:moveTo>
                  <a:lnTo>
                    <a:pt x="161658" y="0"/>
                  </a:lnTo>
                  <a:lnTo>
                    <a:pt x="0" y="20207"/>
                  </a:lnTo>
                </a:path>
                <a:path w="161925" h="152400">
                  <a:moveTo>
                    <a:pt x="51707" y="86178"/>
                  </a:moveTo>
                  <a:lnTo>
                    <a:pt x="161658" y="0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56400" y="2438400"/>
            <a:ext cx="2776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Variable</a:t>
            </a:r>
            <a:r>
              <a:rPr sz="2000" b="1" spc="-4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or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expression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6900" y="2781300"/>
            <a:ext cx="2407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with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boolean</a:t>
            </a:r>
            <a:r>
              <a:rPr sz="2000" b="1" spc="-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result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300" y="6223000"/>
            <a:ext cx="2479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200" y="6565900"/>
            <a:ext cx="2811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alternative</a:t>
            </a:r>
            <a:r>
              <a:rPr sz="2000" b="1" spc="-2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conditional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7100" y="6908800"/>
            <a:ext cx="1378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code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block</a:t>
            </a:r>
            <a:endParaRPr sz="2000">
              <a:latin typeface="Avenir Next"/>
              <a:cs typeface="Avenir Nex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08796" y="3209481"/>
            <a:ext cx="4707890" cy="4790440"/>
            <a:chOff x="3408796" y="3209481"/>
            <a:chExt cx="4707890" cy="4790440"/>
          </a:xfrm>
        </p:grpSpPr>
        <p:sp>
          <p:nvSpPr>
            <p:cNvPr id="24" name="object 24"/>
            <p:cNvSpPr/>
            <p:nvPr/>
          </p:nvSpPr>
          <p:spPr>
            <a:xfrm>
              <a:off x="7210557" y="3228531"/>
              <a:ext cx="887094" cy="1337945"/>
            </a:xfrm>
            <a:custGeom>
              <a:avLst/>
              <a:gdLst/>
              <a:ahLst/>
              <a:cxnLst/>
              <a:rect l="l" t="t" r="r" b="b"/>
              <a:pathLst>
                <a:path w="887095" h="1337945">
                  <a:moveTo>
                    <a:pt x="0" y="1337703"/>
                  </a:moveTo>
                  <a:lnTo>
                    <a:pt x="10528" y="1321828"/>
                  </a:lnTo>
                  <a:lnTo>
                    <a:pt x="886587" y="0"/>
                  </a:lnTo>
                </a:path>
              </a:pathLst>
            </a:custGeom>
            <a:ln w="38099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43903" y="4504049"/>
              <a:ext cx="147320" cy="163195"/>
            </a:xfrm>
            <a:custGeom>
              <a:avLst/>
              <a:gdLst/>
              <a:ahLst/>
              <a:cxnLst/>
              <a:rect l="l" t="t" r="r" b="b"/>
              <a:pathLst>
                <a:path w="147320" h="163195">
                  <a:moveTo>
                    <a:pt x="7308" y="0"/>
                  </a:moveTo>
                  <a:lnTo>
                    <a:pt x="0" y="162752"/>
                  </a:lnTo>
                  <a:lnTo>
                    <a:pt x="147044" y="92612"/>
                  </a:lnTo>
                </a:path>
                <a:path w="147320" h="163195">
                  <a:moveTo>
                    <a:pt x="77176" y="46306"/>
                  </a:moveTo>
                  <a:lnTo>
                    <a:pt x="0" y="162752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5014" y="6568010"/>
              <a:ext cx="234315" cy="1412875"/>
            </a:xfrm>
            <a:custGeom>
              <a:avLst/>
              <a:gdLst/>
              <a:ahLst/>
              <a:cxnLst/>
              <a:rect l="l" t="t" r="r" b="b"/>
              <a:pathLst>
                <a:path w="234314" h="1412875">
                  <a:moveTo>
                    <a:pt x="233723" y="1412367"/>
                  </a:moveTo>
                  <a:lnTo>
                    <a:pt x="213161" y="1361093"/>
                  </a:lnTo>
                  <a:lnTo>
                    <a:pt x="193545" y="1309932"/>
                  </a:lnTo>
                  <a:lnTo>
                    <a:pt x="174876" y="1258882"/>
                  </a:lnTo>
                  <a:lnTo>
                    <a:pt x="157154" y="1207943"/>
                  </a:lnTo>
                  <a:lnTo>
                    <a:pt x="140377" y="1157116"/>
                  </a:lnTo>
                  <a:lnTo>
                    <a:pt x="124548" y="1106400"/>
                  </a:lnTo>
                  <a:lnTo>
                    <a:pt x="109665" y="1055796"/>
                  </a:lnTo>
                  <a:lnTo>
                    <a:pt x="95728" y="1005303"/>
                  </a:lnTo>
                  <a:lnTo>
                    <a:pt x="82738" y="954922"/>
                  </a:lnTo>
                  <a:lnTo>
                    <a:pt x="70694" y="904652"/>
                  </a:lnTo>
                  <a:lnTo>
                    <a:pt x="59597" y="854494"/>
                  </a:lnTo>
                  <a:lnTo>
                    <a:pt x="49447" y="804447"/>
                  </a:lnTo>
                  <a:lnTo>
                    <a:pt x="40242" y="754511"/>
                  </a:lnTo>
                  <a:lnTo>
                    <a:pt x="31985" y="704688"/>
                  </a:lnTo>
                  <a:lnTo>
                    <a:pt x="24674" y="654975"/>
                  </a:lnTo>
                  <a:lnTo>
                    <a:pt x="18309" y="605374"/>
                  </a:lnTo>
                  <a:lnTo>
                    <a:pt x="12891" y="555885"/>
                  </a:lnTo>
                  <a:lnTo>
                    <a:pt x="8420" y="506507"/>
                  </a:lnTo>
                  <a:lnTo>
                    <a:pt x="4895" y="457240"/>
                  </a:lnTo>
                  <a:lnTo>
                    <a:pt x="2317" y="408085"/>
                  </a:lnTo>
                  <a:lnTo>
                    <a:pt x="685" y="359042"/>
                  </a:lnTo>
                  <a:lnTo>
                    <a:pt x="0" y="310110"/>
                  </a:lnTo>
                  <a:lnTo>
                    <a:pt x="261" y="261289"/>
                  </a:lnTo>
                  <a:lnTo>
                    <a:pt x="1469" y="212580"/>
                  </a:lnTo>
                  <a:lnTo>
                    <a:pt x="3623" y="163983"/>
                  </a:lnTo>
                  <a:lnTo>
                    <a:pt x="6724" y="115497"/>
                  </a:lnTo>
                  <a:lnTo>
                    <a:pt x="10771" y="67122"/>
                  </a:lnTo>
                  <a:lnTo>
                    <a:pt x="15765" y="18859"/>
                  </a:lnTo>
                  <a:lnTo>
                    <a:pt x="18534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7851" y="6448636"/>
              <a:ext cx="166370" cy="150495"/>
            </a:xfrm>
            <a:custGeom>
              <a:avLst/>
              <a:gdLst/>
              <a:ahLst/>
              <a:cxnLst/>
              <a:rect l="l" t="t" r="r" b="b"/>
              <a:pathLst>
                <a:path w="166370" h="150495">
                  <a:moveTo>
                    <a:pt x="165870" y="150372"/>
                  </a:moveTo>
                  <a:lnTo>
                    <a:pt x="103181" y="0"/>
                  </a:lnTo>
                  <a:lnTo>
                    <a:pt x="0" y="126077"/>
                  </a:lnTo>
                </a:path>
                <a:path w="166370" h="150495">
                  <a:moveTo>
                    <a:pt x="82935" y="138225"/>
                  </a:moveTo>
                  <a:lnTo>
                    <a:pt x="103181" y="0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52700" y="8077200"/>
            <a:ext cx="2770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alternative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code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block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2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8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30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7764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 EXAMPLE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5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00" y="4762500"/>
            <a:ext cx="33902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5710" algn="l"/>
                <a:tab pos="2153285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flag1</a:t>
            </a:r>
            <a:r>
              <a:rPr sz="2000" dirty="0">
                <a:latin typeface="Menlo"/>
                <a:cs typeface="Menlo"/>
              </a:rPr>
              <a:t>	=</a:t>
            </a:r>
            <a:r>
              <a:rPr sz="2000" spc="-10" dirty="0">
                <a:latin typeface="Menlo"/>
                <a:cs typeface="Menlo"/>
              </a:rPr>
              <a:t>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false</a:t>
            </a:r>
            <a:r>
              <a:rPr sz="2000" spc="-10" dirty="0">
                <a:latin typeface="Menlo"/>
                <a:cs typeface="Menlo"/>
              </a:rPr>
              <a:t>;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flag2</a:t>
            </a:r>
            <a:r>
              <a:rPr sz="2000" dirty="0">
                <a:latin typeface="Menlo"/>
                <a:cs typeface="Menlo"/>
              </a:rPr>
              <a:t>	=</a:t>
            </a:r>
            <a:r>
              <a:rPr sz="2000" spc="-10" dirty="0">
                <a:latin typeface="Menlo"/>
                <a:cs typeface="Menlo"/>
              </a:rPr>
              <a:t>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false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5676900"/>
            <a:ext cx="476631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169418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(flag1)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"flag1"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624205" marR="157480" indent="-612140">
              <a:lnSpc>
                <a:spcPct val="100000"/>
              </a:lnSpc>
              <a:tabLst>
                <a:tab pos="318135" algn="l"/>
                <a:tab pos="1082675" algn="l"/>
                <a:tab pos="2764790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if </a:t>
            </a:r>
            <a:r>
              <a:rPr sz="2000" spc="-10" dirty="0">
                <a:latin typeface="Menlo"/>
                <a:cs typeface="Menlo"/>
              </a:rPr>
              <a:t>(flag2)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 </a:t>
            </a: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"flag2"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318135" algn="l"/>
                <a:tab pos="1082675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.println(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"none"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5500" y="4762500"/>
            <a:ext cx="1555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929640" algn="l"/>
                <a:tab pos="123571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7</a:t>
            </a:r>
            <a:r>
              <a:rPr sz="2000" spc="-25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5500" y="5372100"/>
            <a:ext cx="476631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29640" algn="l"/>
                <a:tab pos="1388745" algn="l"/>
                <a:tab pos="1847214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35" dirty="0">
                <a:latin typeface="Menlo"/>
                <a:cs typeface="Menlo"/>
              </a:rPr>
              <a:t>==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3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  <a:tabLst>
                <a:tab pos="3682365" algn="l"/>
                <a:tab pos="4141470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==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8001"/>
                </a:solidFill>
                <a:latin typeface="Menlo"/>
                <a:cs typeface="Menlo"/>
              </a:rPr>
              <a:t>3"</a:t>
            </a:r>
            <a:r>
              <a:rPr sz="2000" spc="-2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624205" marR="5080" indent="-612140">
              <a:lnSpc>
                <a:spcPct val="100000"/>
              </a:lnSpc>
              <a:tabLst>
                <a:tab pos="318135" algn="l"/>
                <a:tab pos="1082675" algn="l"/>
                <a:tab pos="2000250" algn="l"/>
                <a:tab pos="2459355" algn="l"/>
                <a:tab pos="2917825" algn="l"/>
                <a:tab pos="3682365" algn="l"/>
                <a:tab pos="4141470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if 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==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7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 </a:t>
            </a: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==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8001"/>
                </a:solidFill>
                <a:latin typeface="Menlo"/>
                <a:cs typeface="Menlo"/>
              </a:rPr>
              <a:t>7"</a:t>
            </a:r>
            <a:r>
              <a:rPr sz="2000" spc="-2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318135" algn="l"/>
                <a:tab pos="1082675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"NOTA"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3073400"/>
            <a:ext cx="3862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Boolean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variable</a:t>
            </a:r>
            <a:r>
              <a:rPr sz="2200" b="1" spc="-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2800" y="3073400"/>
            <a:ext cx="2338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Inline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17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2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ELSE</a:t>
            </a:r>
            <a:r>
              <a:rPr spc="-2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ELSE</a:t>
            </a:r>
            <a:r>
              <a:rPr spc="-20" dirty="0"/>
              <a:t> </a:t>
            </a:r>
            <a:r>
              <a:rPr spc="-40" dirty="0"/>
              <a:t>STATEMENT</a:t>
            </a:r>
            <a:r>
              <a:rPr spc="-20" dirty="0"/>
              <a:t> </a:t>
            </a:r>
            <a:r>
              <a:rPr dirty="0"/>
              <a:t>RULES</a:t>
            </a:r>
            <a:r>
              <a:rPr spc="-20" dirty="0"/>
              <a:t> </a:t>
            </a:r>
            <a:r>
              <a:rPr spc="-10" dirty="0"/>
              <a:t>RECAP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94875"/>
            <a:ext cx="11763375" cy="42627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57200" marR="144145" indent="-444500">
              <a:lnSpc>
                <a:spcPct val="111500"/>
              </a:lnSpc>
              <a:spcBef>
                <a:spcPts val="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0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An</a:t>
            </a:r>
            <a:r>
              <a:rPr sz="3400" spc="-2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if</a:t>
            </a:r>
            <a:r>
              <a:rPr sz="3400" spc="6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can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have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zero</a:t>
            </a:r>
            <a:r>
              <a:rPr sz="3400" b="1" spc="-1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or</a:t>
            </a:r>
            <a:r>
              <a:rPr sz="3400" spc="-20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one</a:t>
            </a:r>
            <a:r>
              <a:rPr sz="3400" b="1" spc="-1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else’s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and</a:t>
            </a:r>
            <a:r>
              <a:rPr sz="3400" spc="-2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its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must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come</a:t>
            </a:r>
            <a:r>
              <a:rPr sz="3400" spc="-15" dirty="0">
                <a:latin typeface="AvenirNext-Medium"/>
                <a:cs typeface="AvenirNext-Medium"/>
              </a:rPr>
              <a:t> </a:t>
            </a:r>
            <a:r>
              <a:rPr sz="3400" spc="-20" dirty="0">
                <a:latin typeface="AvenirNext-Medium"/>
                <a:cs typeface="AvenirNext-Medium"/>
              </a:rPr>
              <a:t>after </a:t>
            </a:r>
            <a:r>
              <a:rPr sz="3400" dirty="0">
                <a:latin typeface="AvenirNext-Medium"/>
                <a:cs typeface="AvenirNext-Medium"/>
              </a:rPr>
              <a:t>any else </a:t>
            </a:r>
            <a:r>
              <a:rPr sz="3400" spc="-20" dirty="0">
                <a:latin typeface="AvenirNext-Medium"/>
                <a:cs typeface="AvenirNext-Medium"/>
              </a:rPr>
              <a:t>if’s</a:t>
            </a:r>
            <a:endParaRPr sz="34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705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An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if</a:t>
            </a:r>
            <a:r>
              <a:rPr sz="3400" spc="7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can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have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zero</a:t>
            </a:r>
            <a:r>
              <a:rPr sz="34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to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many</a:t>
            </a:r>
            <a:r>
              <a:rPr sz="34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else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if’s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and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they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must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spc="-20" dirty="0">
                <a:latin typeface="AvenirNext-Medium"/>
                <a:cs typeface="AvenirNext-Medium"/>
              </a:rPr>
              <a:t>come</a:t>
            </a:r>
            <a:endParaRPr sz="3400">
              <a:latin typeface="AvenirNext-Medium"/>
              <a:cs typeface="AvenirNext-Medium"/>
            </a:endParaRPr>
          </a:p>
          <a:p>
            <a:pPr marL="457200">
              <a:lnSpc>
                <a:spcPct val="100000"/>
              </a:lnSpc>
              <a:spcBef>
                <a:spcPts val="490"/>
              </a:spcBef>
            </a:pPr>
            <a:r>
              <a:rPr sz="3400" b="1" dirty="0">
                <a:solidFill>
                  <a:srgbClr val="E42832"/>
                </a:solidFill>
                <a:latin typeface="Avenir Next"/>
                <a:cs typeface="Avenir Next"/>
              </a:rPr>
              <a:t>before</a:t>
            </a:r>
            <a:r>
              <a:rPr sz="3400" b="1" spc="-6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3400" spc="-20" dirty="0">
                <a:latin typeface="AvenirNext-Medium"/>
                <a:cs typeface="AvenirNext-Medium"/>
              </a:rPr>
              <a:t>else</a:t>
            </a:r>
            <a:endParaRPr sz="3400">
              <a:latin typeface="AvenirNext-Medium"/>
              <a:cs typeface="AvenirNext-Medium"/>
            </a:endParaRPr>
          </a:p>
          <a:p>
            <a:pPr marL="457200" marR="508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90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Once</a:t>
            </a:r>
            <a:r>
              <a:rPr sz="3400" spc="-1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an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else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if</a:t>
            </a:r>
            <a:r>
              <a:rPr sz="3400" spc="75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succeeds</a:t>
            </a:r>
            <a:r>
              <a:rPr sz="3400" dirty="0">
                <a:latin typeface="AvenirNext-Medium"/>
                <a:cs typeface="AvenirNext-Medium"/>
              </a:rPr>
              <a:t>,</a:t>
            </a:r>
            <a:r>
              <a:rPr sz="3400" spc="-110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E42832"/>
                </a:solidFill>
                <a:latin typeface="Avenir Next"/>
                <a:cs typeface="Avenir Next"/>
              </a:rPr>
              <a:t>none</a:t>
            </a:r>
            <a:r>
              <a:rPr sz="3400" b="1" spc="-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of</a:t>
            </a:r>
            <a:r>
              <a:rPr sz="3400" spc="7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the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remaining</a:t>
            </a:r>
            <a:r>
              <a:rPr sz="34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else</a:t>
            </a:r>
            <a:r>
              <a:rPr sz="3400" spc="-5" dirty="0">
                <a:latin typeface="AvenirNext-Medium"/>
                <a:cs typeface="AvenirNext-Medium"/>
              </a:rPr>
              <a:t> </a:t>
            </a:r>
            <a:r>
              <a:rPr sz="3400" spc="-20" dirty="0">
                <a:latin typeface="AvenirNext-Medium"/>
                <a:cs typeface="AvenirNext-Medium"/>
              </a:rPr>
              <a:t>if’s </a:t>
            </a:r>
            <a:r>
              <a:rPr sz="3400" dirty="0">
                <a:latin typeface="AvenirNext-Medium"/>
                <a:cs typeface="AvenirNext-Medium"/>
              </a:rPr>
              <a:t>or</a:t>
            </a:r>
            <a:r>
              <a:rPr sz="3400" spc="-45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else’s</a:t>
            </a:r>
            <a:r>
              <a:rPr sz="3400" spc="-4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will</a:t>
            </a:r>
            <a:r>
              <a:rPr sz="3400" spc="-40" dirty="0">
                <a:latin typeface="AvenirNext-Medium"/>
                <a:cs typeface="AvenirNext-Medium"/>
              </a:rPr>
              <a:t> </a:t>
            </a:r>
            <a:r>
              <a:rPr sz="3400" dirty="0">
                <a:latin typeface="AvenirNext-Medium"/>
                <a:cs typeface="AvenirNext-Medium"/>
              </a:rPr>
              <a:t>be</a:t>
            </a:r>
            <a:r>
              <a:rPr sz="3400" spc="-40" dirty="0">
                <a:latin typeface="AvenirNext-Medium"/>
                <a:cs typeface="AvenirNext-Medium"/>
              </a:rPr>
              <a:t> </a:t>
            </a:r>
            <a:r>
              <a:rPr sz="3400" spc="-10" dirty="0">
                <a:latin typeface="AvenirNext-Medium"/>
                <a:cs typeface="AvenirNext-Medium"/>
              </a:rPr>
              <a:t>tested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18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5734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SWITCH</a:t>
            </a:r>
            <a:r>
              <a:rPr spc="-85" dirty="0"/>
              <a:t> </a:t>
            </a:r>
            <a:r>
              <a:rPr spc="-40" dirty="0"/>
              <a:t>STATEMENT</a:t>
            </a:r>
            <a:r>
              <a:rPr spc="-8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694875"/>
            <a:ext cx="11790045" cy="4266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marR="5080" indent="-444500">
              <a:lnSpc>
                <a:spcPct val="112100"/>
              </a:lnSpc>
              <a:spcBef>
                <a:spcPts val="114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52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Provides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an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E42832"/>
                </a:solidFill>
                <a:latin typeface="Avenir Next"/>
                <a:cs typeface="Avenir Next"/>
              </a:rPr>
              <a:t>effective</a:t>
            </a:r>
            <a:r>
              <a:rPr sz="3400" b="1" spc="-2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way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deal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with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section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of</a:t>
            </a:r>
            <a:r>
              <a:rPr sz="3400" spc="5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code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that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could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branch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in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multiple</a:t>
            </a:r>
            <a:r>
              <a:rPr sz="3400" b="1" spc="-2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directions</a:t>
            </a:r>
            <a:r>
              <a:rPr sz="3400" b="1" spc="-1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based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on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spc="-10" dirty="0">
                <a:solidFill>
                  <a:srgbClr val="34A5DA"/>
                </a:solidFill>
                <a:latin typeface="Avenir Next"/>
                <a:cs typeface="Avenir Next"/>
              </a:rPr>
              <a:t>single variable</a:t>
            </a:r>
            <a:endParaRPr sz="3400">
              <a:latin typeface="Avenir Next"/>
              <a:cs typeface="Avenir Next"/>
            </a:endParaRPr>
          </a:p>
          <a:p>
            <a:pPr marL="457200" marR="914400" indent="-444500">
              <a:lnSpc>
                <a:spcPct val="111500"/>
              </a:lnSpc>
              <a:spcBef>
                <a:spcPts val="268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67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b="1" dirty="0">
                <a:solidFill>
                  <a:srgbClr val="E42832"/>
                </a:solidFill>
                <a:latin typeface="Avenir Next"/>
                <a:cs typeface="Avenir Next"/>
              </a:rPr>
              <a:t>Doesn't</a:t>
            </a:r>
            <a:r>
              <a:rPr sz="3400" b="1" spc="-2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support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operators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that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spc="-25" dirty="0">
                <a:solidFill>
                  <a:srgbClr val="34A5DA"/>
                </a:solidFill>
                <a:latin typeface="Avenir Next"/>
                <a:cs typeface="Avenir Next"/>
              </a:rPr>
              <a:t>if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r>
              <a:rPr sz="3400" b="1" spc="-4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does</a:t>
            </a:r>
            <a:endParaRPr sz="34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317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82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b="1" dirty="0">
                <a:solidFill>
                  <a:srgbClr val="E42832"/>
                </a:solidFill>
                <a:latin typeface="Avenir Next"/>
                <a:cs typeface="Avenir Next"/>
              </a:rPr>
              <a:t>Can't</a:t>
            </a:r>
            <a:r>
              <a:rPr sz="3400" b="1" spc="-1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handle</a:t>
            </a:r>
            <a:r>
              <a:rPr sz="34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multiple</a:t>
            </a:r>
            <a:r>
              <a:rPr sz="3400" b="1" spc="-1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variables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19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7002" y="2803822"/>
            <a:ext cx="5770880" cy="6000750"/>
          </a:xfrm>
          <a:custGeom>
            <a:avLst/>
            <a:gdLst/>
            <a:ahLst/>
            <a:cxnLst/>
            <a:rect l="l" t="t" r="r" b="b"/>
            <a:pathLst>
              <a:path w="5770880" h="6000750">
                <a:moveTo>
                  <a:pt x="5615492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844844"/>
                </a:lnTo>
                <a:lnTo>
                  <a:pt x="126" y="5874493"/>
                </a:lnTo>
                <a:lnTo>
                  <a:pt x="3209" y="5917880"/>
                </a:lnTo>
                <a:lnTo>
                  <a:pt x="16778" y="5954574"/>
                </a:lnTo>
                <a:lnTo>
                  <a:pt x="45575" y="5983371"/>
                </a:lnTo>
                <a:lnTo>
                  <a:pt x="82269" y="5996943"/>
                </a:lnTo>
                <a:lnTo>
                  <a:pt x="125656" y="6000034"/>
                </a:lnTo>
                <a:lnTo>
                  <a:pt x="155305" y="6000153"/>
                </a:lnTo>
                <a:lnTo>
                  <a:pt x="5614794" y="6000153"/>
                </a:lnTo>
                <a:lnTo>
                  <a:pt x="5668670" y="5999202"/>
                </a:lnTo>
                <a:lnTo>
                  <a:pt x="5706640" y="5992545"/>
                </a:lnTo>
                <a:lnTo>
                  <a:pt x="5741189" y="5970541"/>
                </a:lnTo>
                <a:lnTo>
                  <a:pt x="5763193" y="5935992"/>
                </a:lnTo>
                <a:lnTo>
                  <a:pt x="5769853" y="5898022"/>
                </a:lnTo>
                <a:lnTo>
                  <a:pt x="5770682" y="5874493"/>
                </a:lnTo>
                <a:lnTo>
                  <a:pt x="5770671" y="125659"/>
                </a:lnTo>
                <a:lnTo>
                  <a:pt x="5767589" y="82272"/>
                </a:lnTo>
                <a:lnTo>
                  <a:pt x="5754019" y="45585"/>
                </a:lnTo>
                <a:lnTo>
                  <a:pt x="5725222" y="16788"/>
                </a:lnTo>
                <a:lnTo>
                  <a:pt x="5688528" y="3209"/>
                </a:lnTo>
                <a:lnTo>
                  <a:pt x="5645141" y="118"/>
                </a:lnTo>
                <a:lnTo>
                  <a:pt x="5615492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133" y="3340100"/>
            <a:ext cx="1860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case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solidFill>
                  <a:srgbClr val="0432FE"/>
                </a:solidFill>
                <a:latin typeface="Menlo"/>
                <a:cs typeface="Menlo"/>
              </a:rPr>
              <a:t>value1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664" y="3644900"/>
            <a:ext cx="2625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  <a:tab pos="1541780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0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5664" y="3949700"/>
            <a:ext cx="323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  <a:tab pos="2153285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value1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matches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break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133" y="4864100"/>
            <a:ext cx="1860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240" algn="l"/>
              </a:tabLst>
            </a:pP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case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solidFill>
                  <a:srgbClr val="0432FE"/>
                </a:solidFill>
                <a:latin typeface="Menlo"/>
                <a:cs typeface="Menlo"/>
              </a:rPr>
              <a:t>value2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5664" y="5168900"/>
            <a:ext cx="323723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  <a:tab pos="1541780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082675" algn="l"/>
                <a:tab pos="2153285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value2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matches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541780" algn="l"/>
                <a:tab pos="2459355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//Without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break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it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235710" algn="l"/>
                <a:tab pos="2459355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//Falls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through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cases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235710" algn="l"/>
                <a:tab pos="2153285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//Until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first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break</a:t>
            </a:r>
            <a:endParaRPr sz="20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133" y="6997700"/>
            <a:ext cx="1249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default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2146" y="7302500"/>
            <a:ext cx="49193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5710">
              <a:lnSpc>
                <a:spcPct val="100000"/>
              </a:lnSpc>
              <a:spcBef>
                <a:spcPts val="100"/>
              </a:spcBef>
              <a:tabLst>
                <a:tab pos="2306320" algn="l"/>
                <a:tab pos="2764790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000">
              <a:latin typeface="Menlo"/>
              <a:cs typeface="Menlo"/>
            </a:endParaRPr>
          </a:p>
          <a:p>
            <a:pPr marL="1235710">
              <a:lnSpc>
                <a:spcPct val="100000"/>
              </a:lnSpc>
              <a:tabLst>
                <a:tab pos="2306320" algn="l"/>
                <a:tab pos="3070860" algn="l"/>
                <a:tab pos="3529965" algn="l"/>
                <a:tab pos="4141470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0" dirty="0">
                <a:solidFill>
                  <a:srgbClr val="808080"/>
                </a:solidFill>
                <a:latin typeface="Menlo"/>
                <a:cs typeface="Menlo"/>
              </a:rPr>
              <a:t>none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of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25" dirty="0">
                <a:solidFill>
                  <a:srgbClr val="808080"/>
                </a:solidFill>
                <a:latin typeface="Menlo"/>
                <a:cs typeface="Menlo"/>
              </a:rPr>
              <a:t>the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above</a:t>
            </a:r>
            <a:endParaRPr sz="2000">
              <a:latin typeface="Menlo"/>
              <a:cs typeface="Menlo"/>
            </a:endParaRPr>
          </a:p>
          <a:p>
            <a:pPr marL="1235710">
              <a:lnSpc>
                <a:spcPct val="100000"/>
              </a:lnSpc>
              <a:tabLst>
                <a:tab pos="2612390" algn="l"/>
              </a:tabLst>
            </a:pP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//Values</a:t>
            </a:r>
            <a:r>
              <a:rPr sz="20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000" i="1" spc="-10" dirty="0">
                <a:solidFill>
                  <a:srgbClr val="808080"/>
                </a:solidFill>
                <a:latin typeface="Menlo"/>
                <a:cs typeface="Menlo"/>
              </a:rPr>
              <a:t>match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1092708"/>
            <a:ext cx="7366634" cy="2273300"/>
          </a:xfrm>
          <a:prstGeom prst="rect">
            <a:avLst/>
          </a:prstGeom>
        </p:spPr>
        <p:txBody>
          <a:bodyPr vert="horz" wrap="square" lIns="0" tIns="329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SWITCH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SYNTAX</a:t>
            </a:r>
            <a:endParaRPr sz="4800">
              <a:latin typeface="DIN Condensed"/>
              <a:cs typeface="DIN Condensed"/>
            </a:endParaRPr>
          </a:p>
          <a:p>
            <a:pPr marL="774700" marR="4308475" indent="-177800">
              <a:lnSpc>
                <a:spcPct val="112500"/>
              </a:lnSpc>
              <a:spcBef>
                <a:spcPts val="74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switch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endParaRPr sz="2000">
              <a:latin typeface="Avenir Next"/>
              <a:cs typeface="Avenir Next"/>
            </a:endParaRPr>
          </a:p>
          <a:p>
            <a:pPr marL="3530600">
              <a:lnSpc>
                <a:spcPct val="100000"/>
              </a:lnSpc>
              <a:spcBef>
                <a:spcPts val="900"/>
              </a:spcBef>
              <a:tabLst>
                <a:tab pos="4600575" algn="l"/>
                <a:tab pos="7200265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switch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(singleVariable)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00284" y="2423846"/>
            <a:ext cx="7562215" cy="4826635"/>
            <a:chOff x="2300284" y="2423846"/>
            <a:chExt cx="7562215" cy="4826635"/>
          </a:xfrm>
        </p:grpSpPr>
        <p:sp>
          <p:nvSpPr>
            <p:cNvPr id="13" name="object 13"/>
            <p:cNvSpPr/>
            <p:nvPr/>
          </p:nvSpPr>
          <p:spPr>
            <a:xfrm>
              <a:off x="2319334" y="3038589"/>
              <a:ext cx="1437005" cy="224790"/>
            </a:xfrm>
            <a:custGeom>
              <a:avLst/>
              <a:gdLst/>
              <a:ahLst/>
              <a:cxnLst/>
              <a:rect l="l" t="t" r="r" b="b"/>
              <a:pathLst>
                <a:path w="1437004" h="224789">
                  <a:moveTo>
                    <a:pt x="0" y="0"/>
                  </a:moveTo>
                  <a:lnTo>
                    <a:pt x="41019" y="18996"/>
                  </a:lnTo>
                  <a:lnTo>
                    <a:pt x="82600" y="37153"/>
                  </a:lnTo>
                  <a:lnTo>
                    <a:pt x="124743" y="54471"/>
                  </a:lnTo>
                  <a:lnTo>
                    <a:pt x="167449" y="70949"/>
                  </a:lnTo>
                  <a:lnTo>
                    <a:pt x="210717" y="86588"/>
                  </a:lnTo>
                  <a:lnTo>
                    <a:pt x="254547" y="101387"/>
                  </a:lnTo>
                  <a:lnTo>
                    <a:pt x="298939" y="115346"/>
                  </a:lnTo>
                  <a:lnTo>
                    <a:pt x="343893" y="128465"/>
                  </a:lnTo>
                  <a:lnTo>
                    <a:pt x="389409" y="140746"/>
                  </a:lnTo>
                  <a:lnTo>
                    <a:pt x="435488" y="152186"/>
                  </a:lnTo>
                  <a:lnTo>
                    <a:pt x="482128" y="162787"/>
                  </a:lnTo>
                  <a:lnTo>
                    <a:pt x="529331" y="172548"/>
                  </a:lnTo>
                  <a:lnTo>
                    <a:pt x="577096" y="181470"/>
                  </a:lnTo>
                  <a:lnTo>
                    <a:pt x="625424" y="189552"/>
                  </a:lnTo>
                  <a:lnTo>
                    <a:pt x="674313" y="196794"/>
                  </a:lnTo>
                  <a:lnTo>
                    <a:pt x="723765" y="203196"/>
                  </a:lnTo>
                  <a:lnTo>
                    <a:pt x="773779" y="208759"/>
                  </a:lnTo>
                  <a:lnTo>
                    <a:pt x="824355" y="213483"/>
                  </a:lnTo>
                  <a:lnTo>
                    <a:pt x="875494" y="217366"/>
                  </a:lnTo>
                  <a:lnTo>
                    <a:pt x="927194" y="220410"/>
                  </a:lnTo>
                  <a:lnTo>
                    <a:pt x="979457" y="222615"/>
                  </a:lnTo>
                  <a:lnTo>
                    <a:pt x="1032282" y="223979"/>
                  </a:lnTo>
                  <a:lnTo>
                    <a:pt x="1085670" y="224504"/>
                  </a:lnTo>
                  <a:lnTo>
                    <a:pt x="1139619" y="224189"/>
                  </a:lnTo>
                  <a:lnTo>
                    <a:pt x="1194131" y="223035"/>
                  </a:lnTo>
                  <a:lnTo>
                    <a:pt x="1249206" y="221040"/>
                  </a:lnTo>
                  <a:lnTo>
                    <a:pt x="1304842" y="218207"/>
                  </a:lnTo>
                  <a:lnTo>
                    <a:pt x="1361041" y="214533"/>
                  </a:lnTo>
                  <a:lnTo>
                    <a:pt x="1417802" y="210019"/>
                  </a:lnTo>
                  <a:lnTo>
                    <a:pt x="1436751" y="208013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8358" y="3165247"/>
              <a:ext cx="147955" cy="167005"/>
            </a:xfrm>
            <a:custGeom>
              <a:avLst/>
              <a:gdLst/>
              <a:ahLst/>
              <a:cxnLst/>
              <a:rect l="l" t="t" r="r" b="b"/>
              <a:pathLst>
                <a:path w="147954" h="167004">
                  <a:moveTo>
                    <a:pt x="17569" y="166716"/>
                  </a:moveTo>
                  <a:lnTo>
                    <a:pt x="147715" y="68717"/>
                  </a:lnTo>
                  <a:lnTo>
                    <a:pt x="0" y="0"/>
                  </a:lnTo>
                </a:path>
                <a:path w="147954" h="167004">
                  <a:moveTo>
                    <a:pt x="8784" y="83358"/>
                  </a:moveTo>
                  <a:lnTo>
                    <a:pt x="147715" y="68717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7564" y="2442896"/>
              <a:ext cx="2219960" cy="493395"/>
            </a:xfrm>
            <a:custGeom>
              <a:avLst/>
              <a:gdLst/>
              <a:ahLst/>
              <a:cxnLst/>
              <a:rect l="l" t="t" r="r" b="b"/>
              <a:pathLst>
                <a:path w="2219959" h="493394">
                  <a:moveTo>
                    <a:pt x="2219858" y="15386"/>
                  </a:moveTo>
                  <a:lnTo>
                    <a:pt x="2171196" y="11283"/>
                  </a:lnTo>
                  <a:lnTo>
                    <a:pt x="2122569" y="7815"/>
                  </a:lnTo>
                  <a:lnTo>
                    <a:pt x="2073976" y="4982"/>
                  </a:lnTo>
                  <a:lnTo>
                    <a:pt x="2025417" y="2784"/>
                  </a:lnTo>
                  <a:lnTo>
                    <a:pt x="1976892" y="1221"/>
                  </a:lnTo>
                  <a:lnTo>
                    <a:pt x="1928401" y="293"/>
                  </a:lnTo>
                  <a:lnTo>
                    <a:pt x="1879944" y="0"/>
                  </a:lnTo>
                  <a:lnTo>
                    <a:pt x="1831522" y="341"/>
                  </a:lnTo>
                  <a:lnTo>
                    <a:pt x="1783133" y="1318"/>
                  </a:lnTo>
                  <a:lnTo>
                    <a:pt x="1734779" y="2929"/>
                  </a:lnTo>
                  <a:lnTo>
                    <a:pt x="1686459" y="5176"/>
                  </a:lnTo>
                  <a:lnTo>
                    <a:pt x="1638173" y="8058"/>
                  </a:lnTo>
                  <a:lnTo>
                    <a:pt x="1589921" y="11574"/>
                  </a:lnTo>
                  <a:lnTo>
                    <a:pt x="1541703" y="15725"/>
                  </a:lnTo>
                  <a:lnTo>
                    <a:pt x="1493520" y="20512"/>
                  </a:lnTo>
                  <a:lnTo>
                    <a:pt x="1445370" y="25933"/>
                  </a:lnTo>
                  <a:lnTo>
                    <a:pt x="1397255" y="31989"/>
                  </a:lnTo>
                  <a:lnTo>
                    <a:pt x="1349174" y="38681"/>
                  </a:lnTo>
                  <a:lnTo>
                    <a:pt x="1301127" y="46007"/>
                  </a:lnTo>
                  <a:lnTo>
                    <a:pt x="1253114" y="53968"/>
                  </a:lnTo>
                  <a:lnTo>
                    <a:pt x="1205135" y="62564"/>
                  </a:lnTo>
                  <a:lnTo>
                    <a:pt x="1157190" y="71795"/>
                  </a:lnTo>
                  <a:lnTo>
                    <a:pt x="1109279" y="81661"/>
                  </a:lnTo>
                  <a:lnTo>
                    <a:pt x="1061403" y="92162"/>
                  </a:lnTo>
                  <a:lnTo>
                    <a:pt x="1013561" y="103298"/>
                  </a:lnTo>
                  <a:lnTo>
                    <a:pt x="965752" y="115069"/>
                  </a:lnTo>
                  <a:lnTo>
                    <a:pt x="917978" y="127475"/>
                  </a:lnTo>
                  <a:lnTo>
                    <a:pt x="870238" y="140515"/>
                  </a:lnTo>
                  <a:lnTo>
                    <a:pt x="822532" y="154191"/>
                  </a:lnTo>
                  <a:lnTo>
                    <a:pt x="774860" y="168502"/>
                  </a:lnTo>
                  <a:lnTo>
                    <a:pt x="727223" y="183447"/>
                  </a:lnTo>
                  <a:lnTo>
                    <a:pt x="679619" y="199028"/>
                  </a:lnTo>
                  <a:lnTo>
                    <a:pt x="632050" y="215243"/>
                  </a:lnTo>
                  <a:lnTo>
                    <a:pt x="584514" y="232094"/>
                  </a:lnTo>
                  <a:lnTo>
                    <a:pt x="537013" y="249579"/>
                  </a:lnTo>
                  <a:lnTo>
                    <a:pt x="489546" y="267700"/>
                  </a:lnTo>
                  <a:lnTo>
                    <a:pt x="442113" y="286455"/>
                  </a:lnTo>
                  <a:lnTo>
                    <a:pt x="394714" y="305845"/>
                  </a:lnTo>
                  <a:lnTo>
                    <a:pt x="347349" y="325870"/>
                  </a:lnTo>
                  <a:lnTo>
                    <a:pt x="300019" y="346531"/>
                  </a:lnTo>
                  <a:lnTo>
                    <a:pt x="252722" y="367826"/>
                  </a:lnTo>
                  <a:lnTo>
                    <a:pt x="205460" y="389756"/>
                  </a:lnTo>
                  <a:lnTo>
                    <a:pt x="158231" y="412321"/>
                  </a:lnTo>
                  <a:lnTo>
                    <a:pt x="111037" y="435521"/>
                  </a:lnTo>
                  <a:lnTo>
                    <a:pt x="63877" y="459356"/>
                  </a:lnTo>
                  <a:lnTo>
                    <a:pt x="16751" y="483826"/>
                  </a:lnTo>
                  <a:lnTo>
                    <a:pt x="0" y="492982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1715" y="2853204"/>
              <a:ext cx="163195" cy="147320"/>
            </a:xfrm>
            <a:custGeom>
              <a:avLst/>
              <a:gdLst/>
              <a:ahLst/>
              <a:cxnLst/>
              <a:rect l="l" t="t" r="r" b="b"/>
              <a:pathLst>
                <a:path w="163195" h="147319">
                  <a:moveTo>
                    <a:pt x="82341" y="0"/>
                  </a:moveTo>
                  <a:lnTo>
                    <a:pt x="0" y="140576"/>
                  </a:lnTo>
                  <a:lnTo>
                    <a:pt x="162787" y="147076"/>
                  </a:lnTo>
                </a:path>
                <a:path w="163195" h="147319">
                  <a:moveTo>
                    <a:pt x="122564" y="73538"/>
                  </a:moveTo>
                  <a:lnTo>
                    <a:pt x="0" y="140576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08339" y="3530125"/>
              <a:ext cx="2974340" cy="789305"/>
            </a:xfrm>
            <a:custGeom>
              <a:avLst/>
              <a:gdLst/>
              <a:ahLst/>
              <a:cxnLst/>
              <a:rect l="l" t="t" r="r" b="b"/>
              <a:pathLst>
                <a:path w="2974340" h="789304">
                  <a:moveTo>
                    <a:pt x="2974035" y="789254"/>
                  </a:moveTo>
                  <a:lnTo>
                    <a:pt x="2930839" y="766294"/>
                  </a:lnTo>
                  <a:lnTo>
                    <a:pt x="2887468" y="743668"/>
                  </a:lnTo>
                  <a:lnTo>
                    <a:pt x="2843922" y="721377"/>
                  </a:lnTo>
                  <a:lnTo>
                    <a:pt x="2800201" y="699420"/>
                  </a:lnTo>
                  <a:lnTo>
                    <a:pt x="2756306" y="677798"/>
                  </a:lnTo>
                  <a:lnTo>
                    <a:pt x="2712235" y="656511"/>
                  </a:lnTo>
                  <a:lnTo>
                    <a:pt x="2667990" y="635557"/>
                  </a:lnTo>
                  <a:lnTo>
                    <a:pt x="2623570" y="614939"/>
                  </a:lnTo>
                  <a:lnTo>
                    <a:pt x="2578975" y="594655"/>
                  </a:lnTo>
                  <a:lnTo>
                    <a:pt x="2534205" y="574705"/>
                  </a:lnTo>
                  <a:lnTo>
                    <a:pt x="2489260" y="555090"/>
                  </a:lnTo>
                  <a:lnTo>
                    <a:pt x="2444140" y="535809"/>
                  </a:lnTo>
                  <a:lnTo>
                    <a:pt x="2398845" y="516863"/>
                  </a:lnTo>
                  <a:lnTo>
                    <a:pt x="2353376" y="498251"/>
                  </a:lnTo>
                  <a:lnTo>
                    <a:pt x="2307731" y="479974"/>
                  </a:lnTo>
                  <a:lnTo>
                    <a:pt x="2261912" y="462031"/>
                  </a:lnTo>
                  <a:lnTo>
                    <a:pt x="2215918" y="444423"/>
                  </a:lnTo>
                  <a:lnTo>
                    <a:pt x="2169749" y="427149"/>
                  </a:lnTo>
                  <a:lnTo>
                    <a:pt x="2123405" y="410210"/>
                  </a:lnTo>
                  <a:lnTo>
                    <a:pt x="2076886" y="393605"/>
                  </a:lnTo>
                  <a:lnTo>
                    <a:pt x="2030192" y="377335"/>
                  </a:lnTo>
                  <a:lnTo>
                    <a:pt x="1983324" y="361399"/>
                  </a:lnTo>
                  <a:lnTo>
                    <a:pt x="1936280" y="345797"/>
                  </a:lnTo>
                  <a:lnTo>
                    <a:pt x="1889062" y="330531"/>
                  </a:lnTo>
                  <a:lnTo>
                    <a:pt x="1841668" y="315598"/>
                  </a:lnTo>
                  <a:lnTo>
                    <a:pt x="1794100" y="301000"/>
                  </a:lnTo>
                  <a:lnTo>
                    <a:pt x="1746357" y="286737"/>
                  </a:lnTo>
                  <a:lnTo>
                    <a:pt x="1698439" y="272808"/>
                  </a:lnTo>
                  <a:lnTo>
                    <a:pt x="1650346" y="259213"/>
                  </a:lnTo>
                  <a:lnTo>
                    <a:pt x="1602079" y="245953"/>
                  </a:lnTo>
                  <a:lnTo>
                    <a:pt x="1553636" y="233027"/>
                  </a:lnTo>
                  <a:lnTo>
                    <a:pt x="1505019" y="220436"/>
                  </a:lnTo>
                  <a:lnTo>
                    <a:pt x="1456226" y="208180"/>
                  </a:lnTo>
                  <a:lnTo>
                    <a:pt x="1407259" y="196258"/>
                  </a:lnTo>
                  <a:lnTo>
                    <a:pt x="1358117" y="184670"/>
                  </a:lnTo>
                  <a:lnTo>
                    <a:pt x="1308800" y="173417"/>
                  </a:lnTo>
                  <a:lnTo>
                    <a:pt x="1259308" y="162498"/>
                  </a:lnTo>
                  <a:lnTo>
                    <a:pt x="1209641" y="151914"/>
                  </a:lnTo>
                  <a:lnTo>
                    <a:pt x="1159800" y="141664"/>
                  </a:lnTo>
                  <a:lnTo>
                    <a:pt x="1109783" y="131748"/>
                  </a:lnTo>
                  <a:lnTo>
                    <a:pt x="1059592" y="122168"/>
                  </a:lnTo>
                  <a:lnTo>
                    <a:pt x="1009225" y="112921"/>
                  </a:lnTo>
                  <a:lnTo>
                    <a:pt x="958684" y="104009"/>
                  </a:lnTo>
                  <a:lnTo>
                    <a:pt x="907968" y="95432"/>
                  </a:lnTo>
                  <a:lnTo>
                    <a:pt x="857077" y="87189"/>
                  </a:lnTo>
                  <a:lnTo>
                    <a:pt x="806011" y="79280"/>
                  </a:lnTo>
                  <a:lnTo>
                    <a:pt x="754770" y="71706"/>
                  </a:lnTo>
                  <a:lnTo>
                    <a:pt x="703355" y="64466"/>
                  </a:lnTo>
                  <a:lnTo>
                    <a:pt x="651764" y="57561"/>
                  </a:lnTo>
                  <a:lnTo>
                    <a:pt x="599999" y="50991"/>
                  </a:lnTo>
                  <a:lnTo>
                    <a:pt x="548058" y="44754"/>
                  </a:lnTo>
                  <a:lnTo>
                    <a:pt x="495943" y="38852"/>
                  </a:lnTo>
                  <a:lnTo>
                    <a:pt x="443653" y="33285"/>
                  </a:lnTo>
                  <a:lnTo>
                    <a:pt x="391188" y="28052"/>
                  </a:lnTo>
                  <a:lnTo>
                    <a:pt x="338548" y="23154"/>
                  </a:lnTo>
                  <a:lnTo>
                    <a:pt x="285734" y="18590"/>
                  </a:lnTo>
                  <a:lnTo>
                    <a:pt x="232744" y="14360"/>
                  </a:lnTo>
                  <a:lnTo>
                    <a:pt x="179580" y="10465"/>
                  </a:lnTo>
                  <a:lnTo>
                    <a:pt x="126240" y="6905"/>
                  </a:lnTo>
                  <a:lnTo>
                    <a:pt x="72726" y="3679"/>
                  </a:lnTo>
                  <a:lnTo>
                    <a:pt x="19037" y="78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7793" y="3447158"/>
              <a:ext cx="143510" cy="167640"/>
            </a:xfrm>
            <a:custGeom>
              <a:avLst/>
              <a:gdLst/>
              <a:ahLst/>
              <a:cxnLst/>
              <a:rect l="l" t="t" r="r" b="b"/>
              <a:pathLst>
                <a:path w="143509" h="167639">
                  <a:moveTo>
                    <a:pt x="143034" y="0"/>
                  </a:moveTo>
                  <a:lnTo>
                    <a:pt x="0" y="77994"/>
                  </a:lnTo>
                  <a:lnTo>
                    <a:pt x="136128" y="167497"/>
                  </a:lnTo>
                </a:path>
                <a:path w="143509" h="167639">
                  <a:moveTo>
                    <a:pt x="139581" y="83748"/>
                  </a:moveTo>
                  <a:lnTo>
                    <a:pt x="0" y="77994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83612" y="4471183"/>
              <a:ext cx="3011170" cy="603250"/>
            </a:xfrm>
            <a:custGeom>
              <a:avLst/>
              <a:gdLst/>
              <a:ahLst/>
              <a:cxnLst/>
              <a:rect l="l" t="t" r="r" b="b"/>
              <a:pathLst>
                <a:path w="3011170" h="603250">
                  <a:moveTo>
                    <a:pt x="3010916" y="0"/>
                  </a:moveTo>
                  <a:lnTo>
                    <a:pt x="2977293" y="20275"/>
                  </a:lnTo>
                  <a:lnTo>
                    <a:pt x="2943191" y="40203"/>
                  </a:lnTo>
                  <a:lnTo>
                    <a:pt x="2908609" y="59785"/>
                  </a:lnTo>
                  <a:lnTo>
                    <a:pt x="2873548" y="79020"/>
                  </a:lnTo>
                  <a:lnTo>
                    <a:pt x="2838006" y="97908"/>
                  </a:lnTo>
                  <a:lnTo>
                    <a:pt x="2801985" y="116450"/>
                  </a:lnTo>
                  <a:lnTo>
                    <a:pt x="2765484" y="134645"/>
                  </a:lnTo>
                  <a:lnTo>
                    <a:pt x="2728503" y="152493"/>
                  </a:lnTo>
                  <a:lnTo>
                    <a:pt x="2691042" y="169994"/>
                  </a:lnTo>
                  <a:lnTo>
                    <a:pt x="2653102" y="187149"/>
                  </a:lnTo>
                  <a:lnTo>
                    <a:pt x="2614682" y="203956"/>
                  </a:lnTo>
                  <a:lnTo>
                    <a:pt x="2575782" y="220418"/>
                  </a:lnTo>
                  <a:lnTo>
                    <a:pt x="2536402" y="236532"/>
                  </a:lnTo>
                  <a:lnTo>
                    <a:pt x="2496542" y="252300"/>
                  </a:lnTo>
                  <a:lnTo>
                    <a:pt x="2456203" y="267720"/>
                  </a:lnTo>
                  <a:lnTo>
                    <a:pt x="2415384" y="282794"/>
                  </a:lnTo>
                  <a:lnTo>
                    <a:pt x="2374085" y="297522"/>
                  </a:lnTo>
                  <a:lnTo>
                    <a:pt x="2332306" y="311903"/>
                  </a:lnTo>
                  <a:lnTo>
                    <a:pt x="2290047" y="325936"/>
                  </a:lnTo>
                  <a:lnTo>
                    <a:pt x="2247309" y="339624"/>
                  </a:lnTo>
                  <a:lnTo>
                    <a:pt x="2204091" y="352964"/>
                  </a:lnTo>
                  <a:lnTo>
                    <a:pt x="2160393" y="365958"/>
                  </a:lnTo>
                  <a:lnTo>
                    <a:pt x="2116215" y="378605"/>
                  </a:lnTo>
                  <a:lnTo>
                    <a:pt x="2071558" y="390905"/>
                  </a:lnTo>
                  <a:lnTo>
                    <a:pt x="2026420" y="402858"/>
                  </a:lnTo>
                  <a:lnTo>
                    <a:pt x="1980803" y="414465"/>
                  </a:lnTo>
                  <a:lnTo>
                    <a:pt x="1934706" y="425725"/>
                  </a:lnTo>
                  <a:lnTo>
                    <a:pt x="1888130" y="436638"/>
                  </a:lnTo>
                  <a:lnTo>
                    <a:pt x="1841073" y="447205"/>
                  </a:lnTo>
                  <a:lnTo>
                    <a:pt x="1793537" y="457425"/>
                  </a:lnTo>
                  <a:lnTo>
                    <a:pt x="1745521" y="467298"/>
                  </a:lnTo>
                  <a:lnTo>
                    <a:pt x="1697025" y="476824"/>
                  </a:lnTo>
                  <a:lnTo>
                    <a:pt x="1648049" y="486003"/>
                  </a:lnTo>
                  <a:lnTo>
                    <a:pt x="1598594" y="494836"/>
                  </a:lnTo>
                  <a:lnTo>
                    <a:pt x="1548659" y="503322"/>
                  </a:lnTo>
                  <a:lnTo>
                    <a:pt x="1498244" y="511462"/>
                  </a:lnTo>
                  <a:lnTo>
                    <a:pt x="1447349" y="519254"/>
                  </a:lnTo>
                  <a:lnTo>
                    <a:pt x="1395974" y="526700"/>
                  </a:lnTo>
                  <a:lnTo>
                    <a:pt x="1344120" y="533799"/>
                  </a:lnTo>
                  <a:lnTo>
                    <a:pt x="1291786" y="540552"/>
                  </a:lnTo>
                  <a:lnTo>
                    <a:pt x="1238972" y="546958"/>
                  </a:lnTo>
                  <a:lnTo>
                    <a:pt x="1185678" y="553017"/>
                  </a:lnTo>
                  <a:lnTo>
                    <a:pt x="1131905" y="558729"/>
                  </a:lnTo>
                  <a:lnTo>
                    <a:pt x="1077651" y="564094"/>
                  </a:lnTo>
                  <a:lnTo>
                    <a:pt x="1022918" y="569113"/>
                  </a:lnTo>
                  <a:lnTo>
                    <a:pt x="967706" y="573785"/>
                  </a:lnTo>
                  <a:lnTo>
                    <a:pt x="912013" y="578110"/>
                  </a:lnTo>
                  <a:lnTo>
                    <a:pt x="855840" y="582089"/>
                  </a:lnTo>
                  <a:lnTo>
                    <a:pt x="799188" y="585721"/>
                  </a:lnTo>
                  <a:lnTo>
                    <a:pt x="742056" y="589006"/>
                  </a:lnTo>
                  <a:lnTo>
                    <a:pt x="684444" y="591944"/>
                  </a:lnTo>
                  <a:lnTo>
                    <a:pt x="626353" y="594536"/>
                  </a:lnTo>
                  <a:lnTo>
                    <a:pt x="567782" y="596781"/>
                  </a:lnTo>
                  <a:lnTo>
                    <a:pt x="508730" y="598679"/>
                  </a:lnTo>
                  <a:lnTo>
                    <a:pt x="449200" y="600231"/>
                  </a:lnTo>
                  <a:lnTo>
                    <a:pt x="389189" y="601435"/>
                  </a:lnTo>
                  <a:lnTo>
                    <a:pt x="328698" y="602293"/>
                  </a:lnTo>
                  <a:lnTo>
                    <a:pt x="267728" y="602805"/>
                  </a:lnTo>
                  <a:lnTo>
                    <a:pt x="206278" y="602969"/>
                  </a:lnTo>
                  <a:lnTo>
                    <a:pt x="144348" y="602787"/>
                  </a:lnTo>
                  <a:lnTo>
                    <a:pt x="81939" y="602258"/>
                  </a:lnTo>
                  <a:lnTo>
                    <a:pt x="19050" y="601383"/>
                  </a:lnTo>
                  <a:lnTo>
                    <a:pt x="0" y="600938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2999" y="4988774"/>
              <a:ext cx="142240" cy="167640"/>
            </a:xfrm>
            <a:custGeom>
              <a:avLst/>
              <a:gdLst/>
              <a:ahLst/>
              <a:cxnLst/>
              <a:rect l="l" t="t" r="r" b="b"/>
              <a:pathLst>
                <a:path w="142240" h="167639">
                  <a:moveTo>
                    <a:pt x="141615" y="0"/>
                  </a:moveTo>
                  <a:lnTo>
                    <a:pt x="0" y="80541"/>
                  </a:lnTo>
                  <a:lnTo>
                    <a:pt x="137708" y="167594"/>
                  </a:lnTo>
                </a:path>
                <a:path w="142240" h="167639">
                  <a:moveTo>
                    <a:pt x="139662" y="83797"/>
                  </a:moveTo>
                  <a:lnTo>
                    <a:pt x="0" y="80541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18329" y="7027405"/>
              <a:ext cx="3725545" cy="122555"/>
            </a:xfrm>
            <a:custGeom>
              <a:avLst/>
              <a:gdLst/>
              <a:ahLst/>
              <a:cxnLst/>
              <a:rect l="l" t="t" r="r" b="b"/>
              <a:pathLst>
                <a:path w="3725545" h="122554">
                  <a:moveTo>
                    <a:pt x="3724960" y="77715"/>
                  </a:moveTo>
                  <a:lnTo>
                    <a:pt x="3678853" y="73011"/>
                  </a:lnTo>
                  <a:lnTo>
                    <a:pt x="3632616" y="68454"/>
                  </a:lnTo>
                  <a:lnTo>
                    <a:pt x="3586250" y="64044"/>
                  </a:lnTo>
                  <a:lnTo>
                    <a:pt x="3539754" y="59780"/>
                  </a:lnTo>
                  <a:lnTo>
                    <a:pt x="3493129" y="55664"/>
                  </a:lnTo>
                  <a:lnTo>
                    <a:pt x="3446374" y="51694"/>
                  </a:lnTo>
                  <a:lnTo>
                    <a:pt x="3399490" y="47871"/>
                  </a:lnTo>
                  <a:lnTo>
                    <a:pt x="3352477" y="44195"/>
                  </a:lnTo>
                  <a:lnTo>
                    <a:pt x="3305334" y="40666"/>
                  </a:lnTo>
                  <a:lnTo>
                    <a:pt x="3258061" y="37283"/>
                  </a:lnTo>
                  <a:lnTo>
                    <a:pt x="3210659" y="34047"/>
                  </a:lnTo>
                  <a:lnTo>
                    <a:pt x="3163127" y="30958"/>
                  </a:lnTo>
                  <a:lnTo>
                    <a:pt x="3115466" y="28016"/>
                  </a:lnTo>
                  <a:lnTo>
                    <a:pt x="3067676" y="25221"/>
                  </a:lnTo>
                  <a:lnTo>
                    <a:pt x="3019756" y="22572"/>
                  </a:lnTo>
                  <a:lnTo>
                    <a:pt x="2971706" y="20070"/>
                  </a:lnTo>
                  <a:lnTo>
                    <a:pt x="2923528" y="17715"/>
                  </a:lnTo>
                  <a:lnTo>
                    <a:pt x="2875219" y="15507"/>
                  </a:lnTo>
                  <a:lnTo>
                    <a:pt x="2826781" y="13446"/>
                  </a:lnTo>
                  <a:lnTo>
                    <a:pt x="2778214" y="11531"/>
                  </a:lnTo>
                  <a:lnTo>
                    <a:pt x="2729517" y="9763"/>
                  </a:lnTo>
                  <a:lnTo>
                    <a:pt x="2680691" y="8142"/>
                  </a:lnTo>
                  <a:lnTo>
                    <a:pt x="2631735" y="6668"/>
                  </a:lnTo>
                  <a:lnTo>
                    <a:pt x="2582650" y="5341"/>
                  </a:lnTo>
                  <a:lnTo>
                    <a:pt x="2533435" y="4160"/>
                  </a:lnTo>
                  <a:lnTo>
                    <a:pt x="2484091" y="3126"/>
                  </a:lnTo>
                  <a:lnTo>
                    <a:pt x="2434617" y="2239"/>
                  </a:lnTo>
                  <a:lnTo>
                    <a:pt x="2385014" y="1499"/>
                  </a:lnTo>
                  <a:lnTo>
                    <a:pt x="2335282" y="905"/>
                  </a:lnTo>
                  <a:lnTo>
                    <a:pt x="2285419" y="459"/>
                  </a:lnTo>
                  <a:lnTo>
                    <a:pt x="2235428" y="159"/>
                  </a:lnTo>
                  <a:lnTo>
                    <a:pt x="2185307" y="6"/>
                  </a:lnTo>
                  <a:lnTo>
                    <a:pt x="2135056" y="0"/>
                  </a:lnTo>
                  <a:lnTo>
                    <a:pt x="2084676" y="140"/>
                  </a:lnTo>
                  <a:lnTo>
                    <a:pt x="2034167" y="427"/>
                  </a:lnTo>
                  <a:lnTo>
                    <a:pt x="1983528" y="861"/>
                  </a:lnTo>
                  <a:lnTo>
                    <a:pt x="1932760" y="1442"/>
                  </a:lnTo>
                  <a:lnTo>
                    <a:pt x="1881862" y="2170"/>
                  </a:lnTo>
                  <a:lnTo>
                    <a:pt x="1830835" y="3044"/>
                  </a:lnTo>
                  <a:lnTo>
                    <a:pt x="1779678" y="4066"/>
                  </a:lnTo>
                  <a:lnTo>
                    <a:pt x="1728392" y="5234"/>
                  </a:lnTo>
                  <a:lnTo>
                    <a:pt x="1676976" y="6549"/>
                  </a:lnTo>
                  <a:lnTo>
                    <a:pt x="1625431" y="8010"/>
                  </a:lnTo>
                  <a:lnTo>
                    <a:pt x="1573756" y="9619"/>
                  </a:lnTo>
                  <a:lnTo>
                    <a:pt x="1521952" y="11374"/>
                  </a:lnTo>
                  <a:lnTo>
                    <a:pt x="1470018" y="13276"/>
                  </a:lnTo>
                  <a:lnTo>
                    <a:pt x="1417955" y="15325"/>
                  </a:lnTo>
                  <a:lnTo>
                    <a:pt x="1365762" y="17521"/>
                  </a:lnTo>
                  <a:lnTo>
                    <a:pt x="1313440" y="19863"/>
                  </a:lnTo>
                  <a:lnTo>
                    <a:pt x="1260989" y="22352"/>
                  </a:lnTo>
                  <a:lnTo>
                    <a:pt x="1208408" y="24988"/>
                  </a:lnTo>
                  <a:lnTo>
                    <a:pt x="1155698" y="27771"/>
                  </a:lnTo>
                  <a:lnTo>
                    <a:pt x="1102858" y="30701"/>
                  </a:lnTo>
                  <a:lnTo>
                    <a:pt x="1049888" y="33777"/>
                  </a:lnTo>
                  <a:lnTo>
                    <a:pt x="996789" y="37000"/>
                  </a:lnTo>
                  <a:lnTo>
                    <a:pt x="943561" y="40370"/>
                  </a:lnTo>
                  <a:lnTo>
                    <a:pt x="890203" y="43887"/>
                  </a:lnTo>
                  <a:lnTo>
                    <a:pt x="836716" y="47551"/>
                  </a:lnTo>
                  <a:lnTo>
                    <a:pt x="783099" y="51361"/>
                  </a:lnTo>
                  <a:lnTo>
                    <a:pt x="729353" y="55318"/>
                  </a:lnTo>
                  <a:lnTo>
                    <a:pt x="675478" y="59422"/>
                  </a:lnTo>
                  <a:lnTo>
                    <a:pt x="621473" y="63673"/>
                  </a:lnTo>
                  <a:lnTo>
                    <a:pt x="567338" y="68071"/>
                  </a:lnTo>
                  <a:lnTo>
                    <a:pt x="513074" y="72615"/>
                  </a:lnTo>
                  <a:lnTo>
                    <a:pt x="458680" y="77306"/>
                  </a:lnTo>
                  <a:lnTo>
                    <a:pt x="404157" y="82144"/>
                  </a:lnTo>
                  <a:lnTo>
                    <a:pt x="349505" y="87129"/>
                  </a:lnTo>
                  <a:lnTo>
                    <a:pt x="294723" y="92260"/>
                  </a:lnTo>
                  <a:lnTo>
                    <a:pt x="239812" y="97539"/>
                  </a:lnTo>
                  <a:lnTo>
                    <a:pt x="184771" y="102964"/>
                  </a:lnTo>
                  <a:lnTo>
                    <a:pt x="129601" y="108536"/>
                  </a:lnTo>
                  <a:lnTo>
                    <a:pt x="74301" y="114254"/>
                  </a:lnTo>
                  <a:lnTo>
                    <a:pt x="18872" y="120120"/>
                  </a:lnTo>
                  <a:lnTo>
                    <a:pt x="0" y="122203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8407" y="7064198"/>
              <a:ext cx="148590" cy="167005"/>
            </a:xfrm>
            <a:custGeom>
              <a:avLst/>
              <a:gdLst/>
              <a:ahLst/>
              <a:cxnLst/>
              <a:rect l="l" t="t" r="r" b="b"/>
              <a:pathLst>
                <a:path w="148589" h="167004">
                  <a:moveTo>
                    <a:pt x="129655" y="0"/>
                  </a:moveTo>
                  <a:lnTo>
                    <a:pt x="0" y="98647"/>
                  </a:lnTo>
                  <a:lnTo>
                    <a:pt x="148056" y="166627"/>
                  </a:lnTo>
                </a:path>
                <a:path w="148589" h="167004">
                  <a:moveTo>
                    <a:pt x="138855" y="83313"/>
                  </a:moveTo>
                  <a:lnTo>
                    <a:pt x="0" y="98647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42400" y="2082800"/>
            <a:ext cx="1866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08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Single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variable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to test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against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20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66300" y="3797300"/>
            <a:ext cx="23723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Variable</a:t>
            </a:r>
            <a:r>
              <a:rPr sz="2000" b="1" spc="-8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4A5DA"/>
                </a:solidFill>
                <a:latin typeface="Avenir Next"/>
                <a:cs typeface="Avenir Next"/>
              </a:rPr>
              <a:t>must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match</a:t>
            </a:r>
            <a:r>
              <a:rPr sz="2000" b="1" spc="-2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one</a:t>
            </a:r>
            <a:r>
              <a:rPr sz="20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of</a:t>
            </a:r>
            <a:r>
              <a:rPr sz="2000" b="1" spc="4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these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(else - </a:t>
            </a:r>
            <a:r>
              <a:rPr sz="2000" b="1" spc="-25" dirty="0">
                <a:solidFill>
                  <a:srgbClr val="34A5DA"/>
                </a:solidFill>
                <a:latin typeface="Avenir Next"/>
                <a:cs typeface="Avenir Next"/>
              </a:rPr>
              <a:t>if)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18700" y="6692900"/>
            <a:ext cx="16510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Fallback</a:t>
            </a:r>
            <a:r>
              <a:rPr sz="2000" b="1" spc="-10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case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(else)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000" y="5549900"/>
            <a:ext cx="270256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Keyword</a:t>
            </a:r>
            <a:r>
              <a:rPr sz="2000" b="1" spc="-5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telling</a:t>
            </a:r>
            <a:r>
              <a:rPr sz="2000" b="1" spc="-5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5" dirty="0">
                <a:solidFill>
                  <a:srgbClr val="3F969A"/>
                </a:solidFill>
                <a:latin typeface="Avenir Next"/>
                <a:cs typeface="Avenir Next"/>
              </a:rPr>
              <a:t>to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stop switch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execution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right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here</a:t>
            </a:r>
            <a:endParaRPr sz="2000">
              <a:latin typeface="Avenir Next"/>
              <a:cs typeface="Avenir Nex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9951" y="4329099"/>
            <a:ext cx="3186430" cy="1222375"/>
            <a:chOff x="1859951" y="4329099"/>
            <a:chExt cx="3186430" cy="1222375"/>
          </a:xfrm>
        </p:grpSpPr>
        <p:sp>
          <p:nvSpPr>
            <p:cNvPr id="29" name="object 29"/>
            <p:cNvSpPr/>
            <p:nvPr/>
          </p:nvSpPr>
          <p:spPr>
            <a:xfrm>
              <a:off x="1879001" y="4431873"/>
              <a:ext cx="3027680" cy="1101090"/>
            </a:xfrm>
            <a:custGeom>
              <a:avLst/>
              <a:gdLst/>
              <a:ahLst/>
              <a:cxnLst/>
              <a:rect l="l" t="t" r="r" b="b"/>
              <a:pathLst>
                <a:path w="3027679" h="1101089">
                  <a:moveTo>
                    <a:pt x="0" y="1100480"/>
                  </a:moveTo>
                  <a:lnTo>
                    <a:pt x="38973" y="1068391"/>
                  </a:lnTo>
                  <a:lnTo>
                    <a:pt x="78151" y="1036776"/>
                  </a:lnTo>
                  <a:lnTo>
                    <a:pt x="117531" y="1005636"/>
                  </a:lnTo>
                  <a:lnTo>
                    <a:pt x="157114" y="974970"/>
                  </a:lnTo>
                  <a:lnTo>
                    <a:pt x="196901" y="944779"/>
                  </a:lnTo>
                  <a:lnTo>
                    <a:pt x="236891" y="915062"/>
                  </a:lnTo>
                  <a:lnTo>
                    <a:pt x="277084" y="885819"/>
                  </a:lnTo>
                  <a:lnTo>
                    <a:pt x="317480" y="857050"/>
                  </a:lnTo>
                  <a:lnTo>
                    <a:pt x="358079" y="828756"/>
                  </a:lnTo>
                  <a:lnTo>
                    <a:pt x="398882" y="800937"/>
                  </a:lnTo>
                  <a:lnTo>
                    <a:pt x="439887" y="773591"/>
                  </a:lnTo>
                  <a:lnTo>
                    <a:pt x="481096" y="746720"/>
                  </a:lnTo>
                  <a:lnTo>
                    <a:pt x="522508" y="720324"/>
                  </a:lnTo>
                  <a:lnTo>
                    <a:pt x="564123" y="694401"/>
                  </a:lnTo>
                  <a:lnTo>
                    <a:pt x="605942" y="668954"/>
                  </a:lnTo>
                  <a:lnTo>
                    <a:pt x="647963" y="643980"/>
                  </a:lnTo>
                  <a:lnTo>
                    <a:pt x="690188" y="619481"/>
                  </a:lnTo>
                  <a:lnTo>
                    <a:pt x="732616" y="595456"/>
                  </a:lnTo>
                  <a:lnTo>
                    <a:pt x="775247" y="571905"/>
                  </a:lnTo>
                  <a:lnTo>
                    <a:pt x="818081" y="548829"/>
                  </a:lnTo>
                  <a:lnTo>
                    <a:pt x="861118" y="526228"/>
                  </a:lnTo>
                  <a:lnTo>
                    <a:pt x="904359" y="504100"/>
                  </a:lnTo>
                  <a:lnTo>
                    <a:pt x="947803" y="482447"/>
                  </a:lnTo>
                  <a:lnTo>
                    <a:pt x="991450" y="461268"/>
                  </a:lnTo>
                  <a:lnTo>
                    <a:pt x="1035300" y="440564"/>
                  </a:lnTo>
                  <a:lnTo>
                    <a:pt x="1079353" y="420334"/>
                  </a:lnTo>
                  <a:lnTo>
                    <a:pt x="1123609" y="400578"/>
                  </a:lnTo>
                  <a:lnTo>
                    <a:pt x="1168069" y="381297"/>
                  </a:lnTo>
                  <a:lnTo>
                    <a:pt x="1212732" y="362490"/>
                  </a:lnTo>
                  <a:lnTo>
                    <a:pt x="1257598" y="344157"/>
                  </a:lnTo>
                  <a:lnTo>
                    <a:pt x="1302667" y="326299"/>
                  </a:lnTo>
                  <a:lnTo>
                    <a:pt x="1347939" y="308915"/>
                  </a:lnTo>
                  <a:lnTo>
                    <a:pt x="1393415" y="292006"/>
                  </a:lnTo>
                  <a:lnTo>
                    <a:pt x="1439094" y="275571"/>
                  </a:lnTo>
                  <a:lnTo>
                    <a:pt x="1484976" y="259610"/>
                  </a:lnTo>
                  <a:lnTo>
                    <a:pt x="1531061" y="244123"/>
                  </a:lnTo>
                  <a:lnTo>
                    <a:pt x="1577349" y="229111"/>
                  </a:lnTo>
                  <a:lnTo>
                    <a:pt x="1623840" y="214573"/>
                  </a:lnTo>
                  <a:lnTo>
                    <a:pt x="1670535" y="200510"/>
                  </a:lnTo>
                  <a:lnTo>
                    <a:pt x="1717433" y="186921"/>
                  </a:lnTo>
                  <a:lnTo>
                    <a:pt x="1764534" y="173806"/>
                  </a:lnTo>
                  <a:lnTo>
                    <a:pt x="1811838" y="161166"/>
                  </a:lnTo>
                  <a:lnTo>
                    <a:pt x="1859345" y="149000"/>
                  </a:lnTo>
                  <a:lnTo>
                    <a:pt x="1907056" y="137308"/>
                  </a:lnTo>
                  <a:lnTo>
                    <a:pt x="1954970" y="126091"/>
                  </a:lnTo>
                  <a:lnTo>
                    <a:pt x="2003087" y="115348"/>
                  </a:lnTo>
                  <a:lnTo>
                    <a:pt x="2051407" y="105079"/>
                  </a:lnTo>
                  <a:lnTo>
                    <a:pt x="2099930" y="95285"/>
                  </a:lnTo>
                  <a:lnTo>
                    <a:pt x="2148657" y="85965"/>
                  </a:lnTo>
                  <a:lnTo>
                    <a:pt x="2197586" y="77119"/>
                  </a:lnTo>
                  <a:lnTo>
                    <a:pt x="2246719" y="68748"/>
                  </a:lnTo>
                  <a:lnTo>
                    <a:pt x="2296055" y="60851"/>
                  </a:lnTo>
                  <a:lnTo>
                    <a:pt x="2345595" y="53429"/>
                  </a:lnTo>
                  <a:lnTo>
                    <a:pt x="2395337" y="46481"/>
                  </a:lnTo>
                  <a:lnTo>
                    <a:pt x="2445283" y="40007"/>
                  </a:lnTo>
                  <a:lnTo>
                    <a:pt x="2495432" y="34007"/>
                  </a:lnTo>
                  <a:lnTo>
                    <a:pt x="2545784" y="28482"/>
                  </a:lnTo>
                  <a:lnTo>
                    <a:pt x="2596339" y="23431"/>
                  </a:lnTo>
                  <a:lnTo>
                    <a:pt x="2647097" y="18855"/>
                  </a:lnTo>
                  <a:lnTo>
                    <a:pt x="2698059" y="14753"/>
                  </a:lnTo>
                  <a:lnTo>
                    <a:pt x="2749224" y="11125"/>
                  </a:lnTo>
                  <a:lnTo>
                    <a:pt x="2800592" y="7971"/>
                  </a:lnTo>
                  <a:lnTo>
                    <a:pt x="2852163" y="5292"/>
                  </a:lnTo>
                  <a:lnTo>
                    <a:pt x="2903938" y="3088"/>
                  </a:lnTo>
                  <a:lnTo>
                    <a:pt x="2955915" y="1357"/>
                  </a:lnTo>
                  <a:lnTo>
                    <a:pt x="3008096" y="101"/>
                  </a:lnTo>
                  <a:lnTo>
                    <a:pt x="3027146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86630" y="4348154"/>
              <a:ext cx="140335" cy="167640"/>
            </a:xfrm>
            <a:custGeom>
              <a:avLst/>
              <a:gdLst/>
              <a:ahLst/>
              <a:cxnLst/>
              <a:rect l="l" t="t" r="r" b="b"/>
              <a:pathLst>
                <a:path w="140335" h="167639">
                  <a:moveTo>
                    <a:pt x="938" y="167637"/>
                  </a:moveTo>
                  <a:lnTo>
                    <a:pt x="140167" y="83036"/>
                  </a:lnTo>
                  <a:lnTo>
                    <a:pt x="0" y="0"/>
                  </a:lnTo>
                </a:path>
                <a:path w="140335" h="167639">
                  <a:moveTo>
                    <a:pt x="469" y="83818"/>
                  </a:moveTo>
                  <a:lnTo>
                    <a:pt x="140167" y="83036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5286" y="3105150"/>
            <a:ext cx="8694420" cy="5397500"/>
          </a:xfrm>
          <a:custGeom>
            <a:avLst/>
            <a:gdLst/>
            <a:ahLst/>
            <a:cxnLst/>
            <a:rect l="l" t="t" r="r" b="b"/>
            <a:pathLst>
              <a:path w="8694420" h="5397500">
                <a:moveTo>
                  <a:pt x="8538918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3"/>
                </a:lnTo>
                <a:lnTo>
                  <a:pt x="16778" y="45583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8538232" y="5397500"/>
                </a:lnTo>
                <a:lnTo>
                  <a:pt x="8592104" y="5396549"/>
                </a:lnTo>
                <a:lnTo>
                  <a:pt x="8630079" y="5389892"/>
                </a:lnTo>
                <a:lnTo>
                  <a:pt x="8664616" y="5367883"/>
                </a:lnTo>
                <a:lnTo>
                  <a:pt x="8686619" y="5333339"/>
                </a:lnTo>
                <a:lnTo>
                  <a:pt x="8693290" y="5295369"/>
                </a:lnTo>
                <a:lnTo>
                  <a:pt x="8694120" y="5271840"/>
                </a:lnTo>
                <a:lnTo>
                  <a:pt x="8694110" y="125659"/>
                </a:lnTo>
                <a:lnTo>
                  <a:pt x="8691022" y="82272"/>
                </a:lnTo>
                <a:lnTo>
                  <a:pt x="8677445" y="45583"/>
                </a:lnTo>
                <a:lnTo>
                  <a:pt x="8648653" y="16783"/>
                </a:lnTo>
                <a:lnTo>
                  <a:pt x="8611965" y="3209"/>
                </a:lnTo>
                <a:lnTo>
                  <a:pt x="8568569" y="118"/>
                </a:lnTo>
                <a:lnTo>
                  <a:pt x="8538918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409700"/>
            <a:ext cx="5618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SWITCH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EXAMPLE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700" y="3644900"/>
            <a:ext cx="797750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  <a:tab pos="2000250" algn="l"/>
              </a:tabLst>
            </a:pPr>
            <a:r>
              <a:rPr sz="2000" spc="-10" dirty="0">
                <a:latin typeface="Menlo"/>
                <a:cs typeface="Menlo"/>
              </a:rPr>
              <a:t>String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drink</a:t>
            </a:r>
            <a:r>
              <a:rPr sz="2000" dirty="0">
                <a:latin typeface="Menlo"/>
                <a:cs typeface="Menlo"/>
              </a:rPr>
              <a:t>	= 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"coffee"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1082675" algn="l"/>
                <a:tab pos="2306320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switch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(drink)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  <a:tabLst>
                <a:tab pos="1388745" algn="l"/>
              </a:tabLst>
            </a:pP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case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"coffee"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  <a:p>
            <a:pPr marL="1235710" marR="157480">
              <a:lnSpc>
                <a:spcPct val="100000"/>
              </a:lnSpc>
              <a:tabLst>
                <a:tab pos="4599940" algn="l"/>
                <a:tab pos="5517515" algn="l"/>
                <a:tab pos="5976620" algn="l"/>
                <a:tab pos="6588125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.println(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"I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would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go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for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Java!"</a:t>
            </a:r>
            <a:r>
              <a:rPr sz="2000" spc="-10" dirty="0">
                <a:latin typeface="Menlo"/>
                <a:cs typeface="Menlo"/>
              </a:rPr>
              <a:t>);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break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  <a:tabLst>
                <a:tab pos="1388745" algn="l"/>
              </a:tabLst>
            </a:pP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case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"tea"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  <a:p>
            <a:pPr marL="1235710" marR="5080">
              <a:lnSpc>
                <a:spcPct val="100000"/>
              </a:lnSpc>
              <a:tabLst>
                <a:tab pos="5976620" algn="l"/>
                <a:tab pos="6588125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.println(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"Everything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but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Lipton"</a:t>
            </a:r>
            <a:r>
              <a:rPr sz="2000" spc="-10" dirty="0">
                <a:latin typeface="Menlo"/>
                <a:cs typeface="Menlo"/>
              </a:rPr>
              <a:t>); 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break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default</a:t>
            </a:r>
            <a:r>
              <a:rPr sz="2000" spc="-10" dirty="0">
                <a:latin typeface="Menlo"/>
                <a:cs typeface="Menlo"/>
              </a:rPr>
              <a:t>:</a:t>
            </a:r>
            <a:endParaRPr sz="2000">
              <a:latin typeface="Menlo"/>
              <a:cs typeface="Menlo"/>
            </a:endParaRPr>
          </a:p>
          <a:p>
            <a:pPr marL="1235710">
              <a:lnSpc>
                <a:spcPct val="100000"/>
              </a:lnSpc>
              <a:tabLst>
                <a:tab pos="5212080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.println(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"Ugh..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What?"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21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454400"/>
            <a:ext cx="10311130" cy="4775200"/>
          </a:xfrm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12700" marR="5080">
              <a:lnSpc>
                <a:spcPts val="17000"/>
              </a:lnSpc>
              <a:spcBef>
                <a:spcPts val="3500"/>
              </a:spcBef>
              <a:tabLst>
                <a:tab pos="4185920" algn="l"/>
              </a:tabLst>
            </a:pPr>
            <a:r>
              <a:rPr sz="17000" spc="-10" dirty="0">
                <a:solidFill>
                  <a:srgbClr val="E42832"/>
                </a:solidFill>
              </a:rPr>
              <a:t>CONDITIONAL </a:t>
            </a:r>
            <a:r>
              <a:rPr sz="17000" spc="-20" dirty="0"/>
              <a:t>FLOW</a:t>
            </a:r>
            <a:r>
              <a:rPr sz="17000" dirty="0"/>
              <a:t>	</a:t>
            </a:r>
            <a:r>
              <a:rPr sz="17000" spc="-10" dirty="0"/>
              <a:t>CONTROL</a:t>
            </a:r>
            <a:endParaRPr sz="1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516629"/>
            <a:ext cx="12034520" cy="4454525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12700" marR="5080">
              <a:lnSpc>
                <a:spcPts val="15900"/>
              </a:lnSpc>
              <a:spcBef>
                <a:spcPts val="3190"/>
              </a:spcBef>
            </a:pPr>
            <a:r>
              <a:rPr sz="15800" dirty="0"/>
              <a:t>BUILDING </a:t>
            </a:r>
            <a:r>
              <a:rPr sz="15800" spc="-10" dirty="0"/>
              <a:t>BOOLEAN </a:t>
            </a:r>
            <a:r>
              <a:rPr sz="15800" spc="-10" dirty="0">
                <a:solidFill>
                  <a:srgbClr val="E42832"/>
                </a:solidFill>
              </a:rPr>
              <a:t>EXPRESSIONS</a:t>
            </a:r>
            <a:endParaRPr sz="15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EQUALITY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RELATIONAL</a:t>
            </a:r>
            <a:r>
              <a:rPr spc="-55" dirty="0"/>
              <a:t> </a:t>
            </a:r>
            <a:r>
              <a:rPr spc="-35" dirty="0"/>
              <a:t>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794000"/>
            <a:ext cx="11863882" cy="7911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52700" y="2567939"/>
            <a:ext cx="9446895" cy="6413500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80"/>
              </a:spcBef>
              <a:tabLst>
                <a:tab pos="5828665" algn="l"/>
              </a:tabLst>
            </a:pPr>
            <a:r>
              <a:rPr sz="3600" b="1" spc="-10" dirty="0">
                <a:solidFill>
                  <a:srgbClr val="FFFFFF"/>
                </a:solidFill>
                <a:latin typeface="Avenir Next Demi"/>
                <a:cs typeface="Avenir Next Demi"/>
              </a:rPr>
              <a:t>Operator</a:t>
            </a:r>
            <a:r>
              <a:rPr sz="3600" b="1" dirty="0">
                <a:solidFill>
                  <a:srgbClr val="FFFFFF"/>
                </a:solidFill>
                <a:latin typeface="Avenir Next Demi"/>
                <a:cs typeface="Avenir Next Demi"/>
              </a:rPr>
              <a:t>	</a:t>
            </a:r>
            <a:r>
              <a:rPr sz="3600" b="1" spc="-10" dirty="0">
                <a:solidFill>
                  <a:srgbClr val="FFFFFF"/>
                </a:solidFill>
                <a:latin typeface="Avenir Next Demi"/>
                <a:cs typeface="Avenir Next Demi"/>
              </a:rPr>
              <a:t>Operation</a:t>
            </a:r>
            <a:endParaRPr sz="3600">
              <a:latin typeface="Avenir Next Demi"/>
              <a:cs typeface="Avenir Next Demi"/>
            </a:endParaRPr>
          </a:p>
          <a:p>
            <a:pPr marL="685800">
              <a:lnSpc>
                <a:spcPct val="100000"/>
              </a:lnSpc>
              <a:spcBef>
                <a:spcPts val="2380"/>
              </a:spcBef>
              <a:tabLst>
                <a:tab pos="6044565" algn="l"/>
              </a:tabLst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==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Equal</a:t>
            </a:r>
            <a:r>
              <a:rPr sz="36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endParaRPr sz="3600">
              <a:latin typeface="AvenirNext-Medium"/>
              <a:cs typeface="AvenirNext-Medium"/>
            </a:endParaRPr>
          </a:p>
          <a:p>
            <a:pPr marL="762000">
              <a:lnSpc>
                <a:spcPct val="100000"/>
              </a:lnSpc>
              <a:spcBef>
                <a:spcPts val="3180"/>
              </a:spcBef>
              <a:tabLst>
                <a:tab pos="5600065" algn="l"/>
              </a:tabLst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!=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Not equal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endParaRPr sz="3600">
              <a:latin typeface="AvenirNext-Medium"/>
              <a:cs typeface="AvenirNext-Medium"/>
            </a:endParaRPr>
          </a:p>
          <a:p>
            <a:pPr marL="838200">
              <a:lnSpc>
                <a:spcPct val="100000"/>
              </a:lnSpc>
              <a:spcBef>
                <a:spcPts val="2980"/>
              </a:spcBef>
              <a:tabLst>
                <a:tab pos="5600065" algn="l"/>
              </a:tabLst>
            </a:pPr>
            <a:r>
              <a:rPr sz="36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&gt;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Greater</a:t>
            </a:r>
            <a:r>
              <a:rPr sz="3600" spc="-1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than</a:t>
            </a:r>
            <a:endParaRPr sz="3600">
              <a:latin typeface="AvenirNext-Medium"/>
              <a:cs typeface="AvenirNext-Medium"/>
            </a:endParaRPr>
          </a:p>
          <a:p>
            <a:pPr marL="685800">
              <a:lnSpc>
                <a:spcPct val="100000"/>
              </a:lnSpc>
              <a:spcBef>
                <a:spcPts val="3080"/>
              </a:spcBef>
              <a:tabLst>
                <a:tab pos="4393565" algn="l"/>
              </a:tabLst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&gt;=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Greater</a:t>
            </a:r>
            <a:r>
              <a:rPr sz="36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than</a:t>
            </a:r>
            <a:r>
              <a:rPr sz="36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600" spc="-3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equal</a:t>
            </a:r>
            <a:r>
              <a:rPr sz="36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endParaRPr sz="3600">
              <a:latin typeface="AvenirNext-Medium"/>
              <a:cs typeface="AvenirNext-Medium"/>
            </a:endParaRPr>
          </a:p>
          <a:p>
            <a:pPr marL="838200">
              <a:lnSpc>
                <a:spcPct val="100000"/>
              </a:lnSpc>
              <a:spcBef>
                <a:spcPts val="3080"/>
              </a:spcBef>
              <a:tabLst>
                <a:tab pos="5942965" algn="l"/>
              </a:tabLst>
            </a:pPr>
            <a:r>
              <a:rPr sz="3600" spc="-50" dirty="0">
                <a:solidFill>
                  <a:srgbClr val="222222"/>
                </a:solidFill>
                <a:latin typeface="AvenirNext-Medium"/>
                <a:cs typeface="AvenirNext-Medium"/>
              </a:rPr>
              <a:t>&lt;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Less</a:t>
            </a:r>
            <a:r>
              <a:rPr sz="3600" spc="-6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0" dirty="0">
                <a:solidFill>
                  <a:srgbClr val="222222"/>
                </a:solidFill>
                <a:latin typeface="AvenirNext-Medium"/>
                <a:cs typeface="AvenirNext-Medium"/>
              </a:rPr>
              <a:t>than</a:t>
            </a:r>
            <a:endParaRPr sz="3600">
              <a:latin typeface="AvenirNext-Medium"/>
              <a:cs typeface="AvenirNext-Medium"/>
            </a:endParaRPr>
          </a:p>
          <a:p>
            <a:pPr marL="685800">
              <a:lnSpc>
                <a:spcPct val="100000"/>
              </a:lnSpc>
              <a:spcBef>
                <a:spcPts val="2980"/>
              </a:spcBef>
              <a:tabLst>
                <a:tab pos="4749165" algn="l"/>
              </a:tabLst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&lt;=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	Less</a:t>
            </a:r>
            <a:r>
              <a:rPr sz="36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than</a:t>
            </a:r>
            <a:r>
              <a:rPr sz="36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r>
              <a:rPr sz="36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equal</a:t>
            </a:r>
            <a:r>
              <a:rPr sz="3600" spc="-1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to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" y="4520058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5455006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" y="6389955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" y="7324902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8259851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23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480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 </a:t>
            </a:r>
            <a:r>
              <a:rPr spc="-30" dirty="0"/>
              <a:t>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794000"/>
            <a:ext cx="11863882" cy="787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52700" y="2870200"/>
            <a:ext cx="197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venir Next Demi"/>
                <a:cs typeface="Avenir Next Demi"/>
              </a:rPr>
              <a:t>Operator</a:t>
            </a:r>
            <a:endParaRPr sz="3600">
              <a:latin typeface="Avenir Next Demi"/>
              <a:cs typeface="Avenir Next Dem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9300" y="2870200"/>
            <a:ext cx="2195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Avenir Next Demi"/>
                <a:cs typeface="Avenir Next Demi"/>
              </a:rPr>
              <a:t>Operation</a:t>
            </a:r>
            <a:endParaRPr sz="3600">
              <a:latin typeface="Avenir Next Demi"/>
              <a:cs typeface="Avenir Next Dem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400" y="4038600"/>
            <a:ext cx="68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&amp;&amp;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0800" y="4038600"/>
            <a:ext cx="360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600" spc="-1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AND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0" y="5626100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||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5900" y="5626100"/>
            <a:ext cx="326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600" spc="-4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OR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4400" y="7200900"/>
            <a:ext cx="17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!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3500" y="7200900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600" spc="-5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6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NOT</a:t>
            </a:r>
            <a:endParaRPr sz="3600">
              <a:latin typeface="AvenirNext-Medium"/>
              <a:cs typeface="AvenirNext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" y="5159031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500" y="6736663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500" y="8314294"/>
            <a:ext cx="11864340" cy="0"/>
          </a:xfrm>
          <a:custGeom>
            <a:avLst/>
            <a:gdLst/>
            <a:ahLst/>
            <a:cxnLst/>
            <a:rect l="l" t="t" r="r" b="b"/>
            <a:pathLst>
              <a:path w="11864340">
                <a:moveTo>
                  <a:pt x="0" y="0"/>
                </a:moveTo>
                <a:lnTo>
                  <a:pt x="11863882" y="0"/>
                </a:lnTo>
              </a:path>
            </a:pathLst>
          </a:custGeom>
          <a:ln w="25400">
            <a:solidFill>
              <a:srgbClr val="83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24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5000" y="3668521"/>
            <a:ext cx="8890000" cy="3810000"/>
          </a:xfrm>
          <a:custGeom>
            <a:avLst/>
            <a:gdLst/>
            <a:ahLst/>
            <a:cxnLst/>
            <a:rect l="l" t="t" r="r" b="b"/>
            <a:pathLst>
              <a:path w="8890000" h="3810000">
                <a:moveTo>
                  <a:pt x="87346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3654691"/>
                </a:lnTo>
                <a:lnTo>
                  <a:pt x="126" y="3684340"/>
                </a:lnTo>
                <a:lnTo>
                  <a:pt x="3209" y="3727727"/>
                </a:lnTo>
                <a:lnTo>
                  <a:pt x="16778" y="3764416"/>
                </a:lnTo>
                <a:lnTo>
                  <a:pt x="45575" y="3793216"/>
                </a:lnTo>
                <a:lnTo>
                  <a:pt x="82269" y="3806790"/>
                </a:lnTo>
                <a:lnTo>
                  <a:pt x="125656" y="3809881"/>
                </a:lnTo>
                <a:lnTo>
                  <a:pt x="155305" y="3810000"/>
                </a:lnTo>
                <a:lnTo>
                  <a:pt x="8733990" y="3810000"/>
                </a:lnTo>
                <a:lnTo>
                  <a:pt x="8787862" y="3809049"/>
                </a:lnTo>
                <a:lnTo>
                  <a:pt x="8825836" y="3802392"/>
                </a:lnTo>
                <a:lnTo>
                  <a:pt x="8860374" y="3780383"/>
                </a:lnTo>
                <a:lnTo>
                  <a:pt x="8882377" y="3745839"/>
                </a:lnTo>
                <a:lnTo>
                  <a:pt x="8889047" y="3707869"/>
                </a:lnTo>
                <a:lnTo>
                  <a:pt x="8889878" y="3684340"/>
                </a:lnTo>
                <a:lnTo>
                  <a:pt x="8889867" y="125659"/>
                </a:lnTo>
                <a:lnTo>
                  <a:pt x="8886779" y="82272"/>
                </a:lnTo>
                <a:lnTo>
                  <a:pt x="8873203" y="45585"/>
                </a:lnTo>
                <a:lnTo>
                  <a:pt x="8844411" y="16788"/>
                </a:lnTo>
                <a:lnTo>
                  <a:pt x="8807722" y="3209"/>
                </a:lnTo>
                <a:lnTo>
                  <a:pt x="8764327" y="118"/>
                </a:lnTo>
                <a:lnTo>
                  <a:pt x="87346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08300" y="4394200"/>
            <a:ext cx="2212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7720" algn="l"/>
                <a:tab pos="1205230" algn="l"/>
                <a:tab pos="1602740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x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=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10</a:t>
            </a:r>
            <a:r>
              <a:rPr sz="2600" spc="-25" dirty="0">
                <a:latin typeface="Menlo"/>
                <a:cs typeface="Menlo"/>
              </a:rPr>
              <a:t>;</a:t>
            </a:r>
            <a:endParaRPr sz="2600">
              <a:latin typeface="Menlo"/>
              <a:cs typeface="Menl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8300" y="5156200"/>
            <a:ext cx="7778750" cy="11842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07720" marR="5080" indent="-795655">
              <a:lnSpc>
                <a:spcPts val="3000"/>
              </a:lnSpc>
              <a:spcBef>
                <a:spcPts val="300"/>
              </a:spcBef>
              <a:tabLst>
                <a:tab pos="608965" algn="l"/>
                <a:tab pos="1403985" algn="l"/>
                <a:tab pos="1801495" algn="l"/>
                <a:tab pos="2397760" algn="l"/>
                <a:tab pos="2994660" algn="l"/>
                <a:tab pos="3590925" algn="l"/>
                <a:tab pos="4982210" algn="l"/>
                <a:tab pos="577786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((x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&gt;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600" spc="-25" dirty="0">
                <a:latin typeface="Menlo"/>
                <a:cs typeface="Menlo"/>
              </a:rPr>
              <a:t>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&amp;&amp;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25" dirty="0">
                <a:latin typeface="Menlo"/>
                <a:cs typeface="Menlo"/>
              </a:rPr>
              <a:t>(x</a:t>
            </a:r>
            <a:r>
              <a:rPr sz="2600" dirty="0">
                <a:latin typeface="Menlo"/>
                <a:cs typeface="Menlo"/>
              </a:rPr>
              <a:t>	&lt;</a:t>
            </a:r>
            <a:r>
              <a:rPr sz="2600" spc="-5" dirty="0">
                <a:latin typeface="Menlo"/>
                <a:cs typeface="Menlo"/>
              </a:rPr>
              <a:t> </a:t>
            </a:r>
            <a:r>
              <a:rPr sz="2600" spc="-20" dirty="0">
                <a:solidFill>
                  <a:srgbClr val="0432FE"/>
                </a:solidFill>
                <a:latin typeface="Menlo"/>
                <a:cs typeface="Menlo"/>
              </a:rPr>
              <a:t>15</a:t>
            </a:r>
            <a:r>
              <a:rPr sz="2600" spc="-20" dirty="0">
                <a:latin typeface="Menlo"/>
                <a:cs typeface="Menlo"/>
              </a:rPr>
              <a:t>))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 </a:t>
            </a:r>
            <a:r>
              <a:rPr sz="2600" spc="-10" dirty="0">
                <a:latin typeface="Menlo"/>
                <a:cs typeface="Menlo"/>
              </a:rPr>
              <a:t>System.</a:t>
            </a:r>
            <a:r>
              <a:rPr sz="26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600" spc="-10" dirty="0">
                <a:latin typeface="Menlo"/>
                <a:cs typeface="Menlo"/>
              </a:rPr>
              <a:t>.print(</a:t>
            </a:r>
            <a:r>
              <a:rPr sz="2600" b="1" spc="-10" dirty="0">
                <a:solidFill>
                  <a:srgbClr val="018001"/>
                </a:solidFill>
                <a:latin typeface="Menlo"/>
                <a:cs typeface="Menlo"/>
              </a:rPr>
              <a:t>"Within</a:t>
            </a:r>
            <a:r>
              <a:rPr sz="26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600" b="1" spc="-10" dirty="0">
                <a:solidFill>
                  <a:srgbClr val="018001"/>
                </a:solidFill>
                <a:latin typeface="Menlo"/>
                <a:cs typeface="Menlo"/>
              </a:rPr>
              <a:t>bounds!"</a:t>
            </a:r>
            <a:r>
              <a:rPr sz="2600" spc="-10" dirty="0">
                <a:latin typeface="Menlo"/>
                <a:cs typeface="Menlo"/>
              </a:rPr>
              <a:t>);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292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COMPLEX</a:t>
            </a:r>
            <a:r>
              <a:rPr spc="-60" dirty="0"/>
              <a:t> </a:t>
            </a:r>
            <a:r>
              <a:rPr dirty="0"/>
              <a:t>BOOLEAN</a:t>
            </a:r>
            <a:r>
              <a:rPr spc="-55" dirty="0"/>
              <a:t> </a:t>
            </a:r>
            <a:r>
              <a:rPr spc="-40" dirty="0"/>
              <a:t>STATEMENT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25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7611" y="3370282"/>
            <a:ext cx="6552565" cy="1817370"/>
            <a:chOff x="1767611" y="3370282"/>
            <a:chExt cx="6552565" cy="1817370"/>
          </a:xfrm>
        </p:grpSpPr>
        <p:sp>
          <p:nvSpPr>
            <p:cNvPr id="9" name="object 9"/>
            <p:cNvSpPr/>
            <p:nvPr/>
          </p:nvSpPr>
          <p:spPr>
            <a:xfrm>
              <a:off x="1786661" y="3638158"/>
              <a:ext cx="1720214" cy="1457960"/>
            </a:xfrm>
            <a:custGeom>
              <a:avLst/>
              <a:gdLst/>
              <a:ahLst/>
              <a:cxnLst/>
              <a:rect l="l" t="t" r="r" b="b"/>
              <a:pathLst>
                <a:path w="1720214" h="1457960">
                  <a:moveTo>
                    <a:pt x="1719910" y="1457883"/>
                  </a:moveTo>
                  <a:lnTo>
                    <a:pt x="1634492" y="1426120"/>
                  </a:lnTo>
                  <a:lnTo>
                    <a:pt x="1568372" y="1400617"/>
                  </a:lnTo>
                  <a:lnTo>
                    <a:pt x="1503617" y="1374935"/>
                  </a:lnTo>
                  <a:lnTo>
                    <a:pt x="1440226" y="1349073"/>
                  </a:lnTo>
                  <a:lnTo>
                    <a:pt x="1378199" y="1323033"/>
                  </a:lnTo>
                  <a:lnTo>
                    <a:pt x="1317538" y="1296814"/>
                  </a:lnTo>
                  <a:lnTo>
                    <a:pt x="1258241" y="1270415"/>
                  </a:lnTo>
                  <a:lnTo>
                    <a:pt x="1200308" y="1243837"/>
                  </a:lnTo>
                  <a:lnTo>
                    <a:pt x="1143740" y="1217081"/>
                  </a:lnTo>
                  <a:lnTo>
                    <a:pt x="1088537" y="1190145"/>
                  </a:lnTo>
                  <a:lnTo>
                    <a:pt x="1034698" y="1163030"/>
                  </a:lnTo>
                  <a:lnTo>
                    <a:pt x="982224" y="1135737"/>
                  </a:lnTo>
                  <a:lnTo>
                    <a:pt x="931115" y="1108264"/>
                  </a:lnTo>
                  <a:lnTo>
                    <a:pt x="881370" y="1080612"/>
                  </a:lnTo>
                  <a:lnTo>
                    <a:pt x="832990" y="1052781"/>
                  </a:lnTo>
                  <a:lnTo>
                    <a:pt x="785974" y="1024771"/>
                  </a:lnTo>
                  <a:lnTo>
                    <a:pt x="740323" y="996582"/>
                  </a:lnTo>
                  <a:lnTo>
                    <a:pt x="696037" y="968214"/>
                  </a:lnTo>
                  <a:lnTo>
                    <a:pt x="653115" y="939667"/>
                  </a:lnTo>
                  <a:lnTo>
                    <a:pt x="611558" y="910941"/>
                  </a:lnTo>
                  <a:lnTo>
                    <a:pt x="571365" y="882035"/>
                  </a:lnTo>
                  <a:lnTo>
                    <a:pt x="532537" y="852951"/>
                  </a:lnTo>
                  <a:lnTo>
                    <a:pt x="495074" y="823688"/>
                  </a:lnTo>
                  <a:lnTo>
                    <a:pt x="458975" y="794246"/>
                  </a:lnTo>
                  <a:lnTo>
                    <a:pt x="424241" y="764624"/>
                  </a:lnTo>
                  <a:lnTo>
                    <a:pt x="390871" y="734824"/>
                  </a:lnTo>
                  <a:lnTo>
                    <a:pt x="358866" y="704844"/>
                  </a:lnTo>
                  <a:lnTo>
                    <a:pt x="328226" y="674686"/>
                  </a:lnTo>
                  <a:lnTo>
                    <a:pt x="298950" y="644348"/>
                  </a:lnTo>
                  <a:lnTo>
                    <a:pt x="271039" y="613832"/>
                  </a:lnTo>
                  <a:lnTo>
                    <a:pt x="244492" y="583136"/>
                  </a:lnTo>
                  <a:lnTo>
                    <a:pt x="219310" y="552261"/>
                  </a:lnTo>
                  <a:lnTo>
                    <a:pt x="195493" y="521208"/>
                  </a:lnTo>
                  <a:lnTo>
                    <a:pt x="173040" y="489975"/>
                  </a:lnTo>
                  <a:lnTo>
                    <a:pt x="132228" y="426972"/>
                  </a:lnTo>
                  <a:lnTo>
                    <a:pt x="96875" y="363253"/>
                  </a:lnTo>
                  <a:lnTo>
                    <a:pt x="66980" y="298819"/>
                  </a:lnTo>
                  <a:lnTo>
                    <a:pt x="42543" y="233668"/>
                  </a:lnTo>
                  <a:lnTo>
                    <a:pt x="23565" y="167800"/>
                  </a:lnTo>
                  <a:lnTo>
                    <a:pt x="10045" y="101217"/>
                  </a:lnTo>
                  <a:lnTo>
                    <a:pt x="1983" y="3391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0287" y="5010719"/>
              <a:ext cx="160020" cy="158115"/>
            </a:xfrm>
            <a:custGeom>
              <a:avLst/>
              <a:gdLst/>
              <a:ahLst/>
              <a:cxnLst/>
              <a:rect l="l" t="t" r="r" b="b"/>
              <a:pathLst>
                <a:path w="160020" h="158114">
                  <a:moveTo>
                    <a:pt x="0" y="157754"/>
                  </a:moveTo>
                  <a:lnTo>
                    <a:pt x="159820" y="126140"/>
                  </a:lnTo>
                  <a:lnTo>
                    <a:pt x="56716" y="0"/>
                  </a:lnTo>
                </a:path>
                <a:path w="160020" h="158114">
                  <a:moveTo>
                    <a:pt x="28358" y="78877"/>
                  </a:moveTo>
                  <a:lnTo>
                    <a:pt x="159820" y="126140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5545" y="4413074"/>
              <a:ext cx="1376045" cy="624840"/>
            </a:xfrm>
            <a:custGeom>
              <a:avLst/>
              <a:gdLst/>
              <a:ahLst/>
              <a:cxnLst/>
              <a:rect l="l" t="t" r="r" b="b"/>
              <a:pathLst>
                <a:path w="1376045" h="624839">
                  <a:moveTo>
                    <a:pt x="0" y="624776"/>
                  </a:moveTo>
                  <a:lnTo>
                    <a:pt x="62303" y="576956"/>
                  </a:lnTo>
                  <a:lnTo>
                    <a:pt x="109555" y="542069"/>
                  </a:lnTo>
                  <a:lnTo>
                    <a:pt x="156666" y="508253"/>
                  </a:lnTo>
                  <a:lnTo>
                    <a:pt x="203636" y="475507"/>
                  </a:lnTo>
                  <a:lnTo>
                    <a:pt x="250466" y="443833"/>
                  </a:lnTo>
                  <a:lnTo>
                    <a:pt x="297154" y="413229"/>
                  </a:lnTo>
                  <a:lnTo>
                    <a:pt x="343702" y="383696"/>
                  </a:lnTo>
                  <a:lnTo>
                    <a:pt x="390109" y="355234"/>
                  </a:lnTo>
                  <a:lnTo>
                    <a:pt x="436374" y="327843"/>
                  </a:lnTo>
                  <a:lnTo>
                    <a:pt x="482499" y="301523"/>
                  </a:lnTo>
                  <a:lnTo>
                    <a:pt x="528483" y="276274"/>
                  </a:lnTo>
                  <a:lnTo>
                    <a:pt x="574326" y="252095"/>
                  </a:lnTo>
                  <a:lnTo>
                    <a:pt x="620029" y="228987"/>
                  </a:lnTo>
                  <a:lnTo>
                    <a:pt x="665590" y="206951"/>
                  </a:lnTo>
                  <a:lnTo>
                    <a:pt x="711011" y="185985"/>
                  </a:lnTo>
                  <a:lnTo>
                    <a:pt x="756290" y="166090"/>
                  </a:lnTo>
                  <a:lnTo>
                    <a:pt x="801429" y="147265"/>
                  </a:lnTo>
                  <a:lnTo>
                    <a:pt x="846427" y="129512"/>
                  </a:lnTo>
                  <a:lnTo>
                    <a:pt x="891284" y="112830"/>
                  </a:lnTo>
                  <a:lnTo>
                    <a:pt x="936001" y="97218"/>
                  </a:lnTo>
                  <a:lnTo>
                    <a:pt x="980576" y="82677"/>
                  </a:lnTo>
                  <a:lnTo>
                    <a:pt x="1025011" y="69207"/>
                  </a:lnTo>
                  <a:lnTo>
                    <a:pt x="1069305" y="56808"/>
                  </a:lnTo>
                  <a:lnTo>
                    <a:pt x="1113458" y="45480"/>
                  </a:lnTo>
                  <a:lnTo>
                    <a:pt x="1157471" y="35223"/>
                  </a:lnTo>
                  <a:lnTo>
                    <a:pt x="1201343" y="26037"/>
                  </a:lnTo>
                  <a:lnTo>
                    <a:pt x="1245074" y="17921"/>
                  </a:lnTo>
                  <a:lnTo>
                    <a:pt x="1288664" y="10876"/>
                  </a:lnTo>
                  <a:lnTo>
                    <a:pt x="1332113" y="4902"/>
                  </a:lnTo>
                  <a:lnTo>
                    <a:pt x="1375422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1127" y="4960396"/>
              <a:ext cx="161925" cy="153035"/>
            </a:xfrm>
            <a:custGeom>
              <a:avLst/>
              <a:gdLst/>
              <a:ahLst/>
              <a:cxnLst/>
              <a:rect l="l" t="t" r="r" b="b"/>
              <a:pathLst>
                <a:path w="161925" h="153035">
                  <a:moveTo>
                    <a:pt x="57141" y="0"/>
                  </a:moveTo>
                  <a:lnTo>
                    <a:pt x="0" y="152566"/>
                  </a:lnTo>
                  <a:lnTo>
                    <a:pt x="161508" y="131190"/>
                  </a:lnTo>
                </a:path>
                <a:path w="161925" h="153035">
                  <a:moveTo>
                    <a:pt x="109325" y="65595"/>
                  </a:moveTo>
                  <a:lnTo>
                    <a:pt x="0" y="152566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6656" y="3389332"/>
              <a:ext cx="886460" cy="1567180"/>
            </a:xfrm>
            <a:custGeom>
              <a:avLst/>
              <a:gdLst/>
              <a:ahLst/>
              <a:cxnLst/>
              <a:rect l="l" t="t" r="r" b="b"/>
              <a:pathLst>
                <a:path w="886460" h="1567179">
                  <a:moveTo>
                    <a:pt x="0" y="1567002"/>
                  </a:moveTo>
                  <a:lnTo>
                    <a:pt x="24430" y="1492818"/>
                  </a:lnTo>
                  <a:lnTo>
                    <a:pt x="43462" y="1437538"/>
                  </a:lnTo>
                  <a:lnTo>
                    <a:pt x="62823" y="1383001"/>
                  </a:lnTo>
                  <a:lnTo>
                    <a:pt x="82513" y="1329206"/>
                  </a:lnTo>
                  <a:lnTo>
                    <a:pt x="102531" y="1276155"/>
                  </a:lnTo>
                  <a:lnTo>
                    <a:pt x="122878" y="1223846"/>
                  </a:lnTo>
                  <a:lnTo>
                    <a:pt x="143554" y="1172281"/>
                  </a:lnTo>
                  <a:lnTo>
                    <a:pt x="164559" y="1121458"/>
                  </a:lnTo>
                  <a:lnTo>
                    <a:pt x="185893" y="1071378"/>
                  </a:lnTo>
                  <a:lnTo>
                    <a:pt x="207555" y="1022041"/>
                  </a:lnTo>
                  <a:lnTo>
                    <a:pt x="229546" y="973447"/>
                  </a:lnTo>
                  <a:lnTo>
                    <a:pt x="251866" y="925595"/>
                  </a:lnTo>
                  <a:lnTo>
                    <a:pt x="274515" y="878487"/>
                  </a:lnTo>
                  <a:lnTo>
                    <a:pt x="297492" y="832121"/>
                  </a:lnTo>
                  <a:lnTo>
                    <a:pt x="320798" y="786498"/>
                  </a:lnTo>
                  <a:lnTo>
                    <a:pt x="344433" y="741618"/>
                  </a:lnTo>
                  <a:lnTo>
                    <a:pt x="368397" y="697481"/>
                  </a:lnTo>
                  <a:lnTo>
                    <a:pt x="392690" y="654086"/>
                  </a:lnTo>
                  <a:lnTo>
                    <a:pt x="417311" y="611434"/>
                  </a:lnTo>
                  <a:lnTo>
                    <a:pt x="442261" y="569525"/>
                  </a:lnTo>
                  <a:lnTo>
                    <a:pt x="467540" y="528359"/>
                  </a:lnTo>
                  <a:lnTo>
                    <a:pt x="493148" y="487936"/>
                  </a:lnTo>
                  <a:lnTo>
                    <a:pt x="519085" y="448255"/>
                  </a:lnTo>
                  <a:lnTo>
                    <a:pt x="545350" y="409318"/>
                  </a:lnTo>
                  <a:lnTo>
                    <a:pt x="571944" y="371123"/>
                  </a:lnTo>
                  <a:lnTo>
                    <a:pt x="598867" y="333670"/>
                  </a:lnTo>
                  <a:lnTo>
                    <a:pt x="626119" y="296961"/>
                  </a:lnTo>
                  <a:lnTo>
                    <a:pt x="653700" y="260994"/>
                  </a:lnTo>
                  <a:lnTo>
                    <a:pt x="681609" y="225770"/>
                  </a:lnTo>
                  <a:lnTo>
                    <a:pt x="709847" y="191289"/>
                  </a:lnTo>
                  <a:lnTo>
                    <a:pt x="738414" y="157551"/>
                  </a:lnTo>
                  <a:lnTo>
                    <a:pt x="767310" y="124555"/>
                  </a:lnTo>
                  <a:lnTo>
                    <a:pt x="796534" y="92302"/>
                  </a:lnTo>
                  <a:lnTo>
                    <a:pt x="826087" y="60792"/>
                  </a:lnTo>
                  <a:lnTo>
                    <a:pt x="855969" y="30024"/>
                  </a:lnTo>
                  <a:lnTo>
                    <a:pt x="886180" y="0"/>
                  </a:lnTo>
                </a:path>
              </a:pathLst>
            </a:custGeom>
            <a:ln w="38099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2449" y="4912954"/>
              <a:ext cx="160020" cy="158750"/>
            </a:xfrm>
            <a:custGeom>
              <a:avLst/>
              <a:gdLst/>
              <a:ahLst/>
              <a:cxnLst/>
              <a:rect l="l" t="t" r="r" b="b"/>
              <a:pathLst>
                <a:path w="160020" h="158750">
                  <a:moveTo>
                    <a:pt x="0" y="0"/>
                  </a:moveTo>
                  <a:lnTo>
                    <a:pt x="37916" y="158443"/>
                  </a:lnTo>
                  <a:lnTo>
                    <a:pt x="159876" y="50425"/>
                  </a:lnTo>
                </a:path>
                <a:path w="160020" h="158750">
                  <a:moveTo>
                    <a:pt x="79938" y="25212"/>
                  </a:moveTo>
                  <a:lnTo>
                    <a:pt x="37916" y="158443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32800" y="4229100"/>
            <a:ext cx="3288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Check if</a:t>
            </a:r>
            <a:r>
              <a:rPr sz="2000" b="1" spc="4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x is lesser than </a:t>
            </a:r>
            <a:r>
              <a:rPr sz="2000" b="1" spc="-25" dirty="0">
                <a:solidFill>
                  <a:srgbClr val="34A5DA"/>
                </a:solidFill>
                <a:latin typeface="Avenir Next"/>
                <a:cs typeface="Avenir Next"/>
              </a:rPr>
              <a:t>15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00" y="2565400"/>
            <a:ext cx="826770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0" marR="5080" indent="-15240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Make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sure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that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BOTH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statements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are</a:t>
            </a:r>
            <a:r>
              <a:rPr sz="2000" b="1" spc="-5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true</a:t>
            </a:r>
            <a:endParaRPr sz="2000">
              <a:latin typeface="Avenir Next"/>
              <a:cs typeface="Avenir Next"/>
            </a:endParaRPr>
          </a:p>
          <a:p>
            <a:pPr marL="12700">
              <a:lnSpc>
                <a:spcPts val="2200"/>
              </a:lnSpc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Check</a:t>
            </a:r>
            <a:r>
              <a:rPr sz="2000" b="1" spc="-1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if</a:t>
            </a:r>
            <a:r>
              <a:rPr sz="2000" b="1" spc="3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x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is</a:t>
            </a:r>
            <a:r>
              <a:rPr sz="2000" b="1" spc="-1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greater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than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50" dirty="0">
                <a:solidFill>
                  <a:srgbClr val="34A5DA"/>
                </a:solidFill>
                <a:latin typeface="Avenir Next"/>
                <a:cs typeface="Avenir Next"/>
              </a:rPr>
              <a:t>5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 </a:t>
            </a:r>
            <a:r>
              <a:rPr spc="-55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2759710"/>
            <a:ext cx="12114530" cy="526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22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Control</a:t>
            </a:r>
            <a:r>
              <a:rPr sz="3400" spc="-3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code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execution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by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specifying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34A5DA"/>
                </a:solidFill>
                <a:latin typeface="AvenirNext-Medium"/>
                <a:cs typeface="AvenirNext-Medium"/>
              </a:rPr>
              <a:t>certain</a:t>
            </a:r>
            <a:r>
              <a:rPr sz="3400" spc="-25" dirty="0">
                <a:solidFill>
                  <a:srgbClr val="34A5DA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34A5DA"/>
                </a:solidFill>
                <a:latin typeface="AvenirNext-Medium"/>
                <a:cs typeface="AvenirNext-Medium"/>
              </a:rPr>
              <a:t>conditions</a:t>
            </a:r>
            <a:endParaRPr sz="3400">
              <a:latin typeface="AvenirNext-Medium"/>
              <a:cs typeface="AvenirNext-Medium"/>
            </a:endParaRPr>
          </a:p>
          <a:p>
            <a:pPr marL="457200">
              <a:lnSpc>
                <a:spcPct val="100000"/>
              </a:lnSpc>
              <a:spcBef>
                <a:spcPts val="3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97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statement is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met</a:t>
            </a:r>
            <a:r>
              <a:rPr sz="34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(equals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to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'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true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')</a:t>
            </a:r>
            <a:endParaRPr sz="3400">
              <a:latin typeface="AvenirNext-Medium"/>
              <a:cs typeface="AvenirNext-Medium"/>
            </a:endParaRPr>
          </a:p>
          <a:p>
            <a:pPr marL="457200">
              <a:lnSpc>
                <a:spcPct val="100000"/>
              </a:lnSpc>
              <a:spcBef>
                <a:spcPts val="3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97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When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 statement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is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not met</a:t>
            </a:r>
            <a:r>
              <a:rPr sz="3400" b="1" spc="-5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(equals</a:t>
            </a:r>
            <a:r>
              <a:rPr sz="3400" spc="-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to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'</a:t>
            </a:r>
            <a:r>
              <a:rPr sz="34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false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')</a:t>
            </a:r>
            <a:endParaRPr sz="3400">
              <a:latin typeface="AvenirNext-Medium"/>
              <a:cs typeface="AvenirNext-Medium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637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There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are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E42832"/>
                </a:solidFill>
                <a:latin typeface="AvenirNext-Medium"/>
                <a:cs typeface="AvenirNext-Medium"/>
              </a:rPr>
              <a:t>two</a:t>
            </a:r>
            <a:r>
              <a:rPr sz="3400" spc="-30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main</a:t>
            </a:r>
            <a:r>
              <a:rPr sz="3400" spc="-30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dirty="0">
                <a:solidFill>
                  <a:srgbClr val="222222"/>
                </a:solidFill>
                <a:latin typeface="AvenirNext-Medium"/>
                <a:cs typeface="AvenirNext-Medium"/>
              </a:rPr>
              <a:t>conditional</a:t>
            </a:r>
            <a:r>
              <a:rPr sz="3400" spc="-25" dirty="0">
                <a:solidFill>
                  <a:srgbClr val="222222"/>
                </a:solidFill>
                <a:latin typeface="AvenirNext-Medium"/>
                <a:cs typeface="AvenirNext-Medium"/>
              </a:rPr>
              <a:t>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statements:</a:t>
            </a:r>
            <a:endParaRPr sz="3400">
              <a:latin typeface="AvenirNext-Medium"/>
              <a:cs typeface="AvenirNext-Medium"/>
            </a:endParaRPr>
          </a:p>
          <a:p>
            <a:pPr marL="457200">
              <a:lnSpc>
                <a:spcPct val="100000"/>
              </a:lnSpc>
              <a:spcBef>
                <a:spcPts val="3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719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If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endParaRPr sz="3400">
              <a:latin typeface="AvenirNext-Medium"/>
              <a:cs typeface="AvenirNext-Medium"/>
            </a:endParaRPr>
          </a:p>
          <a:p>
            <a:pPr marL="457200">
              <a:lnSpc>
                <a:spcPct val="100000"/>
              </a:lnSpc>
              <a:spcBef>
                <a:spcPts val="3140"/>
              </a:spcBef>
            </a:pPr>
            <a:r>
              <a:rPr sz="5325" baseline="-4694" dirty="0">
                <a:solidFill>
                  <a:srgbClr val="34A5DA"/>
                </a:solidFill>
                <a:latin typeface="Lucida Grande"/>
                <a:cs typeface="Lucida Grande"/>
              </a:rPr>
              <a:t>▸</a:t>
            </a:r>
            <a:r>
              <a:rPr sz="5325" spc="705" baseline="-4694" dirty="0">
                <a:solidFill>
                  <a:srgbClr val="34A5DA"/>
                </a:solidFill>
                <a:latin typeface="Lucida Grande"/>
                <a:cs typeface="Lucida Grande"/>
              </a:rPr>
              <a:t> </a:t>
            </a:r>
            <a:r>
              <a:rPr sz="3400" b="1" dirty="0">
                <a:solidFill>
                  <a:srgbClr val="34A5DA"/>
                </a:solidFill>
                <a:latin typeface="Avenir Next"/>
                <a:cs typeface="Avenir Next"/>
              </a:rPr>
              <a:t>Switch </a:t>
            </a:r>
            <a:r>
              <a:rPr sz="3400" spc="-10" dirty="0">
                <a:solidFill>
                  <a:srgbClr val="222222"/>
                </a:solidFill>
                <a:latin typeface="AvenirNext-Medium"/>
                <a:cs typeface="AvenirNext-Medium"/>
              </a:rPr>
              <a:t>statement</a:t>
            </a:r>
            <a:endParaRPr sz="3400">
              <a:latin typeface="AvenirNext-Medium"/>
              <a:cs typeface="AvenirNext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3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6325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DECISION</a:t>
            </a:r>
            <a:r>
              <a:rPr sz="4800" b="1" spc="-5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MAKING</a:t>
            </a:r>
            <a:r>
              <a:rPr sz="4800" b="1" spc="-4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FLOWCHART:</a:t>
            </a:r>
            <a:r>
              <a:rPr sz="4800" b="1" spc="-4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4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22796" y="2975326"/>
            <a:ext cx="1905000" cy="2284730"/>
            <a:chOff x="4322796" y="2975326"/>
            <a:chExt cx="1905000" cy="2284730"/>
          </a:xfrm>
        </p:grpSpPr>
        <p:sp>
          <p:nvSpPr>
            <p:cNvPr id="6" name="object 6"/>
            <p:cNvSpPr/>
            <p:nvPr/>
          </p:nvSpPr>
          <p:spPr>
            <a:xfrm>
              <a:off x="5275296" y="3064226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12700"/>
                  </a:lnTo>
                  <a:lnTo>
                    <a:pt x="0" y="810260"/>
                  </a:lnTo>
                  <a:lnTo>
                    <a:pt x="0" y="822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4336" y="387448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496" y="2975326"/>
              <a:ext cx="101600" cy="1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22796" y="3989472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7900" y="4470400"/>
            <a:ext cx="952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22796" y="5244917"/>
            <a:ext cx="1905000" cy="3321685"/>
            <a:chOff x="4322796" y="5244917"/>
            <a:chExt cx="1905000" cy="3321685"/>
          </a:xfrm>
        </p:grpSpPr>
        <p:sp>
          <p:nvSpPr>
            <p:cNvPr id="12" name="object 12"/>
            <p:cNvSpPr/>
            <p:nvPr/>
          </p:nvSpPr>
          <p:spPr>
            <a:xfrm>
              <a:off x="5275296" y="5257617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4336" y="6156777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22796" y="6281494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1905000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1905000" y="1270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5296" y="7552607"/>
              <a:ext cx="0" cy="895985"/>
            </a:xfrm>
            <a:custGeom>
              <a:avLst/>
              <a:gdLst/>
              <a:ahLst/>
              <a:cxnLst/>
              <a:rect l="l" t="t" r="r" b="b"/>
              <a:pathLst>
                <a:path h="895984">
                  <a:moveTo>
                    <a:pt x="0" y="0"/>
                  </a:moveTo>
                  <a:lnTo>
                    <a:pt x="0" y="882904"/>
                  </a:lnTo>
                  <a:lnTo>
                    <a:pt x="0" y="895604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1796" y="8439067"/>
              <a:ext cx="127000" cy="1270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08500" y="6593840"/>
            <a:ext cx="153098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145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condition 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96886" y="3377312"/>
            <a:ext cx="3265170" cy="4749800"/>
            <a:chOff x="5296886" y="3377312"/>
            <a:chExt cx="3265170" cy="4749800"/>
          </a:xfrm>
        </p:grpSpPr>
        <p:sp>
          <p:nvSpPr>
            <p:cNvPr id="19" name="object 19"/>
            <p:cNvSpPr/>
            <p:nvPr/>
          </p:nvSpPr>
          <p:spPr>
            <a:xfrm>
              <a:off x="6208746" y="4624472"/>
              <a:ext cx="2279015" cy="0"/>
            </a:xfrm>
            <a:custGeom>
              <a:avLst/>
              <a:gdLst/>
              <a:ahLst/>
              <a:cxnLst/>
              <a:rect l="l" t="t" r="r" b="b"/>
              <a:pathLst>
                <a:path w="2279015">
                  <a:moveTo>
                    <a:pt x="0" y="0"/>
                  </a:moveTo>
                  <a:lnTo>
                    <a:pt x="2278824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98486" y="8052987"/>
              <a:ext cx="3088005" cy="0"/>
            </a:xfrm>
            <a:custGeom>
              <a:avLst/>
              <a:gdLst/>
              <a:ahLst/>
              <a:cxnLst/>
              <a:rect l="l" t="t" r="r" b="b"/>
              <a:pathLst>
                <a:path w="3088004">
                  <a:moveTo>
                    <a:pt x="0" y="0"/>
                  </a:moveTo>
                  <a:lnTo>
                    <a:pt x="12700" y="0"/>
                  </a:lnTo>
                  <a:lnTo>
                    <a:pt x="3087649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09586" y="7992027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8396" y="4630420"/>
              <a:ext cx="0" cy="1529715"/>
            </a:xfrm>
            <a:custGeom>
              <a:avLst/>
              <a:gdLst/>
              <a:ahLst/>
              <a:cxnLst/>
              <a:rect l="l" t="t" r="r" b="b"/>
              <a:pathLst>
                <a:path h="1529714">
                  <a:moveTo>
                    <a:pt x="0" y="0"/>
                  </a:moveTo>
                  <a:lnTo>
                    <a:pt x="0" y="1516456"/>
                  </a:lnTo>
                  <a:lnTo>
                    <a:pt x="0" y="1529156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27436" y="6146869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88396" y="6267450"/>
              <a:ext cx="0" cy="1789430"/>
            </a:xfrm>
            <a:custGeom>
              <a:avLst/>
              <a:gdLst/>
              <a:ahLst/>
              <a:cxnLst/>
              <a:rect l="l" t="t" r="r" b="b"/>
              <a:pathLst>
                <a:path h="1789429">
                  <a:moveTo>
                    <a:pt x="0" y="0"/>
                  </a:moveTo>
                  <a:lnTo>
                    <a:pt x="0" y="1789099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69" y="3390012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62426" y="4012260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10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10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51800" y="2781300"/>
            <a:ext cx="231838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400"/>
              </a:spcBef>
            </a:pPr>
            <a:r>
              <a:rPr sz="2000" i="1" spc="-25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algn="ctr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expression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2842" y="5537579"/>
            <a:ext cx="1806575" cy="1398270"/>
            <a:chOff x="2282842" y="5537579"/>
            <a:chExt cx="1806575" cy="1398270"/>
          </a:xfrm>
        </p:grpSpPr>
        <p:sp>
          <p:nvSpPr>
            <p:cNvPr id="29" name="object 29"/>
            <p:cNvSpPr/>
            <p:nvPr/>
          </p:nvSpPr>
          <p:spPr>
            <a:xfrm>
              <a:off x="2295542" y="5550279"/>
              <a:ext cx="1697355" cy="1319530"/>
            </a:xfrm>
            <a:custGeom>
              <a:avLst/>
              <a:gdLst/>
              <a:ahLst/>
              <a:cxnLst/>
              <a:rect l="l" t="t" r="r" b="b"/>
              <a:pathLst>
                <a:path w="1697354" h="1319529">
                  <a:moveTo>
                    <a:pt x="0" y="0"/>
                  </a:moveTo>
                  <a:lnTo>
                    <a:pt x="26293" y="40899"/>
                  </a:lnTo>
                  <a:lnTo>
                    <a:pt x="53145" y="81287"/>
                  </a:lnTo>
                  <a:lnTo>
                    <a:pt x="80555" y="121162"/>
                  </a:lnTo>
                  <a:lnTo>
                    <a:pt x="108523" y="160525"/>
                  </a:lnTo>
                  <a:lnTo>
                    <a:pt x="137049" y="199376"/>
                  </a:lnTo>
                  <a:lnTo>
                    <a:pt x="166134" y="237715"/>
                  </a:lnTo>
                  <a:lnTo>
                    <a:pt x="195777" y="275542"/>
                  </a:lnTo>
                  <a:lnTo>
                    <a:pt x="225978" y="312856"/>
                  </a:lnTo>
                  <a:lnTo>
                    <a:pt x="256737" y="349658"/>
                  </a:lnTo>
                  <a:lnTo>
                    <a:pt x="288054" y="385948"/>
                  </a:lnTo>
                  <a:lnTo>
                    <a:pt x="319930" y="421726"/>
                  </a:lnTo>
                  <a:lnTo>
                    <a:pt x="352363" y="456992"/>
                  </a:lnTo>
                  <a:lnTo>
                    <a:pt x="385355" y="491745"/>
                  </a:lnTo>
                  <a:lnTo>
                    <a:pt x="418905" y="525987"/>
                  </a:lnTo>
                  <a:lnTo>
                    <a:pt x="453014" y="559716"/>
                  </a:lnTo>
                  <a:lnTo>
                    <a:pt x="487680" y="592933"/>
                  </a:lnTo>
                  <a:lnTo>
                    <a:pt x="522905" y="625638"/>
                  </a:lnTo>
                  <a:lnTo>
                    <a:pt x="558688" y="657831"/>
                  </a:lnTo>
                  <a:lnTo>
                    <a:pt x="595029" y="689511"/>
                  </a:lnTo>
                  <a:lnTo>
                    <a:pt x="631928" y="720680"/>
                  </a:lnTo>
                  <a:lnTo>
                    <a:pt x="669385" y="751336"/>
                  </a:lnTo>
                  <a:lnTo>
                    <a:pt x="707401" y="781480"/>
                  </a:lnTo>
                  <a:lnTo>
                    <a:pt x="745974" y="811112"/>
                  </a:lnTo>
                  <a:lnTo>
                    <a:pt x="785106" y="840231"/>
                  </a:lnTo>
                  <a:lnTo>
                    <a:pt x="824796" y="868839"/>
                  </a:lnTo>
                  <a:lnTo>
                    <a:pt x="865044" y="896934"/>
                  </a:lnTo>
                  <a:lnTo>
                    <a:pt x="905851" y="924517"/>
                  </a:lnTo>
                  <a:lnTo>
                    <a:pt x="947215" y="951588"/>
                  </a:lnTo>
                  <a:lnTo>
                    <a:pt x="989138" y="978147"/>
                  </a:lnTo>
                  <a:lnTo>
                    <a:pt x="1031619" y="1004194"/>
                  </a:lnTo>
                  <a:lnTo>
                    <a:pt x="1074658" y="1029729"/>
                  </a:lnTo>
                  <a:lnTo>
                    <a:pt x="1118255" y="1054751"/>
                  </a:lnTo>
                  <a:lnTo>
                    <a:pt x="1162411" y="1079261"/>
                  </a:lnTo>
                  <a:lnTo>
                    <a:pt x="1207124" y="1103259"/>
                  </a:lnTo>
                  <a:lnTo>
                    <a:pt x="1252396" y="1126745"/>
                  </a:lnTo>
                  <a:lnTo>
                    <a:pt x="1298226" y="1149719"/>
                  </a:lnTo>
                  <a:lnTo>
                    <a:pt x="1344614" y="1172181"/>
                  </a:lnTo>
                  <a:lnTo>
                    <a:pt x="1391560" y="1194130"/>
                  </a:lnTo>
                  <a:lnTo>
                    <a:pt x="1439065" y="1215567"/>
                  </a:lnTo>
                  <a:lnTo>
                    <a:pt x="1487127" y="1236493"/>
                  </a:lnTo>
                  <a:lnTo>
                    <a:pt x="1535748" y="1256906"/>
                  </a:lnTo>
                  <a:lnTo>
                    <a:pt x="1584927" y="1276806"/>
                  </a:lnTo>
                  <a:lnTo>
                    <a:pt x="1634664" y="1296195"/>
                  </a:lnTo>
                  <a:lnTo>
                    <a:pt x="1684959" y="1315072"/>
                  </a:lnTo>
                  <a:lnTo>
                    <a:pt x="1696961" y="1319314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0237" y="6807885"/>
              <a:ext cx="116205" cy="115570"/>
            </a:xfrm>
            <a:custGeom>
              <a:avLst/>
              <a:gdLst/>
              <a:ahLst/>
              <a:cxnLst/>
              <a:rect l="l" t="t" r="r" b="b"/>
              <a:pathLst>
                <a:path w="116204" h="115570">
                  <a:moveTo>
                    <a:pt x="0" y="114964"/>
                  </a:moveTo>
                  <a:lnTo>
                    <a:pt x="116099" y="91308"/>
                  </a:lnTo>
                  <a:lnTo>
                    <a:pt x="40591" y="0"/>
                  </a:lnTo>
                </a:path>
                <a:path w="116204" h="115570">
                  <a:moveTo>
                    <a:pt x="20295" y="57482"/>
                  </a:moveTo>
                  <a:lnTo>
                    <a:pt x="116099" y="91308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2500" y="4419600"/>
            <a:ext cx="271208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00"/>
              </a:spcBef>
            </a:pPr>
            <a:r>
              <a:rPr sz="2000" i="1" spc="-10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THEN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:</a:t>
            </a:r>
            <a:endParaRPr sz="2000">
              <a:latin typeface="AvenirNext-Medium"/>
              <a:cs typeface="AvenirNext-Medium"/>
            </a:endParaRPr>
          </a:p>
          <a:p>
            <a:pPr marL="12700" marR="5080" algn="ctr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executed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when condition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13928" y="6109244"/>
            <a:ext cx="1693545" cy="959485"/>
            <a:chOff x="9013928" y="6109244"/>
            <a:chExt cx="1693545" cy="959485"/>
          </a:xfrm>
        </p:grpSpPr>
        <p:sp>
          <p:nvSpPr>
            <p:cNvPr id="33" name="object 33"/>
            <p:cNvSpPr/>
            <p:nvPr/>
          </p:nvSpPr>
          <p:spPr>
            <a:xfrm>
              <a:off x="9115397" y="6182128"/>
              <a:ext cx="1579245" cy="874394"/>
            </a:xfrm>
            <a:custGeom>
              <a:avLst/>
              <a:gdLst/>
              <a:ahLst/>
              <a:cxnLst/>
              <a:rect l="l" t="t" r="r" b="b"/>
              <a:pathLst>
                <a:path w="1579245" h="874395">
                  <a:moveTo>
                    <a:pt x="0" y="0"/>
                  </a:moveTo>
                  <a:lnTo>
                    <a:pt x="71248" y="5312"/>
                  </a:lnTo>
                  <a:lnTo>
                    <a:pt x="128841" y="10873"/>
                  </a:lnTo>
                  <a:lnTo>
                    <a:pt x="185465" y="17369"/>
                  </a:lnTo>
                  <a:lnTo>
                    <a:pt x="241122" y="24799"/>
                  </a:lnTo>
                  <a:lnTo>
                    <a:pt x="295810" y="33165"/>
                  </a:lnTo>
                  <a:lnTo>
                    <a:pt x="349530" y="42466"/>
                  </a:lnTo>
                  <a:lnTo>
                    <a:pt x="402281" y="52702"/>
                  </a:lnTo>
                  <a:lnTo>
                    <a:pt x="454065" y="63872"/>
                  </a:lnTo>
                  <a:lnTo>
                    <a:pt x="504880" y="75978"/>
                  </a:lnTo>
                  <a:lnTo>
                    <a:pt x="554727" y="89018"/>
                  </a:lnTo>
                  <a:lnTo>
                    <a:pt x="603605" y="102993"/>
                  </a:lnTo>
                  <a:lnTo>
                    <a:pt x="651516" y="117903"/>
                  </a:lnTo>
                  <a:lnTo>
                    <a:pt x="698458" y="133748"/>
                  </a:lnTo>
                  <a:lnTo>
                    <a:pt x="744432" y="150528"/>
                  </a:lnTo>
                  <a:lnTo>
                    <a:pt x="789437" y="168243"/>
                  </a:lnTo>
                  <a:lnTo>
                    <a:pt x="833475" y="186893"/>
                  </a:lnTo>
                  <a:lnTo>
                    <a:pt x="876544" y="206478"/>
                  </a:lnTo>
                  <a:lnTo>
                    <a:pt x="918645" y="226998"/>
                  </a:lnTo>
                  <a:lnTo>
                    <a:pt x="959777" y="248452"/>
                  </a:lnTo>
                  <a:lnTo>
                    <a:pt x="999942" y="270842"/>
                  </a:lnTo>
                  <a:lnTo>
                    <a:pt x="1039138" y="294167"/>
                  </a:lnTo>
                  <a:lnTo>
                    <a:pt x="1077366" y="318426"/>
                  </a:lnTo>
                  <a:lnTo>
                    <a:pt x="1114626" y="343621"/>
                  </a:lnTo>
                  <a:lnTo>
                    <a:pt x="1150918" y="369750"/>
                  </a:lnTo>
                  <a:lnTo>
                    <a:pt x="1186241" y="396814"/>
                  </a:lnTo>
                  <a:lnTo>
                    <a:pt x="1220596" y="424814"/>
                  </a:lnTo>
                  <a:lnTo>
                    <a:pt x="1253983" y="453748"/>
                  </a:lnTo>
                  <a:lnTo>
                    <a:pt x="1286402" y="483617"/>
                  </a:lnTo>
                  <a:lnTo>
                    <a:pt x="1317852" y="514421"/>
                  </a:lnTo>
                  <a:lnTo>
                    <a:pt x="1348334" y="546160"/>
                  </a:lnTo>
                  <a:lnTo>
                    <a:pt x="1377848" y="578834"/>
                  </a:lnTo>
                  <a:lnTo>
                    <a:pt x="1406394" y="612444"/>
                  </a:lnTo>
                  <a:lnTo>
                    <a:pt x="1433972" y="646988"/>
                  </a:lnTo>
                  <a:lnTo>
                    <a:pt x="1460581" y="682467"/>
                  </a:lnTo>
                  <a:lnTo>
                    <a:pt x="1486222" y="718881"/>
                  </a:lnTo>
                  <a:lnTo>
                    <a:pt x="1510895" y="756230"/>
                  </a:lnTo>
                  <a:lnTo>
                    <a:pt x="1534600" y="794514"/>
                  </a:lnTo>
                  <a:lnTo>
                    <a:pt x="1557336" y="833733"/>
                  </a:lnTo>
                  <a:lnTo>
                    <a:pt x="1579105" y="873887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26628" y="6121944"/>
              <a:ext cx="104775" cy="121920"/>
            </a:xfrm>
            <a:custGeom>
              <a:avLst/>
              <a:gdLst/>
              <a:ahLst/>
              <a:cxnLst/>
              <a:rect l="l" t="t" r="r" b="b"/>
              <a:pathLst>
                <a:path w="104775" h="121920">
                  <a:moveTo>
                    <a:pt x="104748" y="0"/>
                  </a:moveTo>
                  <a:lnTo>
                    <a:pt x="0" y="55375"/>
                  </a:lnTo>
                  <a:lnTo>
                    <a:pt x="98154" y="121741"/>
                  </a:lnTo>
                </a:path>
                <a:path w="104775" h="121920">
                  <a:moveTo>
                    <a:pt x="101451" y="60870"/>
                  </a:moveTo>
                  <a:lnTo>
                    <a:pt x="0" y="55375"/>
                  </a:lnTo>
                </a:path>
              </a:pathLst>
            </a:custGeom>
            <a:ln w="25399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499600" y="7073900"/>
            <a:ext cx="23844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Do nothing </a:t>
            </a:r>
            <a:r>
              <a:rPr sz="2000" spc="-20" dirty="0">
                <a:solidFill>
                  <a:srgbClr val="F96928"/>
                </a:solidFill>
                <a:latin typeface="AvenirNext-Medium"/>
                <a:cs typeface="AvenirNext-Medium"/>
              </a:rPr>
              <a:t>when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condition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is not </a:t>
            </a:r>
            <a:r>
              <a:rPr sz="2000" spc="-25" dirty="0">
                <a:solidFill>
                  <a:srgbClr val="F96928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4000" y="52959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35700" y="42418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4184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35" dirty="0"/>
              <a:t> </a:t>
            </a:r>
            <a:r>
              <a:rPr spc="-75" dirty="0"/>
              <a:t>STATEMENT:</a:t>
            </a:r>
            <a:r>
              <a:rPr spc="-35" dirty="0"/>
              <a:t> </a:t>
            </a:r>
            <a:r>
              <a:rPr spc="-4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5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7406" y="4064000"/>
            <a:ext cx="6350000" cy="2540000"/>
          </a:xfrm>
          <a:custGeom>
            <a:avLst/>
            <a:gdLst/>
            <a:ahLst/>
            <a:cxnLst/>
            <a:rect l="l" t="t" r="r" b="b"/>
            <a:pathLst>
              <a:path w="6350000" h="2540000">
                <a:moveTo>
                  <a:pt x="61946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2384691"/>
                </a:lnTo>
                <a:lnTo>
                  <a:pt x="126" y="2414340"/>
                </a:lnTo>
                <a:lnTo>
                  <a:pt x="3209" y="2457727"/>
                </a:lnTo>
                <a:lnTo>
                  <a:pt x="16778" y="2494416"/>
                </a:lnTo>
                <a:lnTo>
                  <a:pt x="45575" y="2523216"/>
                </a:lnTo>
                <a:lnTo>
                  <a:pt x="82269" y="2536790"/>
                </a:lnTo>
                <a:lnTo>
                  <a:pt x="125656" y="2539881"/>
                </a:lnTo>
                <a:lnTo>
                  <a:pt x="155305" y="2540000"/>
                </a:lnTo>
                <a:lnTo>
                  <a:pt x="6193990" y="2540000"/>
                </a:lnTo>
                <a:lnTo>
                  <a:pt x="6247862" y="2539049"/>
                </a:lnTo>
                <a:lnTo>
                  <a:pt x="6285836" y="2532392"/>
                </a:lnTo>
                <a:lnTo>
                  <a:pt x="6320374" y="2510383"/>
                </a:lnTo>
                <a:lnTo>
                  <a:pt x="6342377" y="2475839"/>
                </a:lnTo>
                <a:lnTo>
                  <a:pt x="6349047" y="2437869"/>
                </a:lnTo>
                <a:lnTo>
                  <a:pt x="6349878" y="2414340"/>
                </a:lnTo>
                <a:lnTo>
                  <a:pt x="6349867" y="125659"/>
                </a:lnTo>
                <a:lnTo>
                  <a:pt x="6346779" y="82272"/>
                </a:lnTo>
                <a:lnTo>
                  <a:pt x="6333203" y="45585"/>
                </a:lnTo>
                <a:lnTo>
                  <a:pt x="6304411" y="16788"/>
                </a:lnTo>
                <a:lnTo>
                  <a:pt x="6267722" y="3209"/>
                </a:lnTo>
                <a:lnTo>
                  <a:pt x="6224327" y="118"/>
                </a:lnTo>
                <a:lnTo>
                  <a:pt x="61946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6800" y="4533900"/>
            <a:ext cx="559244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  <a:tabLst>
                <a:tab pos="608965" algn="l"/>
                <a:tab pos="299402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(statement)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807720">
              <a:lnSpc>
                <a:spcPts val="3000"/>
              </a:lnSpc>
              <a:tabLst>
                <a:tab pos="2199005" algn="l"/>
                <a:tab pos="27952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807720">
              <a:lnSpc>
                <a:spcPts val="3000"/>
              </a:lnSpc>
              <a:tabLst>
                <a:tab pos="2199005" algn="l"/>
                <a:tab pos="4187190" algn="l"/>
                <a:tab pos="4783455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12700">
              <a:lnSpc>
                <a:spcPts val="306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21146" y="3310756"/>
            <a:ext cx="3987800" cy="1233170"/>
            <a:chOff x="3321146" y="3310756"/>
            <a:chExt cx="3987800" cy="1233170"/>
          </a:xfrm>
        </p:grpSpPr>
        <p:sp>
          <p:nvSpPr>
            <p:cNvPr id="8" name="object 8"/>
            <p:cNvSpPr/>
            <p:nvPr/>
          </p:nvSpPr>
          <p:spPr>
            <a:xfrm>
              <a:off x="3340196" y="3601110"/>
              <a:ext cx="466725" cy="800100"/>
            </a:xfrm>
            <a:custGeom>
              <a:avLst/>
              <a:gdLst/>
              <a:ahLst/>
              <a:cxnLst/>
              <a:rect l="l" t="t" r="r" b="b"/>
              <a:pathLst>
                <a:path w="466725" h="800100">
                  <a:moveTo>
                    <a:pt x="0" y="0"/>
                  </a:moveTo>
                  <a:lnTo>
                    <a:pt x="40190" y="36095"/>
                  </a:lnTo>
                  <a:lnTo>
                    <a:pt x="78631" y="72747"/>
                  </a:lnTo>
                  <a:lnTo>
                    <a:pt x="115321" y="109954"/>
                  </a:lnTo>
                  <a:lnTo>
                    <a:pt x="150260" y="147716"/>
                  </a:lnTo>
                  <a:lnTo>
                    <a:pt x="183450" y="186034"/>
                  </a:lnTo>
                  <a:lnTo>
                    <a:pt x="214889" y="224908"/>
                  </a:lnTo>
                  <a:lnTo>
                    <a:pt x="244578" y="264337"/>
                  </a:lnTo>
                  <a:lnTo>
                    <a:pt x="272517" y="304322"/>
                  </a:lnTo>
                  <a:lnTo>
                    <a:pt x="298705" y="344862"/>
                  </a:lnTo>
                  <a:lnTo>
                    <a:pt x="323143" y="385958"/>
                  </a:lnTo>
                  <a:lnTo>
                    <a:pt x="345831" y="427609"/>
                  </a:lnTo>
                  <a:lnTo>
                    <a:pt x="366769" y="469816"/>
                  </a:lnTo>
                  <a:lnTo>
                    <a:pt x="385956" y="512579"/>
                  </a:lnTo>
                  <a:lnTo>
                    <a:pt x="403393" y="555897"/>
                  </a:lnTo>
                  <a:lnTo>
                    <a:pt x="419080" y="599771"/>
                  </a:lnTo>
                  <a:lnTo>
                    <a:pt x="433016" y="644200"/>
                  </a:lnTo>
                  <a:lnTo>
                    <a:pt x="445203" y="689185"/>
                  </a:lnTo>
                  <a:lnTo>
                    <a:pt x="455639" y="734725"/>
                  </a:lnTo>
                  <a:lnTo>
                    <a:pt x="464324" y="780821"/>
                  </a:lnTo>
                  <a:lnTo>
                    <a:pt x="466267" y="799782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1134" y="4373383"/>
              <a:ext cx="167005" cy="147955"/>
            </a:xfrm>
            <a:custGeom>
              <a:avLst/>
              <a:gdLst/>
              <a:ahLst/>
              <a:cxnLst/>
              <a:rect l="l" t="t" r="r" b="b"/>
              <a:pathLst>
                <a:path w="167004" h="147954">
                  <a:moveTo>
                    <a:pt x="0" y="17107"/>
                  </a:moveTo>
                  <a:lnTo>
                    <a:pt x="97638" y="147524"/>
                  </a:lnTo>
                  <a:lnTo>
                    <a:pt x="166764" y="0"/>
                  </a:lnTo>
                </a:path>
                <a:path w="167004" h="147954">
                  <a:moveTo>
                    <a:pt x="83382" y="8553"/>
                  </a:moveTo>
                  <a:lnTo>
                    <a:pt x="97638" y="147524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6132" y="3329806"/>
              <a:ext cx="1564005" cy="1094740"/>
            </a:xfrm>
            <a:custGeom>
              <a:avLst/>
              <a:gdLst/>
              <a:ahLst/>
              <a:cxnLst/>
              <a:rect l="l" t="t" r="r" b="b"/>
              <a:pathLst>
                <a:path w="1564004" h="1094739">
                  <a:moveTo>
                    <a:pt x="0" y="1094536"/>
                  </a:moveTo>
                  <a:lnTo>
                    <a:pt x="39508" y="1038750"/>
                  </a:lnTo>
                  <a:lnTo>
                    <a:pt x="68987" y="999434"/>
                  </a:lnTo>
                  <a:lnTo>
                    <a:pt x="99040" y="960767"/>
                  </a:lnTo>
                  <a:lnTo>
                    <a:pt x="129668" y="922747"/>
                  </a:lnTo>
                  <a:lnTo>
                    <a:pt x="160870" y="885374"/>
                  </a:lnTo>
                  <a:lnTo>
                    <a:pt x="192646" y="848649"/>
                  </a:lnTo>
                  <a:lnTo>
                    <a:pt x="224997" y="812572"/>
                  </a:lnTo>
                  <a:lnTo>
                    <a:pt x="257922" y="777142"/>
                  </a:lnTo>
                  <a:lnTo>
                    <a:pt x="291422" y="742360"/>
                  </a:lnTo>
                  <a:lnTo>
                    <a:pt x="325496" y="708225"/>
                  </a:lnTo>
                  <a:lnTo>
                    <a:pt x="360145" y="674738"/>
                  </a:lnTo>
                  <a:lnTo>
                    <a:pt x="395368" y="641898"/>
                  </a:lnTo>
                  <a:lnTo>
                    <a:pt x="431166" y="609706"/>
                  </a:lnTo>
                  <a:lnTo>
                    <a:pt x="467538" y="578161"/>
                  </a:lnTo>
                  <a:lnTo>
                    <a:pt x="504485" y="547264"/>
                  </a:lnTo>
                  <a:lnTo>
                    <a:pt x="542006" y="517014"/>
                  </a:lnTo>
                  <a:lnTo>
                    <a:pt x="580102" y="487412"/>
                  </a:lnTo>
                  <a:lnTo>
                    <a:pt x="618772" y="458458"/>
                  </a:lnTo>
                  <a:lnTo>
                    <a:pt x="658016" y="430151"/>
                  </a:lnTo>
                  <a:lnTo>
                    <a:pt x="697835" y="402492"/>
                  </a:lnTo>
                  <a:lnTo>
                    <a:pt x="738229" y="375480"/>
                  </a:lnTo>
                  <a:lnTo>
                    <a:pt x="779197" y="349116"/>
                  </a:lnTo>
                  <a:lnTo>
                    <a:pt x="820740" y="323399"/>
                  </a:lnTo>
                  <a:lnTo>
                    <a:pt x="862857" y="298330"/>
                  </a:lnTo>
                  <a:lnTo>
                    <a:pt x="905549" y="273908"/>
                  </a:lnTo>
                  <a:lnTo>
                    <a:pt x="948815" y="250134"/>
                  </a:lnTo>
                  <a:lnTo>
                    <a:pt x="992656" y="227007"/>
                  </a:lnTo>
                  <a:lnTo>
                    <a:pt x="1037071" y="204529"/>
                  </a:lnTo>
                  <a:lnTo>
                    <a:pt x="1082061" y="182697"/>
                  </a:lnTo>
                  <a:lnTo>
                    <a:pt x="1127625" y="161513"/>
                  </a:lnTo>
                  <a:lnTo>
                    <a:pt x="1173764" y="140977"/>
                  </a:lnTo>
                  <a:lnTo>
                    <a:pt x="1220478" y="121088"/>
                  </a:lnTo>
                  <a:lnTo>
                    <a:pt x="1267766" y="101847"/>
                  </a:lnTo>
                  <a:lnTo>
                    <a:pt x="1315628" y="83254"/>
                  </a:lnTo>
                  <a:lnTo>
                    <a:pt x="1364066" y="65308"/>
                  </a:lnTo>
                  <a:lnTo>
                    <a:pt x="1413077" y="48009"/>
                  </a:lnTo>
                  <a:lnTo>
                    <a:pt x="1462664" y="31358"/>
                  </a:lnTo>
                  <a:lnTo>
                    <a:pt x="1512825" y="15355"/>
                  </a:lnTo>
                  <a:lnTo>
                    <a:pt x="1563560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8982" y="4361866"/>
              <a:ext cx="147955" cy="163195"/>
            </a:xfrm>
            <a:custGeom>
              <a:avLst/>
              <a:gdLst/>
              <a:ahLst/>
              <a:cxnLst/>
              <a:rect l="l" t="t" r="r" b="b"/>
              <a:pathLst>
                <a:path w="147954" h="163195">
                  <a:moveTo>
                    <a:pt x="8114" y="0"/>
                  </a:moveTo>
                  <a:lnTo>
                    <a:pt x="0" y="162714"/>
                  </a:lnTo>
                  <a:lnTo>
                    <a:pt x="147390" y="93302"/>
                  </a:lnTo>
                </a:path>
                <a:path w="147954" h="163195">
                  <a:moveTo>
                    <a:pt x="77752" y="46651"/>
                  </a:moveTo>
                  <a:lnTo>
                    <a:pt x="0" y="162714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2200" y="2781300"/>
            <a:ext cx="272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conditional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6000" y="3009900"/>
            <a:ext cx="27768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Variable</a:t>
            </a:r>
            <a:r>
              <a:rPr sz="2000" b="1" spc="-4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or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expression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with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boolean</a:t>
            </a:r>
            <a:r>
              <a:rPr sz="2000" b="1" spc="-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result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452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3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EXAMPLE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5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500" y="5524500"/>
            <a:ext cx="44608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5710" algn="l"/>
                <a:tab pos="2000250" algn="l"/>
                <a:tab pos="2306320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0" dirty="0">
                <a:latin typeface="Menlo"/>
                <a:cs typeface="Menlo"/>
              </a:rPr>
              <a:t>flag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true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tabLst>
                <a:tab pos="471170" algn="l"/>
                <a:tab pos="154178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(flag)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"True"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00" y="5524500"/>
            <a:ext cx="1555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929640" algn="l"/>
                <a:tab pos="123571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000" spc="-25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0" y="6134100"/>
            <a:ext cx="4766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29640" algn="l"/>
                <a:tab pos="1235710" algn="l"/>
                <a:tab pos="1847214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60" dirty="0">
                <a:latin typeface="Menlo"/>
                <a:cs typeface="Menlo"/>
              </a:rPr>
              <a:t>&gt;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10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24205">
              <a:lnSpc>
                <a:spcPct val="100000"/>
              </a:lnSpc>
              <a:tabLst>
                <a:tab pos="3682365" algn="l"/>
                <a:tab pos="3988435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50" dirty="0">
                <a:solidFill>
                  <a:srgbClr val="018001"/>
                </a:solidFill>
                <a:latin typeface="Menlo"/>
                <a:cs typeface="Menlo"/>
              </a:rPr>
              <a:t>&gt;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8001"/>
                </a:solidFill>
                <a:latin typeface="Menlo"/>
                <a:cs typeface="Menlo"/>
              </a:rPr>
              <a:t>10"</a:t>
            </a:r>
            <a:r>
              <a:rPr sz="2000" spc="-2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0" y="67437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7800" y="3073400"/>
            <a:ext cx="3862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Boolean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variable</a:t>
            </a:r>
            <a:r>
              <a:rPr sz="2200" b="1" spc="-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2800" y="3073400"/>
            <a:ext cx="2338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Inline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6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7713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DECISION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MAKING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 FLOWCHART: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3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2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8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4100" y="2949566"/>
            <a:ext cx="1905000" cy="2284730"/>
            <a:chOff x="4084100" y="2949566"/>
            <a:chExt cx="1905000" cy="2284730"/>
          </a:xfrm>
        </p:grpSpPr>
        <p:sp>
          <p:nvSpPr>
            <p:cNvPr id="6" name="object 6"/>
            <p:cNvSpPr/>
            <p:nvPr/>
          </p:nvSpPr>
          <p:spPr>
            <a:xfrm>
              <a:off x="5036600" y="3038466"/>
              <a:ext cx="0" cy="822960"/>
            </a:xfrm>
            <a:custGeom>
              <a:avLst/>
              <a:gdLst/>
              <a:ahLst/>
              <a:cxnLst/>
              <a:rect l="l" t="t" r="r" b="b"/>
              <a:pathLst>
                <a:path h="822960">
                  <a:moveTo>
                    <a:pt x="0" y="0"/>
                  </a:moveTo>
                  <a:lnTo>
                    <a:pt x="0" y="12700"/>
                  </a:lnTo>
                  <a:lnTo>
                    <a:pt x="0" y="810260"/>
                  </a:lnTo>
                  <a:lnTo>
                    <a:pt x="0" y="822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5640" y="384872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800" y="2949566"/>
              <a:ext cx="101600" cy="101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84100" y="3963711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952500" y="0"/>
                  </a:moveTo>
                  <a:lnTo>
                    <a:pt x="0" y="635000"/>
                  </a:lnTo>
                  <a:lnTo>
                    <a:pt x="952500" y="1270000"/>
                  </a:lnTo>
                  <a:lnTo>
                    <a:pt x="1905000" y="63500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9300" y="4445000"/>
            <a:ext cx="952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Condition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84100" y="5219156"/>
            <a:ext cx="1905000" cy="3321685"/>
            <a:chOff x="4084100" y="5219156"/>
            <a:chExt cx="1905000" cy="3321685"/>
          </a:xfrm>
        </p:grpSpPr>
        <p:sp>
          <p:nvSpPr>
            <p:cNvPr id="12" name="object 12"/>
            <p:cNvSpPr/>
            <p:nvPr/>
          </p:nvSpPr>
          <p:spPr>
            <a:xfrm>
              <a:off x="5036600" y="5231856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5640" y="6131016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4100" y="6255734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1905000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1905000" y="1270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6600" y="7526845"/>
              <a:ext cx="0" cy="895985"/>
            </a:xfrm>
            <a:custGeom>
              <a:avLst/>
              <a:gdLst/>
              <a:ahLst/>
              <a:cxnLst/>
              <a:rect l="l" t="t" r="r" b="b"/>
              <a:pathLst>
                <a:path h="895984">
                  <a:moveTo>
                    <a:pt x="0" y="0"/>
                  </a:moveTo>
                  <a:lnTo>
                    <a:pt x="0" y="882904"/>
                  </a:lnTo>
                  <a:lnTo>
                    <a:pt x="0" y="895604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3100" y="8413305"/>
              <a:ext cx="127000" cy="1270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6568440"/>
            <a:ext cx="153098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>
              <a:lnSpc>
                <a:spcPct val="1145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condition is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true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58190" y="4586011"/>
            <a:ext cx="4144010" cy="3515360"/>
            <a:chOff x="5058190" y="4586011"/>
            <a:chExt cx="4144010" cy="3515360"/>
          </a:xfrm>
        </p:grpSpPr>
        <p:sp>
          <p:nvSpPr>
            <p:cNvPr id="19" name="object 19"/>
            <p:cNvSpPr/>
            <p:nvPr/>
          </p:nvSpPr>
          <p:spPr>
            <a:xfrm>
              <a:off x="5970050" y="4598711"/>
              <a:ext cx="2279015" cy="0"/>
            </a:xfrm>
            <a:custGeom>
              <a:avLst/>
              <a:gdLst/>
              <a:ahLst/>
              <a:cxnLst/>
              <a:rect l="l" t="t" r="r" b="b"/>
              <a:pathLst>
                <a:path w="2279015">
                  <a:moveTo>
                    <a:pt x="0" y="0"/>
                  </a:moveTo>
                  <a:lnTo>
                    <a:pt x="2278824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59790" y="8027226"/>
              <a:ext cx="3088005" cy="0"/>
            </a:xfrm>
            <a:custGeom>
              <a:avLst/>
              <a:gdLst/>
              <a:ahLst/>
              <a:cxnLst/>
              <a:rect l="l" t="t" r="r" b="b"/>
              <a:pathLst>
                <a:path w="3088004">
                  <a:moveTo>
                    <a:pt x="0" y="0"/>
                  </a:moveTo>
                  <a:lnTo>
                    <a:pt x="12700" y="0"/>
                  </a:lnTo>
                  <a:lnTo>
                    <a:pt x="3087649" y="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70890" y="7966266"/>
              <a:ext cx="101600" cy="121920"/>
            </a:xfrm>
            <a:custGeom>
              <a:avLst/>
              <a:gdLst/>
              <a:ahLst/>
              <a:cxnLst/>
              <a:rect l="l" t="t" r="r" b="b"/>
              <a:pathLst>
                <a:path w="101600" h="121920">
                  <a:moveTo>
                    <a:pt x="101600" y="0"/>
                  </a:moveTo>
                  <a:lnTo>
                    <a:pt x="0" y="60960"/>
                  </a:lnTo>
                  <a:lnTo>
                    <a:pt x="101600" y="121920"/>
                  </a:lnTo>
                </a:path>
                <a:path w="101600" h="121920">
                  <a:moveTo>
                    <a:pt x="101600" y="60960"/>
                  </a:moveTo>
                  <a:lnTo>
                    <a:pt x="0" y="609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97200" y="5639865"/>
              <a:ext cx="1905000" cy="1270000"/>
            </a:xfrm>
            <a:custGeom>
              <a:avLst/>
              <a:gdLst/>
              <a:ahLst/>
              <a:cxnLst/>
              <a:rect l="l" t="t" r="r" b="b"/>
              <a:pathLst>
                <a:path w="1905000" h="1270000">
                  <a:moveTo>
                    <a:pt x="1905000" y="0"/>
                  </a:moveTo>
                  <a:lnTo>
                    <a:pt x="0" y="0"/>
                  </a:lnTo>
                  <a:lnTo>
                    <a:pt x="0" y="1270000"/>
                  </a:lnTo>
                  <a:lnTo>
                    <a:pt x="1905000" y="12700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34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49700" y="4604659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0"/>
                  </a:moveTo>
                  <a:lnTo>
                    <a:pt x="0" y="899160"/>
                  </a:lnTo>
                  <a:lnTo>
                    <a:pt x="0" y="91186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8740" y="5503819"/>
              <a:ext cx="121920" cy="101600"/>
            </a:xfrm>
            <a:custGeom>
              <a:avLst/>
              <a:gdLst/>
              <a:ahLst/>
              <a:cxnLst/>
              <a:rect l="l" t="t" r="r" b="b"/>
              <a:pathLst>
                <a:path w="121920" h="101600">
                  <a:moveTo>
                    <a:pt x="0" y="0"/>
                  </a:moveTo>
                  <a:lnTo>
                    <a:pt x="60960" y="101600"/>
                  </a:lnTo>
                  <a:lnTo>
                    <a:pt x="121920" y="0"/>
                  </a:lnTo>
                </a:path>
                <a:path w="121920" h="101600">
                  <a:moveTo>
                    <a:pt x="60960" y="0"/>
                  </a:moveTo>
                  <a:lnTo>
                    <a:pt x="60960" y="1016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49700" y="688779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254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454900" y="5946140"/>
            <a:ext cx="1588770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0">
              <a:lnSpc>
                <a:spcPct val="1145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Execute</a:t>
            </a:r>
            <a:r>
              <a:rPr sz="1600" spc="-30" dirty="0">
                <a:solidFill>
                  <a:srgbClr val="FFFFFF"/>
                </a:solidFill>
                <a:latin typeface="AvenirNext-Medium"/>
                <a:cs typeface="AvenirNext-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venirNext-Medium"/>
                <a:cs typeface="AvenirNext-Medium"/>
              </a:rPr>
              <a:t>when </a:t>
            </a:r>
            <a:r>
              <a:rPr sz="1600" dirty="0">
                <a:solidFill>
                  <a:srgbClr val="FFFFFF"/>
                </a:solidFill>
                <a:latin typeface="AvenirNext-Medium"/>
                <a:cs typeface="AvenirNext-Medium"/>
              </a:rPr>
              <a:t>condition is </a:t>
            </a:r>
            <a:r>
              <a:rPr sz="1600" spc="-10" dirty="0">
                <a:solidFill>
                  <a:srgbClr val="FFFFFF"/>
                </a:solidFill>
                <a:latin typeface="AvenirNext-Medium"/>
                <a:cs typeface="AvenirNext-Medium"/>
              </a:rPr>
              <a:t>false</a:t>
            </a:r>
            <a:endParaRPr sz="1600">
              <a:latin typeface="AvenirNext-Medium"/>
              <a:cs typeface="AvenirNext-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11030" y="3351550"/>
            <a:ext cx="2017395" cy="757555"/>
            <a:chOff x="5711030" y="3351550"/>
            <a:chExt cx="2017395" cy="757555"/>
          </a:xfrm>
        </p:grpSpPr>
        <p:sp>
          <p:nvSpPr>
            <p:cNvPr id="28" name="object 28"/>
            <p:cNvSpPr/>
            <p:nvPr/>
          </p:nvSpPr>
          <p:spPr>
            <a:xfrm>
              <a:off x="5794674" y="3364250"/>
              <a:ext cx="1920875" cy="678815"/>
            </a:xfrm>
            <a:custGeom>
              <a:avLst/>
              <a:gdLst/>
              <a:ahLst/>
              <a:cxnLst/>
              <a:rect l="l" t="t" r="r" b="b"/>
              <a:pathLst>
                <a:path w="1920875" h="678814">
                  <a:moveTo>
                    <a:pt x="0" y="678548"/>
                  </a:moveTo>
                  <a:lnTo>
                    <a:pt x="52944" y="639953"/>
                  </a:lnTo>
                  <a:lnTo>
                    <a:pt x="95944" y="609744"/>
                  </a:lnTo>
                  <a:lnTo>
                    <a:pt x="139133" y="580265"/>
                  </a:lnTo>
                  <a:lnTo>
                    <a:pt x="182511" y="551514"/>
                  </a:lnTo>
                  <a:lnTo>
                    <a:pt x="226078" y="523491"/>
                  </a:lnTo>
                  <a:lnTo>
                    <a:pt x="269835" y="496198"/>
                  </a:lnTo>
                  <a:lnTo>
                    <a:pt x="313781" y="469633"/>
                  </a:lnTo>
                  <a:lnTo>
                    <a:pt x="357916" y="443797"/>
                  </a:lnTo>
                  <a:lnTo>
                    <a:pt x="402241" y="418690"/>
                  </a:lnTo>
                  <a:lnTo>
                    <a:pt x="446755" y="394311"/>
                  </a:lnTo>
                  <a:lnTo>
                    <a:pt x="491458" y="370661"/>
                  </a:lnTo>
                  <a:lnTo>
                    <a:pt x="536350" y="347740"/>
                  </a:lnTo>
                  <a:lnTo>
                    <a:pt x="581432" y="325547"/>
                  </a:lnTo>
                  <a:lnTo>
                    <a:pt x="626703" y="304083"/>
                  </a:lnTo>
                  <a:lnTo>
                    <a:pt x="672164" y="283348"/>
                  </a:lnTo>
                  <a:lnTo>
                    <a:pt x="717814" y="263342"/>
                  </a:lnTo>
                  <a:lnTo>
                    <a:pt x="763653" y="244064"/>
                  </a:lnTo>
                  <a:lnTo>
                    <a:pt x="809682" y="225515"/>
                  </a:lnTo>
                  <a:lnTo>
                    <a:pt x="855900" y="207695"/>
                  </a:lnTo>
                  <a:lnTo>
                    <a:pt x="902307" y="190603"/>
                  </a:lnTo>
                  <a:lnTo>
                    <a:pt x="948904" y="174240"/>
                  </a:lnTo>
                  <a:lnTo>
                    <a:pt x="995690" y="158605"/>
                  </a:lnTo>
                  <a:lnTo>
                    <a:pt x="1042666" y="143700"/>
                  </a:lnTo>
                  <a:lnTo>
                    <a:pt x="1089831" y="129523"/>
                  </a:lnTo>
                  <a:lnTo>
                    <a:pt x="1137185" y="116075"/>
                  </a:lnTo>
                  <a:lnTo>
                    <a:pt x="1184729" y="103355"/>
                  </a:lnTo>
                  <a:lnTo>
                    <a:pt x="1232462" y="91364"/>
                  </a:lnTo>
                  <a:lnTo>
                    <a:pt x="1280385" y="80102"/>
                  </a:lnTo>
                  <a:lnTo>
                    <a:pt x="1328497" y="69568"/>
                  </a:lnTo>
                  <a:lnTo>
                    <a:pt x="1376798" y="59763"/>
                  </a:lnTo>
                  <a:lnTo>
                    <a:pt x="1425289" y="50687"/>
                  </a:lnTo>
                  <a:lnTo>
                    <a:pt x="1473970" y="42339"/>
                  </a:lnTo>
                  <a:lnTo>
                    <a:pt x="1522840" y="34720"/>
                  </a:lnTo>
                  <a:lnTo>
                    <a:pt x="1571899" y="27830"/>
                  </a:lnTo>
                  <a:lnTo>
                    <a:pt x="1621148" y="21668"/>
                  </a:lnTo>
                  <a:lnTo>
                    <a:pt x="1670586" y="16235"/>
                  </a:lnTo>
                  <a:lnTo>
                    <a:pt x="1720214" y="11531"/>
                  </a:lnTo>
                  <a:lnTo>
                    <a:pt x="1770031" y="7555"/>
                  </a:lnTo>
                  <a:lnTo>
                    <a:pt x="1820038" y="4308"/>
                  </a:lnTo>
                  <a:lnTo>
                    <a:pt x="1870235" y="1789"/>
                  </a:lnTo>
                  <a:lnTo>
                    <a:pt x="1920620" y="0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23730" y="3986499"/>
              <a:ext cx="118110" cy="110489"/>
            </a:xfrm>
            <a:custGeom>
              <a:avLst/>
              <a:gdLst/>
              <a:ahLst/>
              <a:cxnLst/>
              <a:rect l="l" t="t" r="r" b="b"/>
              <a:pathLst>
                <a:path w="118110" h="110489">
                  <a:moveTo>
                    <a:pt x="44340" y="0"/>
                  </a:moveTo>
                  <a:lnTo>
                    <a:pt x="0" y="109875"/>
                  </a:lnTo>
                  <a:lnTo>
                    <a:pt x="117814" y="97293"/>
                  </a:lnTo>
                </a:path>
                <a:path w="118110" h="110489">
                  <a:moveTo>
                    <a:pt x="81077" y="48646"/>
                  </a:moveTo>
                  <a:lnTo>
                    <a:pt x="0" y="109875"/>
                  </a:lnTo>
                </a:path>
              </a:pathLst>
            </a:custGeom>
            <a:ln w="25399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23200" y="2781300"/>
            <a:ext cx="231838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400"/>
              </a:spcBef>
            </a:pPr>
            <a:r>
              <a:rPr sz="2000" i="1" spc="-25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IF:</a:t>
            </a:r>
            <a:endParaRPr sz="2000">
              <a:latin typeface="AvenirNext-MediumItalic"/>
              <a:cs typeface="AvenirNext-MediumItalic"/>
            </a:endParaRPr>
          </a:p>
          <a:p>
            <a:pPr marL="12700" marR="5080" algn="ctr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Boolean</a:t>
            </a:r>
            <a:r>
              <a:rPr sz="2000" spc="-15" dirty="0">
                <a:solidFill>
                  <a:srgbClr val="E42832"/>
                </a:solidFill>
                <a:latin typeface="AvenirNext-Medium"/>
                <a:cs typeface="AvenirNext-Medium"/>
              </a:rPr>
              <a:t>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expression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to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 evaluate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441812" y="6218366"/>
            <a:ext cx="1504315" cy="1096645"/>
            <a:chOff x="9441812" y="6218366"/>
            <a:chExt cx="1504315" cy="1096645"/>
          </a:xfrm>
        </p:grpSpPr>
        <p:sp>
          <p:nvSpPr>
            <p:cNvPr id="32" name="object 32"/>
            <p:cNvSpPr/>
            <p:nvPr/>
          </p:nvSpPr>
          <p:spPr>
            <a:xfrm>
              <a:off x="9542290" y="6289246"/>
              <a:ext cx="1391285" cy="1012825"/>
            </a:xfrm>
            <a:custGeom>
              <a:avLst/>
              <a:gdLst/>
              <a:ahLst/>
              <a:cxnLst/>
              <a:rect l="l" t="t" r="r" b="b"/>
              <a:pathLst>
                <a:path w="1391284" h="1012825">
                  <a:moveTo>
                    <a:pt x="0" y="0"/>
                  </a:moveTo>
                  <a:lnTo>
                    <a:pt x="70884" y="12967"/>
                  </a:lnTo>
                  <a:lnTo>
                    <a:pt x="128062" y="24836"/>
                  </a:lnTo>
                  <a:lnTo>
                    <a:pt x="184067" y="37615"/>
                  </a:lnTo>
                  <a:lnTo>
                    <a:pt x="238901" y="51302"/>
                  </a:lnTo>
                  <a:lnTo>
                    <a:pt x="292562" y="65897"/>
                  </a:lnTo>
                  <a:lnTo>
                    <a:pt x="345052" y="81402"/>
                  </a:lnTo>
                  <a:lnTo>
                    <a:pt x="396369" y="97815"/>
                  </a:lnTo>
                  <a:lnTo>
                    <a:pt x="446515" y="115138"/>
                  </a:lnTo>
                  <a:lnTo>
                    <a:pt x="495488" y="133369"/>
                  </a:lnTo>
                  <a:lnTo>
                    <a:pt x="543290" y="152508"/>
                  </a:lnTo>
                  <a:lnTo>
                    <a:pt x="589920" y="172557"/>
                  </a:lnTo>
                  <a:lnTo>
                    <a:pt x="635377" y="193514"/>
                  </a:lnTo>
                  <a:lnTo>
                    <a:pt x="679663" y="215380"/>
                  </a:lnTo>
                  <a:lnTo>
                    <a:pt x="722776" y="238155"/>
                  </a:lnTo>
                  <a:lnTo>
                    <a:pt x="764718" y="261839"/>
                  </a:lnTo>
                  <a:lnTo>
                    <a:pt x="805487" y="286431"/>
                  </a:lnTo>
                  <a:lnTo>
                    <a:pt x="845085" y="311932"/>
                  </a:lnTo>
                  <a:lnTo>
                    <a:pt x="883510" y="338342"/>
                  </a:lnTo>
                  <a:lnTo>
                    <a:pt x="920764" y="365661"/>
                  </a:lnTo>
                  <a:lnTo>
                    <a:pt x="956846" y="393888"/>
                  </a:lnTo>
                  <a:lnTo>
                    <a:pt x="991755" y="423025"/>
                  </a:lnTo>
                  <a:lnTo>
                    <a:pt x="1025493" y="453070"/>
                  </a:lnTo>
                  <a:lnTo>
                    <a:pt x="1058058" y="484024"/>
                  </a:lnTo>
                  <a:lnTo>
                    <a:pt x="1089452" y="515886"/>
                  </a:lnTo>
                  <a:lnTo>
                    <a:pt x="1119673" y="548658"/>
                  </a:lnTo>
                  <a:lnTo>
                    <a:pt x="1148723" y="582338"/>
                  </a:lnTo>
                  <a:lnTo>
                    <a:pt x="1176600" y="616927"/>
                  </a:lnTo>
                  <a:lnTo>
                    <a:pt x="1203306" y="652424"/>
                  </a:lnTo>
                  <a:lnTo>
                    <a:pt x="1228840" y="688831"/>
                  </a:lnTo>
                  <a:lnTo>
                    <a:pt x="1253201" y="726146"/>
                  </a:lnTo>
                  <a:lnTo>
                    <a:pt x="1276391" y="764370"/>
                  </a:lnTo>
                  <a:lnTo>
                    <a:pt x="1298408" y="803503"/>
                  </a:lnTo>
                  <a:lnTo>
                    <a:pt x="1319254" y="843545"/>
                  </a:lnTo>
                  <a:lnTo>
                    <a:pt x="1338927" y="884495"/>
                  </a:lnTo>
                  <a:lnTo>
                    <a:pt x="1357429" y="926354"/>
                  </a:lnTo>
                  <a:lnTo>
                    <a:pt x="1374759" y="969122"/>
                  </a:lnTo>
                  <a:lnTo>
                    <a:pt x="1390916" y="1012799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54512" y="6231066"/>
              <a:ext cx="110489" cy="120650"/>
            </a:xfrm>
            <a:custGeom>
              <a:avLst/>
              <a:gdLst/>
              <a:ahLst/>
              <a:cxnLst/>
              <a:rect l="l" t="t" r="r" b="b"/>
              <a:pathLst>
                <a:path w="110490" h="120650">
                  <a:moveTo>
                    <a:pt x="109971" y="0"/>
                  </a:moveTo>
                  <a:lnTo>
                    <a:pt x="0" y="44100"/>
                  </a:lnTo>
                  <a:lnTo>
                    <a:pt x="90663" y="120381"/>
                  </a:lnTo>
                </a:path>
                <a:path w="110490" h="120650">
                  <a:moveTo>
                    <a:pt x="100317" y="60190"/>
                  </a:moveTo>
                  <a:lnTo>
                    <a:pt x="0" y="44100"/>
                  </a:lnTo>
                </a:path>
              </a:pathLst>
            </a:custGeom>
            <a:ln w="25400">
              <a:solidFill>
                <a:srgbClr val="F969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20200" y="7315200"/>
            <a:ext cx="34175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100">
              <a:lnSpc>
                <a:spcPct val="112500"/>
              </a:lnSpc>
              <a:spcBef>
                <a:spcPts val="100"/>
              </a:spcBef>
            </a:pPr>
            <a:r>
              <a:rPr sz="2000" i="1" dirty="0">
                <a:solidFill>
                  <a:srgbClr val="F96928"/>
                </a:solidFill>
                <a:latin typeface="AvenirNext-MediumItalic"/>
                <a:cs typeface="AvenirNext-MediumItalic"/>
              </a:rPr>
              <a:t>ELSE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:</a:t>
            </a:r>
            <a:r>
              <a:rPr sz="2000" spc="-40" dirty="0">
                <a:solidFill>
                  <a:srgbClr val="F96928"/>
                </a:solidFill>
                <a:latin typeface="AvenirNext-Medium"/>
                <a:cs typeface="AvenirNext-Medium"/>
              </a:rPr>
              <a:t>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F96928"/>
                </a:solidFill>
                <a:latin typeface="AvenirNext-Medium"/>
                <a:cs typeface="AvenirNext-Medium"/>
              </a:rPr>
              <a:t>executed </a:t>
            </a:r>
            <a:r>
              <a:rPr sz="2000" dirty="0">
                <a:solidFill>
                  <a:srgbClr val="F96928"/>
                </a:solidFill>
                <a:latin typeface="AvenirNext-Medium"/>
                <a:cs typeface="AvenirNext-Medium"/>
              </a:rPr>
              <a:t>when condition </a:t>
            </a:r>
            <a:r>
              <a:rPr sz="2000" b="1" dirty="0">
                <a:solidFill>
                  <a:srgbClr val="F96928"/>
                </a:solidFill>
                <a:latin typeface="Avenir Next"/>
                <a:cs typeface="Avenir Next"/>
              </a:rPr>
              <a:t>is not </a:t>
            </a:r>
            <a:r>
              <a:rPr sz="2000" spc="-25" dirty="0">
                <a:solidFill>
                  <a:srgbClr val="F96928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44146" y="5511818"/>
            <a:ext cx="1806575" cy="1398270"/>
            <a:chOff x="2044146" y="5511818"/>
            <a:chExt cx="1806575" cy="1398270"/>
          </a:xfrm>
        </p:grpSpPr>
        <p:sp>
          <p:nvSpPr>
            <p:cNvPr id="36" name="object 36"/>
            <p:cNvSpPr/>
            <p:nvPr/>
          </p:nvSpPr>
          <p:spPr>
            <a:xfrm>
              <a:off x="2056846" y="5524518"/>
              <a:ext cx="1697355" cy="1319530"/>
            </a:xfrm>
            <a:custGeom>
              <a:avLst/>
              <a:gdLst/>
              <a:ahLst/>
              <a:cxnLst/>
              <a:rect l="l" t="t" r="r" b="b"/>
              <a:pathLst>
                <a:path w="1697354" h="1319529">
                  <a:moveTo>
                    <a:pt x="0" y="0"/>
                  </a:moveTo>
                  <a:lnTo>
                    <a:pt x="26293" y="40899"/>
                  </a:lnTo>
                  <a:lnTo>
                    <a:pt x="53145" y="81287"/>
                  </a:lnTo>
                  <a:lnTo>
                    <a:pt x="80555" y="121162"/>
                  </a:lnTo>
                  <a:lnTo>
                    <a:pt x="108523" y="160525"/>
                  </a:lnTo>
                  <a:lnTo>
                    <a:pt x="137049" y="199376"/>
                  </a:lnTo>
                  <a:lnTo>
                    <a:pt x="166134" y="237715"/>
                  </a:lnTo>
                  <a:lnTo>
                    <a:pt x="195777" y="275542"/>
                  </a:lnTo>
                  <a:lnTo>
                    <a:pt x="225978" y="312856"/>
                  </a:lnTo>
                  <a:lnTo>
                    <a:pt x="256737" y="349658"/>
                  </a:lnTo>
                  <a:lnTo>
                    <a:pt x="288054" y="385948"/>
                  </a:lnTo>
                  <a:lnTo>
                    <a:pt x="319930" y="421726"/>
                  </a:lnTo>
                  <a:lnTo>
                    <a:pt x="352363" y="456992"/>
                  </a:lnTo>
                  <a:lnTo>
                    <a:pt x="385355" y="491745"/>
                  </a:lnTo>
                  <a:lnTo>
                    <a:pt x="418905" y="525987"/>
                  </a:lnTo>
                  <a:lnTo>
                    <a:pt x="453014" y="559716"/>
                  </a:lnTo>
                  <a:lnTo>
                    <a:pt x="487680" y="592933"/>
                  </a:lnTo>
                  <a:lnTo>
                    <a:pt x="522905" y="625638"/>
                  </a:lnTo>
                  <a:lnTo>
                    <a:pt x="558688" y="657831"/>
                  </a:lnTo>
                  <a:lnTo>
                    <a:pt x="595029" y="689511"/>
                  </a:lnTo>
                  <a:lnTo>
                    <a:pt x="631928" y="720680"/>
                  </a:lnTo>
                  <a:lnTo>
                    <a:pt x="669385" y="751336"/>
                  </a:lnTo>
                  <a:lnTo>
                    <a:pt x="707401" y="781480"/>
                  </a:lnTo>
                  <a:lnTo>
                    <a:pt x="745974" y="811112"/>
                  </a:lnTo>
                  <a:lnTo>
                    <a:pt x="785106" y="840231"/>
                  </a:lnTo>
                  <a:lnTo>
                    <a:pt x="824796" y="868839"/>
                  </a:lnTo>
                  <a:lnTo>
                    <a:pt x="865044" y="896934"/>
                  </a:lnTo>
                  <a:lnTo>
                    <a:pt x="905851" y="924517"/>
                  </a:lnTo>
                  <a:lnTo>
                    <a:pt x="947215" y="951588"/>
                  </a:lnTo>
                  <a:lnTo>
                    <a:pt x="989138" y="978147"/>
                  </a:lnTo>
                  <a:lnTo>
                    <a:pt x="1031619" y="1004194"/>
                  </a:lnTo>
                  <a:lnTo>
                    <a:pt x="1074658" y="1029729"/>
                  </a:lnTo>
                  <a:lnTo>
                    <a:pt x="1118255" y="1054751"/>
                  </a:lnTo>
                  <a:lnTo>
                    <a:pt x="1162411" y="1079261"/>
                  </a:lnTo>
                  <a:lnTo>
                    <a:pt x="1207124" y="1103259"/>
                  </a:lnTo>
                  <a:lnTo>
                    <a:pt x="1252396" y="1126745"/>
                  </a:lnTo>
                  <a:lnTo>
                    <a:pt x="1298226" y="1149719"/>
                  </a:lnTo>
                  <a:lnTo>
                    <a:pt x="1344614" y="1172181"/>
                  </a:lnTo>
                  <a:lnTo>
                    <a:pt x="1391560" y="1194130"/>
                  </a:lnTo>
                  <a:lnTo>
                    <a:pt x="1439065" y="1215567"/>
                  </a:lnTo>
                  <a:lnTo>
                    <a:pt x="1487127" y="1236493"/>
                  </a:lnTo>
                  <a:lnTo>
                    <a:pt x="1535748" y="1256906"/>
                  </a:lnTo>
                  <a:lnTo>
                    <a:pt x="1584927" y="1276806"/>
                  </a:lnTo>
                  <a:lnTo>
                    <a:pt x="1634664" y="1296195"/>
                  </a:lnTo>
                  <a:lnTo>
                    <a:pt x="1684959" y="1315072"/>
                  </a:lnTo>
                  <a:lnTo>
                    <a:pt x="1696961" y="1319314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21542" y="6782124"/>
              <a:ext cx="116205" cy="115570"/>
            </a:xfrm>
            <a:custGeom>
              <a:avLst/>
              <a:gdLst/>
              <a:ahLst/>
              <a:cxnLst/>
              <a:rect l="l" t="t" r="r" b="b"/>
              <a:pathLst>
                <a:path w="116204" h="115570">
                  <a:moveTo>
                    <a:pt x="0" y="114964"/>
                  </a:moveTo>
                  <a:lnTo>
                    <a:pt x="116099" y="91308"/>
                  </a:lnTo>
                  <a:lnTo>
                    <a:pt x="40591" y="0"/>
                  </a:lnTo>
                </a:path>
                <a:path w="116204" h="115570">
                  <a:moveTo>
                    <a:pt x="20295" y="57482"/>
                  </a:moveTo>
                  <a:lnTo>
                    <a:pt x="116099" y="91308"/>
                  </a:lnTo>
                </a:path>
              </a:pathLst>
            </a:custGeom>
            <a:ln w="25400">
              <a:solidFill>
                <a:srgbClr val="E42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1200" y="4406900"/>
            <a:ext cx="271208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400"/>
              </a:spcBef>
            </a:pPr>
            <a:r>
              <a:rPr sz="2000" i="1" spc="-10" dirty="0">
                <a:solidFill>
                  <a:srgbClr val="E42832"/>
                </a:solidFill>
                <a:latin typeface="AvenirNext-MediumItalic"/>
                <a:cs typeface="AvenirNext-MediumItalic"/>
              </a:rPr>
              <a:t>THEN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:</a:t>
            </a:r>
            <a:endParaRPr sz="2000">
              <a:latin typeface="AvenirNext-Medium"/>
              <a:cs typeface="AvenirNext-Medium"/>
            </a:endParaRPr>
          </a:p>
          <a:p>
            <a:pPr marL="12700" marR="5080" algn="ctr">
              <a:lnSpc>
                <a:spcPct val="112500"/>
              </a:lnSpc>
            </a:pP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Actions to be </a:t>
            </a:r>
            <a:r>
              <a:rPr sz="2000" spc="-10" dirty="0">
                <a:solidFill>
                  <a:srgbClr val="E42832"/>
                </a:solidFill>
                <a:latin typeface="AvenirNext-Medium"/>
                <a:cs typeface="AvenirNext-Medium"/>
              </a:rPr>
              <a:t>executed </a:t>
            </a:r>
            <a:r>
              <a:rPr sz="2000" dirty="0">
                <a:solidFill>
                  <a:srgbClr val="E42832"/>
                </a:solidFill>
                <a:latin typeface="AvenirNext-Medium"/>
                <a:cs typeface="AvenirNext-Medium"/>
              </a:rPr>
              <a:t>when condition </a:t>
            </a:r>
            <a:r>
              <a:rPr sz="2000" b="1" dirty="0">
                <a:solidFill>
                  <a:srgbClr val="E42832"/>
                </a:solidFill>
                <a:latin typeface="Avenir Next"/>
                <a:cs typeface="Avenir Next"/>
              </a:rPr>
              <a:t>is </a:t>
            </a:r>
            <a:r>
              <a:rPr sz="2000" spc="-25" dirty="0">
                <a:solidFill>
                  <a:srgbClr val="E42832"/>
                </a:solidFill>
                <a:latin typeface="AvenirNext-Medium"/>
                <a:cs typeface="AvenirNext-Medium"/>
              </a:rPr>
              <a:t>met</a:t>
            </a:r>
            <a:endParaRPr sz="2000">
              <a:latin typeface="AvenirNext-Medium"/>
              <a:cs typeface="AvenirNext-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92700" y="5257800"/>
            <a:ext cx="452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18679A"/>
                </a:solidFill>
                <a:latin typeface="Avenir Next"/>
                <a:cs typeface="Avenir Next"/>
              </a:rPr>
              <a:t>True</a:t>
            </a:r>
            <a:endParaRPr sz="1600">
              <a:latin typeface="Avenir Next"/>
              <a:cs typeface="Avenir Nex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94400" y="4216400"/>
            <a:ext cx="525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18679A"/>
                </a:solidFill>
                <a:latin typeface="Avenir Next"/>
                <a:cs typeface="Avenir Next"/>
              </a:rPr>
              <a:t>False</a:t>
            </a:r>
            <a:endParaRPr sz="16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b="1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b="1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b="1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5572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ELSE</a:t>
            </a:r>
            <a:r>
              <a:rPr spc="-20" dirty="0"/>
              <a:t> </a:t>
            </a:r>
            <a:r>
              <a:rPr spc="-75" dirty="0"/>
              <a:t>STATEMENT:</a:t>
            </a:r>
            <a:r>
              <a:rPr spc="-15" dirty="0"/>
              <a:t> </a:t>
            </a:r>
            <a:r>
              <a:rPr spc="-4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3720" y="451792"/>
            <a:ext cx="17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38787"/>
                </a:solidFill>
                <a:latin typeface="DIN Alternate"/>
                <a:cs typeface="DIN Alternate"/>
              </a:rPr>
              <a:t>9</a:t>
            </a:r>
            <a:endParaRPr sz="2400">
              <a:latin typeface="DIN Alternate"/>
              <a:cs typeface="DIN Alternat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5493" y="2840856"/>
            <a:ext cx="7301865" cy="4649470"/>
            <a:chOff x="2375493" y="2840856"/>
            <a:chExt cx="7301865" cy="4649470"/>
          </a:xfrm>
        </p:grpSpPr>
        <p:sp>
          <p:nvSpPr>
            <p:cNvPr id="6" name="object 6"/>
            <p:cNvSpPr/>
            <p:nvPr/>
          </p:nvSpPr>
          <p:spPr>
            <a:xfrm>
              <a:off x="3327406" y="3606800"/>
              <a:ext cx="6350000" cy="3810000"/>
            </a:xfrm>
            <a:custGeom>
              <a:avLst/>
              <a:gdLst/>
              <a:ahLst/>
              <a:cxnLst/>
              <a:rect l="l" t="t" r="r" b="b"/>
              <a:pathLst>
                <a:path w="6350000" h="3810000">
                  <a:moveTo>
                    <a:pt x="6194676" y="0"/>
                  </a:moveTo>
                  <a:lnTo>
                    <a:pt x="155991" y="0"/>
                  </a:lnTo>
                  <a:lnTo>
                    <a:pt x="125945" y="118"/>
                  </a:lnTo>
                  <a:lnTo>
                    <a:pt x="82280" y="3209"/>
                  </a:lnTo>
                  <a:lnTo>
                    <a:pt x="45575" y="16788"/>
                  </a:lnTo>
                  <a:lnTo>
                    <a:pt x="16778" y="45585"/>
                  </a:lnTo>
                  <a:lnTo>
                    <a:pt x="3205" y="82283"/>
                  </a:lnTo>
                  <a:lnTo>
                    <a:pt x="116" y="125659"/>
                  </a:lnTo>
                  <a:lnTo>
                    <a:pt x="0" y="3654691"/>
                  </a:lnTo>
                  <a:lnTo>
                    <a:pt x="126" y="3684340"/>
                  </a:lnTo>
                  <a:lnTo>
                    <a:pt x="3209" y="3727727"/>
                  </a:lnTo>
                  <a:lnTo>
                    <a:pt x="16778" y="3764416"/>
                  </a:lnTo>
                  <a:lnTo>
                    <a:pt x="45575" y="3793216"/>
                  </a:lnTo>
                  <a:lnTo>
                    <a:pt x="82269" y="3806790"/>
                  </a:lnTo>
                  <a:lnTo>
                    <a:pt x="125656" y="3809881"/>
                  </a:lnTo>
                  <a:lnTo>
                    <a:pt x="155305" y="3810000"/>
                  </a:lnTo>
                  <a:lnTo>
                    <a:pt x="6193990" y="3810000"/>
                  </a:lnTo>
                  <a:lnTo>
                    <a:pt x="6247862" y="3809049"/>
                  </a:lnTo>
                  <a:lnTo>
                    <a:pt x="6285836" y="3802392"/>
                  </a:lnTo>
                  <a:lnTo>
                    <a:pt x="6320374" y="3780383"/>
                  </a:lnTo>
                  <a:lnTo>
                    <a:pt x="6342377" y="3745839"/>
                  </a:lnTo>
                  <a:lnTo>
                    <a:pt x="6349047" y="3707869"/>
                  </a:lnTo>
                  <a:lnTo>
                    <a:pt x="6349878" y="3684340"/>
                  </a:lnTo>
                  <a:lnTo>
                    <a:pt x="6349867" y="125659"/>
                  </a:lnTo>
                  <a:lnTo>
                    <a:pt x="6346779" y="82272"/>
                  </a:lnTo>
                  <a:lnTo>
                    <a:pt x="6333203" y="45585"/>
                  </a:lnTo>
                  <a:lnTo>
                    <a:pt x="6304411" y="16788"/>
                  </a:lnTo>
                  <a:lnTo>
                    <a:pt x="6267722" y="3209"/>
                  </a:lnTo>
                  <a:lnTo>
                    <a:pt x="6224327" y="118"/>
                  </a:lnTo>
                  <a:lnTo>
                    <a:pt x="6194676" y="0"/>
                  </a:lnTo>
                  <a:close/>
                </a:path>
              </a:pathLst>
            </a:custGeom>
            <a:solidFill>
              <a:srgbClr val="A7AAA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7796" y="3131210"/>
              <a:ext cx="466725" cy="800100"/>
            </a:xfrm>
            <a:custGeom>
              <a:avLst/>
              <a:gdLst/>
              <a:ahLst/>
              <a:cxnLst/>
              <a:rect l="l" t="t" r="r" b="b"/>
              <a:pathLst>
                <a:path w="466725" h="800100">
                  <a:moveTo>
                    <a:pt x="0" y="0"/>
                  </a:moveTo>
                  <a:lnTo>
                    <a:pt x="40190" y="36095"/>
                  </a:lnTo>
                  <a:lnTo>
                    <a:pt x="78631" y="72747"/>
                  </a:lnTo>
                  <a:lnTo>
                    <a:pt x="115321" y="109954"/>
                  </a:lnTo>
                  <a:lnTo>
                    <a:pt x="150260" y="147716"/>
                  </a:lnTo>
                  <a:lnTo>
                    <a:pt x="183450" y="186034"/>
                  </a:lnTo>
                  <a:lnTo>
                    <a:pt x="214889" y="224908"/>
                  </a:lnTo>
                  <a:lnTo>
                    <a:pt x="244578" y="264337"/>
                  </a:lnTo>
                  <a:lnTo>
                    <a:pt x="272517" y="304322"/>
                  </a:lnTo>
                  <a:lnTo>
                    <a:pt x="298705" y="344862"/>
                  </a:lnTo>
                  <a:lnTo>
                    <a:pt x="323143" y="385958"/>
                  </a:lnTo>
                  <a:lnTo>
                    <a:pt x="345831" y="427609"/>
                  </a:lnTo>
                  <a:lnTo>
                    <a:pt x="366769" y="469816"/>
                  </a:lnTo>
                  <a:lnTo>
                    <a:pt x="385956" y="512579"/>
                  </a:lnTo>
                  <a:lnTo>
                    <a:pt x="403393" y="555897"/>
                  </a:lnTo>
                  <a:lnTo>
                    <a:pt x="419080" y="599771"/>
                  </a:lnTo>
                  <a:lnTo>
                    <a:pt x="433016" y="644200"/>
                  </a:lnTo>
                  <a:lnTo>
                    <a:pt x="445203" y="689185"/>
                  </a:lnTo>
                  <a:lnTo>
                    <a:pt x="455639" y="734725"/>
                  </a:lnTo>
                  <a:lnTo>
                    <a:pt x="464324" y="780821"/>
                  </a:lnTo>
                  <a:lnTo>
                    <a:pt x="466267" y="799782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8734" y="3903482"/>
              <a:ext cx="167005" cy="147955"/>
            </a:xfrm>
            <a:custGeom>
              <a:avLst/>
              <a:gdLst/>
              <a:ahLst/>
              <a:cxnLst/>
              <a:rect l="l" t="t" r="r" b="b"/>
              <a:pathLst>
                <a:path w="167004" h="147954">
                  <a:moveTo>
                    <a:pt x="0" y="17107"/>
                  </a:moveTo>
                  <a:lnTo>
                    <a:pt x="97638" y="147524"/>
                  </a:lnTo>
                  <a:lnTo>
                    <a:pt x="166764" y="0"/>
                  </a:lnTo>
                </a:path>
                <a:path w="167004" h="147954">
                  <a:moveTo>
                    <a:pt x="83382" y="8553"/>
                  </a:moveTo>
                  <a:lnTo>
                    <a:pt x="97638" y="147524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3732" y="2859906"/>
              <a:ext cx="1564005" cy="1094740"/>
            </a:xfrm>
            <a:custGeom>
              <a:avLst/>
              <a:gdLst/>
              <a:ahLst/>
              <a:cxnLst/>
              <a:rect l="l" t="t" r="r" b="b"/>
              <a:pathLst>
                <a:path w="1564004" h="1094739">
                  <a:moveTo>
                    <a:pt x="0" y="1094536"/>
                  </a:moveTo>
                  <a:lnTo>
                    <a:pt x="39508" y="1038750"/>
                  </a:lnTo>
                  <a:lnTo>
                    <a:pt x="68987" y="999434"/>
                  </a:lnTo>
                  <a:lnTo>
                    <a:pt x="99040" y="960767"/>
                  </a:lnTo>
                  <a:lnTo>
                    <a:pt x="129668" y="922747"/>
                  </a:lnTo>
                  <a:lnTo>
                    <a:pt x="160870" y="885374"/>
                  </a:lnTo>
                  <a:lnTo>
                    <a:pt x="192646" y="848649"/>
                  </a:lnTo>
                  <a:lnTo>
                    <a:pt x="224997" y="812572"/>
                  </a:lnTo>
                  <a:lnTo>
                    <a:pt x="257922" y="777142"/>
                  </a:lnTo>
                  <a:lnTo>
                    <a:pt x="291422" y="742360"/>
                  </a:lnTo>
                  <a:lnTo>
                    <a:pt x="325496" y="708225"/>
                  </a:lnTo>
                  <a:lnTo>
                    <a:pt x="360145" y="674738"/>
                  </a:lnTo>
                  <a:lnTo>
                    <a:pt x="395368" y="641898"/>
                  </a:lnTo>
                  <a:lnTo>
                    <a:pt x="431166" y="609706"/>
                  </a:lnTo>
                  <a:lnTo>
                    <a:pt x="467538" y="578161"/>
                  </a:lnTo>
                  <a:lnTo>
                    <a:pt x="504485" y="547264"/>
                  </a:lnTo>
                  <a:lnTo>
                    <a:pt x="542006" y="517014"/>
                  </a:lnTo>
                  <a:lnTo>
                    <a:pt x="580102" y="487412"/>
                  </a:lnTo>
                  <a:lnTo>
                    <a:pt x="618772" y="458458"/>
                  </a:lnTo>
                  <a:lnTo>
                    <a:pt x="658016" y="430151"/>
                  </a:lnTo>
                  <a:lnTo>
                    <a:pt x="697835" y="402492"/>
                  </a:lnTo>
                  <a:lnTo>
                    <a:pt x="738229" y="375480"/>
                  </a:lnTo>
                  <a:lnTo>
                    <a:pt x="779197" y="349116"/>
                  </a:lnTo>
                  <a:lnTo>
                    <a:pt x="820740" y="323399"/>
                  </a:lnTo>
                  <a:lnTo>
                    <a:pt x="862857" y="298330"/>
                  </a:lnTo>
                  <a:lnTo>
                    <a:pt x="905549" y="273908"/>
                  </a:lnTo>
                  <a:lnTo>
                    <a:pt x="948815" y="250134"/>
                  </a:lnTo>
                  <a:lnTo>
                    <a:pt x="992656" y="227007"/>
                  </a:lnTo>
                  <a:lnTo>
                    <a:pt x="1037071" y="204529"/>
                  </a:lnTo>
                  <a:lnTo>
                    <a:pt x="1082061" y="182697"/>
                  </a:lnTo>
                  <a:lnTo>
                    <a:pt x="1127625" y="161513"/>
                  </a:lnTo>
                  <a:lnTo>
                    <a:pt x="1173764" y="140977"/>
                  </a:lnTo>
                  <a:lnTo>
                    <a:pt x="1220478" y="121088"/>
                  </a:lnTo>
                  <a:lnTo>
                    <a:pt x="1267766" y="101847"/>
                  </a:lnTo>
                  <a:lnTo>
                    <a:pt x="1315628" y="83254"/>
                  </a:lnTo>
                  <a:lnTo>
                    <a:pt x="1364066" y="65308"/>
                  </a:lnTo>
                  <a:lnTo>
                    <a:pt x="1413077" y="48009"/>
                  </a:lnTo>
                  <a:lnTo>
                    <a:pt x="1462664" y="31358"/>
                  </a:lnTo>
                  <a:lnTo>
                    <a:pt x="1512825" y="15355"/>
                  </a:lnTo>
                  <a:lnTo>
                    <a:pt x="1563560" y="0"/>
                  </a:lnTo>
                </a:path>
              </a:pathLst>
            </a:custGeom>
            <a:ln w="3810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06582" y="3891965"/>
              <a:ext cx="147955" cy="163195"/>
            </a:xfrm>
            <a:custGeom>
              <a:avLst/>
              <a:gdLst/>
              <a:ahLst/>
              <a:cxnLst/>
              <a:rect l="l" t="t" r="r" b="b"/>
              <a:pathLst>
                <a:path w="147954" h="163195">
                  <a:moveTo>
                    <a:pt x="8114" y="0"/>
                  </a:moveTo>
                  <a:lnTo>
                    <a:pt x="0" y="162714"/>
                  </a:lnTo>
                  <a:lnTo>
                    <a:pt x="147390" y="93302"/>
                  </a:lnTo>
                </a:path>
                <a:path w="147954" h="163195">
                  <a:moveTo>
                    <a:pt x="77752" y="46651"/>
                  </a:moveTo>
                  <a:lnTo>
                    <a:pt x="0" y="162714"/>
                  </a:lnTo>
                </a:path>
              </a:pathLst>
            </a:custGeom>
            <a:ln w="38110">
              <a:solidFill>
                <a:srgbClr val="3F9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4543" y="5847951"/>
              <a:ext cx="1392555" cy="1623695"/>
            </a:xfrm>
            <a:custGeom>
              <a:avLst/>
              <a:gdLst/>
              <a:ahLst/>
              <a:cxnLst/>
              <a:rect l="l" t="t" r="r" b="b"/>
              <a:pathLst>
                <a:path w="1392554" h="1623695">
                  <a:moveTo>
                    <a:pt x="0" y="1623136"/>
                  </a:moveTo>
                  <a:lnTo>
                    <a:pt x="28147" y="1576359"/>
                  </a:lnTo>
                  <a:lnTo>
                    <a:pt x="56521" y="1529992"/>
                  </a:lnTo>
                  <a:lnTo>
                    <a:pt x="85121" y="1484036"/>
                  </a:lnTo>
                  <a:lnTo>
                    <a:pt x="113947" y="1438489"/>
                  </a:lnTo>
                  <a:lnTo>
                    <a:pt x="143000" y="1393353"/>
                  </a:lnTo>
                  <a:lnTo>
                    <a:pt x="172278" y="1348627"/>
                  </a:lnTo>
                  <a:lnTo>
                    <a:pt x="201783" y="1304311"/>
                  </a:lnTo>
                  <a:lnTo>
                    <a:pt x="231515" y="1260405"/>
                  </a:lnTo>
                  <a:lnTo>
                    <a:pt x="261472" y="1216909"/>
                  </a:lnTo>
                  <a:lnTo>
                    <a:pt x="291656" y="1173823"/>
                  </a:lnTo>
                  <a:lnTo>
                    <a:pt x="322066" y="1131147"/>
                  </a:lnTo>
                  <a:lnTo>
                    <a:pt x="352703" y="1088882"/>
                  </a:lnTo>
                  <a:lnTo>
                    <a:pt x="383566" y="1047027"/>
                  </a:lnTo>
                  <a:lnTo>
                    <a:pt x="414654" y="1005581"/>
                  </a:lnTo>
                  <a:lnTo>
                    <a:pt x="445970" y="964546"/>
                  </a:lnTo>
                  <a:lnTo>
                    <a:pt x="477511" y="923921"/>
                  </a:lnTo>
                  <a:lnTo>
                    <a:pt x="509279" y="883706"/>
                  </a:lnTo>
                  <a:lnTo>
                    <a:pt x="541273" y="843901"/>
                  </a:lnTo>
                  <a:lnTo>
                    <a:pt x="573493" y="804507"/>
                  </a:lnTo>
                  <a:lnTo>
                    <a:pt x="605940" y="765522"/>
                  </a:lnTo>
                  <a:lnTo>
                    <a:pt x="638613" y="726948"/>
                  </a:lnTo>
                  <a:lnTo>
                    <a:pt x="671512" y="688783"/>
                  </a:lnTo>
                  <a:lnTo>
                    <a:pt x="704637" y="651029"/>
                  </a:lnTo>
                  <a:lnTo>
                    <a:pt x="737989" y="613685"/>
                  </a:lnTo>
                  <a:lnTo>
                    <a:pt x="771567" y="576751"/>
                  </a:lnTo>
                  <a:lnTo>
                    <a:pt x="805371" y="540227"/>
                  </a:lnTo>
                  <a:lnTo>
                    <a:pt x="839401" y="504113"/>
                  </a:lnTo>
                  <a:lnTo>
                    <a:pt x="873658" y="468409"/>
                  </a:lnTo>
                  <a:lnTo>
                    <a:pt x="908141" y="433116"/>
                  </a:lnTo>
                  <a:lnTo>
                    <a:pt x="942850" y="398232"/>
                  </a:lnTo>
                  <a:lnTo>
                    <a:pt x="977786" y="363759"/>
                  </a:lnTo>
                  <a:lnTo>
                    <a:pt x="1012947" y="329696"/>
                  </a:lnTo>
                  <a:lnTo>
                    <a:pt x="1048335" y="296043"/>
                  </a:lnTo>
                  <a:lnTo>
                    <a:pt x="1083950" y="262800"/>
                  </a:lnTo>
                  <a:lnTo>
                    <a:pt x="1119790" y="229967"/>
                  </a:lnTo>
                  <a:lnTo>
                    <a:pt x="1155857" y="197544"/>
                  </a:lnTo>
                  <a:lnTo>
                    <a:pt x="1192150" y="165531"/>
                  </a:lnTo>
                  <a:lnTo>
                    <a:pt x="1228670" y="133929"/>
                  </a:lnTo>
                  <a:lnTo>
                    <a:pt x="1265415" y="102737"/>
                  </a:lnTo>
                  <a:lnTo>
                    <a:pt x="1302387" y="71954"/>
                  </a:lnTo>
                  <a:lnTo>
                    <a:pt x="1339585" y="41582"/>
                  </a:lnTo>
                  <a:lnTo>
                    <a:pt x="1377010" y="11620"/>
                  </a:lnTo>
                  <a:lnTo>
                    <a:pt x="1392174" y="0"/>
                  </a:lnTo>
                </a:path>
              </a:pathLst>
            </a:custGeom>
            <a:ln w="3810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0598" y="5774545"/>
              <a:ext cx="161925" cy="151765"/>
            </a:xfrm>
            <a:custGeom>
              <a:avLst/>
              <a:gdLst/>
              <a:ahLst/>
              <a:cxnLst/>
              <a:rect l="l" t="t" r="r" b="b"/>
              <a:pathLst>
                <a:path w="161925" h="151764">
                  <a:moveTo>
                    <a:pt x="101991" y="151515"/>
                  </a:moveTo>
                  <a:lnTo>
                    <a:pt x="161866" y="0"/>
                  </a:lnTo>
                  <a:lnTo>
                    <a:pt x="0" y="18470"/>
                  </a:lnTo>
                </a:path>
                <a:path w="161925" h="151764">
                  <a:moveTo>
                    <a:pt x="50995" y="84992"/>
                  </a:moveTo>
                  <a:lnTo>
                    <a:pt x="161866" y="0"/>
                  </a:lnTo>
                </a:path>
              </a:pathLst>
            </a:custGeom>
            <a:ln w="38110">
              <a:solidFill>
                <a:srgbClr val="34A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9800" y="2311400"/>
            <a:ext cx="27209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conditional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statement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3600" y="2540000"/>
            <a:ext cx="27768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2500"/>
              </a:lnSpc>
              <a:spcBef>
                <a:spcPts val="100"/>
              </a:spcBef>
            </a:pP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Variable</a:t>
            </a:r>
            <a:r>
              <a:rPr sz="2000" b="1" spc="-4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or</a:t>
            </a:r>
            <a:r>
              <a:rPr sz="2000" b="1" spc="-4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20" dirty="0">
                <a:solidFill>
                  <a:srgbClr val="3F969A"/>
                </a:solidFill>
                <a:latin typeface="Avenir Next"/>
                <a:cs typeface="Avenir Next"/>
              </a:rPr>
              <a:t>expression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with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F969A"/>
                </a:solidFill>
                <a:latin typeface="Avenir Next"/>
                <a:cs typeface="Avenir Next"/>
              </a:rPr>
              <a:t>boolean</a:t>
            </a:r>
            <a:r>
              <a:rPr sz="2000" b="1" spc="-5" dirty="0">
                <a:solidFill>
                  <a:srgbClr val="3F969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F969A"/>
                </a:solidFill>
                <a:latin typeface="Avenir Next"/>
                <a:cs typeface="Avenir Next"/>
              </a:rPr>
              <a:t>result</a:t>
            </a:r>
            <a:endParaRPr sz="2000">
              <a:latin typeface="Avenir Next"/>
              <a:cs typeface="Avenir N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4140200"/>
            <a:ext cx="838200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0">
              <a:lnSpc>
                <a:spcPts val="3060"/>
              </a:lnSpc>
              <a:spcBef>
                <a:spcPts val="100"/>
              </a:spcBef>
              <a:tabLst>
                <a:tab pos="3199765" algn="l"/>
                <a:tab pos="5584825" algn="l"/>
              </a:tabLst>
            </a:pPr>
            <a:r>
              <a:rPr sz="26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10" dirty="0">
                <a:latin typeface="Menlo"/>
                <a:cs typeface="Menlo"/>
              </a:rPr>
              <a:t>(statement)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398520">
              <a:lnSpc>
                <a:spcPts val="3000"/>
              </a:lnSpc>
              <a:tabLst>
                <a:tab pos="4789805" algn="l"/>
                <a:tab pos="53860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398520">
              <a:lnSpc>
                <a:spcPts val="3000"/>
              </a:lnSpc>
              <a:tabLst>
                <a:tab pos="4789805" algn="l"/>
                <a:tab pos="6777990" algn="l"/>
                <a:tab pos="7374255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0" dirty="0">
                <a:solidFill>
                  <a:srgbClr val="808080"/>
                </a:solidFill>
                <a:latin typeface="Menlo"/>
                <a:cs typeface="Menlo"/>
              </a:rPr>
              <a:t>true</a:t>
            </a:r>
            <a:endParaRPr sz="2600">
              <a:latin typeface="Menlo"/>
              <a:cs typeface="Menlo"/>
            </a:endParaRPr>
          </a:p>
          <a:p>
            <a:pPr marL="2603500">
              <a:lnSpc>
                <a:spcPts val="3000"/>
              </a:lnSpc>
              <a:tabLst>
                <a:tab pos="3001010" algn="l"/>
                <a:tab pos="3994785" algn="l"/>
              </a:tabLst>
            </a:pPr>
            <a:r>
              <a:rPr sz="2600" spc="-50" dirty="0">
                <a:latin typeface="Menlo"/>
                <a:cs typeface="Menlo"/>
              </a:rPr>
              <a:t>}</a:t>
            </a:r>
            <a:r>
              <a:rPr sz="2600" dirty="0">
                <a:latin typeface="Menlo"/>
                <a:cs typeface="Menlo"/>
              </a:rPr>
              <a:t>	</a:t>
            </a:r>
            <a:r>
              <a:rPr sz="26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6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600" spc="-50" dirty="0">
                <a:latin typeface="Menlo"/>
                <a:cs typeface="Menlo"/>
              </a:rPr>
              <a:t>{</a:t>
            </a:r>
            <a:endParaRPr sz="2600">
              <a:latin typeface="Menlo"/>
              <a:cs typeface="Menlo"/>
            </a:endParaRPr>
          </a:p>
          <a:p>
            <a:pPr marL="3398520">
              <a:lnSpc>
                <a:spcPts val="3000"/>
              </a:lnSpc>
              <a:tabLst>
                <a:tab pos="4789805" algn="l"/>
                <a:tab pos="5386070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//Code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to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execute</a:t>
            </a:r>
            <a:endParaRPr sz="2600">
              <a:latin typeface="Menlo"/>
              <a:cs typeface="Menlo"/>
            </a:endParaRPr>
          </a:p>
          <a:p>
            <a:pPr marL="3398520">
              <a:lnSpc>
                <a:spcPts val="3000"/>
              </a:lnSpc>
              <a:tabLst>
                <a:tab pos="4789805" algn="l"/>
                <a:tab pos="6777990" algn="l"/>
                <a:tab pos="7374255" algn="l"/>
              </a:tabLst>
            </a:pP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//When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statement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25" dirty="0">
                <a:solidFill>
                  <a:srgbClr val="808080"/>
                </a:solidFill>
                <a:latin typeface="Menlo"/>
                <a:cs typeface="Menlo"/>
              </a:rPr>
              <a:t>is</a:t>
            </a:r>
            <a:r>
              <a:rPr sz="2600" i="1" dirty="0">
                <a:solidFill>
                  <a:srgbClr val="808080"/>
                </a:solidFill>
                <a:latin typeface="Menlo"/>
                <a:cs typeface="Menlo"/>
              </a:rPr>
              <a:t>	</a:t>
            </a:r>
            <a:r>
              <a:rPr sz="2600" i="1" spc="-10" dirty="0">
                <a:solidFill>
                  <a:srgbClr val="808080"/>
                </a:solidFill>
                <a:latin typeface="Menlo"/>
                <a:cs typeface="Menlo"/>
              </a:rPr>
              <a:t>false</a:t>
            </a:r>
            <a:endParaRPr sz="2600">
              <a:latin typeface="Menlo"/>
              <a:cs typeface="Menlo"/>
            </a:endParaRPr>
          </a:p>
          <a:p>
            <a:pPr marL="2603500">
              <a:lnSpc>
                <a:spcPts val="3060"/>
              </a:lnSpc>
            </a:pPr>
            <a:r>
              <a:rPr sz="2600" dirty="0">
                <a:latin typeface="Menlo"/>
                <a:cs typeface="Menlo"/>
              </a:rPr>
              <a:t>}</a:t>
            </a:r>
            <a:endParaRPr sz="26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Menlo"/>
              <a:cs typeface="Menlo"/>
            </a:endParaRPr>
          </a:p>
          <a:p>
            <a:pPr marL="12700" marR="5615940" indent="139700">
              <a:lnSpc>
                <a:spcPct val="112500"/>
              </a:lnSpc>
            </a:pP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Keyword</a:t>
            </a:r>
            <a:r>
              <a:rPr sz="2000" b="1" spc="-10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specifying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alternative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</a:t>
            </a:r>
            <a:r>
              <a:rPr sz="2000" b="1" dirty="0">
                <a:solidFill>
                  <a:srgbClr val="34A5DA"/>
                </a:solidFill>
                <a:latin typeface="Avenir Next"/>
                <a:cs typeface="Avenir Next"/>
              </a:rPr>
              <a:t>code</a:t>
            </a:r>
            <a:r>
              <a:rPr sz="2000" b="1" spc="-10" dirty="0">
                <a:solidFill>
                  <a:srgbClr val="34A5DA"/>
                </a:solidFill>
                <a:latin typeface="Avenir Next"/>
                <a:cs typeface="Avenir Next"/>
              </a:rPr>
              <a:t> block</a:t>
            </a:r>
            <a:endParaRPr sz="2000">
              <a:latin typeface="Avenir Next"/>
              <a:cs typeface="Avenir N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82600"/>
            <a:ext cx="7994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838787"/>
                </a:solidFill>
                <a:latin typeface="DIN Alternate"/>
                <a:cs typeface="DIN Alternate"/>
              </a:rPr>
              <a:t>INTRODUCTION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60" dirty="0">
                <a:solidFill>
                  <a:srgbClr val="838787"/>
                </a:solidFill>
                <a:latin typeface="DIN Alternate"/>
                <a:cs typeface="DIN Alternate"/>
              </a:rPr>
              <a:t>TO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dirty="0">
                <a:solidFill>
                  <a:srgbClr val="838787"/>
                </a:solidFill>
                <a:latin typeface="DIN Alternate"/>
                <a:cs typeface="DIN Alternate"/>
              </a:rPr>
              <a:t>JAVA: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0" dirty="0">
                <a:solidFill>
                  <a:srgbClr val="838787"/>
                </a:solidFill>
                <a:latin typeface="DIN Alternate"/>
                <a:cs typeface="DIN Alternate"/>
              </a:rPr>
              <a:t>CONDITIONAL</a:t>
            </a:r>
            <a:r>
              <a:rPr sz="2400" spc="290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85" dirty="0">
                <a:solidFill>
                  <a:srgbClr val="838787"/>
                </a:solidFill>
                <a:latin typeface="DIN Alternate"/>
                <a:cs typeface="DIN Alternate"/>
              </a:rPr>
              <a:t>FLOW</a:t>
            </a:r>
            <a:r>
              <a:rPr sz="2400" spc="295" dirty="0">
                <a:solidFill>
                  <a:srgbClr val="838787"/>
                </a:solidFill>
                <a:latin typeface="DIN Alternate"/>
                <a:cs typeface="DIN Alternate"/>
              </a:rPr>
              <a:t> </a:t>
            </a:r>
            <a:r>
              <a:rPr sz="2400" spc="105" dirty="0">
                <a:solidFill>
                  <a:srgbClr val="838787"/>
                </a:solidFill>
                <a:latin typeface="DIN Alternate"/>
                <a:cs typeface="DIN Alternate"/>
              </a:rPr>
              <a:t>CONTROL</a:t>
            </a:r>
            <a:endParaRPr sz="2400">
              <a:latin typeface="DIN Alternate"/>
              <a:cs typeface="DIN Alternat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09700"/>
            <a:ext cx="5912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IF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-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dirty="0">
                <a:solidFill>
                  <a:srgbClr val="34A5DA"/>
                </a:solidFill>
                <a:latin typeface="DIN Condensed"/>
                <a:cs typeface="DIN Condensed"/>
              </a:rPr>
              <a:t>ELSE</a:t>
            </a:r>
            <a:r>
              <a:rPr sz="4800" b="1" spc="-20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75" dirty="0">
                <a:solidFill>
                  <a:srgbClr val="34A5DA"/>
                </a:solidFill>
                <a:latin typeface="DIN Condensed"/>
                <a:cs typeface="DIN Condensed"/>
              </a:rPr>
              <a:t>STATEMENT:</a:t>
            </a:r>
            <a:r>
              <a:rPr sz="4800" b="1" spc="-15" dirty="0">
                <a:solidFill>
                  <a:srgbClr val="34A5DA"/>
                </a:solidFill>
                <a:latin typeface="DIN Condensed"/>
                <a:cs typeface="DIN Condensed"/>
              </a:rPr>
              <a:t> </a:t>
            </a:r>
            <a:r>
              <a:rPr sz="4800" b="1" spc="-10" dirty="0">
                <a:solidFill>
                  <a:srgbClr val="34A5DA"/>
                </a:solidFill>
                <a:latin typeface="DIN Condensed"/>
                <a:cs typeface="DIN Condensed"/>
              </a:rPr>
              <a:t>EXAMPLE</a:t>
            </a:r>
            <a:endParaRPr sz="4800">
              <a:latin typeface="DIN Condensed"/>
              <a:cs typeface="DIN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5156" y="3606800"/>
            <a:ext cx="5397500" cy="5397500"/>
          </a:xfrm>
          <a:custGeom>
            <a:avLst/>
            <a:gdLst/>
            <a:ahLst/>
            <a:cxnLst/>
            <a:rect l="l" t="t" r="r" b="b"/>
            <a:pathLst>
              <a:path w="5397500" h="5397500">
                <a:moveTo>
                  <a:pt x="5242176" y="0"/>
                </a:moveTo>
                <a:lnTo>
                  <a:pt x="155991" y="0"/>
                </a:lnTo>
                <a:lnTo>
                  <a:pt x="125945" y="118"/>
                </a:lnTo>
                <a:lnTo>
                  <a:pt x="82280" y="3209"/>
                </a:lnTo>
                <a:lnTo>
                  <a:pt x="45575" y="16788"/>
                </a:lnTo>
                <a:lnTo>
                  <a:pt x="16778" y="45585"/>
                </a:lnTo>
                <a:lnTo>
                  <a:pt x="3205" y="82283"/>
                </a:lnTo>
                <a:lnTo>
                  <a:pt x="116" y="125659"/>
                </a:lnTo>
                <a:lnTo>
                  <a:pt x="0" y="5242191"/>
                </a:lnTo>
                <a:lnTo>
                  <a:pt x="126" y="5271840"/>
                </a:lnTo>
                <a:lnTo>
                  <a:pt x="3209" y="5315227"/>
                </a:lnTo>
                <a:lnTo>
                  <a:pt x="16778" y="5351916"/>
                </a:lnTo>
                <a:lnTo>
                  <a:pt x="45575" y="5380716"/>
                </a:lnTo>
                <a:lnTo>
                  <a:pt x="82269" y="5394290"/>
                </a:lnTo>
                <a:lnTo>
                  <a:pt x="125656" y="5397381"/>
                </a:lnTo>
                <a:lnTo>
                  <a:pt x="155305" y="5397500"/>
                </a:lnTo>
                <a:lnTo>
                  <a:pt x="5241490" y="5397500"/>
                </a:lnTo>
                <a:lnTo>
                  <a:pt x="5295362" y="5396549"/>
                </a:lnTo>
                <a:lnTo>
                  <a:pt x="5333336" y="5389892"/>
                </a:lnTo>
                <a:lnTo>
                  <a:pt x="5367874" y="5367883"/>
                </a:lnTo>
                <a:lnTo>
                  <a:pt x="5389877" y="5333339"/>
                </a:lnTo>
                <a:lnTo>
                  <a:pt x="5396547" y="5295369"/>
                </a:lnTo>
                <a:lnTo>
                  <a:pt x="5397378" y="5271840"/>
                </a:lnTo>
                <a:lnTo>
                  <a:pt x="5397367" y="125659"/>
                </a:lnTo>
                <a:lnTo>
                  <a:pt x="5394279" y="82272"/>
                </a:lnTo>
                <a:lnTo>
                  <a:pt x="5380703" y="45585"/>
                </a:lnTo>
                <a:lnTo>
                  <a:pt x="5351911" y="16788"/>
                </a:lnTo>
                <a:lnTo>
                  <a:pt x="5315222" y="3209"/>
                </a:lnTo>
                <a:lnTo>
                  <a:pt x="5271827" y="118"/>
                </a:lnTo>
                <a:lnTo>
                  <a:pt x="5242176" y="0"/>
                </a:lnTo>
                <a:close/>
              </a:path>
            </a:pathLst>
          </a:custGeom>
          <a:solidFill>
            <a:srgbClr val="A7AAA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3300" y="5219700"/>
            <a:ext cx="3237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5710" algn="l"/>
                <a:tab pos="2000250" algn="l"/>
                <a:tab pos="2306320" algn="l"/>
              </a:tabLst>
            </a:pP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boolean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0" dirty="0">
                <a:latin typeface="Menlo"/>
                <a:cs typeface="Menlo"/>
              </a:rPr>
              <a:t>flag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1480"/>
                </a:solidFill>
                <a:latin typeface="Menlo"/>
                <a:cs typeface="Menlo"/>
              </a:rPr>
              <a:t>false</a:t>
            </a:r>
            <a:r>
              <a:rPr sz="2000" spc="-10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300" y="5829300"/>
            <a:ext cx="46139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98140" algn="ctr">
              <a:lnSpc>
                <a:spcPct val="100000"/>
              </a:lnSpc>
              <a:spcBef>
                <a:spcPts val="100"/>
              </a:spcBef>
              <a:tabLst>
                <a:tab pos="458470" algn="l"/>
                <a:tab pos="152908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10" dirty="0">
                <a:latin typeface="Menlo"/>
                <a:cs typeface="Menlo"/>
              </a:rPr>
              <a:t>(flag)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458470" algn="ctr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"True"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R="3356610" algn="ctr">
              <a:lnSpc>
                <a:spcPct val="100000"/>
              </a:lnSpc>
              <a:tabLst>
                <a:tab pos="305435" algn="l"/>
                <a:tab pos="1069975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  <a:p>
            <a:pPr marL="611505" algn="ctr">
              <a:lnSpc>
                <a:spcPct val="100000"/>
              </a:lnSpc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"False"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  <a:p>
            <a:pPr marR="4427220" algn="ctr">
              <a:lnSpc>
                <a:spcPct val="100000"/>
              </a:lnSpc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0" y="5219700"/>
            <a:ext cx="1555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929640" algn="l"/>
                <a:tab pos="1235710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int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=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5</a:t>
            </a:r>
            <a:r>
              <a:rPr sz="2000" spc="-25" dirty="0">
                <a:latin typeface="Menlo"/>
                <a:cs typeface="Menlo"/>
              </a:rPr>
              <a:t>;</a:t>
            </a:r>
            <a:endParaRPr sz="20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0" y="5829300"/>
            <a:ext cx="2013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  <a:tab pos="929640" algn="l"/>
                <a:tab pos="1235710" algn="l"/>
                <a:tab pos="1847214" algn="l"/>
              </a:tabLst>
            </a:pPr>
            <a:r>
              <a:rPr sz="2000" b="1" spc="-25" dirty="0">
                <a:solidFill>
                  <a:srgbClr val="011480"/>
                </a:solidFill>
                <a:latin typeface="Menlo"/>
                <a:cs typeface="Menlo"/>
              </a:rPr>
              <a:t>if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25" dirty="0">
                <a:latin typeface="Menlo"/>
                <a:cs typeface="Menlo"/>
              </a:rPr>
              <a:t>(x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60" dirty="0">
                <a:latin typeface="Menlo"/>
                <a:cs typeface="Menlo"/>
              </a:rPr>
              <a:t>&gt;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25" dirty="0">
                <a:solidFill>
                  <a:srgbClr val="0432FE"/>
                </a:solidFill>
                <a:latin typeface="Menlo"/>
                <a:cs typeface="Menlo"/>
              </a:rPr>
              <a:t>10</a:t>
            </a:r>
            <a:r>
              <a:rPr sz="2000" spc="-25" dirty="0">
                <a:latin typeface="Menlo"/>
                <a:cs typeface="Menlo"/>
              </a:rPr>
              <a:t>)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3733" y="6134100"/>
            <a:ext cx="41548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0860" algn="l"/>
                <a:tab pos="3376929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50" dirty="0">
                <a:solidFill>
                  <a:srgbClr val="018001"/>
                </a:solidFill>
                <a:latin typeface="Menlo"/>
                <a:cs typeface="Menlo"/>
              </a:rPr>
              <a:t>&gt;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10"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2000" y="6438900"/>
            <a:ext cx="1249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135" algn="l"/>
                <a:tab pos="1082675" algn="l"/>
              </a:tabLst>
            </a:pPr>
            <a:r>
              <a:rPr sz="2000" spc="-50" dirty="0">
                <a:latin typeface="Menlo"/>
                <a:cs typeface="Menlo"/>
              </a:rPr>
              <a:t>}</a:t>
            </a:r>
            <a:r>
              <a:rPr sz="2000" dirty="0">
                <a:latin typeface="Menlo"/>
                <a:cs typeface="Menlo"/>
              </a:rPr>
              <a:t>	</a:t>
            </a:r>
            <a:r>
              <a:rPr sz="2000" b="1" spc="-20" dirty="0">
                <a:solidFill>
                  <a:srgbClr val="011480"/>
                </a:solidFill>
                <a:latin typeface="Menlo"/>
                <a:cs typeface="Menlo"/>
              </a:rPr>
              <a:t>else</a:t>
            </a:r>
            <a:r>
              <a:rPr sz="2000" b="1" dirty="0">
                <a:solidFill>
                  <a:srgbClr val="011480"/>
                </a:solidFill>
                <a:latin typeface="Menlo"/>
                <a:cs typeface="Menlo"/>
              </a:rPr>
              <a:t>	</a:t>
            </a:r>
            <a:r>
              <a:rPr sz="2000" spc="-50" dirty="0">
                <a:latin typeface="Menlo"/>
                <a:cs typeface="Menlo"/>
              </a:rPr>
              <a:t>{</a:t>
            </a:r>
            <a:endParaRPr sz="2000">
              <a:latin typeface="Menlo"/>
              <a:cs typeface="Menl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3733" y="6743700"/>
            <a:ext cx="4307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0860" algn="l"/>
                <a:tab pos="3529965" algn="l"/>
              </a:tabLst>
            </a:pPr>
            <a:r>
              <a:rPr sz="2000" spc="-10" dirty="0">
                <a:latin typeface="Menlo"/>
                <a:cs typeface="Menlo"/>
              </a:rPr>
              <a:t>System.</a:t>
            </a:r>
            <a:r>
              <a:rPr sz="2000" b="1" i="1" spc="-10" dirty="0">
                <a:solidFill>
                  <a:srgbClr val="66177A"/>
                </a:solidFill>
                <a:latin typeface="Menlo-BoldItalic"/>
                <a:cs typeface="Menlo-BoldItalic"/>
              </a:rPr>
              <a:t>out</a:t>
            </a:r>
            <a:r>
              <a:rPr sz="2000" spc="-10" dirty="0">
                <a:latin typeface="Menlo"/>
                <a:cs typeface="Menlo"/>
              </a:rPr>
              <a:t>.print(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"x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25" dirty="0">
                <a:solidFill>
                  <a:srgbClr val="018001"/>
                </a:solidFill>
                <a:latin typeface="Menlo"/>
                <a:cs typeface="Menlo"/>
              </a:rPr>
              <a:t>=&lt;</a:t>
            </a:r>
            <a:r>
              <a:rPr sz="2000" b="1" dirty="0">
                <a:solidFill>
                  <a:srgbClr val="018001"/>
                </a:solidFill>
                <a:latin typeface="Menlo"/>
                <a:cs typeface="Menlo"/>
              </a:rPr>
              <a:t>	</a:t>
            </a:r>
            <a:r>
              <a:rPr sz="2000" b="1" spc="-10" dirty="0">
                <a:solidFill>
                  <a:srgbClr val="018001"/>
                </a:solidFill>
                <a:latin typeface="Menlo"/>
                <a:cs typeface="Menlo"/>
              </a:rPr>
              <a:t>10"</a:t>
            </a:r>
            <a:r>
              <a:rPr sz="2000" spc="-10" dirty="0">
                <a:latin typeface="Menlo"/>
                <a:cs typeface="Menlo"/>
              </a:rPr>
              <a:t>);</a:t>
            </a:r>
            <a:endParaRPr sz="2000">
              <a:latin typeface="Menlo"/>
              <a:cs typeface="Menl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2000" y="704850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enlo"/>
                <a:cs typeface="Menlo"/>
              </a:rPr>
              <a:t>}</a:t>
            </a:r>
            <a:endParaRPr sz="2000">
              <a:latin typeface="Menlo"/>
              <a:cs typeface="Menl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7800" y="3073400"/>
            <a:ext cx="3862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Boolean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variable</a:t>
            </a:r>
            <a:r>
              <a:rPr sz="2200" b="1" spc="-5" dirty="0">
                <a:solidFill>
                  <a:srgbClr val="E42832"/>
                </a:solidFill>
                <a:latin typeface="Avenir Next"/>
                <a:cs typeface="Avenir Next"/>
              </a:rPr>
              <a:t> 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32800" y="3073400"/>
            <a:ext cx="2338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E42832"/>
                </a:solidFill>
                <a:latin typeface="Avenir Next"/>
                <a:cs typeface="Avenir Next"/>
              </a:rPr>
              <a:t>Inline</a:t>
            </a:r>
            <a:r>
              <a:rPr sz="2200" b="1" spc="-10" dirty="0">
                <a:solidFill>
                  <a:srgbClr val="E42832"/>
                </a:solidFill>
                <a:latin typeface="Avenir Next"/>
                <a:cs typeface="Avenir Next"/>
              </a:rPr>
              <a:t> expression</a:t>
            </a:r>
            <a:endParaRPr sz="2200">
              <a:latin typeface="Avenir Next"/>
              <a:cs typeface="Avenir Nex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37422" y="451792"/>
            <a:ext cx="31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38787"/>
                </a:solidFill>
                <a:latin typeface="DIN Alternate"/>
                <a:cs typeface="DIN Alternate"/>
              </a:rPr>
              <a:t>10</a:t>
            </a:r>
            <a:endParaRPr sz="2400">
              <a:latin typeface="DIN Alternate"/>
              <a:cs typeface="DIN Alternat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A5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1716</Words>
  <Application>Microsoft Macintosh PowerPoint</Application>
  <PresentationFormat>Произвольный</PresentationFormat>
  <Paragraphs>323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Avenir Next</vt:lpstr>
      <vt:lpstr>Avenir Next Demi</vt:lpstr>
      <vt:lpstr>AvenirNext-Medium</vt:lpstr>
      <vt:lpstr>AvenirNext-MediumItalic</vt:lpstr>
      <vt:lpstr>DIN Alternate</vt:lpstr>
      <vt:lpstr>DIN Condensed</vt:lpstr>
      <vt:lpstr>Lucida Grande</vt:lpstr>
      <vt:lpstr>Menlo</vt:lpstr>
      <vt:lpstr>Menlo-BoldItalic</vt:lpstr>
      <vt:lpstr>Verdana</vt:lpstr>
      <vt:lpstr>Office Theme</vt:lpstr>
      <vt:lpstr>Презентация PowerPoint</vt:lpstr>
      <vt:lpstr>CONDITIONAL FLOW CONTROL</vt:lpstr>
      <vt:lpstr>CONDITIONAL STATEMENTS</vt:lpstr>
      <vt:lpstr>INTRODUCTION TO JAVA: CONDITIONAL FLOW CONTROL</vt:lpstr>
      <vt:lpstr>IF STATEMENT: SYNTAX</vt:lpstr>
      <vt:lpstr>INTRODUCTION TO JAVA: CONDITIONAL FLOW CONTROL</vt:lpstr>
      <vt:lpstr>INTRODUCTION TO JAVA: CONDITIONAL FLOW CONTROL</vt:lpstr>
      <vt:lpstr>IF - ELSE STATEMENT: SYNTAX</vt:lpstr>
      <vt:lpstr>INTRODUCTION TO JAVA: CONDITIONAL FLOW CONTROL</vt:lpstr>
      <vt:lpstr>INTRODUCTION TO JAVA: CONDITIONAL FLOW CONTROL</vt:lpstr>
      <vt:lpstr>IF - ELSE IF STATEMENT: SYNTAX</vt:lpstr>
      <vt:lpstr>INTRODUCTION TO JAVA: CONDITIONAL FLOW CONTROL</vt:lpstr>
      <vt:lpstr>INTRODUCTION TO JAVA: CONDITIONAL FLOW CONTROL</vt:lpstr>
      <vt:lpstr>IF - ELSE IF - ELSE STATEMENT: SYNTAX</vt:lpstr>
      <vt:lpstr>INTRODUCTION TO JAVA: CONDITIONAL FLOW CONTROL</vt:lpstr>
      <vt:lpstr>IF - ELSE IF - ELSE STATEMENT RULES RECAP</vt:lpstr>
      <vt:lpstr>SWITCH STATEMENT OVERVIEW</vt:lpstr>
      <vt:lpstr>INTRODUCTION TO JAVA: CONDITIONAL FLOW CONTROL</vt:lpstr>
      <vt:lpstr>INTRODUCTION TO JAVA: CONDITIONAL FLOW CONTROL</vt:lpstr>
      <vt:lpstr>BUILDING BOOLEAN EXPRESSIONS</vt:lpstr>
      <vt:lpstr>THE EQUALITY AND RELATIONAL OPERATORS</vt:lpstr>
      <vt:lpstr>CONDITIONAL OPERATORS</vt:lpstr>
      <vt:lpstr>COMPLEX BOOLEAN STATEMENT EXAMPLE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9</cp:revision>
  <cp:lastPrinted>2022-12-02T22:03:09Z</cp:lastPrinted>
  <dcterms:created xsi:type="dcterms:W3CDTF">2022-12-02T19:33:32Z</dcterms:created>
  <dcterms:modified xsi:type="dcterms:W3CDTF">2023-01-19T21:11:35Z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2022-10-25T00:00:00Z</vt:filetime>
  </property>
  <property fmtid="{D5CDD505-2E9C-101B-9397-08002B2CF9AE}" pid="3" name="Creator">
    <vt:lpwstr>Keynote</vt:lpwstr>
  </property>
  <property fmtid="{D5CDD505-2E9C-101B-9397-08002B2CF9AE}" pid="4" name="LastSaved">
    <vt:filetime>2022-12-02T00:00:00Z</vt:filetime>
  </property>
  <property fmtid="{D5CDD505-2E9C-101B-9397-08002B2CF9AE}" pid="5" name="Producer">
    <vt:lpwstr>Acrobat Pro 22.3.20258</vt:lpwstr>
  </property>
</Properties>
</file>