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639" r:id="rId2"/>
    <p:sldId id="256" r:id="rId3"/>
    <p:sldId id="405" r:id="rId4"/>
    <p:sldId id="406" r:id="rId5"/>
    <p:sldId id="407" r:id="rId6"/>
    <p:sldId id="408" r:id="rId7"/>
    <p:sldId id="409" r:id="rId8"/>
    <p:sldId id="410" r:id="rId9"/>
    <p:sldId id="411" r:id="rId10"/>
    <p:sldId id="412" r:id="rId11"/>
    <p:sldId id="413" r:id="rId12"/>
    <p:sldId id="414" r:id="rId13"/>
    <p:sldId id="415" r:id="rId14"/>
    <p:sldId id="416" r:id="rId15"/>
    <p:sldId id="417" r:id="rId16"/>
    <p:sldId id="418" r:id="rId17"/>
    <p:sldId id="419" r:id="rId18"/>
    <p:sldId id="428" r:id="rId19"/>
    <p:sldId id="429" r:id="rId20"/>
    <p:sldId id="430" r:id="rId21"/>
    <p:sldId id="431" r:id="rId22"/>
    <p:sldId id="432" r:id="rId23"/>
    <p:sldId id="433" r:id="rId24"/>
    <p:sldId id="434" r:id="rId25"/>
    <p:sldId id="435" r:id="rId26"/>
    <p:sldId id="436" r:id="rId27"/>
    <p:sldId id="437" r:id="rId28"/>
    <p:sldId id="438" r:id="rId29"/>
  </p:sldIdLst>
  <p:sldSz cx="13004800" cy="9753600"/>
  <p:notesSz cx="13004800" cy="97536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5"/>
    <p:restoredTop sz="94666"/>
  </p:normalViewPr>
  <p:slideViewPr>
    <p:cSldViewPr>
      <p:cViewPr varScale="1">
        <p:scale>
          <a:sx n="72" d="100"/>
          <a:sy n="72" d="100"/>
        </p:scale>
        <p:origin x="1216" y="20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44500" y="482600"/>
            <a:ext cx="7371080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rgbClr val="34A5DA"/>
                </a:solidFill>
                <a:latin typeface="DIN Condensed"/>
                <a:cs typeface="DIN Condense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0" y="5462016"/>
            <a:ext cx="9103360" cy="2438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00" b="0" i="0" u="sng">
                <a:solidFill>
                  <a:srgbClr val="34A5DA"/>
                </a:solidFill>
                <a:latin typeface="AvenirNext-Medium"/>
                <a:cs typeface="AvenirNext-Medium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1/12/23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34A5DA"/>
                </a:solidFill>
                <a:latin typeface="DIN Condensed"/>
                <a:cs typeface="DIN Condense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400" b="0" i="0" u="sng">
                <a:solidFill>
                  <a:srgbClr val="34A5DA"/>
                </a:solidFill>
                <a:latin typeface="AvenirNext-Medium"/>
                <a:cs typeface="AvenirNext-Medium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1/12/23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34A5DA"/>
                </a:solidFill>
                <a:latin typeface="DIN Condensed"/>
                <a:cs typeface="DIN Condense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44500" y="2715869"/>
            <a:ext cx="4186554" cy="571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00" b="0" i="0">
                <a:solidFill>
                  <a:srgbClr val="222222"/>
                </a:solidFill>
                <a:latin typeface="AvenirNext-Medium"/>
                <a:cs typeface="AvenirNext-Medium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97472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1/12/23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34A5DA"/>
                </a:solidFill>
                <a:latin typeface="DIN Condensed"/>
                <a:cs typeface="DIN Condense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1/12/23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06400" y="6140889"/>
            <a:ext cx="12192000" cy="635"/>
          </a:xfrm>
          <a:custGeom>
            <a:avLst/>
            <a:gdLst/>
            <a:ahLst/>
            <a:cxnLst/>
            <a:rect l="l" t="t" r="r" b="b"/>
            <a:pathLst>
              <a:path w="12192000" h="635">
                <a:moveTo>
                  <a:pt x="0" y="266"/>
                </a:moveTo>
                <a:lnTo>
                  <a:pt x="12192000" y="0"/>
                </a:lnTo>
              </a:path>
            </a:pathLst>
          </a:custGeom>
          <a:ln w="38100">
            <a:solidFill>
              <a:srgbClr val="A7AA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1/12/23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06400" y="993156"/>
            <a:ext cx="12192000" cy="635"/>
          </a:xfrm>
          <a:custGeom>
            <a:avLst/>
            <a:gdLst/>
            <a:ahLst/>
            <a:cxnLst/>
            <a:rect l="l" t="t" r="r" b="b"/>
            <a:pathLst>
              <a:path w="12192000" h="634">
                <a:moveTo>
                  <a:pt x="0" y="266"/>
                </a:moveTo>
                <a:lnTo>
                  <a:pt x="12192000" y="0"/>
                </a:lnTo>
              </a:path>
            </a:pathLst>
          </a:custGeom>
          <a:ln w="25400">
            <a:solidFill>
              <a:srgbClr val="A6AA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44500" y="1397000"/>
            <a:ext cx="11755755" cy="7696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rgbClr val="34A5DA"/>
                </a:solidFill>
                <a:latin typeface="DIN Condensed"/>
                <a:cs typeface="DIN Condense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44500" y="2709340"/>
            <a:ext cx="12077065" cy="59867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00" b="0" i="0" u="sng">
                <a:solidFill>
                  <a:srgbClr val="34A5DA"/>
                </a:solidFill>
                <a:latin typeface="AvenirNext-Medium"/>
                <a:cs typeface="AvenirNext-Medium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421632" y="9070848"/>
            <a:ext cx="4161536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50240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1/12/23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363456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EDEC27E9-373B-6B40-A556-105FBCF8EAE4}"/>
              </a:ext>
            </a:extLst>
          </p:cNvPr>
          <p:cNvSpPr txBox="1">
            <a:spLocks/>
          </p:cNvSpPr>
          <p:nvPr/>
        </p:nvSpPr>
        <p:spPr>
          <a:xfrm>
            <a:off x="330201" y="386767"/>
            <a:ext cx="4648200" cy="487561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>
              <a:defRPr sz="4800" b="1" i="0">
                <a:solidFill>
                  <a:srgbClr val="34A5DA"/>
                </a:solidFill>
                <a:latin typeface="DIN Condensed"/>
                <a:ea typeface="+mj-ea"/>
                <a:cs typeface="DIN Condensed"/>
              </a:defRPr>
            </a:lvl1pPr>
          </a:lstStyle>
          <a:p>
            <a:pPr algn="ctr"/>
            <a:r>
              <a:rPr lang="en-US" sz="4000" dirty="0"/>
              <a:t>Java Basic Program</a:t>
            </a:r>
            <a:endParaRPr lang="en-FI" sz="4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029B29-1776-BC4A-8523-CDF46249FCAB}"/>
              </a:ext>
            </a:extLst>
          </p:cNvPr>
          <p:cNvSpPr txBox="1"/>
          <p:nvPr/>
        </p:nvSpPr>
        <p:spPr>
          <a:xfrm>
            <a:off x="508738" y="1676410"/>
            <a:ext cx="5784112" cy="51139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93" b="1" dirty="0">
                <a:latin typeface="Verdana" panose="020B0604030504040204" pitchFamily="34" charset="0"/>
                <a:ea typeface="Verdana" panose="020B0604030504040204" pitchFamily="34" charset="0"/>
              </a:rPr>
              <a:t>Module 1</a:t>
            </a:r>
          </a:p>
          <a:p>
            <a:pPr marL="243848" indent="-243848">
              <a:buFont typeface="+mj-lt"/>
              <a:buAutoNum type="arabicPeriod"/>
            </a:pPr>
            <a:r>
              <a:rPr lang="en-US" sz="1493" dirty="0">
                <a:latin typeface="Verdana" panose="020B0604030504040204" pitchFamily="34" charset="0"/>
                <a:ea typeface="Verdana" panose="020B0604030504040204" pitchFamily="34" charset="0"/>
              </a:rPr>
              <a:t>Introduction part, Languages Programing, Java history, JDK, “hello World”</a:t>
            </a:r>
          </a:p>
          <a:p>
            <a:pPr marL="243848" indent="-243848">
              <a:buFont typeface="+mj-lt"/>
              <a:buAutoNum type="arabicPeriod"/>
            </a:pPr>
            <a:r>
              <a:rPr lang="en-US" sz="1493" dirty="0">
                <a:latin typeface="Verdana" panose="020B0604030504040204" pitchFamily="34" charset="0"/>
                <a:ea typeface="Verdana" panose="020B0604030504040204" pitchFamily="34" charset="0"/>
              </a:rPr>
              <a:t>Project, package, Class, method</a:t>
            </a:r>
          </a:p>
          <a:p>
            <a:pPr marL="243848" indent="-243848">
              <a:buFont typeface="+mj-lt"/>
              <a:buAutoNum type="arabicPeriod"/>
            </a:pPr>
            <a:r>
              <a:rPr lang="en-US" sz="1493" dirty="0">
                <a:latin typeface="Verdana" panose="020B0604030504040204" pitchFamily="34" charset="0"/>
                <a:ea typeface="Verdana" panose="020B0604030504040204" pitchFamily="34" charset="0"/>
              </a:rPr>
              <a:t>Variables. Keyboard input</a:t>
            </a:r>
          </a:p>
          <a:p>
            <a:pPr marL="243848" indent="-243848">
              <a:buFont typeface="+mj-lt"/>
              <a:buAutoNum type="arabicPeriod"/>
            </a:pPr>
            <a:r>
              <a:rPr lang="en-US" sz="1493" dirty="0">
                <a:latin typeface="Verdana" panose="020B0604030504040204" pitchFamily="34" charset="0"/>
                <a:ea typeface="Verdana" panose="020B0604030504040204" pitchFamily="34" charset="0"/>
              </a:rPr>
              <a:t>Variables and data types</a:t>
            </a:r>
          </a:p>
          <a:p>
            <a:pPr marL="243848" indent="-243848">
              <a:buFont typeface="+mj-lt"/>
              <a:buAutoNum type="arabicPeriod"/>
            </a:pPr>
            <a:r>
              <a:rPr lang="en-US" sz="1493" dirty="0">
                <a:latin typeface="Verdana" panose="020B0604030504040204" pitchFamily="34" charset="0"/>
                <a:ea typeface="Verdana" panose="020B0604030504040204" pitchFamily="34" charset="0"/>
              </a:rPr>
              <a:t>Consultation</a:t>
            </a:r>
          </a:p>
          <a:p>
            <a:endParaRPr lang="en-US" sz="1493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493" b="1" dirty="0">
                <a:latin typeface="Verdana" panose="020B0604030504040204" pitchFamily="34" charset="0"/>
                <a:ea typeface="Verdana" panose="020B0604030504040204" pitchFamily="34" charset="0"/>
              </a:rPr>
              <a:t>Module 2</a:t>
            </a:r>
          </a:p>
          <a:p>
            <a:pPr marL="243848" indent="-243848">
              <a:buFont typeface="+mj-lt"/>
              <a:buAutoNum type="arabicPeriod"/>
            </a:pPr>
            <a:r>
              <a:rPr lang="en-US" sz="1493" dirty="0">
                <a:latin typeface="Verdana" panose="020B0604030504040204" pitchFamily="34" charset="0"/>
                <a:ea typeface="Verdana" panose="020B0604030504040204" pitchFamily="34" charset="0"/>
              </a:rPr>
              <a:t>TEST #1 and second part Compilation and constructor</a:t>
            </a:r>
          </a:p>
          <a:p>
            <a:pPr marL="243848" indent="-243848">
              <a:buFont typeface="+mj-lt"/>
              <a:buAutoNum type="arabicPeriod"/>
            </a:pPr>
            <a:r>
              <a:rPr lang="en-US" sz="1493" dirty="0">
                <a:latin typeface="Verdana" panose="020B0604030504040204" pitchFamily="34" charset="0"/>
                <a:ea typeface="Verdana" panose="020B0604030504040204" pitchFamily="34" charset="0"/>
              </a:rPr>
              <a:t>Methods and Random ways</a:t>
            </a:r>
          </a:p>
          <a:p>
            <a:pPr marL="243848" indent="-243848">
              <a:buFont typeface="+mj-lt"/>
              <a:buAutoNum type="arabicPeriod"/>
            </a:pPr>
            <a:r>
              <a:rPr lang="en-US" sz="1493" dirty="0">
                <a:latin typeface="Verdana" panose="020B0604030504040204" pitchFamily="34" charset="0"/>
                <a:ea typeface="Verdana" panose="020B0604030504040204" pitchFamily="34" charset="0"/>
              </a:rPr>
              <a:t>Practice and examples with methods</a:t>
            </a:r>
          </a:p>
          <a:p>
            <a:pPr marL="243848" indent="-243848">
              <a:buFont typeface="+mj-lt"/>
              <a:buAutoNum type="arabicPeriod"/>
            </a:pPr>
            <a:r>
              <a:rPr lang="en-US" sz="1493" dirty="0" err="1">
                <a:latin typeface="Verdana" panose="020B0604030504040204" pitchFamily="34" charset="0"/>
                <a:ea typeface="Verdana" panose="020B0604030504040204" pitchFamily="34" charset="0"/>
              </a:rPr>
              <a:t>boolean</a:t>
            </a:r>
            <a:r>
              <a:rPr lang="en-US" sz="1493" dirty="0">
                <a:latin typeface="Verdana" panose="020B0604030504040204" pitchFamily="34" charset="0"/>
                <a:ea typeface="Verdana" panose="020B0604030504040204" pitchFamily="34" charset="0"/>
              </a:rPr>
              <a:t>. Boolean expressions</a:t>
            </a:r>
          </a:p>
          <a:p>
            <a:pPr marL="243848" indent="-243848">
              <a:buFont typeface="+mj-lt"/>
              <a:buAutoNum type="arabicPeriod"/>
            </a:pPr>
            <a:r>
              <a:rPr lang="en-US" sz="1493" dirty="0">
                <a:latin typeface="Verdana" panose="020B0604030504040204" pitchFamily="34" charset="0"/>
                <a:ea typeface="Verdana" panose="020B0604030504040204" pitchFamily="34" charset="0"/>
              </a:rPr>
              <a:t>Consultation</a:t>
            </a:r>
          </a:p>
          <a:p>
            <a:endParaRPr lang="en-US" sz="1493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493" b="1" dirty="0">
                <a:latin typeface="Verdana" panose="020B0604030504040204" pitchFamily="34" charset="0"/>
                <a:ea typeface="Verdana" panose="020B0604030504040204" pitchFamily="34" charset="0"/>
              </a:rPr>
              <a:t>Module 3</a:t>
            </a:r>
          </a:p>
          <a:p>
            <a:pPr marL="243848" indent="-243848">
              <a:buFont typeface="+mj-lt"/>
              <a:buAutoNum type="arabicPeriod"/>
            </a:pPr>
            <a:r>
              <a:rPr lang="en-US" sz="1493" dirty="0">
                <a:latin typeface="Verdana" panose="020B0604030504040204" pitchFamily="34" charset="0"/>
                <a:ea typeface="Verdana" panose="020B0604030504040204" pitchFamily="34" charset="0"/>
              </a:rPr>
              <a:t>if-else-if</a:t>
            </a:r>
          </a:p>
          <a:p>
            <a:pPr marL="243848" indent="-243848">
              <a:buFont typeface="+mj-lt"/>
              <a:buAutoNum type="arabicPeriod"/>
            </a:pPr>
            <a:r>
              <a:rPr lang="en-US" sz="1493" dirty="0">
                <a:latin typeface="Verdana" panose="020B0604030504040204" pitchFamily="34" charset="0"/>
                <a:ea typeface="Verdana" panose="020B0604030504040204" pitchFamily="34" charset="0"/>
              </a:rPr>
              <a:t>Switch, ternary operator</a:t>
            </a:r>
          </a:p>
          <a:p>
            <a:pPr marL="243848" indent="-243848">
              <a:buFont typeface="+mj-lt"/>
              <a:buAutoNum type="arabicPeriod"/>
            </a:pPr>
            <a:r>
              <a:rPr lang="en-US" sz="1493" dirty="0">
                <a:latin typeface="Verdana" panose="020B0604030504040204" pitchFamily="34" charset="0"/>
                <a:ea typeface="Verdana" panose="020B0604030504040204" pitchFamily="34" charset="0"/>
              </a:rPr>
              <a:t>Loops, for</a:t>
            </a:r>
          </a:p>
          <a:p>
            <a:pPr marL="243848" indent="-243848">
              <a:buFont typeface="+mj-lt"/>
              <a:buAutoNum type="arabicPeriod"/>
            </a:pPr>
            <a:r>
              <a:rPr lang="en-US" sz="1493" dirty="0">
                <a:latin typeface="Verdana" panose="020B0604030504040204" pitchFamily="34" charset="0"/>
                <a:ea typeface="Verdana" panose="020B0604030504040204" pitchFamily="34" charset="0"/>
              </a:rPr>
              <a:t>Loops, while, do while</a:t>
            </a:r>
          </a:p>
          <a:p>
            <a:pPr marL="243848" indent="-243848">
              <a:buFont typeface="+mj-lt"/>
              <a:buAutoNum type="arabicPeriod"/>
            </a:pPr>
            <a:r>
              <a:rPr lang="en-US" sz="1493" dirty="0">
                <a:latin typeface="Verdana" panose="020B0604030504040204" pitchFamily="34" charset="0"/>
                <a:ea typeface="Verdana" panose="020B0604030504040204" pitchFamily="34" charset="0"/>
              </a:rPr>
              <a:t>Consultation</a:t>
            </a:r>
          </a:p>
          <a:p>
            <a:endParaRPr lang="en-US" sz="128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C9557D-621B-AD40-8551-FB7F9D4CCB34}"/>
              </a:ext>
            </a:extLst>
          </p:cNvPr>
          <p:cNvSpPr txBox="1"/>
          <p:nvPr/>
        </p:nvSpPr>
        <p:spPr>
          <a:xfrm>
            <a:off x="6292849" y="1676400"/>
            <a:ext cx="6589350" cy="33087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93" b="1" dirty="0">
                <a:latin typeface="Verdana" panose="020B0604030504040204" pitchFamily="34" charset="0"/>
                <a:ea typeface="Verdana" panose="020B0604030504040204" pitchFamily="34" charset="0"/>
              </a:rPr>
              <a:t>Module 4</a:t>
            </a:r>
          </a:p>
          <a:p>
            <a:pPr marL="243848" indent="-243848">
              <a:buFont typeface="+mj-lt"/>
              <a:buAutoNum type="arabicPeriod"/>
            </a:pPr>
            <a:r>
              <a:rPr lang="en-US" sz="1493" dirty="0">
                <a:latin typeface="Verdana" panose="020B0604030504040204" pitchFamily="34" charset="0"/>
                <a:ea typeface="Verdana" panose="020B0604030504040204" pitchFamily="34" charset="0"/>
              </a:rPr>
              <a:t>Arrays in Java</a:t>
            </a:r>
          </a:p>
          <a:p>
            <a:pPr marL="243848" indent="-243848">
              <a:buFont typeface="+mj-lt"/>
              <a:buAutoNum type="arabicPeriod"/>
            </a:pPr>
            <a:r>
              <a:rPr lang="en-US" sz="1493" dirty="0">
                <a:latin typeface="Verdana" panose="020B0604030504040204" pitchFamily="34" charset="0"/>
                <a:ea typeface="Verdana" panose="020B0604030504040204" pitchFamily="34" charset="0"/>
              </a:rPr>
              <a:t>Arrays search and sort</a:t>
            </a:r>
          </a:p>
          <a:p>
            <a:pPr marL="243848" indent="-243848">
              <a:buFont typeface="+mj-lt"/>
              <a:buAutoNum type="arabicPeriod"/>
            </a:pPr>
            <a:r>
              <a:rPr lang="en-US" sz="1493" dirty="0">
                <a:latin typeface="Verdana" panose="020B0604030504040204" pitchFamily="34" charset="0"/>
                <a:ea typeface="Verdana" panose="020B0604030504040204" pitchFamily="34" charset="0"/>
              </a:rPr>
              <a:t>String, StringBuilder, </a:t>
            </a:r>
            <a:r>
              <a:rPr lang="en-US" sz="1493" dirty="0" err="1">
                <a:latin typeface="Verdana" panose="020B0604030504040204" pitchFamily="34" charset="0"/>
                <a:ea typeface="Verdana" panose="020B0604030504040204" pitchFamily="34" charset="0"/>
              </a:rPr>
              <a:t>StringBuffer</a:t>
            </a:r>
            <a:r>
              <a:rPr lang="en-US" sz="1493" dirty="0">
                <a:latin typeface="Verdana" panose="020B0604030504040204" pitchFamily="34" charset="0"/>
                <a:ea typeface="Verdana" panose="020B0604030504040204" pitchFamily="34" charset="0"/>
              </a:rPr>
              <a:t>, practice</a:t>
            </a:r>
            <a:endParaRPr lang="ru-RU" sz="1493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43848" indent="-243848">
              <a:buFont typeface="+mj-lt"/>
              <a:buAutoNum type="arabicPeriod"/>
            </a:pPr>
            <a:r>
              <a:rPr lang="en-US" sz="1493" dirty="0">
                <a:latin typeface="Verdana" panose="020B0604030504040204" pitchFamily="34" charset="0"/>
                <a:ea typeface="Verdana" panose="020B0604030504040204" pitchFamily="34" charset="0"/>
              </a:rPr>
              <a:t>TEST #2 and second part Class and Object</a:t>
            </a:r>
          </a:p>
          <a:p>
            <a:pPr marL="243848" indent="-243848">
              <a:buFont typeface="+mj-lt"/>
              <a:buAutoNum type="arabicPeriod"/>
            </a:pPr>
            <a:r>
              <a:rPr lang="en-US" sz="1493" dirty="0">
                <a:latin typeface="Verdana" panose="020B0604030504040204" pitchFamily="34" charset="0"/>
                <a:ea typeface="Verdana" panose="020B0604030504040204" pitchFamily="34" charset="0"/>
              </a:rPr>
              <a:t>Consultation</a:t>
            </a:r>
          </a:p>
          <a:p>
            <a:endParaRPr lang="en-US" sz="1493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493" b="1" dirty="0">
                <a:latin typeface="Verdana" panose="020B0604030504040204" pitchFamily="34" charset="0"/>
                <a:ea typeface="Verdana" panose="020B0604030504040204" pitchFamily="34" charset="0"/>
              </a:rPr>
              <a:t>Module 5</a:t>
            </a:r>
            <a:r>
              <a:rPr lang="ru-RU" sz="1493" b="1" dirty="0">
                <a:latin typeface="Verdana" panose="020B0604030504040204" pitchFamily="34" charset="0"/>
                <a:ea typeface="Verdana" panose="020B0604030504040204" pitchFamily="34" charset="0"/>
              </a:rPr>
              <a:t> (</a:t>
            </a:r>
            <a:r>
              <a:rPr lang="en-US" sz="1493" b="1" dirty="0">
                <a:latin typeface="Verdana" panose="020B0604030504040204" pitchFamily="34" charset="0"/>
                <a:ea typeface="Verdana" panose="020B0604030504040204" pitchFamily="34" charset="0"/>
              </a:rPr>
              <a:t>Optional)</a:t>
            </a:r>
          </a:p>
          <a:p>
            <a:pPr marL="243848" indent="-243848">
              <a:buFont typeface="+mj-lt"/>
              <a:buAutoNum type="arabicPeriod"/>
            </a:pPr>
            <a:r>
              <a:rPr lang="en-US" sz="1493" dirty="0">
                <a:latin typeface="Verdana" panose="020B0604030504040204" pitchFamily="34" charset="0"/>
                <a:ea typeface="Verdana" panose="020B0604030504040204" pitchFamily="34" charset="0"/>
              </a:rPr>
              <a:t>Method main() for the test and introduction to JUnit testing</a:t>
            </a:r>
          </a:p>
          <a:p>
            <a:pPr marL="243848" indent="-243848">
              <a:buFont typeface="+mj-lt"/>
              <a:buAutoNum type="arabicPeriod"/>
            </a:pPr>
            <a:r>
              <a:rPr lang="en-US" sz="1493" dirty="0">
                <a:latin typeface="Verdana" panose="020B0604030504040204" pitchFamily="34" charset="0"/>
                <a:ea typeface="Verdana" panose="020B0604030504040204" pitchFamily="34" charset="0"/>
              </a:rPr>
              <a:t>Practice, repetitions, console Lottery game</a:t>
            </a:r>
          </a:p>
          <a:p>
            <a:pPr marL="243848" indent="-243848">
              <a:buFont typeface="+mj-lt"/>
              <a:buAutoNum type="arabicPeriod"/>
            </a:pPr>
            <a:r>
              <a:rPr lang="en-US" sz="1493" dirty="0">
                <a:latin typeface="Verdana" panose="020B0604030504040204" pitchFamily="34" charset="0"/>
                <a:ea typeface="Verdana" panose="020B0604030504040204" pitchFamily="34" charset="0"/>
              </a:rPr>
              <a:t>Practice, implementation of the distribution of cards in Poker</a:t>
            </a:r>
          </a:p>
          <a:p>
            <a:pPr marL="243848" indent="-243848">
              <a:buFont typeface="+mj-lt"/>
              <a:buAutoNum type="arabicPeriod"/>
            </a:pPr>
            <a:r>
              <a:rPr lang="en-US" sz="1493" dirty="0">
                <a:latin typeface="Verdana" panose="020B0604030504040204" pitchFamily="34" charset="0"/>
                <a:ea typeface="Verdana" panose="020B0604030504040204" pitchFamily="34" charset="0"/>
              </a:rPr>
              <a:t>Summarizing and Introduction to the professional course program and the profession Back-end developer in Java </a:t>
            </a:r>
          </a:p>
          <a:p>
            <a:pPr marL="243848" indent="-243848">
              <a:buFont typeface="+mj-lt"/>
              <a:buAutoNum type="arabicPeriod"/>
            </a:pPr>
            <a:r>
              <a:rPr lang="en-US" sz="1493" dirty="0">
                <a:latin typeface="Verdana" panose="020B0604030504040204" pitchFamily="34" charset="0"/>
                <a:ea typeface="Verdana" panose="020B0604030504040204" pitchFamily="34" charset="0"/>
              </a:rPr>
              <a:t>Consultation (questions) </a:t>
            </a:r>
          </a:p>
        </p:txBody>
      </p:sp>
    </p:spTree>
    <p:extLst>
      <p:ext uri="{BB962C8B-B14F-4D97-AF65-F5344CB8AC3E}">
        <p14:creationId xmlns:p14="http://schemas.microsoft.com/office/powerpoint/2010/main" val="135832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477189"/>
            <a:ext cx="69056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10" dirty="0">
                <a:solidFill>
                  <a:srgbClr val="838787"/>
                </a:solidFill>
                <a:latin typeface="DIN Alternate"/>
                <a:cs typeface="DIN Alternate"/>
              </a:rPr>
              <a:t>INTRODUCTION</a:t>
            </a:r>
            <a:r>
              <a:rPr sz="2400" b="1" spc="295" dirty="0">
                <a:solidFill>
                  <a:srgbClr val="838787"/>
                </a:solidFill>
                <a:latin typeface="DIN Alternate"/>
                <a:cs typeface="DIN Alternate"/>
              </a:rPr>
              <a:t> </a:t>
            </a:r>
            <a:r>
              <a:rPr sz="2400" b="1" spc="60" dirty="0">
                <a:solidFill>
                  <a:srgbClr val="838787"/>
                </a:solidFill>
                <a:latin typeface="DIN Alternate"/>
                <a:cs typeface="DIN Alternate"/>
              </a:rPr>
              <a:t>TO</a:t>
            </a:r>
            <a:r>
              <a:rPr sz="2400" b="1" spc="300" dirty="0">
                <a:solidFill>
                  <a:srgbClr val="838787"/>
                </a:solidFill>
                <a:latin typeface="DIN Alternate"/>
                <a:cs typeface="DIN Alternate"/>
              </a:rPr>
              <a:t> </a:t>
            </a:r>
            <a:r>
              <a:rPr sz="2400" b="1" dirty="0">
                <a:solidFill>
                  <a:srgbClr val="838787"/>
                </a:solidFill>
                <a:latin typeface="DIN Alternate"/>
                <a:cs typeface="DIN Alternate"/>
              </a:rPr>
              <a:t>JAVA:</a:t>
            </a:r>
            <a:r>
              <a:rPr sz="2400" b="1" spc="300" dirty="0">
                <a:solidFill>
                  <a:srgbClr val="838787"/>
                </a:solidFill>
                <a:latin typeface="DIN Alternate"/>
                <a:cs typeface="DIN Alternate"/>
              </a:rPr>
              <a:t> </a:t>
            </a:r>
            <a:r>
              <a:rPr sz="2400" b="1" spc="95" dirty="0">
                <a:solidFill>
                  <a:srgbClr val="838787"/>
                </a:solidFill>
                <a:latin typeface="DIN Alternate"/>
                <a:cs typeface="DIN Alternate"/>
              </a:rPr>
              <a:t>LOOPING</a:t>
            </a:r>
            <a:r>
              <a:rPr sz="2400" b="1" spc="295" dirty="0">
                <a:solidFill>
                  <a:srgbClr val="838787"/>
                </a:solidFill>
                <a:latin typeface="DIN Alternate"/>
                <a:cs typeface="DIN Alternate"/>
              </a:rPr>
              <a:t> </a:t>
            </a:r>
            <a:r>
              <a:rPr sz="2400" b="1" spc="70" dirty="0">
                <a:solidFill>
                  <a:srgbClr val="838787"/>
                </a:solidFill>
                <a:latin typeface="DIN Alternate"/>
                <a:cs typeface="DIN Alternate"/>
              </a:rPr>
              <a:t>STATEMENTS</a:t>
            </a:r>
            <a:endParaRPr sz="2400">
              <a:latin typeface="DIN Alternate"/>
              <a:cs typeface="DIN Alternate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4500" y="1404320"/>
            <a:ext cx="40220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FOR LOOP: </a:t>
            </a:r>
            <a:r>
              <a:rPr spc="-10" dirty="0"/>
              <a:t>SUMMARY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44500" y="2689237"/>
            <a:ext cx="11620500" cy="48469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457200" marR="1395730" indent="-444500">
              <a:lnSpc>
                <a:spcPct val="112100"/>
              </a:lnSpc>
              <a:spcBef>
                <a:spcPts val="114"/>
              </a:spcBef>
            </a:pPr>
            <a:r>
              <a:rPr sz="5325" baseline="-5477" dirty="0">
                <a:solidFill>
                  <a:srgbClr val="34A5DA"/>
                </a:solidFill>
                <a:latin typeface="Lucida Grande"/>
                <a:cs typeface="Lucida Grande"/>
              </a:rPr>
              <a:t>▸</a:t>
            </a:r>
            <a:r>
              <a:rPr sz="5325" spc="615" baseline="-5477" dirty="0">
                <a:solidFill>
                  <a:srgbClr val="34A5DA"/>
                </a:solidFill>
                <a:latin typeface="Lucida Grande"/>
                <a:cs typeface="Lucida Grande"/>
              </a:rPr>
              <a:t> </a:t>
            </a:r>
            <a:r>
              <a:rPr sz="3400" dirty="0">
                <a:solidFill>
                  <a:srgbClr val="222222"/>
                </a:solidFill>
                <a:latin typeface="AvenirNext-Medium"/>
                <a:cs typeface="AvenirNext-Medium"/>
              </a:rPr>
              <a:t>Control</a:t>
            </a:r>
            <a:r>
              <a:rPr sz="3400" spc="-40" dirty="0">
                <a:solidFill>
                  <a:srgbClr val="222222"/>
                </a:solidFill>
                <a:latin typeface="AvenirNext-Medium"/>
                <a:cs typeface="AvenirNext-Medium"/>
              </a:rPr>
              <a:t> </a:t>
            </a:r>
            <a:r>
              <a:rPr sz="3400" dirty="0">
                <a:solidFill>
                  <a:srgbClr val="222222"/>
                </a:solidFill>
                <a:latin typeface="AvenirNext-Medium"/>
                <a:cs typeface="AvenirNext-Medium"/>
              </a:rPr>
              <a:t>structure</a:t>
            </a:r>
            <a:r>
              <a:rPr sz="3400" spc="-40" dirty="0">
                <a:solidFill>
                  <a:srgbClr val="222222"/>
                </a:solidFill>
                <a:latin typeface="AvenirNext-Medium"/>
                <a:cs typeface="AvenirNext-Medium"/>
              </a:rPr>
              <a:t> </a:t>
            </a:r>
            <a:r>
              <a:rPr sz="3400" dirty="0">
                <a:solidFill>
                  <a:srgbClr val="222222"/>
                </a:solidFill>
                <a:latin typeface="AvenirNext-Medium"/>
                <a:cs typeface="AvenirNext-Medium"/>
              </a:rPr>
              <a:t>that</a:t>
            </a:r>
            <a:r>
              <a:rPr sz="3400" spc="-35" dirty="0">
                <a:solidFill>
                  <a:srgbClr val="222222"/>
                </a:solidFill>
                <a:latin typeface="AvenirNext-Medium"/>
                <a:cs typeface="AvenirNext-Medium"/>
              </a:rPr>
              <a:t> </a:t>
            </a:r>
            <a:r>
              <a:rPr sz="3400" dirty="0">
                <a:solidFill>
                  <a:srgbClr val="222222"/>
                </a:solidFill>
                <a:latin typeface="AvenirNext-Medium"/>
                <a:cs typeface="AvenirNext-Medium"/>
              </a:rPr>
              <a:t>allows</a:t>
            </a:r>
            <a:r>
              <a:rPr sz="3400" spc="-40" dirty="0">
                <a:solidFill>
                  <a:srgbClr val="222222"/>
                </a:solidFill>
                <a:latin typeface="AvenirNext-Medium"/>
                <a:cs typeface="AvenirNext-Medium"/>
              </a:rPr>
              <a:t> </a:t>
            </a:r>
            <a:r>
              <a:rPr sz="3400" dirty="0">
                <a:solidFill>
                  <a:srgbClr val="222222"/>
                </a:solidFill>
                <a:latin typeface="AvenirNext-Medium"/>
                <a:cs typeface="AvenirNext-Medium"/>
              </a:rPr>
              <a:t>us</a:t>
            </a:r>
            <a:r>
              <a:rPr sz="3400" spc="-35" dirty="0">
                <a:solidFill>
                  <a:srgbClr val="222222"/>
                </a:solidFill>
                <a:latin typeface="AvenirNext-Medium"/>
                <a:cs typeface="AvenirNext-Medium"/>
              </a:rPr>
              <a:t> </a:t>
            </a:r>
            <a:r>
              <a:rPr sz="3400" dirty="0">
                <a:solidFill>
                  <a:srgbClr val="222222"/>
                </a:solidFill>
                <a:latin typeface="AvenirNext-Medium"/>
                <a:cs typeface="AvenirNext-Medium"/>
              </a:rPr>
              <a:t>to</a:t>
            </a:r>
            <a:r>
              <a:rPr sz="3400" spc="-40" dirty="0">
                <a:solidFill>
                  <a:srgbClr val="222222"/>
                </a:solidFill>
                <a:latin typeface="AvenirNext-Medium"/>
                <a:cs typeface="AvenirNext-Medium"/>
              </a:rPr>
              <a:t> </a:t>
            </a:r>
            <a:r>
              <a:rPr sz="3400" dirty="0">
                <a:solidFill>
                  <a:srgbClr val="222222"/>
                </a:solidFill>
                <a:latin typeface="AvenirNext-Medium"/>
                <a:cs typeface="AvenirNext-Medium"/>
              </a:rPr>
              <a:t>repeat</a:t>
            </a:r>
            <a:r>
              <a:rPr sz="3400" spc="-35" dirty="0">
                <a:solidFill>
                  <a:srgbClr val="222222"/>
                </a:solidFill>
                <a:latin typeface="AvenirNext-Medium"/>
                <a:cs typeface="AvenirNext-Medium"/>
              </a:rPr>
              <a:t> </a:t>
            </a:r>
            <a:r>
              <a:rPr sz="3400" spc="-10" dirty="0">
                <a:solidFill>
                  <a:srgbClr val="222222"/>
                </a:solidFill>
                <a:latin typeface="AvenirNext-Medium"/>
                <a:cs typeface="AvenirNext-Medium"/>
              </a:rPr>
              <a:t>certain </a:t>
            </a:r>
            <a:r>
              <a:rPr sz="3400" dirty="0">
                <a:solidFill>
                  <a:srgbClr val="222222"/>
                </a:solidFill>
                <a:latin typeface="AvenirNext-Medium"/>
                <a:cs typeface="AvenirNext-Medium"/>
              </a:rPr>
              <a:t>operations</a:t>
            </a:r>
            <a:r>
              <a:rPr sz="3400" spc="-45" dirty="0">
                <a:solidFill>
                  <a:srgbClr val="222222"/>
                </a:solidFill>
                <a:latin typeface="AvenirNext-Medium"/>
                <a:cs typeface="AvenirNext-Medium"/>
              </a:rPr>
              <a:t> </a:t>
            </a:r>
            <a:r>
              <a:rPr sz="3400" dirty="0">
                <a:solidFill>
                  <a:srgbClr val="222222"/>
                </a:solidFill>
                <a:latin typeface="AvenirNext-Medium"/>
                <a:cs typeface="AvenirNext-Medium"/>
              </a:rPr>
              <a:t>by</a:t>
            </a:r>
            <a:r>
              <a:rPr sz="3400" spc="-40" dirty="0">
                <a:solidFill>
                  <a:srgbClr val="222222"/>
                </a:solidFill>
                <a:latin typeface="AvenirNext-Medium"/>
                <a:cs typeface="AvenirNext-Medium"/>
              </a:rPr>
              <a:t> </a:t>
            </a:r>
            <a:r>
              <a:rPr sz="3400" dirty="0">
                <a:solidFill>
                  <a:srgbClr val="34A5DA"/>
                </a:solidFill>
                <a:latin typeface="AvenirNext-Medium"/>
                <a:cs typeface="AvenirNext-Medium"/>
              </a:rPr>
              <a:t>incrementing</a:t>
            </a:r>
            <a:r>
              <a:rPr sz="3400" spc="-45" dirty="0">
                <a:solidFill>
                  <a:srgbClr val="34A5DA"/>
                </a:solidFill>
                <a:latin typeface="AvenirNext-Medium"/>
                <a:cs typeface="AvenirNext-Medium"/>
              </a:rPr>
              <a:t> </a:t>
            </a:r>
            <a:r>
              <a:rPr sz="3400" dirty="0">
                <a:solidFill>
                  <a:srgbClr val="222222"/>
                </a:solidFill>
                <a:latin typeface="AvenirNext-Medium"/>
                <a:cs typeface="AvenirNext-Medium"/>
              </a:rPr>
              <a:t>or</a:t>
            </a:r>
            <a:r>
              <a:rPr sz="3400" spc="-40" dirty="0">
                <a:solidFill>
                  <a:srgbClr val="222222"/>
                </a:solidFill>
                <a:latin typeface="AvenirNext-Medium"/>
                <a:cs typeface="AvenirNext-Medium"/>
              </a:rPr>
              <a:t> </a:t>
            </a:r>
            <a:r>
              <a:rPr sz="3400" dirty="0">
                <a:solidFill>
                  <a:srgbClr val="E42832"/>
                </a:solidFill>
                <a:latin typeface="AvenirNext-Medium"/>
                <a:cs typeface="AvenirNext-Medium"/>
              </a:rPr>
              <a:t>decrementing</a:t>
            </a:r>
            <a:r>
              <a:rPr sz="3400" spc="-40" dirty="0">
                <a:solidFill>
                  <a:srgbClr val="E42832"/>
                </a:solidFill>
                <a:latin typeface="AvenirNext-Medium"/>
                <a:cs typeface="AvenirNext-Medium"/>
              </a:rPr>
              <a:t> </a:t>
            </a:r>
            <a:r>
              <a:rPr sz="3400" spc="-25" dirty="0">
                <a:solidFill>
                  <a:srgbClr val="222222"/>
                </a:solidFill>
                <a:latin typeface="AvenirNext-Medium"/>
                <a:cs typeface="AvenirNext-Medium"/>
              </a:rPr>
              <a:t>and </a:t>
            </a:r>
            <a:r>
              <a:rPr sz="3400" dirty="0">
                <a:solidFill>
                  <a:srgbClr val="34A5DA"/>
                </a:solidFill>
                <a:latin typeface="AvenirNext-Medium"/>
                <a:cs typeface="AvenirNext-Medium"/>
              </a:rPr>
              <a:t>evaluating</a:t>
            </a:r>
            <a:r>
              <a:rPr sz="3400" spc="-15" dirty="0">
                <a:solidFill>
                  <a:srgbClr val="34A5DA"/>
                </a:solidFill>
                <a:latin typeface="AvenirNext-Medium"/>
                <a:cs typeface="AvenirNext-Medium"/>
              </a:rPr>
              <a:t> </a:t>
            </a:r>
            <a:r>
              <a:rPr sz="3400" dirty="0">
                <a:solidFill>
                  <a:srgbClr val="222222"/>
                </a:solidFill>
                <a:latin typeface="AvenirNext-Medium"/>
                <a:cs typeface="AvenirNext-Medium"/>
              </a:rPr>
              <a:t>a</a:t>
            </a:r>
            <a:r>
              <a:rPr sz="3400" spc="-10" dirty="0">
                <a:solidFill>
                  <a:srgbClr val="222222"/>
                </a:solidFill>
                <a:latin typeface="AvenirNext-Medium"/>
                <a:cs typeface="AvenirNext-Medium"/>
              </a:rPr>
              <a:t> </a:t>
            </a:r>
            <a:r>
              <a:rPr sz="3400" dirty="0">
                <a:solidFill>
                  <a:srgbClr val="E42832"/>
                </a:solidFill>
                <a:latin typeface="AvenirNext-Medium"/>
                <a:cs typeface="AvenirNext-Medium"/>
              </a:rPr>
              <a:t>loop</a:t>
            </a:r>
            <a:r>
              <a:rPr sz="3400" spc="-10" dirty="0">
                <a:solidFill>
                  <a:srgbClr val="E42832"/>
                </a:solidFill>
                <a:latin typeface="AvenirNext-Medium"/>
                <a:cs typeface="AvenirNext-Medium"/>
              </a:rPr>
              <a:t> counter</a:t>
            </a:r>
            <a:endParaRPr sz="3400">
              <a:latin typeface="AvenirNext-Medium"/>
              <a:cs typeface="AvenirNext-Medium"/>
            </a:endParaRPr>
          </a:p>
          <a:p>
            <a:pPr marL="457200" marR="5080" indent="-444500">
              <a:lnSpc>
                <a:spcPct val="111500"/>
              </a:lnSpc>
              <a:spcBef>
                <a:spcPts val="2680"/>
              </a:spcBef>
            </a:pPr>
            <a:r>
              <a:rPr sz="5325" baseline="-5477" dirty="0">
                <a:solidFill>
                  <a:srgbClr val="34A5DA"/>
                </a:solidFill>
                <a:latin typeface="Lucida Grande"/>
                <a:cs typeface="Lucida Grande"/>
              </a:rPr>
              <a:t>▸</a:t>
            </a:r>
            <a:r>
              <a:rPr sz="5325" spc="644" baseline="-5477" dirty="0">
                <a:solidFill>
                  <a:srgbClr val="34A5DA"/>
                </a:solidFill>
                <a:latin typeface="Lucida Grande"/>
                <a:cs typeface="Lucida Grande"/>
              </a:rPr>
              <a:t> </a:t>
            </a:r>
            <a:r>
              <a:rPr sz="3400" dirty="0">
                <a:solidFill>
                  <a:srgbClr val="222222"/>
                </a:solidFill>
                <a:latin typeface="AvenirNext-Medium"/>
                <a:cs typeface="AvenirNext-Medium"/>
              </a:rPr>
              <a:t>Boolean</a:t>
            </a:r>
            <a:r>
              <a:rPr sz="3400" spc="-25" dirty="0">
                <a:solidFill>
                  <a:srgbClr val="222222"/>
                </a:solidFill>
                <a:latin typeface="AvenirNext-Medium"/>
                <a:cs typeface="AvenirNext-Medium"/>
              </a:rPr>
              <a:t> </a:t>
            </a:r>
            <a:r>
              <a:rPr sz="3400" dirty="0">
                <a:solidFill>
                  <a:srgbClr val="222222"/>
                </a:solidFill>
                <a:latin typeface="AvenirNext-Medium"/>
                <a:cs typeface="AvenirNext-Medium"/>
              </a:rPr>
              <a:t>expression</a:t>
            </a:r>
            <a:r>
              <a:rPr sz="3400" spc="-25" dirty="0">
                <a:solidFill>
                  <a:srgbClr val="222222"/>
                </a:solidFill>
                <a:latin typeface="AvenirNext-Medium"/>
                <a:cs typeface="AvenirNext-Medium"/>
              </a:rPr>
              <a:t> </a:t>
            </a:r>
            <a:r>
              <a:rPr sz="3400" dirty="0">
                <a:solidFill>
                  <a:srgbClr val="222222"/>
                </a:solidFill>
                <a:latin typeface="AvenirNext-Medium"/>
                <a:cs typeface="AvenirNext-Medium"/>
              </a:rPr>
              <a:t>is</a:t>
            </a:r>
            <a:r>
              <a:rPr sz="3400" spc="-25" dirty="0">
                <a:solidFill>
                  <a:srgbClr val="222222"/>
                </a:solidFill>
                <a:latin typeface="AvenirNext-Medium"/>
                <a:cs typeface="AvenirNext-Medium"/>
              </a:rPr>
              <a:t> </a:t>
            </a:r>
            <a:r>
              <a:rPr sz="3400" dirty="0">
                <a:solidFill>
                  <a:srgbClr val="222222"/>
                </a:solidFill>
                <a:latin typeface="AvenirNext-Medium"/>
                <a:cs typeface="AvenirNext-Medium"/>
              </a:rPr>
              <a:t>evaluated</a:t>
            </a:r>
            <a:r>
              <a:rPr sz="3400" spc="-25" dirty="0">
                <a:solidFill>
                  <a:srgbClr val="222222"/>
                </a:solidFill>
                <a:latin typeface="AvenirNext-Medium"/>
                <a:cs typeface="AvenirNext-Medium"/>
              </a:rPr>
              <a:t> </a:t>
            </a:r>
            <a:r>
              <a:rPr sz="3400" dirty="0">
                <a:solidFill>
                  <a:srgbClr val="E42832"/>
                </a:solidFill>
                <a:latin typeface="AvenirNext-Medium"/>
                <a:cs typeface="AvenirNext-Medium"/>
              </a:rPr>
              <a:t>before</a:t>
            </a:r>
            <a:r>
              <a:rPr sz="3400" spc="-25" dirty="0">
                <a:solidFill>
                  <a:srgbClr val="E42832"/>
                </a:solidFill>
                <a:latin typeface="AvenirNext-Medium"/>
                <a:cs typeface="AvenirNext-Medium"/>
              </a:rPr>
              <a:t> </a:t>
            </a:r>
            <a:r>
              <a:rPr sz="3400" dirty="0">
                <a:solidFill>
                  <a:srgbClr val="222222"/>
                </a:solidFill>
                <a:latin typeface="AvenirNext-Medium"/>
                <a:cs typeface="AvenirNext-Medium"/>
              </a:rPr>
              <a:t>the</a:t>
            </a:r>
            <a:r>
              <a:rPr sz="3400" spc="-25" dirty="0">
                <a:solidFill>
                  <a:srgbClr val="222222"/>
                </a:solidFill>
                <a:latin typeface="AvenirNext-Medium"/>
                <a:cs typeface="AvenirNext-Medium"/>
              </a:rPr>
              <a:t> </a:t>
            </a:r>
            <a:r>
              <a:rPr sz="3400" dirty="0">
                <a:solidFill>
                  <a:srgbClr val="222222"/>
                </a:solidFill>
                <a:latin typeface="AvenirNext-Medium"/>
                <a:cs typeface="AvenirNext-Medium"/>
              </a:rPr>
              <a:t>first</a:t>
            </a:r>
            <a:r>
              <a:rPr sz="3400" spc="-25" dirty="0">
                <a:solidFill>
                  <a:srgbClr val="222222"/>
                </a:solidFill>
                <a:latin typeface="AvenirNext-Medium"/>
                <a:cs typeface="AvenirNext-Medium"/>
              </a:rPr>
              <a:t> </a:t>
            </a:r>
            <a:r>
              <a:rPr sz="3400" spc="-10" dirty="0">
                <a:solidFill>
                  <a:srgbClr val="222222"/>
                </a:solidFill>
                <a:latin typeface="AvenirNext-Medium"/>
                <a:cs typeface="AvenirNext-Medium"/>
              </a:rPr>
              <a:t>iteration </a:t>
            </a:r>
            <a:r>
              <a:rPr sz="3400" dirty="0">
                <a:solidFill>
                  <a:srgbClr val="222222"/>
                </a:solidFill>
                <a:latin typeface="AvenirNext-Medium"/>
                <a:cs typeface="AvenirNext-Medium"/>
              </a:rPr>
              <a:t>of</a:t>
            </a:r>
            <a:r>
              <a:rPr sz="3400" spc="55" dirty="0">
                <a:solidFill>
                  <a:srgbClr val="222222"/>
                </a:solidFill>
                <a:latin typeface="AvenirNext-Medium"/>
                <a:cs typeface="AvenirNext-Medium"/>
              </a:rPr>
              <a:t> </a:t>
            </a:r>
            <a:r>
              <a:rPr sz="3400" dirty="0">
                <a:solidFill>
                  <a:srgbClr val="222222"/>
                </a:solidFill>
                <a:latin typeface="AvenirNext-Medium"/>
                <a:cs typeface="AvenirNext-Medium"/>
              </a:rPr>
              <a:t>the</a:t>
            </a:r>
            <a:r>
              <a:rPr sz="3400" spc="-25" dirty="0">
                <a:solidFill>
                  <a:srgbClr val="222222"/>
                </a:solidFill>
                <a:latin typeface="AvenirNext-Medium"/>
                <a:cs typeface="AvenirNext-Medium"/>
              </a:rPr>
              <a:t> </a:t>
            </a:r>
            <a:r>
              <a:rPr sz="3400" dirty="0">
                <a:solidFill>
                  <a:srgbClr val="222222"/>
                </a:solidFill>
                <a:latin typeface="AvenirNext-Medium"/>
                <a:cs typeface="AvenirNext-Medium"/>
              </a:rPr>
              <a:t>loop,</a:t>
            </a:r>
            <a:r>
              <a:rPr sz="3400" spc="-125" dirty="0">
                <a:solidFill>
                  <a:srgbClr val="222222"/>
                </a:solidFill>
                <a:latin typeface="AvenirNext-Medium"/>
                <a:cs typeface="AvenirNext-Medium"/>
              </a:rPr>
              <a:t> </a:t>
            </a:r>
            <a:r>
              <a:rPr sz="3400" dirty="0">
                <a:solidFill>
                  <a:srgbClr val="222222"/>
                </a:solidFill>
                <a:latin typeface="AvenirNext-Medium"/>
                <a:cs typeface="AvenirNext-Medium"/>
              </a:rPr>
              <a:t>hence</a:t>
            </a:r>
            <a:r>
              <a:rPr sz="3400" spc="-20" dirty="0">
                <a:solidFill>
                  <a:srgbClr val="222222"/>
                </a:solidFill>
                <a:latin typeface="AvenirNext-Medium"/>
                <a:cs typeface="AvenirNext-Medium"/>
              </a:rPr>
              <a:t> </a:t>
            </a:r>
            <a:r>
              <a:rPr sz="3400" dirty="0">
                <a:solidFill>
                  <a:srgbClr val="34A5DA"/>
                </a:solidFill>
                <a:latin typeface="AvenirNext-Medium"/>
                <a:cs typeface="AvenirNext-Medium"/>
              </a:rPr>
              <a:t>executed</a:t>
            </a:r>
            <a:r>
              <a:rPr sz="3400" spc="-25" dirty="0">
                <a:solidFill>
                  <a:srgbClr val="34A5DA"/>
                </a:solidFill>
                <a:latin typeface="AvenirNext-Medium"/>
                <a:cs typeface="AvenirNext-Medium"/>
              </a:rPr>
              <a:t> </a:t>
            </a:r>
            <a:r>
              <a:rPr sz="3400" dirty="0">
                <a:solidFill>
                  <a:srgbClr val="34A5DA"/>
                </a:solidFill>
                <a:latin typeface="AvenirNext-Medium"/>
                <a:cs typeface="AvenirNext-Medium"/>
              </a:rPr>
              <a:t>zero</a:t>
            </a:r>
            <a:r>
              <a:rPr sz="3400" spc="-20" dirty="0">
                <a:solidFill>
                  <a:srgbClr val="34A5DA"/>
                </a:solidFill>
                <a:latin typeface="AvenirNext-Medium"/>
                <a:cs typeface="AvenirNext-Medium"/>
              </a:rPr>
              <a:t> </a:t>
            </a:r>
            <a:r>
              <a:rPr sz="3400" dirty="0">
                <a:solidFill>
                  <a:srgbClr val="34A5DA"/>
                </a:solidFill>
                <a:latin typeface="AvenirNext-Medium"/>
                <a:cs typeface="AvenirNext-Medium"/>
              </a:rPr>
              <a:t>or</a:t>
            </a:r>
            <a:r>
              <a:rPr sz="3400" spc="-25" dirty="0">
                <a:solidFill>
                  <a:srgbClr val="34A5DA"/>
                </a:solidFill>
                <a:latin typeface="AvenirNext-Medium"/>
                <a:cs typeface="AvenirNext-Medium"/>
              </a:rPr>
              <a:t> </a:t>
            </a:r>
            <a:r>
              <a:rPr sz="3400" dirty="0">
                <a:solidFill>
                  <a:srgbClr val="34A5DA"/>
                </a:solidFill>
                <a:latin typeface="AvenirNext-Medium"/>
                <a:cs typeface="AvenirNext-Medium"/>
              </a:rPr>
              <a:t>many</a:t>
            </a:r>
            <a:r>
              <a:rPr sz="3400" spc="-20" dirty="0">
                <a:solidFill>
                  <a:srgbClr val="34A5DA"/>
                </a:solidFill>
                <a:latin typeface="AvenirNext-Medium"/>
                <a:cs typeface="AvenirNext-Medium"/>
              </a:rPr>
              <a:t> </a:t>
            </a:r>
            <a:r>
              <a:rPr sz="3400" spc="-10" dirty="0">
                <a:solidFill>
                  <a:srgbClr val="34A5DA"/>
                </a:solidFill>
                <a:latin typeface="AvenirNext-Medium"/>
                <a:cs typeface="AvenirNext-Medium"/>
              </a:rPr>
              <a:t>times</a:t>
            </a:r>
            <a:endParaRPr sz="3400">
              <a:latin typeface="AvenirNext-Medium"/>
              <a:cs typeface="AvenirNext-Medium"/>
            </a:endParaRPr>
          </a:p>
          <a:p>
            <a:pPr marL="457200" marR="681355" indent="-444500">
              <a:lnSpc>
                <a:spcPct val="111500"/>
              </a:lnSpc>
              <a:spcBef>
                <a:spcPts val="2680"/>
              </a:spcBef>
            </a:pPr>
            <a:r>
              <a:rPr sz="5325" baseline="-5477" dirty="0">
                <a:solidFill>
                  <a:srgbClr val="34A5DA"/>
                </a:solidFill>
                <a:latin typeface="Lucida Grande"/>
                <a:cs typeface="Lucida Grande"/>
              </a:rPr>
              <a:t>▸</a:t>
            </a:r>
            <a:r>
              <a:rPr sz="5325" spc="667" baseline="-5477" dirty="0">
                <a:solidFill>
                  <a:srgbClr val="34A5DA"/>
                </a:solidFill>
                <a:latin typeface="Lucida Grande"/>
                <a:cs typeface="Lucida Grande"/>
              </a:rPr>
              <a:t> </a:t>
            </a:r>
            <a:r>
              <a:rPr sz="3400" dirty="0">
                <a:solidFill>
                  <a:srgbClr val="222222"/>
                </a:solidFill>
                <a:latin typeface="AvenirNext-Medium"/>
                <a:cs typeface="AvenirNext-Medium"/>
              </a:rPr>
              <a:t>Usually</a:t>
            </a:r>
            <a:r>
              <a:rPr sz="3400" spc="-20" dirty="0">
                <a:solidFill>
                  <a:srgbClr val="222222"/>
                </a:solidFill>
                <a:latin typeface="AvenirNext-Medium"/>
                <a:cs typeface="AvenirNext-Medium"/>
              </a:rPr>
              <a:t> </a:t>
            </a:r>
            <a:r>
              <a:rPr sz="3400" dirty="0">
                <a:solidFill>
                  <a:srgbClr val="222222"/>
                </a:solidFill>
                <a:latin typeface="AvenirNext-Medium"/>
                <a:cs typeface="AvenirNext-Medium"/>
              </a:rPr>
              <a:t>used</a:t>
            </a:r>
            <a:r>
              <a:rPr sz="3400" spc="-15" dirty="0">
                <a:solidFill>
                  <a:srgbClr val="222222"/>
                </a:solidFill>
                <a:latin typeface="AvenirNext-Medium"/>
                <a:cs typeface="AvenirNext-Medium"/>
              </a:rPr>
              <a:t> </a:t>
            </a:r>
            <a:r>
              <a:rPr sz="3400" dirty="0">
                <a:solidFill>
                  <a:srgbClr val="222222"/>
                </a:solidFill>
                <a:latin typeface="AvenirNext-Medium"/>
                <a:cs typeface="AvenirNext-Medium"/>
              </a:rPr>
              <a:t>when</a:t>
            </a:r>
            <a:r>
              <a:rPr sz="3400" spc="-15" dirty="0">
                <a:solidFill>
                  <a:srgbClr val="222222"/>
                </a:solidFill>
                <a:latin typeface="AvenirNext-Medium"/>
                <a:cs typeface="AvenirNext-Medium"/>
              </a:rPr>
              <a:t> </a:t>
            </a:r>
            <a:r>
              <a:rPr sz="3400" dirty="0">
                <a:solidFill>
                  <a:srgbClr val="222222"/>
                </a:solidFill>
                <a:latin typeface="AvenirNext-Medium"/>
                <a:cs typeface="AvenirNext-Medium"/>
              </a:rPr>
              <a:t>number</a:t>
            </a:r>
            <a:r>
              <a:rPr sz="3400" spc="-15" dirty="0">
                <a:solidFill>
                  <a:srgbClr val="222222"/>
                </a:solidFill>
                <a:latin typeface="AvenirNext-Medium"/>
                <a:cs typeface="AvenirNext-Medium"/>
              </a:rPr>
              <a:t> </a:t>
            </a:r>
            <a:r>
              <a:rPr sz="3400" dirty="0">
                <a:solidFill>
                  <a:srgbClr val="222222"/>
                </a:solidFill>
                <a:latin typeface="AvenirNext-Medium"/>
                <a:cs typeface="AvenirNext-Medium"/>
              </a:rPr>
              <a:t>of</a:t>
            </a:r>
            <a:r>
              <a:rPr sz="3400" spc="65" dirty="0">
                <a:solidFill>
                  <a:srgbClr val="222222"/>
                </a:solidFill>
                <a:latin typeface="AvenirNext-Medium"/>
                <a:cs typeface="AvenirNext-Medium"/>
              </a:rPr>
              <a:t> </a:t>
            </a:r>
            <a:r>
              <a:rPr sz="3400" dirty="0">
                <a:solidFill>
                  <a:srgbClr val="34A5DA"/>
                </a:solidFill>
                <a:latin typeface="AvenirNext-Medium"/>
                <a:cs typeface="AvenirNext-Medium"/>
              </a:rPr>
              <a:t>iterations</a:t>
            </a:r>
            <a:r>
              <a:rPr sz="3400" spc="-15" dirty="0">
                <a:solidFill>
                  <a:srgbClr val="34A5DA"/>
                </a:solidFill>
                <a:latin typeface="AvenirNext-Medium"/>
                <a:cs typeface="AvenirNext-Medium"/>
              </a:rPr>
              <a:t> </a:t>
            </a:r>
            <a:r>
              <a:rPr sz="3400" dirty="0">
                <a:solidFill>
                  <a:srgbClr val="222222"/>
                </a:solidFill>
                <a:latin typeface="AvenirNext-Medium"/>
                <a:cs typeface="AvenirNext-Medium"/>
              </a:rPr>
              <a:t>are</a:t>
            </a:r>
            <a:r>
              <a:rPr sz="3400" spc="-15" dirty="0">
                <a:solidFill>
                  <a:srgbClr val="222222"/>
                </a:solidFill>
                <a:latin typeface="AvenirNext-Medium"/>
                <a:cs typeface="AvenirNext-Medium"/>
              </a:rPr>
              <a:t> </a:t>
            </a:r>
            <a:r>
              <a:rPr sz="3400" dirty="0">
                <a:solidFill>
                  <a:srgbClr val="222222"/>
                </a:solidFill>
                <a:latin typeface="AvenirNext-Medium"/>
                <a:cs typeface="AvenirNext-Medium"/>
              </a:rPr>
              <a:t>known</a:t>
            </a:r>
            <a:r>
              <a:rPr sz="3400" spc="-10" dirty="0">
                <a:solidFill>
                  <a:srgbClr val="222222"/>
                </a:solidFill>
                <a:latin typeface="AvenirNext-Medium"/>
                <a:cs typeface="AvenirNext-Medium"/>
              </a:rPr>
              <a:t> </a:t>
            </a:r>
            <a:r>
              <a:rPr sz="3400" spc="-25" dirty="0">
                <a:solidFill>
                  <a:srgbClr val="222222"/>
                </a:solidFill>
                <a:latin typeface="AvenirNext-Medium"/>
                <a:cs typeface="AvenirNext-Medium"/>
              </a:rPr>
              <a:t>in </a:t>
            </a:r>
            <a:r>
              <a:rPr sz="3400" spc="-10" dirty="0">
                <a:solidFill>
                  <a:srgbClr val="222222"/>
                </a:solidFill>
                <a:latin typeface="AvenirNext-Medium"/>
                <a:cs typeface="AvenirNext-Medium"/>
              </a:rPr>
              <a:t>advance</a:t>
            </a:r>
            <a:endParaRPr sz="3400">
              <a:latin typeface="AvenirNext-Medium"/>
              <a:cs typeface="AvenirNext-Medium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383720" y="451792"/>
            <a:ext cx="1720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838787"/>
                </a:solidFill>
                <a:latin typeface="DIN Alternate"/>
                <a:cs typeface="DIN Alternate"/>
              </a:rPr>
              <a:t>9</a:t>
            </a:r>
            <a:endParaRPr sz="2400">
              <a:latin typeface="DIN Alternate"/>
              <a:cs typeface="DIN Alternat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477189"/>
            <a:ext cx="69056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10" dirty="0">
                <a:solidFill>
                  <a:srgbClr val="838787"/>
                </a:solidFill>
                <a:latin typeface="DIN Alternate"/>
                <a:cs typeface="DIN Alternate"/>
              </a:rPr>
              <a:t>INTRODUCTION</a:t>
            </a:r>
            <a:r>
              <a:rPr sz="2400" spc="295" dirty="0">
                <a:solidFill>
                  <a:srgbClr val="838787"/>
                </a:solidFill>
                <a:latin typeface="DIN Alternate"/>
                <a:cs typeface="DIN Alternate"/>
              </a:rPr>
              <a:t> </a:t>
            </a:r>
            <a:r>
              <a:rPr sz="2400" spc="60" dirty="0">
                <a:solidFill>
                  <a:srgbClr val="838787"/>
                </a:solidFill>
                <a:latin typeface="DIN Alternate"/>
                <a:cs typeface="DIN Alternate"/>
              </a:rPr>
              <a:t>TO</a:t>
            </a:r>
            <a:r>
              <a:rPr sz="2400" spc="300" dirty="0">
                <a:solidFill>
                  <a:srgbClr val="838787"/>
                </a:solidFill>
                <a:latin typeface="DIN Alternate"/>
                <a:cs typeface="DIN Alternate"/>
              </a:rPr>
              <a:t> </a:t>
            </a:r>
            <a:r>
              <a:rPr sz="2400" dirty="0">
                <a:solidFill>
                  <a:srgbClr val="838787"/>
                </a:solidFill>
                <a:latin typeface="DIN Alternate"/>
                <a:cs typeface="DIN Alternate"/>
              </a:rPr>
              <a:t>JAVA:</a:t>
            </a:r>
            <a:r>
              <a:rPr sz="2400" spc="300" dirty="0">
                <a:solidFill>
                  <a:srgbClr val="838787"/>
                </a:solidFill>
                <a:latin typeface="DIN Alternate"/>
                <a:cs typeface="DIN Alternate"/>
              </a:rPr>
              <a:t> </a:t>
            </a:r>
            <a:r>
              <a:rPr sz="2400" spc="95" dirty="0">
                <a:solidFill>
                  <a:srgbClr val="838787"/>
                </a:solidFill>
                <a:latin typeface="DIN Alternate"/>
                <a:cs typeface="DIN Alternate"/>
              </a:rPr>
              <a:t>LOOPING</a:t>
            </a:r>
            <a:r>
              <a:rPr sz="2400" spc="295" dirty="0">
                <a:solidFill>
                  <a:srgbClr val="838787"/>
                </a:solidFill>
                <a:latin typeface="DIN Alternate"/>
                <a:cs typeface="DIN Alternate"/>
              </a:rPr>
              <a:t> </a:t>
            </a:r>
            <a:r>
              <a:rPr sz="2400" spc="70" dirty="0">
                <a:solidFill>
                  <a:srgbClr val="838787"/>
                </a:solidFill>
                <a:latin typeface="DIN Alternate"/>
                <a:cs typeface="DIN Alternate"/>
              </a:rPr>
              <a:t>STATEMENTS</a:t>
            </a:r>
            <a:endParaRPr sz="2400">
              <a:latin typeface="DIN Alternate"/>
              <a:cs typeface="DIN Alternat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4500" y="1404320"/>
            <a:ext cx="43757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dirty="0">
                <a:solidFill>
                  <a:srgbClr val="34A5DA"/>
                </a:solidFill>
                <a:latin typeface="DIN Condensed"/>
                <a:cs typeface="DIN Condensed"/>
              </a:rPr>
              <a:t>FOR LOOP: </a:t>
            </a:r>
            <a:r>
              <a:rPr sz="4800" b="1" spc="-20" dirty="0">
                <a:solidFill>
                  <a:srgbClr val="34A5DA"/>
                </a:solidFill>
                <a:latin typeface="DIN Condensed"/>
                <a:cs typeface="DIN Condensed"/>
              </a:rPr>
              <a:t>FLOWCHART</a:t>
            </a:r>
            <a:endParaRPr sz="4800">
              <a:latin typeface="DIN Condensed"/>
              <a:cs typeface="DIN Condense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237422" y="451792"/>
            <a:ext cx="3181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5" dirty="0">
                <a:solidFill>
                  <a:srgbClr val="838787"/>
                </a:solidFill>
                <a:latin typeface="DIN Alternate"/>
                <a:cs typeface="DIN Alternate"/>
              </a:rPr>
              <a:t>10</a:t>
            </a:r>
            <a:endParaRPr sz="2400">
              <a:latin typeface="DIN Alternate"/>
              <a:cs typeface="DIN Alternate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419167" y="2791176"/>
            <a:ext cx="147320" cy="624840"/>
            <a:chOff x="6419167" y="2791176"/>
            <a:chExt cx="147320" cy="624840"/>
          </a:xfrm>
        </p:grpSpPr>
        <p:sp>
          <p:nvSpPr>
            <p:cNvPr id="6" name="object 6"/>
            <p:cNvSpPr/>
            <p:nvPr/>
          </p:nvSpPr>
          <p:spPr>
            <a:xfrm>
              <a:off x="6492827" y="2880076"/>
              <a:ext cx="0" cy="434340"/>
            </a:xfrm>
            <a:custGeom>
              <a:avLst/>
              <a:gdLst/>
              <a:ahLst/>
              <a:cxnLst/>
              <a:rect l="l" t="t" r="r" b="b"/>
              <a:pathLst>
                <a:path h="434339">
                  <a:moveTo>
                    <a:pt x="0" y="0"/>
                  </a:moveTo>
                  <a:lnTo>
                    <a:pt x="0" y="12700"/>
                  </a:lnTo>
                  <a:lnTo>
                    <a:pt x="0" y="421640"/>
                  </a:lnTo>
                  <a:lnTo>
                    <a:pt x="0" y="434340"/>
                  </a:lnTo>
                </a:path>
              </a:pathLst>
            </a:custGeom>
            <a:ln w="25400">
              <a:solidFill>
                <a:srgbClr val="34A5D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431867" y="3301716"/>
              <a:ext cx="121920" cy="101600"/>
            </a:xfrm>
            <a:custGeom>
              <a:avLst/>
              <a:gdLst/>
              <a:ahLst/>
              <a:cxnLst/>
              <a:rect l="l" t="t" r="r" b="b"/>
              <a:pathLst>
                <a:path w="121920" h="101600">
                  <a:moveTo>
                    <a:pt x="0" y="0"/>
                  </a:moveTo>
                  <a:lnTo>
                    <a:pt x="60960" y="101600"/>
                  </a:lnTo>
                  <a:lnTo>
                    <a:pt x="121920" y="0"/>
                  </a:lnTo>
                </a:path>
                <a:path w="121920" h="101600">
                  <a:moveTo>
                    <a:pt x="60960" y="0"/>
                  </a:moveTo>
                  <a:lnTo>
                    <a:pt x="60960" y="101600"/>
                  </a:lnTo>
                </a:path>
              </a:pathLst>
            </a:custGeom>
            <a:ln w="25400">
              <a:solidFill>
                <a:srgbClr val="34A5D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42027" y="2791176"/>
              <a:ext cx="101600" cy="101600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5540324" y="3478250"/>
            <a:ext cx="1905000" cy="635000"/>
          </a:xfrm>
          <a:prstGeom prst="rect">
            <a:avLst/>
          </a:prstGeom>
          <a:solidFill>
            <a:srgbClr val="34A5DA"/>
          </a:solidFill>
        </p:spPr>
        <p:txBody>
          <a:bodyPr vert="horz" wrap="square" lIns="0" tIns="141605" rIns="0" bIns="0" rtlCol="0">
            <a:spAutoFit/>
          </a:bodyPr>
          <a:lstStyle/>
          <a:p>
            <a:pPr marR="4445" algn="ctr">
              <a:lnSpc>
                <a:spcPct val="100000"/>
              </a:lnSpc>
              <a:spcBef>
                <a:spcPts val="1115"/>
              </a:spcBef>
            </a:pPr>
            <a:r>
              <a:rPr sz="2000" spc="-20" dirty="0">
                <a:solidFill>
                  <a:srgbClr val="FFFFFF"/>
                </a:solidFill>
                <a:latin typeface="AvenirNext-Medium"/>
                <a:cs typeface="AvenirNext-Medium"/>
              </a:rPr>
              <a:t>Init</a:t>
            </a:r>
            <a:endParaRPr sz="2000">
              <a:latin typeface="AvenirNext-Medium"/>
              <a:cs typeface="AvenirNext-Medium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6419167" y="4175476"/>
            <a:ext cx="147320" cy="650240"/>
            <a:chOff x="6419167" y="4175476"/>
            <a:chExt cx="147320" cy="650240"/>
          </a:xfrm>
        </p:grpSpPr>
        <p:sp>
          <p:nvSpPr>
            <p:cNvPr id="11" name="object 11"/>
            <p:cNvSpPr/>
            <p:nvPr/>
          </p:nvSpPr>
          <p:spPr>
            <a:xfrm>
              <a:off x="6492827" y="4175476"/>
              <a:ext cx="0" cy="548640"/>
            </a:xfrm>
            <a:custGeom>
              <a:avLst/>
              <a:gdLst/>
              <a:ahLst/>
              <a:cxnLst/>
              <a:rect l="l" t="t" r="r" b="b"/>
              <a:pathLst>
                <a:path h="548639">
                  <a:moveTo>
                    <a:pt x="0" y="0"/>
                  </a:moveTo>
                  <a:lnTo>
                    <a:pt x="0" y="535940"/>
                  </a:lnTo>
                  <a:lnTo>
                    <a:pt x="0" y="548640"/>
                  </a:lnTo>
                </a:path>
              </a:pathLst>
            </a:custGeom>
            <a:ln w="25400">
              <a:solidFill>
                <a:srgbClr val="34A5D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431867" y="4711416"/>
              <a:ext cx="121920" cy="101600"/>
            </a:xfrm>
            <a:custGeom>
              <a:avLst/>
              <a:gdLst/>
              <a:ahLst/>
              <a:cxnLst/>
              <a:rect l="l" t="t" r="r" b="b"/>
              <a:pathLst>
                <a:path w="121920" h="101600">
                  <a:moveTo>
                    <a:pt x="0" y="0"/>
                  </a:moveTo>
                  <a:lnTo>
                    <a:pt x="60960" y="101600"/>
                  </a:lnTo>
                  <a:lnTo>
                    <a:pt x="121920" y="0"/>
                  </a:lnTo>
                </a:path>
                <a:path w="121920" h="101600">
                  <a:moveTo>
                    <a:pt x="60960" y="0"/>
                  </a:moveTo>
                  <a:lnTo>
                    <a:pt x="60960" y="101600"/>
                  </a:lnTo>
                </a:path>
              </a:pathLst>
            </a:custGeom>
            <a:ln w="25400">
              <a:solidFill>
                <a:srgbClr val="34A5D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4637358" y="4887946"/>
            <a:ext cx="3727450" cy="4465320"/>
            <a:chOff x="4637358" y="4887946"/>
            <a:chExt cx="3727450" cy="4465320"/>
          </a:xfrm>
        </p:grpSpPr>
        <p:sp>
          <p:nvSpPr>
            <p:cNvPr id="14" name="object 14"/>
            <p:cNvSpPr/>
            <p:nvPr/>
          </p:nvSpPr>
          <p:spPr>
            <a:xfrm>
              <a:off x="5540328" y="4887946"/>
              <a:ext cx="1905000" cy="1270000"/>
            </a:xfrm>
            <a:custGeom>
              <a:avLst/>
              <a:gdLst/>
              <a:ahLst/>
              <a:cxnLst/>
              <a:rect l="l" t="t" r="r" b="b"/>
              <a:pathLst>
                <a:path w="1905000" h="1270000">
                  <a:moveTo>
                    <a:pt x="952500" y="0"/>
                  </a:moveTo>
                  <a:lnTo>
                    <a:pt x="0" y="635000"/>
                  </a:lnTo>
                  <a:lnTo>
                    <a:pt x="952500" y="1270000"/>
                  </a:lnTo>
                  <a:lnTo>
                    <a:pt x="1905000" y="635000"/>
                  </a:lnTo>
                  <a:lnTo>
                    <a:pt x="952500" y="0"/>
                  </a:lnTo>
                  <a:close/>
                </a:path>
              </a:pathLst>
            </a:custGeom>
            <a:solidFill>
              <a:srgbClr val="34A5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492828" y="7629876"/>
              <a:ext cx="0" cy="459740"/>
            </a:xfrm>
            <a:custGeom>
              <a:avLst/>
              <a:gdLst/>
              <a:ahLst/>
              <a:cxnLst/>
              <a:rect l="l" t="t" r="r" b="b"/>
              <a:pathLst>
                <a:path h="459740">
                  <a:moveTo>
                    <a:pt x="0" y="0"/>
                  </a:moveTo>
                  <a:lnTo>
                    <a:pt x="0" y="459740"/>
                  </a:lnTo>
                </a:path>
              </a:pathLst>
            </a:custGeom>
            <a:ln w="25400">
              <a:solidFill>
                <a:srgbClr val="34A5D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648247" y="8085705"/>
              <a:ext cx="1841500" cy="0"/>
            </a:xfrm>
            <a:custGeom>
              <a:avLst/>
              <a:gdLst/>
              <a:ahLst/>
              <a:cxnLst/>
              <a:rect l="l" t="t" r="r" b="b"/>
              <a:pathLst>
                <a:path w="1841500">
                  <a:moveTo>
                    <a:pt x="1841500" y="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34A5D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650058" y="5520305"/>
              <a:ext cx="0" cy="2560320"/>
            </a:xfrm>
            <a:custGeom>
              <a:avLst/>
              <a:gdLst/>
              <a:ahLst/>
              <a:cxnLst/>
              <a:rect l="l" t="t" r="r" b="b"/>
              <a:pathLst>
                <a:path h="2560320">
                  <a:moveTo>
                    <a:pt x="0" y="2559938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34A5D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657044" y="5522946"/>
              <a:ext cx="762000" cy="0"/>
            </a:xfrm>
            <a:custGeom>
              <a:avLst/>
              <a:gdLst/>
              <a:ahLst/>
              <a:cxnLst/>
              <a:rect l="l" t="t" r="r" b="b"/>
              <a:pathLst>
                <a:path w="762000">
                  <a:moveTo>
                    <a:pt x="0" y="0"/>
                  </a:moveTo>
                  <a:lnTo>
                    <a:pt x="749300" y="0"/>
                  </a:lnTo>
                  <a:lnTo>
                    <a:pt x="762000" y="0"/>
                  </a:lnTo>
                </a:path>
              </a:pathLst>
            </a:custGeom>
            <a:ln w="25400">
              <a:solidFill>
                <a:srgbClr val="34A5D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406344" y="5461986"/>
              <a:ext cx="101600" cy="121920"/>
            </a:xfrm>
            <a:custGeom>
              <a:avLst/>
              <a:gdLst/>
              <a:ahLst/>
              <a:cxnLst/>
              <a:rect l="l" t="t" r="r" b="b"/>
              <a:pathLst>
                <a:path w="101600" h="121920">
                  <a:moveTo>
                    <a:pt x="0" y="121920"/>
                  </a:moveTo>
                  <a:lnTo>
                    <a:pt x="101600" y="60960"/>
                  </a:lnTo>
                  <a:lnTo>
                    <a:pt x="0" y="0"/>
                  </a:lnTo>
                </a:path>
                <a:path w="101600" h="121920">
                  <a:moveTo>
                    <a:pt x="0" y="60960"/>
                  </a:moveTo>
                  <a:lnTo>
                    <a:pt x="101600" y="60960"/>
                  </a:lnTo>
                </a:path>
              </a:pathLst>
            </a:custGeom>
            <a:ln w="25400">
              <a:solidFill>
                <a:srgbClr val="34A5D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465012" y="5522946"/>
              <a:ext cx="891540" cy="0"/>
            </a:xfrm>
            <a:custGeom>
              <a:avLst/>
              <a:gdLst/>
              <a:ahLst/>
              <a:cxnLst/>
              <a:rect l="l" t="t" r="r" b="b"/>
              <a:pathLst>
                <a:path w="891540">
                  <a:moveTo>
                    <a:pt x="0" y="0"/>
                  </a:moveTo>
                  <a:lnTo>
                    <a:pt x="891540" y="0"/>
                  </a:lnTo>
                </a:path>
              </a:pathLst>
            </a:custGeom>
            <a:ln w="25400">
              <a:solidFill>
                <a:srgbClr val="34A5D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334326" y="5530754"/>
              <a:ext cx="30480" cy="3177540"/>
            </a:xfrm>
            <a:custGeom>
              <a:avLst/>
              <a:gdLst/>
              <a:ahLst/>
              <a:cxnLst/>
              <a:rect l="l" t="t" r="r" b="b"/>
              <a:pathLst>
                <a:path w="30479" h="3177540">
                  <a:moveTo>
                    <a:pt x="30164" y="38"/>
                  </a:moveTo>
                  <a:lnTo>
                    <a:pt x="25399" y="3177269"/>
                  </a:lnTo>
                  <a:lnTo>
                    <a:pt x="0" y="3177231"/>
                  </a:lnTo>
                  <a:lnTo>
                    <a:pt x="4764" y="0"/>
                  </a:lnTo>
                  <a:lnTo>
                    <a:pt x="30164" y="38"/>
                  </a:lnTo>
                  <a:close/>
                </a:path>
              </a:pathLst>
            </a:custGeom>
            <a:solidFill>
              <a:srgbClr val="34A5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491558" y="8702998"/>
              <a:ext cx="0" cy="532765"/>
            </a:xfrm>
            <a:custGeom>
              <a:avLst/>
              <a:gdLst/>
              <a:ahLst/>
              <a:cxnLst/>
              <a:rect l="l" t="t" r="r" b="b"/>
              <a:pathLst>
                <a:path h="532765">
                  <a:moveTo>
                    <a:pt x="0" y="0"/>
                  </a:moveTo>
                  <a:lnTo>
                    <a:pt x="0" y="519607"/>
                  </a:lnTo>
                  <a:lnTo>
                    <a:pt x="0" y="532307"/>
                  </a:lnTo>
                </a:path>
              </a:pathLst>
            </a:custGeom>
            <a:ln w="25400">
              <a:solidFill>
                <a:srgbClr val="34A5D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28058" y="9226164"/>
              <a:ext cx="127000" cy="127000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6492826" y="8713160"/>
              <a:ext cx="1854200" cy="0"/>
            </a:xfrm>
            <a:custGeom>
              <a:avLst/>
              <a:gdLst/>
              <a:ahLst/>
              <a:cxnLst/>
              <a:rect l="l" t="t" r="r" b="b"/>
              <a:pathLst>
                <a:path w="1854200">
                  <a:moveTo>
                    <a:pt x="1854200" y="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34A5D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" name="object 25"/>
          <p:cNvGrpSpPr/>
          <p:nvPr/>
        </p:nvGrpSpPr>
        <p:grpSpPr>
          <a:xfrm>
            <a:off x="6419167" y="6220178"/>
            <a:ext cx="147320" cy="650240"/>
            <a:chOff x="6419167" y="6220178"/>
            <a:chExt cx="147320" cy="650240"/>
          </a:xfrm>
        </p:grpSpPr>
        <p:sp>
          <p:nvSpPr>
            <p:cNvPr id="26" name="object 26"/>
            <p:cNvSpPr/>
            <p:nvPr/>
          </p:nvSpPr>
          <p:spPr>
            <a:xfrm>
              <a:off x="6492827" y="6220178"/>
              <a:ext cx="0" cy="548640"/>
            </a:xfrm>
            <a:custGeom>
              <a:avLst/>
              <a:gdLst/>
              <a:ahLst/>
              <a:cxnLst/>
              <a:rect l="l" t="t" r="r" b="b"/>
              <a:pathLst>
                <a:path h="548640">
                  <a:moveTo>
                    <a:pt x="0" y="0"/>
                  </a:moveTo>
                  <a:lnTo>
                    <a:pt x="0" y="535940"/>
                  </a:lnTo>
                  <a:lnTo>
                    <a:pt x="0" y="548640"/>
                  </a:lnTo>
                </a:path>
              </a:pathLst>
            </a:custGeom>
            <a:ln w="25400">
              <a:solidFill>
                <a:srgbClr val="34A5D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431867" y="6756118"/>
              <a:ext cx="121920" cy="101600"/>
            </a:xfrm>
            <a:custGeom>
              <a:avLst/>
              <a:gdLst/>
              <a:ahLst/>
              <a:cxnLst/>
              <a:rect l="l" t="t" r="r" b="b"/>
              <a:pathLst>
                <a:path w="121920" h="101600">
                  <a:moveTo>
                    <a:pt x="0" y="0"/>
                  </a:moveTo>
                  <a:lnTo>
                    <a:pt x="60960" y="101600"/>
                  </a:lnTo>
                  <a:lnTo>
                    <a:pt x="121920" y="0"/>
                  </a:lnTo>
                </a:path>
                <a:path w="121920" h="101600">
                  <a:moveTo>
                    <a:pt x="60960" y="0"/>
                  </a:moveTo>
                  <a:lnTo>
                    <a:pt x="60960" y="101600"/>
                  </a:lnTo>
                </a:path>
              </a:pathLst>
            </a:custGeom>
            <a:ln w="25400">
              <a:solidFill>
                <a:srgbClr val="34A5D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5540324" y="6932650"/>
            <a:ext cx="1905000" cy="635000"/>
          </a:xfrm>
          <a:prstGeom prst="rect">
            <a:avLst/>
          </a:prstGeom>
          <a:solidFill>
            <a:srgbClr val="34A5DA"/>
          </a:solidFill>
        </p:spPr>
        <p:txBody>
          <a:bodyPr vert="horz" wrap="square" lIns="0" tIns="141605" rIns="0" bIns="0" rtlCol="0">
            <a:spAutoFit/>
          </a:bodyPr>
          <a:lstStyle/>
          <a:p>
            <a:pPr marL="273050">
              <a:lnSpc>
                <a:spcPct val="100000"/>
              </a:lnSpc>
              <a:spcBef>
                <a:spcPts val="1115"/>
              </a:spcBef>
            </a:pPr>
            <a:r>
              <a:rPr sz="2000" dirty="0">
                <a:solidFill>
                  <a:srgbClr val="FFFFFF"/>
                </a:solidFill>
                <a:latin typeface="AvenirNext-Medium"/>
                <a:cs typeface="AvenirNext-Medium"/>
              </a:rPr>
              <a:t>Code</a:t>
            </a:r>
            <a:r>
              <a:rPr sz="2000" spc="-25" dirty="0">
                <a:solidFill>
                  <a:srgbClr val="FFFFFF"/>
                </a:solidFill>
                <a:latin typeface="AvenirNext-Medium"/>
                <a:cs typeface="AvenirNext-Medium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venirNext-Medium"/>
                <a:cs typeface="AvenirNext-Medium"/>
              </a:rPr>
              <a:t>Block</a:t>
            </a:r>
            <a:endParaRPr sz="2000">
              <a:latin typeface="AvenirNext-Medium"/>
              <a:cs typeface="AvenirNext-Medium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823537" y="5334734"/>
            <a:ext cx="2366645" cy="1220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1734185" algn="l"/>
              </a:tabLst>
            </a:pPr>
            <a:r>
              <a:rPr sz="2000" spc="-10" dirty="0">
                <a:solidFill>
                  <a:srgbClr val="FFFFFF"/>
                </a:solidFill>
                <a:latin typeface="AvenirNext-Medium"/>
                <a:cs typeface="AvenirNext-Medium"/>
              </a:rPr>
              <a:t>Condition</a:t>
            </a:r>
            <a:r>
              <a:rPr sz="2000" dirty="0">
                <a:solidFill>
                  <a:srgbClr val="FFFFFF"/>
                </a:solidFill>
                <a:latin typeface="AvenirNext-Medium"/>
                <a:cs typeface="AvenirNext-Medium"/>
              </a:rPr>
              <a:t>	</a:t>
            </a:r>
            <a:r>
              <a:rPr sz="3000" spc="-15" baseline="-47222" dirty="0">
                <a:solidFill>
                  <a:srgbClr val="18679A"/>
                </a:solidFill>
                <a:latin typeface="AvenirNext-Medium"/>
                <a:cs typeface="AvenirNext-Medium"/>
              </a:rPr>
              <a:t>False</a:t>
            </a:r>
            <a:endParaRPr sz="3000" baseline="-47222">
              <a:latin typeface="AvenirNext-Medium"/>
              <a:cs typeface="AvenirNext-Medium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350">
              <a:latin typeface="AvenirNext-Medium"/>
              <a:cs typeface="AvenirNext-Medium"/>
            </a:endParaRPr>
          </a:p>
          <a:p>
            <a:pPr marR="255270" algn="ctr">
              <a:lnSpc>
                <a:spcPct val="100000"/>
              </a:lnSpc>
            </a:pPr>
            <a:r>
              <a:rPr sz="2000" spc="-20" dirty="0">
                <a:solidFill>
                  <a:srgbClr val="18679A"/>
                </a:solidFill>
                <a:latin typeface="AvenirNext-Medium"/>
                <a:cs typeface="AvenirNext-Medium"/>
              </a:rPr>
              <a:t>True</a:t>
            </a:r>
            <a:endParaRPr sz="2000">
              <a:latin typeface="AvenirNext-Medium"/>
              <a:cs typeface="AvenirNext-Medium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477189"/>
            <a:ext cx="69056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10" dirty="0">
                <a:solidFill>
                  <a:srgbClr val="838787"/>
                </a:solidFill>
                <a:latin typeface="DIN Alternate"/>
                <a:cs typeface="DIN Alternate"/>
              </a:rPr>
              <a:t>INTRODUCTION</a:t>
            </a:r>
            <a:r>
              <a:rPr sz="2400" spc="295" dirty="0">
                <a:solidFill>
                  <a:srgbClr val="838787"/>
                </a:solidFill>
                <a:latin typeface="DIN Alternate"/>
                <a:cs typeface="DIN Alternate"/>
              </a:rPr>
              <a:t> </a:t>
            </a:r>
            <a:r>
              <a:rPr sz="2400" spc="60" dirty="0">
                <a:solidFill>
                  <a:srgbClr val="838787"/>
                </a:solidFill>
                <a:latin typeface="DIN Alternate"/>
                <a:cs typeface="DIN Alternate"/>
              </a:rPr>
              <a:t>TO</a:t>
            </a:r>
            <a:r>
              <a:rPr sz="2400" spc="300" dirty="0">
                <a:solidFill>
                  <a:srgbClr val="838787"/>
                </a:solidFill>
                <a:latin typeface="DIN Alternate"/>
                <a:cs typeface="DIN Alternate"/>
              </a:rPr>
              <a:t> </a:t>
            </a:r>
            <a:r>
              <a:rPr sz="2400" dirty="0">
                <a:solidFill>
                  <a:srgbClr val="838787"/>
                </a:solidFill>
                <a:latin typeface="DIN Alternate"/>
                <a:cs typeface="DIN Alternate"/>
              </a:rPr>
              <a:t>JAVA:</a:t>
            </a:r>
            <a:r>
              <a:rPr sz="2400" spc="300" dirty="0">
                <a:solidFill>
                  <a:srgbClr val="838787"/>
                </a:solidFill>
                <a:latin typeface="DIN Alternate"/>
                <a:cs typeface="DIN Alternate"/>
              </a:rPr>
              <a:t> </a:t>
            </a:r>
            <a:r>
              <a:rPr sz="2400" spc="95" dirty="0">
                <a:solidFill>
                  <a:srgbClr val="838787"/>
                </a:solidFill>
                <a:latin typeface="DIN Alternate"/>
                <a:cs typeface="DIN Alternate"/>
              </a:rPr>
              <a:t>LOOPING</a:t>
            </a:r>
            <a:r>
              <a:rPr sz="2400" spc="295" dirty="0">
                <a:solidFill>
                  <a:srgbClr val="838787"/>
                </a:solidFill>
                <a:latin typeface="DIN Alternate"/>
                <a:cs typeface="DIN Alternate"/>
              </a:rPr>
              <a:t> </a:t>
            </a:r>
            <a:r>
              <a:rPr sz="2400" spc="70" dirty="0">
                <a:solidFill>
                  <a:srgbClr val="838787"/>
                </a:solidFill>
                <a:latin typeface="DIN Alternate"/>
                <a:cs typeface="DIN Alternate"/>
              </a:rPr>
              <a:t>STATEMENTS</a:t>
            </a:r>
            <a:endParaRPr sz="2400">
              <a:latin typeface="DIN Alternate"/>
              <a:cs typeface="DIN Alternat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4500" y="1404320"/>
            <a:ext cx="35128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dirty="0">
                <a:solidFill>
                  <a:srgbClr val="34A5DA"/>
                </a:solidFill>
                <a:latin typeface="DIN Condensed"/>
                <a:cs typeface="DIN Condensed"/>
              </a:rPr>
              <a:t>FOR LOOP: </a:t>
            </a:r>
            <a:r>
              <a:rPr sz="4800" b="1" spc="-35" dirty="0">
                <a:solidFill>
                  <a:srgbClr val="34A5DA"/>
                </a:solidFill>
                <a:latin typeface="DIN Condensed"/>
                <a:cs typeface="DIN Condensed"/>
              </a:rPr>
              <a:t>SYNTAX</a:t>
            </a:r>
            <a:endParaRPr sz="4800">
              <a:latin typeface="DIN Condensed"/>
              <a:cs typeface="DIN Condensed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05022" y="2946400"/>
            <a:ext cx="10795000" cy="5715000"/>
          </a:xfrm>
          <a:custGeom>
            <a:avLst/>
            <a:gdLst/>
            <a:ahLst/>
            <a:cxnLst/>
            <a:rect l="l" t="t" r="r" b="b"/>
            <a:pathLst>
              <a:path w="10795000" h="5715000">
                <a:moveTo>
                  <a:pt x="10670468" y="118"/>
                </a:moveTo>
                <a:lnTo>
                  <a:pt x="155189" y="0"/>
                </a:lnTo>
                <a:lnTo>
                  <a:pt x="124281" y="118"/>
                </a:lnTo>
                <a:lnTo>
                  <a:pt x="99357" y="950"/>
                </a:lnTo>
                <a:lnTo>
                  <a:pt x="45459" y="16783"/>
                </a:lnTo>
                <a:lnTo>
                  <a:pt x="16662" y="45583"/>
                </a:lnTo>
                <a:lnTo>
                  <a:pt x="832" y="99480"/>
                </a:lnTo>
                <a:lnTo>
                  <a:pt x="0" y="124405"/>
                </a:lnTo>
                <a:lnTo>
                  <a:pt x="0" y="5590594"/>
                </a:lnTo>
                <a:lnTo>
                  <a:pt x="3090" y="5635317"/>
                </a:lnTo>
                <a:lnTo>
                  <a:pt x="29492" y="5685383"/>
                </a:lnTo>
                <a:lnTo>
                  <a:pt x="64041" y="5707392"/>
                </a:lnTo>
                <a:lnTo>
                  <a:pt x="124281" y="5714881"/>
                </a:lnTo>
                <a:lnTo>
                  <a:pt x="10670468" y="5714881"/>
                </a:lnTo>
                <a:lnTo>
                  <a:pt x="10715192" y="5711790"/>
                </a:lnTo>
                <a:lnTo>
                  <a:pt x="10765258" y="5685383"/>
                </a:lnTo>
                <a:lnTo>
                  <a:pt x="10787261" y="5650839"/>
                </a:lnTo>
                <a:lnTo>
                  <a:pt x="10794762" y="5590594"/>
                </a:lnTo>
                <a:lnTo>
                  <a:pt x="10794762" y="124405"/>
                </a:lnTo>
                <a:lnTo>
                  <a:pt x="10791666" y="79682"/>
                </a:lnTo>
                <a:lnTo>
                  <a:pt x="10765258" y="29616"/>
                </a:lnTo>
                <a:lnTo>
                  <a:pt x="10730720" y="7607"/>
                </a:lnTo>
                <a:lnTo>
                  <a:pt x="10670468" y="118"/>
                </a:lnTo>
                <a:close/>
              </a:path>
            </a:pathLst>
          </a:custGeom>
          <a:solidFill>
            <a:srgbClr val="A7AAA9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987475" y="5236715"/>
            <a:ext cx="8834120" cy="1102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40"/>
              </a:lnSpc>
              <a:spcBef>
                <a:spcPts val="100"/>
              </a:spcBef>
              <a:tabLst>
                <a:tab pos="746125" algn="l"/>
                <a:tab pos="3865879" algn="l"/>
                <a:tab pos="6068060" algn="l"/>
                <a:tab pos="8637270" algn="l"/>
              </a:tabLst>
            </a:pPr>
            <a:r>
              <a:rPr sz="2400" b="1" spc="-25" dirty="0">
                <a:solidFill>
                  <a:srgbClr val="011480"/>
                </a:solidFill>
                <a:latin typeface="Menlo"/>
                <a:cs typeface="Menlo"/>
              </a:rPr>
              <a:t>for</a:t>
            </a:r>
            <a:r>
              <a:rPr sz="2400" b="1" dirty="0">
                <a:solidFill>
                  <a:srgbClr val="011480"/>
                </a:solidFill>
                <a:latin typeface="Menlo"/>
                <a:cs typeface="Menlo"/>
              </a:rPr>
              <a:t>	</a:t>
            </a:r>
            <a:r>
              <a:rPr sz="2400" spc="-10" dirty="0">
                <a:latin typeface="Menlo"/>
                <a:cs typeface="Menlo"/>
              </a:rPr>
              <a:t>(</a:t>
            </a:r>
            <a:r>
              <a:rPr sz="2400" i="1" spc="-10" dirty="0">
                <a:latin typeface="Menlo"/>
                <a:cs typeface="Menlo"/>
              </a:rPr>
              <a:t>initialization</a:t>
            </a:r>
            <a:r>
              <a:rPr sz="2400" spc="-10" dirty="0">
                <a:latin typeface="Menlo"/>
                <a:cs typeface="Menlo"/>
              </a:rPr>
              <a:t>;</a:t>
            </a:r>
            <a:r>
              <a:rPr sz="2400" dirty="0">
                <a:latin typeface="Menlo"/>
                <a:cs typeface="Menlo"/>
              </a:rPr>
              <a:t>	</a:t>
            </a:r>
            <a:r>
              <a:rPr sz="2400" i="1" spc="-10" dirty="0">
                <a:latin typeface="Menlo"/>
                <a:cs typeface="Menlo"/>
              </a:rPr>
              <a:t>expression</a:t>
            </a:r>
            <a:r>
              <a:rPr sz="2400" spc="-10" dirty="0">
                <a:latin typeface="Menlo"/>
                <a:cs typeface="Menlo"/>
              </a:rPr>
              <a:t>;</a:t>
            </a:r>
            <a:r>
              <a:rPr sz="2400" dirty="0">
                <a:latin typeface="Menlo"/>
                <a:cs typeface="Menlo"/>
              </a:rPr>
              <a:t>	</a:t>
            </a:r>
            <a:r>
              <a:rPr sz="2400" i="1" spc="-10" dirty="0">
                <a:latin typeface="Menlo"/>
                <a:cs typeface="Menlo"/>
              </a:rPr>
              <a:t>modification</a:t>
            </a:r>
            <a:r>
              <a:rPr sz="2400" spc="-10" dirty="0">
                <a:latin typeface="Menlo"/>
                <a:cs typeface="Menlo"/>
              </a:rPr>
              <a:t>)</a:t>
            </a:r>
            <a:r>
              <a:rPr sz="2400" dirty="0">
                <a:latin typeface="Menlo"/>
                <a:cs typeface="Menlo"/>
              </a:rPr>
              <a:t>	</a:t>
            </a:r>
            <a:r>
              <a:rPr sz="2400" spc="-50" dirty="0">
                <a:latin typeface="Menlo"/>
                <a:cs typeface="Menlo"/>
              </a:rPr>
              <a:t>{</a:t>
            </a:r>
            <a:endParaRPr sz="2400">
              <a:latin typeface="Menlo"/>
              <a:cs typeface="Menlo"/>
            </a:endParaRPr>
          </a:p>
          <a:p>
            <a:pPr marL="746760">
              <a:lnSpc>
                <a:spcPts val="2800"/>
              </a:lnSpc>
            </a:pPr>
            <a:r>
              <a:rPr sz="2400" i="1" spc="-10" dirty="0">
                <a:latin typeface="Menlo"/>
                <a:cs typeface="Menlo"/>
              </a:rPr>
              <a:t>statement;</a:t>
            </a:r>
            <a:endParaRPr sz="2400">
              <a:latin typeface="Menlo"/>
              <a:cs typeface="Menlo"/>
            </a:endParaRPr>
          </a:p>
          <a:p>
            <a:pPr marL="12700">
              <a:lnSpc>
                <a:spcPts val="2840"/>
              </a:lnSpc>
            </a:pPr>
            <a:r>
              <a:rPr sz="2400" dirty="0">
                <a:latin typeface="Menlo"/>
                <a:cs typeface="Menlo"/>
              </a:rPr>
              <a:t>}</a:t>
            </a:r>
            <a:endParaRPr sz="2400">
              <a:latin typeface="Menlo"/>
              <a:cs typeface="Menl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237422" y="451792"/>
            <a:ext cx="3181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5" dirty="0">
                <a:solidFill>
                  <a:srgbClr val="838787"/>
                </a:solidFill>
                <a:latin typeface="DIN Alternate"/>
                <a:cs typeface="DIN Alternate"/>
              </a:rPr>
              <a:t>11</a:t>
            </a:r>
            <a:endParaRPr sz="2400">
              <a:latin typeface="DIN Alternate"/>
              <a:cs typeface="DIN Alternate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802739" y="3346027"/>
            <a:ext cx="7692390" cy="3950335"/>
            <a:chOff x="1802739" y="3346027"/>
            <a:chExt cx="7692390" cy="3950335"/>
          </a:xfrm>
        </p:grpSpPr>
        <p:sp>
          <p:nvSpPr>
            <p:cNvPr id="8" name="object 8"/>
            <p:cNvSpPr/>
            <p:nvPr/>
          </p:nvSpPr>
          <p:spPr>
            <a:xfrm>
              <a:off x="1815439" y="3622513"/>
              <a:ext cx="442595" cy="1443355"/>
            </a:xfrm>
            <a:custGeom>
              <a:avLst/>
              <a:gdLst/>
              <a:ahLst/>
              <a:cxnLst/>
              <a:rect l="l" t="t" r="r" b="b"/>
              <a:pathLst>
                <a:path w="442594" h="1443354">
                  <a:moveTo>
                    <a:pt x="442112" y="1443024"/>
                  </a:moveTo>
                  <a:lnTo>
                    <a:pt x="437872" y="1373681"/>
                  </a:lnTo>
                  <a:lnTo>
                    <a:pt x="433429" y="1317644"/>
                  </a:lnTo>
                  <a:lnTo>
                    <a:pt x="428226" y="1262226"/>
                  </a:lnTo>
                  <a:lnTo>
                    <a:pt x="422261" y="1207427"/>
                  </a:lnTo>
                  <a:lnTo>
                    <a:pt x="415535" y="1153247"/>
                  </a:lnTo>
                  <a:lnTo>
                    <a:pt x="408048" y="1099687"/>
                  </a:lnTo>
                  <a:lnTo>
                    <a:pt x="399800" y="1046746"/>
                  </a:lnTo>
                  <a:lnTo>
                    <a:pt x="390790" y="994424"/>
                  </a:lnTo>
                  <a:lnTo>
                    <a:pt x="381019" y="942721"/>
                  </a:lnTo>
                  <a:lnTo>
                    <a:pt x="370488" y="891637"/>
                  </a:lnTo>
                  <a:lnTo>
                    <a:pt x="359195" y="841173"/>
                  </a:lnTo>
                  <a:lnTo>
                    <a:pt x="347140" y="791328"/>
                  </a:lnTo>
                  <a:lnTo>
                    <a:pt x="334325" y="742102"/>
                  </a:lnTo>
                  <a:lnTo>
                    <a:pt x="320749" y="693495"/>
                  </a:lnTo>
                  <a:lnTo>
                    <a:pt x="306411" y="645507"/>
                  </a:lnTo>
                  <a:lnTo>
                    <a:pt x="291312" y="598139"/>
                  </a:lnTo>
                  <a:lnTo>
                    <a:pt x="275452" y="551390"/>
                  </a:lnTo>
                  <a:lnTo>
                    <a:pt x="258830" y="505260"/>
                  </a:lnTo>
                  <a:lnTo>
                    <a:pt x="241448" y="459749"/>
                  </a:lnTo>
                  <a:lnTo>
                    <a:pt x="223304" y="414857"/>
                  </a:lnTo>
                  <a:lnTo>
                    <a:pt x="204399" y="370585"/>
                  </a:lnTo>
                  <a:lnTo>
                    <a:pt x="184733" y="326932"/>
                  </a:lnTo>
                  <a:lnTo>
                    <a:pt x="164306" y="283898"/>
                  </a:lnTo>
                  <a:lnTo>
                    <a:pt x="143117" y="241483"/>
                  </a:lnTo>
                  <a:lnTo>
                    <a:pt x="121167" y="199688"/>
                  </a:lnTo>
                  <a:lnTo>
                    <a:pt x="98456" y="158512"/>
                  </a:lnTo>
                  <a:lnTo>
                    <a:pt x="74984" y="117955"/>
                  </a:lnTo>
                  <a:lnTo>
                    <a:pt x="50750" y="78017"/>
                  </a:lnTo>
                  <a:lnTo>
                    <a:pt x="25755" y="38699"/>
                  </a:lnTo>
                  <a:lnTo>
                    <a:pt x="0" y="0"/>
                  </a:lnTo>
                </a:path>
              </a:pathLst>
            </a:custGeom>
            <a:ln w="25400">
              <a:solidFill>
                <a:srgbClr val="2489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196094" y="5050175"/>
              <a:ext cx="121920" cy="104775"/>
            </a:xfrm>
            <a:custGeom>
              <a:avLst/>
              <a:gdLst/>
              <a:ahLst/>
              <a:cxnLst/>
              <a:rect l="l" t="t" r="r" b="b"/>
              <a:pathLst>
                <a:path w="121919" h="104775">
                  <a:moveTo>
                    <a:pt x="0" y="5348"/>
                  </a:moveTo>
                  <a:lnTo>
                    <a:pt x="65358" y="104176"/>
                  </a:lnTo>
                  <a:lnTo>
                    <a:pt x="121802" y="0"/>
                  </a:lnTo>
                </a:path>
                <a:path w="121919" h="104775">
                  <a:moveTo>
                    <a:pt x="60901" y="2674"/>
                  </a:moveTo>
                  <a:lnTo>
                    <a:pt x="65358" y="104176"/>
                  </a:lnTo>
                </a:path>
              </a:pathLst>
            </a:custGeom>
            <a:ln w="25399">
              <a:solidFill>
                <a:srgbClr val="2489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185608" y="3358727"/>
              <a:ext cx="716280" cy="1764664"/>
            </a:xfrm>
            <a:custGeom>
              <a:avLst/>
              <a:gdLst/>
              <a:ahLst/>
              <a:cxnLst/>
              <a:rect l="l" t="t" r="r" b="b"/>
              <a:pathLst>
                <a:path w="716279" h="1764664">
                  <a:moveTo>
                    <a:pt x="0" y="1764233"/>
                  </a:moveTo>
                  <a:lnTo>
                    <a:pt x="37755" y="1706430"/>
                  </a:lnTo>
                  <a:lnTo>
                    <a:pt x="67798" y="1659240"/>
                  </a:lnTo>
                  <a:lnTo>
                    <a:pt x="97190" y="1612110"/>
                  </a:lnTo>
                  <a:lnTo>
                    <a:pt x="125931" y="1565039"/>
                  </a:lnTo>
                  <a:lnTo>
                    <a:pt x="154022" y="1518028"/>
                  </a:lnTo>
                  <a:lnTo>
                    <a:pt x="181462" y="1471076"/>
                  </a:lnTo>
                  <a:lnTo>
                    <a:pt x="208251" y="1424184"/>
                  </a:lnTo>
                  <a:lnTo>
                    <a:pt x="234389" y="1377352"/>
                  </a:lnTo>
                  <a:lnTo>
                    <a:pt x="259876" y="1330579"/>
                  </a:lnTo>
                  <a:lnTo>
                    <a:pt x="284712" y="1283865"/>
                  </a:lnTo>
                  <a:lnTo>
                    <a:pt x="308898" y="1237211"/>
                  </a:lnTo>
                  <a:lnTo>
                    <a:pt x="332433" y="1190617"/>
                  </a:lnTo>
                  <a:lnTo>
                    <a:pt x="355317" y="1144082"/>
                  </a:lnTo>
                  <a:lnTo>
                    <a:pt x="377550" y="1097606"/>
                  </a:lnTo>
                  <a:lnTo>
                    <a:pt x="399133" y="1051190"/>
                  </a:lnTo>
                  <a:lnTo>
                    <a:pt x="420064" y="1004833"/>
                  </a:lnTo>
                  <a:lnTo>
                    <a:pt x="440345" y="958535"/>
                  </a:lnTo>
                  <a:lnTo>
                    <a:pt x="459975" y="912297"/>
                  </a:lnTo>
                  <a:lnTo>
                    <a:pt x="478955" y="866119"/>
                  </a:lnTo>
                  <a:lnTo>
                    <a:pt x="497283" y="820000"/>
                  </a:lnTo>
                  <a:lnTo>
                    <a:pt x="514961" y="773940"/>
                  </a:lnTo>
                  <a:lnTo>
                    <a:pt x="531988" y="727939"/>
                  </a:lnTo>
                  <a:lnTo>
                    <a:pt x="548364" y="681998"/>
                  </a:lnTo>
                  <a:lnTo>
                    <a:pt x="564090" y="636117"/>
                  </a:lnTo>
                  <a:lnTo>
                    <a:pt x="579165" y="590294"/>
                  </a:lnTo>
                  <a:lnTo>
                    <a:pt x="593589" y="544531"/>
                  </a:lnTo>
                  <a:lnTo>
                    <a:pt x="607362" y="498828"/>
                  </a:lnTo>
                  <a:lnTo>
                    <a:pt x="620485" y="453183"/>
                  </a:lnTo>
                  <a:lnTo>
                    <a:pt x="632957" y="407598"/>
                  </a:lnTo>
                  <a:lnTo>
                    <a:pt x="644778" y="362072"/>
                  </a:lnTo>
                  <a:lnTo>
                    <a:pt x="655949" y="316606"/>
                  </a:lnTo>
                  <a:lnTo>
                    <a:pt x="666469" y="271199"/>
                  </a:lnTo>
                  <a:lnTo>
                    <a:pt x="676338" y="225851"/>
                  </a:lnTo>
                  <a:lnTo>
                    <a:pt x="685557" y="180562"/>
                  </a:lnTo>
                  <a:lnTo>
                    <a:pt x="694124" y="135332"/>
                  </a:lnTo>
                  <a:lnTo>
                    <a:pt x="702042" y="90162"/>
                  </a:lnTo>
                  <a:lnTo>
                    <a:pt x="709308" y="45051"/>
                  </a:lnTo>
                  <a:lnTo>
                    <a:pt x="715924" y="0"/>
                  </a:lnTo>
                </a:path>
              </a:pathLst>
            </a:custGeom>
            <a:ln w="25400">
              <a:solidFill>
                <a:srgbClr val="0C788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136159" y="5078497"/>
              <a:ext cx="107314" cy="118745"/>
            </a:xfrm>
            <a:custGeom>
              <a:avLst/>
              <a:gdLst/>
              <a:ahLst/>
              <a:cxnLst/>
              <a:rect l="l" t="t" r="r" b="b"/>
              <a:pathLst>
                <a:path w="107314" h="118745">
                  <a:moveTo>
                    <a:pt x="5855" y="0"/>
                  </a:moveTo>
                  <a:lnTo>
                    <a:pt x="0" y="118340"/>
                  </a:lnTo>
                  <a:lnTo>
                    <a:pt x="107173" y="67816"/>
                  </a:lnTo>
                </a:path>
                <a:path w="107314" h="118745">
                  <a:moveTo>
                    <a:pt x="56514" y="33908"/>
                  </a:moveTo>
                  <a:lnTo>
                    <a:pt x="0" y="118340"/>
                  </a:lnTo>
                </a:path>
              </a:pathLst>
            </a:custGeom>
            <a:ln w="25400">
              <a:solidFill>
                <a:srgbClr val="0C788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805442" y="4311222"/>
              <a:ext cx="168910" cy="798195"/>
            </a:xfrm>
            <a:custGeom>
              <a:avLst/>
              <a:gdLst/>
              <a:ahLst/>
              <a:cxnLst/>
              <a:rect l="l" t="t" r="r" b="b"/>
              <a:pathLst>
                <a:path w="168909" h="798195">
                  <a:moveTo>
                    <a:pt x="130695" y="798131"/>
                  </a:moveTo>
                  <a:lnTo>
                    <a:pt x="146017" y="732536"/>
                  </a:lnTo>
                  <a:lnTo>
                    <a:pt x="155391" y="680053"/>
                  </a:lnTo>
                  <a:lnTo>
                    <a:pt x="162299" y="628462"/>
                  </a:lnTo>
                  <a:lnTo>
                    <a:pt x="166740" y="577765"/>
                  </a:lnTo>
                  <a:lnTo>
                    <a:pt x="168714" y="527962"/>
                  </a:lnTo>
                  <a:lnTo>
                    <a:pt x="168222" y="479052"/>
                  </a:lnTo>
                  <a:lnTo>
                    <a:pt x="165263" y="431036"/>
                  </a:lnTo>
                  <a:lnTo>
                    <a:pt x="159836" y="383912"/>
                  </a:lnTo>
                  <a:lnTo>
                    <a:pt x="151944" y="337683"/>
                  </a:lnTo>
                  <a:lnTo>
                    <a:pt x="141584" y="292346"/>
                  </a:lnTo>
                  <a:lnTo>
                    <a:pt x="128758" y="247903"/>
                  </a:lnTo>
                  <a:lnTo>
                    <a:pt x="113465" y="204353"/>
                  </a:lnTo>
                  <a:lnTo>
                    <a:pt x="95705" y="161696"/>
                  </a:lnTo>
                  <a:lnTo>
                    <a:pt x="75479" y="119932"/>
                  </a:lnTo>
                  <a:lnTo>
                    <a:pt x="52786" y="79061"/>
                  </a:lnTo>
                  <a:lnTo>
                    <a:pt x="27626" y="39084"/>
                  </a:lnTo>
                  <a:lnTo>
                    <a:pt x="0" y="0"/>
                  </a:lnTo>
                </a:path>
              </a:pathLst>
            </a:custGeom>
            <a:ln w="25400">
              <a:solidFill>
                <a:srgbClr val="2489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880994" y="5080426"/>
              <a:ext cx="117475" cy="114935"/>
            </a:xfrm>
            <a:custGeom>
              <a:avLst/>
              <a:gdLst/>
              <a:ahLst/>
              <a:cxnLst/>
              <a:rect l="l" t="t" r="r" b="b"/>
              <a:pathLst>
                <a:path w="117475" h="114935">
                  <a:moveTo>
                    <a:pt x="0" y="0"/>
                  </a:moveTo>
                  <a:lnTo>
                    <a:pt x="30769" y="114419"/>
                  </a:lnTo>
                  <a:lnTo>
                    <a:pt x="117248" y="33425"/>
                  </a:lnTo>
                </a:path>
                <a:path w="117475" h="114935">
                  <a:moveTo>
                    <a:pt x="58624" y="16712"/>
                  </a:moveTo>
                  <a:lnTo>
                    <a:pt x="30769" y="114419"/>
                  </a:lnTo>
                </a:path>
              </a:pathLst>
            </a:custGeom>
            <a:ln w="25400">
              <a:solidFill>
                <a:srgbClr val="2489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211580" y="3673892"/>
              <a:ext cx="271145" cy="1454150"/>
            </a:xfrm>
            <a:custGeom>
              <a:avLst/>
              <a:gdLst/>
              <a:ahLst/>
              <a:cxnLst/>
              <a:rect l="l" t="t" r="r" b="b"/>
              <a:pathLst>
                <a:path w="271145" h="1454150">
                  <a:moveTo>
                    <a:pt x="0" y="1453641"/>
                  </a:moveTo>
                  <a:lnTo>
                    <a:pt x="27331" y="1391130"/>
                  </a:lnTo>
                  <a:lnTo>
                    <a:pt x="48413" y="1340363"/>
                  </a:lnTo>
                  <a:lnTo>
                    <a:pt x="68539" y="1289796"/>
                  </a:lnTo>
                  <a:lnTo>
                    <a:pt x="87711" y="1239429"/>
                  </a:lnTo>
                  <a:lnTo>
                    <a:pt x="105928" y="1189261"/>
                  </a:lnTo>
                  <a:lnTo>
                    <a:pt x="123191" y="1139294"/>
                  </a:lnTo>
                  <a:lnTo>
                    <a:pt x="139498" y="1089526"/>
                  </a:lnTo>
                  <a:lnTo>
                    <a:pt x="154852" y="1039957"/>
                  </a:lnTo>
                  <a:lnTo>
                    <a:pt x="169250" y="990589"/>
                  </a:lnTo>
                  <a:lnTo>
                    <a:pt x="182694" y="941420"/>
                  </a:lnTo>
                  <a:lnTo>
                    <a:pt x="195183" y="892452"/>
                  </a:lnTo>
                  <a:lnTo>
                    <a:pt x="206717" y="843683"/>
                  </a:lnTo>
                  <a:lnTo>
                    <a:pt x="217297" y="795113"/>
                  </a:lnTo>
                  <a:lnTo>
                    <a:pt x="226922" y="746744"/>
                  </a:lnTo>
                  <a:lnTo>
                    <a:pt x="235592" y="698574"/>
                  </a:lnTo>
                  <a:lnTo>
                    <a:pt x="243308" y="650604"/>
                  </a:lnTo>
                  <a:lnTo>
                    <a:pt x="250069" y="602834"/>
                  </a:lnTo>
                  <a:lnTo>
                    <a:pt x="255876" y="555264"/>
                  </a:lnTo>
                  <a:lnTo>
                    <a:pt x="260728" y="507893"/>
                  </a:lnTo>
                  <a:lnTo>
                    <a:pt x="264625" y="460722"/>
                  </a:lnTo>
                  <a:lnTo>
                    <a:pt x="267567" y="413751"/>
                  </a:lnTo>
                  <a:lnTo>
                    <a:pt x="269555" y="366980"/>
                  </a:lnTo>
                  <a:lnTo>
                    <a:pt x="270588" y="320408"/>
                  </a:lnTo>
                  <a:lnTo>
                    <a:pt x="270667" y="274036"/>
                  </a:lnTo>
                  <a:lnTo>
                    <a:pt x="269791" y="227864"/>
                  </a:lnTo>
                  <a:lnTo>
                    <a:pt x="267960" y="181892"/>
                  </a:lnTo>
                  <a:lnTo>
                    <a:pt x="265175" y="136119"/>
                  </a:lnTo>
                  <a:lnTo>
                    <a:pt x="261435" y="90546"/>
                  </a:lnTo>
                  <a:lnTo>
                    <a:pt x="256740" y="45173"/>
                  </a:lnTo>
                  <a:lnTo>
                    <a:pt x="251091" y="0"/>
                  </a:lnTo>
                </a:path>
              </a:pathLst>
            </a:custGeom>
            <a:ln w="25400">
              <a:solidFill>
                <a:srgbClr val="0C788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161457" y="5090588"/>
              <a:ext cx="111125" cy="118110"/>
            </a:xfrm>
            <a:custGeom>
              <a:avLst/>
              <a:gdLst/>
              <a:ahLst/>
              <a:cxnLst/>
              <a:rect l="l" t="t" r="r" b="b"/>
              <a:pathLst>
                <a:path w="111125" h="118110">
                  <a:moveTo>
                    <a:pt x="0" y="0"/>
                  </a:moveTo>
                  <a:lnTo>
                    <a:pt x="13079" y="117760"/>
                  </a:lnTo>
                  <a:lnTo>
                    <a:pt x="110831" y="50803"/>
                  </a:lnTo>
                </a:path>
                <a:path w="111125" h="118110">
                  <a:moveTo>
                    <a:pt x="55415" y="25401"/>
                  </a:moveTo>
                  <a:lnTo>
                    <a:pt x="13079" y="117760"/>
                  </a:lnTo>
                </a:path>
              </a:pathLst>
            </a:custGeom>
            <a:ln w="25399">
              <a:solidFill>
                <a:srgbClr val="0C788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087024" y="5931237"/>
              <a:ext cx="1509395" cy="1352550"/>
            </a:xfrm>
            <a:custGeom>
              <a:avLst/>
              <a:gdLst/>
              <a:ahLst/>
              <a:cxnLst/>
              <a:rect l="l" t="t" r="r" b="b"/>
              <a:pathLst>
                <a:path w="1509395" h="1352550">
                  <a:moveTo>
                    <a:pt x="0" y="0"/>
                  </a:moveTo>
                  <a:lnTo>
                    <a:pt x="65637" y="29032"/>
                  </a:lnTo>
                  <a:lnTo>
                    <a:pt x="118697" y="53490"/>
                  </a:lnTo>
                  <a:lnTo>
                    <a:pt x="170864" y="78338"/>
                  </a:lnTo>
                  <a:lnTo>
                    <a:pt x="222139" y="103578"/>
                  </a:lnTo>
                  <a:lnTo>
                    <a:pt x="272521" y="129208"/>
                  </a:lnTo>
                  <a:lnTo>
                    <a:pt x="322010" y="155229"/>
                  </a:lnTo>
                  <a:lnTo>
                    <a:pt x="370606" y="181641"/>
                  </a:lnTo>
                  <a:lnTo>
                    <a:pt x="418309" y="208444"/>
                  </a:lnTo>
                  <a:lnTo>
                    <a:pt x="465120" y="235638"/>
                  </a:lnTo>
                  <a:lnTo>
                    <a:pt x="511037" y="263222"/>
                  </a:lnTo>
                  <a:lnTo>
                    <a:pt x="556062" y="291198"/>
                  </a:lnTo>
                  <a:lnTo>
                    <a:pt x="600194" y="319564"/>
                  </a:lnTo>
                  <a:lnTo>
                    <a:pt x="643434" y="348321"/>
                  </a:lnTo>
                  <a:lnTo>
                    <a:pt x="685780" y="377469"/>
                  </a:lnTo>
                  <a:lnTo>
                    <a:pt x="727234" y="407008"/>
                  </a:lnTo>
                  <a:lnTo>
                    <a:pt x="767795" y="436937"/>
                  </a:lnTo>
                  <a:lnTo>
                    <a:pt x="807463" y="467258"/>
                  </a:lnTo>
                  <a:lnTo>
                    <a:pt x="846238" y="497969"/>
                  </a:lnTo>
                  <a:lnTo>
                    <a:pt x="884121" y="529071"/>
                  </a:lnTo>
                  <a:lnTo>
                    <a:pt x="921111" y="560564"/>
                  </a:lnTo>
                  <a:lnTo>
                    <a:pt x="957208" y="592448"/>
                  </a:lnTo>
                  <a:lnTo>
                    <a:pt x="992412" y="624723"/>
                  </a:lnTo>
                  <a:lnTo>
                    <a:pt x="1026724" y="657388"/>
                  </a:lnTo>
                  <a:lnTo>
                    <a:pt x="1060143" y="690445"/>
                  </a:lnTo>
                  <a:lnTo>
                    <a:pt x="1092669" y="723892"/>
                  </a:lnTo>
                  <a:lnTo>
                    <a:pt x="1124302" y="757730"/>
                  </a:lnTo>
                  <a:lnTo>
                    <a:pt x="1155043" y="791959"/>
                  </a:lnTo>
                  <a:lnTo>
                    <a:pt x="1184891" y="826579"/>
                  </a:lnTo>
                  <a:lnTo>
                    <a:pt x="1213846" y="861590"/>
                  </a:lnTo>
                  <a:lnTo>
                    <a:pt x="1241908" y="896991"/>
                  </a:lnTo>
                  <a:lnTo>
                    <a:pt x="1269078" y="932784"/>
                  </a:lnTo>
                  <a:lnTo>
                    <a:pt x="1295355" y="968967"/>
                  </a:lnTo>
                  <a:lnTo>
                    <a:pt x="1320739" y="1005541"/>
                  </a:lnTo>
                  <a:lnTo>
                    <a:pt x="1345231" y="1042506"/>
                  </a:lnTo>
                  <a:lnTo>
                    <a:pt x="1368830" y="1079861"/>
                  </a:lnTo>
                  <a:lnTo>
                    <a:pt x="1391536" y="1117608"/>
                  </a:lnTo>
                  <a:lnTo>
                    <a:pt x="1413349" y="1155746"/>
                  </a:lnTo>
                  <a:lnTo>
                    <a:pt x="1434270" y="1194274"/>
                  </a:lnTo>
                  <a:lnTo>
                    <a:pt x="1454298" y="1233193"/>
                  </a:lnTo>
                  <a:lnTo>
                    <a:pt x="1473433" y="1272503"/>
                  </a:lnTo>
                  <a:lnTo>
                    <a:pt x="1491676" y="1312204"/>
                  </a:lnTo>
                  <a:lnTo>
                    <a:pt x="1509026" y="1352296"/>
                  </a:lnTo>
                </a:path>
              </a:pathLst>
            </a:custGeom>
            <a:ln w="25400">
              <a:solidFill>
                <a:srgbClr val="0C788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005208" y="5880103"/>
              <a:ext cx="117475" cy="112395"/>
            </a:xfrm>
            <a:custGeom>
              <a:avLst/>
              <a:gdLst/>
              <a:ahLst/>
              <a:cxnLst/>
              <a:rect l="l" t="t" r="r" b="b"/>
              <a:pathLst>
                <a:path w="117475" h="112395">
                  <a:moveTo>
                    <a:pt x="117350" y="0"/>
                  </a:moveTo>
                  <a:lnTo>
                    <a:pt x="0" y="16359"/>
                  </a:lnTo>
                  <a:lnTo>
                    <a:pt x="69658" y="112205"/>
                  </a:lnTo>
                </a:path>
                <a:path w="117475" h="112395">
                  <a:moveTo>
                    <a:pt x="93504" y="56102"/>
                  </a:moveTo>
                  <a:lnTo>
                    <a:pt x="0" y="16359"/>
                  </a:lnTo>
                </a:path>
              </a:pathLst>
            </a:custGeom>
            <a:ln w="25399">
              <a:solidFill>
                <a:srgbClr val="0C788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469519" y="2787114"/>
            <a:ext cx="256603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779780">
              <a:lnSpc>
                <a:spcPct val="112500"/>
              </a:lnSpc>
              <a:spcBef>
                <a:spcPts val="100"/>
              </a:spcBef>
            </a:pPr>
            <a:r>
              <a:rPr sz="2000" b="1" dirty="0">
                <a:solidFill>
                  <a:srgbClr val="2489BF"/>
                </a:solidFill>
                <a:latin typeface="Avenir Next"/>
                <a:cs typeface="Avenir Next"/>
              </a:rPr>
              <a:t>for </a:t>
            </a:r>
            <a:r>
              <a:rPr sz="2000" b="1" spc="-20" dirty="0">
                <a:solidFill>
                  <a:srgbClr val="2489BF"/>
                </a:solidFill>
                <a:latin typeface="Avenir Next"/>
                <a:cs typeface="Avenir Next"/>
              </a:rPr>
              <a:t>loop </a:t>
            </a:r>
            <a:r>
              <a:rPr sz="2000" b="1" dirty="0">
                <a:solidFill>
                  <a:srgbClr val="2489BF"/>
                </a:solidFill>
                <a:latin typeface="Avenir Next"/>
                <a:cs typeface="Avenir Next"/>
              </a:rPr>
              <a:t>declaration</a:t>
            </a:r>
            <a:r>
              <a:rPr sz="2000" b="1" spc="-55" dirty="0">
                <a:solidFill>
                  <a:srgbClr val="2489BF"/>
                </a:solidFill>
                <a:latin typeface="Avenir Next"/>
                <a:cs typeface="Avenir Next"/>
              </a:rPr>
              <a:t> </a:t>
            </a:r>
            <a:r>
              <a:rPr sz="2000" b="1" spc="-25" dirty="0">
                <a:solidFill>
                  <a:srgbClr val="2489BF"/>
                </a:solidFill>
                <a:latin typeface="Avenir Next"/>
                <a:cs typeface="Avenir Next"/>
              </a:rPr>
              <a:t>keyword</a:t>
            </a:r>
            <a:endParaRPr sz="2000">
              <a:latin typeface="Avenir Next"/>
              <a:cs typeface="Avenir Nex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330066" y="2924698"/>
            <a:ext cx="32969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0C7883"/>
                </a:solidFill>
                <a:latin typeface="Avenir Next"/>
                <a:cs typeface="Avenir Next"/>
              </a:rPr>
              <a:t>Initialize couter </a:t>
            </a:r>
            <a:r>
              <a:rPr sz="2000" b="1" spc="-10" dirty="0">
                <a:solidFill>
                  <a:srgbClr val="0C7883"/>
                </a:solidFill>
                <a:latin typeface="Avenir Next"/>
                <a:cs typeface="Avenir Next"/>
              </a:rPr>
              <a:t>variable(s)</a:t>
            </a:r>
            <a:endParaRPr sz="2000">
              <a:latin typeface="Avenir Next"/>
              <a:cs typeface="Avenir Nex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872395" y="3869437"/>
            <a:ext cx="18796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2489BF"/>
                </a:solidFill>
                <a:latin typeface="Avenir Next"/>
                <a:cs typeface="Avenir Next"/>
              </a:rPr>
              <a:t>Loop</a:t>
            </a:r>
            <a:r>
              <a:rPr sz="2000" b="1" spc="-40" dirty="0">
                <a:solidFill>
                  <a:srgbClr val="2489BF"/>
                </a:solidFill>
                <a:latin typeface="Avenir Next"/>
                <a:cs typeface="Avenir Next"/>
              </a:rPr>
              <a:t> </a:t>
            </a:r>
            <a:r>
              <a:rPr sz="2000" b="1" spc="-10" dirty="0">
                <a:solidFill>
                  <a:srgbClr val="2489BF"/>
                </a:solidFill>
                <a:latin typeface="Avenir Next"/>
                <a:cs typeface="Avenir Next"/>
              </a:rPr>
              <a:t>condition</a:t>
            </a:r>
            <a:endParaRPr sz="2000">
              <a:latin typeface="Avenir Next"/>
              <a:cs typeface="Avenir Nex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449861" y="2866137"/>
            <a:ext cx="380492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68630">
              <a:lnSpc>
                <a:spcPct val="112500"/>
              </a:lnSpc>
              <a:spcBef>
                <a:spcPts val="100"/>
              </a:spcBef>
            </a:pPr>
            <a:r>
              <a:rPr sz="2000" b="1" dirty="0">
                <a:solidFill>
                  <a:srgbClr val="0C7883"/>
                </a:solidFill>
                <a:latin typeface="Avenir Next"/>
                <a:cs typeface="Avenir Next"/>
              </a:rPr>
              <a:t>Increment</a:t>
            </a:r>
            <a:r>
              <a:rPr sz="2000" b="1" spc="-20" dirty="0">
                <a:solidFill>
                  <a:srgbClr val="0C7883"/>
                </a:solidFill>
                <a:latin typeface="Avenir Next"/>
                <a:cs typeface="Avenir Next"/>
              </a:rPr>
              <a:t> </a:t>
            </a:r>
            <a:r>
              <a:rPr sz="2000" b="1" dirty="0">
                <a:solidFill>
                  <a:srgbClr val="0C7883"/>
                </a:solidFill>
                <a:latin typeface="Avenir Next"/>
                <a:cs typeface="Avenir Next"/>
              </a:rPr>
              <a:t>/</a:t>
            </a:r>
            <a:r>
              <a:rPr sz="2000" b="1" spc="-20" dirty="0">
                <a:solidFill>
                  <a:srgbClr val="0C7883"/>
                </a:solidFill>
                <a:latin typeface="Avenir Next"/>
                <a:cs typeface="Avenir Next"/>
              </a:rPr>
              <a:t> </a:t>
            </a:r>
            <a:r>
              <a:rPr sz="2000" b="1" spc="-10" dirty="0">
                <a:solidFill>
                  <a:srgbClr val="0C7883"/>
                </a:solidFill>
                <a:latin typeface="Avenir Next"/>
                <a:cs typeface="Avenir Next"/>
              </a:rPr>
              <a:t>Decrement </a:t>
            </a:r>
            <a:r>
              <a:rPr sz="2000" b="1" dirty="0">
                <a:solidFill>
                  <a:srgbClr val="0C7883"/>
                </a:solidFill>
                <a:latin typeface="Avenir Next"/>
                <a:cs typeface="Avenir Next"/>
              </a:rPr>
              <a:t>operations</a:t>
            </a:r>
            <a:r>
              <a:rPr sz="2000" b="1" spc="-30" dirty="0">
                <a:solidFill>
                  <a:srgbClr val="0C7883"/>
                </a:solidFill>
                <a:latin typeface="Avenir Next"/>
                <a:cs typeface="Avenir Next"/>
              </a:rPr>
              <a:t> </a:t>
            </a:r>
            <a:r>
              <a:rPr sz="2000" b="1" dirty="0">
                <a:solidFill>
                  <a:srgbClr val="0C7883"/>
                </a:solidFill>
                <a:latin typeface="Avenir Next"/>
                <a:cs typeface="Avenir Next"/>
              </a:rPr>
              <a:t>on</a:t>
            </a:r>
            <a:r>
              <a:rPr sz="2000" b="1" spc="-20" dirty="0">
                <a:solidFill>
                  <a:srgbClr val="0C7883"/>
                </a:solidFill>
                <a:latin typeface="Avenir Next"/>
                <a:cs typeface="Avenir Next"/>
              </a:rPr>
              <a:t> </a:t>
            </a:r>
            <a:r>
              <a:rPr sz="2000" b="1" dirty="0">
                <a:solidFill>
                  <a:srgbClr val="0C7883"/>
                </a:solidFill>
                <a:latin typeface="Avenir Next"/>
                <a:cs typeface="Avenir Next"/>
              </a:rPr>
              <a:t>counter</a:t>
            </a:r>
            <a:r>
              <a:rPr sz="2000" b="1" spc="-15" dirty="0">
                <a:solidFill>
                  <a:srgbClr val="0C7883"/>
                </a:solidFill>
                <a:latin typeface="Avenir Next"/>
                <a:cs typeface="Avenir Next"/>
              </a:rPr>
              <a:t> </a:t>
            </a:r>
            <a:r>
              <a:rPr sz="2000" b="1" spc="-10" dirty="0">
                <a:solidFill>
                  <a:srgbClr val="0C7883"/>
                </a:solidFill>
                <a:latin typeface="Avenir Next"/>
                <a:cs typeface="Avenir Next"/>
              </a:rPr>
              <a:t>variable</a:t>
            </a:r>
            <a:endParaRPr sz="2000">
              <a:latin typeface="Avenir Next"/>
              <a:cs typeface="Avenir Nex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637199" y="7298437"/>
            <a:ext cx="4148454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46480" marR="5080" indent="-1033780">
              <a:lnSpc>
                <a:spcPct val="112500"/>
              </a:lnSpc>
              <a:spcBef>
                <a:spcPts val="100"/>
              </a:spcBef>
            </a:pPr>
            <a:r>
              <a:rPr sz="2000" b="1" dirty="0">
                <a:solidFill>
                  <a:srgbClr val="0C7883"/>
                </a:solidFill>
                <a:latin typeface="Avenir Next"/>
                <a:cs typeface="Avenir Next"/>
              </a:rPr>
              <a:t>Statement(s)</a:t>
            </a:r>
            <a:r>
              <a:rPr sz="2000" b="1" spc="-60" dirty="0">
                <a:solidFill>
                  <a:srgbClr val="0C7883"/>
                </a:solidFill>
                <a:latin typeface="Avenir Next"/>
                <a:cs typeface="Avenir Next"/>
              </a:rPr>
              <a:t> </a:t>
            </a:r>
            <a:r>
              <a:rPr sz="2000" b="1" dirty="0">
                <a:solidFill>
                  <a:srgbClr val="0C7883"/>
                </a:solidFill>
                <a:latin typeface="Avenir Next"/>
                <a:cs typeface="Avenir Next"/>
              </a:rPr>
              <a:t>that</a:t>
            </a:r>
            <a:r>
              <a:rPr sz="2000" b="1" spc="-50" dirty="0">
                <a:solidFill>
                  <a:srgbClr val="0C7883"/>
                </a:solidFill>
                <a:latin typeface="Avenir Next"/>
                <a:cs typeface="Avenir Next"/>
              </a:rPr>
              <a:t> </a:t>
            </a:r>
            <a:r>
              <a:rPr sz="2000" b="1" dirty="0">
                <a:solidFill>
                  <a:srgbClr val="0C7883"/>
                </a:solidFill>
                <a:latin typeface="Avenir Next"/>
                <a:cs typeface="Avenir Next"/>
              </a:rPr>
              <a:t>executed</a:t>
            </a:r>
            <a:r>
              <a:rPr sz="2000" b="1" spc="-45" dirty="0">
                <a:solidFill>
                  <a:srgbClr val="0C7883"/>
                </a:solidFill>
                <a:latin typeface="Avenir Next"/>
                <a:cs typeface="Avenir Next"/>
              </a:rPr>
              <a:t> </a:t>
            </a:r>
            <a:r>
              <a:rPr sz="2000" b="1" spc="-10" dirty="0">
                <a:solidFill>
                  <a:srgbClr val="0C7883"/>
                </a:solidFill>
                <a:latin typeface="Avenir Next"/>
                <a:cs typeface="Avenir Next"/>
              </a:rPr>
              <a:t>inside </a:t>
            </a:r>
            <a:r>
              <a:rPr sz="2000" b="1" dirty="0">
                <a:solidFill>
                  <a:srgbClr val="0C7883"/>
                </a:solidFill>
                <a:latin typeface="Avenir Next"/>
                <a:cs typeface="Avenir Next"/>
              </a:rPr>
              <a:t>of</a:t>
            </a:r>
            <a:r>
              <a:rPr sz="2000" b="1" spc="45" dirty="0">
                <a:solidFill>
                  <a:srgbClr val="0C7883"/>
                </a:solidFill>
                <a:latin typeface="Avenir Next"/>
                <a:cs typeface="Avenir Next"/>
              </a:rPr>
              <a:t> </a:t>
            </a:r>
            <a:r>
              <a:rPr sz="2000" b="1" dirty="0">
                <a:solidFill>
                  <a:srgbClr val="0C7883"/>
                </a:solidFill>
                <a:latin typeface="Avenir Next"/>
                <a:cs typeface="Avenir Next"/>
              </a:rPr>
              <a:t>the loop </a:t>
            </a:r>
            <a:r>
              <a:rPr sz="2000" b="1" spc="-20" dirty="0">
                <a:solidFill>
                  <a:srgbClr val="0C7883"/>
                </a:solidFill>
                <a:latin typeface="Avenir Next"/>
                <a:cs typeface="Avenir Next"/>
              </a:rPr>
              <a:t>body</a:t>
            </a:r>
            <a:endParaRPr sz="2000">
              <a:latin typeface="Avenir Next"/>
              <a:cs typeface="Avenir Nex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477189"/>
            <a:ext cx="69056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10" dirty="0">
                <a:solidFill>
                  <a:srgbClr val="838787"/>
                </a:solidFill>
                <a:latin typeface="DIN Alternate"/>
                <a:cs typeface="DIN Alternate"/>
              </a:rPr>
              <a:t>INTRODUCTION</a:t>
            </a:r>
            <a:r>
              <a:rPr sz="2400" b="1" spc="295" dirty="0">
                <a:solidFill>
                  <a:srgbClr val="838787"/>
                </a:solidFill>
                <a:latin typeface="DIN Alternate"/>
                <a:cs typeface="DIN Alternate"/>
              </a:rPr>
              <a:t> </a:t>
            </a:r>
            <a:r>
              <a:rPr sz="2400" b="1" spc="60" dirty="0">
                <a:solidFill>
                  <a:srgbClr val="838787"/>
                </a:solidFill>
                <a:latin typeface="DIN Alternate"/>
                <a:cs typeface="DIN Alternate"/>
              </a:rPr>
              <a:t>TO</a:t>
            </a:r>
            <a:r>
              <a:rPr sz="2400" b="1" spc="300" dirty="0">
                <a:solidFill>
                  <a:srgbClr val="838787"/>
                </a:solidFill>
                <a:latin typeface="DIN Alternate"/>
                <a:cs typeface="DIN Alternate"/>
              </a:rPr>
              <a:t> </a:t>
            </a:r>
            <a:r>
              <a:rPr sz="2400" b="1" dirty="0">
                <a:solidFill>
                  <a:srgbClr val="838787"/>
                </a:solidFill>
                <a:latin typeface="DIN Alternate"/>
                <a:cs typeface="DIN Alternate"/>
              </a:rPr>
              <a:t>JAVA:</a:t>
            </a:r>
            <a:r>
              <a:rPr sz="2400" b="1" spc="300" dirty="0">
                <a:solidFill>
                  <a:srgbClr val="838787"/>
                </a:solidFill>
                <a:latin typeface="DIN Alternate"/>
                <a:cs typeface="DIN Alternate"/>
              </a:rPr>
              <a:t> </a:t>
            </a:r>
            <a:r>
              <a:rPr sz="2400" b="1" spc="95" dirty="0">
                <a:solidFill>
                  <a:srgbClr val="838787"/>
                </a:solidFill>
                <a:latin typeface="DIN Alternate"/>
                <a:cs typeface="DIN Alternate"/>
              </a:rPr>
              <a:t>LOOPING</a:t>
            </a:r>
            <a:r>
              <a:rPr sz="2400" b="1" spc="295" dirty="0">
                <a:solidFill>
                  <a:srgbClr val="838787"/>
                </a:solidFill>
                <a:latin typeface="DIN Alternate"/>
                <a:cs typeface="DIN Alternate"/>
              </a:rPr>
              <a:t> </a:t>
            </a:r>
            <a:r>
              <a:rPr sz="2400" b="1" spc="70" dirty="0">
                <a:solidFill>
                  <a:srgbClr val="838787"/>
                </a:solidFill>
                <a:latin typeface="DIN Alternate"/>
                <a:cs typeface="DIN Alternate"/>
              </a:rPr>
              <a:t>STATEMENTS</a:t>
            </a:r>
            <a:endParaRPr sz="2400">
              <a:latin typeface="DIN Alternate"/>
              <a:cs typeface="DIN Alternate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FOR LOOP: CODE </a:t>
            </a:r>
            <a:r>
              <a:rPr spc="-10" dirty="0"/>
              <a:t>EXAMPLE</a:t>
            </a:r>
          </a:p>
        </p:txBody>
      </p:sp>
      <p:sp>
        <p:nvSpPr>
          <p:cNvPr id="4" name="object 4"/>
          <p:cNvSpPr/>
          <p:nvPr/>
        </p:nvSpPr>
        <p:spPr>
          <a:xfrm>
            <a:off x="470022" y="3082925"/>
            <a:ext cx="12065000" cy="2610485"/>
          </a:xfrm>
          <a:custGeom>
            <a:avLst/>
            <a:gdLst/>
            <a:ahLst/>
            <a:cxnLst/>
            <a:rect l="l" t="t" r="r" b="b"/>
            <a:pathLst>
              <a:path w="12065000" h="2610485">
                <a:moveTo>
                  <a:pt x="11940468" y="118"/>
                </a:moveTo>
                <a:lnTo>
                  <a:pt x="155189" y="0"/>
                </a:lnTo>
                <a:lnTo>
                  <a:pt x="124281" y="118"/>
                </a:lnTo>
                <a:lnTo>
                  <a:pt x="99357" y="950"/>
                </a:lnTo>
                <a:lnTo>
                  <a:pt x="45459" y="16783"/>
                </a:lnTo>
                <a:lnTo>
                  <a:pt x="16662" y="45583"/>
                </a:lnTo>
                <a:lnTo>
                  <a:pt x="832" y="99480"/>
                </a:lnTo>
                <a:lnTo>
                  <a:pt x="0" y="124405"/>
                </a:lnTo>
                <a:lnTo>
                  <a:pt x="0" y="2486148"/>
                </a:lnTo>
                <a:lnTo>
                  <a:pt x="3090" y="2530872"/>
                </a:lnTo>
                <a:lnTo>
                  <a:pt x="29492" y="2580938"/>
                </a:lnTo>
                <a:lnTo>
                  <a:pt x="64041" y="2602941"/>
                </a:lnTo>
                <a:lnTo>
                  <a:pt x="124281" y="2610442"/>
                </a:lnTo>
                <a:lnTo>
                  <a:pt x="11940468" y="2610442"/>
                </a:lnTo>
                <a:lnTo>
                  <a:pt x="11985192" y="2607346"/>
                </a:lnTo>
                <a:lnTo>
                  <a:pt x="12035258" y="2580938"/>
                </a:lnTo>
                <a:lnTo>
                  <a:pt x="12057261" y="2546400"/>
                </a:lnTo>
                <a:lnTo>
                  <a:pt x="12064762" y="2486148"/>
                </a:lnTo>
                <a:lnTo>
                  <a:pt x="12064762" y="124405"/>
                </a:lnTo>
                <a:lnTo>
                  <a:pt x="12061666" y="79682"/>
                </a:lnTo>
                <a:lnTo>
                  <a:pt x="12035258" y="29616"/>
                </a:lnTo>
                <a:lnTo>
                  <a:pt x="12000720" y="7607"/>
                </a:lnTo>
                <a:lnTo>
                  <a:pt x="11940468" y="118"/>
                </a:lnTo>
                <a:close/>
              </a:path>
            </a:pathLst>
          </a:custGeom>
          <a:solidFill>
            <a:srgbClr val="A7AAA9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14400" y="3776927"/>
            <a:ext cx="7978140" cy="118427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807720" marR="5080" indent="-795655">
              <a:lnSpc>
                <a:spcPts val="3000"/>
              </a:lnSpc>
              <a:spcBef>
                <a:spcPts val="300"/>
              </a:spcBef>
              <a:tabLst>
                <a:tab pos="807720" algn="l"/>
                <a:tab pos="1801495" algn="l"/>
                <a:tab pos="2199005" algn="l"/>
                <a:tab pos="2596515" algn="l"/>
                <a:tab pos="3193415" algn="l"/>
                <a:tab pos="3590925" algn="l"/>
                <a:tab pos="3988435" algn="l"/>
                <a:tab pos="4584700" algn="l"/>
                <a:tab pos="4784090" algn="l"/>
                <a:tab pos="5181600" algn="l"/>
                <a:tab pos="5578475" algn="l"/>
                <a:tab pos="5976620" algn="l"/>
                <a:tab pos="6374130" algn="l"/>
                <a:tab pos="6771640" algn="l"/>
                <a:tab pos="7368540" algn="l"/>
              </a:tabLst>
            </a:pPr>
            <a:r>
              <a:rPr sz="2600" b="1" spc="-25" dirty="0">
                <a:solidFill>
                  <a:srgbClr val="011480"/>
                </a:solidFill>
                <a:latin typeface="Menlo"/>
                <a:cs typeface="Menlo"/>
              </a:rPr>
              <a:t>for</a:t>
            </a:r>
            <a:r>
              <a:rPr sz="2600" b="1" dirty="0">
                <a:solidFill>
                  <a:srgbClr val="011480"/>
                </a:solidFill>
                <a:latin typeface="Menlo"/>
                <a:cs typeface="Menlo"/>
              </a:rPr>
              <a:t>	</a:t>
            </a:r>
            <a:r>
              <a:rPr sz="2600" spc="-20" dirty="0">
                <a:latin typeface="Menlo"/>
                <a:cs typeface="Menlo"/>
              </a:rPr>
              <a:t>(</a:t>
            </a:r>
            <a:r>
              <a:rPr sz="2600" b="1" spc="-20" dirty="0">
                <a:solidFill>
                  <a:srgbClr val="011480"/>
                </a:solidFill>
                <a:latin typeface="Menlo"/>
                <a:cs typeface="Menlo"/>
              </a:rPr>
              <a:t>int</a:t>
            </a:r>
            <a:r>
              <a:rPr sz="2600" b="1" dirty="0">
                <a:solidFill>
                  <a:srgbClr val="011480"/>
                </a:solidFill>
                <a:latin typeface="Menlo"/>
                <a:cs typeface="Menlo"/>
              </a:rPr>
              <a:t>	</a:t>
            </a:r>
            <a:r>
              <a:rPr sz="2600" spc="-50" dirty="0">
                <a:latin typeface="Menlo"/>
                <a:cs typeface="Menlo"/>
              </a:rPr>
              <a:t>i</a:t>
            </a:r>
            <a:r>
              <a:rPr sz="2600" dirty="0">
                <a:latin typeface="Menlo"/>
                <a:cs typeface="Menlo"/>
              </a:rPr>
              <a:t>	</a:t>
            </a:r>
            <a:r>
              <a:rPr sz="2600" spc="-50" dirty="0">
                <a:latin typeface="Menlo"/>
                <a:cs typeface="Menlo"/>
              </a:rPr>
              <a:t>=</a:t>
            </a:r>
            <a:r>
              <a:rPr sz="2600" dirty="0">
                <a:latin typeface="Menlo"/>
                <a:cs typeface="Menlo"/>
              </a:rPr>
              <a:t>	</a:t>
            </a:r>
            <a:r>
              <a:rPr sz="2600" spc="-25" dirty="0">
                <a:solidFill>
                  <a:srgbClr val="0432FE"/>
                </a:solidFill>
                <a:latin typeface="Menlo"/>
                <a:cs typeface="Menlo"/>
              </a:rPr>
              <a:t>0</a:t>
            </a:r>
            <a:r>
              <a:rPr sz="2600" spc="-25" dirty="0">
                <a:latin typeface="Menlo"/>
                <a:cs typeface="Menlo"/>
              </a:rPr>
              <a:t>;</a:t>
            </a:r>
            <a:r>
              <a:rPr sz="2600" dirty="0">
                <a:latin typeface="Menlo"/>
                <a:cs typeface="Menlo"/>
              </a:rPr>
              <a:t>	</a:t>
            </a:r>
            <a:r>
              <a:rPr sz="2600" spc="-50" dirty="0">
                <a:latin typeface="Menlo"/>
                <a:cs typeface="Menlo"/>
              </a:rPr>
              <a:t>i</a:t>
            </a:r>
            <a:r>
              <a:rPr sz="2600" dirty="0">
                <a:latin typeface="Menlo"/>
                <a:cs typeface="Menlo"/>
              </a:rPr>
              <a:t>	</a:t>
            </a:r>
            <a:r>
              <a:rPr sz="2600" spc="-50" dirty="0">
                <a:latin typeface="Menlo"/>
                <a:cs typeface="Menlo"/>
              </a:rPr>
              <a:t>&lt;</a:t>
            </a:r>
            <a:r>
              <a:rPr sz="2600" dirty="0">
                <a:latin typeface="Menlo"/>
                <a:cs typeface="Menlo"/>
              </a:rPr>
              <a:t>	</a:t>
            </a:r>
            <a:r>
              <a:rPr sz="2600" spc="-25" dirty="0">
                <a:solidFill>
                  <a:srgbClr val="0432FE"/>
                </a:solidFill>
                <a:latin typeface="Menlo"/>
                <a:cs typeface="Menlo"/>
              </a:rPr>
              <a:t>5</a:t>
            </a:r>
            <a:r>
              <a:rPr sz="2600" spc="-25" dirty="0">
                <a:latin typeface="Menlo"/>
                <a:cs typeface="Menlo"/>
              </a:rPr>
              <a:t>;</a:t>
            </a:r>
            <a:r>
              <a:rPr sz="2600" dirty="0">
                <a:latin typeface="Menlo"/>
                <a:cs typeface="Menlo"/>
              </a:rPr>
              <a:t>	</a:t>
            </a:r>
            <a:r>
              <a:rPr sz="2600" spc="-20" dirty="0">
                <a:latin typeface="Menlo"/>
                <a:cs typeface="Menlo"/>
              </a:rPr>
              <a:t>i++)</a:t>
            </a:r>
            <a:r>
              <a:rPr sz="2600" dirty="0">
                <a:latin typeface="Menlo"/>
                <a:cs typeface="Menlo"/>
              </a:rPr>
              <a:t>	</a:t>
            </a:r>
            <a:r>
              <a:rPr sz="2600" spc="-50" dirty="0">
                <a:latin typeface="Menlo"/>
                <a:cs typeface="Menlo"/>
              </a:rPr>
              <a:t>{ </a:t>
            </a:r>
            <a:r>
              <a:rPr sz="2600" spc="-10" dirty="0">
                <a:latin typeface="Menlo"/>
                <a:cs typeface="Menlo"/>
              </a:rPr>
              <a:t>System.</a:t>
            </a:r>
            <a:r>
              <a:rPr sz="2600" b="1" i="1" spc="-10" dirty="0">
                <a:solidFill>
                  <a:srgbClr val="66177A"/>
                </a:solidFill>
                <a:latin typeface="Menlo-BoldItalic"/>
                <a:cs typeface="Menlo-BoldItalic"/>
              </a:rPr>
              <a:t>out</a:t>
            </a:r>
            <a:r>
              <a:rPr sz="2600" spc="-10" dirty="0">
                <a:latin typeface="Menlo"/>
                <a:cs typeface="Menlo"/>
              </a:rPr>
              <a:t>.print(</a:t>
            </a:r>
            <a:r>
              <a:rPr sz="2600" b="1" spc="-10" dirty="0">
                <a:solidFill>
                  <a:srgbClr val="018001"/>
                </a:solidFill>
                <a:latin typeface="Menlo"/>
                <a:cs typeface="Menlo"/>
              </a:rPr>
              <a:t>"i</a:t>
            </a:r>
            <a:r>
              <a:rPr sz="2600" b="1" dirty="0">
                <a:solidFill>
                  <a:srgbClr val="018001"/>
                </a:solidFill>
                <a:latin typeface="Menlo"/>
                <a:cs typeface="Menlo"/>
              </a:rPr>
              <a:t>	</a:t>
            </a:r>
            <a:r>
              <a:rPr sz="2600" b="1" spc="-50" dirty="0">
                <a:solidFill>
                  <a:srgbClr val="018001"/>
                </a:solidFill>
                <a:latin typeface="Menlo"/>
                <a:cs typeface="Menlo"/>
              </a:rPr>
              <a:t>=</a:t>
            </a:r>
            <a:r>
              <a:rPr sz="2600" b="1" dirty="0">
                <a:solidFill>
                  <a:srgbClr val="018001"/>
                </a:solidFill>
                <a:latin typeface="Menlo"/>
                <a:cs typeface="Menlo"/>
              </a:rPr>
              <a:t>	</a:t>
            </a:r>
            <a:r>
              <a:rPr sz="2600" b="1" spc="-50" dirty="0">
                <a:solidFill>
                  <a:srgbClr val="018001"/>
                </a:solidFill>
                <a:latin typeface="Menlo"/>
                <a:cs typeface="Menlo"/>
              </a:rPr>
              <a:t>"</a:t>
            </a:r>
            <a:r>
              <a:rPr sz="2600" b="1" dirty="0">
                <a:solidFill>
                  <a:srgbClr val="018001"/>
                </a:solidFill>
                <a:latin typeface="Menlo"/>
                <a:cs typeface="Menlo"/>
              </a:rPr>
              <a:t>	</a:t>
            </a:r>
            <a:r>
              <a:rPr sz="2600" spc="-50" dirty="0">
                <a:latin typeface="Menlo"/>
                <a:cs typeface="Menlo"/>
              </a:rPr>
              <a:t>+</a:t>
            </a:r>
            <a:r>
              <a:rPr sz="2600" dirty="0">
                <a:latin typeface="Menlo"/>
                <a:cs typeface="Menlo"/>
              </a:rPr>
              <a:t>	</a:t>
            </a:r>
            <a:r>
              <a:rPr sz="2600" spc="-50" dirty="0">
                <a:latin typeface="Menlo"/>
                <a:cs typeface="Menlo"/>
              </a:rPr>
              <a:t>i</a:t>
            </a:r>
            <a:r>
              <a:rPr sz="2600" dirty="0">
                <a:latin typeface="Menlo"/>
                <a:cs typeface="Menlo"/>
              </a:rPr>
              <a:t>	</a:t>
            </a:r>
            <a:r>
              <a:rPr sz="2600" spc="-50" dirty="0">
                <a:latin typeface="Menlo"/>
                <a:cs typeface="Menlo"/>
              </a:rPr>
              <a:t>+</a:t>
            </a:r>
            <a:r>
              <a:rPr sz="2600" dirty="0">
                <a:latin typeface="Menlo"/>
                <a:cs typeface="Menlo"/>
              </a:rPr>
              <a:t>	</a:t>
            </a:r>
            <a:r>
              <a:rPr sz="2600" b="1" spc="-25" dirty="0">
                <a:solidFill>
                  <a:srgbClr val="018001"/>
                </a:solidFill>
                <a:latin typeface="Menlo"/>
                <a:cs typeface="Menlo"/>
              </a:rPr>
              <a:t>";</a:t>
            </a:r>
            <a:r>
              <a:rPr sz="2600" b="1" dirty="0">
                <a:solidFill>
                  <a:srgbClr val="018001"/>
                </a:solidFill>
                <a:latin typeface="Menlo"/>
                <a:cs typeface="Menlo"/>
              </a:rPr>
              <a:t>		</a:t>
            </a:r>
            <a:r>
              <a:rPr sz="2600" b="1" spc="-25" dirty="0">
                <a:solidFill>
                  <a:srgbClr val="018001"/>
                </a:solidFill>
                <a:latin typeface="Menlo"/>
                <a:cs typeface="Menlo"/>
              </a:rPr>
              <a:t>"</a:t>
            </a:r>
            <a:r>
              <a:rPr sz="2600" spc="-25" dirty="0">
                <a:latin typeface="Menlo"/>
                <a:cs typeface="Menlo"/>
              </a:rPr>
              <a:t>);</a:t>
            </a:r>
            <a:endParaRPr sz="2600">
              <a:latin typeface="Menlo"/>
              <a:cs typeface="Menlo"/>
            </a:endParaRPr>
          </a:p>
          <a:p>
            <a:pPr marL="12700">
              <a:lnSpc>
                <a:spcPts val="2920"/>
              </a:lnSpc>
            </a:pPr>
            <a:r>
              <a:rPr sz="2600" dirty="0">
                <a:latin typeface="Menlo"/>
                <a:cs typeface="Menlo"/>
              </a:rPr>
              <a:t>}</a:t>
            </a:r>
            <a:endParaRPr sz="2600">
              <a:latin typeface="Menlo"/>
              <a:cs typeface="Menl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70022" y="6515804"/>
            <a:ext cx="12065000" cy="2610485"/>
          </a:xfrm>
          <a:custGeom>
            <a:avLst/>
            <a:gdLst/>
            <a:ahLst/>
            <a:cxnLst/>
            <a:rect l="l" t="t" r="r" b="b"/>
            <a:pathLst>
              <a:path w="12065000" h="2610484">
                <a:moveTo>
                  <a:pt x="11940468" y="118"/>
                </a:moveTo>
                <a:lnTo>
                  <a:pt x="155189" y="0"/>
                </a:lnTo>
                <a:lnTo>
                  <a:pt x="124281" y="118"/>
                </a:lnTo>
                <a:lnTo>
                  <a:pt x="99357" y="950"/>
                </a:lnTo>
                <a:lnTo>
                  <a:pt x="45459" y="16788"/>
                </a:lnTo>
                <a:lnTo>
                  <a:pt x="16662" y="45585"/>
                </a:lnTo>
                <a:lnTo>
                  <a:pt x="832" y="99480"/>
                </a:lnTo>
                <a:lnTo>
                  <a:pt x="0" y="124405"/>
                </a:lnTo>
                <a:lnTo>
                  <a:pt x="0" y="2486148"/>
                </a:lnTo>
                <a:lnTo>
                  <a:pt x="3090" y="2530872"/>
                </a:lnTo>
                <a:lnTo>
                  <a:pt x="29492" y="2580938"/>
                </a:lnTo>
                <a:lnTo>
                  <a:pt x="64041" y="2602941"/>
                </a:lnTo>
                <a:lnTo>
                  <a:pt x="124281" y="2610429"/>
                </a:lnTo>
                <a:lnTo>
                  <a:pt x="11940468" y="2610429"/>
                </a:lnTo>
                <a:lnTo>
                  <a:pt x="11985192" y="2607339"/>
                </a:lnTo>
                <a:lnTo>
                  <a:pt x="12035258" y="2580938"/>
                </a:lnTo>
                <a:lnTo>
                  <a:pt x="12057261" y="2546400"/>
                </a:lnTo>
                <a:lnTo>
                  <a:pt x="12064762" y="2486148"/>
                </a:lnTo>
                <a:lnTo>
                  <a:pt x="12064762" y="124405"/>
                </a:lnTo>
                <a:lnTo>
                  <a:pt x="12061666" y="79682"/>
                </a:lnTo>
                <a:lnTo>
                  <a:pt x="12035258" y="29621"/>
                </a:lnTo>
                <a:lnTo>
                  <a:pt x="12000720" y="7607"/>
                </a:lnTo>
                <a:lnTo>
                  <a:pt x="11940468" y="118"/>
                </a:lnTo>
                <a:close/>
              </a:path>
            </a:pathLst>
          </a:custGeom>
          <a:solidFill>
            <a:srgbClr val="A7AAA9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14400" y="7209807"/>
            <a:ext cx="678497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10209" algn="l"/>
                <a:tab pos="807720" algn="l"/>
                <a:tab pos="1403985" algn="l"/>
                <a:tab pos="1801495" algn="l"/>
                <a:tab pos="2199005" algn="l"/>
                <a:tab pos="2795270" algn="l"/>
                <a:tab pos="3193415" algn="l"/>
                <a:tab pos="3590925" algn="l"/>
                <a:tab pos="4187190" algn="l"/>
                <a:tab pos="4584700" algn="l"/>
                <a:tab pos="4982210" algn="l"/>
                <a:tab pos="5579110" algn="l"/>
                <a:tab pos="5976620" algn="l"/>
                <a:tab pos="6374130" algn="l"/>
              </a:tabLst>
            </a:pPr>
            <a:r>
              <a:rPr sz="2600" spc="-50" dirty="0">
                <a:latin typeface="Menlo"/>
                <a:cs typeface="Menlo"/>
              </a:rPr>
              <a:t>i</a:t>
            </a:r>
            <a:r>
              <a:rPr sz="2600" dirty="0">
                <a:latin typeface="Menlo"/>
                <a:cs typeface="Menlo"/>
              </a:rPr>
              <a:t>	</a:t>
            </a:r>
            <a:r>
              <a:rPr sz="2600" spc="-50" dirty="0">
                <a:latin typeface="Menlo"/>
                <a:cs typeface="Menlo"/>
              </a:rPr>
              <a:t>=</a:t>
            </a:r>
            <a:r>
              <a:rPr sz="2600" dirty="0">
                <a:latin typeface="Menlo"/>
                <a:cs typeface="Menlo"/>
              </a:rPr>
              <a:t>	</a:t>
            </a:r>
            <a:r>
              <a:rPr sz="2600" spc="-25" dirty="0">
                <a:latin typeface="Menlo"/>
                <a:cs typeface="Menlo"/>
              </a:rPr>
              <a:t>0;</a:t>
            </a:r>
            <a:r>
              <a:rPr sz="2600" dirty="0">
                <a:latin typeface="Menlo"/>
                <a:cs typeface="Menlo"/>
              </a:rPr>
              <a:t>	</a:t>
            </a:r>
            <a:r>
              <a:rPr sz="2600" spc="-50" dirty="0">
                <a:latin typeface="Menlo"/>
                <a:cs typeface="Menlo"/>
              </a:rPr>
              <a:t>i</a:t>
            </a:r>
            <a:r>
              <a:rPr sz="2600" dirty="0">
                <a:latin typeface="Menlo"/>
                <a:cs typeface="Menlo"/>
              </a:rPr>
              <a:t>	</a:t>
            </a:r>
            <a:r>
              <a:rPr sz="2600" spc="-50" dirty="0">
                <a:latin typeface="Menlo"/>
                <a:cs typeface="Menlo"/>
              </a:rPr>
              <a:t>=</a:t>
            </a:r>
            <a:r>
              <a:rPr sz="2600" dirty="0">
                <a:latin typeface="Menlo"/>
                <a:cs typeface="Menlo"/>
              </a:rPr>
              <a:t>	</a:t>
            </a:r>
            <a:r>
              <a:rPr sz="2600" spc="-25" dirty="0">
                <a:latin typeface="Menlo"/>
                <a:cs typeface="Menlo"/>
              </a:rPr>
              <a:t>1;</a:t>
            </a:r>
            <a:r>
              <a:rPr sz="2600" dirty="0">
                <a:latin typeface="Menlo"/>
                <a:cs typeface="Menlo"/>
              </a:rPr>
              <a:t>	</a:t>
            </a:r>
            <a:r>
              <a:rPr sz="2600" spc="-50" dirty="0">
                <a:latin typeface="Menlo"/>
                <a:cs typeface="Menlo"/>
              </a:rPr>
              <a:t>i</a:t>
            </a:r>
            <a:r>
              <a:rPr sz="2600" dirty="0">
                <a:latin typeface="Menlo"/>
                <a:cs typeface="Menlo"/>
              </a:rPr>
              <a:t>	</a:t>
            </a:r>
            <a:r>
              <a:rPr sz="2600" spc="-50" dirty="0">
                <a:latin typeface="Menlo"/>
                <a:cs typeface="Menlo"/>
              </a:rPr>
              <a:t>=</a:t>
            </a:r>
            <a:r>
              <a:rPr sz="2600" dirty="0">
                <a:latin typeface="Menlo"/>
                <a:cs typeface="Menlo"/>
              </a:rPr>
              <a:t>	</a:t>
            </a:r>
            <a:r>
              <a:rPr sz="2600" spc="-25" dirty="0">
                <a:latin typeface="Menlo"/>
                <a:cs typeface="Menlo"/>
              </a:rPr>
              <a:t>2;</a:t>
            </a:r>
            <a:r>
              <a:rPr sz="2600" dirty="0">
                <a:latin typeface="Menlo"/>
                <a:cs typeface="Menlo"/>
              </a:rPr>
              <a:t>	</a:t>
            </a:r>
            <a:r>
              <a:rPr sz="2600" spc="-50" dirty="0">
                <a:latin typeface="Menlo"/>
                <a:cs typeface="Menlo"/>
              </a:rPr>
              <a:t>i</a:t>
            </a:r>
            <a:r>
              <a:rPr sz="2600" dirty="0">
                <a:latin typeface="Menlo"/>
                <a:cs typeface="Menlo"/>
              </a:rPr>
              <a:t>	</a:t>
            </a:r>
            <a:r>
              <a:rPr sz="2600" spc="-50" dirty="0">
                <a:latin typeface="Menlo"/>
                <a:cs typeface="Menlo"/>
              </a:rPr>
              <a:t>=</a:t>
            </a:r>
            <a:r>
              <a:rPr sz="2600" dirty="0">
                <a:latin typeface="Menlo"/>
                <a:cs typeface="Menlo"/>
              </a:rPr>
              <a:t>	</a:t>
            </a:r>
            <a:r>
              <a:rPr sz="2600" spc="-25" dirty="0">
                <a:latin typeface="Menlo"/>
                <a:cs typeface="Menlo"/>
              </a:rPr>
              <a:t>3;</a:t>
            </a:r>
            <a:r>
              <a:rPr sz="2600" dirty="0">
                <a:latin typeface="Menlo"/>
                <a:cs typeface="Menlo"/>
              </a:rPr>
              <a:t>	</a:t>
            </a:r>
            <a:r>
              <a:rPr sz="2600" spc="-50" dirty="0">
                <a:latin typeface="Menlo"/>
                <a:cs typeface="Menlo"/>
              </a:rPr>
              <a:t>i</a:t>
            </a:r>
            <a:r>
              <a:rPr sz="2600" dirty="0">
                <a:latin typeface="Menlo"/>
                <a:cs typeface="Menlo"/>
              </a:rPr>
              <a:t>	</a:t>
            </a:r>
            <a:r>
              <a:rPr sz="2600" spc="-50" dirty="0">
                <a:latin typeface="Menlo"/>
                <a:cs typeface="Menlo"/>
              </a:rPr>
              <a:t>=</a:t>
            </a:r>
            <a:r>
              <a:rPr sz="2600" dirty="0">
                <a:latin typeface="Menlo"/>
                <a:cs typeface="Menlo"/>
              </a:rPr>
              <a:t>	</a:t>
            </a:r>
            <a:r>
              <a:rPr sz="2600" spc="-25" dirty="0">
                <a:latin typeface="Menlo"/>
                <a:cs typeface="Menlo"/>
              </a:rPr>
              <a:t>4;</a:t>
            </a:r>
            <a:endParaRPr sz="2600">
              <a:latin typeface="Menlo"/>
              <a:cs typeface="Menl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450">
              <a:latin typeface="Menlo"/>
              <a:cs typeface="Menlo"/>
            </a:endParaRPr>
          </a:p>
          <a:p>
            <a:pPr marL="12700">
              <a:lnSpc>
                <a:spcPct val="100000"/>
              </a:lnSpc>
              <a:tabLst>
                <a:tab pos="1602740" algn="l"/>
                <a:tab pos="3392170" algn="l"/>
                <a:tab pos="4385945" algn="l"/>
                <a:tab pos="5379720" algn="l"/>
                <a:tab pos="6374130" algn="l"/>
              </a:tabLst>
            </a:pPr>
            <a:r>
              <a:rPr sz="2600" spc="-10" dirty="0">
                <a:solidFill>
                  <a:srgbClr val="011480"/>
                </a:solidFill>
                <a:latin typeface="Menlo"/>
                <a:cs typeface="Menlo"/>
              </a:rPr>
              <a:t>Process</a:t>
            </a:r>
            <a:r>
              <a:rPr sz="2600" dirty="0">
                <a:solidFill>
                  <a:srgbClr val="011480"/>
                </a:solidFill>
                <a:latin typeface="Menlo"/>
                <a:cs typeface="Menlo"/>
              </a:rPr>
              <a:t>	</a:t>
            </a:r>
            <a:r>
              <a:rPr sz="2600" spc="-10" dirty="0">
                <a:solidFill>
                  <a:srgbClr val="011480"/>
                </a:solidFill>
                <a:latin typeface="Menlo"/>
                <a:cs typeface="Menlo"/>
              </a:rPr>
              <a:t>finished</a:t>
            </a:r>
            <a:r>
              <a:rPr sz="2600" dirty="0">
                <a:solidFill>
                  <a:srgbClr val="011480"/>
                </a:solidFill>
                <a:latin typeface="Menlo"/>
                <a:cs typeface="Menlo"/>
              </a:rPr>
              <a:t>	</a:t>
            </a:r>
            <a:r>
              <a:rPr sz="2600" spc="-20" dirty="0">
                <a:solidFill>
                  <a:srgbClr val="011480"/>
                </a:solidFill>
                <a:latin typeface="Menlo"/>
                <a:cs typeface="Menlo"/>
              </a:rPr>
              <a:t>with</a:t>
            </a:r>
            <a:r>
              <a:rPr sz="2600" dirty="0">
                <a:solidFill>
                  <a:srgbClr val="011480"/>
                </a:solidFill>
                <a:latin typeface="Menlo"/>
                <a:cs typeface="Menlo"/>
              </a:rPr>
              <a:t>	</a:t>
            </a:r>
            <a:r>
              <a:rPr sz="2600" spc="-20" dirty="0">
                <a:solidFill>
                  <a:srgbClr val="011480"/>
                </a:solidFill>
                <a:latin typeface="Menlo"/>
                <a:cs typeface="Menlo"/>
              </a:rPr>
              <a:t>exit</a:t>
            </a:r>
            <a:r>
              <a:rPr sz="2600" dirty="0">
                <a:solidFill>
                  <a:srgbClr val="011480"/>
                </a:solidFill>
                <a:latin typeface="Menlo"/>
                <a:cs typeface="Menlo"/>
              </a:rPr>
              <a:t>	</a:t>
            </a:r>
            <a:r>
              <a:rPr sz="2600" spc="-20" dirty="0">
                <a:solidFill>
                  <a:srgbClr val="011480"/>
                </a:solidFill>
                <a:latin typeface="Menlo"/>
                <a:cs typeface="Menlo"/>
              </a:rPr>
              <a:t>code</a:t>
            </a:r>
            <a:r>
              <a:rPr sz="2600" dirty="0">
                <a:solidFill>
                  <a:srgbClr val="011480"/>
                </a:solidFill>
                <a:latin typeface="Menlo"/>
                <a:cs typeface="Menlo"/>
              </a:rPr>
              <a:t>	</a:t>
            </a:r>
            <a:r>
              <a:rPr sz="2600" spc="-50" dirty="0">
                <a:solidFill>
                  <a:srgbClr val="011480"/>
                </a:solidFill>
                <a:latin typeface="Menlo"/>
                <a:cs typeface="Menlo"/>
              </a:rPr>
              <a:t>0</a:t>
            </a:r>
            <a:endParaRPr sz="2600">
              <a:latin typeface="Menlo"/>
              <a:cs typeface="Menl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91682" y="2452257"/>
            <a:ext cx="8089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0" dirty="0">
                <a:solidFill>
                  <a:srgbClr val="2489BF"/>
                </a:solidFill>
                <a:latin typeface="Avenir Next"/>
                <a:cs typeface="Avenir Next"/>
              </a:rPr>
              <a:t>Code</a:t>
            </a:r>
            <a:endParaRPr sz="2400">
              <a:latin typeface="Avenir Next"/>
              <a:cs typeface="Avenir Nex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49341" y="5885135"/>
            <a:ext cx="2293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2489BF"/>
                </a:solidFill>
                <a:latin typeface="Avenir Next"/>
                <a:cs typeface="Avenir Next"/>
              </a:rPr>
              <a:t>Console</a:t>
            </a:r>
            <a:r>
              <a:rPr sz="2400" b="1" spc="-40" dirty="0">
                <a:solidFill>
                  <a:srgbClr val="2489BF"/>
                </a:solidFill>
                <a:latin typeface="Avenir Next"/>
                <a:cs typeface="Avenir Next"/>
              </a:rPr>
              <a:t> </a:t>
            </a:r>
            <a:r>
              <a:rPr sz="2400" b="1" spc="-10" dirty="0">
                <a:solidFill>
                  <a:srgbClr val="2489BF"/>
                </a:solidFill>
                <a:latin typeface="Avenir Next"/>
                <a:cs typeface="Avenir Next"/>
              </a:rPr>
              <a:t>output</a:t>
            </a:r>
            <a:endParaRPr sz="2400">
              <a:latin typeface="Avenir Next"/>
              <a:cs typeface="Avenir Nex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237422" y="451792"/>
            <a:ext cx="3181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5" dirty="0">
                <a:solidFill>
                  <a:srgbClr val="838787"/>
                </a:solidFill>
                <a:latin typeface="DIN Alternate"/>
                <a:cs typeface="DIN Alternate"/>
              </a:rPr>
              <a:t>12</a:t>
            </a:r>
            <a:endParaRPr sz="2400">
              <a:latin typeface="DIN Alternate"/>
              <a:cs typeface="DIN Alternate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477189"/>
            <a:ext cx="69056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10" dirty="0">
                <a:solidFill>
                  <a:srgbClr val="838787"/>
                </a:solidFill>
                <a:latin typeface="DIN Alternate"/>
                <a:cs typeface="DIN Alternate"/>
              </a:rPr>
              <a:t>INTRODUCTION</a:t>
            </a:r>
            <a:r>
              <a:rPr sz="2400" b="1" spc="295" dirty="0">
                <a:solidFill>
                  <a:srgbClr val="838787"/>
                </a:solidFill>
                <a:latin typeface="DIN Alternate"/>
                <a:cs typeface="DIN Alternate"/>
              </a:rPr>
              <a:t> </a:t>
            </a:r>
            <a:r>
              <a:rPr sz="2400" b="1" spc="60" dirty="0">
                <a:solidFill>
                  <a:srgbClr val="838787"/>
                </a:solidFill>
                <a:latin typeface="DIN Alternate"/>
                <a:cs typeface="DIN Alternate"/>
              </a:rPr>
              <a:t>TO</a:t>
            </a:r>
            <a:r>
              <a:rPr sz="2400" b="1" spc="300" dirty="0">
                <a:solidFill>
                  <a:srgbClr val="838787"/>
                </a:solidFill>
                <a:latin typeface="DIN Alternate"/>
                <a:cs typeface="DIN Alternate"/>
              </a:rPr>
              <a:t> </a:t>
            </a:r>
            <a:r>
              <a:rPr sz="2400" b="1" dirty="0">
                <a:solidFill>
                  <a:srgbClr val="838787"/>
                </a:solidFill>
                <a:latin typeface="DIN Alternate"/>
                <a:cs typeface="DIN Alternate"/>
              </a:rPr>
              <a:t>JAVA:</a:t>
            </a:r>
            <a:r>
              <a:rPr sz="2400" b="1" spc="300" dirty="0">
                <a:solidFill>
                  <a:srgbClr val="838787"/>
                </a:solidFill>
                <a:latin typeface="DIN Alternate"/>
                <a:cs typeface="DIN Alternate"/>
              </a:rPr>
              <a:t> </a:t>
            </a:r>
            <a:r>
              <a:rPr sz="2400" b="1" spc="95" dirty="0">
                <a:solidFill>
                  <a:srgbClr val="838787"/>
                </a:solidFill>
                <a:latin typeface="DIN Alternate"/>
                <a:cs typeface="DIN Alternate"/>
              </a:rPr>
              <a:t>LOOPING</a:t>
            </a:r>
            <a:r>
              <a:rPr sz="2400" b="1" spc="295" dirty="0">
                <a:solidFill>
                  <a:srgbClr val="838787"/>
                </a:solidFill>
                <a:latin typeface="DIN Alternate"/>
                <a:cs typeface="DIN Alternate"/>
              </a:rPr>
              <a:t> </a:t>
            </a:r>
            <a:r>
              <a:rPr sz="2400" b="1" spc="70" dirty="0">
                <a:solidFill>
                  <a:srgbClr val="838787"/>
                </a:solidFill>
                <a:latin typeface="DIN Alternate"/>
                <a:cs typeface="DIN Alternate"/>
              </a:rPr>
              <a:t>STATEMENTS</a:t>
            </a:r>
            <a:endParaRPr sz="2400">
              <a:latin typeface="DIN Alternate"/>
              <a:cs typeface="DIN Alternate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4500" y="1404320"/>
            <a:ext cx="51066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DO WHILE LOOP: </a:t>
            </a:r>
            <a:r>
              <a:rPr spc="-10" dirty="0"/>
              <a:t>SUMMARY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44500" y="2689237"/>
            <a:ext cx="11717655" cy="4262755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457200" marR="998219" indent="-444500">
              <a:lnSpc>
                <a:spcPct val="111500"/>
              </a:lnSpc>
              <a:spcBef>
                <a:spcPts val="140"/>
              </a:spcBef>
            </a:pPr>
            <a:r>
              <a:rPr sz="5325" baseline="-5477" dirty="0">
                <a:solidFill>
                  <a:srgbClr val="34A5DA"/>
                </a:solidFill>
                <a:latin typeface="Lucida Grande"/>
                <a:cs typeface="Lucida Grande"/>
              </a:rPr>
              <a:t>▸</a:t>
            </a:r>
            <a:r>
              <a:rPr sz="5325" spc="667" baseline="-5477" dirty="0">
                <a:solidFill>
                  <a:srgbClr val="34A5DA"/>
                </a:solidFill>
                <a:latin typeface="Lucida Grande"/>
                <a:cs typeface="Lucida Grande"/>
              </a:rPr>
              <a:t> </a:t>
            </a:r>
            <a:r>
              <a:rPr sz="3400" dirty="0">
                <a:solidFill>
                  <a:srgbClr val="222222"/>
                </a:solidFill>
                <a:latin typeface="AvenirNext-Medium"/>
                <a:cs typeface="AvenirNext-Medium"/>
              </a:rPr>
              <a:t>Repeats</a:t>
            </a:r>
            <a:r>
              <a:rPr sz="3400" spc="-20" dirty="0">
                <a:solidFill>
                  <a:srgbClr val="222222"/>
                </a:solidFill>
                <a:latin typeface="AvenirNext-Medium"/>
                <a:cs typeface="AvenirNext-Medium"/>
              </a:rPr>
              <a:t> </a:t>
            </a:r>
            <a:r>
              <a:rPr sz="3400" dirty="0">
                <a:solidFill>
                  <a:srgbClr val="222222"/>
                </a:solidFill>
                <a:latin typeface="AvenirNext-Medium"/>
                <a:cs typeface="AvenirNext-Medium"/>
              </a:rPr>
              <a:t>a</a:t>
            </a:r>
            <a:r>
              <a:rPr sz="3400" spc="-15" dirty="0">
                <a:solidFill>
                  <a:srgbClr val="222222"/>
                </a:solidFill>
                <a:latin typeface="AvenirNext-Medium"/>
                <a:cs typeface="AvenirNext-Medium"/>
              </a:rPr>
              <a:t> </a:t>
            </a:r>
            <a:r>
              <a:rPr sz="3400" dirty="0">
                <a:solidFill>
                  <a:srgbClr val="222222"/>
                </a:solidFill>
                <a:latin typeface="AvenirNext-Medium"/>
                <a:cs typeface="AvenirNext-Medium"/>
              </a:rPr>
              <a:t>statement</a:t>
            </a:r>
            <a:r>
              <a:rPr sz="3400" spc="-20" dirty="0">
                <a:solidFill>
                  <a:srgbClr val="222222"/>
                </a:solidFill>
                <a:latin typeface="AvenirNext-Medium"/>
                <a:cs typeface="AvenirNext-Medium"/>
              </a:rPr>
              <a:t> </a:t>
            </a:r>
            <a:r>
              <a:rPr sz="3400" dirty="0">
                <a:solidFill>
                  <a:srgbClr val="222222"/>
                </a:solidFill>
                <a:latin typeface="AvenirNext-Medium"/>
                <a:cs typeface="AvenirNext-Medium"/>
              </a:rPr>
              <a:t>or</a:t>
            </a:r>
            <a:r>
              <a:rPr sz="3400" spc="-15" dirty="0">
                <a:solidFill>
                  <a:srgbClr val="222222"/>
                </a:solidFill>
                <a:latin typeface="AvenirNext-Medium"/>
                <a:cs typeface="AvenirNext-Medium"/>
              </a:rPr>
              <a:t> </a:t>
            </a:r>
            <a:r>
              <a:rPr sz="3400" dirty="0">
                <a:solidFill>
                  <a:srgbClr val="222222"/>
                </a:solidFill>
                <a:latin typeface="AvenirNext-Medium"/>
                <a:cs typeface="AvenirNext-Medium"/>
              </a:rPr>
              <a:t>block</a:t>
            </a:r>
            <a:r>
              <a:rPr sz="3400" spc="-20" dirty="0">
                <a:solidFill>
                  <a:srgbClr val="222222"/>
                </a:solidFill>
                <a:latin typeface="AvenirNext-Medium"/>
                <a:cs typeface="AvenirNext-Medium"/>
              </a:rPr>
              <a:t> </a:t>
            </a:r>
            <a:r>
              <a:rPr sz="3400" dirty="0">
                <a:solidFill>
                  <a:srgbClr val="222222"/>
                </a:solidFill>
                <a:latin typeface="AvenirNext-Medium"/>
                <a:cs typeface="AvenirNext-Medium"/>
              </a:rPr>
              <a:t>of</a:t>
            </a:r>
            <a:r>
              <a:rPr sz="3400" spc="65" dirty="0">
                <a:solidFill>
                  <a:srgbClr val="222222"/>
                </a:solidFill>
                <a:latin typeface="AvenirNext-Medium"/>
                <a:cs typeface="AvenirNext-Medium"/>
              </a:rPr>
              <a:t> </a:t>
            </a:r>
            <a:r>
              <a:rPr sz="3400" dirty="0">
                <a:solidFill>
                  <a:srgbClr val="222222"/>
                </a:solidFill>
                <a:latin typeface="AvenirNext-Medium"/>
                <a:cs typeface="AvenirNext-Medium"/>
              </a:rPr>
              <a:t>statements</a:t>
            </a:r>
            <a:r>
              <a:rPr sz="3400" spc="-20" dirty="0">
                <a:solidFill>
                  <a:srgbClr val="222222"/>
                </a:solidFill>
                <a:latin typeface="AvenirNext-Medium"/>
                <a:cs typeface="AvenirNext-Medium"/>
              </a:rPr>
              <a:t> </a:t>
            </a:r>
            <a:r>
              <a:rPr sz="3400" dirty="0">
                <a:solidFill>
                  <a:srgbClr val="E42832"/>
                </a:solidFill>
                <a:latin typeface="AvenirNext-Medium"/>
                <a:cs typeface="AvenirNext-Medium"/>
              </a:rPr>
              <a:t>while</a:t>
            </a:r>
            <a:r>
              <a:rPr sz="3400" spc="-15" dirty="0">
                <a:solidFill>
                  <a:srgbClr val="E42832"/>
                </a:solidFill>
                <a:latin typeface="AvenirNext-Medium"/>
                <a:cs typeface="AvenirNext-Medium"/>
              </a:rPr>
              <a:t> </a:t>
            </a:r>
            <a:r>
              <a:rPr sz="3400" spc="-25" dirty="0">
                <a:solidFill>
                  <a:srgbClr val="222222"/>
                </a:solidFill>
                <a:latin typeface="AvenirNext-Medium"/>
                <a:cs typeface="AvenirNext-Medium"/>
              </a:rPr>
              <a:t>its </a:t>
            </a:r>
            <a:r>
              <a:rPr sz="3400" dirty="0">
                <a:solidFill>
                  <a:srgbClr val="222222"/>
                </a:solidFill>
                <a:latin typeface="AvenirNext-Medium"/>
                <a:cs typeface="AvenirNext-Medium"/>
              </a:rPr>
              <a:t>controlling</a:t>
            </a:r>
            <a:r>
              <a:rPr sz="3400" spc="-50" dirty="0">
                <a:solidFill>
                  <a:srgbClr val="222222"/>
                </a:solidFill>
                <a:latin typeface="AvenirNext-Medium"/>
                <a:cs typeface="AvenirNext-Medium"/>
              </a:rPr>
              <a:t> </a:t>
            </a:r>
            <a:r>
              <a:rPr sz="3400" dirty="0">
                <a:solidFill>
                  <a:srgbClr val="222222"/>
                </a:solidFill>
                <a:latin typeface="AvenirNext-Medium"/>
                <a:cs typeface="AvenirNext-Medium"/>
              </a:rPr>
              <a:t>boolean</a:t>
            </a:r>
            <a:r>
              <a:rPr sz="3400" spc="-45" dirty="0">
                <a:solidFill>
                  <a:srgbClr val="222222"/>
                </a:solidFill>
                <a:latin typeface="AvenirNext-Medium"/>
                <a:cs typeface="AvenirNext-Medium"/>
              </a:rPr>
              <a:t> </a:t>
            </a:r>
            <a:r>
              <a:rPr sz="3400" dirty="0">
                <a:solidFill>
                  <a:srgbClr val="222222"/>
                </a:solidFill>
                <a:latin typeface="AvenirNext-Medium"/>
                <a:cs typeface="AvenirNext-Medium"/>
              </a:rPr>
              <a:t>expression</a:t>
            </a:r>
            <a:r>
              <a:rPr sz="3400" spc="-50" dirty="0">
                <a:solidFill>
                  <a:srgbClr val="222222"/>
                </a:solidFill>
                <a:latin typeface="AvenirNext-Medium"/>
                <a:cs typeface="AvenirNext-Medium"/>
              </a:rPr>
              <a:t> </a:t>
            </a:r>
            <a:r>
              <a:rPr sz="3400" dirty="0">
                <a:solidFill>
                  <a:srgbClr val="222222"/>
                </a:solidFill>
                <a:latin typeface="AvenirNext-Medium"/>
                <a:cs typeface="AvenirNext-Medium"/>
              </a:rPr>
              <a:t>is</a:t>
            </a:r>
            <a:r>
              <a:rPr sz="3400" spc="-45" dirty="0">
                <a:solidFill>
                  <a:srgbClr val="222222"/>
                </a:solidFill>
                <a:latin typeface="AvenirNext-Medium"/>
                <a:cs typeface="AvenirNext-Medium"/>
              </a:rPr>
              <a:t> </a:t>
            </a:r>
            <a:r>
              <a:rPr sz="3400" spc="-20" dirty="0">
                <a:solidFill>
                  <a:srgbClr val="34A5DA"/>
                </a:solidFill>
                <a:latin typeface="AvenirNext-Medium"/>
                <a:cs typeface="AvenirNext-Medium"/>
              </a:rPr>
              <a:t>true</a:t>
            </a:r>
            <a:endParaRPr sz="3400">
              <a:latin typeface="AvenirNext-Medium"/>
              <a:cs typeface="AvenirNext-Medium"/>
            </a:endParaRPr>
          </a:p>
          <a:p>
            <a:pPr marL="457200" marR="5080" indent="-444500">
              <a:lnSpc>
                <a:spcPct val="111500"/>
              </a:lnSpc>
              <a:spcBef>
                <a:spcPts val="2680"/>
              </a:spcBef>
            </a:pPr>
            <a:r>
              <a:rPr sz="5325" baseline="-5477" dirty="0">
                <a:solidFill>
                  <a:srgbClr val="34A5DA"/>
                </a:solidFill>
                <a:latin typeface="Lucida Grande"/>
                <a:cs typeface="Lucida Grande"/>
              </a:rPr>
              <a:t>▸</a:t>
            </a:r>
            <a:r>
              <a:rPr sz="5325" spc="622" baseline="-5477" dirty="0">
                <a:solidFill>
                  <a:srgbClr val="34A5DA"/>
                </a:solidFill>
                <a:latin typeface="Lucida Grande"/>
                <a:cs typeface="Lucida Grande"/>
              </a:rPr>
              <a:t> </a:t>
            </a:r>
            <a:r>
              <a:rPr sz="3400" dirty="0">
                <a:solidFill>
                  <a:srgbClr val="222222"/>
                </a:solidFill>
                <a:latin typeface="AvenirNext-Medium"/>
                <a:cs typeface="AvenirNext-Medium"/>
              </a:rPr>
              <a:t>Boolean</a:t>
            </a:r>
            <a:r>
              <a:rPr sz="3400" spc="-35" dirty="0">
                <a:solidFill>
                  <a:srgbClr val="222222"/>
                </a:solidFill>
                <a:latin typeface="AvenirNext-Medium"/>
                <a:cs typeface="AvenirNext-Medium"/>
              </a:rPr>
              <a:t> </a:t>
            </a:r>
            <a:r>
              <a:rPr sz="3400" dirty="0">
                <a:solidFill>
                  <a:srgbClr val="222222"/>
                </a:solidFill>
                <a:latin typeface="AvenirNext-Medium"/>
                <a:cs typeface="AvenirNext-Medium"/>
              </a:rPr>
              <a:t>expression</a:t>
            </a:r>
            <a:r>
              <a:rPr sz="3400" spc="-30" dirty="0">
                <a:solidFill>
                  <a:srgbClr val="222222"/>
                </a:solidFill>
                <a:latin typeface="AvenirNext-Medium"/>
                <a:cs typeface="AvenirNext-Medium"/>
              </a:rPr>
              <a:t> </a:t>
            </a:r>
            <a:r>
              <a:rPr sz="3400" dirty="0">
                <a:solidFill>
                  <a:srgbClr val="222222"/>
                </a:solidFill>
                <a:latin typeface="AvenirNext-Medium"/>
                <a:cs typeface="AvenirNext-Medium"/>
              </a:rPr>
              <a:t>is</a:t>
            </a:r>
            <a:r>
              <a:rPr sz="3400" spc="-30" dirty="0">
                <a:solidFill>
                  <a:srgbClr val="222222"/>
                </a:solidFill>
                <a:latin typeface="AvenirNext-Medium"/>
                <a:cs typeface="AvenirNext-Medium"/>
              </a:rPr>
              <a:t> </a:t>
            </a:r>
            <a:r>
              <a:rPr sz="3400" dirty="0">
                <a:solidFill>
                  <a:srgbClr val="222222"/>
                </a:solidFill>
                <a:latin typeface="AvenirNext-Medium"/>
                <a:cs typeface="AvenirNext-Medium"/>
              </a:rPr>
              <a:t>evaluated</a:t>
            </a:r>
            <a:r>
              <a:rPr sz="3400" spc="-30" dirty="0">
                <a:solidFill>
                  <a:srgbClr val="222222"/>
                </a:solidFill>
                <a:latin typeface="AvenirNext-Medium"/>
                <a:cs typeface="AvenirNext-Medium"/>
              </a:rPr>
              <a:t> </a:t>
            </a:r>
            <a:r>
              <a:rPr sz="3400" dirty="0">
                <a:solidFill>
                  <a:srgbClr val="E42832"/>
                </a:solidFill>
                <a:latin typeface="AvenirNext-Medium"/>
                <a:cs typeface="AvenirNext-Medium"/>
              </a:rPr>
              <a:t>after</a:t>
            </a:r>
            <a:r>
              <a:rPr sz="3400" spc="-30" dirty="0">
                <a:solidFill>
                  <a:srgbClr val="E42832"/>
                </a:solidFill>
                <a:latin typeface="AvenirNext-Medium"/>
                <a:cs typeface="AvenirNext-Medium"/>
              </a:rPr>
              <a:t> </a:t>
            </a:r>
            <a:r>
              <a:rPr sz="3400" dirty="0">
                <a:solidFill>
                  <a:srgbClr val="222222"/>
                </a:solidFill>
                <a:latin typeface="AvenirNext-Medium"/>
                <a:cs typeface="AvenirNext-Medium"/>
              </a:rPr>
              <a:t>the</a:t>
            </a:r>
            <a:r>
              <a:rPr sz="3400" spc="-30" dirty="0">
                <a:solidFill>
                  <a:srgbClr val="222222"/>
                </a:solidFill>
                <a:latin typeface="AvenirNext-Medium"/>
                <a:cs typeface="AvenirNext-Medium"/>
              </a:rPr>
              <a:t> </a:t>
            </a:r>
            <a:r>
              <a:rPr sz="3400" dirty="0">
                <a:solidFill>
                  <a:srgbClr val="222222"/>
                </a:solidFill>
                <a:latin typeface="AvenirNext-Medium"/>
                <a:cs typeface="AvenirNext-Medium"/>
              </a:rPr>
              <a:t>first</a:t>
            </a:r>
            <a:r>
              <a:rPr sz="3400" spc="-30" dirty="0">
                <a:solidFill>
                  <a:srgbClr val="222222"/>
                </a:solidFill>
                <a:latin typeface="AvenirNext-Medium"/>
                <a:cs typeface="AvenirNext-Medium"/>
              </a:rPr>
              <a:t> </a:t>
            </a:r>
            <a:r>
              <a:rPr sz="3400" dirty="0">
                <a:solidFill>
                  <a:srgbClr val="222222"/>
                </a:solidFill>
                <a:latin typeface="AvenirNext-Medium"/>
                <a:cs typeface="AvenirNext-Medium"/>
              </a:rPr>
              <a:t>iteration</a:t>
            </a:r>
            <a:r>
              <a:rPr sz="3400" spc="-25" dirty="0">
                <a:solidFill>
                  <a:srgbClr val="222222"/>
                </a:solidFill>
                <a:latin typeface="AvenirNext-Medium"/>
                <a:cs typeface="AvenirNext-Medium"/>
              </a:rPr>
              <a:t> of </a:t>
            </a:r>
            <a:r>
              <a:rPr sz="3400" dirty="0">
                <a:solidFill>
                  <a:srgbClr val="222222"/>
                </a:solidFill>
                <a:latin typeface="AvenirNext-Medium"/>
                <a:cs typeface="AvenirNext-Medium"/>
              </a:rPr>
              <a:t>the</a:t>
            </a:r>
            <a:r>
              <a:rPr sz="3400" spc="-20" dirty="0">
                <a:solidFill>
                  <a:srgbClr val="222222"/>
                </a:solidFill>
                <a:latin typeface="AvenirNext-Medium"/>
                <a:cs typeface="AvenirNext-Medium"/>
              </a:rPr>
              <a:t> </a:t>
            </a:r>
            <a:r>
              <a:rPr sz="3400" dirty="0">
                <a:solidFill>
                  <a:srgbClr val="222222"/>
                </a:solidFill>
                <a:latin typeface="AvenirNext-Medium"/>
                <a:cs typeface="AvenirNext-Medium"/>
              </a:rPr>
              <a:t>loop,</a:t>
            </a:r>
            <a:r>
              <a:rPr sz="3400" spc="-120" dirty="0">
                <a:solidFill>
                  <a:srgbClr val="222222"/>
                </a:solidFill>
                <a:latin typeface="AvenirNext-Medium"/>
                <a:cs typeface="AvenirNext-Medium"/>
              </a:rPr>
              <a:t> </a:t>
            </a:r>
            <a:r>
              <a:rPr sz="3400" dirty="0">
                <a:solidFill>
                  <a:srgbClr val="222222"/>
                </a:solidFill>
                <a:latin typeface="AvenirNext-Medium"/>
                <a:cs typeface="AvenirNext-Medium"/>
              </a:rPr>
              <a:t>hence</a:t>
            </a:r>
            <a:r>
              <a:rPr sz="3400" spc="-15" dirty="0">
                <a:solidFill>
                  <a:srgbClr val="222222"/>
                </a:solidFill>
                <a:latin typeface="AvenirNext-Medium"/>
                <a:cs typeface="AvenirNext-Medium"/>
              </a:rPr>
              <a:t> </a:t>
            </a:r>
            <a:r>
              <a:rPr sz="3400" dirty="0">
                <a:solidFill>
                  <a:srgbClr val="34A5DA"/>
                </a:solidFill>
                <a:latin typeface="AvenirNext-Medium"/>
                <a:cs typeface="AvenirNext-Medium"/>
              </a:rPr>
              <a:t>executed</a:t>
            </a:r>
            <a:r>
              <a:rPr sz="3400" spc="-15" dirty="0">
                <a:solidFill>
                  <a:srgbClr val="34A5DA"/>
                </a:solidFill>
                <a:latin typeface="AvenirNext-Medium"/>
                <a:cs typeface="AvenirNext-Medium"/>
              </a:rPr>
              <a:t> </a:t>
            </a:r>
            <a:r>
              <a:rPr sz="3400" dirty="0">
                <a:solidFill>
                  <a:srgbClr val="34A5DA"/>
                </a:solidFill>
                <a:latin typeface="AvenirNext-Medium"/>
                <a:cs typeface="AvenirNext-Medium"/>
              </a:rPr>
              <a:t>one</a:t>
            </a:r>
            <a:r>
              <a:rPr sz="3400" spc="-20" dirty="0">
                <a:solidFill>
                  <a:srgbClr val="34A5DA"/>
                </a:solidFill>
                <a:latin typeface="AvenirNext-Medium"/>
                <a:cs typeface="AvenirNext-Medium"/>
              </a:rPr>
              <a:t> </a:t>
            </a:r>
            <a:r>
              <a:rPr sz="3400" dirty="0">
                <a:solidFill>
                  <a:srgbClr val="34A5DA"/>
                </a:solidFill>
                <a:latin typeface="AvenirNext-Medium"/>
                <a:cs typeface="AvenirNext-Medium"/>
              </a:rPr>
              <a:t>or</a:t>
            </a:r>
            <a:r>
              <a:rPr sz="3400" spc="-15" dirty="0">
                <a:solidFill>
                  <a:srgbClr val="34A5DA"/>
                </a:solidFill>
                <a:latin typeface="AvenirNext-Medium"/>
                <a:cs typeface="AvenirNext-Medium"/>
              </a:rPr>
              <a:t> </a:t>
            </a:r>
            <a:r>
              <a:rPr sz="3400" dirty="0">
                <a:solidFill>
                  <a:srgbClr val="34A5DA"/>
                </a:solidFill>
                <a:latin typeface="AvenirNext-Medium"/>
                <a:cs typeface="AvenirNext-Medium"/>
              </a:rPr>
              <a:t>many</a:t>
            </a:r>
            <a:r>
              <a:rPr sz="3400" spc="-15" dirty="0">
                <a:solidFill>
                  <a:srgbClr val="34A5DA"/>
                </a:solidFill>
                <a:latin typeface="AvenirNext-Medium"/>
                <a:cs typeface="AvenirNext-Medium"/>
              </a:rPr>
              <a:t> </a:t>
            </a:r>
            <a:r>
              <a:rPr sz="3400" spc="-10" dirty="0">
                <a:solidFill>
                  <a:srgbClr val="34A5DA"/>
                </a:solidFill>
                <a:latin typeface="AvenirNext-Medium"/>
                <a:cs typeface="AvenirNext-Medium"/>
              </a:rPr>
              <a:t>times</a:t>
            </a:r>
            <a:endParaRPr sz="3400">
              <a:latin typeface="AvenirNext-Medium"/>
              <a:cs typeface="AvenirNext-Medium"/>
            </a:endParaRPr>
          </a:p>
          <a:p>
            <a:pPr marL="457200" marR="778510" indent="-444500">
              <a:lnSpc>
                <a:spcPct val="111500"/>
              </a:lnSpc>
              <a:spcBef>
                <a:spcPts val="2680"/>
              </a:spcBef>
            </a:pPr>
            <a:r>
              <a:rPr sz="5325" baseline="-5477" dirty="0">
                <a:solidFill>
                  <a:srgbClr val="34A5DA"/>
                </a:solidFill>
                <a:latin typeface="Lucida Grande"/>
                <a:cs typeface="Lucida Grande"/>
              </a:rPr>
              <a:t>▸</a:t>
            </a:r>
            <a:r>
              <a:rPr sz="5325" spc="667" baseline="-5477" dirty="0">
                <a:solidFill>
                  <a:srgbClr val="34A5DA"/>
                </a:solidFill>
                <a:latin typeface="Lucida Grande"/>
                <a:cs typeface="Lucida Grande"/>
              </a:rPr>
              <a:t> </a:t>
            </a:r>
            <a:r>
              <a:rPr sz="3400" dirty="0">
                <a:solidFill>
                  <a:srgbClr val="222222"/>
                </a:solidFill>
                <a:latin typeface="AvenirNext-Medium"/>
                <a:cs typeface="AvenirNext-Medium"/>
              </a:rPr>
              <a:t>Usually</a:t>
            </a:r>
            <a:r>
              <a:rPr sz="3400" spc="-20" dirty="0">
                <a:solidFill>
                  <a:srgbClr val="222222"/>
                </a:solidFill>
                <a:latin typeface="AvenirNext-Medium"/>
                <a:cs typeface="AvenirNext-Medium"/>
              </a:rPr>
              <a:t> </a:t>
            </a:r>
            <a:r>
              <a:rPr sz="3400" dirty="0">
                <a:solidFill>
                  <a:srgbClr val="222222"/>
                </a:solidFill>
                <a:latin typeface="AvenirNext-Medium"/>
                <a:cs typeface="AvenirNext-Medium"/>
              </a:rPr>
              <a:t>used</a:t>
            </a:r>
            <a:r>
              <a:rPr sz="3400" spc="-15" dirty="0">
                <a:solidFill>
                  <a:srgbClr val="222222"/>
                </a:solidFill>
                <a:latin typeface="AvenirNext-Medium"/>
                <a:cs typeface="AvenirNext-Medium"/>
              </a:rPr>
              <a:t> </a:t>
            </a:r>
            <a:r>
              <a:rPr sz="3400" dirty="0">
                <a:solidFill>
                  <a:srgbClr val="222222"/>
                </a:solidFill>
                <a:latin typeface="AvenirNext-Medium"/>
                <a:cs typeface="AvenirNext-Medium"/>
              </a:rPr>
              <a:t>when</a:t>
            </a:r>
            <a:r>
              <a:rPr sz="3400" spc="-15" dirty="0">
                <a:solidFill>
                  <a:srgbClr val="222222"/>
                </a:solidFill>
                <a:latin typeface="AvenirNext-Medium"/>
                <a:cs typeface="AvenirNext-Medium"/>
              </a:rPr>
              <a:t> </a:t>
            </a:r>
            <a:r>
              <a:rPr sz="3400" dirty="0">
                <a:solidFill>
                  <a:srgbClr val="222222"/>
                </a:solidFill>
                <a:latin typeface="AvenirNext-Medium"/>
                <a:cs typeface="AvenirNext-Medium"/>
              </a:rPr>
              <a:t>number</a:t>
            </a:r>
            <a:r>
              <a:rPr sz="3400" spc="-15" dirty="0">
                <a:solidFill>
                  <a:srgbClr val="222222"/>
                </a:solidFill>
                <a:latin typeface="AvenirNext-Medium"/>
                <a:cs typeface="AvenirNext-Medium"/>
              </a:rPr>
              <a:t> </a:t>
            </a:r>
            <a:r>
              <a:rPr sz="3400" dirty="0">
                <a:solidFill>
                  <a:srgbClr val="222222"/>
                </a:solidFill>
                <a:latin typeface="AvenirNext-Medium"/>
                <a:cs typeface="AvenirNext-Medium"/>
              </a:rPr>
              <a:t>of</a:t>
            </a:r>
            <a:r>
              <a:rPr sz="3400" spc="65" dirty="0">
                <a:solidFill>
                  <a:srgbClr val="222222"/>
                </a:solidFill>
                <a:latin typeface="AvenirNext-Medium"/>
                <a:cs typeface="AvenirNext-Medium"/>
              </a:rPr>
              <a:t> </a:t>
            </a:r>
            <a:r>
              <a:rPr sz="3400" dirty="0">
                <a:solidFill>
                  <a:srgbClr val="34A5DA"/>
                </a:solidFill>
                <a:latin typeface="AvenirNext-Medium"/>
                <a:cs typeface="AvenirNext-Medium"/>
              </a:rPr>
              <a:t>iterations</a:t>
            </a:r>
            <a:r>
              <a:rPr sz="3400" spc="-15" dirty="0">
                <a:solidFill>
                  <a:srgbClr val="34A5DA"/>
                </a:solidFill>
                <a:latin typeface="AvenirNext-Medium"/>
                <a:cs typeface="AvenirNext-Medium"/>
              </a:rPr>
              <a:t> </a:t>
            </a:r>
            <a:r>
              <a:rPr sz="3400" dirty="0">
                <a:solidFill>
                  <a:srgbClr val="222222"/>
                </a:solidFill>
                <a:latin typeface="AvenirNext-Medium"/>
                <a:cs typeface="AvenirNext-Medium"/>
              </a:rPr>
              <a:t>are</a:t>
            </a:r>
            <a:r>
              <a:rPr sz="3400" spc="-15" dirty="0">
                <a:solidFill>
                  <a:srgbClr val="222222"/>
                </a:solidFill>
                <a:latin typeface="AvenirNext-Medium"/>
                <a:cs typeface="AvenirNext-Medium"/>
              </a:rPr>
              <a:t> </a:t>
            </a:r>
            <a:r>
              <a:rPr sz="3400" dirty="0">
                <a:solidFill>
                  <a:srgbClr val="222222"/>
                </a:solidFill>
                <a:latin typeface="AvenirNext-Medium"/>
                <a:cs typeface="AvenirNext-Medium"/>
              </a:rPr>
              <a:t>known</a:t>
            </a:r>
            <a:r>
              <a:rPr sz="3400" spc="-10" dirty="0">
                <a:solidFill>
                  <a:srgbClr val="222222"/>
                </a:solidFill>
                <a:latin typeface="AvenirNext-Medium"/>
                <a:cs typeface="AvenirNext-Medium"/>
              </a:rPr>
              <a:t> </a:t>
            </a:r>
            <a:r>
              <a:rPr sz="3400" spc="-25" dirty="0">
                <a:solidFill>
                  <a:srgbClr val="222222"/>
                </a:solidFill>
                <a:latin typeface="AvenirNext-Medium"/>
                <a:cs typeface="AvenirNext-Medium"/>
              </a:rPr>
              <a:t>in </a:t>
            </a:r>
            <a:r>
              <a:rPr sz="3400" spc="-10" dirty="0">
                <a:solidFill>
                  <a:srgbClr val="222222"/>
                </a:solidFill>
                <a:latin typeface="AvenirNext-Medium"/>
                <a:cs typeface="AvenirNext-Medium"/>
              </a:rPr>
              <a:t>advance</a:t>
            </a:r>
            <a:endParaRPr sz="3400">
              <a:latin typeface="AvenirNext-Medium"/>
              <a:cs typeface="AvenirNext-Medium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237422" y="451792"/>
            <a:ext cx="3181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5" dirty="0">
                <a:solidFill>
                  <a:srgbClr val="838787"/>
                </a:solidFill>
                <a:latin typeface="DIN Alternate"/>
                <a:cs typeface="DIN Alternate"/>
              </a:rPr>
              <a:t>13</a:t>
            </a:r>
            <a:endParaRPr sz="2400">
              <a:latin typeface="DIN Alternate"/>
              <a:cs typeface="DIN Alternate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477189"/>
            <a:ext cx="69056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10" dirty="0">
                <a:solidFill>
                  <a:srgbClr val="838787"/>
                </a:solidFill>
                <a:latin typeface="DIN Alternate"/>
                <a:cs typeface="DIN Alternate"/>
              </a:rPr>
              <a:t>INTRODUCTION</a:t>
            </a:r>
            <a:r>
              <a:rPr sz="2400" spc="295" dirty="0">
                <a:solidFill>
                  <a:srgbClr val="838787"/>
                </a:solidFill>
                <a:latin typeface="DIN Alternate"/>
                <a:cs typeface="DIN Alternate"/>
              </a:rPr>
              <a:t> </a:t>
            </a:r>
            <a:r>
              <a:rPr sz="2400" spc="60" dirty="0">
                <a:solidFill>
                  <a:srgbClr val="838787"/>
                </a:solidFill>
                <a:latin typeface="DIN Alternate"/>
                <a:cs typeface="DIN Alternate"/>
              </a:rPr>
              <a:t>TO</a:t>
            </a:r>
            <a:r>
              <a:rPr sz="2400" spc="300" dirty="0">
                <a:solidFill>
                  <a:srgbClr val="838787"/>
                </a:solidFill>
                <a:latin typeface="DIN Alternate"/>
                <a:cs typeface="DIN Alternate"/>
              </a:rPr>
              <a:t> </a:t>
            </a:r>
            <a:r>
              <a:rPr sz="2400" dirty="0">
                <a:solidFill>
                  <a:srgbClr val="838787"/>
                </a:solidFill>
                <a:latin typeface="DIN Alternate"/>
                <a:cs typeface="DIN Alternate"/>
              </a:rPr>
              <a:t>JAVA:</a:t>
            </a:r>
            <a:r>
              <a:rPr sz="2400" spc="300" dirty="0">
                <a:solidFill>
                  <a:srgbClr val="838787"/>
                </a:solidFill>
                <a:latin typeface="DIN Alternate"/>
                <a:cs typeface="DIN Alternate"/>
              </a:rPr>
              <a:t> </a:t>
            </a:r>
            <a:r>
              <a:rPr sz="2400" spc="95" dirty="0">
                <a:solidFill>
                  <a:srgbClr val="838787"/>
                </a:solidFill>
                <a:latin typeface="DIN Alternate"/>
                <a:cs typeface="DIN Alternate"/>
              </a:rPr>
              <a:t>LOOPING</a:t>
            </a:r>
            <a:r>
              <a:rPr sz="2400" spc="295" dirty="0">
                <a:solidFill>
                  <a:srgbClr val="838787"/>
                </a:solidFill>
                <a:latin typeface="DIN Alternate"/>
                <a:cs typeface="DIN Alternate"/>
              </a:rPr>
              <a:t> </a:t>
            </a:r>
            <a:r>
              <a:rPr sz="2400" spc="70" dirty="0">
                <a:solidFill>
                  <a:srgbClr val="838787"/>
                </a:solidFill>
                <a:latin typeface="DIN Alternate"/>
                <a:cs typeface="DIN Alternate"/>
              </a:rPr>
              <a:t>STATEMENTS</a:t>
            </a:r>
            <a:endParaRPr sz="2400">
              <a:latin typeface="DIN Alternate"/>
              <a:cs typeface="DIN Alternat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4500" y="1404320"/>
            <a:ext cx="546036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dirty="0">
                <a:solidFill>
                  <a:srgbClr val="34A5DA"/>
                </a:solidFill>
                <a:latin typeface="DIN Condensed"/>
                <a:cs typeface="DIN Condensed"/>
              </a:rPr>
              <a:t>DO WHILE LOOP: </a:t>
            </a:r>
            <a:r>
              <a:rPr sz="4800" b="1" spc="-20" dirty="0">
                <a:solidFill>
                  <a:srgbClr val="34A5DA"/>
                </a:solidFill>
                <a:latin typeface="DIN Condensed"/>
                <a:cs typeface="DIN Condensed"/>
              </a:rPr>
              <a:t>FLOWCHART</a:t>
            </a:r>
            <a:endParaRPr sz="4800">
              <a:latin typeface="DIN Condensed"/>
              <a:cs typeface="DIN Condense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237422" y="451792"/>
            <a:ext cx="3181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5" dirty="0">
                <a:solidFill>
                  <a:srgbClr val="838787"/>
                </a:solidFill>
                <a:latin typeface="DIN Alternate"/>
                <a:cs typeface="DIN Alternate"/>
              </a:rPr>
              <a:t>14</a:t>
            </a:r>
            <a:endParaRPr sz="2400">
              <a:latin typeface="DIN Alternate"/>
              <a:cs typeface="DIN Alternate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007734" y="5621164"/>
            <a:ext cx="1905000" cy="1270000"/>
          </a:xfrm>
          <a:custGeom>
            <a:avLst/>
            <a:gdLst/>
            <a:ahLst/>
            <a:cxnLst/>
            <a:rect l="l" t="t" r="r" b="b"/>
            <a:pathLst>
              <a:path w="1905000" h="1270000">
                <a:moveTo>
                  <a:pt x="952500" y="0"/>
                </a:moveTo>
                <a:lnTo>
                  <a:pt x="0" y="635000"/>
                </a:lnTo>
                <a:lnTo>
                  <a:pt x="952500" y="1270000"/>
                </a:lnTo>
                <a:lnTo>
                  <a:pt x="1905000" y="635000"/>
                </a:lnTo>
                <a:lnTo>
                  <a:pt x="952500" y="0"/>
                </a:lnTo>
                <a:close/>
              </a:path>
            </a:pathLst>
          </a:custGeom>
          <a:solidFill>
            <a:srgbClr val="34A5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007734" y="3914241"/>
            <a:ext cx="1905000" cy="635000"/>
          </a:xfrm>
          <a:prstGeom prst="rect">
            <a:avLst/>
          </a:prstGeom>
          <a:solidFill>
            <a:srgbClr val="34A5DA"/>
          </a:solidFill>
        </p:spPr>
        <p:txBody>
          <a:bodyPr vert="horz" wrap="square" lIns="0" tIns="141605" rIns="0" bIns="0" rtlCol="0">
            <a:spAutoFit/>
          </a:bodyPr>
          <a:lstStyle/>
          <a:p>
            <a:pPr marL="273050">
              <a:lnSpc>
                <a:spcPct val="100000"/>
              </a:lnSpc>
              <a:spcBef>
                <a:spcPts val="1115"/>
              </a:spcBef>
            </a:pPr>
            <a:r>
              <a:rPr sz="2000" dirty="0">
                <a:solidFill>
                  <a:srgbClr val="FFFFFF"/>
                </a:solidFill>
                <a:latin typeface="AvenirNext-Medium"/>
                <a:cs typeface="AvenirNext-Medium"/>
              </a:rPr>
              <a:t>Code</a:t>
            </a:r>
            <a:r>
              <a:rPr sz="2000" spc="-25" dirty="0">
                <a:solidFill>
                  <a:srgbClr val="FFFFFF"/>
                </a:solidFill>
                <a:latin typeface="AvenirNext-Medium"/>
                <a:cs typeface="AvenirNext-Medium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venirNext-Medium"/>
                <a:cs typeface="AvenirNext-Medium"/>
              </a:rPr>
              <a:t>Block</a:t>
            </a:r>
            <a:endParaRPr sz="2000">
              <a:latin typeface="AvenirNext-Medium"/>
              <a:cs typeface="AvenirNext-Medium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885305" y="2908300"/>
            <a:ext cx="147320" cy="915035"/>
            <a:chOff x="6885305" y="2908300"/>
            <a:chExt cx="147320" cy="915035"/>
          </a:xfrm>
        </p:grpSpPr>
        <p:sp>
          <p:nvSpPr>
            <p:cNvPr id="8" name="object 8"/>
            <p:cNvSpPr/>
            <p:nvPr/>
          </p:nvSpPr>
          <p:spPr>
            <a:xfrm>
              <a:off x="6958965" y="2997200"/>
              <a:ext cx="0" cy="724535"/>
            </a:xfrm>
            <a:custGeom>
              <a:avLst/>
              <a:gdLst/>
              <a:ahLst/>
              <a:cxnLst/>
              <a:rect l="l" t="t" r="r" b="b"/>
              <a:pathLst>
                <a:path h="724535">
                  <a:moveTo>
                    <a:pt x="0" y="0"/>
                  </a:moveTo>
                  <a:lnTo>
                    <a:pt x="0" y="12700"/>
                  </a:lnTo>
                  <a:lnTo>
                    <a:pt x="0" y="711276"/>
                  </a:lnTo>
                  <a:lnTo>
                    <a:pt x="0" y="723976"/>
                  </a:lnTo>
                </a:path>
              </a:pathLst>
            </a:custGeom>
            <a:ln w="25400">
              <a:solidFill>
                <a:srgbClr val="34A5D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898005" y="3708481"/>
              <a:ext cx="121920" cy="101600"/>
            </a:xfrm>
            <a:custGeom>
              <a:avLst/>
              <a:gdLst/>
              <a:ahLst/>
              <a:cxnLst/>
              <a:rect l="l" t="t" r="r" b="b"/>
              <a:pathLst>
                <a:path w="121920" h="101600">
                  <a:moveTo>
                    <a:pt x="0" y="0"/>
                  </a:moveTo>
                  <a:lnTo>
                    <a:pt x="60960" y="101600"/>
                  </a:lnTo>
                  <a:lnTo>
                    <a:pt x="121920" y="0"/>
                  </a:lnTo>
                </a:path>
                <a:path w="121920" h="101600">
                  <a:moveTo>
                    <a:pt x="60960" y="0"/>
                  </a:moveTo>
                  <a:lnTo>
                    <a:pt x="60960" y="101600"/>
                  </a:lnTo>
                </a:path>
              </a:pathLst>
            </a:custGeom>
            <a:ln w="25400">
              <a:solidFill>
                <a:srgbClr val="34A5D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08165" y="2908300"/>
              <a:ext cx="101600" cy="101600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6886575" y="4640704"/>
            <a:ext cx="147320" cy="889000"/>
            <a:chOff x="6886575" y="4640704"/>
            <a:chExt cx="147320" cy="889000"/>
          </a:xfrm>
        </p:grpSpPr>
        <p:sp>
          <p:nvSpPr>
            <p:cNvPr id="12" name="object 12"/>
            <p:cNvSpPr/>
            <p:nvPr/>
          </p:nvSpPr>
          <p:spPr>
            <a:xfrm>
              <a:off x="6960235" y="4640704"/>
              <a:ext cx="0" cy="787400"/>
            </a:xfrm>
            <a:custGeom>
              <a:avLst/>
              <a:gdLst/>
              <a:ahLst/>
              <a:cxnLst/>
              <a:rect l="l" t="t" r="r" b="b"/>
              <a:pathLst>
                <a:path h="787400">
                  <a:moveTo>
                    <a:pt x="0" y="0"/>
                  </a:moveTo>
                  <a:lnTo>
                    <a:pt x="0" y="774700"/>
                  </a:lnTo>
                  <a:lnTo>
                    <a:pt x="0" y="787400"/>
                  </a:lnTo>
                </a:path>
              </a:pathLst>
            </a:custGeom>
            <a:ln w="25400">
              <a:solidFill>
                <a:srgbClr val="34A5D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899275" y="5415403"/>
              <a:ext cx="121920" cy="101600"/>
            </a:xfrm>
            <a:custGeom>
              <a:avLst/>
              <a:gdLst/>
              <a:ahLst/>
              <a:cxnLst/>
              <a:rect l="l" t="t" r="r" b="b"/>
              <a:pathLst>
                <a:path w="121920" h="101600">
                  <a:moveTo>
                    <a:pt x="0" y="0"/>
                  </a:moveTo>
                  <a:lnTo>
                    <a:pt x="60960" y="101600"/>
                  </a:lnTo>
                  <a:lnTo>
                    <a:pt x="121920" y="0"/>
                  </a:lnTo>
                </a:path>
                <a:path w="121920" h="101600">
                  <a:moveTo>
                    <a:pt x="60960" y="0"/>
                  </a:moveTo>
                  <a:lnTo>
                    <a:pt x="60960" y="101600"/>
                  </a:lnTo>
                </a:path>
              </a:pathLst>
            </a:custGeom>
            <a:ln w="25400">
              <a:solidFill>
                <a:srgbClr val="34A5D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5079365" y="4158083"/>
            <a:ext cx="904875" cy="2111375"/>
            <a:chOff x="5079365" y="4158083"/>
            <a:chExt cx="904875" cy="2111375"/>
          </a:xfrm>
        </p:grpSpPr>
        <p:sp>
          <p:nvSpPr>
            <p:cNvPr id="15" name="object 15"/>
            <p:cNvSpPr/>
            <p:nvPr/>
          </p:nvSpPr>
          <p:spPr>
            <a:xfrm>
              <a:off x="5092065" y="4230862"/>
              <a:ext cx="0" cy="2019935"/>
            </a:xfrm>
            <a:custGeom>
              <a:avLst/>
              <a:gdLst/>
              <a:ahLst/>
              <a:cxnLst/>
              <a:rect l="l" t="t" r="r" b="b"/>
              <a:pathLst>
                <a:path h="2019935">
                  <a:moveTo>
                    <a:pt x="0" y="2019731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34A5D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092700" y="4231743"/>
              <a:ext cx="787400" cy="0"/>
            </a:xfrm>
            <a:custGeom>
              <a:avLst/>
              <a:gdLst/>
              <a:ahLst/>
              <a:cxnLst/>
              <a:rect l="l" t="t" r="r" b="b"/>
              <a:pathLst>
                <a:path w="787400">
                  <a:moveTo>
                    <a:pt x="0" y="0"/>
                  </a:moveTo>
                  <a:lnTo>
                    <a:pt x="774700" y="0"/>
                  </a:lnTo>
                  <a:lnTo>
                    <a:pt x="787400" y="0"/>
                  </a:lnTo>
                </a:path>
              </a:pathLst>
            </a:custGeom>
            <a:ln w="25400">
              <a:solidFill>
                <a:srgbClr val="34A5D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867400" y="4170783"/>
              <a:ext cx="101600" cy="121920"/>
            </a:xfrm>
            <a:custGeom>
              <a:avLst/>
              <a:gdLst/>
              <a:ahLst/>
              <a:cxnLst/>
              <a:rect l="l" t="t" r="r" b="b"/>
              <a:pathLst>
                <a:path w="101600" h="121920">
                  <a:moveTo>
                    <a:pt x="0" y="121920"/>
                  </a:moveTo>
                  <a:lnTo>
                    <a:pt x="101600" y="60960"/>
                  </a:lnTo>
                  <a:lnTo>
                    <a:pt x="0" y="0"/>
                  </a:lnTo>
                </a:path>
                <a:path w="101600" h="121920">
                  <a:moveTo>
                    <a:pt x="0" y="60960"/>
                  </a:moveTo>
                  <a:lnTo>
                    <a:pt x="101600" y="60960"/>
                  </a:lnTo>
                </a:path>
              </a:pathLst>
            </a:custGeom>
            <a:ln w="25400">
              <a:solidFill>
                <a:srgbClr val="34A5D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092700" y="6256164"/>
              <a:ext cx="891540" cy="0"/>
            </a:xfrm>
            <a:custGeom>
              <a:avLst/>
              <a:gdLst/>
              <a:ahLst/>
              <a:cxnLst/>
              <a:rect l="l" t="t" r="r" b="b"/>
              <a:pathLst>
                <a:path w="891539">
                  <a:moveTo>
                    <a:pt x="0" y="0"/>
                  </a:moveTo>
                  <a:lnTo>
                    <a:pt x="891540" y="0"/>
                  </a:lnTo>
                </a:path>
              </a:pathLst>
            </a:custGeom>
            <a:ln w="25400">
              <a:solidFill>
                <a:srgbClr val="34A5D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194300" y="6067952"/>
            <a:ext cx="2456180" cy="1279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34745">
              <a:lnSpc>
                <a:spcPts val="2225"/>
              </a:lnSpc>
              <a:spcBef>
                <a:spcPts val="100"/>
              </a:spcBef>
            </a:pPr>
            <a:r>
              <a:rPr sz="2000" spc="-10" dirty="0">
                <a:solidFill>
                  <a:srgbClr val="FFFFFF"/>
                </a:solidFill>
                <a:latin typeface="AvenirNext-Medium"/>
                <a:cs typeface="AvenirNext-Medium"/>
              </a:rPr>
              <a:t>Condition</a:t>
            </a:r>
            <a:endParaRPr sz="2000">
              <a:latin typeface="AvenirNext-Medium"/>
              <a:cs typeface="AvenirNext-Medium"/>
            </a:endParaRPr>
          </a:p>
          <a:p>
            <a:pPr marL="12700">
              <a:lnSpc>
                <a:spcPts val="2225"/>
              </a:lnSpc>
            </a:pPr>
            <a:r>
              <a:rPr sz="2000" spc="-20" dirty="0">
                <a:solidFill>
                  <a:srgbClr val="18679A"/>
                </a:solidFill>
                <a:latin typeface="AvenirNext-Medium"/>
                <a:cs typeface="AvenirNext-Medium"/>
              </a:rPr>
              <a:t>True</a:t>
            </a:r>
            <a:endParaRPr sz="2000">
              <a:latin typeface="AvenirNext-Medium"/>
              <a:cs typeface="AvenirNext-Medium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200">
              <a:latin typeface="AvenirNext-Medium"/>
              <a:cs typeface="AvenirNext-Medium"/>
            </a:endParaRPr>
          </a:p>
          <a:p>
            <a:pPr marR="5080" algn="r">
              <a:lnSpc>
                <a:spcPct val="100000"/>
              </a:lnSpc>
            </a:pPr>
            <a:r>
              <a:rPr sz="2000" spc="-10" dirty="0">
                <a:solidFill>
                  <a:srgbClr val="18679A"/>
                </a:solidFill>
                <a:latin typeface="AvenirNext-Medium"/>
                <a:cs typeface="AvenirNext-Medium"/>
              </a:rPr>
              <a:t>False</a:t>
            </a:r>
            <a:endParaRPr sz="2000">
              <a:latin typeface="AvenirNext-Medium"/>
              <a:cs typeface="AvenirNext-Medium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6896734" y="6982624"/>
            <a:ext cx="127000" cy="915035"/>
            <a:chOff x="6896734" y="6982624"/>
            <a:chExt cx="127000" cy="915035"/>
          </a:xfrm>
        </p:grpSpPr>
        <p:sp>
          <p:nvSpPr>
            <p:cNvPr id="21" name="object 21"/>
            <p:cNvSpPr/>
            <p:nvPr/>
          </p:nvSpPr>
          <p:spPr>
            <a:xfrm>
              <a:off x="6960234" y="6982624"/>
              <a:ext cx="0" cy="796925"/>
            </a:xfrm>
            <a:custGeom>
              <a:avLst/>
              <a:gdLst/>
              <a:ahLst/>
              <a:cxnLst/>
              <a:rect l="l" t="t" r="r" b="b"/>
              <a:pathLst>
                <a:path h="796925">
                  <a:moveTo>
                    <a:pt x="0" y="0"/>
                  </a:moveTo>
                  <a:lnTo>
                    <a:pt x="0" y="783920"/>
                  </a:lnTo>
                  <a:lnTo>
                    <a:pt x="0" y="796620"/>
                  </a:lnTo>
                </a:path>
              </a:pathLst>
            </a:custGeom>
            <a:ln w="25400">
              <a:solidFill>
                <a:srgbClr val="34A5D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96734" y="7770107"/>
              <a:ext cx="127000" cy="1270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477189"/>
            <a:ext cx="69056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10" dirty="0">
                <a:solidFill>
                  <a:srgbClr val="838787"/>
                </a:solidFill>
                <a:latin typeface="DIN Alternate"/>
                <a:cs typeface="DIN Alternate"/>
              </a:rPr>
              <a:t>INTRODUCTION</a:t>
            </a:r>
            <a:r>
              <a:rPr sz="2400" b="1" spc="295" dirty="0">
                <a:solidFill>
                  <a:srgbClr val="838787"/>
                </a:solidFill>
                <a:latin typeface="DIN Alternate"/>
                <a:cs typeface="DIN Alternate"/>
              </a:rPr>
              <a:t> </a:t>
            </a:r>
            <a:r>
              <a:rPr sz="2400" b="1" spc="60" dirty="0">
                <a:solidFill>
                  <a:srgbClr val="838787"/>
                </a:solidFill>
                <a:latin typeface="DIN Alternate"/>
                <a:cs typeface="DIN Alternate"/>
              </a:rPr>
              <a:t>TO</a:t>
            </a:r>
            <a:r>
              <a:rPr sz="2400" b="1" spc="300" dirty="0">
                <a:solidFill>
                  <a:srgbClr val="838787"/>
                </a:solidFill>
                <a:latin typeface="DIN Alternate"/>
                <a:cs typeface="DIN Alternate"/>
              </a:rPr>
              <a:t> </a:t>
            </a:r>
            <a:r>
              <a:rPr sz="2400" b="1" dirty="0">
                <a:solidFill>
                  <a:srgbClr val="838787"/>
                </a:solidFill>
                <a:latin typeface="DIN Alternate"/>
                <a:cs typeface="DIN Alternate"/>
              </a:rPr>
              <a:t>JAVA:</a:t>
            </a:r>
            <a:r>
              <a:rPr sz="2400" b="1" spc="300" dirty="0">
                <a:solidFill>
                  <a:srgbClr val="838787"/>
                </a:solidFill>
                <a:latin typeface="DIN Alternate"/>
                <a:cs typeface="DIN Alternate"/>
              </a:rPr>
              <a:t> </a:t>
            </a:r>
            <a:r>
              <a:rPr sz="2400" b="1" spc="95" dirty="0">
                <a:solidFill>
                  <a:srgbClr val="838787"/>
                </a:solidFill>
                <a:latin typeface="DIN Alternate"/>
                <a:cs typeface="DIN Alternate"/>
              </a:rPr>
              <a:t>LOOPING</a:t>
            </a:r>
            <a:r>
              <a:rPr sz="2400" b="1" spc="295" dirty="0">
                <a:solidFill>
                  <a:srgbClr val="838787"/>
                </a:solidFill>
                <a:latin typeface="DIN Alternate"/>
                <a:cs typeface="DIN Alternate"/>
              </a:rPr>
              <a:t> </a:t>
            </a:r>
            <a:r>
              <a:rPr sz="2400" b="1" spc="70" dirty="0">
                <a:solidFill>
                  <a:srgbClr val="838787"/>
                </a:solidFill>
                <a:latin typeface="DIN Alternate"/>
                <a:cs typeface="DIN Alternate"/>
              </a:rPr>
              <a:t>STATEMENTS</a:t>
            </a:r>
            <a:endParaRPr sz="2400">
              <a:latin typeface="DIN Alternate"/>
              <a:cs typeface="DIN Alternate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4500" y="1404320"/>
            <a:ext cx="45974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DO WHILE LOOP: </a:t>
            </a:r>
            <a:r>
              <a:rPr spc="-40" dirty="0"/>
              <a:t>SYNTAX</a:t>
            </a:r>
          </a:p>
        </p:txBody>
      </p:sp>
      <p:sp>
        <p:nvSpPr>
          <p:cNvPr id="4" name="object 4"/>
          <p:cNvSpPr/>
          <p:nvPr/>
        </p:nvSpPr>
        <p:spPr>
          <a:xfrm>
            <a:off x="3327522" y="2946400"/>
            <a:ext cx="6350000" cy="5715000"/>
          </a:xfrm>
          <a:custGeom>
            <a:avLst/>
            <a:gdLst/>
            <a:ahLst/>
            <a:cxnLst/>
            <a:rect l="l" t="t" r="r" b="b"/>
            <a:pathLst>
              <a:path w="6350000" h="5715000">
                <a:moveTo>
                  <a:pt x="6225468" y="118"/>
                </a:moveTo>
                <a:lnTo>
                  <a:pt x="155189" y="0"/>
                </a:lnTo>
                <a:lnTo>
                  <a:pt x="124281" y="118"/>
                </a:lnTo>
                <a:lnTo>
                  <a:pt x="99357" y="950"/>
                </a:lnTo>
                <a:lnTo>
                  <a:pt x="45459" y="16783"/>
                </a:lnTo>
                <a:lnTo>
                  <a:pt x="16662" y="45583"/>
                </a:lnTo>
                <a:lnTo>
                  <a:pt x="832" y="99480"/>
                </a:lnTo>
                <a:lnTo>
                  <a:pt x="0" y="124405"/>
                </a:lnTo>
                <a:lnTo>
                  <a:pt x="0" y="5590594"/>
                </a:lnTo>
                <a:lnTo>
                  <a:pt x="3090" y="5635317"/>
                </a:lnTo>
                <a:lnTo>
                  <a:pt x="29492" y="5685383"/>
                </a:lnTo>
                <a:lnTo>
                  <a:pt x="64041" y="5707392"/>
                </a:lnTo>
                <a:lnTo>
                  <a:pt x="124281" y="5714881"/>
                </a:lnTo>
                <a:lnTo>
                  <a:pt x="6225468" y="5714881"/>
                </a:lnTo>
                <a:lnTo>
                  <a:pt x="6270192" y="5711790"/>
                </a:lnTo>
                <a:lnTo>
                  <a:pt x="6320258" y="5685383"/>
                </a:lnTo>
                <a:lnTo>
                  <a:pt x="6342261" y="5650839"/>
                </a:lnTo>
                <a:lnTo>
                  <a:pt x="6349762" y="5590594"/>
                </a:lnTo>
                <a:lnTo>
                  <a:pt x="6349762" y="124405"/>
                </a:lnTo>
                <a:lnTo>
                  <a:pt x="6346666" y="79682"/>
                </a:lnTo>
                <a:lnTo>
                  <a:pt x="6320258" y="29616"/>
                </a:lnTo>
                <a:lnTo>
                  <a:pt x="6285720" y="7607"/>
                </a:lnTo>
                <a:lnTo>
                  <a:pt x="6225468" y="118"/>
                </a:lnTo>
                <a:close/>
              </a:path>
            </a:pathLst>
          </a:custGeom>
          <a:solidFill>
            <a:srgbClr val="A7AAA9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395979" y="5192626"/>
            <a:ext cx="420052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060"/>
              </a:lnSpc>
              <a:spcBef>
                <a:spcPts val="100"/>
              </a:spcBef>
              <a:tabLst>
                <a:tab pos="608965" algn="l"/>
              </a:tabLst>
            </a:pPr>
            <a:r>
              <a:rPr sz="2600" b="1" spc="-25" dirty="0">
                <a:solidFill>
                  <a:srgbClr val="011480"/>
                </a:solidFill>
                <a:latin typeface="Menlo"/>
                <a:cs typeface="Menlo"/>
              </a:rPr>
              <a:t>do</a:t>
            </a:r>
            <a:r>
              <a:rPr sz="2600" b="1" dirty="0">
                <a:solidFill>
                  <a:srgbClr val="011480"/>
                </a:solidFill>
                <a:latin typeface="Menlo"/>
                <a:cs typeface="Menlo"/>
              </a:rPr>
              <a:t>	</a:t>
            </a:r>
            <a:r>
              <a:rPr sz="2600" spc="-50" dirty="0">
                <a:latin typeface="Menlo"/>
                <a:cs typeface="Menlo"/>
              </a:rPr>
              <a:t>{</a:t>
            </a:r>
            <a:endParaRPr sz="2600">
              <a:latin typeface="Menlo"/>
              <a:cs typeface="Menlo"/>
            </a:endParaRPr>
          </a:p>
          <a:p>
            <a:pPr marL="807720">
              <a:lnSpc>
                <a:spcPts val="3000"/>
              </a:lnSpc>
            </a:pPr>
            <a:r>
              <a:rPr sz="2600" i="1" spc="-10" dirty="0">
                <a:latin typeface="Menlo"/>
                <a:cs typeface="Menlo"/>
              </a:rPr>
              <a:t>statement;</a:t>
            </a:r>
            <a:endParaRPr sz="2600">
              <a:latin typeface="Menlo"/>
              <a:cs typeface="Menlo"/>
            </a:endParaRPr>
          </a:p>
          <a:p>
            <a:pPr marL="12700">
              <a:lnSpc>
                <a:spcPts val="3060"/>
              </a:lnSpc>
              <a:tabLst>
                <a:tab pos="410209" algn="l"/>
                <a:tab pos="1602740" algn="l"/>
              </a:tabLst>
            </a:pPr>
            <a:r>
              <a:rPr sz="2600" spc="-50" dirty="0">
                <a:latin typeface="Menlo"/>
                <a:cs typeface="Menlo"/>
              </a:rPr>
              <a:t>}</a:t>
            </a:r>
            <a:r>
              <a:rPr sz="2600" dirty="0">
                <a:latin typeface="Menlo"/>
                <a:cs typeface="Menlo"/>
              </a:rPr>
              <a:t>	</a:t>
            </a:r>
            <a:r>
              <a:rPr sz="2600" b="1" spc="-10" dirty="0">
                <a:solidFill>
                  <a:srgbClr val="011480"/>
                </a:solidFill>
                <a:latin typeface="Menlo"/>
                <a:cs typeface="Menlo"/>
              </a:rPr>
              <a:t>while</a:t>
            </a:r>
            <a:r>
              <a:rPr sz="2600" b="1" dirty="0">
                <a:solidFill>
                  <a:srgbClr val="011480"/>
                </a:solidFill>
                <a:latin typeface="Menlo"/>
                <a:cs typeface="Menlo"/>
              </a:rPr>
              <a:t>	</a:t>
            </a:r>
            <a:r>
              <a:rPr sz="2600" spc="-10" dirty="0">
                <a:latin typeface="Menlo"/>
                <a:cs typeface="Menlo"/>
              </a:rPr>
              <a:t>(</a:t>
            </a:r>
            <a:r>
              <a:rPr sz="2600" i="1" spc="-10" dirty="0">
                <a:latin typeface="Menlo"/>
                <a:cs typeface="Menlo"/>
              </a:rPr>
              <a:t>expression</a:t>
            </a:r>
            <a:r>
              <a:rPr sz="2600" spc="-10" dirty="0">
                <a:latin typeface="Menlo"/>
                <a:cs typeface="Menlo"/>
              </a:rPr>
              <a:t>);</a:t>
            </a:r>
            <a:endParaRPr sz="2600">
              <a:latin typeface="Menlo"/>
              <a:cs typeface="Menl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237422" y="451792"/>
            <a:ext cx="3181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5" dirty="0">
                <a:solidFill>
                  <a:srgbClr val="838787"/>
                </a:solidFill>
                <a:latin typeface="DIN Alternate"/>
                <a:cs typeface="DIN Alternate"/>
              </a:rPr>
              <a:t>15</a:t>
            </a:r>
            <a:endParaRPr sz="2400">
              <a:latin typeface="DIN Alternate"/>
              <a:cs typeface="DIN Alternate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114139" y="3638035"/>
            <a:ext cx="3828415" cy="4086225"/>
            <a:chOff x="4114139" y="3638035"/>
            <a:chExt cx="3828415" cy="4086225"/>
          </a:xfrm>
        </p:grpSpPr>
        <p:sp>
          <p:nvSpPr>
            <p:cNvPr id="8" name="object 8"/>
            <p:cNvSpPr/>
            <p:nvPr/>
          </p:nvSpPr>
          <p:spPr>
            <a:xfrm>
              <a:off x="4126839" y="3650735"/>
              <a:ext cx="442595" cy="1443355"/>
            </a:xfrm>
            <a:custGeom>
              <a:avLst/>
              <a:gdLst/>
              <a:ahLst/>
              <a:cxnLst/>
              <a:rect l="l" t="t" r="r" b="b"/>
              <a:pathLst>
                <a:path w="442595" h="1443354">
                  <a:moveTo>
                    <a:pt x="442112" y="1443024"/>
                  </a:moveTo>
                  <a:lnTo>
                    <a:pt x="437872" y="1373681"/>
                  </a:lnTo>
                  <a:lnTo>
                    <a:pt x="433429" y="1317644"/>
                  </a:lnTo>
                  <a:lnTo>
                    <a:pt x="428226" y="1262226"/>
                  </a:lnTo>
                  <a:lnTo>
                    <a:pt x="422261" y="1207427"/>
                  </a:lnTo>
                  <a:lnTo>
                    <a:pt x="415535" y="1153247"/>
                  </a:lnTo>
                  <a:lnTo>
                    <a:pt x="408048" y="1099687"/>
                  </a:lnTo>
                  <a:lnTo>
                    <a:pt x="399800" y="1046746"/>
                  </a:lnTo>
                  <a:lnTo>
                    <a:pt x="390790" y="994424"/>
                  </a:lnTo>
                  <a:lnTo>
                    <a:pt x="381019" y="942721"/>
                  </a:lnTo>
                  <a:lnTo>
                    <a:pt x="370488" y="891637"/>
                  </a:lnTo>
                  <a:lnTo>
                    <a:pt x="359195" y="841173"/>
                  </a:lnTo>
                  <a:lnTo>
                    <a:pt x="347140" y="791328"/>
                  </a:lnTo>
                  <a:lnTo>
                    <a:pt x="334325" y="742102"/>
                  </a:lnTo>
                  <a:lnTo>
                    <a:pt x="320749" y="693495"/>
                  </a:lnTo>
                  <a:lnTo>
                    <a:pt x="306411" y="645507"/>
                  </a:lnTo>
                  <a:lnTo>
                    <a:pt x="291312" y="598139"/>
                  </a:lnTo>
                  <a:lnTo>
                    <a:pt x="275452" y="551390"/>
                  </a:lnTo>
                  <a:lnTo>
                    <a:pt x="258830" y="505260"/>
                  </a:lnTo>
                  <a:lnTo>
                    <a:pt x="241448" y="459749"/>
                  </a:lnTo>
                  <a:lnTo>
                    <a:pt x="223304" y="414857"/>
                  </a:lnTo>
                  <a:lnTo>
                    <a:pt x="204399" y="370585"/>
                  </a:lnTo>
                  <a:lnTo>
                    <a:pt x="184733" y="326932"/>
                  </a:lnTo>
                  <a:lnTo>
                    <a:pt x="164306" y="283898"/>
                  </a:lnTo>
                  <a:lnTo>
                    <a:pt x="143117" y="241483"/>
                  </a:lnTo>
                  <a:lnTo>
                    <a:pt x="121167" y="199688"/>
                  </a:lnTo>
                  <a:lnTo>
                    <a:pt x="98456" y="158512"/>
                  </a:lnTo>
                  <a:lnTo>
                    <a:pt x="74984" y="117955"/>
                  </a:lnTo>
                  <a:lnTo>
                    <a:pt x="50750" y="78017"/>
                  </a:lnTo>
                  <a:lnTo>
                    <a:pt x="25755" y="38699"/>
                  </a:lnTo>
                  <a:lnTo>
                    <a:pt x="0" y="0"/>
                  </a:lnTo>
                </a:path>
              </a:pathLst>
            </a:custGeom>
            <a:ln w="25400">
              <a:solidFill>
                <a:srgbClr val="2489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07494" y="5078399"/>
              <a:ext cx="121920" cy="104775"/>
            </a:xfrm>
            <a:custGeom>
              <a:avLst/>
              <a:gdLst/>
              <a:ahLst/>
              <a:cxnLst/>
              <a:rect l="l" t="t" r="r" b="b"/>
              <a:pathLst>
                <a:path w="121920" h="104775">
                  <a:moveTo>
                    <a:pt x="0" y="5348"/>
                  </a:moveTo>
                  <a:lnTo>
                    <a:pt x="65358" y="104176"/>
                  </a:lnTo>
                  <a:lnTo>
                    <a:pt x="121802" y="0"/>
                  </a:lnTo>
                </a:path>
                <a:path w="121920" h="104775">
                  <a:moveTo>
                    <a:pt x="60901" y="2674"/>
                  </a:moveTo>
                  <a:lnTo>
                    <a:pt x="65358" y="104176"/>
                  </a:lnTo>
                </a:path>
              </a:pathLst>
            </a:custGeom>
            <a:ln w="25399">
              <a:solidFill>
                <a:srgbClr val="2489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498596" y="3865496"/>
              <a:ext cx="1431290" cy="1582420"/>
            </a:xfrm>
            <a:custGeom>
              <a:avLst/>
              <a:gdLst/>
              <a:ahLst/>
              <a:cxnLst/>
              <a:rect l="l" t="t" r="r" b="b"/>
              <a:pathLst>
                <a:path w="1431290" h="1582420">
                  <a:moveTo>
                    <a:pt x="0" y="1582381"/>
                  </a:moveTo>
                  <a:lnTo>
                    <a:pt x="22695" y="1532880"/>
                  </a:lnTo>
                  <a:lnTo>
                    <a:pt x="41122" y="1495113"/>
                  </a:lnTo>
                  <a:lnTo>
                    <a:pt x="60287" y="1457407"/>
                  </a:lnTo>
                  <a:lnTo>
                    <a:pt x="80188" y="1419763"/>
                  </a:lnTo>
                  <a:lnTo>
                    <a:pt x="100825" y="1382181"/>
                  </a:lnTo>
                  <a:lnTo>
                    <a:pt x="122199" y="1344661"/>
                  </a:lnTo>
                  <a:lnTo>
                    <a:pt x="144309" y="1307203"/>
                  </a:lnTo>
                  <a:lnTo>
                    <a:pt x="167156" y="1269807"/>
                  </a:lnTo>
                  <a:lnTo>
                    <a:pt x="190739" y="1232473"/>
                  </a:lnTo>
                  <a:lnTo>
                    <a:pt x="215059" y="1195202"/>
                  </a:lnTo>
                  <a:lnTo>
                    <a:pt x="240115" y="1157992"/>
                  </a:lnTo>
                  <a:lnTo>
                    <a:pt x="265908" y="1120844"/>
                  </a:lnTo>
                  <a:lnTo>
                    <a:pt x="292438" y="1083758"/>
                  </a:lnTo>
                  <a:lnTo>
                    <a:pt x="319704" y="1046734"/>
                  </a:lnTo>
                  <a:lnTo>
                    <a:pt x="347706" y="1009772"/>
                  </a:lnTo>
                  <a:lnTo>
                    <a:pt x="376445" y="972872"/>
                  </a:lnTo>
                  <a:lnTo>
                    <a:pt x="405920" y="936033"/>
                  </a:lnTo>
                  <a:lnTo>
                    <a:pt x="436132" y="899257"/>
                  </a:lnTo>
                  <a:lnTo>
                    <a:pt x="467081" y="862543"/>
                  </a:lnTo>
                  <a:lnTo>
                    <a:pt x="498766" y="825891"/>
                  </a:lnTo>
                  <a:lnTo>
                    <a:pt x="531187" y="789301"/>
                  </a:lnTo>
                  <a:lnTo>
                    <a:pt x="564345" y="752773"/>
                  </a:lnTo>
                  <a:lnTo>
                    <a:pt x="598240" y="716307"/>
                  </a:lnTo>
                  <a:lnTo>
                    <a:pt x="632871" y="679903"/>
                  </a:lnTo>
                  <a:lnTo>
                    <a:pt x="668239" y="643560"/>
                  </a:lnTo>
                  <a:lnTo>
                    <a:pt x="704343" y="607280"/>
                  </a:lnTo>
                  <a:lnTo>
                    <a:pt x="741184" y="571062"/>
                  </a:lnTo>
                  <a:lnTo>
                    <a:pt x="778761" y="534906"/>
                  </a:lnTo>
                  <a:lnTo>
                    <a:pt x="817075" y="498811"/>
                  </a:lnTo>
                  <a:lnTo>
                    <a:pt x="856125" y="462779"/>
                  </a:lnTo>
                  <a:lnTo>
                    <a:pt x="895912" y="426809"/>
                  </a:lnTo>
                  <a:lnTo>
                    <a:pt x="936436" y="390900"/>
                  </a:lnTo>
                  <a:lnTo>
                    <a:pt x="977696" y="355054"/>
                  </a:lnTo>
                  <a:lnTo>
                    <a:pt x="1019692" y="319270"/>
                  </a:lnTo>
                  <a:lnTo>
                    <a:pt x="1062426" y="283547"/>
                  </a:lnTo>
                  <a:lnTo>
                    <a:pt x="1105895" y="247887"/>
                  </a:lnTo>
                  <a:lnTo>
                    <a:pt x="1150101" y="212288"/>
                  </a:lnTo>
                  <a:lnTo>
                    <a:pt x="1195044" y="176752"/>
                  </a:lnTo>
                  <a:lnTo>
                    <a:pt x="1240724" y="141278"/>
                  </a:lnTo>
                  <a:lnTo>
                    <a:pt x="1287140" y="105865"/>
                  </a:lnTo>
                  <a:lnTo>
                    <a:pt x="1334292" y="70515"/>
                  </a:lnTo>
                  <a:lnTo>
                    <a:pt x="1382181" y="35226"/>
                  </a:lnTo>
                  <a:lnTo>
                    <a:pt x="1430807" y="0"/>
                  </a:lnTo>
                </a:path>
              </a:pathLst>
            </a:custGeom>
            <a:ln w="25399">
              <a:solidFill>
                <a:srgbClr val="0C788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447580" y="5412173"/>
              <a:ext cx="112395" cy="117475"/>
            </a:xfrm>
            <a:custGeom>
              <a:avLst/>
              <a:gdLst/>
              <a:ahLst/>
              <a:cxnLst/>
              <a:rect l="l" t="t" r="r" b="b"/>
              <a:pathLst>
                <a:path w="112395" h="117475">
                  <a:moveTo>
                    <a:pt x="0" y="0"/>
                  </a:moveTo>
                  <a:lnTo>
                    <a:pt x="15964" y="117404"/>
                  </a:lnTo>
                  <a:lnTo>
                    <a:pt x="112044" y="48068"/>
                  </a:lnTo>
                </a:path>
                <a:path w="112395" h="117475">
                  <a:moveTo>
                    <a:pt x="56022" y="24034"/>
                  </a:moveTo>
                  <a:lnTo>
                    <a:pt x="15964" y="117404"/>
                  </a:lnTo>
                </a:path>
              </a:pathLst>
            </a:custGeom>
            <a:ln w="25399">
              <a:solidFill>
                <a:srgbClr val="0C788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931268" y="6627751"/>
              <a:ext cx="165735" cy="1083945"/>
            </a:xfrm>
            <a:custGeom>
              <a:avLst/>
              <a:gdLst/>
              <a:ahLst/>
              <a:cxnLst/>
              <a:rect l="l" t="t" r="r" b="b"/>
              <a:pathLst>
                <a:path w="165734" h="1083945">
                  <a:moveTo>
                    <a:pt x="165519" y="0"/>
                  </a:moveTo>
                  <a:lnTo>
                    <a:pt x="137877" y="63249"/>
                  </a:lnTo>
                  <a:lnTo>
                    <a:pt x="117328" y="114729"/>
                  </a:lnTo>
                  <a:lnTo>
                    <a:pt x="98436" y="165919"/>
                  </a:lnTo>
                  <a:lnTo>
                    <a:pt x="81201" y="216821"/>
                  </a:lnTo>
                  <a:lnTo>
                    <a:pt x="65624" y="267435"/>
                  </a:lnTo>
                  <a:lnTo>
                    <a:pt x="51703" y="317759"/>
                  </a:lnTo>
                  <a:lnTo>
                    <a:pt x="39440" y="367795"/>
                  </a:lnTo>
                  <a:lnTo>
                    <a:pt x="28834" y="417542"/>
                  </a:lnTo>
                  <a:lnTo>
                    <a:pt x="19885" y="467000"/>
                  </a:lnTo>
                  <a:lnTo>
                    <a:pt x="12594" y="516170"/>
                  </a:lnTo>
                  <a:lnTo>
                    <a:pt x="6960" y="565051"/>
                  </a:lnTo>
                  <a:lnTo>
                    <a:pt x="2982" y="613644"/>
                  </a:lnTo>
                  <a:lnTo>
                    <a:pt x="662" y="661948"/>
                  </a:lnTo>
                  <a:lnTo>
                    <a:pt x="0" y="709963"/>
                  </a:lnTo>
                  <a:lnTo>
                    <a:pt x="994" y="757690"/>
                  </a:lnTo>
                  <a:lnTo>
                    <a:pt x="3645" y="805129"/>
                  </a:lnTo>
                  <a:lnTo>
                    <a:pt x="7954" y="852279"/>
                  </a:lnTo>
                  <a:lnTo>
                    <a:pt x="13920" y="899140"/>
                  </a:lnTo>
                  <a:lnTo>
                    <a:pt x="21543" y="945713"/>
                  </a:lnTo>
                  <a:lnTo>
                    <a:pt x="30824" y="991998"/>
                  </a:lnTo>
                  <a:lnTo>
                    <a:pt x="41761" y="1037995"/>
                  </a:lnTo>
                  <a:lnTo>
                    <a:pt x="54356" y="1083703"/>
                  </a:lnTo>
                </a:path>
              </a:pathLst>
            </a:custGeom>
            <a:ln w="25400">
              <a:solidFill>
                <a:srgbClr val="2489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036256" y="6547400"/>
              <a:ext cx="110489" cy="118110"/>
            </a:xfrm>
            <a:custGeom>
              <a:avLst/>
              <a:gdLst/>
              <a:ahLst/>
              <a:cxnLst/>
              <a:rect l="l" t="t" r="r" b="b"/>
              <a:pathLst>
                <a:path w="110490" h="118109">
                  <a:moveTo>
                    <a:pt x="110197" y="117912"/>
                  </a:moveTo>
                  <a:lnTo>
                    <a:pt x="98568" y="0"/>
                  </a:lnTo>
                  <a:lnTo>
                    <a:pt x="0" y="65748"/>
                  </a:lnTo>
                </a:path>
                <a:path w="110490" h="118109">
                  <a:moveTo>
                    <a:pt x="55098" y="91830"/>
                  </a:moveTo>
                  <a:lnTo>
                    <a:pt x="98568" y="0"/>
                  </a:lnTo>
                </a:path>
              </a:pathLst>
            </a:custGeom>
            <a:ln w="25400">
              <a:solidFill>
                <a:srgbClr val="2489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2781173" y="2866137"/>
            <a:ext cx="256603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39725">
              <a:lnSpc>
                <a:spcPct val="112500"/>
              </a:lnSpc>
              <a:spcBef>
                <a:spcPts val="100"/>
              </a:spcBef>
            </a:pPr>
            <a:r>
              <a:rPr sz="2000" b="1" dirty="0">
                <a:solidFill>
                  <a:srgbClr val="2489BF"/>
                </a:solidFill>
                <a:latin typeface="Avenir Next"/>
                <a:cs typeface="Avenir Next"/>
              </a:rPr>
              <a:t>do...while</a:t>
            </a:r>
            <a:r>
              <a:rPr sz="2000" b="1" spc="-25" dirty="0">
                <a:solidFill>
                  <a:srgbClr val="2489BF"/>
                </a:solidFill>
                <a:latin typeface="Avenir Next"/>
                <a:cs typeface="Avenir Next"/>
              </a:rPr>
              <a:t> </a:t>
            </a:r>
            <a:r>
              <a:rPr sz="2000" b="1" spc="-20" dirty="0">
                <a:solidFill>
                  <a:srgbClr val="2489BF"/>
                </a:solidFill>
                <a:latin typeface="Avenir Next"/>
                <a:cs typeface="Avenir Next"/>
              </a:rPr>
              <a:t>loop </a:t>
            </a:r>
            <a:r>
              <a:rPr sz="2000" b="1" dirty="0">
                <a:solidFill>
                  <a:srgbClr val="2489BF"/>
                </a:solidFill>
                <a:latin typeface="Avenir Next"/>
                <a:cs typeface="Avenir Next"/>
              </a:rPr>
              <a:t>declaration</a:t>
            </a:r>
            <a:r>
              <a:rPr sz="2000" b="1" spc="-55" dirty="0">
                <a:solidFill>
                  <a:srgbClr val="2489BF"/>
                </a:solidFill>
                <a:latin typeface="Avenir Next"/>
                <a:cs typeface="Avenir Next"/>
              </a:rPr>
              <a:t> </a:t>
            </a:r>
            <a:r>
              <a:rPr sz="2000" b="1" spc="-25" dirty="0">
                <a:solidFill>
                  <a:srgbClr val="2489BF"/>
                </a:solidFill>
                <a:latin typeface="Avenir Next"/>
                <a:cs typeface="Avenir Next"/>
              </a:rPr>
              <a:t>keyword</a:t>
            </a:r>
            <a:endParaRPr sz="2000">
              <a:latin typeface="Avenir Next"/>
              <a:cs typeface="Avenir Nex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945299" y="3069337"/>
            <a:ext cx="4148454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46480" marR="5080" indent="-1033780">
              <a:lnSpc>
                <a:spcPct val="112500"/>
              </a:lnSpc>
              <a:spcBef>
                <a:spcPts val="100"/>
              </a:spcBef>
            </a:pPr>
            <a:r>
              <a:rPr sz="2000" b="1" dirty="0">
                <a:solidFill>
                  <a:srgbClr val="0C7883"/>
                </a:solidFill>
                <a:latin typeface="Avenir Next"/>
                <a:cs typeface="Avenir Next"/>
              </a:rPr>
              <a:t>Statement(s)</a:t>
            </a:r>
            <a:r>
              <a:rPr sz="2000" b="1" spc="-60" dirty="0">
                <a:solidFill>
                  <a:srgbClr val="0C7883"/>
                </a:solidFill>
                <a:latin typeface="Avenir Next"/>
                <a:cs typeface="Avenir Next"/>
              </a:rPr>
              <a:t> </a:t>
            </a:r>
            <a:r>
              <a:rPr sz="2000" b="1" dirty="0">
                <a:solidFill>
                  <a:srgbClr val="0C7883"/>
                </a:solidFill>
                <a:latin typeface="Avenir Next"/>
                <a:cs typeface="Avenir Next"/>
              </a:rPr>
              <a:t>that</a:t>
            </a:r>
            <a:r>
              <a:rPr sz="2000" b="1" spc="-50" dirty="0">
                <a:solidFill>
                  <a:srgbClr val="0C7883"/>
                </a:solidFill>
                <a:latin typeface="Avenir Next"/>
                <a:cs typeface="Avenir Next"/>
              </a:rPr>
              <a:t> </a:t>
            </a:r>
            <a:r>
              <a:rPr sz="2000" b="1" dirty="0">
                <a:solidFill>
                  <a:srgbClr val="0C7883"/>
                </a:solidFill>
                <a:latin typeface="Avenir Next"/>
                <a:cs typeface="Avenir Next"/>
              </a:rPr>
              <a:t>executed</a:t>
            </a:r>
            <a:r>
              <a:rPr sz="2000" b="1" spc="-45" dirty="0">
                <a:solidFill>
                  <a:srgbClr val="0C7883"/>
                </a:solidFill>
                <a:latin typeface="Avenir Next"/>
                <a:cs typeface="Avenir Next"/>
              </a:rPr>
              <a:t> </a:t>
            </a:r>
            <a:r>
              <a:rPr sz="2000" b="1" spc="-10" dirty="0">
                <a:solidFill>
                  <a:srgbClr val="0C7883"/>
                </a:solidFill>
                <a:latin typeface="Avenir Next"/>
                <a:cs typeface="Avenir Next"/>
              </a:rPr>
              <a:t>inside </a:t>
            </a:r>
            <a:r>
              <a:rPr sz="2000" b="1" dirty="0">
                <a:solidFill>
                  <a:srgbClr val="0C7883"/>
                </a:solidFill>
                <a:latin typeface="Avenir Next"/>
                <a:cs typeface="Avenir Next"/>
              </a:rPr>
              <a:t>of</a:t>
            </a:r>
            <a:r>
              <a:rPr sz="2000" b="1" spc="45" dirty="0">
                <a:solidFill>
                  <a:srgbClr val="0C7883"/>
                </a:solidFill>
                <a:latin typeface="Avenir Next"/>
                <a:cs typeface="Avenir Next"/>
              </a:rPr>
              <a:t> </a:t>
            </a:r>
            <a:r>
              <a:rPr sz="2000" b="1" dirty="0">
                <a:solidFill>
                  <a:srgbClr val="0C7883"/>
                </a:solidFill>
                <a:latin typeface="Avenir Next"/>
                <a:cs typeface="Avenir Next"/>
              </a:rPr>
              <a:t>the loop </a:t>
            </a:r>
            <a:r>
              <a:rPr sz="2000" b="1" spc="-20" dirty="0">
                <a:solidFill>
                  <a:srgbClr val="0C7883"/>
                </a:solidFill>
                <a:latin typeface="Avenir Next"/>
                <a:cs typeface="Avenir Next"/>
              </a:rPr>
              <a:t>body</a:t>
            </a:r>
            <a:endParaRPr sz="2000">
              <a:latin typeface="Avenir Next"/>
              <a:cs typeface="Avenir Nex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100995" y="7781037"/>
            <a:ext cx="18796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2489BF"/>
                </a:solidFill>
                <a:latin typeface="Avenir Next"/>
                <a:cs typeface="Avenir Next"/>
              </a:rPr>
              <a:t>Loop</a:t>
            </a:r>
            <a:r>
              <a:rPr sz="2000" b="1" spc="-40" dirty="0">
                <a:solidFill>
                  <a:srgbClr val="2489BF"/>
                </a:solidFill>
                <a:latin typeface="Avenir Next"/>
                <a:cs typeface="Avenir Next"/>
              </a:rPr>
              <a:t> </a:t>
            </a:r>
            <a:r>
              <a:rPr sz="2000" b="1" spc="-10" dirty="0">
                <a:solidFill>
                  <a:srgbClr val="2489BF"/>
                </a:solidFill>
                <a:latin typeface="Avenir Next"/>
                <a:cs typeface="Avenir Next"/>
              </a:rPr>
              <a:t>condition</a:t>
            </a:r>
            <a:endParaRPr sz="2000">
              <a:latin typeface="Avenir Next"/>
              <a:cs typeface="Avenir Nex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477189"/>
            <a:ext cx="69056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10" dirty="0">
                <a:solidFill>
                  <a:srgbClr val="838787"/>
                </a:solidFill>
                <a:latin typeface="DIN Alternate"/>
                <a:cs typeface="DIN Alternate"/>
              </a:rPr>
              <a:t>INTRODUCTION</a:t>
            </a:r>
            <a:r>
              <a:rPr sz="2400" b="1" spc="295" dirty="0">
                <a:solidFill>
                  <a:srgbClr val="838787"/>
                </a:solidFill>
                <a:latin typeface="DIN Alternate"/>
                <a:cs typeface="DIN Alternate"/>
              </a:rPr>
              <a:t> </a:t>
            </a:r>
            <a:r>
              <a:rPr sz="2400" b="1" spc="60" dirty="0">
                <a:solidFill>
                  <a:srgbClr val="838787"/>
                </a:solidFill>
                <a:latin typeface="DIN Alternate"/>
                <a:cs typeface="DIN Alternate"/>
              </a:rPr>
              <a:t>TO</a:t>
            </a:r>
            <a:r>
              <a:rPr sz="2400" b="1" spc="300" dirty="0">
                <a:solidFill>
                  <a:srgbClr val="838787"/>
                </a:solidFill>
                <a:latin typeface="DIN Alternate"/>
                <a:cs typeface="DIN Alternate"/>
              </a:rPr>
              <a:t> </a:t>
            </a:r>
            <a:r>
              <a:rPr sz="2400" b="1" dirty="0">
                <a:solidFill>
                  <a:srgbClr val="838787"/>
                </a:solidFill>
                <a:latin typeface="DIN Alternate"/>
                <a:cs typeface="DIN Alternate"/>
              </a:rPr>
              <a:t>JAVA:</a:t>
            </a:r>
            <a:r>
              <a:rPr sz="2400" b="1" spc="300" dirty="0">
                <a:solidFill>
                  <a:srgbClr val="838787"/>
                </a:solidFill>
                <a:latin typeface="DIN Alternate"/>
                <a:cs typeface="DIN Alternate"/>
              </a:rPr>
              <a:t> </a:t>
            </a:r>
            <a:r>
              <a:rPr sz="2400" b="1" spc="95" dirty="0">
                <a:solidFill>
                  <a:srgbClr val="838787"/>
                </a:solidFill>
                <a:latin typeface="DIN Alternate"/>
                <a:cs typeface="DIN Alternate"/>
              </a:rPr>
              <a:t>LOOPING</a:t>
            </a:r>
            <a:r>
              <a:rPr sz="2400" b="1" spc="295" dirty="0">
                <a:solidFill>
                  <a:srgbClr val="838787"/>
                </a:solidFill>
                <a:latin typeface="DIN Alternate"/>
                <a:cs typeface="DIN Alternate"/>
              </a:rPr>
              <a:t> </a:t>
            </a:r>
            <a:r>
              <a:rPr sz="2400" b="1" spc="70" dirty="0">
                <a:solidFill>
                  <a:srgbClr val="838787"/>
                </a:solidFill>
                <a:latin typeface="DIN Alternate"/>
                <a:cs typeface="DIN Alternate"/>
              </a:rPr>
              <a:t>STATEMENTS</a:t>
            </a:r>
            <a:endParaRPr sz="2400">
              <a:latin typeface="DIN Alternate"/>
              <a:cs typeface="DIN Alternate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DO WHILE LOOP: CODE </a:t>
            </a:r>
            <a:r>
              <a:rPr spc="-10" dirty="0"/>
              <a:t>EXAMPLE</a:t>
            </a:r>
          </a:p>
        </p:txBody>
      </p:sp>
      <p:sp>
        <p:nvSpPr>
          <p:cNvPr id="4" name="object 4"/>
          <p:cNvSpPr/>
          <p:nvPr/>
        </p:nvSpPr>
        <p:spPr>
          <a:xfrm>
            <a:off x="470022" y="3082925"/>
            <a:ext cx="12065000" cy="2610485"/>
          </a:xfrm>
          <a:custGeom>
            <a:avLst/>
            <a:gdLst/>
            <a:ahLst/>
            <a:cxnLst/>
            <a:rect l="l" t="t" r="r" b="b"/>
            <a:pathLst>
              <a:path w="12065000" h="2610485">
                <a:moveTo>
                  <a:pt x="11940468" y="118"/>
                </a:moveTo>
                <a:lnTo>
                  <a:pt x="155189" y="0"/>
                </a:lnTo>
                <a:lnTo>
                  <a:pt x="124281" y="118"/>
                </a:lnTo>
                <a:lnTo>
                  <a:pt x="99357" y="950"/>
                </a:lnTo>
                <a:lnTo>
                  <a:pt x="45459" y="16783"/>
                </a:lnTo>
                <a:lnTo>
                  <a:pt x="16662" y="45583"/>
                </a:lnTo>
                <a:lnTo>
                  <a:pt x="832" y="99480"/>
                </a:lnTo>
                <a:lnTo>
                  <a:pt x="0" y="124405"/>
                </a:lnTo>
                <a:lnTo>
                  <a:pt x="0" y="2486148"/>
                </a:lnTo>
                <a:lnTo>
                  <a:pt x="3090" y="2530872"/>
                </a:lnTo>
                <a:lnTo>
                  <a:pt x="29492" y="2580938"/>
                </a:lnTo>
                <a:lnTo>
                  <a:pt x="64041" y="2602941"/>
                </a:lnTo>
                <a:lnTo>
                  <a:pt x="124281" y="2610442"/>
                </a:lnTo>
                <a:lnTo>
                  <a:pt x="11940468" y="2610442"/>
                </a:lnTo>
                <a:lnTo>
                  <a:pt x="11985192" y="2607346"/>
                </a:lnTo>
                <a:lnTo>
                  <a:pt x="12035258" y="2580938"/>
                </a:lnTo>
                <a:lnTo>
                  <a:pt x="12057261" y="2546400"/>
                </a:lnTo>
                <a:lnTo>
                  <a:pt x="12064762" y="2486148"/>
                </a:lnTo>
                <a:lnTo>
                  <a:pt x="12064762" y="124405"/>
                </a:lnTo>
                <a:lnTo>
                  <a:pt x="12061666" y="79682"/>
                </a:lnTo>
                <a:lnTo>
                  <a:pt x="12035258" y="29616"/>
                </a:lnTo>
                <a:lnTo>
                  <a:pt x="12000720" y="7607"/>
                </a:lnTo>
                <a:lnTo>
                  <a:pt x="11940468" y="118"/>
                </a:lnTo>
                <a:close/>
              </a:path>
            </a:pathLst>
          </a:custGeom>
          <a:solidFill>
            <a:srgbClr val="A7AAA9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70022" y="6515804"/>
            <a:ext cx="12065000" cy="2610485"/>
          </a:xfrm>
          <a:custGeom>
            <a:avLst/>
            <a:gdLst/>
            <a:ahLst/>
            <a:cxnLst/>
            <a:rect l="l" t="t" r="r" b="b"/>
            <a:pathLst>
              <a:path w="12065000" h="2610484">
                <a:moveTo>
                  <a:pt x="11940468" y="118"/>
                </a:moveTo>
                <a:lnTo>
                  <a:pt x="155189" y="0"/>
                </a:lnTo>
                <a:lnTo>
                  <a:pt x="124281" y="118"/>
                </a:lnTo>
                <a:lnTo>
                  <a:pt x="99357" y="950"/>
                </a:lnTo>
                <a:lnTo>
                  <a:pt x="45459" y="16788"/>
                </a:lnTo>
                <a:lnTo>
                  <a:pt x="16662" y="45585"/>
                </a:lnTo>
                <a:lnTo>
                  <a:pt x="832" y="99480"/>
                </a:lnTo>
                <a:lnTo>
                  <a:pt x="0" y="124405"/>
                </a:lnTo>
                <a:lnTo>
                  <a:pt x="0" y="2486148"/>
                </a:lnTo>
                <a:lnTo>
                  <a:pt x="3090" y="2530872"/>
                </a:lnTo>
                <a:lnTo>
                  <a:pt x="29492" y="2580938"/>
                </a:lnTo>
                <a:lnTo>
                  <a:pt x="64041" y="2602941"/>
                </a:lnTo>
                <a:lnTo>
                  <a:pt x="124281" y="2610429"/>
                </a:lnTo>
                <a:lnTo>
                  <a:pt x="11940468" y="2610429"/>
                </a:lnTo>
                <a:lnTo>
                  <a:pt x="11985192" y="2607339"/>
                </a:lnTo>
                <a:lnTo>
                  <a:pt x="12035258" y="2580938"/>
                </a:lnTo>
                <a:lnTo>
                  <a:pt x="12057261" y="2546400"/>
                </a:lnTo>
                <a:lnTo>
                  <a:pt x="12064762" y="2486148"/>
                </a:lnTo>
                <a:lnTo>
                  <a:pt x="12064762" y="124405"/>
                </a:lnTo>
                <a:lnTo>
                  <a:pt x="12061666" y="79682"/>
                </a:lnTo>
                <a:lnTo>
                  <a:pt x="12035258" y="29621"/>
                </a:lnTo>
                <a:lnTo>
                  <a:pt x="12000720" y="7607"/>
                </a:lnTo>
                <a:lnTo>
                  <a:pt x="11940468" y="118"/>
                </a:lnTo>
                <a:close/>
              </a:path>
            </a:pathLst>
          </a:custGeom>
          <a:solidFill>
            <a:srgbClr val="A7AAA9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14400" y="2452257"/>
            <a:ext cx="7978140" cy="5941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85160" algn="ctr">
              <a:lnSpc>
                <a:spcPct val="100000"/>
              </a:lnSpc>
              <a:spcBef>
                <a:spcPts val="100"/>
              </a:spcBef>
            </a:pPr>
            <a:r>
              <a:rPr sz="2400" b="1" spc="-20" dirty="0">
                <a:solidFill>
                  <a:srgbClr val="2489BF"/>
                </a:solidFill>
                <a:latin typeface="Avenir Next"/>
                <a:cs typeface="Avenir Next"/>
              </a:rPr>
              <a:t>Code</a:t>
            </a:r>
            <a:endParaRPr sz="2400">
              <a:latin typeface="Avenir Next"/>
              <a:cs typeface="Avenir Nex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300">
              <a:latin typeface="Avenir Next"/>
              <a:cs typeface="Avenir Next"/>
            </a:endParaRPr>
          </a:p>
          <a:p>
            <a:pPr marL="12700">
              <a:lnSpc>
                <a:spcPts val="3060"/>
              </a:lnSpc>
              <a:tabLst>
                <a:tab pos="807720" algn="l"/>
                <a:tab pos="1205230" algn="l"/>
                <a:tab pos="1602740" algn="l"/>
              </a:tabLst>
            </a:pPr>
            <a:r>
              <a:rPr sz="2600" b="1" spc="-25" dirty="0">
                <a:solidFill>
                  <a:srgbClr val="011480"/>
                </a:solidFill>
                <a:latin typeface="Menlo"/>
                <a:cs typeface="Menlo"/>
              </a:rPr>
              <a:t>int</a:t>
            </a:r>
            <a:r>
              <a:rPr sz="2600" b="1" dirty="0">
                <a:solidFill>
                  <a:srgbClr val="011480"/>
                </a:solidFill>
                <a:latin typeface="Menlo"/>
                <a:cs typeface="Menlo"/>
              </a:rPr>
              <a:t>	</a:t>
            </a:r>
            <a:r>
              <a:rPr sz="2600" spc="-50" dirty="0">
                <a:latin typeface="Menlo"/>
                <a:cs typeface="Menlo"/>
              </a:rPr>
              <a:t>i</a:t>
            </a:r>
            <a:r>
              <a:rPr sz="2600" dirty="0">
                <a:latin typeface="Menlo"/>
                <a:cs typeface="Menlo"/>
              </a:rPr>
              <a:t>	</a:t>
            </a:r>
            <a:r>
              <a:rPr sz="2600" spc="-50" dirty="0">
                <a:latin typeface="Menlo"/>
                <a:cs typeface="Menlo"/>
              </a:rPr>
              <a:t>=</a:t>
            </a:r>
            <a:r>
              <a:rPr sz="2600" dirty="0">
                <a:latin typeface="Menlo"/>
                <a:cs typeface="Menlo"/>
              </a:rPr>
              <a:t>	</a:t>
            </a:r>
            <a:r>
              <a:rPr sz="2600" spc="-25" dirty="0">
                <a:solidFill>
                  <a:srgbClr val="0432FE"/>
                </a:solidFill>
                <a:latin typeface="Menlo"/>
                <a:cs typeface="Menlo"/>
              </a:rPr>
              <a:t>0</a:t>
            </a:r>
            <a:r>
              <a:rPr sz="2600" spc="-25" dirty="0">
                <a:latin typeface="Menlo"/>
                <a:cs typeface="Menlo"/>
              </a:rPr>
              <a:t>;</a:t>
            </a:r>
            <a:endParaRPr sz="2600">
              <a:latin typeface="Menlo"/>
              <a:cs typeface="Menlo"/>
            </a:endParaRPr>
          </a:p>
          <a:p>
            <a:pPr marL="12700">
              <a:lnSpc>
                <a:spcPts val="3000"/>
              </a:lnSpc>
              <a:tabLst>
                <a:tab pos="608965" algn="l"/>
              </a:tabLst>
            </a:pPr>
            <a:r>
              <a:rPr sz="2600" b="1" spc="-25" dirty="0">
                <a:solidFill>
                  <a:srgbClr val="011480"/>
                </a:solidFill>
                <a:latin typeface="Menlo"/>
                <a:cs typeface="Menlo"/>
              </a:rPr>
              <a:t>do</a:t>
            </a:r>
            <a:r>
              <a:rPr sz="2600" b="1" dirty="0">
                <a:solidFill>
                  <a:srgbClr val="011480"/>
                </a:solidFill>
                <a:latin typeface="Menlo"/>
                <a:cs typeface="Menlo"/>
              </a:rPr>
              <a:t>	</a:t>
            </a:r>
            <a:r>
              <a:rPr sz="2600" spc="-50" dirty="0">
                <a:latin typeface="Menlo"/>
                <a:cs typeface="Menlo"/>
              </a:rPr>
              <a:t>{</a:t>
            </a:r>
            <a:endParaRPr sz="2600">
              <a:latin typeface="Menlo"/>
              <a:cs typeface="Menlo"/>
            </a:endParaRPr>
          </a:p>
          <a:p>
            <a:pPr marL="807720" marR="5080">
              <a:lnSpc>
                <a:spcPts val="3000"/>
              </a:lnSpc>
              <a:spcBef>
                <a:spcPts val="140"/>
              </a:spcBef>
              <a:tabLst>
                <a:tab pos="4784090" algn="l"/>
                <a:tab pos="5181600" algn="l"/>
                <a:tab pos="5579110" algn="l"/>
                <a:tab pos="5976620" algn="l"/>
                <a:tab pos="6374130" algn="l"/>
                <a:tab pos="6771640" algn="l"/>
                <a:tab pos="7368540" algn="l"/>
              </a:tabLst>
            </a:pPr>
            <a:r>
              <a:rPr sz="2600" spc="-10" dirty="0">
                <a:latin typeface="Menlo"/>
                <a:cs typeface="Menlo"/>
              </a:rPr>
              <a:t>System.</a:t>
            </a:r>
            <a:r>
              <a:rPr sz="2600" b="1" i="1" spc="-10" dirty="0">
                <a:solidFill>
                  <a:srgbClr val="66177A"/>
                </a:solidFill>
                <a:latin typeface="Menlo-BoldItalic"/>
                <a:cs typeface="Menlo-BoldItalic"/>
              </a:rPr>
              <a:t>out</a:t>
            </a:r>
            <a:r>
              <a:rPr sz="2600" spc="-10" dirty="0">
                <a:latin typeface="Menlo"/>
                <a:cs typeface="Menlo"/>
              </a:rPr>
              <a:t>.print(</a:t>
            </a:r>
            <a:r>
              <a:rPr sz="2600" b="1" spc="-10" dirty="0">
                <a:solidFill>
                  <a:srgbClr val="018001"/>
                </a:solidFill>
                <a:latin typeface="Menlo"/>
                <a:cs typeface="Menlo"/>
              </a:rPr>
              <a:t>"i</a:t>
            </a:r>
            <a:r>
              <a:rPr sz="2600" b="1" dirty="0">
                <a:solidFill>
                  <a:srgbClr val="018001"/>
                </a:solidFill>
                <a:latin typeface="Menlo"/>
                <a:cs typeface="Menlo"/>
              </a:rPr>
              <a:t>	</a:t>
            </a:r>
            <a:r>
              <a:rPr sz="2600" b="1" spc="-50" dirty="0">
                <a:solidFill>
                  <a:srgbClr val="018001"/>
                </a:solidFill>
                <a:latin typeface="Menlo"/>
                <a:cs typeface="Menlo"/>
              </a:rPr>
              <a:t>=</a:t>
            </a:r>
            <a:r>
              <a:rPr sz="2600" b="1" dirty="0">
                <a:solidFill>
                  <a:srgbClr val="018001"/>
                </a:solidFill>
                <a:latin typeface="Menlo"/>
                <a:cs typeface="Menlo"/>
              </a:rPr>
              <a:t>	</a:t>
            </a:r>
            <a:r>
              <a:rPr sz="2600" b="1" spc="-50" dirty="0">
                <a:solidFill>
                  <a:srgbClr val="018001"/>
                </a:solidFill>
                <a:latin typeface="Menlo"/>
                <a:cs typeface="Menlo"/>
              </a:rPr>
              <a:t>"</a:t>
            </a:r>
            <a:r>
              <a:rPr sz="2600" b="1" dirty="0">
                <a:solidFill>
                  <a:srgbClr val="018001"/>
                </a:solidFill>
                <a:latin typeface="Menlo"/>
                <a:cs typeface="Menlo"/>
              </a:rPr>
              <a:t>	</a:t>
            </a:r>
            <a:r>
              <a:rPr sz="2600" spc="-50" dirty="0">
                <a:latin typeface="Menlo"/>
                <a:cs typeface="Menlo"/>
              </a:rPr>
              <a:t>+</a:t>
            </a:r>
            <a:r>
              <a:rPr sz="2600" dirty="0">
                <a:latin typeface="Menlo"/>
                <a:cs typeface="Menlo"/>
              </a:rPr>
              <a:t>	</a:t>
            </a:r>
            <a:r>
              <a:rPr sz="2600" spc="-50" dirty="0">
                <a:latin typeface="Menlo"/>
                <a:cs typeface="Menlo"/>
              </a:rPr>
              <a:t>i</a:t>
            </a:r>
            <a:r>
              <a:rPr sz="2600" dirty="0">
                <a:latin typeface="Menlo"/>
                <a:cs typeface="Menlo"/>
              </a:rPr>
              <a:t>	</a:t>
            </a:r>
            <a:r>
              <a:rPr sz="2600" spc="-50" dirty="0">
                <a:latin typeface="Menlo"/>
                <a:cs typeface="Menlo"/>
              </a:rPr>
              <a:t>+</a:t>
            </a:r>
            <a:r>
              <a:rPr sz="2600" dirty="0">
                <a:latin typeface="Menlo"/>
                <a:cs typeface="Menlo"/>
              </a:rPr>
              <a:t>	</a:t>
            </a:r>
            <a:r>
              <a:rPr sz="2600" b="1" spc="-25" dirty="0">
                <a:solidFill>
                  <a:srgbClr val="018001"/>
                </a:solidFill>
                <a:latin typeface="Menlo"/>
                <a:cs typeface="Menlo"/>
              </a:rPr>
              <a:t>";</a:t>
            </a:r>
            <a:r>
              <a:rPr sz="2600" b="1" dirty="0">
                <a:solidFill>
                  <a:srgbClr val="018001"/>
                </a:solidFill>
                <a:latin typeface="Menlo"/>
                <a:cs typeface="Menlo"/>
              </a:rPr>
              <a:t>	</a:t>
            </a:r>
            <a:r>
              <a:rPr sz="2600" b="1" spc="-25" dirty="0">
                <a:solidFill>
                  <a:srgbClr val="018001"/>
                </a:solidFill>
                <a:latin typeface="Menlo"/>
                <a:cs typeface="Menlo"/>
              </a:rPr>
              <a:t>"</a:t>
            </a:r>
            <a:r>
              <a:rPr sz="2600" spc="-25" dirty="0">
                <a:latin typeface="Menlo"/>
                <a:cs typeface="Menlo"/>
              </a:rPr>
              <a:t>); </a:t>
            </a:r>
            <a:r>
              <a:rPr sz="2600" spc="-20" dirty="0">
                <a:latin typeface="Menlo"/>
                <a:cs typeface="Menlo"/>
              </a:rPr>
              <a:t>i++;</a:t>
            </a:r>
            <a:endParaRPr sz="2600">
              <a:latin typeface="Menlo"/>
              <a:cs typeface="Menlo"/>
            </a:endParaRPr>
          </a:p>
          <a:p>
            <a:pPr marL="12700">
              <a:lnSpc>
                <a:spcPts val="2920"/>
              </a:lnSpc>
              <a:tabLst>
                <a:tab pos="410209" algn="l"/>
                <a:tab pos="1602740" algn="l"/>
                <a:tab pos="2199005" algn="l"/>
                <a:tab pos="2596515" algn="l"/>
              </a:tabLst>
            </a:pPr>
            <a:r>
              <a:rPr sz="2600" spc="-50" dirty="0">
                <a:latin typeface="Menlo"/>
                <a:cs typeface="Menlo"/>
              </a:rPr>
              <a:t>}</a:t>
            </a:r>
            <a:r>
              <a:rPr sz="2600" dirty="0">
                <a:latin typeface="Menlo"/>
                <a:cs typeface="Menlo"/>
              </a:rPr>
              <a:t>	</a:t>
            </a:r>
            <a:r>
              <a:rPr sz="2600" b="1" spc="-10" dirty="0">
                <a:solidFill>
                  <a:srgbClr val="011480"/>
                </a:solidFill>
                <a:latin typeface="Menlo"/>
                <a:cs typeface="Menlo"/>
              </a:rPr>
              <a:t>while</a:t>
            </a:r>
            <a:r>
              <a:rPr sz="2600" b="1" dirty="0">
                <a:solidFill>
                  <a:srgbClr val="011480"/>
                </a:solidFill>
                <a:latin typeface="Menlo"/>
                <a:cs typeface="Menlo"/>
              </a:rPr>
              <a:t>	</a:t>
            </a:r>
            <a:r>
              <a:rPr sz="2600" spc="-25" dirty="0">
                <a:latin typeface="Menlo"/>
                <a:cs typeface="Menlo"/>
              </a:rPr>
              <a:t>(i</a:t>
            </a:r>
            <a:r>
              <a:rPr sz="2600" dirty="0">
                <a:latin typeface="Menlo"/>
                <a:cs typeface="Menlo"/>
              </a:rPr>
              <a:t>	</a:t>
            </a:r>
            <a:r>
              <a:rPr sz="2600" spc="-50" dirty="0">
                <a:latin typeface="Menlo"/>
                <a:cs typeface="Menlo"/>
              </a:rPr>
              <a:t>&lt;</a:t>
            </a:r>
            <a:r>
              <a:rPr sz="2600" dirty="0">
                <a:latin typeface="Menlo"/>
                <a:cs typeface="Menlo"/>
              </a:rPr>
              <a:t>	</a:t>
            </a:r>
            <a:r>
              <a:rPr sz="2600" spc="-25" dirty="0">
                <a:solidFill>
                  <a:srgbClr val="0432FE"/>
                </a:solidFill>
                <a:latin typeface="Menlo"/>
                <a:cs typeface="Menlo"/>
              </a:rPr>
              <a:t>5</a:t>
            </a:r>
            <a:r>
              <a:rPr sz="2600" spc="-25" dirty="0">
                <a:latin typeface="Menlo"/>
                <a:cs typeface="Menlo"/>
              </a:rPr>
              <a:t>);</a:t>
            </a:r>
            <a:endParaRPr sz="2600">
              <a:latin typeface="Menlo"/>
              <a:cs typeface="Menlo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800">
              <a:latin typeface="Menlo"/>
              <a:cs typeface="Menlo"/>
            </a:endParaRPr>
          </a:p>
          <a:p>
            <a:pPr marL="3185160" algn="ctr">
              <a:lnSpc>
                <a:spcPct val="100000"/>
              </a:lnSpc>
            </a:pPr>
            <a:r>
              <a:rPr sz="2400" b="1" dirty="0">
                <a:solidFill>
                  <a:srgbClr val="2489BF"/>
                </a:solidFill>
                <a:latin typeface="Avenir Next"/>
                <a:cs typeface="Avenir Next"/>
              </a:rPr>
              <a:t>Console</a:t>
            </a:r>
            <a:r>
              <a:rPr sz="2400" b="1" spc="-40" dirty="0">
                <a:solidFill>
                  <a:srgbClr val="2489BF"/>
                </a:solidFill>
                <a:latin typeface="Avenir Next"/>
                <a:cs typeface="Avenir Next"/>
              </a:rPr>
              <a:t> </a:t>
            </a:r>
            <a:r>
              <a:rPr sz="2400" b="1" spc="-10" dirty="0">
                <a:solidFill>
                  <a:srgbClr val="2489BF"/>
                </a:solidFill>
                <a:latin typeface="Avenir Next"/>
                <a:cs typeface="Avenir Next"/>
              </a:rPr>
              <a:t>output</a:t>
            </a:r>
            <a:endParaRPr sz="2400">
              <a:latin typeface="Avenir Next"/>
              <a:cs typeface="Avenir Next"/>
            </a:endParaRPr>
          </a:p>
          <a:p>
            <a:pPr>
              <a:lnSpc>
                <a:spcPct val="100000"/>
              </a:lnSpc>
            </a:pPr>
            <a:endParaRPr sz="3300">
              <a:latin typeface="Avenir Next"/>
              <a:cs typeface="Avenir Nex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200">
              <a:latin typeface="Avenir Next"/>
              <a:cs typeface="Avenir Next"/>
            </a:endParaRPr>
          </a:p>
          <a:p>
            <a:pPr marL="12700">
              <a:lnSpc>
                <a:spcPct val="100000"/>
              </a:lnSpc>
              <a:tabLst>
                <a:tab pos="410209" algn="l"/>
                <a:tab pos="807720" algn="l"/>
                <a:tab pos="1403985" algn="l"/>
                <a:tab pos="1801495" algn="l"/>
                <a:tab pos="2199005" algn="l"/>
                <a:tab pos="2795270" algn="l"/>
                <a:tab pos="3193415" algn="l"/>
                <a:tab pos="3590925" algn="l"/>
                <a:tab pos="4187190" algn="l"/>
                <a:tab pos="4584700" algn="l"/>
                <a:tab pos="4982210" algn="l"/>
                <a:tab pos="5579110" algn="l"/>
                <a:tab pos="5976620" algn="l"/>
                <a:tab pos="6374130" algn="l"/>
              </a:tabLst>
            </a:pPr>
            <a:r>
              <a:rPr sz="2600" spc="-50" dirty="0">
                <a:latin typeface="Menlo"/>
                <a:cs typeface="Menlo"/>
              </a:rPr>
              <a:t>i</a:t>
            </a:r>
            <a:r>
              <a:rPr sz="2600" dirty="0">
                <a:latin typeface="Menlo"/>
                <a:cs typeface="Menlo"/>
              </a:rPr>
              <a:t>	</a:t>
            </a:r>
            <a:r>
              <a:rPr sz="2600" spc="-50" dirty="0">
                <a:latin typeface="Menlo"/>
                <a:cs typeface="Menlo"/>
              </a:rPr>
              <a:t>=</a:t>
            </a:r>
            <a:r>
              <a:rPr sz="2600" dirty="0">
                <a:latin typeface="Menlo"/>
                <a:cs typeface="Menlo"/>
              </a:rPr>
              <a:t>	</a:t>
            </a:r>
            <a:r>
              <a:rPr sz="2600" spc="-25" dirty="0">
                <a:latin typeface="Menlo"/>
                <a:cs typeface="Menlo"/>
              </a:rPr>
              <a:t>0;</a:t>
            </a:r>
            <a:r>
              <a:rPr sz="2600" dirty="0">
                <a:latin typeface="Menlo"/>
                <a:cs typeface="Menlo"/>
              </a:rPr>
              <a:t>	</a:t>
            </a:r>
            <a:r>
              <a:rPr sz="2600" spc="-50" dirty="0">
                <a:latin typeface="Menlo"/>
                <a:cs typeface="Menlo"/>
              </a:rPr>
              <a:t>i</a:t>
            </a:r>
            <a:r>
              <a:rPr sz="2600" dirty="0">
                <a:latin typeface="Menlo"/>
                <a:cs typeface="Menlo"/>
              </a:rPr>
              <a:t>	</a:t>
            </a:r>
            <a:r>
              <a:rPr sz="2600" spc="-50" dirty="0">
                <a:latin typeface="Menlo"/>
                <a:cs typeface="Menlo"/>
              </a:rPr>
              <a:t>=</a:t>
            </a:r>
            <a:r>
              <a:rPr sz="2600" dirty="0">
                <a:latin typeface="Menlo"/>
                <a:cs typeface="Menlo"/>
              </a:rPr>
              <a:t>	</a:t>
            </a:r>
            <a:r>
              <a:rPr sz="2600" spc="-25" dirty="0">
                <a:latin typeface="Menlo"/>
                <a:cs typeface="Menlo"/>
              </a:rPr>
              <a:t>1;</a:t>
            </a:r>
            <a:r>
              <a:rPr sz="2600" dirty="0">
                <a:latin typeface="Menlo"/>
                <a:cs typeface="Menlo"/>
              </a:rPr>
              <a:t>	</a:t>
            </a:r>
            <a:r>
              <a:rPr sz="2600" spc="-50" dirty="0">
                <a:latin typeface="Menlo"/>
                <a:cs typeface="Menlo"/>
              </a:rPr>
              <a:t>i</a:t>
            </a:r>
            <a:r>
              <a:rPr sz="2600" dirty="0">
                <a:latin typeface="Menlo"/>
                <a:cs typeface="Menlo"/>
              </a:rPr>
              <a:t>	</a:t>
            </a:r>
            <a:r>
              <a:rPr sz="2600" spc="-50" dirty="0">
                <a:latin typeface="Menlo"/>
                <a:cs typeface="Menlo"/>
              </a:rPr>
              <a:t>=</a:t>
            </a:r>
            <a:r>
              <a:rPr sz="2600" dirty="0">
                <a:latin typeface="Menlo"/>
                <a:cs typeface="Menlo"/>
              </a:rPr>
              <a:t>	</a:t>
            </a:r>
            <a:r>
              <a:rPr sz="2600" spc="-25" dirty="0">
                <a:latin typeface="Menlo"/>
                <a:cs typeface="Menlo"/>
              </a:rPr>
              <a:t>2;</a:t>
            </a:r>
            <a:r>
              <a:rPr sz="2600" dirty="0">
                <a:latin typeface="Menlo"/>
                <a:cs typeface="Menlo"/>
              </a:rPr>
              <a:t>	</a:t>
            </a:r>
            <a:r>
              <a:rPr sz="2600" spc="-50" dirty="0">
                <a:latin typeface="Menlo"/>
                <a:cs typeface="Menlo"/>
              </a:rPr>
              <a:t>i</a:t>
            </a:r>
            <a:r>
              <a:rPr sz="2600" dirty="0">
                <a:latin typeface="Menlo"/>
                <a:cs typeface="Menlo"/>
              </a:rPr>
              <a:t>	</a:t>
            </a:r>
            <a:r>
              <a:rPr sz="2600" spc="-50" dirty="0">
                <a:latin typeface="Menlo"/>
                <a:cs typeface="Menlo"/>
              </a:rPr>
              <a:t>=</a:t>
            </a:r>
            <a:r>
              <a:rPr sz="2600" dirty="0">
                <a:latin typeface="Menlo"/>
                <a:cs typeface="Menlo"/>
              </a:rPr>
              <a:t>	</a:t>
            </a:r>
            <a:r>
              <a:rPr sz="2600" spc="-25" dirty="0">
                <a:latin typeface="Menlo"/>
                <a:cs typeface="Menlo"/>
              </a:rPr>
              <a:t>3;</a:t>
            </a:r>
            <a:r>
              <a:rPr sz="2600" dirty="0">
                <a:latin typeface="Menlo"/>
                <a:cs typeface="Menlo"/>
              </a:rPr>
              <a:t>	</a:t>
            </a:r>
            <a:r>
              <a:rPr sz="2600" spc="-50" dirty="0">
                <a:latin typeface="Menlo"/>
                <a:cs typeface="Menlo"/>
              </a:rPr>
              <a:t>i</a:t>
            </a:r>
            <a:r>
              <a:rPr sz="2600" dirty="0">
                <a:latin typeface="Menlo"/>
                <a:cs typeface="Menlo"/>
              </a:rPr>
              <a:t>	</a:t>
            </a:r>
            <a:r>
              <a:rPr sz="2600" spc="-50" dirty="0">
                <a:latin typeface="Menlo"/>
                <a:cs typeface="Menlo"/>
              </a:rPr>
              <a:t>=</a:t>
            </a:r>
            <a:r>
              <a:rPr sz="2600" dirty="0">
                <a:latin typeface="Menlo"/>
                <a:cs typeface="Menlo"/>
              </a:rPr>
              <a:t>	</a:t>
            </a:r>
            <a:r>
              <a:rPr sz="2600" spc="-25" dirty="0">
                <a:latin typeface="Menlo"/>
                <a:cs typeface="Menlo"/>
              </a:rPr>
              <a:t>4;</a:t>
            </a:r>
            <a:endParaRPr sz="2600">
              <a:latin typeface="Menlo"/>
              <a:cs typeface="Menl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450">
              <a:latin typeface="Menlo"/>
              <a:cs typeface="Menl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1602740" algn="l"/>
                <a:tab pos="3392170" algn="l"/>
                <a:tab pos="4385945" algn="l"/>
                <a:tab pos="5379720" algn="l"/>
                <a:tab pos="6374130" algn="l"/>
              </a:tabLst>
            </a:pPr>
            <a:r>
              <a:rPr sz="2600" spc="-10" dirty="0">
                <a:solidFill>
                  <a:srgbClr val="011480"/>
                </a:solidFill>
                <a:latin typeface="Menlo"/>
                <a:cs typeface="Menlo"/>
              </a:rPr>
              <a:t>Process</a:t>
            </a:r>
            <a:r>
              <a:rPr sz="2600" dirty="0">
                <a:solidFill>
                  <a:srgbClr val="011480"/>
                </a:solidFill>
                <a:latin typeface="Menlo"/>
                <a:cs typeface="Menlo"/>
              </a:rPr>
              <a:t>	</a:t>
            </a:r>
            <a:r>
              <a:rPr sz="2600" spc="-10" dirty="0">
                <a:solidFill>
                  <a:srgbClr val="011480"/>
                </a:solidFill>
                <a:latin typeface="Menlo"/>
                <a:cs typeface="Menlo"/>
              </a:rPr>
              <a:t>finished</a:t>
            </a:r>
            <a:r>
              <a:rPr sz="2600" dirty="0">
                <a:solidFill>
                  <a:srgbClr val="011480"/>
                </a:solidFill>
                <a:latin typeface="Menlo"/>
                <a:cs typeface="Menlo"/>
              </a:rPr>
              <a:t>	</a:t>
            </a:r>
            <a:r>
              <a:rPr sz="2600" spc="-20" dirty="0">
                <a:solidFill>
                  <a:srgbClr val="011480"/>
                </a:solidFill>
                <a:latin typeface="Menlo"/>
                <a:cs typeface="Menlo"/>
              </a:rPr>
              <a:t>with</a:t>
            </a:r>
            <a:r>
              <a:rPr sz="2600" dirty="0">
                <a:solidFill>
                  <a:srgbClr val="011480"/>
                </a:solidFill>
                <a:latin typeface="Menlo"/>
                <a:cs typeface="Menlo"/>
              </a:rPr>
              <a:t>	</a:t>
            </a:r>
            <a:r>
              <a:rPr sz="2600" spc="-20" dirty="0">
                <a:solidFill>
                  <a:srgbClr val="011480"/>
                </a:solidFill>
                <a:latin typeface="Menlo"/>
                <a:cs typeface="Menlo"/>
              </a:rPr>
              <a:t>exit</a:t>
            </a:r>
            <a:r>
              <a:rPr sz="2600" dirty="0">
                <a:solidFill>
                  <a:srgbClr val="011480"/>
                </a:solidFill>
                <a:latin typeface="Menlo"/>
                <a:cs typeface="Menlo"/>
              </a:rPr>
              <a:t>	</a:t>
            </a:r>
            <a:r>
              <a:rPr sz="2600" spc="-20" dirty="0">
                <a:solidFill>
                  <a:srgbClr val="011480"/>
                </a:solidFill>
                <a:latin typeface="Menlo"/>
                <a:cs typeface="Menlo"/>
              </a:rPr>
              <a:t>code</a:t>
            </a:r>
            <a:r>
              <a:rPr sz="2600" dirty="0">
                <a:solidFill>
                  <a:srgbClr val="011480"/>
                </a:solidFill>
                <a:latin typeface="Menlo"/>
                <a:cs typeface="Menlo"/>
              </a:rPr>
              <a:t>	</a:t>
            </a:r>
            <a:r>
              <a:rPr sz="2600" spc="-50" dirty="0">
                <a:solidFill>
                  <a:srgbClr val="011480"/>
                </a:solidFill>
                <a:latin typeface="Menlo"/>
                <a:cs typeface="Menlo"/>
              </a:rPr>
              <a:t>0</a:t>
            </a:r>
            <a:endParaRPr sz="2600">
              <a:latin typeface="Menlo"/>
              <a:cs typeface="Menl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237422" y="451792"/>
            <a:ext cx="3181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5" dirty="0">
                <a:solidFill>
                  <a:srgbClr val="838787"/>
                </a:solidFill>
                <a:latin typeface="DIN Alternate"/>
                <a:cs typeface="DIN Alternate"/>
              </a:rPr>
              <a:t>16</a:t>
            </a:r>
            <a:endParaRPr sz="2400">
              <a:latin typeface="DIN Alternate"/>
              <a:cs typeface="DIN Alternate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4500" y="3454927"/>
            <a:ext cx="6901815" cy="4775200"/>
          </a:xfrm>
          <a:prstGeom prst="rect">
            <a:avLst/>
          </a:prstGeom>
        </p:spPr>
        <p:txBody>
          <a:bodyPr vert="horz" wrap="square" lIns="0" tIns="444500" rIns="0" bIns="0" rtlCol="0">
            <a:spAutoFit/>
          </a:bodyPr>
          <a:lstStyle/>
          <a:p>
            <a:pPr marL="12700" marR="5080">
              <a:lnSpc>
                <a:spcPts val="17000"/>
              </a:lnSpc>
              <a:spcBef>
                <a:spcPts val="3500"/>
              </a:spcBef>
            </a:pPr>
            <a:r>
              <a:rPr sz="17000" spc="145" dirty="0"/>
              <a:t>ARR</a:t>
            </a:r>
            <a:r>
              <a:rPr sz="17000" spc="-790" dirty="0"/>
              <a:t>A</a:t>
            </a:r>
            <a:r>
              <a:rPr sz="17000" spc="145" dirty="0"/>
              <a:t>YS</a:t>
            </a:r>
            <a:r>
              <a:rPr sz="17000" spc="-15" dirty="0"/>
              <a:t> </a:t>
            </a:r>
            <a:r>
              <a:rPr sz="17000" spc="-50" dirty="0">
                <a:solidFill>
                  <a:srgbClr val="E42832"/>
                </a:solidFill>
              </a:rPr>
              <a:t>OVERVIEW</a:t>
            </a:r>
            <a:endParaRPr sz="17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477189"/>
            <a:ext cx="63690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05" dirty="0">
                <a:solidFill>
                  <a:srgbClr val="838787"/>
                </a:solidFill>
                <a:latin typeface="DIN Alternate"/>
                <a:cs typeface="DIN Alternate"/>
              </a:rPr>
              <a:t>INTRODUCTION</a:t>
            </a:r>
            <a:r>
              <a:rPr sz="2400" b="1" spc="285" dirty="0">
                <a:solidFill>
                  <a:srgbClr val="838787"/>
                </a:solidFill>
                <a:latin typeface="DIN Alternate"/>
                <a:cs typeface="DIN Alternate"/>
              </a:rPr>
              <a:t> </a:t>
            </a:r>
            <a:r>
              <a:rPr sz="2400" b="1" spc="60" dirty="0">
                <a:solidFill>
                  <a:srgbClr val="838787"/>
                </a:solidFill>
                <a:latin typeface="DIN Alternate"/>
                <a:cs typeface="DIN Alternate"/>
              </a:rPr>
              <a:t>TO</a:t>
            </a:r>
            <a:r>
              <a:rPr sz="2400" b="1" spc="295" dirty="0">
                <a:solidFill>
                  <a:srgbClr val="838787"/>
                </a:solidFill>
                <a:latin typeface="DIN Alternate"/>
                <a:cs typeface="DIN Alternate"/>
              </a:rPr>
              <a:t> </a:t>
            </a:r>
            <a:r>
              <a:rPr sz="2400" b="1" dirty="0">
                <a:solidFill>
                  <a:srgbClr val="838787"/>
                </a:solidFill>
                <a:latin typeface="DIN Alternate"/>
                <a:cs typeface="DIN Alternate"/>
              </a:rPr>
              <a:t>JAVA:</a:t>
            </a:r>
            <a:r>
              <a:rPr sz="2400" b="1" spc="295" dirty="0">
                <a:solidFill>
                  <a:srgbClr val="838787"/>
                </a:solidFill>
                <a:latin typeface="DIN Alternate"/>
                <a:cs typeface="DIN Alternate"/>
              </a:rPr>
              <a:t> </a:t>
            </a:r>
            <a:r>
              <a:rPr sz="2400" b="1" spc="70" dirty="0">
                <a:solidFill>
                  <a:srgbClr val="838787"/>
                </a:solidFill>
                <a:latin typeface="DIN Alternate"/>
                <a:cs typeface="DIN Alternate"/>
              </a:rPr>
              <a:t>ARRAYS</a:t>
            </a:r>
            <a:r>
              <a:rPr sz="2400" b="1" spc="300" dirty="0">
                <a:solidFill>
                  <a:srgbClr val="838787"/>
                </a:solidFill>
                <a:latin typeface="DIN Alternate"/>
                <a:cs typeface="DIN Alternate"/>
              </a:rPr>
              <a:t> </a:t>
            </a:r>
            <a:r>
              <a:rPr sz="2400" b="1" spc="110" dirty="0">
                <a:solidFill>
                  <a:srgbClr val="838787"/>
                </a:solidFill>
                <a:latin typeface="DIN Alternate"/>
                <a:cs typeface="DIN Alternate"/>
              </a:rPr>
              <a:t>OVERVIEW</a:t>
            </a:r>
            <a:endParaRPr sz="2400">
              <a:latin typeface="DIN Alternate"/>
              <a:cs typeface="DIN Alternate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DEFINITION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44500" y="2689237"/>
            <a:ext cx="11911330" cy="3682365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457200" marR="5080" indent="-444500">
              <a:lnSpc>
                <a:spcPct val="111500"/>
              </a:lnSpc>
              <a:spcBef>
                <a:spcPts val="140"/>
              </a:spcBef>
            </a:pPr>
            <a:r>
              <a:rPr sz="5325" baseline="-5477" dirty="0">
                <a:solidFill>
                  <a:srgbClr val="34A5DA"/>
                </a:solidFill>
                <a:latin typeface="Lucida Grande"/>
                <a:cs typeface="Lucida Grande"/>
              </a:rPr>
              <a:t>▸</a:t>
            </a:r>
            <a:r>
              <a:rPr sz="5325" spc="697" baseline="-5477" dirty="0">
                <a:solidFill>
                  <a:srgbClr val="34A5DA"/>
                </a:solidFill>
                <a:latin typeface="Lucida Grande"/>
                <a:cs typeface="Lucida Grande"/>
              </a:rPr>
              <a:t> </a:t>
            </a:r>
            <a:r>
              <a:rPr sz="3400" dirty="0">
                <a:solidFill>
                  <a:srgbClr val="222222"/>
                </a:solidFill>
                <a:latin typeface="AvenirNext-Medium"/>
                <a:cs typeface="AvenirNext-Medium"/>
              </a:rPr>
              <a:t>An</a:t>
            </a:r>
            <a:r>
              <a:rPr sz="3400" spc="-15" dirty="0">
                <a:solidFill>
                  <a:srgbClr val="222222"/>
                </a:solidFill>
                <a:latin typeface="AvenirNext-Medium"/>
                <a:cs typeface="AvenirNext-Medium"/>
              </a:rPr>
              <a:t> </a:t>
            </a:r>
            <a:r>
              <a:rPr sz="3400" dirty="0">
                <a:solidFill>
                  <a:srgbClr val="222222"/>
                </a:solidFill>
                <a:latin typeface="AvenirNext-Medium"/>
                <a:cs typeface="AvenirNext-Medium"/>
              </a:rPr>
              <a:t>array</a:t>
            </a:r>
            <a:r>
              <a:rPr sz="3400" spc="-5" dirty="0">
                <a:solidFill>
                  <a:srgbClr val="222222"/>
                </a:solidFill>
                <a:latin typeface="AvenirNext-Medium"/>
                <a:cs typeface="AvenirNext-Medium"/>
              </a:rPr>
              <a:t> </a:t>
            </a:r>
            <a:r>
              <a:rPr sz="3400" dirty="0">
                <a:solidFill>
                  <a:srgbClr val="222222"/>
                </a:solidFill>
                <a:latin typeface="AvenirNext-Medium"/>
                <a:cs typeface="AvenirNext-Medium"/>
              </a:rPr>
              <a:t>is</a:t>
            </a:r>
            <a:r>
              <a:rPr sz="3400" spc="-10" dirty="0">
                <a:solidFill>
                  <a:srgbClr val="222222"/>
                </a:solidFill>
                <a:latin typeface="AvenirNext-Medium"/>
                <a:cs typeface="AvenirNext-Medium"/>
              </a:rPr>
              <a:t> </a:t>
            </a:r>
            <a:r>
              <a:rPr sz="3400" dirty="0">
                <a:solidFill>
                  <a:srgbClr val="222222"/>
                </a:solidFill>
                <a:latin typeface="AvenirNext-Medium"/>
                <a:cs typeface="AvenirNext-Medium"/>
              </a:rPr>
              <a:t>a</a:t>
            </a:r>
            <a:r>
              <a:rPr sz="3400" spc="-10" dirty="0">
                <a:solidFill>
                  <a:srgbClr val="222222"/>
                </a:solidFill>
                <a:latin typeface="AvenirNext-Medium"/>
                <a:cs typeface="AvenirNext-Medium"/>
              </a:rPr>
              <a:t> </a:t>
            </a:r>
            <a:r>
              <a:rPr sz="3400" dirty="0">
                <a:solidFill>
                  <a:srgbClr val="34A5DA"/>
                </a:solidFill>
                <a:latin typeface="AvenirNext-Medium"/>
                <a:cs typeface="AvenirNext-Medium"/>
              </a:rPr>
              <a:t>container</a:t>
            </a:r>
            <a:r>
              <a:rPr sz="3400" spc="-10" dirty="0">
                <a:solidFill>
                  <a:srgbClr val="34A5DA"/>
                </a:solidFill>
                <a:latin typeface="AvenirNext-Medium"/>
                <a:cs typeface="AvenirNext-Medium"/>
              </a:rPr>
              <a:t> </a:t>
            </a:r>
            <a:r>
              <a:rPr sz="3400" dirty="0">
                <a:solidFill>
                  <a:srgbClr val="222222"/>
                </a:solidFill>
                <a:latin typeface="AvenirNext-Medium"/>
                <a:cs typeface="AvenirNext-Medium"/>
              </a:rPr>
              <a:t>object</a:t>
            </a:r>
            <a:r>
              <a:rPr sz="3400" spc="-10" dirty="0">
                <a:solidFill>
                  <a:srgbClr val="222222"/>
                </a:solidFill>
                <a:latin typeface="AvenirNext-Medium"/>
                <a:cs typeface="AvenirNext-Medium"/>
              </a:rPr>
              <a:t> </a:t>
            </a:r>
            <a:r>
              <a:rPr sz="3400" dirty="0">
                <a:solidFill>
                  <a:srgbClr val="222222"/>
                </a:solidFill>
                <a:latin typeface="AvenirNext-Medium"/>
                <a:cs typeface="AvenirNext-Medium"/>
              </a:rPr>
              <a:t>that</a:t>
            </a:r>
            <a:r>
              <a:rPr sz="3400" spc="-5" dirty="0">
                <a:solidFill>
                  <a:srgbClr val="222222"/>
                </a:solidFill>
                <a:latin typeface="AvenirNext-Medium"/>
                <a:cs typeface="AvenirNext-Medium"/>
              </a:rPr>
              <a:t> </a:t>
            </a:r>
            <a:r>
              <a:rPr sz="3400" dirty="0">
                <a:solidFill>
                  <a:srgbClr val="222222"/>
                </a:solidFill>
                <a:latin typeface="AvenirNext-Medium"/>
                <a:cs typeface="AvenirNext-Medium"/>
              </a:rPr>
              <a:t>holds</a:t>
            </a:r>
            <a:r>
              <a:rPr sz="3400" spc="-10" dirty="0">
                <a:solidFill>
                  <a:srgbClr val="222222"/>
                </a:solidFill>
                <a:latin typeface="AvenirNext-Medium"/>
                <a:cs typeface="AvenirNext-Medium"/>
              </a:rPr>
              <a:t> </a:t>
            </a:r>
            <a:r>
              <a:rPr sz="3400" dirty="0">
                <a:solidFill>
                  <a:srgbClr val="222222"/>
                </a:solidFill>
                <a:latin typeface="AvenirNext-Medium"/>
                <a:cs typeface="AvenirNext-Medium"/>
              </a:rPr>
              <a:t>a</a:t>
            </a:r>
            <a:r>
              <a:rPr sz="3400" spc="-10" dirty="0">
                <a:solidFill>
                  <a:srgbClr val="222222"/>
                </a:solidFill>
                <a:latin typeface="AvenirNext-Medium"/>
                <a:cs typeface="AvenirNext-Medium"/>
              </a:rPr>
              <a:t> </a:t>
            </a:r>
            <a:r>
              <a:rPr sz="3400" dirty="0">
                <a:solidFill>
                  <a:srgbClr val="E42832"/>
                </a:solidFill>
                <a:latin typeface="AvenirNext-Medium"/>
                <a:cs typeface="AvenirNext-Medium"/>
              </a:rPr>
              <a:t>fixed</a:t>
            </a:r>
            <a:r>
              <a:rPr sz="3400" spc="-10" dirty="0">
                <a:solidFill>
                  <a:srgbClr val="E42832"/>
                </a:solidFill>
                <a:latin typeface="AvenirNext-Medium"/>
                <a:cs typeface="AvenirNext-Medium"/>
              </a:rPr>
              <a:t> </a:t>
            </a:r>
            <a:r>
              <a:rPr sz="3400" dirty="0">
                <a:solidFill>
                  <a:srgbClr val="222222"/>
                </a:solidFill>
                <a:latin typeface="AvenirNext-Medium"/>
                <a:cs typeface="AvenirNext-Medium"/>
              </a:rPr>
              <a:t>number</a:t>
            </a:r>
            <a:r>
              <a:rPr sz="3400" spc="-5" dirty="0">
                <a:solidFill>
                  <a:srgbClr val="222222"/>
                </a:solidFill>
                <a:latin typeface="AvenirNext-Medium"/>
                <a:cs typeface="AvenirNext-Medium"/>
              </a:rPr>
              <a:t> </a:t>
            </a:r>
            <a:r>
              <a:rPr sz="3400" spc="-25" dirty="0">
                <a:solidFill>
                  <a:srgbClr val="222222"/>
                </a:solidFill>
                <a:latin typeface="AvenirNext-Medium"/>
                <a:cs typeface="AvenirNext-Medium"/>
              </a:rPr>
              <a:t>of </a:t>
            </a:r>
            <a:r>
              <a:rPr sz="3400" dirty="0">
                <a:solidFill>
                  <a:srgbClr val="222222"/>
                </a:solidFill>
                <a:latin typeface="AvenirNext-Medium"/>
                <a:cs typeface="AvenirNext-Medium"/>
              </a:rPr>
              <a:t>values of</a:t>
            </a:r>
            <a:r>
              <a:rPr sz="3400" spc="80" dirty="0">
                <a:solidFill>
                  <a:srgbClr val="222222"/>
                </a:solidFill>
                <a:latin typeface="AvenirNext-Medium"/>
                <a:cs typeface="AvenirNext-Medium"/>
              </a:rPr>
              <a:t> </a:t>
            </a:r>
            <a:r>
              <a:rPr sz="3400" dirty="0">
                <a:solidFill>
                  <a:srgbClr val="222222"/>
                </a:solidFill>
                <a:latin typeface="AvenirNext-Medium"/>
                <a:cs typeface="AvenirNext-Medium"/>
              </a:rPr>
              <a:t>a </a:t>
            </a:r>
            <a:r>
              <a:rPr sz="3400" dirty="0">
                <a:solidFill>
                  <a:srgbClr val="E42832"/>
                </a:solidFill>
                <a:latin typeface="AvenirNext-Medium"/>
                <a:cs typeface="AvenirNext-Medium"/>
              </a:rPr>
              <a:t>single </a:t>
            </a:r>
            <a:r>
              <a:rPr sz="3400" spc="-20" dirty="0">
                <a:solidFill>
                  <a:srgbClr val="E42832"/>
                </a:solidFill>
                <a:latin typeface="AvenirNext-Medium"/>
                <a:cs typeface="AvenirNext-Medium"/>
              </a:rPr>
              <a:t>type</a:t>
            </a:r>
            <a:endParaRPr sz="3400">
              <a:latin typeface="AvenirNext-Medium"/>
              <a:cs typeface="AvenirNext-Medium"/>
            </a:endParaRPr>
          </a:p>
          <a:p>
            <a:pPr marL="457200" marR="859155" indent="-444500">
              <a:lnSpc>
                <a:spcPct val="111500"/>
              </a:lnSpc>
              <a:spcBef>
                <a:spcPts val="2680"/>
              </a:spcBef>
            </a:pPr>
            <a:r>
              <a:rPr sz="5325" baseline="-5477" dirty="0">
                <a:solidFill>
                  <a:srgbClr val="34A5DA"/>
                </a:solidFill>
                <a:latin typeface="Lucida Grande"/>
                <a:cs typeface="Lucida Grande"/>
              </a:rPr>
              <a:t>▸</a:t>
            </a:r>
            <a:r>
              <a:rPr sz="5325" spc="667" baseline="-5477" dirty="0">
                <a:solidFill>
                  <a:srgbClr val="34A5DA"/>
                </a:solidFill>
                <a:latin typeface="Lucida Grande"/>
                <a:cs typeface="Lucida Grande"/>
              </a:rPr>
              <a:t> </a:t>
            </a:r>
            <a:r>
              <a:rPr sz="3400" dirty="0">
                <a:solidFill>
                  <a:srgbClr val="222222"/>
                </a:solidFill>
                <a:latin typeface="AvenirNext-Medium"/>
                <a:cs typeface="AvenirNext-Medium"/>
              </a:rPr>
              <a:t>The</a:t>
            </a:r>
            <a:r>
              <a:rPr sz="3400" spc="-15" dirty="0">
                <a:solidFill>
                  <a:srgbClr val="222222"/>
                </a:solidFill>
                <a:latin typeface="AvenirNext-Medium"/>
                <a:cs typeface="AvenirNext-Medium"/>
              </a:rPr>
              <a:t> </a:t>
            </a:r>
            <a:r>
              <a:rPr sz="3400" dirty="0">
                <a:solidFill>
                  <a:srgbClr val="34A5DA"/>
                </a:solidFill>
                <a:latin typeface="AvenirNext-Medium"/>
                <a:cs typeface="AvenirNext-Medium"/>
              </a:rPr>
              <a:t>length</a:t>
            </a:r>
            <a:r>
              <a:rPr sz="3400" spc="-15" dirty="0">
                <a:solidFill>
                  <a:srgbClr val="34A5DA"/>
                </a:solidFill>
                <a:latin typeface="AvenirNext-Medium"/>
                <a:cs typeface="AvenirNext-Medium"/>
              </a:rPr>
              <a:t> </a:t>
            </a:r>
            <a:r>
              <a:rPr sz="3400" dirty="0">
                <a:solidFill>
                  <a:srgbClr val="222222"/>
                </a:solidFill>
                <a:latin typeface="AvenirNext-Medium"/>
                <a:cs typeface="AvenirNext-Medium"/>
              </a:rPr>
              <a:t>of</a:t>
            </a:r>
            <a:r>
              <a:rPr sz="3400" spc="70" dirty="0">
                <a:solidFill>
                  <a:srgbClr val="222222"/>
                </a:solidFill>
                <a:latin typeface="AvenirNext-Medium"/>
                <a:cs typeface="AvenirNext-Medium"/>
              </a:rPr>
              <a:t> </a:t>
            </a:r>
            <a:r>
              <a:rPr sz="3400" dirty="0">
                <a:solidFill>
                  <a:srgbClr val="222222"/>
                </a:solidFill>
                <a:latin typeface="AvenirNext-Medium"/>
                <a:cs typeface="AvenirNext-Medium"/>
              </a:rPr>
              <a:t>an</a:t>
            </a:r>
            <a:r>
              <a:rPr sz="3400" spc="-15" dirty="0">
                <a:solidFill>
                  <a:srgbClr val="222222"/>
                </a:solidFill>
                <a:latin typeface="AvenirNext-Medium"/>
                <a:cs typeface="AvenirNext-Medium"/>
              </a:rPr>
              <a:t> </a:t>
            </a:r>
            <a:r>
              <a:rPr sz="3400" dirty="0">
                <a:solidFill>
                  <a:srgbClr val="222222"/>
                </a:solidFill>
                <a:latin typeface="AvenirNext-Medium"/>
                <a:cs typeface="AvenirNext-Medium"/>
              </a:rPr>
              <a:t>array</a:t>
            </a:r>
            <a:r>
              <a:rPr sz="3400" spc="-15" dirty="0">
                <a:solidFill>
                  <a:srgbClr val="222222"/>
                </a:solidFill>
                <a:latin typeface="AvenirNext-Medium"/>
                <a:cs typeface="AvenirNext-Medium"/>
              </a:rPr>
              <a:t> </a:t>
            </a:r>
            <a:r>
              <a:rPr sz="3400" dirty="0">
                <a:solidFill>
                  <a:srgbClr val="222222"/>
                </a:solidFill>
                <a:latin typeface="AvenirNext-Medium"/>
                <a:cs typeface="AvenirNext-Medium"/>
              </a:rPr>
              <a:t>is</a:t>
            </a:r>
            <a:r>
              <a:rPr sz="3400" spc="-10" dirty="0">
                <a:solidFill>
                  <a:srgbClr val="222222"/>
                </a:solidFill>
                <a:latin typeface="AvenirNext-Medium"/>
                <a:cs typeface="AvenirNext-Medium"/>
              </a:rPr>
              <a:t> </a:t>
            </a:r>
            <a:r>
              <a:rPr sz="3400" dirty="0">
                <a:solidFill>
                  <a:srgbClr val="222222"/>
                </a:solidFill>
                <a:latin typeface="AvenirNext-Medium"/>
                <a:cs typeface="AvenirNext-Medium"/>
              </a:rPr>
              <a:t>established</a:t>
            </a:r>
            <a:r>
              <a:rPr sz="3400" spc="-15" dirty="0">
                <a:solidFill>
                  <a:srgbClr val="222222"/>
                </a:solidFill>
                <a:latin typeface="AvenirNext-Medium"/>
                <a:cs typeface="AvenirNext-Medium"/>
              </a:rPr>
              <a:t> </a:t>
            </a:r>
            <a:r>
              <a:rPr sz="3400" dirty="0">
                <a:solidFill>
                  <a:srgbClr val="222222"/>
                </a:solidFill>
                <a:latin typeface="AvenirNext-Medium"/>
                <a:cs typeface="AvenirNext-Medium"/>
              </a:rPr>
              <a:t>when</a:t>
            </a:r>
            <a:r>
              <a:rPr sz="3400" spc="-10" dirty="0">
                <a:solidFill>
                  <a:srgbClr val="222222"/>
                </a:solidFill>
                <a:latin typeface="AvenirNext-Medium"/>
                <a:cs typeface="AvenirNext-Medium"/>
              </a:rPr>
              <a:t> </a:t>
            </a:r>
            <a:r>
              <a:rPr sz="3400" dirty="0">
                <a:solidFill>
                  <a:srgbClr val="222222"/>
                </a:solidFill>
                <a:latin typeface="AvenirNext-Medium"/>
                <a:cs typeface="AvenirNext-Medium"/>
              </a:rPr>
              <a:t>the</a:t>
            </a:r>
            <a:r>
              <a:rPr sz="3400" spc="-15" dirty="0">
                <a:solidFill>
                  <a:srgbClr val="222222"/>
                </a:solidFill>
                <a:latin typeface="AvenirNext-Medium"/>
                <a:cs typeface="AvenirNext-Medium"/>
              </a:rPr>
              <a:t> </a:t>
            </a:r>
            <a:r>
              <a:rPr sz="3400" dirty="0">
                <a:solidFill>
                  <a:srgbClr val="222222"/>
                </a:solidFill>
                <a:latin typeface="AvenirNext-Medium"/>
                <a:cs typeface="AvenirNext-Medium"/>
              </a:rPr>
              <a:t>array</a:t>
            </a:r>
            <a:r>
              <a:rPr sz="3400" spc="-10" dirty="0">
                <a:solidFill>
                  <a:srgbClr val="222222"/>
                </a:solidFill>
                <a:latin typeface="AvenirNext-Medium"/>
                <a:cs typeface="AvenirNext-Medium"/>
              </a:rPr>
              <a:t> </a:t>
            </a:r>
            <a:r>
              <a:rPr sz="3400" spc="-25" dirty="0">
                <a:solidFill>
                  <a:srgbClr val="222222"/>
                </a:solidFill>
                <a:latin typeface="AvenirNext-Medium"/>
                <a:cs typeface="AvenirNext-Medium"/>
              </a:rPr>
              <a:t>is </a:t>
            </a:r>
            <a:r>
              <a:rPr sz="3400" spc="-10" dirty="0">
                <a:solidFill>
                  <a:srgbClr val="E42832"/>
                </a:solidFill>
                <a:latin typeface="AvenirNext-Medium"/>
                <a:cs typeface="AvenirNext-Medium"/>
              </a:rPr>
              <a:t>created</a:t>
            </a:r>
            <a:endParaRPr sz="3400">
              <a:latin typeface="AvenirNext-Medium"/>
              <a:cs typeface="AvenirNext-Medium"/>
            </a:endParaRPr>
          </a:p>
          <a:p>
            <a:pPr marL="12700">
              <a:lnSpc>
                <a:spcPct val="100000"/>
              </a:lnSpc>
              <a:spcBef>
                <a:spcPts val="3170"/>
              </a:spcBef>
            </a:pPr>
            <a:r>
              <a:rPr sz="5325" baseline="-5477" dirty="0">
                <a:solidFill>
                  <a:srgbClr val="34A5DA"/>
                </a:solidFill>
                <a:latin typeface="Lucida Grande"/>
                <a:cs typeface="Lucida Grande"/>
              </a:rPr>
              <a:t>▸</a:t>
            </a:r>
            <a:r>
              <a:rPr sz="5325" spc="682" baseline="-5477" dirty="0">
                <a:solidFill>
                  <a:srgbClr val="34A5DA"/>
                </a:solidFill>
                <a:latin typeface="Lucida Grande"/>
                <a:cs typeface="Lucida Grande"/>
              </a:rPr>
              <a:t> </a:t>
            </a:r>
            <a:r>
              <a:rPr sz="3400" dirty="0">
                <a:solidFill>
                  <a:srgbClr val="34A5DA"/>
                </a:solidFill>
                <a:latin typeface="AvenirNext-Medium"/>
                <a:cs typeface="AvenirNext-Medium"/>
              </a:rPr>
              <a:t>After</a:t>
            </a:r>
            <a:r>
              <a:rPr sz="3400" spc="-15" dirty="0">
                <a:solidFill>
                  <a:srgbClr val="34A5DA"/>
                </a:solidFill>
                <a:latin typeface="AvenirNext-Medium"/>
                <a:cs typeface="AvenirNext-Medium"/>
              </a:rPr>
              <a:t> </a:t>
            </a:r>
            <a:r>
              <a:rPr sz="3400" spc="-10" dirty="0">
                <a:solidFill>
                  <a:srgbClr val="222222"/>
                </a:solidFill>
                <a:latin typeface="AvenirNext-Medium"/>
                <a:cs typeface="AvenirNext-Medium"/>
              </a:rPr>
              <a:t>creation,</a:t>
            </a:r>
            <a:r>
              <a:rPr sz="3400" spc="-120" dirty="0">
                <a:solidFill>
                  <a:srgbClr val="222222"/>
                </a:solidFill>
                <a:latin typeface="AvenirNext-Medium"/>
                <a:cs typeface="AvenirNext-Medium"/>
              </a:rPr>
              <a:t> </a:t>
            </a:r>
            <a:r>
              <a:rPr sz="3400" dirty="0">
                <a:solidFill>
                  <a:srgbClr val="222222"/>
                </a:solidFill>
                <a:latin typeface="AvenirNext-Medium"/>
                <a:cs typeface="AvenirNext-Medium"/>
              </a:rPr>
              <a:t>its</a:t>
            </a:r>
            <a:r>
              <a:rPr sz="3400" spc="-10" dirty="0">
                <a:solidFill>
                  <a:srgbClr val="222222"/>
                </a:solidFill>
                <a:latin typeface="AvenirNext-Medium"/>
                <a:cs typeface="AvenirNext-Medium"/>
              </a:rPr>
              <a:t> </a:t>
            </a:r>
            <a:r>
              <a:rPr sz="3400" dirty="0">
                <a:solidFill>
                  <a:srgbClr val="E42832"/>
                </a:solidFill>
                <a:latin typeface="AvenirNext-Medium"/>
                <a:cs typeface="AvenirNext-Medium"/>
              </a:rPr>
              <a:t>length</a:t>
            </a:r>
            <a:r>
              <a:rPr sz="3400" spc="-15" dirty="0">
                <a:solidFill>
                  <a:srgbClr val="E42832"/>
                </a:solidFill>
                <a:latin typeface="AvenirNext-Medium"/>
                <a:cs typeface="AvenirNext-Medium"/>
              </a:rPr>
              <a:t> </a:t>
            </a:r>
            <a:r>
              <a:rPr sz="3400" dirty="0">
                <a:solidFill>
                  <a:srgbClr val="E42832"/>
                </a:solidFill>
                <a:latin typeface="AvenirNext-Medium"/>
                <a:cs typeface="AvenirNext-Medium"/>
              </a:rPr>
              <a:t>is</a:t>
            </a:r>
            <a:r>
              <a:rPr sz="3400" spc="-10" dirty="0">
                <a:solidFill>
                  <a:srgbClr val="E42832"/>
                </a:solidFill>
                <a:latin typeface="AvenirNext-Medium"/>
                <a:cs typeface="AvenirNext-Medium"/>
              </a:rPr>
              <a:t> fixed</a:t>
            </a:r>
            <a:endParaRPr sz="3400">
              <a:latin typeface="AvenirNext-Medium"/>
              <a:cs typeface="AvenirNext-Medium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383720" y="451792"/>
            <a:ext cx="1720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838787"/>
                </a:solidFill>
                <a:latin typeface="DIN Alternate"/>
                <a:cs typeface="DIN Alternate"/>
              </a:rPr>
              <a:t>3</a:t>
            </a:r>
            <a:endParaRPr sz="2400">
              <a:latin typeface="DIN Alternate"/>
              <a:cs typeface="DIN Alternat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2">
            <a:extLst>
              <a:ext uri="{FF2B5EF4-FFF2-40B4-BE49-F238E27FC236}">
                <a16:creationId xmlns:a16="http://schemas.microsoft.com/office/drawing/2014/main" id="{695D682D-5786-8143-97FD-62712FAF0488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44500" y="5842533"/>
            <a:ext cx="3220720" cy="2616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0" b="1" spc="-20" dirty="0">
                <a:solidFill>
                  <a:srgbClr val="34A5DA"/>
                </a:solidFill>
                <a:latin typeface="DIN Condensed"/>
                <a:cs typeface="DIN Condensed"/>
              </a:rPr>
              <a:t>J</a:t>
            </a:r>
            <a:r>
              <a:rPr sz="17000" b="1" spc="-650" dirty="0">
                <a:solidFill>
                  <a:srgbClr val="34A5DA"/>
                </a:solidFill>
                <a:latin typeface="DIN Condensed"/>
                <a:cs typeface="DIN Condensed"/>
              </a:rPr>
              <a:t>AV</a:t>
            </a:r>
            <a:r>
              <a:rPr sz="17000" b="1" spc="-20" dirty="0">
                <a:solidFill>
                  <a:srgbClr val="34A5DA"/>
                </a:solidFill>
                <a:latin typeface="DIN Condensed"/>
                <a:cs typeface="DIN Condensed"/>
              </a:rPr>
              <a:t>A</a:t>
            </a:r>
            <a:endParaRPr sz="17000">
              <a:latin typeface="DIN Condensed"/>
              <a:cs typeface="DIN Condense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4500" y="5166258"/>
            <a:ext cx="541655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1" dirty="0">
                <a:solidFill>
                  <a:srgbClr val="53585F"/>
                </a:solidFill>
                <a:latin typeface="DIN Alternate"/>
                <a:cs typeface="DIN Alternate"/>
              </a:rPr>
              <a:t>INTRODUCTION</a:t>
            </a:r>
            <a:r>
              <a:rPr sz="5400" b="1" spc="-55" dirty="0">
                <a:solidFill>
                  <a:srgbClr val="53585F"/>
                </a:solidFill>
                <a:latin typeface="DIN Alternate"/>
                <a:cs typeface="DIN Alternate"/>
              </a:rPr>
              <a:t> </a:t>
            </a:r>
            <a:r>
              <a:rPr sz="5400" b="1" spc="-25" dirty="0">
                <a:solidFill>
                  <a:srgbClr val="53585F"/>
                </a:solidFill>
                <a:latin typeface="DIN Alternate"/>
                <a:cs typeface="DIN Alternate"/>
              </a:rPr>
              <a:t>TO</a:t>
            </a:r>
            <a:endParaRPr sz="5400">
              <a:latin typeface="DIN Alternate"/>
              <a:cs typeface="DIN Alternate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477189"/>
            <a:ext cx="63709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10" dirty="0">
                <a:solidFill>
                  <a:srgbClr val="838787"/>
                </a:solidFill>
                <a:latin typeface="DIN Alternate"/>
                <a:cs typeface="DIN Alternate"/>
              </a:rPr>
              <a:t>INTRODUCTION</a:t>
            </a:r>
            <a:r>
              <a:rPr sz="2400" spc="290" dirty="0">
                <a:solidFill>
                  <a:srgbClr val="838787"/>
                </a:solidFill>
                <a:latin typeface="DIN Alternate"/>
                <a:cs typeface="DIN Alternate"/>
              </a:rPr>
              <a:t> </a:t>
            </a:r>
            <a:r>
              <a:rPr sz="2400" spc="60" dirty="0">
                <a:solidFill>
                  <a:srgbClr val="838787"/>
                </a:solidFill>
                <a:latin typeface="DIN Alternate"/>
                <a:cs typeface="DIN Alternate"/>
              </a:rPr>
              <a:t>TO</a:t>
            </a:r>
            <a:r>
              <a:rPr sz="2400" spc="295" dirty="0">
                <a:solidFill>
                  <a:srgbClr val="838787"/>
                </a:solidFill>
                <a:latin typeface="DIN Alternate"/>
                <a:cs typeface="DIN Alternate"/>
              </a:rPr>
              <a:t> </a:t>
            </a:r>
            <a:r>
              <a:rPr sz="2400" dirty="0">
                <a:solidFill>
                  <a:srgbClr val="838787"/>
                </a:solidFill>
                <a:latin typeface="DIN Alternate"/>
                <a:cs typeface="DIN Alternate"/>
              </a:rPr>
              <a:t>JAVA:</a:t>
            </a:r>
            <a:r>
              <a:rPr sz="2400" spc="295" dirty="0">
                <a:solidFill>
                  <a:srgbClr val="838787"/>
                </a:solidFill>
                <a:latin typeface="DIN Alternate"/>
                <a:cs typeface="DIN Alternate"/>
              </a:rPr>
              <a:t> </a:t>
            </a:r>
            <a:r>
              <a:rPr sz="2400" spc="70" dirty="0">
                <a:solidFill>
                  <a:srgbClr val="838787"/>
                </a:solidFill>
                <a:latin typeface="DIN Alternate"/>
                <a:cs typeface="DIN Alternate"/>
              </a:rPr>
              <a:t>ARRAYS</a:t>
            </a:r>
            <a:r>
              <a:rPr sz="2400" spc="295" dirty="0">
                <a:solidFill>
                  <a:srgbClr val="838787"/>
                </a:solidFill>
                <a:latin typeface="DIN Alternate"/>
                <a:cs typeface="DIN Alternate"/>
              </a:rPr>
              <a:t> </a:t>
            </a:r>
            <a:r>
              <a:rPr sz="2400" spc="110" dirty="0">
                <a:solidFill>
                  <a:srgbClr val="838787"/>
                </a:solidFill>
                <a:latin typeface="DIN Alternate"/>
                <a:cs typeface="DIN Alternate"/>
              </a:rPr>
              <a:t>OVERVIEW</a:t>
            </a:r>
            <a:endParaRPr sz="2400">
              <a:latin typeface="DIN Alternate"/>
              <a:cs typeface="DIN Alternat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4500" y="1404320"/>
            <a:ext cx="4394835" cy="1544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4800" b="1" spc="-10" dirty="0">
                <a:solidFill>
                  <a:srgbClr val="34A5DA"/>
                </a:solidFill>
                <a:latin typeface="DIN Condensed"/>
                <a:cs typeface="DIN Condensed"/>
              </a:rPr>
              <a:t>ARRAYS</a:t>
            </a:r>
            <a:r>
              <a:rPr sz="4800" b="1" spc="-215" dirty="0">
                <a:solidFill>
                  <a:srgbClr val="34A5DA"/>
                </a:solidFill>
                <a:latin typeface="DIN Condensed"/>
                <a:cs typeface="DIN Condensed"/>
              </a:rPr>
              <a:t> </a:t>
            </a:r>
            <a:r>
              <a:rPr sz="4800" b="1" spc="-20" dirty="0">
                <a:solidFill>
                  <a:srgbClr val="34A5DA"/>
                </a:solidFill>
                <a:latin typeface="DIN Condensed"/>
                <a:cs typeface="DIN Condensed"/>
              </a:rPr>
              <a:t>VISUALISATION</a:t>
            </a:r>
            <a:endParaRPr sz="4800">
              <a:latin typeface="DIN Condensed"/>
              <a:cs typeface="DIN Condensed"/>
            </a:endParaRPr>
          </a:p>
          <a:p>
            <a:pPr marR="22860" algn="ctr">
              <a:lnSpc>
                <a:spcPct val="100000"/>
              </a:lnSpc>
              <a:spcBef>
                <a:spcPts val="3800"/>
              </a:spcBef>
            </a:pPr>
            <a:r>
              <a:rPr sz="2000" dirty="0">
                <a:solidFill>
                  <a:srgbClr val="2489BF"/>
                </a:solidFill>
                <a:latin typeface="AvenirNext-Medium"/>
                <a:cs typeface="AvenirNext-Medium"/>
              </a:rPr>
              <a:t>Element</a:t>
            </a:r>
            <a:r>
              <a:rPr sz="2000" spc="-10" dirty="0">
                <a:solidFill>
                  <a:srgbClr val="2489BF"/>
                </a:solidFill>
                <a:latin typeface="AvenirNext-Medium"/>
                <a:cs typeface="AvenirNext-Medium"/>
              </a:rPr>
              <a:t> </a:t>
            </a:r>
            <a:r>
              <a:rPr sz="2000" dirty="0">
                <a:solidFill>
                  <a:srgbClr val="2489BF"/>
                </a:solidFill>
                <a:latin typeface="AvenirNext-Medium"/>
                <a:cs typeface="AvenirNext-Medium"/>
              </a:rPr>
              <a:t>index</a:t>
            </a:r>
            <a:r>
              <a:rPr sz="2000" spc="-10" dirty="0">
                <a:solidFill>
                  <a:srgbClr val="2489BF"/>
                </a:solidFill>
                <a:latin typeface="AvenirNext-Medium"/>
                <a:cs typeface="AvenirNext-Medium"/>
              </a:rPr>
              <a:t> (location)</a:t>
            </a:r>
            <a:endParaRPr sz="2000">
              <a:latin typeface="AvenirNext-Medium"/>
              <a:cs typeface="AvenirNext-Medium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627843" y="4749800"/>
            <a:ext cx="7499984" cy="2543175"/>
            <a:chOff x="2627843" y="4749800"/>
            <a:chExt cx="7499984" cy="2543175"/>
          </a:xfrm>
        </p:grpSpPr>
        <p:sp>
          <p:nvSpPr>
            <p:cNvPr id="5" name="object 5"/>
            <p:cNvSpPr/>
            <p:nvPr/>
          </p:nvSpPr>
          <p:spPr>
            <a:xfrm>
              <a:off x="2877567" y="4749800"/>
              <a:ext cx="7249795" cy="1143000"/>
            </a:xfrm>
            <a:custGeom>
              <a:avLst/>
              <a:gdLst/>
              <a:ahLst/>
              <a:cxnLst/>
              <a:rect l="l" t="t" r="r" b="b"/>
              <a:pathLst>
                <a:path w="7249795" h="1143000">
                  <a:moveTo>
                    <a:pt x="6958457" y="0"/>
                  </a:moveTo>
                  <a:lnTo>
                    <a:pt x="291211" y="0"/>
                  </a:lnTo>
                  <a:lnTo>
                    <a:pt x="233260" y="223"/>
                  </a:lnTo>
                  <a:lnTo>
                    <a:pt x="186526" y="1784"/>
                  </a:lnTo>
                  <a:lnTo>
                    <a:pt x="120294" y="14274"/>
                  </a:lnTo>
                  <a:lnTo>
                    <a:pt x="85462" y="31476"/>
                  </a:lnTo>
                  <a:lnTo>
                    <a:pt x="55530" y="55530"/>
                  </a:lnTo>
                  <a:lnTo>
                    <a:pt x="31476" y="85462"/>
                  </a:lnTo>
                  <a:lnTo>
                    <a:pt x="14274" y="120294"/>
                  </a:lnTo>
                  <a:lnTo>
                    <a:pt x="1784" y="186526"/>
                  </a:lnTo>
                  <a:lnTo>
                    <a:pt x="223" y="233260"/>
                  </a:lnTo>
                  <a:lnTo>
                    <a:pt x="0" y="291211"/>
                  </a:lnTo>
                  <a:lnTo>
                    <a:pt x="0" y="851788"/>
                  </a:lnTo>
                  <a:lnTo>
                    <a:pt x="223" y="909739"/>
                  </a:lnTo>
                  <a:lnTo>
                    <a:pt x="1784" y="956473"/>
                  </a:lnTo>
                  <a:lnTo>
                    <a:pt x="14274" y="1022705"/>
                  </a:lnTo>
                  <a:lnTo>
                    <a:pt x="31476" y="1057537"/>
                  </a:lnTo>
                  <a:lnTo>
                    <a:pt x="55530" y="1087469"/>
                  </a:lnTo>
                  <a:lnTo>
                    <a:pt x="85462" y="1111523"/>
                  </a:lnTo>
                  <a:lnTo>
                    <a:pt x="120294" y="1128725"/>
                  </a:lnTo>
                  <a:lnTo>
                    <a:pt x="186526" y="1141215"/>
                  </a:lnTo>
                  <a:lnTo>
                    <a:pt x="233260" y="1142776"/>
                  </a:lnTo>
                  <a:lnTo>
                    <a:pt x="291211" y="1143000"/>
                  </a:lnTo>
                  <a:lnTo>
                    <a:pt x="6958457" y="1143000"/>
                  </a:lnTo>
                  <a:lnTo>
                    <a:pt x="7016407" y="1142776"/>
                  </a:lnTo>
                  <a:lnTo>
                    <a:pt x="7063139" y="1141215"/>
                  </a:lnTo>
                  <a:lnTo>
                    <a:pt x="7129360" y="1128725"/>
                  </a:lnTo>
                  <a:lnTo>
                    <a:pt x="7164200" y="1111523"/>
                  </a:lnTo>
                  <a:lnTo>
                    <a:pt x="7194135" y="1087469"/>
                  </a:lnTo>
                  <a:lnTo>
                    <a:pt x="7218191" y="1057537"/>
                  </a:lnTo>
                  <a:lnTo>
                    <a:pt x="7235393" y="1022705"/>
                  </a:lnTo>
                  <a:lnTo>
                    <a:pt x="7247883" y="956473"/>
                  </a:lnTo>
                  <a:lnTo>
                    <a:pt x="7249444" y="909739"/>
                  </a:lnTo>
                  <a:lnTo>
                    <a:pt x="7249667" y="851788"/>
                  </a:lnTo>
                  <a:lnTo>
                    <a:pt x="7249667" y="291211"/>
                  </a:lnTo>
                  <a:lnTo>
                    <a:pt x="7249444" y="233260"/>
                  </a:lnTo>
                  <a:lnTo>
                    <a:pt x="7247883" y="186526"/>
                  </a:lnTo>
                  <a:lnTo>
                    <a:pt x="7235393" y="120294"/>
                  </a:lnTo>
                  <a:lnTo>
                    <a:pt x="7218191" y="85462"/>
                  </a:lnTo>
                  <a:lnTo>
                    <a:pt x="7194135" y="55530"/>
                  </a:lnTo>
                  <a:lnTo>
                    <a:pt x="7164200" y="31476"/>
                  </a:lnTo>
                  <a:lnTo>
                    <a:pt x="7129360" y="14274"/>
                  </a:lnTo>
                  <a:lnTo>
                    <a:pt x="7063139" y="1784"/>
                  </a:lnTo>
                  <a:lnTo>
                    <a:pt x="7016407" y="223"/>
                  </a:lnTo>
                  <a:lnTo>
                    <a:pt x="6958457" y="0"/>
                  </a:lnTo>
                  <a:close/>
                </a:path>
              </a:pathLst>
            </a:custGeom>
            <a:solidFill>
              <a:srgbClr val="A7AAA9">
                <a:alpha val="2542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156051" y="5003799"/>
              <a:ext cx="6692900" cy="635000"/>
            </a:xfrm>
            <a:custGeom>
              <a:avLst/>
              <a:gdLst/>
              <a:ahLst/>
              <a:cxnLst/>
              <a:rect l="l" t="t" r="r" b="b"/>
              <a:pathLst>
                <a:path w="6692900" h="635000">
                  <a:moveTo>
                    <a:pt x="634784" y="116636"/>
                  </a:moveTo>
                  <a:lnTo>
                    <a:pt x="631875" y="74714"/>
                  </a:lnTo>
                  <a:lnTo>
                    <a:pt x="607123" y="27774"/>
                  </a:lnTo>
                  <a:lnTo>
                    <a:pt x="574751" y="7137"/>
                  </a:lnTo>
                  <a:lnTo>
                    <a:pt x="518261" y="114"/>
                  </a:lnTo>
                  <a:lnTo>
                    <a:pt x="145491" y="0"/>
                  </a:lnTo>
                  <a:lnTo>
                    <a:pt x="116522" y="114"/>
                  </a:lnTo>
                  <a:lnTo>
                    <a:pt x="74599" y="3022"/>
                  </a:lnTo>
                  <a:lnTo>
                    <a:pt x="27660" y="27774"/>
                  </a:lnTo>
                  <a:lnTo>
                    <a:pt x="7023" y="60147"/>
                  </a:lnTo>
                  <a:lnTo>
                    <a:pt x="0" y="116636"/>
                  </a:lnTo>
                  <a:lnTo>
                    <a:pt x="0" y="518375"/>
                  </a:lnTo>
                  <a:lnTo>
                    <a:pt x="2908" y="560298"/>
                  </a:lnTo>
                  <a:lnTo>
                    <a:pt x="27660" y="607237"/>
                  </a:lnTo>
                  <a:lnTo>
                    <a:pt x="60032" y="627862"/>
                  </a:lnTo>
                  <a:lnTo>
                    <a:pt x="116522" y="634898"/>
                  </a:lnTo>
                  <a:lnTo>
                    <a:pt x="518261" y="634898"/>
                  </a:lnTo>
                  <a:lnTo>
                    <a:pt x="560184" y="631990"/>
                  </a:lnTo>
                  <a:lnTo>
                    <a:pt x="607123" y="607237"/>
                  </a:lnTo>
                  <a:lnTo>
                    <a:pt x="627761" y="574852"/>
                  </a:lnTo>
                  <a:lnTo>
                    <a:pt x="634784" y="518375"/>
                  </a:lnTo>
                  <a:lnTo>
                    <a:pt x="634784" y="116636"/>
                  </a:lnTo>
                  <a:close/>
                </a:path>
                <a:path w="6692900" h="635000">
                  <a:moveTo>
                    <a:pt x="1307884" y="116636"/>
                  </a:moveTo>
                  <a:lnTo>
                    <a:pt x="1304975" y="74714"/>
                  </a:lnTo>
                  <a:lnTo>
                    <a:pt x="1280223" y="27774"/>
                  </a:lnTo>
                  <a:lnTo>
                    <a:pt x="1247851" y="7137"/>
                  </a:lnTo>
                  <a:lnTo>
                    <a:pt x="1191361" y="114"/>
                  </a:lnTo>
                  <a:lnTo>
                    <a:pt x="818603" y="0"/>
                  </a:lnTo>
                  <a:lnTo>
                    <a:pt x="789622" y="114"/>
                  </a:lnTo>
                  <a:lnTo>
                    <a:pt x="747699" y="3022"/>
                  </a:lnTo>
                  <a:lnTo>
                    <a:pt x="700760" y="27774"/>
                  </a:lnTo>
                  <a:lnTo>
                    <a:pt x="680135" y="60147"/>
                  </a:lnTo>
                  <a:lnTo>
                    <a:pt x="673100" y="116636"/>
                  </a:lnTo>
                  <a:lnTo>
                    <a:pt x="673100" y="518375"/>
                  </a:lnTo>
                  <a:lnTo>
                    <a:pt x="676008" y="560298"/>
                  </a:lnTo>
                  <a:lnTo>
                    <a:pt x="700760" y="607237"/>
                  </a:lnTo>
                  <a:lnTo>
                    <a:pt x="733145" y="627862"/>
                  </a:lnTo>
                  <a:lnTo>
                    <a:pt x="789622" y="634898"/>
                  </a:lnTo>
                  <a:lnTo>
                    <a:pt x="1191361" y="634898"/>
                  </a:lnTo>
                  <a:lnTo>
                    <a:pt x="1233284" y="631990"/>
                  </a:lnTo>
                  <a:lnTo>
                    <a:pt x="1280223" y="607237"/>
                  </a:lnTo>
                  <a:lnTo>
                    <a:pt x="1300861" y="574852"/>
                  </a:lnTo>
                  <a:lnTo>
                    <a:pt x="1307884" y="518375"/>
                  </a:lnTo>
                  <a:lnTo>
                    <a:pt x="1307884" y="116636"/>
                  </a:lnTo>
                  <a:close/>
                </a:path>
                <a:path w="6692900" h="635000">
                  <a:moveTo>
                    <a:pt x="1980984" y="116636"/>
                  </a:moveTo>
                  <a:lnTo>
                    <a:pt x="1978075" y="74714"/>
                  </a:lnTo>
                  <a:lnTo>
                    <a:pt x="1953323" y="27774"/>
                  </a:lnTo>
                  <a:lnTo>
                    <a:pt x="1920951" y="7137"/>
                  </a:lnTo>
                  <a:lnTo>
                    <a:pt x="1864461" y="114"/>
                  </a:lnTo>
                  <a:lnTo>
                    <a:pt x="1491703" y="0"/>
                  </a:lnTo>
                  <a:lnTo>
                    <a:pt x="1462722" y="114"/>
                  </a:lnTo>
                  <a:lnTo>
                    <a:pt x="1420799" y="3022"/>
                  </a:lnTo>
                  <a:lnTo>
                    <a:pt x="1373860" y="27774"/>
                  </a:lnTo>
                  <a:lnTo>
                    <a:pt x="1353235" y="60147"/>
                  </a:lnTo>
                  <a:lnTo>
                    <a:pt x="1346200" y="116636"/>
                  </a:lnTo>
                  <a:lnTo>
                    <a:pt x="1346200" y="518375"/>
                  </a:lnTo>
                  <a:lnTo>
                    <a:pt x="1349108" y="560298"/>
                  </a:lnTo>
                  <a:lnTo>
                    <a:pt x="1373860" y="607237"/>
                  </a:lnTo>
                  <a:lnTo>
                    <a:pt x="1406245" y="627862"/>
                  </a:lnTo>
                  <a:lnTo>
                    <a:pt x="1462722" y="634898"/>
                  </a:lnTo>
                  <a:lnTo>
                    <a:pt x="1864461" y="634898"/>
                  </a:lnTo>
                  <a:lnTo>
                    <a:pt x="1906384" y="631990"/>
                  </a:lnTo>
                  <a:lnTo>
                    <a:pt x="1953323" y="607237"/>
                  </a:lnTo>
                  <a:lnTo>
                    <a:pt x="1973961" y="574852"/>
                  </a:lnTo>
                  <a:lnTo>
                    <a:pt x="1980984" y="518375"/>
                  </a:lnTo>
                  <a:lnTo>
                    <a:pt x="1980984" y="116636"/>
                  </a:lnTo>
                  <a:close/>
                </a:path>
                <a:path w="6692900" h="635000">
                  <a:moveTo>
                    <a:pt x="2654084" y="116636"/>
                  </a:moveTo>
                  <a:lnTo>
                    <a:pt x="2651175" y="74714"/>
                  </a:lnTo>
                  <a:lnTo>
                    <a:pt x="2626423" y="27774"/>
                  </a:lnTo>
                  <a:lnTo>
                    <a:pt x="2594051" y="7137"/>
                  </a:lnTo>
                  <a:lnTo>
                    <a:pt x="2537561" y="114"/>
                  </a:lnTo>
                  <a:lnTo>
                    <a:pt x="2164804" y="0"/>
                  </a:lnTo>
                  <a:lnTo>
                    <a:pt x="2135822" y="114"/>
                  </a:lnTo>
                  <a:lnTo>
                    <a:pt x="2093899" y="3022"/>
                  </a:lnTo>
                  <a:lnTo>
                    <a:pt x="2046960" y="27774"/>
                  </a:lnTo>
                  <a:lnTo>
                    <a:pt x="2026335" y="60147"/>
                  </a:lnTo>
                  <a:lnTo>
                    <a:pt x="2019300" y="116636"/>
                  </a:lnTo>
                  <a:lnTo>
                    <a:pt x="2019300" y="518375"/>
                  </a:lnTo>
                  <a:lnTo>
                    <a:pt x="2022208" y="560298"/>
                  </a:lnTo>
                  <a:lnTo>
                    <a:pt x="2046960" y="607237"/>
                  </a:lnTo>
                  <a:lnTo>
                    <a:pt x="2079345" y="627862"/>
                  </a:lnTo>
                  <a:lnTo>
                    <a:pt x="2135822" y="634898"/>
                  </a:lnTo>
                  <a:lnTo>
                    <a:pt x="2537561" y="634898"/>
                  </a:lnTo>
                  <a:lnTo>
                    <a:pt x="2579484" y="631990"/>
                  </a:lnTo>
                  <a:lnTo>
                    <a:pt x="2626423" y="607237"/>
                  </a:lnTo>
                  <a:lnTo>
                    <a:pt x="2647061" y="574852"/>
                  </a:lnTo>
                  <a:lnTo>
                    <a:pt x="2654084" y="518375"/>
                  </a:lnTo>
                  <a:lnTo>
                    <a:pt x="2654084" y="116636"/>
                  </a:lnTo>
                  <a:close/>
                </a:path>
                <a:path w="6692900" h="635000">
                  <a:moveTo>
                    <a:pt x="3327184" y="116636"/>
                  </a:moveTo>
                  <a:lnTo>
                    <a:pt x="3324275" y="74714"/>
                  </a:lnTo>
                  <a:lnTo>
                    <a:pt x="3299523" y="27774"/>
                  </a:lnTo>
                  <a:lnTo>
                    <a:pt x="3267151" y="7137"/>
                  </a:lnTo>
                  <a:lnTo>
                    <a:pt x="3210661" y="114"/>
                  </a:lnTo>
                  <a:lnTo>
                    <a:pt x="2837904" y="0"/>
                  </a:lnTo>
                  <a:lnTo>
                    <a:pt x="2808922" y="114"/>
                  </a:lnTo>
                  <a:lnTo>
                    <a:pt x="2766999" y="3022"/>
                  </a:lnTo>
                  <a:lnTo>
                    <a:pt x="2720060" y="27774"/>
                  </a:lnTo>
                  <a:lnTo>
                    <a:pt x="2699435" y="60147"/>
                  </a:lnTo>
                  <a:lnTo>
                    <a:pt x="2692400" y="116636"/>
                  </a:lnTo>
                  <a:lnTo>
                    <a:pt x="2692400" y="518375"/>
                  </a:lnTo>
                  <a:lnTo>
                    <a:pt x="2695308" y="560298"/>
                  </a:lnTo>
                  <a:lnTo>
                    <a:pt x="2720060" y="607237"/>
                  </a:lnTo>
                  <a:lnTo>
                    <a:pt x="2752445" y="627862"/>
                  </a:lnTo>
                  <a:lnTo>
                    <a:pt x="2808922" y="634898"/>
                  </a:lnTo>
                  <a:lnTo>
                    <a:pt x="3210661" y="634898"/>
                  </a:lnTo>
                  <a:lnTo>
                    <a:pt x="3252584" y="631990"/>
                  </a:lnTo>
                  <a:lnTo>
                    <a:pt x="3299523" y="607237"/>
                  </a:lnTo>
                  <a:lnTo>
                    <a:pt x="3320161" y="574852"/>
                  </a:lnTo>
                  <a:lnTo>
                    <a:pt x="3327184" y="518375"/>
                  </a:lnTo>
                  <a:lnTo>
                    <a:pt x="3327184" y="116636"/>
                  </a:lnTo>
                  <a:close/>
                </a:path>
                <a:path w="6692900" h="635000">
                  <a:moveTo>
                    <a:pt x="4000284" y="116636"/>
                  </a:moveTo>
                  <a:lnTo>
                    <a:pt x="3997375" y="74714"/>
                  </a:lnTo>
                  <a:lnTo>
                    <a:pt x="3972623" y="27774"/>
                  </a:lnTo>
                  <a:lnTo>
                    <a:pt x="3940251" y="7137"/>
                  </a:lnTo>
                  <a:lnTo>
                    <a:pt x="3883761" y="114"/>
                  </a:lnTo>
                  <a:lnTo>
                    <a:pt x="3511004" y="0"/>
                  </a:lnTo>
                  <a:lnTo>
                    <a:pt x="3482022" y="114"/>
                  </a:lnTo>
                  <a:lnTo>
                    <a:pt x="3440099" y="3022"/>
                  </a:lnTo>
                  <a:lnTo>
                    <a:pt x="3393160" y="27774"/>
                  </a:lnTo>
                  <a:lnTo>
                    <a:pt x="3372535" y="60147"/>
                  </a:lnTo>
                  <a:lnTo>
                    <a:pt x="3365500" y="116636"/>
                  </a:lnTo>
                  <a:lnTo>
                    <a:pt x="3365500" y="518375"/>
                  </a:lnTo>
                  <a:lnTo>
                    <a:pt x="3368408" y="560298"/>
                  </a:lnTo>
                  <a:lnTo>
                    <a:pt x="3393160" y="607237"/>
                  </a:lnTo>
                  <a:lnTo>
                    <a:pt x="3425545" y="627862"/>
                  </a:lnTo>
                  <a:lnTo>
                    <a:pt x="3482022" y="634898"/>
                  </a:lnTo>
                  <a:lnTo>
                    <a:pt x="3883761" y="634898"/>
                  </a:lnTo>
                  <a:lnTo>
                    <a:pt x="3925684" y="631990"/>
                  </a:lnTo>
                  <a:lnTo>
                    <a:pt x="3972623" y="607237"/>
                  </a:lnTo>
                  <a:lnTo>
                    <a:pt x="3993261" y="574852"/>
                  </a:lnTo>
                  <a:lnTo>
                    <a:pt x="4000284" y="518375"/>
                  </a:lnTo>
                  <a:lnTo>
                    <a:pt x="4000284" y="116636"/>
                  </a:lnTo>
                  <a:close/>
                </a:path>
                <a:path w="6692900" h="635000">
                  <a:moveTo>
                    <a:pt x="4673384" y="116636"/>
                  </a:moveTo>
                  <a:lnTo>
                    <a:pt x="4670476" y="74714"/>
                  </a:lnTo>
                  <a:lnTo>
                    <a:pt x="4645723" y="27774"/>
                  </a:lnTo>
                  <a:lnTo>
                    <a:pt x="4613351" y="7137"/>
                  </a:lnTo>
                  <a:lnTo>
                    <a:pt x="4556861" y="114"/>
                  </a:lnTo>
                  <a:lnTo>
                    <a:pt x="4184104" y="0"/>
                  </a:lnTo>
                  <a:lnTo>
                    <a:pt x="4155122" y="114"/>
                  </a:lnTo>
                  <a:lnTo>
                    <a:pt x="4113199" y="3022"/>
                  </a:lnTo>
                  <a:lnTo>
                    <a:pt x="4066260" y="27774"/>
                  </a:lnTo>
                  <a:lnTo>
                    <a:pt x="4045635" y="60147"/>
                  </a:lnTo>
                  <a:lnTo>
                    <a:pt x="4038600" y="116636"/>
                  </a:lnTo>
                  <a:lnTo>
                    <a:pt x="4038600" y="518375"/>
                  </a:lnTo>
                  <a:lnTo>
                    <a:pt x="4041508" y="560298"/>
                  </a:lnTo>
                  <a:lnTo>
                    <a:pt x="4066260" y="607237"/>
                  </a:lnTo>
                  <a:lnTo>
                    <a:pt x="4098645" y="627862"/>
                  </a:lnTo>
                  <a:lnTo>
                    <a:pt x="4155122" y="634898"/>
                  </a:lnTo>
                  <a:lnTo>
                    <a:pt x="4556861" y="634898"/>
                  </a:lnTo>
                  <a:lnTo>
                    <a:pt x="4598784" y="631990"/>
                  </a:lnTo>
                  <a:lnTo>
                    <a:pt x="4645723" y="607237"/>
                  </a:lnTo>
                  <a:lnTo>
                    <a:pt x="4666361" y="574852"/>
                  </a:lnTo>
                  <a:lnTo>
                    <a:pt x="4673384" y="518375"/>
                  </a:lnTo>
                  <a:lnTo>
                    <a:pt x="4673384" y="116636"/>
                  </a:lnTo>
                  <a:close/>
                </a:path>
                <a:path w="6692900" h="635000">
                  <a:moveTo>
                    <a:pt x="5346484" y="116636"/>
                  </a:moveTo>
                  <a:lnTo>
                    <a:pt x="5343576" y="74714"/>
                  </a:lnTo>
                  <a:lnTo>
                    <a:pt x="5318823" y="27774"/>
                  </a:lnTo>
                  <a:lnTo>
                    <a:pt x="5286451" y="7137"/>
                  </a:lnTo>
                  <a:lnTo>
                    <a:pt x="5229961" y="114"/>
                  </a:lnTo>
                  <a:lnTo>
                    <a:pt x="4857204" y="0"/>
                  </a:lnTo>
                  <a:lnTo>
                    <a:pt x="4828222" y="114"/>
                  </a:lnTo>
                  <a:lnTo>
                    <a:pt x="4786300" y="3022"/>
                  </a:lnTo>
                  <a:lnTo>
                    <a:pt x="4739360" y="27774"/>
                  </a:lnTo>
                  <a:lnTo>
                    <a:pt x="4718736" y="60147"/>
                  </a:lnTo>
                  <a:lnTo>
                    <a:pt x="4711700" y="116636"/>
                  </a:lnTo>
                  <a:lnTo>
                    <a:pt x="4711700" y="518375"/>
                  </a:lnTo>
                  <a:lnTo>
                    <a:pt x="4714608" y="560298"/>
                  </a:lnTo>
                  <a:lnTo>
                    <a:pt x="4739360" y="607237"/>
                  </a:lnTo>
                  <a:lnTo>
                    <a:pt x="4771745" y="627862"/>
                  </a:lnTo>
                  <a:lnTo>
                    <a:pt x="4828222" y="634898"/>
                  </a:lnTo>
                  <a:lnTo>
                    <a:pt x="5229961" y="634898"/>
                  </a:lnTo>
                  <a:lnTo>
                    <a:pt x="5271884" y="631990"/>
                  </a:lnTo>
                  <a:lnTo>
                    <a:pt x="5318823" y="607237"/>
                  </a:lnTo>
                  <a:lnTo>
                    <a:pt x="5339461" y="574852"/>
                  </a:lnTo>
                  <a:lnTo>
                    <a:pt x="5346484" y="518375"/>
                  </a:lnTo>
                  <a:lnTo>
                    <a:pt x="5346484" y="116636"/>
                  </a:lnTo>
                  <a:close/>
                </a:path>
                <a:path w="6692900" h="635000">
                  <a:moveTo>
                    <a:pt x="6019584" y="116636"/>
                  </a:moveTo>
                  <a:lnTo>
                    <a:pt x="6016676" y="74714"/>
                  </a:lnTo>
                  <a:lnTo>
                    <a:pt x="5991923" y="27774"/>
                  </a:lnTo>
                  <a:lnTo>
                    <a:pt x="5959551" y="7137"/>
                  </a:lnTo>
                  <a:lnTo>
                    <a:pt x="5903061" y="114"/>
                  </a:lnTo>
                  <a:lnTo>
                    <a:pt x="5530304" y="0"/>
                  </a:lnTo>
                  <a:lnTo>
                    <a:pt x="5501322" y="114"/>
                  </a:lnTo>
                  <a:lnTo>
                    <a:pt x="5459400" y="3022"/>
                  </a:lnTo>
                  <a:lnTo>
                    <a:pt x="5412460" y="27774"/>
                  </a:lnTo>
                  <a:lnTo>
                    <a:pt x="5391836" y="60147"/>
                  </a:lnTo>
                  <a:lnTo>
                    <a:pt x="5384800" y="116636"/>
                  </a:lnTo>
                  <a:lnTo>
                    <a:pt x="5384800" y="518375"/>
                  </a:lnTo>
                  <a:lnTo>
                    <a:pt x="5387708" y="560298"/>
                  </a:lnTo>
                  <a:lnTo>
                    <a:pt x="5412460" y="607237"/>
                  </a:lnTo>
                  <a:lnTo>
                    <a:pt x="5444845" y="627862"/>
                  </a:lnTo>
                  <a:lnTo>
                    <a:pt x="5501322" y="634898"/>
                  </a:lnTo>
                  <a:lnTo>
                    <a:pt x="5903061" y="634898"/>
                  </a:lnTo>
                  <a:lnTo>
                    <a:pt x="5944984" y="631990"/>
                  </a:lnTo>
                  <a:lnTo>
                    <a:pt x="5991923" y="607237"/>
                  </a:lnTo>
                  <a:lnTo>
                    <a:pt x="6012561" y="574852"/>
                  </a:lnTo>
                  <a:lnTo>
                    <a:pt x="6019584" y="518375"/>
                  </a:lnTo>
                  <a:lnTo>
                    <a:pt x="6019584" y="116636"/>
                  </a:lnTo>
                  <a:close/>
                </a:path>
                <a:path w="6692900" h="635000">
                  <a:moveTo>
                    <a:pt x="6692684" y="116636"/>
                  </a:moveTo>
                  <a:lnTo>
                    <a:pt x="6689776" y="74714"/>
                  </a:lnTo>
                  <a:lnTo>
                    <a:pt x="6665023" y="27774"/>
                  </a:lnTo>
                  <a:lnTo>
                    <a:pt x="6632651" y="7137"/>
                  </a:lnTo>
                  <a:lnTo>
                    <a:pt x="6576161" y="114"/>
                  </a:lnTo>
                  <a:lnTo>
                    <a:pt x="6203404" y="0"/>
                  </a:lnTo>
                  <a:lnTo>
                    <a:pt x="6174422" y="114"/>
                  </a:lnTo>
                  <a:lnTo>
                    <a:pt x="6132500" y="3022"/>
                  </a:lnTo>
                  <a:lnTo>
                    <a:pt x="6085560" y="27774"/>
                  </a:lnTo>
                  <a:lnTo>
                    <a:pt x="6064936" y="60147"/>
                  </a:lnTo>
                  <a:lnTo>
                    <a:pt x="6057900" y="116636"/>
                  </a:lnTo>
                  <a:lnTo>
                    <a:pt x="6057900" y="518375"/>
                  </a:lnTo>
                  <a:lnTo>
                    <a:pt x="6060808" y="560298"/>
                  </a:lnTo>
                  <a:lnTo>
                    <a:pt x="6085560" y="607237"/>
                  </a:lnTo>
                  <a:lnTo>
                    <a:pt x="6117945" y="627862"/>
                  </a:lnTo>
                  <a:lnTo>
                    <a:pt x="6174422" y="634898"/>
                  </a:lnTo>
                  <a:lnTo>
                    <a:pt x="6576161" y="634898"/>
                  </a:lnTo>
                  <a:lnTo>
                    <a:pt x="6618084" y="631990"/>
                  </a:lnTo>
                  <a:lnTo>
                    <a:pt x="6665023" y="607237"/>
                  </a:lnTo>
                  <a:lnTo>
                    <a:pt x="6685661" y="574852"/>
                  </a:lnTo>
                  <a:lnTo>
                    <a:pt x="6692684" y="518375"/>
                  </a:lnTo>
                  <a:lnTo>
                    <a:pt x="6692684" y="116636"/>
                  </a:lnTo>
                  <a:close/>
                </a:path>
              </a:pathLst>
            </a:custGeom>
            <a:solidFill>
              <a:srgbClr val="34A5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640543" y="5802283"/>
              <a:ext cx="670560" cy="1477645"/>
            </a:xfrm>
            <a:custGeom>
              <a:avLst/>
              <a:gdLst/>
              <a:ahLst/>
              <a:cxnLst/>
              <a:rect l="l" t="t" r="r" b="b"/>
              <a:pathLst>
                <a:path w="670560" h="1477645">
                  <a:moveTo>
                    <a:pt x="670179" y="0"/>
                  </a:moveTo>
                  <a:lnTo>
                    <a:pt x="625913" y="52256"/>
                  </a:lnTo>
                  <a:lnTo>
                    <a:pt x="591018" y="95086"/>
                  </a:lnTo>
                  <a:lnTo>
                    <a:pt x="557113" y="138026"/>
                  </a:lnTo>
                  <a:lnTo>
                    <a:pt x="524197" y="181077"/>
                  </a:lnTo>
                  <a:lnTo>
                    <a:pt x="492270" y="224238"/>
                  </a:lnTo>
                  <a:lnTo>
                    <a:pt x="461333" y="267510"/>
                  </a:lnTo>
                  <a:lnTo>
                    <a:pt x="431385" y="310892"/>
                  </a:lnTo>
                  <a:lnTo>
                    <a:pt x="402427" y="354384"/>
                  </a:lnTo>
                  <a:lnTo>
                    <a:pt x="374458" y="397988"/>
                  </a:lnTo>
                  <a:lnTo>
                    <a:pt x="347478" y="441701"/>
                  </a:lnTo>
                  <a:lnTo>
                    <a:pt x="321487" y="485526"/>
                  </a:lnTo>
                  <a:lnTo>
                    <a:pt x="296486" y="529460"/>
                  </a:lnTo>
                  <a:lnTo>
                    <a:pt x="272474" y="573506"/>
                  </a:lnTo>
                  <a:lnTo>
                    <a:pt x="249452" y="617662"/>
                  </a:lnTo>
                  <a:lnTo>
                    <a:pt x="227419" y="661928"/>
                  </a:lnTo>
                  <a:lnTo>
                    <a:pt x="206375" y="706305"/>
                  </a:lnTo>
                  <a:lnTo>
                    <a:pt x="186320" y="750793"/>
                  </a:lnTo>
                  <a:lnTo>
                    <a:pt x="167255" y="795391"/>
                  </a:lnTo>
                  <a:lnTo>
                    <a:pt x="149180" y="840099"/>
                  </a:lnTo>
                  <a:lnTo>
                    <a:pt x="132093" y="884919"/>
                  </a:lnTo>
                  <a:lnTo>
                    <a:pt x="115996" y="929848"/>
                  </a:lnTo>
                  <a:lnTo>
                    <a:pt x="100888" y="974889"/>
                  </a:lnTo>
                  <a:lnTo>
                    <a:pt x="86770" y="1020040"/>
                  </a:lnTo>
                  <a:lnTo>
                    <a:pt x="73641" y="1065301"/>
                  </a:lnTo>
                  <a:lnTo>
                    <a:pt x="61501" y="1110673"/>
                  </a:lnTo>
                  <a:lnTo>
                    <a:pt x="50351" y="1156156"/>
                  </a:lnTo>
                  <a:lnTo>
                    <a:pt x="40190" y="1201749"/>
                  </a:lnTo>
                  <a:lnTo>
                    <a:pt x="31018" y="1247453"/>
                  </a:lnTo>
                  <a:lnTo>
                    <a:pt x="22836" y="1293268"/>
                  </a:lnTo>
                  <a:lnTo>
                    <a:pt x="15643" y="1339193"/>
                  </a:lnTo>
                  <a:lnTo>
                    <a:pt x="9439" y="1385228"/>
                  </a:lnTo>
                  <a:lnTo>
                    <a:pt x="4225" y="1431375"/>
                  </a:lnTo>
                  <a:lnTo>
                    <a:pt x="0" y="1477632"/>
                  </a:lnTo>
                </a:path>
              </a:pathLst>
            </a:custGeom>
            <a:ln w="25400">
              <a:solidFill>
                <a:srgbClr val="2489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256550" y="5735508"/>
              <a:ext cx="113030" cy="116839"/>
            </a:xfrm>
            <a:custGeom>
              <a:avLst/>
              <a:gdLst/>
              <a:ahLst/>
              <a:cxnLst/>
              <a:rect l="l" t="t" r="r" b="b"/>
              <a:pathLst>
                <a:path w="113029" h="116839">
                  <a:moveTo>
                    <a:pt x="91574" y="116557"/>
                  </a:moveTo>
                  <a:lnTo>
                    <a:pt x="112861" y="0"/>
                  </a:lnTo>
                  <a:lnTo>
                    <a:pt x="0" y="36067"/>
                  </a:lnTo>
                </a:path>
                <a:path w="113029" h="116839">
                  <a:moveTo>
                    <a:pt x="45787" y="76312"/>
                  </a:moveTo>
                  <a:lnTo>
                    <a:pt x="112861" y="0"/>
                  </a:lnTo>
                </a:path>
              </a:pathLst>
            </a:custGeom>
            <a:ln w="25399">
              <a:solidFill>
                <a:srgbClr val="2489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7760633" y="6149340"/>
            <a:ext cx="1844039" cy="121920"/>
            <a:chOff x="7760633" y="6149340"/>
            <a:chExt cx="1844039" cy="121920"/>
          </a:xfrm>
        </p:grpSpPr>
        <p:sp>
          <p:nvSpPr>
            <p:cNvPr id="10" name="object 10"/>
            <p:cNvSpPr/>
            <p:nvPr/>
          </p:nvSpPr>
          <p:spPr>
            <a:xfrm>
              <a:off x="7760633" y="6210300"/>
              <a:ext cx="1734820" cy="0"/>
            </a:xfrm>
            <a:custGeom>
              <a:avLst/>
              <a:gdLst/>
              <a:ahLst/>
              <a:cxnLst/>
              <a:rect l="l" t="t" r="r" b="b"/>
              <a:pathLst>
                <a:path w="1734820">
                  <a:moveTo>
                    <a:pt x="0" y="0"/>
                  </a:moveTo>
                  <a:lnTo>
                    <a:pt x="1721993" y="0"/>
                  </a:lnTo>
                  <a:lnTo>
                    <a:pt x="1734693" y="0"/>
                  </a:lnTo>
                </a:path>
              </a:pathLst>
            </a:custGeom>
            <a:ln w="25400">
              <a:solidFill>
                <a:srgbClr val="34A5D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482627" y="6149340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20" h="121920">
                  <a:moveTo>
                    <a:pt x="0" y="0"/>
                  </a:moveTo>
                  <a:lnTo>
                    <a:pt x="0" y="121920"/>
                  </a:lnTo>
                  <a:lnTo>
                    <a:pt x="121920" y="609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4A5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3400252" y="6149340"/>
            <a:ext cx="1844039" cy="121920"/>
            <a:chOff x="3400252" y="6149340"/>
            <a:chExt cx="1844039" cy="121920"/>
          </a:xfrm>
        </p:grpSpPr>
        <p:sp>
          <p:nvSpPr>
            <p:cNvPr id="13" name="object 13"/>
            <p:cNvSpPr/>
            <p:nvPr/>
          </p:nvSpPr>
          <p:spPr>
            <a:xfrm>
              <a:off x="3509473" y="6210300"/>
              <a:ext cx="1734820" cy="0"/>
            </a:xfrm>
            <a:custGeom>
              <a:avLst/>
              <a:gdLst/>
              <a:ahLst/>
              <a:cxnLst/>
              <a:rect l="l" t="t" r="r" b="b"/>
              <a:pathLst>
                <a:path w="1734820">
                  <a:moveTo>
                    <a:pt x="1734692" y="0"/>
                  </a:moveTo>
                  <a:lnTo>
                    <a:pt x="12699" y="0"/>
                  </a:lnTo>
                  <a:lnTo>
                    <a:pt x="0" y="0"/>
                  </a:lnTo>
                </a:path>
              </a:pathLst>
            </a:custGeom>
            <a:ln w="25400">
              <a:solidFill>
                <a:srgbClr val="34A5D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400252" y="6149340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20" h="121920">
                  <a:moveTo>
                    <a:pt x="121920" y="0"/>
                  </a:moveTo>
                  <a:lnTo>
                    <a:pt x="0" y="60960"/>
                  </a:lnTo>
                  <a:lnTo>
                    <a:pt x="121920" y="121920"/>
                  </a:lnTo>
                  <a:lnTo>
                    <a:pt x="121920" y="0"/>
                  </a:lnTo>
                  <a:close/>
                </a:path>
              </a:pathLst>
            </a:custGeom>
            <a:solidFill>
              <a:srgbClr val="34A5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/>
          <p:nvPr/>
        </p:nvSpPr>
        <p:spPr>
          <a:xfrm>
            <a:off x="2877567" y="4019550"/>
            <a:ext cx="7249795" cy="635000"/>
          </a:xfrm>
          <a:custGeom>
            <a:avLst/>
            <a:gdLst/>
            <a:ahLst/>
            <a:cxnLst/>
            <a:rect l="l" t="t" r="r" b="b"/>
            <a:pathLst>
              <a:path w="7249795" h="635000">
                <a:moveTo>
                  <a:pt x="6958457" y="0"/>
                </a:moveTo>
                <a:lnTo>
                  <a:pt x="291211" y="0"/>
                </a:lnTo>
                <a:lnTo>
                  <a:pt x="233260" y="223"/>
                </a:lnTo>
                <a:lnTo>
                  <a:pt x="186526" y="1784"/>
                </a:lnTo>
                <a:lnTo>
                  <a:pt x="120294" y="14274"/>
                </a:lnTo>
                <a:lnTo>
                  <a:pt x="85462" y="31476"/>
                </a:lnTo>
                <a:lnTo>
                  <a:pt x="55530" y="55530"/>
                </a:lnTo>
                <a:lnTo>
                  <a:pt x="31476" y="85462"/>
                </a:lnTo>
                <a:lnTo>
                  <a:pt x="14274" y="120294"/>
                </a:lnTo>
                <a:lnTo>
                  <a:pt x="1784" y="186526"/>
                </a:lnTo>
                <a:lnTo>
                  <a:pt x="223" y="233260"/>
                </a:lnTo>
                <a:lnTo>
                  <a:pt x="0" y="291211"/>
                </a:lnTo>
                <a:lnTo>
                  <a:pt x="223" y="401739"/>
                </a:lnTo>
                <a:lnTo>
                  <a:pt x="1784" y="448473"/>
                </a:lnTo>
                <a:lnTo>
                  <a:pt x="14274" y="514705"/>
                </a:lnTo>
                <a:lnTo>
                  <a:pt x="31476" y="549537"/>
                </a:lnTo>
                <a:lnTo>
                  <a:pt x="55530" y="579469"/>
                </a:lnTo>
                <a:lnTo>
                  <a:pt x="85462" y="603523"/>
                </a:lnTo>
                <a:lnTo>
                  <a:pt x="120294" y="620725"/>
                </a:lnTo>
                <a:lnTo>
                  <a:pt x="186526" y="633215"/>
                </a:lnTo>
                <a:lnTo>
                  <a:pt x="233260" y="634776"/>
                </a:lnTo>
                <a:lnTo>
                  <a:pt x="291211" y="635000"/>
                </a:lnTo>
                <a:lnTo>
                  <a:pt x="6958457" y="635000"/>
                </a:lnTo>
                <a:lnTo>
                  <a:pt x="7016407" y="634776"/>
                </a:lnTo>
                <a:lnTo>
                  <a:pt x="7063139" y="633215"/>
                </a:lnTo>
                <a:lnTo>
                  <a:pt x="7129360" y="620725"/>
                </a:lnTo>
                <a:lnTo>
                  <a:pt x="7164200" y="603523"/>
                </a:lnTo>
                <a:lnTo>
                  <a:pt x="7194135" y="579469"/>
                </a:lnTo>
                <a:lnTo>
                  <a:pt x="7218191" y="549537"/>
                </a:lnTo>
                <a:lnTo>
                  <a:pt x="7235393" y="514705"/>
                </a:lnTo>
                <a:lnTo>
                  <a:pt x="7247883" y="448473"/>
                </a:lnTo>
                <a:lnTo>
                  <a:pt x="7249444" y="401739"/>
                </a:lnTo>
                <a:lnTo>
                  <a:pt x="7249667" y="343789"/>
                </a:lnTo>
                <a:lnTo>
                  <a:pt x="7249444" y="233260"/>
                </a:lnTo>
                <a:lnTo>
                  <a:pt x="7247883" y="186526"/>
                </a:lnTo>
                <a:lnTo>
                  <a:pt x="7235393" y="120294"/>
                </a:lnTo>
                <a:lnTo>
                  <a:pt x="7218191" y="85462"/>
                </a:lnTo>
                <a:lnTo>
                  <a:pt x="7194135" y="55530"/>
                </a:lnTo>
                <a:lnTo>
                  <a:pt x="7164200" y="31476"/>
                </a:lnTo>
                <a:lnTo>
                  <a:pt x="7129360" y="14274"/>
                </a:lnTo>
                <a:lnTo>
                  <a:pt x="7063139" y="1784"/>
                </a:lnTo>
                <a:lnTo>
                  <a:pt x="7016407" y="223"/>
                </a:lnTo>
                <a:lnTo>
                  <a:pt x="6958457" y="0"/>
                </a:lnTo>
                <a:close/>
              </a:path>
            </a:pathLst>
          </a:custGeom>
          <a:solidFill>
            <a:srgbClr val="A7AAA9">
              <a:alpha val="2542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379152" y="4148837"/>
            <a:ext cx="62344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85165" algn="l"/>
                <a:tab pos="1358265" algn="l"/>
                <a:tab pos="2031364" algn="l"/>
                <a:tab pos="2704465" algn="l"/>
                <a:tab pos="3377565" algn="l"/>
                <a:tab pos="4050665" algn="l"/>
                <a:tab pos="4723765" algn="l"/>
                <a:tab pos="5396865" algn="l"/>
                <a:tab pos="6069965" algn="l"/>
              </a:tabLst>
            </a:pPr>
            <a:r>
              <a:rPr sz="2000" spc="-50" dirty="0">
                <a:solidFill>
                  <a:srgbClr val="222222"/>
                </a:solidFill>
                <a:latin typeface="AvenirNext-Medium"/>
                <a:cs typeface="AvenirNext-Medium"/>
              </a:rPr>
              <a:t>0</a:t>
            </a:r>
            <a:r>
              <a:rPr sz="2000" dirty="0">
                <a:solidFill>
                  <a:srgbClr val="222222"/>
                </a:solidFill>
                <a:latin typeface="AvenirNext-Medium"/>
                <a:cs typeface="AvenirNext-Medium"/>
              </a:rPr>
              <a:t>	</a:t>
            </a:r>
            <a:r>
              <a:rPr sz="2000" spc="-50" dirty="0">
                <a:solidFill>
                  <a:srgbClr val="222222"/>
                </a:solidFill>
                <a:latin typeface="AvenirNext-Medium"/>
                <a:cs typeface="AvenirNext-Medium"/>
              </a:rPr>
              <a:t>1</a:t>
            </a:r>
            <a:r>
              <a:rPr sz="2000" dirty="0">
                <a:solidFill>
                  <a:srgbClr val="222222"/>
                </a:solidFill>
                <a:latin typeface="AvenirNext-Medium"/>
                <a:cs typeface="AvenirNext-Medium"/>
              </a:rPr>
              <a:t>	</a:t>
            </a:r>
            <a:r>
              <a:rPr sz="2000" spc="-50" dirty="0">
                <a:solidFill>
                  <a:srgbClr val="222222"/>
                </a:solidFill>
                <a:latin typeface="AvenirNext-Medium"/>
                <a:cs typeface="AvenirNext-Medium"/>
              </a:rPr>
              <a:t>2</a:t>
            </a:r>
            <a:r>
              <a:rPr sz="2000" dirty="0">
                <a:solidFill>
                  <a:srgbClr val="222222"/>
                </a:solidFill>
                <a:latin typeface="AvenirNext-Medium"/>
                <a:cs typeface="AvenirNext-Medium"/>
              </a:rPr>
              <a:t>	</a:t>
            </a:r>
            <a:r>
              <a:rPr sz="2000" spc="-60" dirty="0">
                <a:solidFill>
                  <a:srgbClr val="222222"/>
                </a:solidFill>
                <a:latin typeface="AvenirNext-Medium"/>
                <a:cs typeface="AvenirNext-Medium"/>
              </a:rPr>
              <a:t>3</a:t>
            </a:r>
            <a:r>
              <a:rPr sz="2000" dirty="0">
                <a:solidFill>
                  <a:srgbClr val="222222"/>
                </a:solidFill>
                <a:latin typeface="AvenirNext-Medium"/>
                <a:cs typeface="AvenirNext-Medium"/>
              </a:rPr>
              <a:t>	</a:t>
            </a:r>
            <a:r>
              <a:rPr sz="2000" spc="-50" dirty="0">
                <a:solidFill>
                  <a:srgbClr val="222222"/>
                </a:solidFill>
                <a:latin typeface="AvenirNext-Medium"/>
                <a:cs typeface="AvenirNext-Medium"/>
              </a:rPr>
              <a:t>4</a:t>
            </a:r>
            <a:r>
              <a:rPr sz="2000" dirty="0">
                <a:solidFill>
                  <a:srgbClr val="222222"/>
                </a:solidFill>
                <a:latin typeface="AvenirNext-Medium"/>
                <a:cs typeface="AvenirNext-Medium"/>
              </a:rPr>
              <a:t>	</a:t>
            </a:r>
            <a:r>
              <a:rPr sz="2000" spc="-50" dirty="0">
                <a:solidFill>
                  <a:srgbClr val="222222"/>
                </a:solidFill>
                <a:latin typeface="AvenirNext-Medium"/>
                <a:cs typeface="AvenirNext-Medium"/>
              </a:rPr>
              <a:t>5</a:t>
            </a:r>
            <a:r>
              <a:rPr sz="2000" dirty="0">
                <a:solidFill>
                  <a:srgbClr val="222222"/>
                </a:solidFill>
                <a:latin typeface="AvenirNext-Medium"/>
                <a:cs typeface="AvenirNext-Medium"/>
              </a:rPr>
              <a:t>	</a:t>
            </a:r>
            <a:r>
              <a:rPr sz="2000" spc="-50" dirty="0">
                <a:solidFill>
                  <a:srgbClr val="222222"/>
                </a:solidFill>
                <a:latin typeface="AvenirNext-Medium"/>
                <a:cs typeface="AvenirNext-Medium"/>
              </a:rPr>
              <a:t>6</a:t>
            </a:r>
            <a:r>
              <a:rPr sz="2000" dirty="0">
                <a:solidFill>
                  <a:srgbClr val="222222"/>
                </a:solidFill>
                <a:latin typeface="AvenirNext-Medium"/>
                <a:cs typeface="AvenirNext-Medium"/>
              </a:rPr>
              <a:t>	</a:t>
            </a:r>
            <a:r>
              <a:rPr sz="2000" spc="-50" dirty="0">
                <a:solidFill>
                  <a:srgbClr val="222222"/>
                </a:solidFill>
                <a:latin typeface="AvenirNext-Medium"/>
                <a:cs typeface="AvenirNext-Medium"/>
              </a:rPr>
              <a:t>7</a:t>
            </a:r>
            <a:r>
              <a:rPr sz="2000" dirty="0">
                <a:solidFill>
                  <a:srgbClr val="222222"/>
                </a:solidFill>
                <a:latin typeface="AvenirNext-Medium"/>
                <a:cs typeface="AvenirNext-Medium"/>
              </a:rPr>
              <a:t>	</a:t>
            </a:r>
            <a:r>
              <a:rPr sz="2000" spc="-50" dirty="0">
                <a:solidFill>
                  <a:srgbClr val="222222"/>
                </a:solidFill>
                <a:latin typeface="AvenirNext-Medium"/>
                <a:cs typeface="AvenirNext-Medium"/>
              </a:rPr>
              <a:t>8</a:t>
            </a:r>
            <a:r>
              <a:rPr sz="2000" dirty="0">
                <a:solidFill>
                  <a:srgbClr val="222222"/>
                </a:solidFill>
                <a:latin typeface="AvenirNext-Medium"/>
                <a:cs typeface="AvenirNext-Medium"/>
              </a:rPr>
              <a:t>	</a:t>
            </a:r>
            <a:r>
              <a:rPr sz="2000" spc="-50" dirty="0">
                <a:solidFill>
                  <a:srgbClr val="222222"/>
                </a:solidFill>
                <a:latin typeface="AvenirNext-Medium"/>
                <a:cs typeface="AvenirNext-Medium"/>
              </a:rPr>
              <a:t>9</a:t>
            </a:r>
            <a:endParaRPr sz="2000">
              <a:latin typeface="AvenirNext-Medium"/>
              <a:cs typeface="AvenirNext-Medium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2600361" y="3030275"/>
            <a:ext cx="965835" cy="1116965"/>
            <a:chOff x="2600361" y="3030275"/>
            <a:chExt cx="965835" cy="1116965"/>
          </a:xfrm>
        </p:grpSpPr>
        <p:sp>
          <p:nvSpPr>
            <p:cNvPr id="18" name="object 18"/>
            <p:cNvSpPr/>
            <p:nvPr/>
          </p:nvSpPr>
          <p:spPr>
            <a:xfrm>
              <a:off x="2613061" y="3042975"/>
              <a:ext cx="879475" cy="1002665"/>
            </a:xfrm>
            <a:custGeom>
              <a:avLst/>
              <a:gdLst/>
              <a:ahLst/>
              <a:cxnLst/>
              <a:rect l="l" t="t" r="r" b="b"/>
              <a:pathLst>
                <a:path w="879475" h="1002664">
                  <a:moveTo>
                    <a:pt x="879424" y="1002652"/>
                  </a:moveTo>
                  <a:lnTo>
                    <a:pt x="874240" y="943074"/>
                  </a:lnTo>
                  <a:lnTo>
                    <a:pt x="867663" y="897094"/>
                  </a:lnTo>
                  <a:lnTo>
                    <a:pt x="859260" y="852025"/>
                  </a:lnTo>
                  <a:lnTo>
                    <a:pt x="849031" y="807867"/>
                  </a:lnTo>
                  <a:lnTo>
                    <a:pt x="836977" y="764620"/>
                  </a:lnTo>
                  <a:lnTo>
                    <a:pt x="823097" y="722284"/>
                  </a:lnTo>
                  <a:lnTo>
                    <a:pt x="807392" y="680860"/>
                  </a:lnTo>
                  <a:lnTo>
                    <a:pt x="789861" y="640346"/>
                  </a:lnTo>
                  <a:lnTo>
                    <a:pt x="770504" y="600743"/>
                  </a:lnTo>
                  <a:lnTo>
                    <a:pt x="749322" y="562052"/>
                  </a:lnTo>
                  <a:lnTo>
                    <a:pt x="726314" y="524271"/>
                  </a:lnTo>
                  <a:lnTo>
                    <a:pt x="701481" y="487401"/>
                  </a:lnTo>
                  <a:lnTo>
                    <a:pt x="674822" y="451443"/>
                  </a:lnTo>
                  <a:lnTo>
                    <a:pt x="646337" y="416395"/>
                  </a:lnTo>
                  <a:lnTo>
                    <a:pt x="616027" y="382258"/>
                  </a:lnTo>
                  <a:lnTo>
                    <a:pt x="583891" y="349033"/>
                  </a:lnTo>
                  <a:lnTo>
                    <a:pt x="549930" y="316718"/>
                  </a:lnTo>
                  <a:lnTo>
                    <a:pt x="514143" y="285315"/>
                  </a:lnTo>
                  <a:lnTo>
                    <a:pt x="476530" y="254822"/>
                  </a:lnTo>
                  <a:lnTo>
                    <a:pt x="437092" y="225240"/>
                  </a:lnTo>
                  <a:lnTo>
                    <a:pt x="395829" y="196570"/>
                  </a:lnTo>
                  <a:lnTo>
                    <a:pt x="352739" y="168810"/>
                  </a:lnTo>
                  <a:lnTo>
                    <a:pt x="307825" y="141961"/>
                  </a:lnTo>
                  <a:lnTo>
                    <a:pt x="261084" y="116024"/>
                  </a:lnTo>
                  <a:lnTo>
                    <a:pt x="212518" y="90997"/>
                  </a:lnTo>
                  <a:lnTo>
                    <a:pt x="162127" y="66881"/>
                  </a:lnTo>
                  <a:lnTo>
                    <a:pt x="109910" y="43676"/>
                  </a:lnTo>
                  <a:lnTo>
                    <a:pt x="55868" y="21382"/>
                  </a:lnTo>
                  <a:lnTo>
                    <a:pt x="0" y="0"/>
                  </a:lnTo>
                </a:path>
              </a:pathLst>
            </a:custGeom>
            <a:ln w="25400">
              <a:solidFill>
                <a:srgbClr val="2489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431131" y="4030874"/>
              <a:ext cx="121920" cy="104139"/>
            </a:xfrm>
            <a:custGeom>
              <a:avLst/>
              <a:gdLst/>
              <a:ahLst/>
              <a:cxnLst/>
              <a:rect l="l" t="t" r="r" b="b"/>
              <a:pathLst>
                <a:path w="121920" h="104139">
                  <a:moveTo>
                    <a:pt x="0" y="4121"/>
                  </a:moveTo>
                  <a:lnTo>
                    <a:pt x="64359" y="103602"/>
                  </a:lnTo>
                  <a:lnTo>
                    <a:pt x="121850" y="0"/>
                  </a:lnTo>
                </a:path>
                <a:path w="121920" h="104139">
                  <a:moveTo>
                    <a:pt x="60925" y="2060"/>
                  </a:moveTo>
                  <a:lnTo>
                    <a:pt x="64359" y="103602"/>
                  </a:lnTo>
                </a:path>
              </a:pathLst>
            </a:custGeom>
            <a:ln w="25400">
              <a:solidFill>
                <a:srgbClr val="2489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10275008" y="3393509"/>
            <a:ext cx="1216660" cy="956944"/>
            <a:chOff x="10275008" y="3393509"/>
            <a:chExt cx="1216660" cy="956944"/>
          </a:xfrm>
        </p:grpSpPr>
        <p:sp>
          <p:nvSpPr>
            <p:cNvPr id="21" name="object 21"/>
            <p:cNvSpPr/>
            <p:nvPr/>
          </p:nvSpPr>
          <p:spPr>
            <a:xfrm>
              <a:off x="10372103" y="3406209"/>
              <a:ext cx="1106805" cy="877569"/>
            </a:xfrm>
            <a:custGeom>
              <a:avLst/>
              <a:gdLst/>
              <a:ahLst/>
              <a:cxnLst/>
              <a:rect l="l" t="t" r="r" b="b"/>
              <a:pathLst>
                <a:path w="1106804" h="877570">
                  <a:moveTo>
                    <a:pt x="0" y="877557"/>
                  </a:moveTo>
                  <a:lnTo>
                    <a:pt x="65112" y="854284"/>
                  </a:lnTo>
                  <a:lnTo>
                    <a:pt x="117078" y="834226"/>
                  </a:lnTo>
                  <a:lnTo>
                    <a:pt x="167950" y="813393"/>
                  </a:lnTo>
                  <a:lnTo>
                    <a:pt x="217728" y="791785"/>
                  </a:lnTo>
                  <a:lnTo>
                    <a:pt x="266413" y="769404"/>
                  </a:lnTo>
                  <a:lnTo>
                    <a:pt x="314004" y="746249"/>
                  </a:lnTo>
                  <a:lnTo>
                    <a:pt x="360501" y="722319"/>
                  </a:lnTo>
                  <a:lnTo>
                    <a:pt x="405905" y="697615"/>
                  </a:lnTo>
                  <a:lnTo>
                    <a:pt x="450214" y="672137"/>
                  </a:lnTo>
                  <a:lnTo>
                    <a:pt x="493430" y="645885"/>
                  </a:lnTo>
                  <a:lnTo>
                    <a:pt x="535553" y="618859"/>
                  </a:lnTo>
                  <a:lnTo>
                    <a:pt x="576581" y="591059"/>
                  </a:lnTo>
                  <a:lnTo>
                    <a:pt x="616516" y="562484"/>
                  </a:lnTo>
                  <a:lnTo>
                    <a:pt x="655357" y="533135"/>
                  </a:lnTo>
                  <a:lnTo>
                    <a:pt x="693105" y="503012"/>
                  </a:lnTo>
                  <a:lnTo>
                    <a:pt x="729759" y="472115"/>
                  </a:lnTo>
                  <a:lnTo>
                    <a:pt x="765319" y="440444"/>
                  </a:lnTo>
                  <a:lnTo>
                    <a:pt x="799786" y="407998"/>
                  </a:lnTo>
                  <a:lnTo>
                    <a:pt x="833159" y="374779"/>
                  </a:lnTo>
                  <a:lnTo>
                    <a:pt x="865438" y="340785"/>
                  </a:lnTo>
                  <a:lnTo>
                    <a:pt x="896624" y="306016"/>
                  </a:lnTo>
                  <a:lnTo>
                    <a:pt x="926716" y="270474"/>
                  </a:lnTo>
                  <a:lnTo>
                    <a:pt x="955715" y="234158"/>
                  </a:lnTo>
                  <a:lnTo>
                    <a:pt x="983620" y="197067"/>
                  </a:lnTo>
                  <a:lnTo>
                    <a:pt x="1010431" y="159202"/>
                  </a:lnTo>
                  <a:lnTo>
                    <a:pt x="1036149" y="120563"/>
                  </a:lnTo>
                  <a:lnTo>
                    <a:pt x="1060773" y="81149"/>
                  </a:lnTo>
                  <a:lnTo>
                    <a:pt x="1084304" y="40961"/>
                  </a:lnTo>
                  <a:lnTo>
                    <a:pt x="1106741" y="0"/>
                  </a:lnTo>
                </a:path>
              </a:pathLst>
            </a:custGeom>
            <a:ln w="25400">
              <a:solidFill>
                <a:srgbClr val="2489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0287708" y="4221905"/>
              <a:ext cx="116205" cy="116205"/>
            </a:xfrm>
            <a:custGeom>
              <a:avLst/>
              <a:gdLst/>
              <a:ahLst/>
              <a:cxnLst/>
              <a:rect l="l" t="t" r="r" b="b"/>
              <a:pathLst>
                <a:path w="116204" h="116204">
                  <a:moveTo>
                    <a:pt x="77294" y="0"/>
                  </a:moveTo>
                  <a:lnTo>
                    <a:pt x="0" y="89800"/>
                  </a:lnTo>
                  <a:lnTo>
                    <a:pt x="115610" y="115742"/>
                  </a:lnTo>
                </a:path>
                <a:path w="116204" h="116204">
                  <a:moveTo>
                    <a:pt x="96452" y="57871"/>
                  </a:moveTo>
                  <a:lnTo>
                    <a:pt x="0" y="89800"/>
                  </a:lnTo>
                </a:path>
              </a:pathLst>
            </a:custGeom>
            <a:ln w="25400">
              <a:solidFill>
                <a:srgbClr val="2489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10677397" y="2975498"/>
            <a:ext cx="15405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2489BF"/>
                </a:solidFill>
                <a:latin typeface="AvenirNext-Medium"/>
                <a:cs typeface="AvenirNext-Medium"/>
              </a:rPr>
              <a:t>Array</a:t>
            </a:r>
            <a:r>
              <a:rPr sz="2000" spc="-30" dirty="0">
                <a:solidFill>
                  <a:srgbClr val="2489BF"/>
                </a:solidFill>
                <a:latin typeface="AvenirNext-Medium"/>
                <a:cs typeface="AvenirNext-Medium"/>
              </a:rPr>
              <a:t> </a:t>
            </a:r>
            <a:r>
              <a:rPr sz="2000" spc="-10" dirty="0">
                <a:solidFill>
                  <a:srgbClr val="2489BF"/>
                </a:solidFill>
                <a:latin typeface="AvenirNext-Medium"/>
                <a:cs typeface="AvenirNext-Medium"/>
              </a:rPr>
              <a:t>indices</a:t>
            </a:r>
            <a:endParaRPr sz="2000">
              <a:latin typeface="AvenirNext-Medium"/>
              <a:cs typeface="AvenirNext-Medium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10243560" y="5300732"/>
            <a:ext cx="1287145" cy="1644014"/>
            <a:chOff x="10243560" y="5300732"/>
            <a:chExt cx="1287145" cy="1644014"/>
          </a:xfrm>
        </p:grpSpPr>
        <p:sp>
          <p:nvSpPr>
            <p:cNvPr id="25" name="object 25"/>
            <p:cNvSpPr/>
            <p:nvPr/>
          </p:nvSpPr>
          <p:spPr>
            <a:xfrm>
              <a:off x="10342863" y="5369951"/>
              <a:ext cx="1175385" cy="1562100"/>
            </a:xfrm>
            <a:custGeom>
              <a:avLst/>
              <a:gdLst/>
              <a:ahLst/>
              <a:cxnLst/>
              <a:rect l="l" t="t" r="r" b="b"/>
              <a:pathLst>
                <a:path w="1175384" h="1562100">
                  <a:moveTo>
                    <a:pt x="0" y="0"/>
                  </a:moveTo>
                  <a:lnTo>
                    <a:pt x="64498" y="16844"/>
                  </a:lnTo>
                  <a:lnTo>
                    <a:pt x="115432" y="31757"/>
                  </a:lnTo>
                  <a:lnTo>
                    <a:pt x="165170" y="47610"/>
                  </a:lnTo>
                  <a:lnTo>
                    <a:pt x="213712" y="64402"/>
                  </a:lnTo>
                  <a:lnTo>
                    <a:pt x="261059" y="82134"/>
                  </a:lnTo>
                  <a:lnTo>
                    <a:pt x="307210" y="100805"/>
                  </a:lnTo>
                  <a:lnTo>
                    <a:pt x="352165" y="120415"/>
                  </a:lnTo>
                  <a:lnTo>
                    <a:pt x="395925" y="140965"/>
                  </a:lnTo>
                  <a:lnTo>
                    <a:pt x="438489" y="162454"/>
                  </a:lnTo>
                  <a:lnTo>
                    <a:pt x="479857" y="184882"/>
                  </a:lnTo>
                  <a:lnTo>
                    <a:pt x="520030" y="208250"/>
                  </a:lnTo>
                  <a:lnTo>
                    <a:pt x="559007" y="232558"/>
                  </a:lnTo>
                  <a:lnTo>
                    <a:pt x="596789" y="257804"/>
                  </a:lnTo>
                  <a:lnTo>
                    <a:pt x="633375" y="283991"/>
                  </a:lnTo>
                  <a:lnTo>
                    <a:pt x="668765" y="311116"/>
                  </a:lnTo>
                  <a:lnTo>
                    <a:pt x="702960" y="339181"/>
                  </a:lnTo>
                  <a:lnTo>
                    <a:pt x="735959" y="368185"/>
                  </a:lnTo>
                  <a:lnTo>
                    <a:pt x="767762" y="398129"/>
                  </a:lnTo>
                  <a:lnTo>
                    <a:pt x="798370" y="429012"/>
                  </a:lnTo>
                  <a:lnTo>
                    <a:pt x="827782" y="460835"/>
                  </a:lnTo>
                  <a:lnTo>
                    <a:pt x="855998" y="493597"/>
                  </a:lnTo>
                  <a:lnTo>
                    <a:pt x="883019" y="527298"/>
                  </a:lnTo>
                  <a:lnTo>
                    <a:pt x="908845" y="561939"/>
                  </a:lnTo>
                  <a:lnTo>
                    <a:pt x="933474" y="597519"/>
                  </a:lnTo>
                  <a:lnTo>
                    <a:pt x="956908" y="634038"/>
                  </a:lnTo>
                  <a:lnTo>
                    <a:pt x="979146" y="671497"/>
                  </a:lnTo>
                  <a:lnTo>
                    <a:pt x="1000189" y="709896"/>
                  </a:lnTo>
                  <a:lnTo>
                    <a:pt x="1020036" y="749233"/>
                  </a:lnTo>
                  <a:lnTo>
                    <a:pt x="1038688" y="789511"/>
                  </a:lnTo>
                  <a:lnTo>
                    <a:pt x="1056144" y="830727"/>
                  </a:lnTo>
                  <a:lnTo>
                    <a:pt x="1072404" y="872883"/>
                  </a:lnTo>
                  <a:lnTo>
                    <a:pt x="1087469" y="915979"/>
                  </a:lnTo>
                  <a:lnTo>
                    <a:pt x="1101338" y="960013"/>
                  </a:lnTo>
                  <a:lnTo>
                    <a:pt x="1114011" y="1004988"/>
                  </a:lnTo>
                  <a:lnTo>
                    <a:pt x="1125489" y="1050901"/>
                  </a:lnTo>
                  <a:lnTo>
                    <a:pt x="1135771" y="1097754"/>
                  </a:lnTo>
                  <a:lnTo>
                    <a:pt x="1144858" y="1145547"/>
                  </a:lnTo>
                  <a:lnTo>
                    <a:pt x="1152749" y="1194279"/>
                  </a:lnTo>
                  <a:lnTo>
                    <a:pt x="1159444" y="1243950"/>
                  </a:lnTo>
                  <a:lnTo>
                    <a:pt x="1164944" y="1294561"/>
                  </a:lnTo>
                  <a:lnTo>
                    <a:pt x="1169248" y="1346111"/>
                  </a:lnTo>
                  <a:lnTo>
                    <a:pt x="1172356" y="1398601"/>
                  </a:lnTo>
                  <a:lnTo>
                    <a:pt x="1174269" y="1452030"/>
                  </a:lnTo>
                  <a:lnTo>
                    <a:pt x="1174987" y="1506398"/>
                  </a:lnTo>
                  <a:lnTo>
                    <a:pt x="1174508" y="1561706"/>
                  </a:lnTo>
                </a:path>
              </a:pathLst>
            </a:custGeom>
            <a:ln w="25400">
              <a:solidFill>
                <a:srgbClr val="2489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0256260" y="5313432"/>
              <a:ext cx="113030" cy="119380"/>
            </a:xfrm>
            <a:custGeom>
              <a:avLst/>
              <a:gdLst/>
              <a:ahLst/>
              <a:cxnLst/>
              <a:rect l="l" t="t" r="r" b="b"/>
              <a:pathLst>
                <a:path w="113029" h="119379">
                  <a:moveTo>
                    <a:pt x="112740" y="0"/>
                  </a:moveTo>
                  <a:lnTo>
                    <a:pt x="0" y="36444"/>
                  </a:lnTo>
                  <a:lnTo>
                    <a:pt x="85211" y="118771"/>
                  </a:lnTo>
                </a:path>
                <a:path w="113029" h="119379">
                  <a:moveTo>
                    <a:pt x="98975" y="59385"/>
                  </a:moveTo>
                  <a:lnTo>
                    <a:pt x="0" y="36444"/>
                  </a:lnTo>
                </a:path>
              </a:pathLst>
            </a:custGeom>
            <a:ln w="25400">
              <a:solidFill>
                <a:srgbClr val="2489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1766951" y="5133087"/>
            <a:ext cx="10491470" cy="2887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24330">
              <a:lnSpc>
                <a:spcPct val="100000"/>
              </a:lnSpc>
              <a:spcBef>
                <a:spcPts val="100"/>
              </a:spcBef>
              <a:tabLst>
                <a:tab pos="2297430" algn="l"/>
                <a:tab pos="2970530" algn="l"/>
                <a:tab pos="3643629" algn="l"/>
                <a:tab pos="4316730" algn="l"/>
                <a:tab pos="4989830" algn="l"/>
                <a:tab pos="5662930" algn="l"/>
                <a:tab pos="6336030" algn="l"/>
                <a:tab pos="7009130" algn="l"/>
                <a:tab pos="7606665" algn="l"/>
              </a:tabLst>
            </a:pPr>
            <a:r>
              <a:rPr sz="2000" spc="-50" dirty="0">
                <a:solidFill>
                  <a:srgbClr val="FFFFFF"/>
                </a:solidFill>
                <a:latin typeface="AvenirNext-Medium"/>
                <a:cs typeface="AvenirNext-Medium"/>
              </a:rPr>
              <a:t>1</a:t>
            </a:r>
            <a:r>
              <a:rPr sz="2000" dirty="0">
                <a:solidFill>
                  <a:srgbClr val="FFFFFF"/>
                </a:solidFill>
                <a:latin typeface="AvenirNext-Medium"/>
                <a:cs typeface="AvenirNext-Medium"/>
              </a:rPr>
              <a:t>	</a:t>
            </a:r>
            <a:r>
              <a:rPr sz="2000" spc="-50" dirty="0">
                <a:solidFill>
                  <a:srgbClr val="FFFFFF"/>
                </a:solidFill>
                <a:latin typeface="AvenirNext-Medium"/>
                <a:cs typeface="AvenirNext-Medium"/>
              </a:rPr>
              <a:t>2</a:t>
            </a:r>
            <a:r>
              <a:rPr sz="2000" dirty="0">
                <a:solidFill>
                  <a:srgbClr val="FFFFFF"/>
                </a:solidFill>
                <a:latin typeface="AvenirNext-Medium"/>
                <a:cs typeface="AvenirNext-Medium"/>
              </a:rPr>
              <a:t>	</a:t>
            </a:r>
            <a:r>
              <a:rPr sz="2000" spc="-50" dirty="0">
                <a:solidFill>
                  <a:srgbClr val="FFFFFF"/>
                </a:solidFill>
                <a:latin typeface="AvenirNext-Medium"/>
                <a:cs typeface="AvenirNext-Medium"/>
              </a:rPr>
              <a:t>3</a:t>
            </a:r>
            <a:r>
              <a:rPr sz="2000" dirty="0">
                <a:solidFill>
                  <a:srgbClr val="FFFFFF"/>
                </a:solidFill>
                <a:latin typeface="AvenirNext-Medium"/>
                <a:cs typeface="AvenirNext-Medium"/>
              </a:rPr>
              <a:t>	</a:t>
            </a:r>
            <a:r>
              <a:rPr sz="2000" spc="-50" dirty="0">
                <a:solidFill>
                  <a:srgbClr val="FFFFFF"/>
                </a:solidFill>
                <a:latin typeface="AvenirNext-Medium"/>
                <a:cs typeface="AvenirNext-Medium"/>
              </a:rPr>
              <a:t>4</a:t>
            </a:r>
            <a:r>
              <a:rPr sz="2000" dirty="0">
                <a:solidFill>
                  <a:srgbClr val="FFFFFF"/>
                </a:solidFill>
                <a:latin typeface="AvenirNext-Medium"/>
                <a:cs typeface="AvenirNext-Medium"/>
              </a:rPr>
              <a:t>	</a:t>
            </a:r>
            <a:r>
              <a:rPr sz="2000" spc="-50" dirty="0">
                <a:solidFill>
                  <a:srgbClr val="FFFFFF"/>
                </a:solidFill>
                <a:latin typeface="AvenirNext-Medium"/>
                <a:cs typeface="AvenirNext-Medium"/>
              </a:rPr>
              <a:t>5</a:t>
            </a:r>
            <a:r>
              <a:rPr sz="2000" dirty="0">
                <a:solidFill>
                  <a:srgbClr val="FFFFFF"/>
                </a:solidFill>
                <a:latin typeface="AvenirNext-Medium"/>
                <a:cs typeface="AvenirNext-Medium"/>
              </a:rPr>
              <a:t>	</a:t>
            </a:r>
            <a:r>
              <a:rPr sz="2000" spc="-50" dirty="0">
                <a:solidFill>
                  <a:srgbClr val="FFFFFF"/>
                </a:solidFill>
                <a:latin typeface="AvenirNext-Medium"/>
                <a:cs typeface="AvenirNext-Medium"/>
              </a:rPr>
              <a:t>6</a:t>
            </a:r>
            <a:r>
              <a:rPr sz="2000" dirty="0">
                <a:solidFill>
                  <a:srgbClr val="FFFFFF"/>
                </a:solidFill>
                <a:latin typeface="AvenirNext-Medium"/>
                <a:cs typeface="AvenirNext-Medium"/>
              </a:rPr>
              <a:t>	</a:t>
            </a:r>
            <a:r>
              <a:rPr sz="2000" spc="-50" dirty="0">
                <a:solidFill>
                  <a:srgbClr val="FFFFFF"/>
                </a:solidFill>
                <a:latin typeface="AvenirNext-Medium"/>
                <a:cs typeface="AvenirNext-Medium"/>
              </a:rPr>
              <a:t>7</a:t>
            </a:r>
            <a:r>
              <a:rPr sz="2000" dirty="0">
                <a:solidFill>
                  <a:srgbClr val="FFFFFF"/>
                </a:solidFill>
                <a:latin typeface="AvenirNext-Medium"/>
                <a:cs typeface="AvenirNext-Medium"/>
              </a:rPr>
              <a:t>	</a:t>
            </a:r>
            <a:r>
              <a:rPr sz="2000" spc="-50" dirty="0">
                <a:solidFill>
                  <a:srgbClr val="FFFFFF"/>
                </a:solidFill>
                <a:latin typeface="AvenirNext-Medium"/>
                <a:cs typeface="AvenirNext-Medium"/>
              </a:rPr>
              <a:t>8</a:t>
            </a:r>
            <a:r>
              <a:rPr sz="2000" dirty="0">
                <a:solidFill>
                  <a:srgbClr val="FFFFFF"/>
                </a:solidFill>
                <a:latin typeface="AvenirNext-Medium"/>
                <a:cs typeface="AvenirNext-Medium"/>
              </a:rPr>
              <a:t>	</a:t>
            </a:r>
            <a:r>
              <a:rPr sz="2000" spc="-50" dirty="0">
                <a:solidFill>
                  <a:srgbClr val="FFFFFF"/>
                </a:solidFill>
                <a:latin typeface="AvenirNext-Medium"/>
                <a:cs typeface="AvenirNext-Medium"/>
              </a:rPr>
              <a:t>9</a:t>
            </a:r>
            <a:r>
              <a:rPr sz="2000" dirty="0">
                <a:solidFill>
                  <a:srgbClr val="FFFFFF"/>
                </a:solidFill>
                <a:latin typeface="AvenirNext-Medium"/>
                <a:cs typeface="AvenirNext-Medium"/>
              </a:rPr>
              <a:t>	</a:t>
            </a:r>
            <a:r>
              <a:rPr sz="2000" spc="-25" dirty="0">
                <a:solidFill>
                  <a:srgbClr val="FFFFFF"/>
                </a:solidFill>
                <a:latin typeface="AvenirNext-Medium"/>
                <a:cs typeface="AvenirNext-Medium"/>
              </a:rPr>
              <a:t>10</a:t>
            </a:r>
            <a:endParaRPr sz="2000">
              <a:latin typeface="AvenirNext-Medium"/>
              <a:cs typeface="AvenirNext-Medium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350">
              <a:latin typeface="AvenirNext-Medium"/>
              <a:cs typeface="AvenirNext-Medium"/>
            </a:endParaRPr>
          </a:p>
          <a:p>
            <a:pPr marR="1024890" algn="ctr">
              <a:lnSpc>
                <a:spcPct val="100000"/>
              </a:lnSpc>
            </a:pPr>
            <a:r>
              <a:rPr sz="2000" dirty="0">
                <a:solidFill>
                  <a:srgbClr val="34A5DA"/>
                </a:solidFill>
                <a:latin typeface="AvenirNext-Medium"/>
                <a:cs typeface="AvenirNext-Medium"/>
              </a:rPr>
              <a:t>Array</a:t>
            </a:r>
            <a:r>
              <a:rPr sz="2000" spc="-10" dirty="0">
                <a:solidFill>
                  <a:srgbClr val="34A5DA"/>
                </a:solidFill>
                <a:latin typeface="AvenirNext-Medium"/>
                <a:cs typeface="AvenirNext-Medium"/>
              </a:rPr>
              <a:t> </a:t>
            </a:r>
            <a:r>
              <a:rPr sz="2000" dirty="0">
                <a:solidFill>
                  <a:srgbClr val="34A5DA"/>
                </a:solidFill>
                <a:latin typeface="AvenirNext-Medium"/>
                <a:cs typeface="AvenirNext-Medium"/>
              </a:rPr>
              <a:t>length</a:t>
            </a:r>
            <a:r>
              <a:rPr sz="2000" spc="-10" dirty="0">
                <a:solidFill>
                  <a:srgbClr val="34A5DA"/>
                </a:solidFill>
                <a:latin typeface="AvenirNext-Medium"/>
                <a:cs typeface="AvenirNext-Medium"/>
              </a:rPr>
              <a:t> </a:t>
            </a:r>
            <a:r>
              <a:rPr sz="2000" dirty="0">
                <a:solidFill>
                  <a:srgbClr val="34A5DA"/>
                </a:solidFill>
                <a:latin typeface="AvenirNext-Medium"/>
                <a:cs typeface="AvenirNext-Medium"/>
              </a:rPr>
              <a:t>is</a:t>
            </a:r>
            <a:r>
              <a:rPr sz="2000" spc="-10" dirty="0">
                <a:solidFill>
                  <a:srgbClr val="34A5DA"/>
                </a:solidFill>
                <a:latin typeface="AvenirNext-Medium"/>
                <a:cs typeface="AvenirNext-Medium"/>
              </a:rPr>
              <a:t> </a:t>
            </a:r>
            <a:r>
              <a:rPr sz="2000" spc="-25" dirty="0">
                <a:solidFill>
                  <a:srgbClr val="34A5DA"/>
                </a:solidFill>
                <a:latin typeface="AvenirNext-Medium"/>
                <a:cs typeface="AvenirNext-Medium"/>
              </a:rPr>
              <a:t>10</a:t>
            </a:r>
            <a:endParaRPr sz="2000">
              <a:latin typeface="AvenirNext-Medium"/>
              <a:cs typeface="AvenirNext-Medium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800">
              <a:latin typeface="AvenirNext-Medium"/>
              <a:cs typeface="AvenirNext-Medium"/>
            </a:endParaRPr>
          </a:p>
          <a:p>
            <a:pPr marL="905002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solidFill>
                  <a:srgbClr val="2489BF"/>
                </a:solidFill>
                <a:latin typeface="AvenirNext-Medium"/>
                <a:cs typeface="AvenirNext-Medium"/>
              </a:rPr>
              <a:t>Array</a:t>
            </a:r>
            <a:r>
              <a:rPr sz="2000" spc="-30" dirty="0">
                <a:solidFill>
                  <a:srgbClr val="2489BF"/>
                </a:solidFill>
                <a:latin typeface="AvenirNext-Medium"/>
                <a:cs typeface="AvenirNext-Medium"/>
              </a:rPr>
              <a:t> </a:t>
            </a:r>
            <a:r>
              <a:rPr sz="2000" spc="-10" dirty="0">
                <a:solidFill>
                  <a:srgbClr val="2489BF"/>
                </a:solidFill>
                <a:latin typeface="AvenirNext-Medium"/>
                <a:cs typeface="AvenirNext-Medium"/>
              </a:rPr>
              <a:t>values</a:t>
            </a:r>
            <a:endParaRPr sz="2000">
              <a:latin typeface="AvenirNext-Medium"/>
              <a:cs typeface="AvenirNext-Medium"/>
            </a:endParaRPr>
          </a:p>
          <a:p>
            <a:pPr marL="267335" marR="8815705" indent="-255270">
              <a:lnSpc>
                <a:spcPct val="112500"/>
              </a:lnSpc>
              <a:spcBef>
                <a:spcPts val="120"/>
              </a:spcBef>
            </a:pPr>
            <a:r>
              <a:rPr sz="2000" dirty="0">
                <a:solidFill>
                  <a:srgbClr val="2489BF"/>
                </a:solidFill>
                <a:latin typeface="AvenirNext-Medium"/>
                <a:cs typeface="AvenirNext-Medium"/>
              </a:rPr>
              <a:t>Element </a:t>
            </a:r>
            <a:r>
              <a:rPr sz="2000" spc="-10" dirty="0">
                <a:solidFill>
                  <a:srgbClr val="2489BF"/>
                </a:solidFill>
                <a:latin typeface="AvenirNext-Medium"/>
                <a:cs typeface="AvenirNext-Medium"/>
              </a:rPr>
              <a:t>value </a:t>
            </a:r>
            <a:r>
              <a:rPr sz="2000" dirty="0">
                <a:solidFill>
                  <a:srgbClr val="2489BF"/>
                </a:solidFill>
                <a:latin typeface="AvenirNext-Medium"/>
                <a:cs typeface="AvenirNext-Medium"/>
              </a:rPr>
              <a:t>at</a:t>
            </a:r>
            <a:r>
              <a:rPr sz="2000" spc="-20" dirty="0">
                <a:solidFill>
                  <a:srgbClr val="2489BF"/>
                </a:solidFill>
                <a:latin typeface="AvenirNext-Medium"/>
                <a:cs typeface="AvenirNext-Medium"/>
              </a:rPr>
              <a:t> </a:t>
            </a:r>
            <a:r>
              <a:rPr sz="2000" dirty="0">
                <a:solidFill>
                  <a:srgbClr val="2489BF"/>
                </a:solidFill>
                <a:latin typeface="AvenirNext-Medium"/>
                <a:cs typeface="AvenirNext-Medium"/>
              </a:rPr>
              <a:t>index</a:t>
            </a:r>
            <a:r>
              <a:rPr sz="2000" spc="-20" dirty="0">
                <a:solidFill>
                  <a:srgbClr val="2489BF"/>
                </a:solidFill>
                <a:latin typeface="AvenirNext-Medium"/>
                <a:cs typeface="AvenirNext-Medium"/>
              </a:rPr>
              <a:t> </a:t>
            </a:r>
            <a:r>
              <a:rPr sz="2000" spc="-50" dirty="0">
                <a:solidFill>
                  <a:srgbClr val="2489BF"/>
                </a:solidFill>
                <a:latin typeface="AvenirNext-Medium"/>
                <a:cs typeface="AvenirNext-Medium"/>
              </a:rPr>
              <a:t>0</a:t>
            </a:r>
            <a:endParaRPr sz="2000">
              <a:latin typeface="AvenirNext-Medium"/>
              <a:cs typeface="AvenirNext-Medium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2383720" y="451792"/>
            <a:ext cx="1720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838787"/>
                </a:solidFill>
                <a:latin typeface="DIN Alternate"/>
                <a:cs typeface="DIN Alternate"/>
              </a:rPr>
              <a:t>4</a:t>
            </a:r>
            <a:endParaRPr sz="2400">
              <a:latin typeface="DIN Alternate"/>
              <a:cs typeface="DIN Alternate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477189"/>
            <a:ext cx="63709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10" dirty="0">
                <a:solidFill>
                  <a:srgbClr val="838787"/>
                </a:solidFill>
                <a:latin typeface="DIN Alternate"/>
                <a:cs typeface="DIN Alternate"/>
              </a:rPr>
              <a:t>INTRODUCTION</a:t>
            </a:r>
            <a:r>
              <a:rPr sz="2400" b="1" spc="290" dirty="0">
                <a:solidFill>
                  <a:srgbClr val="838787"/>
                </a:solidFill>
                <a:latin typeface="DIN Alternate"/>
                <a:cs typeface="DIN Alternate"/>
              </a:rPr>
              <a:t> </a:t>
            </a:r>
            <a:r>
              <a:rPr sz="2400" b="1" spc="60" dirty="0">
                <a:solidFill>
                  <a:srgbClr val="838787"/>
                </a:solidFill>
                <a:latin typeface="DIN Alternate"/>
                <a:cs typeface="DIN Alternate"/>
              </a:rPr>
              <a:t>TO</a:t>
            </a:r>
            <a:r>
              <a:rPr sz="2400" b="1" spc="295" dirty="0">
                <a:solidFill>
                  <a:srgbClr val="838787"/>
                </a:solidFill>
                <a:latin typeface="DIN Alternate"/>
                <a:cs typeface="DIN Alternate"/>
              </a:rPr>
              <a:t> </a:t>
            </a:r>
            <a:r>
              <a:rPr sz="2400" b="1" dirty="0">
                <a:solidFill>
                  <a:srgbClr val="838787"/>
                </a:solidFill>
                <a:latin typeface="DIN Alternate"/>
                <a:cs typeface="DIN Alternate"/>
              </a:rPr>
              <a:t>JAVA:</a:t>
            </a:r>
            <a:r>
              <a:rPr sz="2400" b="1" spc="295" dirty="0">
                <a:solidFill>
                  <a:srgbClr val="838787"/>
                </a:solidFill>
                <a:latin typeface="DIN Alternate"/>
                <a:cs typeface="DIN Alternate"/>
              </a:rPr>
              <a:t> </a:t>
            </a:r>
            <a:r>
              <a:rPr sz="2400" b="1" spc="70" dirty="0">
                <a:solidFill>
                  <a:srgbClr val="838787"/>
                </a:solidFill>
                <a:latin typeface="DIN Alternate"/>
                <a:cs typeface="DIN Alternate"/>
              </a:rPr>
              <a:t>ARRAYS</a:t>
            </a:r>
            <a:r>
              <a:rPr sz="2400" b="1" spc="295" dirty="0">
                <a:solidFill>
                  <a:srgbClr val="838787"/>
                </a:solidFill>
                <a:latin typeface="DIN Alternate"/>
                <a:cs typeface="DIN Alternate"/>
              </a:rPr>
              <a:t> </a:t>
            </a:r>
            <a:r>
              <a:rPr sz="2400" b="1" spc="110" dirty="0">
                <a:solidFill>
                  <a:srgbClr val="838787"/>
                </a:solidFill>
                <a:latin typeface="DIN Alternate"/>
                <a:cs typeface="DIN Alternate"/>
              </a:rPr>
              <a:t>OVERVIEW</a:t>
            </a:r>
            <a:endParaRPr sz="2400">
              <a:latin typeface="DIN Alternate"/>
              <a:cs typeface="DIN Alternate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4500" y="1404320"/>
            <a:ext cx="577913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ARRAYS</a:t>
            </a:r>
            <a:r>
              <a:rPr spc="-175" dirty="0"/>
              <a:t> </a:t>
            </a:r>
            <a:r>
              <a:rPr spc="-10" dirty="0"/>
              <a:t>DECLARATION:</a:t>
            </a:r>
            <a:r>
              <a:rPr spc="-175" dirty="0"/>
              <a:t> </a:t>
            </a:r>
            <a:r>
              <a:rPr spc="-40" dirty="0"/>
              <a:t>SYNTAX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383720" y="451792"/>
            <a:ext cx="1720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838787"/>
                </a:solidFill>
                <a:latin typeface="DIN Alternate"/>
                <a:cs typeface="DIN Alternate"/>
              </a:rPr>
              <a:t>5</a:t>
            </a:r>
            <a:endParaRPr sz="2400">
              <a:latin typeface="DIN Alternate"/>
              <a:cs typeface="DIN Alternat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4500" y="2934084"/>
            <a:ext cx="3796665" cy="100774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457200" marR="5080" indent="-444500">
              <a:lnSpc>
                <a:spcPct val="111600"/>
              </a:lnSpc>
              <a:spcBef>
                <a:spcPts val="110"/>
              </a:spcBef>
              <a:tabLst>
                <a:tab pos="456565" algn="l"/>
              </a:tabLst>
            </a:pPr>
            <a:r>
              <a:rPr sz="4425" spc="-75" baseline="-3766" dirty="0">
                <a:solidFill>
                  <a:srgbClr val="34A5DA"/>
                </a:solidFill>
                <a:latin typeface="Lucida Grande"/>
                <a:cs typeface="Lucida Grande"/>
              </a:rPr>
              <a:t>▸</a:t>
            </a:r>
            <a:r>
              <a:rPr sz="4425" baseline="-3766" dirty="0">
                <a:solidFill>
                  <a:srgbClr val="34A5DA"/>
                </a:solidFill>
                <a:latin typeface="Lucida Grande"/>
                <a:cs typeface="Lucida Grande"/>
              </a:rPr>
              <a:t>	</a:t>
            </a:r>
            <a:r>
              <a:rPr sz="2800" dirty="0">
                <a:solidFill>
                  <a:srgbClr val="A7AAA9"/>
                </a:solidFill>
                <a:latin typeface="AvenirNext-Medium"/>
                <a:cs typeface="AvenirNext-Medium"/>
              </a:rPr>
              <a:t>Array</a:t>
            </a:r>
            <a:r>
              <a:rPr sz="2800" spc="-40" dirty="0">
                <a:solidFill>
                  <a:srgbClr val="A7AAA9"/>
                </a:solidFill>
                <a:latin typeface="AvenirNext-Medium"/>
                <a:cs typeface="AvenirNext-Medium"/>
              </a:rPr>
              <a:t> </a:t>
            </a:r>
            <a:r>
              <a:rPr sz="2800" spc="-10" dirty="0">
                <a:solidFill>
                  <a:srgbClr val="A7AAA9"/>
                </a:solidFill>
                <a:latin typeface="AvenirNext-Medium"/>
                <a:cs typeface="AvenirNext-Medium"/>
              </a:rPr>
              <a:t>declaration </a:t>
            </a:r>
            <a:r>
              <a:rPr sz="2800" dirty="0">
                <a:solidFill>
                  <a:srgbClr val="E42832"/>
                </a:solidFill>
                <a:latin typeface="AvenirNext-Medium"/>
                <a:cs typeface="AvenirNext-Medium"/>
              </a:rPr>
              <a:t>without</a:t>
            </a:r>
            <a:r>
              <a:rPr sz="2800" spc="-10" dirty="0">
                <a:solidFill>
                  <a:srgbClr val="E42832"/>
                </a:solidFill>
                <a:latin typeface="AvenirNext-Medium"/>
                <a:cs typeface="AvenirNext-Medium"/>
              </a:rPr>
              <a:t> </a:t>
            </a:r>
            <a:r>
              <a:rPr sz="2800" spc="-10" dirty="0">
                <a:solidFill>
                  <a:srgbClr val="A7AAA9"/>
                </a:solidFill>
                <a:latin typeface="AvenirNext-Medium"/>
                <a:cs typeface="AvenirNext-Medium"/>
              </a:rPr>
              <a:t>instantiation</a:t>
            </a:r>
            <a:endParaRPr sz="2800">
              <a:latin typeface="AvenirNext-Medium"/>
              <a:cs typeface="AvenirNext-Medium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6509" y="5118484"/>
            <a:ext cx="4053840" cy="100774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456565" marR="5080" indent="-444500">
              <a:lnSpc>
                <a:spcPct val="111600"/>
              </a:lnSpc>
              <a:spcBef>
                <a:spcPts val="110"/>
              </a:spcBef>
              <a:tabLst>
                <a:tab pos="456565" algn="l"/>
              </a:tabLst>
            </a:pPr>
            <a:r>
              <a:rPr sz="4425" spc="-75" baseline="-3766" dirty="0">
                <a:solidFill>
                  <a:srgbClr val="34A5DA"/>
                </a:solidFill>
                <a:latin typeface="Lucida Grande"/>
                <a:cs typeface="Lucida Grande"/>
              </a:rPr>
              <a:t>▸</a:t>
            </a:r>
            <a:r>
              <a:rPr sz="4425" baseline="-3766" dirty="0">
                <a:solidFill>
                  <a:srgbClr val="34A5DA"/>
                </a:solidFill>
                <a:latin typeface="Lucida Grande"/>
                <a:cs typeface="Lucida Grande"/>
              </a:rPr>
              <a:t>	</a:t>
            </a:r>
            <a:r>
              <a:rPr sz="2800" dirty="0">
                <a:solidFill>
                  <a:srgbClr val="A7AAA9"/>
                </a:solidFill>
                <a:latin typeface="AvenirNext-Medium"/>
                <a:cs typeface="AvenirNext-Medium"/>
              </a:rPr>
              <a:t>Array</a:t>
            </a:r>
            <a:r>
              <a:rPr sz="2800" spc="-55" dirty="0">
                <a:solidFill>
                  <a:srgbClr val="A7AAA9"/>
                </a:solidFill>
                <a:latin typeface="AvenirNext-Medium"/>
                <a:cs typeface="AvenirNext-Medium"/>
              </a:rPr>
              <a:t> </a:t>
            </a:r>
            <a:r>
              <a:rPr sz="2800" dirty="0">
                <a:solidFill>
                  <a:srgbClr val="A7AAA9"/>
                </a:solidFill>
                <a:latin typeface="AvenirNext-Medium"/>
                <a:cs typeface="AvenirNext-Medium"/>
              </a:rPr>
              <a:t>declaration</a:t>
            </a:r>
            <a:r>
              <a:rPr sz="2800" spc="-55" dirty="0">
                <a:solidFill>
                  <a:srgbClr val="A7AAA9"/>
                </a:solidFill>
                <a:latin typeface="AvenirNext-Medium"/>
                <a:cs typeface="AvenirNext-Medium"/>
              </a:rPr>
              <a:t> </a:t>
            </a:r>
            <a:r>
              <a:rPr sz="2800" spc="-20" dirty="0">
                <a:solidFill>
                  <a:srgbClr val="34A5DA"/>
                </a:solidFill>
                <a:latin typeface="AvenirNext-Medium"/>
                <a:cs typeface="AvenirNext-Medium"/>
              </a:rPr>
              <a:t>with </a:t>
            </a:r>
            <a:r>
              <a:rPr sz="2800" spc="-10" dirty="0">
                <a:solidFill>
                  <a:srgbClr val="A7AAA9"/>
                </a:solidFill>
                <a:latin typeface="AvenirNext-Medium"/>
                <a:cs typeface="AvenirNext-Medium"/>
              </a:rPr>
              <a:t>instantiation</a:t>
            </a:r>
            <a:endParaRPr sz="2800">
              <a:latin typeface="AvenirNext-Medium"/>
              <a:cs typeface="AvenirNext-Medium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266709" y="4927600"/>
            <a:ext cx="7309484" cy="1524000"/>
          </a:xfrm>
          <a:custGeom>
            <a:avLst/>
            <a:gdLst/>
            <a:ahLst/>
            <a:cxnLst/>
            <a:rect l="l" t="t" r="r" b="b"/>
            <a:pathLst>
              <a:path w="7309484" h="1524000">
                <a:moveTo>
                  <a:pt x="7179467" y="124"/>
                </a:moveTo>
                <a:lnTo>
                  <a:pt x="161737" y="0"/>
                </a:lnTo>
                <a:lnTo>
                  <a:pt x="129528" y="124"/>
                </a:lnTo>
                <a:lnTo>
                  <a:pt x="103552" y="992"/>
                </a:lnTo>
                <a:lnTo>
                  <a:pt x="47377" y="17493"/>
                </a:lnTo>
                <a:lnTo>
                  <a:pt x="17364" y="47501"/>
                </a:lnTo>
                <a:lnTo>
                  <a:pt x="3219" y="83044"/>
                </a:lnTo>
                <a:lnTo>
                  <a:pt x="0" y="129651"/>
                </a:lnTo>
                <a:lnTo>
                  <a:pt x="0" y="1394348"/>
                </a:lnTo>
                <a:lnTo>
                  <a:pt x="3219" y="1440955"/>
                </a:lnTo>
                <a:lnTo>
                  <a:pt x="17364" y="1476498"/>
                </a:lnTo>
                <a:lnTo>
                  <a:pt x="47377" y="1506506"/>
                </a:lnTo>
                <a:lnTo>
                  <a:pt x="82920" y="1520651"/>
                </a:lnTo>
                <a:lnTo>
                  <a:pt x="129528" y="1523875"/>
                </a:lnTo>
                <a:lnTo>
                  <a:pt x="7179467" y="1523875"/>
                </a:lnTo>
                <a:lnTo>
                  <a:pt x="7226075" y="1520651"/>
                </a:lnTo>
                <a:lnTo>
                  <a:pt x="7261611" y="1506506"/>
                </a:lnTo>
                <a:lnTo>
                  <a:pt x="7291619" y="1476498"/>
                </a:lnTo>
                <a:lnTo>
                  <a:pt x="7305771" y="1440955"/>
                </a:lnTo>
                <a:lnTo>
                  <a:pt x="7308995" y="1394348"/>
                </a:lnTo>
                <a:lnTo>
                  <a:pt x="7308995" y="129651"/>
                </a:lnTo>
                <a:lnTo>
                  <a:pt x="7305771" y="83044"/>
                </a:lnTo>
                <a:lnTo>
                  <a:pt x="7291619" y="47501"/>
                </a:lnTo>
                <a:lnTo>
                  <a:pt x="7261611" y="17493"/>
                </a:lnTo>
                <a:lnTo>
                  <a:pt x="7226075" y="3348"/>
                </a:lnTo>
                <a:lnTo>
                  <a:pt x="7179467" y="124"/>
                </a:lnTo>
                <a:close/>
              </a:path>
            </a:pathLst>
          </a:custGeom>
          <a:solidFill>
            <a:srgbClr val="A7AAA9">
              <a:alpha val="2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266709" y="2711460"/>
            <a:ext cx="7309484" cy="1524000"/>
          </a:xfrm>
          <a:custGeom>
            <a:avLst/>
            <a:gdLst/>
            <a:ahLst/>
            <a:cxnLst/>
            <a:rect l="l" t="t" r="r" b="b"/>
            <a:pathLst>
              <a:path w="7309484" h="1524000">
                <a:moveTo>
                  <a:pt x="7179467" y="124"/>
                </a:moveTo>
                <a:lnTo>
                  <a:pt x="161737" y="0"/>
                </a:lnTo>
                <a:lnTo>
                  <a:pt x="129528" y="124"/>
                </a:lnTo>
                <a:lnTo>
                  <a:pt x="103552" y="992"/>
                </a:lnTo>
                <a:lnTo>
                  <a:pt x="47377" y="17493"/>
                </a:lnTo>
                <a:lnTo>
                  <a:pt x="17364" y="47501"/>
                </a:lnTo>
                <a:lnTo>
                  <a:pt x="3219" y="83044"/>
                </a:lnTo>
                <a:lnTo>
                  <a:pt x="0" y="129651"/>
                </a:lnTo>
                <a:lnTo>
                  <a:pt x="0" y="1394348"/>
                </a:lnTo>
                <a:lnTo>
                  <a:pt x="3219" y="1440955"/>
                </a:lnTo>
                <a:lnTo>
                  <a:pt x="17364" y="1476496"/>
                </a:lnTo>
                <a:lnTo>
                  <a:pt x="47377" y="1506501"/>
                </a:lnTo>
                <a:lnTo>
                  <a:pt x="82920" y="1520651"/>
                </a:lnTo>
                <a:lnTo>
                  <a:pt x="129528" y="1523875"/>
                </a:lnTo>
                <a:lnTo>
                  <a:pt x="7179467" y="1523875"/>
                </a:lnTo>
                <a:lnTo>
                  <a:pt x="7226075" y="1520651"/>
                </a:lnTo>
                <a:lnTo>
                  <a:pt x="7261611" y="1506501"/>
                </a:lnTo>
                <a:lnTo>
                  <a:pt x="7291619" y="1476496"/>
                </a:lnTo>
                <a:lnTo>
                  <a:pt x="7305771" y="1440955"/>
                </a:lnTo>
                <a:lnTo>
                  <a:pt x="7308995" y="1394348"/>
                </a:lnTo>
                <a:lnTo>
                  <a:pt x="7308995" y="129651"/>
                </a:lnTo>
                <a:lnTo>
                  <a:pt x="7305771" y="83044"/>
                </a:lnTo>
                <a:lnTo>
                  <a:pt x="7291619" y="47501"/>
                </a:lnTo>
                <a:lnTo>
                  <a:pt x="7261611" y="17493"/>
                </a:lnTo>
                <a:lnTo>
                  <a:pt x="7226075" y="3348"/>
                </a:lnTo>
                <a:lnTo>
                  <a:pt x="7179467" y="124"/>
                </a:lnTo>
                <a:close/>
              </a:path>
            </a:pathLst>
          </a:custGeom>
          <a:solidFill>
            <a:srgbClr val="A7AAA9">
              <a:alpha val="2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918200" y="3274926"/>
            <a:ext cx="241173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03985" algn="l"/>
              </a:tabLst>
            </a:pPr>
            <a:r>
              <a:rPr sz="2600" b="1" i="1" spc="-10" dirty="0">
                <a:solidFill>
                  <a:srgbClr val="011480"/>
                </a:solidFill>
                <a:latin typeface="Menlo-BoldItalic"/>
                <a:cs typeface="Menlo-BoldItalic"/>
              </a:rPr>
              <a:t>type</a:t>
            </a:r>
            <a:r>
              <a:rPr sz="2600" i="1" spc="-10" dirty="0">
                <a:latin typeface="Menlo"/>
                <a:cs typeface="Menlo"/>
              </a:rPr>
              <a:t>[]</a:t>
            </a:r>
            <a:r>
              <a:rPr sz="2600" i="1" dirty="0">
                <a:latin typeface="Menlo"/>
                <a:cs typeface="Menlo"/>
              </a:rPr>
              <a:t>	</a:t>
            </a:r>
            <a:r>
              <a:rPr sz="2600" i="1" spc="-10" dirty="0">
                <a:latin typeface="Menlo"/>
                <a:cs typeface="Menlo"/>
              </a:rPr>
              <a:t>name;</a:t>
            </a:r>
            <a:endParaRPr sz="2600">
              <a:latin typeface="Menlo"/>
              <a:cs typeface="Menl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918200" y="5459336"/>
            <a:ext cx="579120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03985" algn="l"/>
                <a:tab pos="2397760" algn="l"/>
                <a:tab pos="2795270" algn="l"/>
                <a:tab pos="3590925" algn="l"/>
              </a:tabLst>
            </a:pPr>
            <a:r>
              <a:rPr sz="2600" b="1" i="1" spc="-10" dirty="0">
                <a:solidFill>
                  <a:srgbClr val="011480"/>
                </a:solidFill>
                <a:latin typeface="Menlo-BoldItalic"/>
                <a:cs typeface="Menlo-BoldItalic"/>
              </a:rPr>
              <a:t>type</a:t>
            </a:r>
            <a:r>
              <a:rPr sz="2600" i="1" spc="-10" dirty="0">
                <a:latin typeface="Menlo"/>
                <a:cs typeface="Menlo"/>
              </a:rPr>
              <a:t>[]</a:t>
            </a:r>
            <a:r>
              <a:rPr sz="2600" i="1" dirty="0">
                <a:latin typeface="Menlo"/>
                <a:cs typeface="Menlo"/>
              </a:rPr>
              <a:t>	</a:t>
            </a:r>
            <a:r>
              <a:rPr sz="2600" i="1" spc="-20" dirty="0">
                <a:latin typeface="Menlo"/>
                <a:cs typeface="Menlo"/>
              </a:rPr>
              <a:t>name</a:t>
            </a:r>
            <a:r>
              <a:rPr sz="2600" i="1" dirty="0">
                <a:latin typeface="Menlo"/>
                <a:cs typeface="Menlo"/>
              </a:rPr>
              <a:t>	</a:t>
            </a:r>
            <a:r>
              <a:rPr sz="2600" i="1" spc="-50" dirty="0">
                <a:latin typeface="Menlo"/>
                <a:cs typeface="Menlo"/>
              </a:rPr>
              <a:t>=</a:t>
            </a:r>
            <a:r>
              <a:rPr sz="2600" i="1" dirty="0">
                <a:latin typeface="Menlo"/>
                <a:cs typeface="Menlo"/>
              </a:rPr>
              <a:t>	</a:t>
            </a:r>
            <a:r>
              <a:rPr sz="2600" b="1" i="1" spc="-25" dirty="0">
                <a:solidFill>
                  <a:srgbClr val="011480"/>
                </a:solidFill>
                <a:latin typeface="Menlo-BoldItalic"/>
                <a:cs typeface="Menlo-BoldItalic"/>
              </a:rPr>
              <a:t>new</a:t>
            </a:r>
            <a:r>
              <a:rPr sz="2600" b="1" i="1" dirty="0">
                <a:solidFill>
                  <a:srgbClr val="011480"/>
                </a:solidFill>
                <a:latin typeface="Menlo-BoldItalic"/>
                <a:cs typeface="Menlo-BoldItalic"/>
              </a:rPr>
              <a:t>	</a:t>
            </a:r>
            <a:r>
              <a:rPr sz="2600" b="1" i="1" spc="-10" dirty="0">
                <a:solidFill>
                  <a:srgbClr val="011480"/>
                </a:solidFill>
                <a:latin typeface="Menlo-BoldItalic"/>
                <a:cs typeface="Menlo-BoldItalic"/>
              </a:rPr>
              <a:t>type</a:t>
            </a:r>
            <a:r>
              <a:rPr sz="2600" i="1" spc="-10" dirty="0">
                <a:latin typeface="Menlo"/>
                <a:cs typeface="Menlo"/>
              </a:rPr>
              <a:t>[</a:t>
            </a:r>
            <a:r>
              <a:rPr sz="2600" i="1" spc="-10" dirty="0">
                <a:solidFill>
                  <a:srgbClr val="0432FE"/>
                </a:solidFill>
                <a:latin typeface="Menlo"/>
                <a:cs typeface="Menlo"/>
              </a:rPr>
              <a:t>size</a:t>
            </a:r>
            <a:r>
              <a:rPr sz="2600" i="1" spc="-10" dirty="0">
                <a:latin typeface="Menlo"/>
                <a:cs typeface="Menlo"/>
              </a:rPr>
              <a:t>];</a:t>
            </a:r>
            <a:endParaRPr sz="2600">
              <a:latin typeface="Menlo"/>
              <a:cs typeface="Menl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46509" y="7302885"/>
            <a:ext cx="4053840" cy="100774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456565" marR="5080" indent="-444500">
              <a:lnSpc>
                <a:spcPct val="111600"/>
              </a:lnSpc>
              <a:spcBef>
                <a:spcPts val="110"/>
              </a:spcBef>
              <a:tabLst>
                <a:tab pos="456565" algn="l"/>
              </a:tabLst>
            </a:pPr>
            <a:r>
              <a:rPr sz="4425" spc="-75" baseline="-3766" dirty="0">
                <a:solidFill>
                  <a:srgbClr val="34A5DA"/>
                </a:solidFill>
                <a:latin typeface="Lucida Grande"/>
                <a:cs typeface="Lucida Grande"/>
              </a:rPr>
              <a:t>▸</a:t>
            </a:r>
            <a:r>
              <a:rPr sz="4425" baseline="-3766" dirty="0">
                <a:solidFill>
                  <a:srgbClr val="34A5DA"/>
                </a:solidFill>
                <a:latin typeface="Lucida Grande"/>
                <a:cs typeface="Lucida Grande"/>
              </a:rPr>
              <a:t>	</a:t>
            </a:r>
            <a:r>
              <a:rPr sz="2800" dirty="0">
                <a:solidFill>
                  <a:srgbClr val="A7AAA9"/>
                </a:solidFill>
                <a:latin typeface="AvenirNext-Medium"/>
                <a:cs typeface="AvenirNext-Medium"/>
              </a:rPr>
              <a:t>Array</a:t>
            </a:r>
            <a:r>
              <a:rPr sz="2800" spc="-55" dirty="0">
                <a:solidFill>
                  <a:srgbClr val="A7AAA9"/>
                </a:solidFill>
                <a:latin typeface="AvenirNext-Medium"/>
                <a:cs typeface="AvenirNext-Medium"/>
              </a:rPr>
              <a:t> </a:t>
            </a:r>
            <a:r>
              <a:rPr sz="2800" dirty="0">
                <a:solidFill>
                  <a:srgbClr val="A7AAA9"/>
                </a:solidFill>
                <a:latin typeface="AvenirNext-Medium"/>
                <a:cs typeface="AvenirNext-Medium"/>
              </a:rPr>
              <a:t>declaration</a:t>
            </a:r>
            <a:r>
              <a:rPr sz="2800" spc="-55" dirty="0">
                <a:solidFill>
                  <a:srgbClr val="A7AAA9"/>
                </a:solidFill>
                <a:latin typeface="AvenirNext-Medium"/>
                <a:cs typeface="AvenirNext-Medium"/>
              </a:rPr>
              <a:t> </a:t>
            </a:r>
            <a:r>
              <a:rPr sz="2800" spc="-20" dirty="0">
                <a:solidFill>
                  <a:srgbClr val="34A5DA"/>
                </a:solidFill>
                <a:latin typeface="AvenirNext-Medium"/>
                <a:cs typeface="AvenirNext-Medium"/>
              </a:rPr>
              <a:t>with </a:t>
            </a:r>
            <a:r>
              <a:rPr sz="2800" dirty="0">
                <a:solidFill>
                  <a:srgbClr val="A7AAA9"/>
                </a:solidFill>
                <a:latin typeface="AvenirNext-Medium"/>
                <a:cs typeface="AvenirNext-Medium"/>
              </a:rPr>
              <a:t>inline</a:t>
            </a:r>
            <a:r>
              <a:rPr sz="2800" spc="-10" dirty="0">
                <a:solidFill>
                  <a:srgbClr val="A7AAA9"/>
                </a:solidFill>
                <a:latin typeface="AvenirNext-Medium"/>
                <a:cs typeface="AvenirNext-Medium"/>
              </a:rPr>
              <a:t> initialization</a:t>
            </a:r>
            <a:endParaRPr sz="2800">
              <a:latin typeface="AvenirNext-Medium"/>
              <a:cs typeface="AvenirNext-Medium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266709" y="7112000"/>
            <a:ext cx="7309484" cy="1524000"/>
          </a:xfrm>
          <a:custGeom>
            <a:avLst/>
            <a:gdLst/>
            <a:ahLst/>
            <a:cxnLst/>
            <a:rect l="l" t="t" r="r" b="b"/>
            <a:pathLst>
              <a:path w="7309484" h="1524000">
                <a:moveTo>
                  <a:pt x="7179467" y="124"/>
                </a:moveTo>
                <a:lnTo>
                  <a:pt x="161737" y="0"/>
                </a:lnTo>
                <a:lnTo>
                  <a:pt x="129528" y="124"/>
                </a:lnTo>
                <a:lnTo>
                  <a:pt x="103552" y="992"/>
                </a:lnTo>
                <a:lnTo>
                  <a:pt x="47377" y="17498"/>
                </a:lnTo>
                <a:lnTo>
                  <a:pt x="17364" y="47503"/>
                </a:lnTo>
                <a:lnTo>
                  <a:pt x="3219" y="83044"/>
                </a:lnTo>
                <a:lnTo>
                  <a:pt x="0" y="129651"/>
                </a:lnTo>
                <a:lnTo>
                  <a:pt x="0" y="1394348"/>
                </a:lnTo>
                <a:lnTo>
                  <a:pt x="3219" y="1440955"/>
                </a:lnTo>
                <a:lnTo>
                  <a:pt x="17364" y="1476496"/>
                </a:lnTo>
                <a:lnTo>
                  <a:pt x="47377" y="1506501"/>
                </a:lnTo>
                <a:lnTo>
                  <a:pt x="82920" y="1520651"/>
                </a:lnTo>
                <a:lnTo>
                  <a:pt x="129528" y="1523875"/>
                </a:lnTo>
                <a:lnTo>
                  <a:pt x="7179467" y="1523875"/>
                </a:lnTo>
                <a:lnTo>
                  <a:pt x="7226075" y="1520651"/>
                </a:lnTo>
                <a:lnTo>
                  <a:pt x="7261611" y="1506501"/>
                </a:lnTo>
                <a:lnTo>
                  <a:pt x="7291619" y="1476496"/>
                </a:lnTo>
                <a:lnTo>
                  <a:pt x="7305771" y="1440955"/>
                </a:lnTo>
                <a:lnTo>
                  <a:pt x="7308995" y="1394348"/>
                </a:lnTo>
                <a:lnTo>
                  <a:pt x="7308995" y="129651"/>
                </a:lnTo>
                <a:lnTo>
                  <a:pt x="7305771" y="83044"/>
                </a:lnTo>
                <a:lnTo>
                  <a:pt x="7291619" y="47503"/>
                </a:lnTo>
                <a:lnTo>
                  <a:pt x="7261611" y="17498"/>
                </a:lnTo>
                <a:lnTo>
                  <a:pt x="7226075" y="3348"/>
                </a:lnTo>
                <a:lnTo>
                  <a:pt x="7179467" y="124"/>
                </a:lnTo>
                <a:close/>
              </a:path>
            </a:pathLst>
          </a:custGeom>
          <a:solidFill>
            <a:srgbClr val="A7AAA9">
              <a:alpha val="2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920196" y="7643716"/>
            <a:ext cx="598995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03985" algn="l"/>
                <a:tab pos="2397760" algn="l"/>
                <a:tab pos="2795905" algn="l"/>
                <a:tab pos="4783455" algn="l"/>
              </a:tabLst>
            </a:pPr>
            <a:r>
              <a:rPr sz="2600" b="1" i="1" spc="-10" dirty="0">
                <a:solidFill>
                  <a:srgbClr val="011480"/>
                </a:solidFill>
                <a:latin typeface="Menlo-BoldItalic"/>
                <a:cs typeface="Menlo-BoldItalic"/>
              </a:rPr>
              <a:t>type</a:t>
            </a:r>
            <a:r>
              <a:rPr sz="2600" i="1" spc="-10" dirty="0">
                <a:latin typeface="Menlo"/>
                <a:cs typeface="Menlo"/>
              </a:rPr>
              <a:t>[]</a:t>
            </a:r>
            <a:r>
              <a:rPr sz="2600" i="1" dirty="0">
                <a:latin typeface="Menlo"/>
                <a:cs typeface="Menlo"/>
              </a:rPr>
              <a:t>	</a:t>
            </a:r>
            <a:r>
              <a:rPr sz="2600" i="1" spc="-20" dirty="0">
                <a:latin typeface="Menlo"/>
                <a:cs typeface="Menlo"/>
              </a:rPr>
              <a:t>name</a:t>
            </a:r>
            <a:r>
              <a:rPr sz="2600" i="1" dirty="0">
                <a:latin typeface="Menlo"/>
                <a:cs typeface="Menlo"/>
              </a:rPr>
              <a:t>	</a:t>
            </a:r>
            <a:r>
              <a:rPr sz="2600" i="1" spc="-50" dirty="0">
                <a:latin typeface="Menlo"/>
                <a:cs typeface="Menlo"/>
              </a:rPr>
              <a:t>=</a:t>
            </a:r>
            <a:r>
              <a:rPr sz="2600" i="1" dirty="0">
                <a:latin typeface="Menlo"/>
                <a:cs typeface="Menlo"/>
              </a:rPr>
              <a:t>	</a:t>
            </a:r>
            <a:r>
              <a:rPr sz="2600" i="1" spc="-10" dirty="0">
                <a:latin typeface="Menlo"/>
                <a:cs typeface="Menlo"/>
              </a:rPr>
              <a:t>{</a:t>
            </a:r>
            <a:r>
              <a:rPr sz="2600" i="1" spc="-10" dirty="0">
                <a:solidFill>
                  <a:srgbClr val="0432FE"/>
                </a:solidFill>
                <a:latin typeface="Menlo"/>
                <a:cs typeface="Menlo"/>
              </a:rPr>
              <a:t>var1</a:t>
            </a:r>
            <a:r>
              <a:rPr sz="2600" i="1" spc="-10" dirty="0">
                <a:latin typeface="Menlo"/>
                <a:cs typeface="Menlo"/>
              </a:rPr>
              <a:t>,..,</a:t>
            </a:r>
            <a:r>
              <a:rPr sz="2600" i="1" dirty="0">
                <a:latin typeface="Menlo"/>
                <a:cs typeface="Menlo"/>
              </a:rPr>
              <a:t>	</a:t>
            </a:r>
            <a:r>
              <a:rPr sz="2600" i="1" spc="-10" dirty="0">
                <a:solidFill>
                  <a:srgbClr val="0432FE"/>
                </a:solidFill>
                <a:latin typeface="Menlo"/>
                <a:cs typeface="Menlo"/>
              </a:rPr>
              <a:t>varN</a:t>
            </a:r>
            <a:r>
              <a:rPr sz="2600" i="1" spc="-10" dirty="0">
                <a:latin typeface="Menlo"/>
                <a:cs typeface="Menlo"/>
              </a:rPr>
              <a:t>};</a:t>
            </a:r>
            <a:endParaRPr sz="2600">
              <a:latin typeface="Menlo"/>
              <a:cs typeface="Menl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477189"/>
            <a:ext cx="63709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10" dirty="0">
                <a:solidFill>
                  <a:srgbClr val="838787"/>
                </a:solidFill>
                <a:latin typeface="DIN Alternate"/>
                <a:cs typeface="DIN Alternate"/>
              </a:rPr>
              <a:t>INTRODUCTION</a:t>
            </a:r>
            <a:r>
              <a:rPr sz="2400" b="1" spc="290" dirty="0">
                <a:solidFill>
                  <a:srgbClr val="838787"/>
                </a:solidFill>
                <a:latin typeface="DIN Alternate"/>
                <a:cs typeface="DIN Alternate"/>
              </a:rPr>
              <a:t> </a:t>
            </a:r>
            <a:r>
              <a:rPr sz="2400" b="1" spc="60" dirty="0">
                <a:solidFill>
                  <a:srgbClr val="838787"/>
                </a:solidFill>
                <a:latin typeface="DIN Alternate"/>
                <a:cs typeface="DIN Alternate"/>
              </a:rPr>
              <a:t>TO</a:t>
            </a:r>
            <a:r>
              <a:rPr sz="2400" b="1" spc="295" dirty="0">
                <a:solidFill>
                  <a:srgbClr val="838787"/>
                </a:solidFill>
                <a:latin typeface="DIN Alternate"/>
                <a:cs typeface="DIN Alternate"/>
              </a:rPr>
              <a:t> </a:t>
            </a:r>
            <a:r>
              <a:rPr sz="2400" b="1" dirty="0">
                <a:solidFill>
                  <a:srgbClr val="838787"/>
                </a:solidFill>
                <a:latin typeface="DIN Alternate"/>
                <a:cs typeface="DIN Alternate"/>
              </a:rPr>
              <a:t>JAVA:</a:t>
            </a:r>
            <a:r>
              <a:rPr sz="2400" b="1" spc="295" dirty="0">
                <a:solidFill>
                  <a:srgbClr val="838787"/>
                </a:solidFill>
                <a:latin typeface="DIN Alternate"/>
                <a:cs typeface="DIN Alternate"/>
              </a:rPr>
              <a:t> </a:t>
            </a:r>
            <a:r>
              <a:rPr sz="2400" b="1" spc="70" dirty="0">
                <a:solidFill>
                  <a:srgbClr val="838787"/>
                </a:solidFill>
                <a:latin typeface="DIN Alternate"/>
                <a:cs typeface="DIN Alternate"/>
              </a:rPr>
              <a:t>ARRAYS</a:t>
            </a:r>
            <a:r>
              <a:rPr sz="2400" b="1" spc="295" dirty="0">
                <a:solidFill>
                  <a:srgbClr val="838787"/>
                </a:solidFill>
                <a:latin typeface="DIN Alternate"/>
                <a:cs typeface="DIN Alternate"/>
              </a:rPr>
              <a:t> </a:t>
            </a:r>
            <a:r>
              <a:rPr sz="2400" b="1" spc="110" dirty="0">
                <a:solidFill>
                  <a:srgbClr val="838787"/>
                </a:solidFill>
                <a:latin typeface="DIN Alternate"/>
                <a:cs typeface="DIN Alternate"/>
              </a:rPr>
              <a:t>OVERVIEW</a:t>
            </a:r>
            <a:endParaRPr sz="2400">
              <a:latin typeface="DIN Alternate"/>
              <a:cs typeface="DIN Alternate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ARRAY</a:t>
            </a:r>
            <a:r>
              <a:rPr spc="-114" dirty="0"/>
              <a:t> </a:t>
            </a:r>
            <a:r>
              <a:rPr spc="-10" dirty="0"/>
              <a:t>DECLARATION:</a:t>
            </a:r>
            <a:r>
              <a:rPr spc="-110" dirty="0"/>
              <a:t> </a:t>
            </a:r>
            <a:r>
              <a:rPr spc="-30" dirty="0"/>
              <a:t>INSTANTIATION</a:t>
            </a:r>
            <a:r>
              <a:rPr spc="-114" dirty="0"/>
              <a:t> </a:t>
            </a:r>
            <a:r>
              <a:rPr dirty="0"/>
              <a:t>CODE</a:t>
            </a:r>
            <a:r>
              <a:rPr spc="-110" dirty="0"/>
              <a:t> </a:t>
            </a:r>
            <a:r>
              <a:rPr spc="-10" dirty="0"/>
              <a:t>EXAMPLE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383720" y="451792"/>
            <a:ext cx="1720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838787"/>
                </a:solidFill>
                <a:latin typeface="DIN Alternate"/>
                <a:cs typeface="DIN Alternate"/>
              </a:rPr>
              <a:t>6</a:t>
            </a:r>
            <a:endParaRPr sz="2400">
              <a:latin typeface="DIN Alternate"/>
              <a:cs typeface="DIN Alternate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0022" y="3082925"/>
            <a:ext cx="12065000" cy="2610485"/>
          </a:xfrm>
          <a:custGeom>
            <a:avLst/>
            <a:gdLst/>
            <a:ahLst/>
            <a:cxnLst/>
            <a:rect l="l" t="t" r="r" b="b"/>
            <a:pathLst>
              <a:path w="12065000" h="2610485">
                <a:moveTo>
                  <a:pt x="11940468" y="118"/>
                </a:moveTo>
                <a:lnTo>
                  <a:pt x="155189" y="0"/>
                </a:lnTo>
                <a:lnTo>
                  <a:pt x="124281" y="118"/>
                </a:lnTo>
                <a:lnTo>
                  <a:pt x="99357" y="950"/>
                </a:lnTo>
                <a:lnTo>
                  <a:pt x="45459" y="16783"/>
                </a:lnTo>
                <a:lnTo>
                  <a:pt x="16662" y="45583"/>
                </a:lnTo>
                <a:lnTo>
                  <a:pt x="832" y="99480"/>
                </a:lnTo>
                <a:lnTo>
                  <a:pt x="0" y="124405"/>
                </a:lnTo>
                <a:lnTo>
                  <a:pt x="0" y="2486148"/>
                </a:lnTo>
                <a:lnTo>
                  <a:pt x="3090" y="2530872"/>
                </a:lnTo>
                <a:lnTo>
                  <a:pt x="29492" y="2580938"/>
                </a:lnTo>
                <a:lnTo>
                  <a:pt x="64041" y="2602941"/>
                </a:lnTo>
                <a:lnTo>
                  <a:pt x="124281" y="2610442"/>
                </a:lnTo>
                <a:lnTo>
                  <a:pt x="11940468" y="2610442"/>
                </a:lnTo>
                <a:lnTo>
                  <a:pt x="11985192" y="2607346"/>
                </a:lnTo>
                <a:lnTo>
                  <a:pt x="12035258" y="2580938"/>
                </a:lnTo>
                <a:lnTo>
                  <a:pt x="12057261" y="2546400"/>
                </a:lnTo>
                <a:lnTo>
                  <a:pt x="12064762" y="2486148"/>
                </a:lnTo>
                <a:lnTo>
                  <a:pt x="12064762" y="124405"/>
                </a:lnTo>
                <a:lnTo>
                  <a:pt x="12061666" y="79682"/>
                </a:lnTo>
                <a:lnTo>
                  <a:pt x="12035258" y="29616"/>
                </a:lnTo>
                <a:lnTo>
                  <a:pt x="12000720" y="7607"/>
                </a:lnTo>
                <a:lnTo>
                  <a:pt x="11940468" y="118"/>
                </a:lnTo>
                <a:close/>
              </a:path>
            </a:pathLst>
          </a:custGeom>
          <a:solidFill>
            <a:srgbClr val="A7AAA9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0022" y="6515804"/>
            <a:ext cx="12065000" cy="2610485"/>
          </a:xfrm>
          <a:custGeom>
            <a:avLst/>
            <a:gdLst/>
            <a:ahLst/>
            <a:cxnLst/>
            <a:rect l="l" t="t" r="r" b="b"/>
            <a:pathLst>
              <a:path w="12065000" h="2610484">
                <a:moveTo>
                  <a:pt x="11940468" y="118"/>
                </a:moveTo>
                <a:lnTo>
                  <a:pt x="155189" y="0"/>
                </a:lnTo>
                <a:lnTo>
                  <a:pt x="124281" y="118"/>
                </a:lnTo>
                <a:lnTo>
                  <a:pt x="99357" y="950"/>
                </a:lnTo>
                <a:lnTo>
                  <a:pt x="45459" y="16788"/>
                </a:lnTo>
                <a:lnTo>
                  <a:pt x="16662" y="45585"/>
                </a:lnTo>
                <a:lnTo>
                  <a:pt x="832" y="99480"/>
                </a:lnTo>
                <a:lnTo>
                  <a:pt x="0" y="124405"/>
                </a:lnTo>
                <a:lnTo>
                  <a:pt x="0" y="2486148"/>
                </a:lnTo>
                <a:lnTo>
                  <a:pt x="3090" y="2530872"/>
                </a:lnTo>
                <a:lnTo>
                  <a:pt x="29492" y="2580938"/>
                </a:lnTo>
                <a:lnTo>
                  <a:pt x="64041" y="2602941"/>
                </a:lnTo>
                <a:lnTo>
                  <a:pt x="124281" y="2610429"/>
                </a:lnTo>
                <a:lnTo>
                  <a:pt x="11940468" y="2610429"/>
                </a:lnTo>
                <a:lnTo>
                  <a:pt x="11985192" y="2607339"/>
                </a:lnTo>
                <a:lnTo>
                  <a:pt x="12035258" y="2580938"/>
                </a:lnTo>
                <a:lnTo>
                  <a:pt x="12057261" y="2546400"/>
                </a:lnTo>
                <a:lnTo>
                  <a:pt x="12064762" y="2486148"/>
                </a:lnTo>
                <a:lnTo>
                  <a:pt x="12064762" y="124405"/>
                </a:lnTo>
                <a:lnTo>
                  <a:pt x="12061666" y="79682"/>
                </a:lnTo>
                <a:lnTo>
                  <a:pt x="12035258" y="29621"/>
                </a:lnTo>
                <a:lnTo>
                  <a:pt x="12000720" y="7607"/>
                </a:lnTo>
                <a:lnTo>
                  <a:pt x="11940468" y="118"/>
                </a:lnTo>
                <a:close/>
              </a:path>
            </a:pathLst>
          </a:custGeom>
          <a:solidFill>
            <a:srgbClr val="A7AAA9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14400" y="2452257"/>
            <a:ext cx="10959465" cy="38246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3200" algn="ctr">
              <a:lnSpc>
                <a:spcPct val="100000"/>
              </a:lnSpc>
              <a:spcBef>
                <a:spcPts val="100"/>
              </a:spcBef>
            </a:pPr>
            <a:r>
              <a:rPr sz="2400" b="1" spc="-20" dirty="0">
                <a:solidFill>
                  <a:srgbClr val="34A5DA"/>
                </a:solidFill>
                <a:latin typeface="Avenir Next"/>
                <a:cs typeface="Avenir Next"/>
              </a:rPr>
              <a:t>Code</a:t>
            </a:r>
            <a:endParaRPr sz="2400">
              <a:latin typeface="Avenir Next"/>
              <a:cs typeface="Avenir Next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4200">
              <a:latin typeface="Avenir Next"/>
              <a:cs typeface="Avenir Next"/>
            </a:endParaRPr>
          </a:p>
          <a:p>
            <a:pPr marL="12700">
              <a:lnSpc>
                <a:spcPct val="100000"/>
              </a:lnSpc>
              <a:tabLst>
                <a:tab pos="1021715" algn="l"/>
                <a:tab pos="2703830" algn="l"/>
                <a:tab pos="3712845" algn="l"/>
              </a:tabLst>
            </a:pPr>
            <a:r>
              <a:rPr sz="2200" b="1" spc="-10" dirty="0">
                <a:solidFill>
                  <a:srgbClr val="011480"/>
                </a:solidFill>
                <a:latin typeface="Menlo"/>
                <a:cs typeface="Menlo"/>
              </a:rPr>
              <a:t>int</a:t>
            </a:r>
            <a:r>
              <a:rPr sz="2200" spc="-10" dirty="0">
                <a:latin typeface="Menlo"/>
                <a:cs typeface="Menlo"/>
              </a:rPr>
              <a:t>[]</a:t>
            </a:r>
            <a:r>
              <a:rPr sz="2200" dirty="0">
                <a:latin typeface="Menlo"/>
                <a:cs typeface="Menlo"/>
              </a:rPr>
              <a:t>	</a:t>
            </a:r>
            <a:r>
              <a:rPr sz="2200" spc="-10" dirty="0">
                <a:latin typeface="Menlo"/>
                <a:cs typeface="Menlo"/>
              </a:rPr>
              <a:t>leapYears</a:t>
            </a:r>
            <a:r>
              <a:rPr sz="2200" dirty="0">
                <a:latin typeface="Menlo"/>
                <a:cs typeface="Menlo"/>
              </a:rPr>
              <a:t>	=</a:t>
            </a:r>
            <a:r>
              <a:rPr sz="2200" spc="-15" dirty="0">
                <a:latin typeface="Menlo"/>
                <a:cs typeface="Menlo"/>
              </a:rPr>
              <a:t> </a:t>
            </a:r>
            <a:r>
              <a:rPr sz="2200" b="1" spc="-25" dirty="0">
                <a:solidFill>
                  <a:srgbClr val="011480"/>
                </a:solidFill>
                <a:latin typeface="Menlo"/>
                <a:cs typeface="Menlo"/>
              </a:rPr>
              <a:t>new</a:t>
            </a:r>
            <a:r>
              <a:rPr sz="2200" b="1" dirty="0">
                <a:solidFill>
                  <a:srgbClr val="011480"/>
                </a:solidFill>
                <a:latin typeface="Menlo"/>
                <a:cs typeface="Menlo"/>
              </a:rPr>
              <a:t>	</a:t>
            </a:r>
            <a:r>
              <a:rPr sz="2200" b="1" spc="-10" dirty="0">
                <a:solidFill>
                  <a:srgbClr val="011480"/>
                </a:solidFill>
                <a:latin typeface="Menlo"/>
                <a:cs typeface="Menlo"/>
              </a:rPr>
              <a:t>int</a:t>
            </a:r>
            <a:r>
              <a:rPr sz="2200" spc="-10" dirty="0">
                <a:latin typeface="Menlo"/>
                <a:cs typeface="Menlo"/>
              </a:rPr>
              <a:t>[</a:t>
            </a:r>
            <a:r>
              <a:rPr sz="2200" spc="-10" dirty="0">
                <a:solidFill>
                  <a:srgbClr val="0432FE"/>
                </a:solidFill>
                <a:latin typeface="Menlo"/>
                <a:cs typeface="Menlo"/>
              </a:rPr>
              <a:t>3</a:t>
            </a:r>
            <a:r>
              <a:rPr sz="2200" spc="-10" dirty="0">
                <a:latin typeface="Menlo"/>
                <a:cs typeface="Menlo"/>
              </a:rPr>
              <a:t>];</a:t>
            </a:r>
            <a:endParaRPr sz="2200">
              <a:latin typeface="Menlo"/>
              <a:cs typeface="Menlo"/>
            </a:endParaRPr>
          </a:p>
          <a:p>
            <a:pPr marL="12700" marR="5080">
              <a:lnSpc>
                <a:spcPct val="189400"/>
              </a:lnSpc>
              <a:tabLst>
                <a:tab pos="2199005" algn="l"/>
                <a:tab pos="2535555" algn="l"/>
                <a:tab pos="3545204" algn="l"/>
                <a:tab pos="4217670" algn="l"/>
                <a:tab pos="5226685" algn="l"/>
                <a:tab pos="5563235" algn="l"/>
                <a:tab pos="5731510" algn="l"/>
                <a:tab pos="5899785" algn="l"/>
                <a:tab pos="6068060" algn="l"/>
                <a:tab pos="6236335" algn="l"/>
                <a:tab pos="7077709" algn="l"/>
                <a:tab pos="9264015" algn="l"/>
                <a:tab pos="9600565" algn="l"/>
              </a:tabLst>
            </a:pPr>
            <a:r>
              <a:rPr sz="2200" spc="-10" dirty="0">
                <a:latin typeface="Menlo"/>
                <a:cs typeface="Menlo"/>
              </a:rPr>
              <a:t>leapYears[</a:t>
            </a:r>
            <a:r>
              <a:rPr sz="2200" spc="-10" dirty="0">
                <a:solidFill>
                  <a:srgbClr val="0432FE"/>
                </a:solidFill>
                <a:latin typeface="Menlo"/>
                <a:cs typeface="Menlo"/>
              </a:rPr>
              <a:t>0</a:t>
            </a:r>
            <a:r>
              <a:rPr sz="2200" spc="-10" dirty="0">
                <a:latin typeface="Menlo"/>
                <a:cs typeface="Menlo"/>
              </a:rPr>
              <a:t>]</a:t>
            </a:r>
            <a:r>
              <a:rPr sz="2200" dirty="0">
                <a:latin typeface="Menlo"/>
                <a:cs typeface="Menlo"/>
              </a:rPr>
              <a:t>	</a:t>
            </a:r>
            <a:r>
              <a:rPr sz="2200" spc="-50" dirty="0">
                <a:latin typeface="Menlo"/>
                <a:cs typeface="Menlo"/>
              </a:rPr>
              <a:t>=</a:t>
            </a:r>
            <a:r>
              <a:rPr sz="2200" dirty="0">
                <a:latin typeface="Menlo"/>
                <a:cs typeface="Menlo"/>
              </a:rPr>
              <a:t>	</a:t>
            </a:r>
            <a:r>
              <a:rPr sz="2200" spc="-10" dirty="0">
                <a:solidFill>
                  <a:srgbClr val="0432FE"/>
                </a:solidFill>
                <a:latin typeface="Menlo"/>
                <a:cs typeface="Menlo"/>
              </a:rPr>
              <a:t>2020</a:t>
            </a:r>
            <a:r>
              <a:rPr sz="2200" spc="-10" dirty="0">
                <a:latin typeface="Menlo"/>
                <a:cs typeface="Menlo"/>
              </a:rPr>
              <a:t>;</a:t>
            </a:r>
            <a:r>
              <a:rPr sz="2200" dirty="0">
                <a:latin typeface="Menlo"/>
                <a:cs typeface="Menlo"/>
              </a:rPr>
              <a:t>	</a:t>
            </a:r>
            <a:r>
              <a:rPr sz="2200" spc="-10" dirty="0">
                <a:latin typeface="Menlo"/>
                <a:cs typeface="Menlo"/>
              </a:rPr>
              <a:t>leapYears[</a:t>
            </a:r>
            <a:r>
              <a:rPr sz="2200" spc="-10" dirty="0">
                <a:solidFill>
                  <a:srgbClr val="0432FE"/>
                </a:solidFill>
                <a:latin typeface="Menlo"/>
                <a:cs typeface="Menlo"/>
              </a:rPr>
              <a:t>1</a:t>
            </a:r>
            <a:r>
              <a:rPr sz="2200" spc="-10" dirty="0">
                <a:latin typeface="Menlo"/>
                <a:cs typeface="Menlo"/>
              </a:rPr>
              <a:t>]</a:t>
            </a:r>
            <a:r>
              <a:rPr sz="2200" dirty="0">
                <a:latin typeface="Menlo"/>
                <a:cs typeface="Menlo"/>
              </a:rPr>
              <a:t>	</a:t>
            </a:r>
            <a:r>
              <a:rPr sz="2200" spc="-50" dirty="0">
                <a:latin typeface="Menlo"/>
                <a:cs typeface="Menlo"/>
              </a:rPr>
              <a:t>=</a:t>
            </a:r>
            <a:r>
              <a:rPr sz="2200" dirty="0">
                <a:latin typeface="Menlo"/>
                <a:cs typeface="Menlo"/>
              </a:rPr>
              <a:t>		</a:t>
            </a:r>
            <a:r>
              <a:rPr sz="2200" spc="-10" dirty="0">
                <a:solidFill>
                  <a:srgbClr val="0432FE"/>
                </a:solidFill>
                <a:latin typeface="Menlo"/>
                <a:cs typeface="Menlo"/>
              </a:rPr>
              <a:t>2016</a:t>
            </a:r>
            <a:r>
              <a:rPr sz="2200" spc="-10" dirty="0">
                <a:latin typeface="Menlo"/>
                <a:cs typeface="Menlo"/>
              </a:rPr>
              <a:t>;</a:t>
            </a:r>
            <a:r>
              <a:rPr sz="2200" dirty="0">
                <a:latin typeface="Menlo"/>
                <a:cs typeface="Menlo"/>
              </a:rPr>
              <a:t>	</a:t>
            </a:r>
            <a:r>
              <a:rPr sz="2200" spc="-10" dirty="0">
                <a:latin typeface="Menlo"/>
                <a:cs typeface="Menlo"/>
              </a:rPr>
              <a:t>leapYears[</a:t>
            </a:r>
            <a:r>
              <a:rPr sz="2200" spc="-10" dirty="0">
                <a:solidFill>
                  <a:srgbClr val="0432FE"/>
                </a:solidFill>
                <a:latin typeface="Menlo"/>
                <a:cs typeface="Menlo"/>
              </a:rPr>
              <a:t>2</a:t>
            </a:r>
            <a:r>
              <a:rPr sz="2200" spc="-10" dirty="0">
                <a:latin typeface="Menlo"/>
                <a:cs typeface="Menlo"/>
              </a:rPr>
              <a:t>]</a:t>
            </a:r>
            <a:r>
              <a:rPr sz="2200" dirty="0">
                <a:latin typeface="Menlo"/>
                <a:cs typeface="Menlo"/>
              </a:rPr>
              <a:t>	</a:t>
            </a:r>
            <a:r>
              <a:rPr sz="2200" spc="-50" dirty="0">
                <a:latin typeface="Menlo"/>
                <a:cs typeface="Menlo"/>
              </a:rPr>
              <a:t>=</a:t>
            </a:r>
            <a:r>
              <a:rPr sz="2200" dirty="0">
                <a:latin typeface="Menlo"/>
                <a:cs typeface="Menlo"/>
              </a:rPr>
              <a:t>	</a:t>
            </a:r>
            <a:r>
              <a:rPr sz="2200" spc="-10" dirty="0">
                <a:solidFill>
                  <a:srgbClr val="0432FE"/>
                </a:solidFill>
                <a:latin typeface="Menlo"/>
                <a:cs typeface="Menlo"/>
              </a:rPr>
              <a:t>2012</a:t>
            </a:r>
            <a:r>
              <a:rPr sz="2200" spc="-10" dirty="0">
                <a:latin typeface="Menlo"/>
                <a:cs typeface="Menlo"/>
              </a:rPr>
              <a:t>; System.</a:t>
            </a:r>
            <a:r>
              <a:rPr sz="2200" b="1" i="1" spc="-10" dirty="0">
                <a:solidFill>
                  <a:srgbClr val="66177A"/>
                </a:solidFill>
                <a:latin typeface="Menlo-BoldItalic"/>
                <a:cs typeface="Menlo-BoldItalic"/>
              </a:rPr>
              <a:t>out</a:t>
            </a:r>
            <a:r>
              <a:rPr sz="2200" spc="-10" dirty="0">
                <a:latin typeface="Menlo"/>
                <a:cs typeface="Menlo"/>
              </a:rPr>
              <a:t>.println(</a:t>
            </a:r>
            <a:r>
              <a:rPr sz="2200" b="1" spc="-10" dirty="0">
                <a:solidFill>
                  <a:srgbClr val="018001"/>
                </a:solidFill>
                <a:latin typeface="Menlo"/>
                <a:cs typeface="Menlo"/>
              </a:rPr>
              <a:t>"Leap</a:t>
            </a:r>
            <a:r>
              <a:rPr sz="2200" b="1" dirty="0">
                <a:solidFill>
                  <a:srgbClr val="018001"/>
                </a:solidFill>
                <a:latin typeface="Menlo"/>
                <a:cs typeface="Menlo"/>
              </a:rPr>
              <a:t>	</a:t>
            </a:r>
            <a:r>
              <a:rPr sz="2200" b="1" spc="-10" dirty="0">
                <a:solidFill>
                  <a:srgbClr val="018001"/>
                </a:solidFill>
                <a:latin typeface="Menlo"/>
                <a:cs typeface="Menlo"/>
              </a:rPr>
              <a:t>years</a:t>
            </a:r>
            <a:r>
              <a:rPr sz="2200" b="1" dirty="0">
                <a:solidFill>
                  <a:srgbClr val="018001"/>
                </a:solidFill>
                <a:latin typeface="Menlo"/>
                <a:cs typeface="Menlo"/>
              </a:rPr>
              <a:t>	</a:t>
            </a:r>
            <a:r>
              <a:rPr sz="2200" b="1" spc="-50" dirty="0">
                <a:solidFill>
                  <a:srgbClr val="018001"/>
                </a:solidFill>
                <a:latin typeface="Menlo"/>
                <a:cs typeface="Menlo"/>
              </a:rPr>
              <a:t>=</a:t>
            </a:r>
            <a:r>
              <a:rPr sz="2200" b="1" dirty="0">
                <a:solidFill>
                  <a:srgbClr val="018001"/>
                </a:solidFill>
                <a:latin typeface="Menlo"/>
                <a:cs typeface="Menlo"/>
              </a:rPr>
              <a:t>	</a:t>
            </a:r>
            <a:r>
              <a:rPr sz="2200" b="1" spc="-50" dirty="0">
                <a:solidFill>
                  <a:srgbClr val="018001"/>
                </a:solidFill>
                <a:latin typeface="Menlo"/>
                <a:cs typeface="Menlo"/>
              </a:rPr>
              <a:t>"</a:t>
            </a:r>
            <a:r>
              <a:rPr sz="2200" b="1" dirty="0">
                <a:solidFill>
                  <a:srgbClr val="018001"/>
                </a:solidFill>
                <a:latin typeface="Menlo"/>
                <a:cs typeface="Menlo"/>
              </a:rPr>
              <a:t>		</a:t>
            </a:r>
            <a:r>
              <a:rPr sz="2200" spc="-50" dirty="0">
                <a:latin typeface="Menlo"/>
                <a:cs typeface="Menlo"/>
              </a:rPr>
              <a:t>+</a:t>
            </a:r>
            <a:r>
              <a:rPr sz="2200" dirty="0">
                <a:latin typeface="Menlo"/>
                <a:cs typeface="Menlo"/>
              </a:rPr>
              <a:t>		</a:t>
            </a:r>
            <a:r>
              <a:rPr sz="2200" spc="-10" dirty="0">
                <a:latin typeface="Menlo"/>
                <a:cs typeface="Menlo"/>
              </a:rPr>
              <a:t>Arrays.</a:t>
            </a:r>
            <a:r>
              <a:rPr sz="2200" i="1" spc="-10" dirty="0">
                <a:latin typeface="Menlo"/>
                <a:cs typeface="Menlo"/>
              </a:rPr>
              <a:t>toString</a:t>
            </a:r>
            <a:r>
              <a:rPr sz="2200" spc="-10" dirty="0">
                <a:latin typeface="Menlo"/>
                <a:cs typeface="Menlo"/>
              </a:rPr>
              <a:t>(leapYears));</a:t>
            </a:r>
            <a:endParaRPr sz="2200">
              <a:latin typeface="Menlo"/>
              <a:cs typeface="Menlo"/>
            </a:endParaRPr>
          </a:p>
          <a:p>
            <a:pPr>
              <a:lnSpc>
                <a:spcPct val="100000"/>
              </a:lnSpc>
            </a:pPr>
            <a:endParaRPr sz="2500">
              <a:latin typeface="Menlo"/>
              <a:cs typeface="Menl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400">
              <a:latin typeface="Menlo"/>
              <a:cs typeface="Menlo"/>
            </a:endParaRPr>
          </a:p>
          <a:p>
            <a:pPr marL="203200" algn="ctr">
              <a:lnSpc>
                <a:spcPct val="100000"/>
              </a:lnSpc>
            </a:pPr>
            <a:r>
              <a:rPr sz="2400" b="1" dirty="0">
                <a:solidFill>
                  <a:srgbClr val="34A5DA"/>
                </a:solidFill>
                <a:latin typeface="Avenir Next"/>
                <a:cs typeface="Avenir Next"/>
              </a:rPr>
              <a:t>Console</a:t>
            </a:r>
            <a:r>
              <a:rPr sz="2400" b="1" spc="-40" dirty="0">
                <a:solidFill>
                  <a:srgbClr val="34A5DA"/>
                </a:solidFill>
                <a:latin typeface="Avenir Next"/>
                <a:cs typeface="Avenir Next"/>
              </a:rPr>
              <a:t> </a:t>
            </a:r>
            <a:r>
              <a:rPr sz="2400" b="1" spc="-10" dirty="0">
                <a:solidFill>
                  <a:srgbClr val="34A5DA"/>
                </a:solidFill>
                <a:latin typeface="Avenir Next"/>
                <a:cs typeface="Avenir Next"/>
              </a:rPr>
              <a:t>output</a:t>
            </a:r>
            <a:endParaRPr sz="2400">
              <a:latin typeface="Avenir Next"/>
              <a:cs typeface="Avenir Nex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14400" y="7209807"/>
            <a:ext cx="6586220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06475" algn="l"/>
                <a:tab pos="2199005" algn="l"/>
                <a:tab pos="2596515" algn="l"/>
                <a:tab pos="3988435" algn="l"/>
                <a:tab pos="5180965" algn="l"/>
              </a:tabLst>
            </a:pPr>
            <a:r>
              <a:rPr sz="2600" spc="-20" dirty="0">
                <a:latin typeface="Menlo"/>
                <a:cs typeface="Menlo"/>
              </a:rPr>
              <a:t>Leap</a:t>
            </a:r>
            <a:r>
              <a:rPr sz="2600" dirty="0">
                <a:latin typeface="Menlo"/>
                <a:cs typeface="Menlo"/>
              </a:rPr>
              <a:t>	</a:t>
            </a:r>
            <a:r>
              <a:rPr sz="2600" spc="-10" dirty="0">
                <a:latin typeface="Menlo"/>
                <a:cs typeface="Menlo"/>
              </a:rPr>
              <a:t>years</a:t>
            </a:r>
            <a:r>
              <a:rPr sz="2600" dirty="0">
                <a:latin typeface="Menlo"/>
                <a:cs typeface="Menlo"/>
              </a:rPr>
              <a:t>	</a:t>
            </a:r>
            <a:r>
              <a:rPr sz="2600" spc="-50" dirty="0">
                <a:latin typeface="Menlo"/>
                <a:cs typeface="Menlo"/>
              </a:rPr>
              <a:t>=</a:t>
            </a:r>
            <a:r>
              <a:rPr sz="2600" dirty="0">
                <a:latin typeface="Menlo"/>
                <a:cs typeface="Menlo"/>
              </a:rPr>
              <a:t>	</a:t>
            </a:r>
            <a:r>
              <a:rPr sz="2600" spc="-10" dirty="0">
                <a:latin typeface="Menlo"/>
                <a:cs typeface="Menlo"/>
              </a:rPr>
              <a:t>[2020,</a:t>
            </a:r>
            <a:r>
              <a:rPr sz="2600" dirty="0">
                <a:latin typeface="Menlo"/>
                <a:cs typeface="Menlo"/>
              </a:rPr>
              <a:t>	</a:t>
            </a:r>
            <a:r>
              <a:rPr sz="2600" spc="-10" dirty="0">
                <a:latin typeface="Menlo"/>
                <a:cs typeface="Menlo"/>
              </a:rPr>
              <a:t>2016,</a:t>
            </a:r>
            <a:r>
              <a:rPr sz="2600" dirty="0">
                <a:latin typeface="Menlo"/>
                <a:cs typeface="Menlo"/>
              </a:rPr>
              <a:t>	</a:t>
            </a:r>
            <a:r>
              <a:rPr sz="2600" spc="-10" dirty="0">
                <a:latin typeface="Menlo"/>
                <a:cs typeface="Menlo"/>
              </a:rPr>
              <a:t>2012]</a:t>
            </a:r>
            <a:endParaRPr sz="2600">
              <a:latin typeface="Menlo"/>
              <a:cs typeface="Menl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450">
              <a:latin typeface="Menlo"/>
              <a:cs typeface="Menlo"/>
            </a:endParaRPr>
          </a:p>
          <a:p>
            <a:pPr marL="12700">
              <a:lnSpc>
                <a:spcPct val="100000"/>
              </a:lnSpc>
              <a:tabLst>
                <a:tab pos="1602740" algn="l"/>
                <a:tab pos="3392170" algn="l"/>
                <a:tab pos="4385945" algn="l"/>
                <a:tab pos="5379720" algn="l"/>
                <a:tab pos="6374130" algn="l"/>
              </a:tabLst>
            </a:pPr>
            <a:r>
              <a:rPr sz="2600" spc="-10" dirty="0">
                <a:solidFill>
                  <a:srgbClr val="011480"/>
                </a:solidFill>
                <a:latin typeface="Menlo"/>
                <a:cs typeface="Menlo"/>
              </a:rPr>
              <a:t>Process</a:t>
            </a:r>
            <a:r>
              <a:rPr sz="2600" dirty="0">
                <a:solidFill>
                  <a:srgbClr val="011480"/>
                </a:solidFill>
                <a:latin typeface="Menlo"/>
                <a:cs typeface="Menlo"/>
              </a:rPr>
              <a:t>	</a:t>
            </a:r>
            <a:r>
              <a:rPr sz="2600" spc="-10" dirty="0">
                <a:solidFill>
                  <a:srgbClr val="011480"/>
                </a:solidFill>
                <a:latin typeface="Menlo"/>
                <a:cs typeface="Menlo"/>
              </a:rPr>
              <a:t>finished</a:t>
            </a:r>
            <a:r>
              <a:rPr sz="2600" dirty="0">
                <a:solidFill>
                  <a:srgbClr val="011480"/>
                </a:solidFill>
                <a:latin typeface="Menlo"/>
                <a:cs typeface="Menlo"/>
              </a:rPr>
              <a:t>	</a:t>
            </a:r>
            <a:r>
              <a:rPr sz="2600" spc="-20" dirty="0">
                <a:solidFill>
                  <a:srgbClr val="011480"/>
                </a:solidFill>
                <a:latin typeface="Menlo"/>
                <a:cs typeface="Menlo"/>
              </a:rPr>
              <a:t>with</a:t>
            </a:r>
            <a:r>
              <a:rPr sz="2600" dirty="0">
                <a:solidFill>
                  <a:srgbClr val="011480"/>
                </a:solidFill>
                <a:latin typeface="Menlo"/>
                <a:cs typeface="Menlo"/>
              </a:rPr>
              <a:t>	</a:t>
            </a:r>
            <a:r>
              <a:rPr sz="2600" spc="-20" dirty="0">
                <a:solidFill>
                  <a:srgbClr val="011480"/>
                </a:solidFill>
                <a:latin typeface="Menlo"/>
                <a:cs typeface="Menlo"/>
              </a:rPr>
              <a:t>exit</a:t>
            </a:r>
            <a:r>
              <a:rPr sz="2600" dirty="0">
                <a:solidFill>
                  <a:srgbClr val="011480"/>
                </a:solidFill>
                <a:latin typeface="Menlo"/>
                <a:cs typeface="Menlo"/>
              </a:rPr>
              <a:t>	</a:t>
            </a:r>
            <a:r>
              <a:rPr sz="2600" spc="-20" dirty="0">
                <a:solidFill>
                  <a:srgbClr val="011480"/>
                </a:solidFill>
                <a:latin typeface="Menlo"/>
                <a:cs typeface="Menlo"/>
              </a:rPr>
              <a:t>code</a:t>
            </a:r>
            <a:r>
              <a:rPr sz="2600" dirty="0">
                <a:solidFill>
                  <a:srgbClr val="011480"/>
                </a:solidFill>
                <a:latin typeface="Menlo"/>
                <a:cs typeface="Menlo"/>
              </a:rPr>
              <a:t>	</a:t>
            </a:r>
            <a:r>
              <a:rPr sz="2600" spc="-50" dirty="0">
                <a:solidFill>
                  <a:srgbClr val="011480"/>
                </a:solidFill>
                <a:latin typeface="Menlo"/>
                <a:cs typeface="Menlo"/>
              </a:rPr>
              <a:t>0</a:t>
            </a:r>
            <a:endParaRPr sz="2600">
              <a:latin typeface="Menlo"/>
              <a:cs typeface="Menl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477189"/>
            <a:ext cx="63709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10" dirty="0">
                <a:solidFill>
                  <a:srgbClr val="838787"/>
                </a:solidFill>
                <a:latin typeface="DIN Alternate"/>
                <a:cs typeface="DIN Alternate"/>
              </a:rPr>
              <a:t>INTRODUCTION</a:t>
            </a:r>
            <a:r>
              <a:rPr sz="2400" b="1" spc="290" dirty="0">
                <a:solidFill>
                  <a:srgbClr val="838787"/>
                </a:solidFill>
                <a:latin typeface="DIN Alternate"/>
                <a:cs typeface="DIN Alternate"/>
              </a:rPr>
              <a:t> </a:t>
            </a:r>
            <a:r>
              <a:rPr sz="2400" b="1" spc="60" dirty="0">
                <a:solidFill>
                  <a:srgbClr val="838787"/>
                </a:solidFill>
                <a:latin typeface="DIN Alternate"/>
                <a:cs typeface="DIN Alternate"/>
              </a:rPr>
              <a:t>TO</a:t>
            </a:r>
            <a:r>
              <a:rPr sz="2400" b="1" spc="295" dirty="0">
                <a:solidFill>
                  <a:srgbClr val="838787"/>
                </a:solidFill>
                <a:latin typeface="DIN Alternate"/>
                <a:cs typeface="DIN Alternate"/>
              </a:rPr>
              <a:t> </a:t>
            </a:r>
            <a:r>
              <a:rPr sz="2400" b="1" dirty="0">
                <a:solidFill>
                  <a:srgbClr val="838787"/>
                </a:solidFill>
                <a:latin typeface="DIN Alternate"/>
                <a:cs typeface="DIN Alternate"/>
              </a:rPr>
              <a:t>JAVA:</a:t>
            </a:r>
            <a:r>
              <a:rPr sz="2400" b="1" spc="295" dirty="0">
                <a:solidFill>
                  <a:srgbClr val="838787"/>
                </a:solidFill>
                <a:latin typeface="DIN Alternate"/>
                <a:cs typeface="DIN Alternate"/>
              </a:rPr>
              <a:t> </a:t>
            </a:r>
            <a:r>
              <a:rPr sz="2400" b="1" spc="70" dirty="0">
                <a:solidFill>
                  <a:srgbClr val="838787"/>
                </a:solidFill>
                <a:latin typeface="DIN Alternate"/>
                <a:cs typeface="DIN Alternate"/>
              </a:rPr>
              <a:t>ARRAYS</a:t>
            </a:r>
            <a:r>
              <a:rPr sz="2400" b="1" spc="295" dirty="0">
                <a:solidFill>
                  <a:srgbClr val="838787"/>
                </a:solidFill>
                <a:latin typeface="DIN Alternate"/>
                <a:cs typeface="DIN Alternate"/>
              </a:rPr>
              <a:t> </a:t>
            </a:r>
            <a:r>
              <a:rPr sz="2400" b="1" spc="110" dirty="0">
                <a:solidFill>
                  <a:srgbClr val="838787"/>
                </a:solidFill>
                <a:latin typeface="DIN Alternate"/>
                <a:cs typeface="DIN Alternate"/>
              </a:rPr>
              <a:t>OVERVIEW</a:t>
            </a:r>
            <a:endParaRPr sz="2400">
              <a:latin typeface="DIN Alternate"/>
              <a:cs typeface="DIN Alternate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ARRAY</a:t>
            </a:r>
            <a:r>
              <a:rPr spc="-90" dirty="0"/>
              <a:t> </a:t>
            </a:r>
            <a:r>
              <a:rPr spc="-10" dirty="0"/>
              <a:t>DECLARATION:</a:t>
            </a:r>
            <a:r>
              <a:rPr spc="-85" dirty="0"/>
              <a:t> </a:t>
            </a:r>
            <a:r>
              <a:rPr dirty="0"/>
              <a:t>INLINE</a:t>
            </a:r>
            <a:r>
              <a:rPr spc="-90" dirty="0"/>
              <a:t> </a:t>
            </a:r>
            <a:r>
              <a:rPr spc="-10" dirty="0"/>
              <a:t>INITIALIZATION</a:t>
            </a:r>
            <a:r>
              <a:rPr spc="-85" dirty="0"/>
              <a:t> </a:t>
            </a:r>
            <a:r>
              <a:rPr dirty="0"/>
              <a:t>CODE</a:t>
            </a:r>
            <a:r>
              <a:rPr spc="-85" dirty="0"/>
              <a:t> </a:t>
            </a:r>
            <a:r>
              <a:rPr spc="-10" dirty="0"/>
              <a:t>EXAMPLE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383720" y="451792"/>
            <a:ext cx="1720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838787"/>
                </a:solidFill>
                <a:latin typeface="DIN Alternate"/>
                <a:cs typeface="DIN Alternate"/>
              </a:rPr>
              <a:t>7</a:t>
            </a:r>
            <a:endParaRPr sz="2400">
              <a:latin typeface="DIN Alternate"/>
              <a:cs typeface="DIN Alternate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0022" y="3082925"/>
            <a:ext cx="12065000" cy="2610485"/>
          </a:xfrm>
          <a:custGeom>
            <a:avLst/>
            <a:gdLst/>
            <a:ahLst/>
            <a:cxnLst/>
            <a:rect l="l" t="t" r="r" b="b"/>
            <a:pathLst>
              <a:path w="12065000" h="2610485">
                <a:moveTo>
                  <a:pt x="11940468" y="118"/>
                </a:moveTo>
                <a:lnTo>
                  <a:pt x="155189" y="0"/>
                </a:lnTo>
                <a:lnTo>
                  <a:pt x="124281" y="118"/>
                </a:lnTo>
                <a:lnTo>
                  <a:pt x="99357" y="950"/>
                </a:lnTo>
                <a:lnTo>
                  <a:pt x="45459" y="16783"/>
                </a:lnTo>
                <a:lnTo>
                  <a:pt x="16662" y="45583"/>
                </a:lnTo>
                <a:lnTo>
                  <a:pt x="832" y="99480"/>
                </a:lnTo>
                <a:lnTo>
                  <a:pt x="0" y="124405"/>
                </a:lnTo>
                <a:lnTo>
                  <a:pt x="0" y="2486148"/>
                </a:lnTo>
                <a:lnTo>
                  <a:pt x="3090" y="2530872"/>
                </a:lnTo>
                <a:lnTo>
                  <a:pt x="29492" y="2580938"/>
                </a:lnTo>
                <a:lnTo>
                  <a:pt x="64041" y="2602941"/>
                </a:lnTo>
                <a:lnTo>
                  <a:pt x="124281" y="2610442"/>
                </a:lnTo>
                <a:lnTo>
                  <a:pt x="11940468" y="2610442"/>
                </a:lnTo>
                <a:lnTo>
                  <a:pt x="11985192" y="2607346"/>
                </a:lnTo>
                <a:lnTo>
                  <a:pt x="12035258" y="2580938"/>
                </a:lnTo>
                <a:lnTo>
                  <a:pt x="12057261" y="2546400"/>
                </a:lnTo>
                <a:lnTo>
                  <a:pt x="12064762" y="2486148"/>
                </a:lnTo>
                <a:lnTo>
                  <a:pt x="12064762" y="124405"/>
                </a:lnTo>
                <a:lnTo>
                  <a:pt x="12061666" y="79682"/>
                </a:lnTo>
                <a:lnTo>
                  <a:pt x="12035258" y="29616"/>
                </a:lnTo>
                <a:lnTo>
                  <a:pt x="12000720" y="7607"/>
                </a:lnTo>
                <a:lnTo>
                  <a:pt x="11940468" y="118"/>
                </a:lnTo>
                <a:close/>
              </a:path>
            </a:pathLst>
          </a:custGeom>
          <a:solidFill>
            <a:srgbClr val="A7AAA9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0022" y="6515804"/>
            <a:ext cx="12065000" cy="2610485"/>
          </a:xfrm>
          <a:custGeom>
            <a:avLst/>
            <a:gdLst/>
            <a:ahLst/>
            <a:cxnLst/>
            <a:rect l="l" t="t" r="r" b="b"/>
            <a:pathLst>
              <a:path w="12065000" h="2610484">
                <a:moveTo>
                  <a:pt x="11940468" y="118"/>
                </a:moveTo>
                <a:lnTo>
                  <a:pt x="155189" y="0"/>
                </a:lnTo>
                <a:lnTo>
                  <a:pt x="124281" y="118"/>
                </a:lnTo>
                <a:lnTo>
                  <a:pt x="99357" y="950"/>
                </a:lnTo>
                <a:lnTo>
                  <a:pt x="45459" y="16788"/>
                </a:lnTo>
                <a:lnTo>
                  <a:pt x="16662" y="45585"/>
                </a:lnTo>
                <a:lnTo>
                  <a:pt x="832" y="99480"/>
                </a:lnTo>
                <a:lnTo>
                  <a:pt x="0" y="124405"/>
                </a:lnTo>
                <a:lnTo>
                  <a:pt x="0" y="2486148"/>
                </a:lnTo>
                <a:lnTo>
                  <a:pt x="3090" y="2530872"/>
                </a:lnTo>
                <a:lnTo>
                  <a:pt x="29492" y="2580938"/>
                </a:lnTo>
                <a:lnTo>
                  <a:pt x="64041" y="2602941"/>
                </a:lnTo>
                <a:lnTo>
                  <a:pt x="124281" y="2610429"/>
                </a:lnTo>
                <a:lnTo>
                  <a:pt x="11940468" y="2610429"/>
                </a:lnTo>
                <a:lnTo>
                  <a:pt x="11985192" y="2607339"/>
                </a:lnTo>
                <a:lnTo>
                  <a:pt x="12035258" y="2580938"/>
                </a:lnTo>
                <a:lnTo>
                  <a:pt x="12057261" y="2546400"/>
                </a:lnTo>
                <a:lnTo>
                  <a:pt x="12064762" y="2486148"/>
                </a:lnTo>
                <a:lnTo>
                  <a:pt x="12064762" y="124405"/>
                </a:lnTo>
                <a:lnTo>
                  <a:pt x="12061666" y="79682"/>
                </a:lnTo>
                <a:lnTo>
                  <a:pt x="12035258" y="29621"/>
                </a:lnTo>
                <a:lnTo>
                  <a:pt x="12000720" y="7607"/>
                </a:lnTo>
                <a:lnTo>
                  <a:pt x="11940468" y="118"/>
                </a:lnTo>
                <a:close/>
              </a:path>
            </a:pathLst>
          </a:custGeom>
          <a:solidFill>
            <a:srgbClr val="A7AAA9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14400" y="2452257"/>
            <a:ext cx="10959465" cy="2098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3835" algn="ctr">
              <a:lnSpc>
                <a:spcPct val="100000"/>
              </a:lnSpc>
              <a:spcBef>
                <a:spcPts val="100"/>
              </a:spcBef>
            </a:pPr>
            <a:r>
              <a:rPr sz="2400" b="1" spc="-20" dirty="0">
                <a:solidFill>
                  <a:srgbClr val="34A5DA"/>
                </a:solidFill>
                <a:latin typeface="Avenir Next"/>
                <a:cs typeface="Avenir Next"/>
              </a:rPr>
              <a:t>Code</a:t>
            </a:r>
            <a:endParaRPr sz="2400">
              <a:latin typeface="Avenir Next"/>
              <a:cs typeface="Avenir Next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4200">
              <a:latin typeface="Avenir Next"/>
              <a:cs typeface="Avenir Next"/>
            </a:endParaRPr>
          </a:p>
          <a:p>
            <a:pPr marL="12700">
              <a:lnSpc>
                <a:spcPct val="100000"/>
              </a:lnSpc>
              <a:tabLst>
                <a:tab pos="1021715" algn="l"/>
                <a:tab pos="2703830" algn="l"/>
                <a:tab pos="3040380" algn="l"/>
                <a:tab pos="4217670" algn="l"/>
                <a:tab pos="5227320" algn="l"/>
              </a:tabLst>
            </a:pPr>
            <a:r>
              <a:rPr sz="2200" b="1" spc="-10" dirty="0">
                <a:solidFill>
                  <a:srgbClr val="011480"/>
                </a:solidFill>
                <a:latin typeface="Menlo"/>
                <a:cs typeface="Menlo"/>
              </a:rPr>
              <a:t>int</a:t>
            </a:r>
            <a:r>
              <a:rPr sz="2200" spc="-10" dirty="0">
                <a:latin typeface="Menlo"/>
                <a:cs typeface="Menlo"/>
              </a:rPr>
              <a:t>[]</a:t>
            </a:r>
            <a:r>
              <a:rPr sz="2200" dirty="0">
                <a:latin typeface="Menlo"/>
                <a:cs typeface="Menlo"/>
              </a:rPr>
              <a:t>	</a:t>
            </a:r>
            <a:r>
              <a:rPr sz="2200" spc="-10" dirty="0">
                <a:latin typeface="Menlo"/>
                <a:cs typeface="Menlo"/>
              </a:rPr>
              <a:t>leapYears</a:t>
            </a:r>
            <a:r>
              <a:rPr sz="2200" dirty="0">
                <a:latin typeface="Menlo"/>
                <a:cs typeface="Menlo"/>
              </a:rPr>
              <a:t>	</a:t>
            </a:r>
            <a:r>
              <a:rPr sz="2200" spc="-50" dirty="0">
                <a:latin typeface="Menlo"/>
                <a:cs typeface="Menlo"/>
              </a:rPr>
              <a:t>=</a:t>
            </a:r>
            <a:r>
              <a:rPr sz="2200" dirty="0">
                <a:latin typeface="Menlo"/>
                <a:cs typeface="Menlo"/>
              </a:rPr>
              <a:t>	</a:t>
            </a:r>
            <a:r>
              <a:rPr sz="2200" spc="-10" dirty="0">
                <a:latin typeface="Menlo"/>
                <a:cs typeface="Menlo"/>
              </a:rPr>
              <a:t>{</a:t>
            </a:r>
            <a:r>
              <a:rPr sz="2200" spc="-10" dirty="0">
                <a:solidFill>
                  <a:srgbClr val="0432FE"/>
                </a:solidFill>
                <a:latin typeface="Menlo"/>
                <a:cs typeface="Menlo"/>
              </a:rPr>
              <a:t>2020</a:t>
            </a:r>
            <a:r>
              <a:rPr sz="2200" spc="-10" dirty="0">
                <a:latin typeface="Menlo"/>
                <a:cs typeface="Menlo"/>
              </a:rPr>
              <a:t>,</a:t>
            </a:r>
            <a:r>
              <a:rPr sz="2200" dirty="0">
                <a:latin typeface="Menlo"/>
                <a:cs typeface="Menlo"/>
              </a:rPr>
              <a:t>	</a:t>
            </a:r>
            <a:r>
              <a:rPr sz="2200" spc="-10" dirty="0">
                <a:solidFill>
                  <a:srgbClr val="0432FE"/>
                </a:solidFill>
                <a:latin typeface="Menlo"/>
                <a:cs typeface="Menlo"/>
              </a:rPr>
              <a:t>2016</a:t>
            </a:r>
            <a:r>
              <a:rPr sz="2200" spc="-10" dirty="0">
                <a:latin typeface="Menlo"/>
                <a:cs typeface="Menlo"/>
              </a:rPr>
              <a:t>,</a:t>
            </a:r>
            <a:r>
              <a:rPr sz="2200" dirty="0">
                <a:latin typeface="Menlo"/>
                <a:cs typeface="Menlo"/>
              </a:rPr>
              <a:t>	</a:t>
            </a:r>
            <a:r>
              <a:rPr sz="2200" spc="-10" dirty="0">
                <a:solidFill>
                  <a:srgbClr val="0432FE"/>
                </a:solidFill>
                <a:latin typeface="Menlo"/>
                <a:cs typeface="Menlo"/>
              </a:rPr>
              <a:t>2012</a:t>
            </a:r>
            <a:r>
              <a:rPr sz="2200" spc="-10" dirty="0">
                <a:latin typeface="Menlo"/>
                <a:cs typeface="Menlo"/>
              </a:rPr>
              <a:t>};</a:t>
            </a:r>
            <a:endParaRPr sz="2200">
              <a:latin typeface="Menlo"/>
              <a:cs typeface="Menlo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000">
              <a:latin typeface="Menlo"/>
              <a:cs typeface="Menlo"/>
            </a:endParaRPr>
          </a:p>
          <a:p>
            <a:pPr marL="12700">
              <a:lnSpc>
                <a:spcPct val="100000"/>
              </a:lnSpc>
              <a:tabLst>
                <a:tab pos="4217670" algn="l"/>
                <a:tab pos="5226685" algn="l"/>
                <a:tab pos="5563235" algn="l"/>
                <a:tab pos="5899785" algn="l"/>
                <a:tab pos="6236335" algn="l"/>
              </a:tabLst>
            </a:pPr>
            <a:r>
              <a:rPr sz="2200" spc="-10" dirty="0">
                <a:latin typeface="Menlo"/>
                <a:cs typeface="Menlo"/>
              </a:rPr>
              <a:t>System.</a:t>
            </a:r>
            <a:r>
              <a:rPr sz="2200" b="1" i="1" spc="-10" dirty="0">
                <a:solidFill>
                  <a:srgbClr val="66177A"/>
                </a:solidFill>
                <a:latin typeface="Menlo-BoldItalic"/>
                <a:cs typeface="Menlo-BoldItalic"/>
              </a:rPr>
              <a:t>out</a:t>
            </a:r>
            <a:r>
              <a:rPr sz="2200" spc="-10" dirty="0">
                <a:latin typeface="Menlo"/>
                <a:cs typeface="Menlo"/>
              </a:rPr>
              <a:t>.println(</a:t>
            </a:r>
            <a:r>
              <a:rPr sz="2200" b="1" spc="-10" dirty="0">
                <a:solidFill>
                  <a:srgbClr val="018001"/>
                </a:solidFill>
                <a:latin typeface="Menlo"/>
                <a:cs typeface="Menlo"/>
              </a:rPr>
              <a:t>"Leap</a:t>
            </a:r>
            <a:r>
              <a:rPr sz="2200" b="1" dirty="0">
                <a:solidFill>
                  <a:srgbClr val="018001"/>
                </a:solidFill>
                <a:latin typeface="Menlo"/>
                <a:cs typeface="Menlo"/>
              </a:rPr>
              <a:t>	</a:t>
            </a:r>
            <a:r>
              <a:rPr sz="2200" b="1" spc="-10" dirty="0">
                <a:solidFill>
                  <a:srgbClr val="018001"/>
                </a:solidFill>
                <a:latin typeface="Menlo"/>
                <a:cs typeface="Menlo"/>
              </a:rPr>
              <a:t>years</a:t>
            </a:r>
            <a:r>
              <a:rPr sz="2200" b="1" dirty="0">
                <a:solidFill>
                  <a:srgbClr val="018001"/>
                </a:solidFill>
                <a:latin typeface="Menlo"/>
                <a:cs typeface="Menlo"/>
              </a:rPr>
              <a:t>	</a:t>
            </a:r>
            <a:r>
              <a:rPr sz="2200" b="1" spc="-50" dirty="0">
                <a:solidFill>
                  <a:srgbClr val="018001"/>
                </a:solidFill>
                <a:latin typeface="Menlo"/>
                <a:cs typeface="Menlo"/>
              </a:rPr>
              <a:t>=</a:t>
            </a:r>
            <a:r>
              <a:rPr sz="2200" b="1" dirty="0">
                <a:solidFill>
                  <a:srgbClr val="018001"/>
                </a:solidFill>
                <a:latin typeface="Menlo"/>
                <a:cs typeface="Menlo"/>
              </a:rPr>
              <a:t>	</a:t>
            </a:r>
            <a:r>
              <a:rPr sz="2200" b="1" spc="-50" dirty="0">
                <a:solidFill>
                  <a:srgbClr val="018001"/>
                </a:solidFill>
                <a:latin typeface="Menlo"/>
                <a:cs typeface="Menlo"/>
              </a:rPr>
              <a:t>"</a:t>
            </a:r>
            <a:r>
              <a:rPr sz="2200" b="1" dirty="0">
                <a:solidFill>
                  <a:srgbClr val="018001"/>
                </a:solidFill>
                <a:latin typeface="Menlo"/>
                <a:cs typeface="Menlo"/>
              </a:rPr>
              <a:t>	</a:t>
            </a:r>
            <a:r>
              <a:rPr sz="2200" spc="-50" dirty="0">
                <a:latin typeface="Menlo"/>
                <a:cs typeface="Menlo"/>
              </a:rPr>
              <a:t>+</a:t>
            </a:r>
            <a:r>
              <a:rPr sz="2200" dirty="0">
                <a:latin typeface="Menlo"/>
                <a:cs typeface="Menlo"/>
              </a:rPr>
              <a:t>	</a:t>
            </a:r>
            <a:r>
              <a:rPr sz="2200" spc="-10" dirty="0">
                <a:latin typeface="Menlo"/>
                <a:cs typeface="Menlo"/>
              </a:rPr>
              <a:t>Arrays.</a:t>
            </a:r>
            <a:r>
              <a:rPr sz="2200" i="1" spc="-10" dirty="0">
                <a:latin typeface="Menlo"/>
                <a:cs typeface="Menlo"/>
              </a:rPr>
              <a:t>toString</a:t>
            </a:r>
            <a:r>
              <a:rPr sz="2200" spc="-10" dirty="0">
                <a:latin typeface="Menlo"/>
                <a:cs typeface="Menlo"/>
              </a:rPr>
              <a:t>(leapYears));</a:t>
            </a:r>
            <a:endParaRPr sz="2200">
              <a:latin typeface="Menlo"/>
              <a:cs typeface="Menl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49341" y="5885135"/>
            <a:ext cx="2293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34A5DA"/>
                </a:solidFill>
                <a:latin typeface="Avenir Next"/>
                <a:cs typeface="Avenir Next"/>
              </a:rPr>
              <a:t>Console</a:t>
            </a:r>
            <a:r>
              <a:rPr sz="2400" b="1" spc="-40" dirty="0">
                <a:solidFill>
                  <a:srgbClr val="34A5DA"/>
                </a:solidFill>
                <a:latin typeface="Avenir Next"/>
                <a:cs typeface="Avenir Next"/>
              </a:rPr>
              <a:t> </a:t>
            </a:r>
            <a:r>
              <a:rPr sz="2400" b="1" spc="-10" dirty="0">
                <a:solidFill>
                  <a:srgbClr val="34A5DA"/>
                </a:solidFill>
                <a:latin typeface="Avenir Next"/>
                <a:cs typeface="Avenir Next"/>
              </a:rPr>
              <a:t>output</a:t>
            </a:r>
            <a:endParaRPr sz="2400">
              <a:latin typeface="Avenir Next"/>
              <a:cs typeface="Avenir Nex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14400" y="7209807"/>
            <a:ext cx="6586220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06475" algn="l"/>
                <a:tab pos="2199005" algn="l"/>
                <a:tab pos="2596515" algn="l"/>
                <a:tab pos="3988435" algn="l"/>
                <a:tab pos="5180965" algn="l"/>
              </a:tabLst>
            </a:pPr>
            <a:r>
              <a:rPr sz="2600" spc="-20" dirty="0">
                <a:latin typeface="Menlo"/>
                <a:cs typeface="Menlo"/>
              </a:rPr>
              <a:t>Leap</a:t>
            </a:r>
            <a:r>
              <a:rPr sz="2600" dirty="0">
                <a:latin typeface="Menlo"/>
                <a:cs typeface="Menlo"/>
              </a:rPr>
              <a:t>	</a:t>
            </a:r>
            <a:r>
              <a:rPr sz="2600" spc="-10" dirty="0">
                <a:latin typeface="Menlo"/>
                <a:cs typeface="Menlo"/>
              </a:rPr>
              <a:t>years</a:t>
            </a:r>
            <a:r>
              <a:rPr sz="2600" dirty="0">
                <a:latin typeface="Menlo"/>
                <a:cs typeface="Menlo"/>
              </a:rPr>
              <a:t>	</a:t>
            </a:r>
            <a:r>
              <a:rPr sz="2600" spc="-50" dirty="0">
                <a:latin typeface="Menlo"/>
                <a:cs typeface="Menlo"/>
              </a:rPr>
              <a:t>=</a:t>
            </a:r>
            <a:r>
              <a:rPr sz="2600" dirty="0">
                <a:latin typeface="Menlo"/>
                <a:cs typeface="Menlo"/>
              </a:rPr>
              <a:t>	</a:t>
            </a:r>
            <a:r>
              <a:rPr sz="2600" spc="-10" dirty="0">
                <a:latin typeface="Menlo"/>
                <a:cs typeface="Menlo"/>
              </a:rPr>
              <a:t>[2020,</a:t>
            </a:r>
            <a:r>
              <a:rPr sz="2600" dirty="0">
                <a:latin typeface="Menlo"/>
                <a:cs typeface="Menlo"/>
              </a:rPr>
              <a:t>	</a:t>
            </a:r>
            <a:r>
              <a:rPr sz="2600" spc="-10" dirty="0">
                <a:latin typeface="Menlo"/>
                <a:cs typeface="Menlo"/>
              </a:rPr>
              <a:t>2016,</a:t>
            </a:r>
            <a:r>
              <a:rPr sz="2600" dirty="0">
                <a:latin typeface="Menlo"/>
                <a:cs typeface="Menlo"/>
              </a:rPr>
              <a:t>	</a:t>
            </a:r>
            <a:r>
              <a:rPr sz="2600" spc="-10" dirty="0">
                <a:latin typeface="Menlo"/>
                <a:cs typeface="Menlo"/>
              </a:rPr>
              <a:t>2012]</a:t>
            </a:r>
            <a:endParaRPr sz="2600">
              <a:latin typeface="Menlo"/>
              <a:cs typeface="Menl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450">
              <a:latin typeface="Menlo"/>
              <a:cs typeface="Menlo"/>
            </a:endParaRPr>
          </a:p>
          <a:p>
            <a:pPr marL="12700">
              <a:lnSpc>
                <a:spcPct val="100000"/>
              </a:lnSpc>
              <a:tabLst>
                <a:tab pos="1602740" algn="l"/>
                <a:tab pos="3392170" algn="l"/>
                <a:tab pos="4385945" algn="l"/>
                <a:tab pos="5379720" algn="l"/>
                <a:tab pos="6374130" algn="l"/>
              </a:tabLst>
            </a:pPr>
            <a:r>
              <a:rPr sz="2600" spc="-10" dirty="0">
                <a:solidFill>
                  <a:srgbClr val="011480"/>
                </a:solidFill>
                <a:latin typeface="Menlo"/>
                <a:cs typeface="Menlo"/>
              </a:rPr>
              <a:t>Process</a:t>
            </a:r>
            <a:r>
              <a:rPr sz="2600" dirty="0">
                <a:solidFill>
                  <a:srgbClr val="011480"/>
                </a:solidFill>
                <a:latin typeface="Menlo"/>
                <a:cs typeface="Menlo"/>
              </a:rPr>
              <a:t>	</a:t>
            </a:r>
            <a:r>
              <a:rPr sz="2600" spc="-10" dirty="0">
                <a:solidFill>
                  <a:srgbClr val="011480"/>
                </a:solidFill>
                <a:latin typeface="Menlo"/>
                <a:cs typeface="Menlo"/>
              </a:rPr>
              <a:t>finished</a:t>
            </a:r>
            <a:r>
              <a:rPr sz="2600" dirty="0">
                <a:solidFill>
                  <a:srgbClr val="011480"/>
                </a:solidFill>
                <a:latin typeface="Menlo"/>
                <a:cs typeface="Menlo"/>
              </a:rPr>
              <a:t>	</a:t>
            </a:r>
            <a:r>
              <a:rPr sz="2600" spc="-20" dirty="0">
                <a:solidFill>
                  <a:srgbClr val="011480"/>
                </a:solidFill>
                <a:latin typeface="Menlo"/>
                <a:cs typeface="Menlo"/>
              </a:rPr>
              <a:t>with</a:t>
            </a:r>
            <a:r>
              <a:rPr sz="2600" dirty="0">
                <a:solidFill>
                  <a:srgbClr val="011480"/>
                </a:solidFill>
                <a:latin typeface="Menlo"/>
                <a:cs typeface="Menlo"/>
              </a:rPr>
              <a:t>	</a:t>
            </a:r>
            <a:r>
              <a:rPr sz="2600" spc="-20" dirty="0">
                <a:solidFill>
                  <a:srgbClr val="011480"/>
                </a:solidFill>
                <a:latin typeface="Menlo"/>
                <a:cs typeface="Menlo"/>
              </a:rPr>
              <a:t>exit</a:t>
            </a:r>
            <a:r>
              <a:rPr sz="2600" dirty="0">
                <a:solidFill>
                  <a:srgbClr val="011480"/>
                </a:solidFill>
                <a:latin typeface="Menlo"/>
                <a:cs typeface="Menlo"/>
              </a:rPr>
              <a:t>	</a:t>
            </a:r>
            <a:r>
              <a:rPr sz="2600" spc="-20" dirty="0">
                <a:solidFill>
                  <a:srgbClr val="011480"/>
                </a:solidFill>
                <a:latin typeface="Menlo"/>
                <a:cs typeface="Menlo"/>
              </a:rPr>
              <a:t>code</a:t>
            </a:r>
            <a:r>
              <a:rPr sz="2600" dirty="0">
                <a:solidFill>
                  <a:srgbClr val="011480"/>
                </a:solidFill>
                <a:latin typeface="Menlo"/>
                <a:cs typeface="Menlo"/>
              </a:rPr>
              <a:t>	</a:t>
            </a:r>
            <a:r>
              <a:rPr sz="2600" spc="-50" dirty="0">
                <a:solidFill>
                  <a:srgbClr val="011480"/>
                </a:solidFill>
                <a:latin typeface="Menlo"/>
                <a:cs typeface="Menlo"/>
              </a:rPr>
              <a:t>0</a:t>
            </a:r>
            <a:endParaRPr sz="2600">
              <a:latin typeface="Menlo"/>
              <a:cs typeface="Menl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4500" y="3454927"/>
            <a:ext cx="8493125" cy="4775200"/>
          </a:xfrm>
          <a:prstGeom prst="rect">
            <a:avLst/>
          </a:prstGeom>
        </p:spPr>
        <p:txBody>
          <a:bodyPr vert="horz" wrap="square" lIns="0" tIns="444500" rIns="0" bIns="0" rtlCol="0">
            <a:spAutoFit/>
          </a:bodyPr>
          <a:lstStyle/>
          <a:p>
            <a:pPr marL="12700" marR="5080">
              <a:lnSpc>
                <a:spcPts val="17000"/>
              </a:lnSpc>
              <a:spcBef>
                <a:spcPts val="3500"/>
              </a:spcBef>
            </a:pPr>
            <a:r>
              <a:rPr sz="17000" spc="-10" dirty="0">
                <a:solidFill>
                  <a:srgbClr val="E42832"/>
                </a:solidFill>
              </a:rPr>
              <a:t>PROCESSING </a:t>
            </a:r>
            <a:r>
              <a:rPr sz="17000" spc="145" dirty="0"/>
              <a:t>ARR</a:t>
            </a:r>
            <a:r>
              <a:rPr sz="17000" spc="-790" dirty="0"/>
              <a:t>A</a:t>
            </a:r>
            <a:r>
              <a:rPr sz="17000" spc="145" dirty="0"/>
              <a:t>YS</a:t>
            </a:r>
            <a:endParaRPr sz="170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477189"/>
            <a:ext cx="673480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10" dirty="0">
                <a:solidFill>
                  <a:srgbClr val="838787"/>
                </a:solidFill>
                <a:latin typeface="DIN Alternate"/>
                <a:cs typeface="DIN Alternate"/>
              </a:rPr>
              <a:t>INTRODUCTION</a:t>
            </a:r>
            <a:r>
              <a:rPr sz="2400" b="1" spc="290" dirty="0">
                <a:solidFill>
                  <a:srgbClr val="838787"/>
                </a:solidFill>
                <a:latin typeface="DIN Alternate"/>
                <a:cs typeface="DIN Alternate"/>
              </a:rPr>
              <a:t> </a:t>
            </a:r>
            <a:r>
              <a:rPr sz="2400" b="1" spc="60" dirty="0">
                <a:solidFill>
                  <a:srgbClr val="838787"/>
                </a:solidFill>
                <a:latin typeface="DIN Alternate"/>
                <a:cs typeface="DIN Alternate"/>
              </a:rPr>
              <a:t>TO</a:t>
            </a:r>
            <a:r>
              <a:rPr sz="2400" b="1" spc="300" dirty="0">
                <a:solidFill>
                  <a:srgbClr val="838787"/>
                </a:solidFill>
                <a:latin typeface="DIN Alternate"/>
                <a:cs typeface="DIN Alternate"/>
              </a:rPr>
              <a:t> </a:t>
            </a:r>
            <a:r>
              <a:rPr sz="2400" b="1" dirty="0">
                <a:solidFill>
                  <a:srgbClr val="838787"/>
                </a:solidFill>
                <a:latin typeface="DIN Alternate"/>
                <a:cs typeface="DIN Alternate"/>
              </a:rPr>
              <a:t>JAVA:</a:t>
            </a:r>
            <a:r>
              <a:rPr sz="2400" b="1" spc="300" dirty="0">
                <a:solidFill>
                  <a:srgbClr val="838787"/>
                </a:solidFill>
                <a:latin typeface="DIN Alternate"/>
                <a:cs typeface="DIN Alternate"/>
              </a:rPr>
              <a:t> </a:t>
            </a:r>
            <a:r>
              <a:rPr sz="2400" b="1" spc="105" dirty="0">
                <a:solidFill>
                  <a:srgbClr val="838787"/>
                </a:solidFill>
                <a:latin typeface="DIN Alternate"/>
                <a:cs typeface="DIN Alternate"/>
              </a:rPr>
              <a:t>PROCESSING</a:t>
            </a:r>
            <a:r>
              <a:rPr sz="2400" b="1" spc="300" dirty="0">
                <a:solidFill>
                  <a:srgbClr val="838787"/>
                </a:solidFill>
                <a:latin typeface="DIN Alternate"/>
                <a:cs typeface="DIN Alternate"/>
              </a:rPr>
              <a:t> </a:t>
            </a:r>
            <a:r>
              <a:rPr sz="2400" b="1" spc="80" dirty="0">
                <a:solidFill>
                  <a:srgbClr val="838787"/>
                </a:solidFill>
                <a:latin typeface="DIN Alternate"/>
                <a:cs typeface="DIN Alternate"/>
              </a:rPr>
              <a:t>ARRAYS</a:t>
            </a:r>
            <a:endParaRPr sz="2400">
              <a:latin typeface="DIN Alternate"/>
              <a:cs typeface="DIN Alternate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4500" y="1404320"/>
            <a:ext cx="44545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WORKING</a:t>
            </a:r>
            <a:r>
              <a:rPr spc="-30" dirty="0"/>
              <a:t> </a:t>
            </a:r>
            <a:r>
              <a:rPr dirty="0"/>
              <a:t>WITH</a:t>
            </a:r>
            <a:r>
              <a:rPr spc="-30" dirty="0"/>
              <a:t> </a:t>
            </a:r>
            <a:r>
              <a:rPr spc="-40" dirty="0"/>
              <a:t>ARRAYS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44500" y="2689237"/>
            <a:ext cx="12014200" cy="2738755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457200" marR="375920" indent="-444500">
              <a:lnSpc>
                <a:spcPct val="111500"/>
              </a:lnSpc>
              <a:spcBef>
                <a:spcPts val="140"/>
              </a:spcBef>
            </a:pPr>
            <a:r>
              <a:rPr sz="5325" baseline="-5477" dirty="0">
                <a:solidFill>
                  <a:srgbClr val="34A5DA"/>
                </a:solidFill>
                <a:latin typeface="Lucida Grande"/>
                <a:cs typeface="Lucida Grande"/>
              </a:rPr>
              <a:t>▸</a:t>
            </a:r>
            <a:r>
              <a:rPr sz="5325" spc="660" baseline="-5477" dirty="0">
                <a:solidFill>
                  <a:srgbClr val="34A5DA"/>
                </a:solidFill>
                <a:latin typeface="Lucida Grande"/>
                <a:cs typeface="Lucida Grande"/>
              </a:rPr>
              <a:t> </a:t>
            </a:r>
            <a:r>
              <a:rPr sz="3400" dirty="0">
                <a:solidFill>
                  <a:srgbClr val="222222"/>
                </a:solidFill>
                <a:latin typeface="AvenirNext-Medium"/>
                <a:cs typeface="AvenirNext-Medium"/>
              </a:rPr>
              <a:t>When</a:t>
            </a:r>
            <a:r>
              <a:rPr sz="3400" spc="-20" dirty="0">
                <a:solidFill>
                  <a:srgbClr val="222222"/>
                </a:solidFill>
                <a:latin typeface="AvenirNext-Medium"/>
                <a:cs typeface="AvenirNext-Medium"/>
              </a:rPr>
              <a:t> </a:t>
            </a:r>
            <a:r>
              <a:rPr sz="3400" dirty="0">
                <a:solidFill>
                  <a:srgbClr val="222222"/>
                </a:solidFill>
                <a:latin typeface="AvenirNext-Medium"/>
                <a:cs typeface="AvenirNext-Medium"/>
              </a:rPr>
              <a:t>working</a:t>
            </a:r>
            <a:r>
              <a:rPr sz="3400" spc="-20" dirty="0">
                <a:solidFill>
                  <a:srgbClr val="222222"/>
                </a:solidFill>
                <a:latin typeface="AvenirNext-Medium"/>
                <a:cs typeface="AvenirNext-Medium"/>
              </a:rPr>
              <a:t> </a:t>
            </a:r>
            <a:r>
              <a:rPr sz="3400" dirty="0">
                <a:solidFill>
                  <a:srgbClr val="222222"/>
                </a:solidFill>
                <a:latin typeface="AvenirNext-Medium"/>
                <a:cs typeface="AvenirNext-Medium"/>
              </a:rPr>
              <a:t>with</a:t>
            </a:r>
            <a:r>
              <a:rPr sz="3400" spc="-15" dirty="0">
                <a:solidFill>
                  <a:srgbClr val="222222"/>
                </a:solidFill>
                <a:latin typeface="AvenirNext-Medium"/>
                <a:cs typeface="AvenirNext-Medium"/>
              </a:rPr>
              <a:t> </a:t>
            </a:r>
            <a:r>
              <a:rPr sz="3400" dirty="0">
                <a:solidFill>
                  <a:srgbClr val="222222"/>
                </a:solidFill>
                <a:latin typeface="AvenirNext-Medium"/>
                <a:cs typeface="AvenirNext-Medium"/>
              </a:rPr>
              <a:t>arrays,</a:t>
            </a:r>
            <a:r>
              <a:rPr sz="3400" spc="-120" dirty="0">
                <a:solidFill>
                  <a:srgbClr val="222222"/>
                </a:solidFill>
                <a:latin typeface="AvenirNext-Medium"/>
                <a:cs typeface="AvenirNext-Medium"/>
              </a:rPr>
              <a:t> </a:t>
            </a:r>
            <a:r>
              <a:rPr sz="3400" dirty="0">
                <a:solidFill>
                  <a:srgbClr val="34A5DA"/>
                </a:solidFill>
                <a:latin typeface="AvenirNext-Medium"/>
                <a:cs typeface="AvenirNext-Medium"/>
              </a:rPr>
              <a:t>loops</a:t>
            </a:r>
            <a:r>
              <a:rPr sz="3400" spc="-15" dirty="0">
                <a:solidFill>
                  <a:srgbClr val="34A5DA"/>
                </a:solidFill>
                <a:latin typeface="AvenirNext-Medium"/>
                <a:cs typeface="AvenirNext-Medium"/>
              </a:rPr>
              <a:t> </a:t>
            </a:r>
            <a:r>
              <a:rPr sz="3400" dirty="0">
                <a:solidFill>
                  <a:srgbClr val="222222"/>
                </a:solidFill>
                <a:latin typeface="AvenirNext-Medium"/>
                <a:cs typeface="AvenirNext-Medium"/>
              </a:rPr>
              <a:t>are</a:t>
            </a:r>
            <a:r>
              <a:rPr sz="3400" spc="-20" dirty="0">
                <a:solidFill>
                  <a:srgbClr val="222222"/>
                </a:solidFill>
                <a:latin typeface="AvenirNext-Medium"/>
                <a:cs typeface="AvenirNext-Medium"/>
              </a:rPr>
              <a:t> </a:t>
            </a:r>
            <a:r>
              <a:rPr sz="3400" dirty="0">
                <a:solidFill>
                  <a:srgbClr val="222222"/>
                </a:solidFill>
                <a:latin typeface="AvenirNext-Medium"/>
                <a:cs typeface="AvenirNext-Medium"/>
              </a:rPr>
              <a:t>often</a:t>
            </a:r>
            <a:r>
              <a:rPr sz="3400" spc="-15" dirty="0">
                <a:solidFill>
                  <a:srgbClr val="222222"/>
                </a:solidFill>
                <a:latin typeface="AvenirNext-Medium"/>
                <a:cs typeface="AvenirNext-Medium"/>
              </a:rPr>
              <a:t> </a:t>
            </a:r>
            <a:r>
              <a:rPr sz="3400" dirty="0">
                <a:solidFill>
                  <a:srgbClr val="222222"/>
                </a:solidFill>
                <a:latin typeface="AvenirNext-Medium"/>
                <a:cs typeface="AvenirNext-Medium"/>
              </a:rPr>
              <a:t>used</a:t>
            </a:r>
            <a:r>
              <a:rPr sz="3400" spc="-15" dirty="0">
                <a:solidFill>
                  <a:srgbClr val="222222"/>
                </a:solidFill>
                <a:latin typeface="AvenirNext-Medium"/>
                <a:cs typeface="AvenirNext-Medium"/>
              </a:rPr>
              <a:t> </a:t>
            </a:r>
            <a:r>
              <a:rPr sz="3400" spc="-10" dirty="0">
                <a:solidFill>
                  <a:srgbClr val="222222"/>
                </a:solidFill>
                <a:latin typeface="AvenirNext-Medium"/>
                <a:cs typeface="AvenirNext-Medium"/>
              </a:rPr>
              <a:t>because </a:t>
            </a:r>
            <a:r>
              <a:rPr sz="3400" dirty="0">
                <a:solidFill>
                  <a:srgbClr val="222222"/>
                </a:solidFill>
                <a:latin typeface="AvenirNext-Medium"/>
                <a:cs typeface="AvenirNext-Medium"/>
              </a:rPr>
              <a:t>of</a:t>
            </a:r>
            <a:r>
              <a:rPr sz="3400" spc="45" dirty="0">
                <a:solidFill>
                  <a:srgbClr val="222222"/>
                </a:solidFill>
                <a:latin typeface="AvenirNext-Medium"/>
                <a:cs typeface="AvenirNext-Medium"/>
              </a:rPr>
              <a:t> </a:t>
            </a:r>
            <a:r>
              <a:rPr sz="3400" dirty="0">
                <a:solidFill>
                  <a:srgbClr val="222222"/>
                </a:solidFill>
                <a:latin typeface="AvenirNext-Medium"/>
                <a:cs typeface="AvenirNext-Medium"/>
              </a:rPr>
              <a:t>array</a:t>
            </a:r>
            <a:r>
              <a:rPr sz="3400" spc="-30" dirty="0">
                <a:solidFill>
                  <a:srgbClr val="222222"/>
                </a:solidFill>
                <a:latin typeface="AvenirNext-Medium"/>
                <a:cs typeface="AvenirNext-Medium"/>
              </a:rPr>
              <a:t> </a:t>
            </a:r>
            <a:r>
              <a:rPr sz="3400" dirty="0">
                <a:solidFill>
                  <a:srgbClr val="E42832"/>
                </a:solidFill>
                <a:latin typeface="AvenirNext-Medium"/>
                <a:cs typeface="AvenirNext-Medium"/>
              </a:rPr>
              <a:t>iterable</a:t>
            </a:r>
            <a:r>
              <a:rPr sz="3400" spc="-25" dirty="0">
                <a:solidFill>
                  <a:srgbClr val="E42832"/>
                </a:solidFill>
                <a:latin typeface="AvenirNext-Medium"/>
                <a:cs typeface="AvenirNext-Medium"/>
              </a:rPr>
              <a:t> </a:t>
            </a:r>
            <a:r>
              <a:rPr sz="3400" spc="-10" dirty="0">
                <a:solidFill>
                  <a:srgbClr val="222222"/>
                </a:solidFill>
                <a:latin typeface="AvenirNext-Medium"/>
                <a:cs typeface="AvenirNext-Medium"/>
              </a:rPr>
              <a:t>nature</a:t>
            </a:r>
            <a:endParaRPr sz="3400">
              <a:latin typeface="AvenirNext-Medium"/>
              <a:cs typeface="AvenirNext-Medium"/>
            </a:endParaRPr>
          </a:p>
          <a:p>
            <a:pPr marL="457200" marR="5080" indent="-444500">
              <a:lnSpc>
                <a:spcPct val="111500"/>
              </a:lnSpc>
              <a:spcBef>
                <a:spcPts val="2680"/>
              </a:spcBef>
            </a:pPr>
            <a:r>
              <a:rPr sz="5325" baseline="-5477" dirty="0">
                <a:solidFill>
                  <a:srgbClr val="34A5DA"/>
                </a:solidFill>
                <a:latin typeface="Lucida Grande"/>
                <a:cs typeface="Lucida Grande"/>
              </a:rPr>
              <a:t>▸</a:t>
            </a:r>
            <a:r>
              <a:rPr sz="5325" spc="697" baseline="-5477" dirty="0">
                <a:solidFill>
                  <a:srgbClr val="34A5DA"/>
                </a:solidFill>
                <a:latin typeface="Lucida Grande"/>
                <a:cs typeface="Lucida Grande"/>
              </a:rPr>
              <a:t> </a:t>
            </a:r>
            <a:r>
              <a:rPr sz="3400" dirty="0">
                <a:solidFill>
                  <a:srgbClr val="222222"/>
                </a:solidFill>
                <a:latin typeface="AvenirNext-Medium"/>
                <a:cs typeface="AvenirNext-Medium"/>
              </a:rPr>
              <a:t>Array</a:t>
            </a:r>
            <a:r>
              <a:rPr sz="3400" spc="-10" dirty="0">
                <a:solidFill>
                  <a:srgbClr val="222222"/>
                </a:solidFill>
                <a:latin typeface="AvenirNext-Medium"/>
                <a:cs typeface="AvenirNext-Medium"/>
              </a:rPr>
              <a:t> </a:t>
            </a:r>
            <a:r>
              <a:rPr sz="3400" dirty="0">
                <a:solidFill>
                  <a:srgbClr val="222222"/>
                </a:solidFill>
                <a:latin typeface="AvenirNext-Medium"/>
                <a:cs typeface="AvenirNext-Medium"/>
              </a:rPr>
              <a:t>contains elements</a:t>
            </a:r>
            <a:r>
              <a:rPr sz="3400" spc="-5" dirty="0">
                <a:solidFill>
                  <a:srgbClr val="222222"/>
                </a:solidFill>
                <a:latin typeface="AvenirNext-Medium"/>
                <a:cs typeface="AvenirNext-Medium"/>
              </a:rPr>
              <a:t> </a:t>
            </a:r>
            <a:r>
              <a:rPr sz="3400" dirty="0">
                <a:solidFill>
                  <a:srgbClr val="222222"/>
                </a:solidFill>
                <a:latin typeface="AvenirNext-Medium"/>
                <a:cs typeface="AvenirNext-Medium"/>
              </a:rPr>
              <a:t>of</a:t>
            </a:r>
            <a:r>
              <a:rPr sz="3400" spc="75" dirty="0">
                <a:solidFill>
                  <a:srgbClr val="222222"/>
                </a:solidFill>
                <a:latin typeface="AvenirNext-Medium"/>
                <a:cs typeface="AvenirNext-Medium"/>
              </a:rPr>
              <a:t> </a:t>
            </a:r>
            <a:r>
              <a:rPr sz="3400" dirty="0">
                <a:solidFill>
                  <a:srgbClr val="222222"/>
                </a:solidFill>
                <a:latin typeface="AvenirNext-Medium"/>
                <a:cs typeface="AvenirNext-Medium"/>
              </a:rPr>
              <a:t>the</a:t>
            </a:r>
            <a:r>
              <a:rPr sz="3400" spc="-5" dirty="0">
                <a:solidFill>
                  <a:srgbClr val="222222"/>
                </a:solidFill>
                <a:latin typeface="AvenirNext-Medium"/>
                <a:cs typeface="AvenirNext-Medium"/>
              </a:rPr>
              <a:t> </a:t>
            </a:r>
            <a:r>
              <a:rPr sz="3400" dirty="0">
                <a:solidFill>
                  <a:srgbClr val="34A5DA"/>
                </a:solidFill>
                <a:latin typeface="AvenirNext-Medium"/>
                <a:cs typeface="AvenirNext-Medium"/>
              </a:rPr>
              <a:t>single type</a:t>
            </a:r>
            <a:r>
              <a:rPr sz="3400" spc="-5" dirty="0">
                <a:solidFill>
                  <a:srgbClr val="34A5DA"/>
                </a:solidFill>
                <a:latin typeface="AvenirNext-Medium"/>
                <a:cs typeface="AvenirNext-Medium"/>
              </a:rPr>
              <a:t> </a:t>
            </a:r>
            <a:r>
              <a:rPr sz="3400" dirty="0">
                <a:solidFill>
                  <a:srgbClr val="222222"/>
                </a:solidFill>
                <a:latin typeface="AvenirNext-Medium"/>
                <a:cs typeface="AvenirNext-Medium"/>
              </a:rPr>
              <a:t>and</a:t>
            </a:r>
            <a:r>
              <a:rPr sz="3400" spc="-5" dirty="0">
                <a:solidFill>
                  <a:srgbClr val="222222"/>
                </a:solidFill>
                <a:latin typeface="AvenirNext-Medium"/>
                <a:cs typeface="AvenirNext-Medium"/>
              </a:rPr>
              <a:t> </a:t>
            </a:r>
            <a:r>
              <a:rPr sz="3400" dirty="0">
                <a:solidFill>
                  <a:srgbClr val="E42832"/>
                </a:solidFill>
                <a:latin typeface="AvenirNext-Medium"/>
                <a:cs typeface="AvenirNext-Medium"/>
              </a:rPr>
              <a:t>size</a:t>
            </a:r>
            <a:r>
              <a:rPr sz="3400" spc="-5" dirty="0">
                <a:solidFill>
                  <a:srgbClr val="E42832"/>
                </a:solidFill>
                <a:latin typeface="AvenirNext-Medium"/>
                <a:cs typeface="AvenirNext-Medium"/>
              </a:rPr>
              <a:t> </a:t>
            </a:r>
            <a:r>
              <a:rPr sz="3400" dirty="0">
                <a:solidFill>
                  <a:srgbClr val="222222"/>
                </a:solidFill>
                <a:latin typeface="AvenirNext-Medium"/>
                <a:cs typeface="AvenirNext-Medium"/>
              </a:rPr>
              <a:t>is </a:t>
            </a:r>
            <a:r>
              <a:rPr sz="3400" spc="-10" dirty="0">
                <a:solidFill>
                  <a:srgbClr val="E42832"/>
                </a:solidFill>
                <a:latin typeface="AvenirNext-Medium"/>
                <a:cs typeface="AvenirNext-Medium"/>
              </a:rPr>
              <a:t>fixed </a:t>
            </a:r>
            <a:r>
              <a:rPr sz="3400" dirty="0">
                <a:solidFill>
                  <a:srgbClr val="222222"/>
                </a:solidFill>
                <a:latin typeface="AvenirNext-Medium"/>
                <a:cs typeface="AvenirNext-Medium"/>
              </a:rPr>
              <a:t>and known in </a:t>
            </a:r>
            <a:r>
              <a:rPr sz="3400" spc="-10" dirty="0">
                <a:solidFill>
                  <a:srgbClr val="222222"/>
                </a:solidFill>
                <a:latin typeface="AvenirNext-Medium"/>
                <a:cs typeface="AvenirNext-Medium"/>
              </a:rPr>
              <a:t>advance</a:t>
            </a:r>
            <a:endParaRPr sz="3400">
              <a:latin typeface="AvenirNext-Medium"/>
              <a:cs typeface="AvenirNext-Medium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383720" y="451792"/>
            <a:ext cx="1720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838787"/>
                </a:solidFill>
                <a:latin typeface="DIN Alternate"/>
                <a:cs typeface="DIN Alternate"/>
              </a:rPr>
              <a:t>9</a:t>
            </a:r>
            <a:endParaRPr sz="2400">
              <a:latin typeface="DIN Alternate"/>
              <a:cs typeface="DIN Alternate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477189"/>
            <a:ext cx="673480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10" dirty="0">
                <a:solidFill>
                  <a:srgbClr val="838787"/>
                </a:solidFill>
                <a:latin typeface="DIN Alternate"/>
                <a:cs typeface="DIN Alternate"/>
              </a:rPr>
              <a:t>INTRODUCTION</a:t>
            </a:r>
            <a:r>
              <a:rPr sz="2400" spc="290" dirty="0">
                <a:solidFill>
                  <a:srgbClr val="838787"/>
                </a:solidFill>
                <a:latin typeface="DIN Alternate"/>
                <a:cs typeface="DIN Alternate"/>
              </a:rPr>
              <a:t> </a:t>
            </a:r>
            <a:r>
              <a:rPr sz="2400" spc="60" dirty="0">
                <a:solidFill>
                  <a:srgbClr val="838787"/>
                </a:solidFill>
                <a:latin typeface="DIN Alternate"/>
                <a:cs typeface="DIN Alternate"/>
              </a:rPr>
              <a:t>TO</a:t>
            </a:r>
            <a:r>
              <a:rPr sz="2400" spc="300" dirty="0">
                <a:solidFill>
                  <a:srgbClr val="838787"/>
                </a:solidFill>
                <a:latin typeface="DIN Alternate"/>
                <a:cs typeface="DIN Alternate"/>
              </a:rPr>
              <a:t> </a:t>
            </a:r>
            <a:r>
              <a:rPr sz="2400" dirty="0">
                <a:solidFill>
                  <a:srgbClr val="838787"/>
                </a:solidFill>
                <a:latin typeface="DIN Alternate"/>
                <a:cs typeface="DIN Alternate"/>
              </a:rPr>
              <a:t>JAVA:</a:t>
            </a:r>
            <a:r>
              <a:rPr sz="2400" spc="300" dirty="0">
                <a:solidFill>
                  <a:srgbClr val="838787"/>
                </a:solidFill>
                <a:latin typeface="DIN Alternate"/>
                <a:cs typeface="DIN Alternate"/>
              </a:rPr>
              <a:t> </a:t>
            </a:r>
            <a:r>
              <a:rPr sz="2400" spc="105" dirty="0">
                <a:solidFill>
                  <a:srgbClr val="838787"/>
                </a:solidFill>
                <a:latin typeface="DIN Alternate"/>
                <a:cs typeface="DIN Alternate"/>
              </a:rPr>
              <a:t>PROCESSING</a:t>
            </a:r>
            <a:r>
              <a:rPr sz="2400" spc="300" dirty="0">
                <a:solidFill>
                  <a:srgbClr val="838787"/>
                </a:solidFill>
                <a:latin typeface="DIN Alternate"/>
                <a:cs typeface="DIN Alternate"/>
              </a:rPr>
              <a:t> </a:t>
            </a:r>
            <a:r>
              <a:rPr sz="2400" spc="80" dirty="0">
                <a:solidFill>
                  <a:srgbClr val="838787"/>
                </a:solidFill>
                <a:latin typeface="DIN Alternate"/>
                <a:cs typeface="DIN Alternate"/>
              </a:rPr>
              <a:t>ARRAYS</a:t>
            </a:r>
            <a:endParaRPr sz="2400">
              <a:latin typeface="DIN Alternate"/>
              <a:cs typeface="DIN Alternat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237422" y="451792"/>
            <a:ext cx="3181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5" dirty="0">
                <a:solidFill>
                  <a:srgbClr val="838787"/>
                </a:solidFill>
                <a:latin typeface="DIN Alternate"/>
                <a:cs typeface="DIN Alternate"/>
              </a:rPr>
              <a:t>10</a:t>
            </a:r>
            <a:endParaRPr sz="2400">
              <a:latin typeface="DIN Alternate"/>
              <a:cs typeface="DIN Alternate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70022" y="2298700"/>
            <a:ext cx="12065000" cy="6985000"/>
          </a:xfrm>
          <a:custGeom>
            <a:avLst/>
            <a:gdLst/>
            <a:ahLst/>
            <a:cxnLst/>
            <a:rect l="l" t="t" r="r" b="b"/>
            <a:pathLst>
              <a:path w="12065000" h="6985000">
                <a:moveTo>
                  <a:pt x="11940468" y="118"/>
                </a:moveTo>
                <a:lnTo>
                  <a:pt x="155189" y="0"/>
                </a:lnTo>
                <a:lnTo>
                  <a:pt x="124281" y="118"/>
                </a:lnTo>
                <a:lnTo>
                  <a:pt x="99357" y="950"/>
                </a:lnTo>
                <a:lnTo>
                  <a:pt x="45459" y="16783"/>
                </a:lnTo>
                <a:lnTo>
                  <a:pt x="16662" y="45583"/>
                </a:lnTo>
                <a:lnTo>
                  <a:pt x="832" y="99480"/>
                </a:lnTo>
                <a:lnTo>
                  <a:pt x="0" y="124405"/>
                </a:lnTo>
                <a:lnTo>
                  <a:pt x="0" y="6860594"/>
                </a:lnTo>
                <a:lnTo>
                  <a:pt x="3090" y="6905317"/>
                </a:lnTo>
                <a:lnTo>
                  <a:pt x="29492" y="6955383"/>
                </a:lnTo>
                <a:lnTo>
                  <a:pt x="64041" y="6977392"/>
                </a:lnTo>
                <a:lnTo>
                  <a:pt x="124281" y="6984881"/>
                </a:lnTo>
                <a:lnTo>
                  <a:pt x="11940468" y="6984881"/>
                </a:lnTo>
                <a:lnTo>
                  <a:pt x="11985192" y="6981790"/>
                </a:lnTo>
                <a:lnTo>
                  <a:pt x="12035258" y="6955383"/>
                </a:lnTo>
                <a:lnTo>
                  <a:pt x="12057261" y="6920839"/>
                </a:lnTo>
                <a:lnTo>
                  <a:pt x="12064762" y="6860594"/>
                </a:lnTo>
                <a:lnTo>
                  <a:pt x="12064762" y="124405"/>
                </a:lnTo>
                <a:lnTo>
                  <a:pt x="12061666" y="79682"/>
                </a:lnTo>
                <a:lnTo>
                  <a:pt x="12035258" y="29616"/>
                </a:lnTo>
                <a:lnTo>
                  <a:pt x="12000720" y="7607"/>
                </a:lnTo>
                <a:lnTo>
                  <a:pt x="11940468" y="118"/>
                </a:lnTo>
                <a:close/>
              </a:path>
            </a:pathLst>
          </a:custGeom>
          <a:solidFill>
            <a:srgbClr val="A7AAA9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44500" y="1404320"/>
            <a:ext cx="8167370" cy="2802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dirty="0">
                <a:solidFill>
                  <a:srgbClr val="34A5DA"/>
                </a:solidFill>
                <a:latin typeface="DIN Condensed"/>
                <a:cs typeface="DIN Condensed"/>
              </a:rPr>
              <a:t>1.</a:t>
            </a:r>
            <a:r>
              <a:rPr sz="4800" b="1" spc="-45" dirty="0">
                <a:solidFill>
                  <a:srgbClr val="34A5DA"/>
                </a:solidFill>
                <a:latin typeface="DIN Condensed"/>
                <a:cs typeface="DIN Condensed"/>
              </a:rPr>
              <a:t> </a:t>
            </a:r>
            <a:r>
              <a:rPr sz="4800" b="1" dirty="0">
                <a:solidFill>
                  <a:srgbClr val="34A5DA"/>
                </a:solidFill>
                <a:latin typeface="DIN Condensed"/>
                <a:cs typeface="DIN Condensed"/>
              </a:rPr>
              <a:t>EXAMPLE:</a:t>
            </a:r>
            <a:r>
              <a:rPr sz="4800" b="1" spc="-40" dirty="0">
                <a:solidFill>
                  <a:srgbClr val="34A5DA"/>
                </a:solidFill>
                <a:latin typeface="DIN Condensed"/>
                <a:cs typeface="DIN Condensed"/>
              </a:rPr>
              <a:t> </a:t>
            </a:r>
            <a:r>
              <a:rPr sz="4800" b="1" dirty="0">
                <a:solidFill>
                  <a:srgbClr val="34A5DA"/>
                </a:solidFill>
                <a:latin typeface="DIN Condensed"/>
                <a:cs typeface="DIN Condensed"/>
              </a:rPr>
              <a:t>PRINTING</a:t>
            </a:r>
            <a:r>
              <a:rPr sz="4800" b="1" spc="-40" dirty="0">
                <a:solidFill>
                  <a:srgbClr val="34A5DA"/>
                </a:solidFill>
                <a:latin typeface="DIN Condensed"/>
                <a:cs typeface="DIN Condensed"/>
              </a:rPr>
              <a:t> </a:t>
            </a:r>
            <a:r>
              <a:rPr sz="4800" b="1" spc="-20" dirty="0">
                <a:solidFill>
                  <a:srgbClr val="34A5DA"/>
                </a:solidFill>
                <a:latin typeface="DIN Condensed"/>
                <a:cs typeface="DIN Condensed"/>
              </a:rPr>
              <a:t>ARRAY</a:t>
            </a:r>
            <a:r>
              <a:rPr sz="4800" b="1" spc="-40" dirty="0">
                <a:solidFill>
                  <a:srgbClr val="34A5DA"/>
                </a:solidFill>
                <a:latin typeface="DIN Condensed"/>
                <a:cs typeface="DIN Condensed"/>
              </a:rPr>
              <a:t> </a:t>
            </a:r>
            <a:r>
              <a:rPr sz="4800" b="1" spc="-10" dirty="0">
                <a:solidFill>
                  <a:srgbClr val="34A5DA"/>
                </a:solidFill>
                <a:latin typeface="DIN Condensed"/>
                <a:cs typeface="DIN Condensed"/>
              </a:rPr>
              <a:t>CONTENT</a:t>
            </a:r>
            <a:endParaRPr sz="4800">
              <a:latin typeface="DIN Condensed"/>
              <a:cs typeface="DIN Condensed"/>
            </a:endParaRPr>
          </a:p>
          <a:p>
            <a:pPr marL="752475">
              <a:lnSpc>
                <a:spcPct val="100000"/>
              </a:lnSpc>
              <a:spcBef>
                <a:spcPts val="3460"/>
              </a:spcBef>
              <a:tabLst>
                <a:tab pos="1929764" algn="l"/>
                <a:tab pos="5967095" algn="l"/>
              </a:tabLst>
            </a:pPr>
            <a:r>
              <a:rPr sz="2200" b="1" spc="-10" dirty="0">
                <a:solidFill>
                  <a:srgbClr val="011480"/>
                </a:solidFill>
                <a:latin typeface="Menlo"/>
                <a:cs typeface="Menlo"/>
              </a:rPr>
              <a:t>public</a:t>
            </a:r>
            <a:r>
              <a:rPr sz="2200" b="1" dirty="0">
                <a:solidFill>
                  <a:srgbClr val="011480"/>
                </a:solidFill>
                <a:latin typeface="Menlo"/>
                <a:cs typeface="Menlo"/>
              </a:rPr>
              <a:t>	class </a:t>
            </a:r>
            <a:r>
              <a:rPr sz="2200" spc="-10" dirty="0">
                <a:latin typeface="Menlo"/>
                <a:cs typeface="Menlo"/>
              </a:rPr>
              <a:t>PrintingArrayDemo</a:t>
            </a:r>
            <a:r>
              <a:rPr sz="2200" dirty="0">
                <a:latin typeface="Menlo"/>
                <a:cs typeface="Menlo"/>
              </a:rPr>
              <a:t>	</a:t>
            </a:r>
            <a:r>
              <a:rPr sz="2200" spc="-50" dirty="0">
                <a:latin typeface="Menlo"/>
                <a:cs typeface="Menlo"/>
              </a:rPr>
              <a:t>{</a:t>
            </a:r>
            <a:endParaRPr sz="2200">
              <a:latin typeface="Menlo"/>
              <a:cs typeface="Menlo"/>
            </a:endParaRPr>
          </a:p>
          <a:p>
            <a:pPr marL="2098675" marR="5080" indent="-673100">
              <a:lnSpc>
                <a:spcPct val="189400"/>
              </a:lnSpc>
              <a:tabLst>
                <a:tab pos="2602865" algn="l"/>
                <a:tab pos="3612515" algn="l"/>
                <a:tab pos="3780154" algn="l"/>
                <a:tab pos="5126355" algn="l"/>
                <a:tab pos="6135370" algn="l"/>
                <a:tab pos="6976109" algn="l"/>
                <a:tab pos="7985759" algn="l"/>
              </a:tabLst>
            </a:pPr>
            <a:r>
              <a:rPr sz="2200" b="1" spc="-10" dirty="0">
                <a:solidFill>
                  <a:srgbClr val="011480"/>
                </a:solidFill>
                <a:latin typeface="Menlo"/>
                <a:cs typeface="Menlo"/>
              </a:rPr>
              <a:t>public</a:t>
            </a:r>
            <a:r>
              <a:rPr sz="2200" b="1" dirty="0">
                <a:solidFill>
                  <a:srgbClr val="011480"/>
                </a:solidFill>
                <a:latin typeface="Menlo"/>
                <a:cs typeface="Menlo"/>
              </a:rPr>
              <a:t>	</a:t>
            </a:r>
            <a:r>
              <a:rPr sz="2200" b="1" spc="-10" dirty="0">
                <a:solidFill>
                  <a:srgbClr val="011480"/>
                </a:solidFill>
                <a:latin typeface="Menlo"/>
                <a:cs typeface="Menlo"/>
              </a:rPr>
              <a:t>static</a:t>
            </a:r>
            <a:r>
              <a:rPr sz="2200" b="1" dirty="0">
                <a:solidFill>
                  <a:srgbClr val="011480"/>
                </a:solidFill>
                <a:latin typeface="Menlo"/>
                <a:cs typeface="Menlo"/>
              </a:rPr>
              <a:t>	void</a:t>
            </a:r>
            <a:r>
              <a:rPr sz="2200" b="1" spc="-5" dirty="0">
                <a:solidFill>
                  <a:srgbClr val="011480"/>
                </a:solidFill>
                <a:latin typeface="Menlo"/>
                <a:cs typeface="Menlo"/>
              </a:rPr>
              <a:t> </a:t>
            </a:r>
            <a:r>
              <a:rPr sz="2200" spc="-10" dirty="0">
                <a:latin typeface="Menlo"/>
                <a:cs typeface="Menlo"/>
              </a:rPr>
              <a:t>main(String[]</a:t>
            </a:r>
            <a:r>
              <a:rPr sz="2200" dirty="0">
                <a:latin typeface="Menlo"/>
                <a:cs typeface="Menlo"/>
              </a:rPr>
              <a:t>	</a:t>
            </a:r>
            <a:r>
              <a:rPr sz="2200" spc="-10" dirty="0">
                <a:latin typeface="Menlo"/>
                <a:cs typeface="Menlo"/>
              </a:rPr>
              <a:t>args)</a:t>
            </a:r>
            <a:r>
              <a:rPr sz="2200" dirty="0">
                <a:latin typeface="Menlo"/>
                <a:cs typeface="Menlo"/>
              </a:rPr>
              <a:t>	</a:t>
            </a:r>
            <a:r>
              <a:rPr sz="2200" spc="-50" dirty="0">
                <a:latin typeface="Menlo"/>
                <a:cs typeface="Menlo"/>
              </a:rPr>
              <a:t>{ </a:t>
            </a:r>
            <a:r>
              <a:rPr sz="2200" spc="-10" dirty="0">
                <a:latin typeface="Menlo"/>
                <a:cs typeface="Menlo"/>
              </a:rPr>
              <a:t>String[]</a:t>
            </a:r>
            <a:r>
              <a:rPr sz="2200" dirty="0">
                <a:latin typeface="Menlo"/>
                <a:cs typeface="Menlo"/>
              </a:rPr>
              <a:t>	</a:t>
            </a:r>
            <a:r>
              <a:rPr sz="2200" spc="-10" dirty="0">
                <a:latin typeface="Menlo"/>
                <a:cs typeface="Menlo"/>
              </a:rPr>
              <a:t>alphabet</a:t>
            </a:r>
            <a:r>
              <a:rPr sz="2200" dirty="0">
                <a:latin typeface="Menlo"/>
                <a:cs typeface="Menlo"/>
              </a:rPr>
              <a:t>	=</a:t>
            </a:r>
            <a:r>
              <a:rPr sz="2200" spc="-15" dirty="0">
                <a:latin typeface="Menlo"/>
                <a:cs typeface="Menlo"/>
              </a:rPr>
              <a:t> </a:t>
            </a:r>
            <a:r>
              <a:rPr sz="2200" b="1" spc="-25" dirty="0">
                <a:solidFill>
                  <a:srgbClr val="011480"/>
                </a:solidFill>
                <a:latin typeface="Menlo"/>
                <a:cs typeface="Menlo"/>
              </a:rPr>
              <a:t>new</a:t>
            </a:r>
            <a:r>
              <a:rPr sz="2200" b="1" dirty="0">
                <a:solidFill>
                  <a:srgbClr val="011480"/>
                </a:solidFill>
                <a:latin typeface="Menlo"/>
                <a:cs typeface="Menlo"/>
              </a:rPr>
              <a:t>	</a:t>
            </a:r>
            <a:r>
              <a:rPr sz="2200" spc="-10" dirty="0">
                <a:latin typeface="Menlo"/>
                <a:cs typeface="Menlo"/>
              </a:rPr>
              <a:t>String[</a:t>
            </a:r>
            <a:r>
              <a:rPr sz="2200" spc="-10" dirty="0">
                <a:solidFill>
                  <a:srgbClr val="0432FE"/>
                </a:solidFill>
                <a:latin typeface="Menlo"/>
                <a:cs typeface="Menlo"/>
              </a:rPr>
              <a:t>5</a:t>
            </a:r>
            <a:r>
              <a:rPr sz="2200" spc="-10" dirty="0">
                <a:latin typeface="Menlo"/>
                <a:cs typeface="Menlo"/>
              </a:rPr>
              <a:t>];</a:t>
            </a:r>
            <a:endParaRPr sz="2200">
              <a:latin typeface="Menlo"/>
              <a:cs typeface="Menlo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511419" y="4513460"/>
          <a:ext cx="3091179" cy="15932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65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86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1310">
                <a:tc>
                  <a:txBody>
                    <a:bodyPr/>
                    <a:lstStyle/>
                    <a:p>
                      <a:pPr marL="31750">
                        <a:lnSpc>
                          <a:spcPts val="2430"/>
                        </a:lnSpc>
                      </a:pPr>
                      <a:r>
                        <a:rPr sz="2200" spc="-10" dirty="0">
                          <a:latin typeface="Menlo"/>
                          <a:cs typeface="Menlo"/>
                        </a:rPr>
                        <a:t>alphabet[</a:t>
                      </a:r>
                      <a:r>
                        <a:rPr sz="2200" spc="-10" dirty="0">
                          <a:solidFill>
                            <a:srgbClr val="0432FE"/>
                          </a:solidFill>
                          <a:latin typeface="Menlo"/>
                          <a:cs typeface="Menlo"/>
                        </a:rPr>
                        <a:t>0</a:t>
                      </a:r>
                      <a:r>
                        <a:rPr sz="2200" spc="-10" dirty="0">
                          <a:latin typeface="Menlo"/>
                          <a:cs typeface="Menlo"/>
                        </a:rPr>
                        <a:t>]</a:t>
                      </a:r>
                      <a:endParaRPr sz="2200">
                        <a:latin typeface="Menlo"/>
                        <a:cs typeface="Menl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30"/>
                        </a:lnSpc>
                      </a:pPr>
                      <a:r>
                        <a:rPr sz="2200" dirty="0">
                          <a:latin typeface="Menlo"/>
                          <a:cs typeface="Menlo"/>
                        </a:rPr>
                        <a:t>=</a:t>
                      </a:r>
                      <a:endParaRPr sz="2200">
                        <a:latin typeface="Menlo"/>
                        <a:cs typeface="Menl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430"/>
                        </a:lnSpc>
                      </a:pPr>
                      <a:r>
                        <a:rPr sz="2200" b="1" spc="-20" dirty="0">
                          <a:solidFill>
                            <a:srgbClr val="018001"/>
                          </a:solidFill>
                          <a:latin typeface="Menlo"/>
                          <a:cs typeface="Menlo"/>
                        </a:rPr>
                        <a:t>"A"</a:t>
                      </a:r>
                      <a:r>
                        <a:rPr sz="2200" spc="-20" dirty="0">
                          <a:latin typeface="Menlo"/>
                          <a:cs typeface="Menlo"/>
                        </a:rPr>
                        <a:t>;</a:t>
                      </a:r>
                      <a:endParaRPr sz="2200">
                        <a:latin typeface="Menlo"/>
                        <a:cs typeface="Menlo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865">
                <a:tc>
                  <a:txBody>
                    <a:bodyPr/>
                    <a:lstStyle/>
                    <a:p>
                      <a:pPr marL="31750">
                        <a:lnSpc>
                          <a:spcPts val="2400"/>
                        </a:lnSpc>
                      </a:pPr>
                      <a:r>
                        <a:rPr sz="2200" spc="-10" dirty="0">
                          <a:latin typeface="Menlo"/>
                          <a:cs typeface="Menlo"/>
                        </a:rPr>
                        <a:t>alphabet[</a:t>
                      </a:r>
                      <a:r>
                        <a:rPr sz="2200" spc="-10" dirty="0">
                          <a:solidFill>
                            <a:srgbClr val="0432FE"/>
                          </a:solidFill>
                          <a:latin typeface="Menlo"/>
                          <a:cs typeface="Menlo"/>
                        </a:rPr>
                        <a:t>1</a:t>
                      </a:r>
                      <a:r>
                        <a:rPr sz="2200" spc="-10" dirty="0">
                          <a:latin typeface="Menlo"/>
                          <a:cs typeface="Menlo"/>
                        </a:rPr>
                        <a:t>]</a:t>
                      </a:r>
                      <a:endParaRPr sz="2200">
                        <a:latin typeface="Menlo"/>
                        <a:cs typeface="Menl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</a:pPr>
                      <a:r>
                        <a:rPr sz="2200" dirty="0">
                          <a:latin typeface="Menlo"/>
                          <a:cs typeface="Menlo"/>
                        </a:rPr>
                        <a:t>=</a:t>
                      </a:r>
                      <a:endParaRPr sz="2200">
                        <a:latin typeface="Menlo"/>
                        <a:cs typeface="Menl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400"/>
                        </a:lnSpc>
                      </a:pPr>
                      <a:r>
                        <a:rPr sz="2200" b="1" spc="-20" dirty="0">
                          <a:solidFill>
                            <a:srgbClr val="018001"/>
                          </a:solidFill>
                          <a:latin typeface="Menlo"/>
                          <a:cs typeface="Menlo"/>
                        </a:rPr>
                        <a:t>"B"</a:t>
                      </a:r>
                      <a:r>
                        <a:rPr sz="2200" spc="-20" dirty="0">
                          <a:latin typeface="Menlo"/>
                          <a:cs typeface="Menlo"/>
                        </a:rPr>
                        <a:t>;</a:t>
                      </a:r>
                      <a:endParaRPr sz="2200">
                        <a:latin typeface="Menlo"/>
                        <a:cs typeface="Menlo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865">
                <a:tc>
                  <a:txBody>
                    <a:bodyPr/>
                    <a:lstStyle/>
                    <a:p>
                      <a:pPr marL="31750">
                        <a:lnSpc>
                          <a:spcPts val="2400"/>
                        </a:lnSpc>
                      </a:pPr>
                      <a:r>
                        <a:rPr sz="2200" spc="-10" dirty="0">
                          <a:latin typeface="Menlo"/>
                          <a:cs typeface="Menlo"/>
                        </a:rPr>
                        <a:t>alphabet[</a:t>
                      </a:r>
                      <a:r>
                        <a:rPr sz="2200" spc="-10" dirty="0">
                          <a:solidFill>
                            <a:srgbClr val="0432FE"/>
                          </a:solidFill>
                          <a:latin typeface="Menlo"/>
                          <a:cs typeface="Menlo"/>
                        </a:rPr>
                        <a:t>2</a:t>
                      </a:r>
                      <a:r>
                        <a:rPr sz="2200" spc="-10" dirty="0">
                          <a:latin typeface="Menlo"/>
                          <a:cs typeface="Menlo"/>
                        </a:rPr>
                        <a:t>]</a:t>
                      </a:r>
                      <a:endParaRPr sz="2200">
                        <a:latin typeface="Menlo"/>
                        <a:cs typeface="Menl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</a:pPr>
                      <a:r>
                        <a:rPr sz="2200" dirty="0">
                          <a:latin typeface="Menlo"/>
                          <a:cs typeface="Menlo"/>
                        </a:rPr>
                        <a:t>=</a:t>
                      </a:r>
                      <a:endParaRPr sz="2200">
                        <a:latin typeface="Menlo"/>
                        <a:cs typeface="Menl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400"/>
                        </a:lnSpc>
                      </a:pPr>
                      <a:r>
                        <a:rPr sz="2200" b="1" spc="-20" dirty="0">
                          <a:solidFill>
                            <a:srgbClr val="018001"/>
                          </a:solidFill>
                          <a:latin typeface="Menlo"/>
                          <a:cs typeface="Menlo"/>
                        </a:rPr>
                        <a:t>"C"</a:t>
                      </a:r>
                      <a:r>
                        <a:rPr sz="2200" spc="-20" dirty="0">
                          <a:latin typeface="Menlo"/>
                          <a:cs typeface="Menlo"/>
                        </a:rPr>
                        <a:t>;</a:t>
                      </a:r>
                      <a:endParaRPr sz="2200">
                        <a:latin typeface="Menlo"/>
                        <a:cs typeface="Menlo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865">
                <a:tc>
                  <a:txBody>
                    <a:bodyPr/>
                    <a:lstStyle/>
                    <a:p>
                      <a:pPr marL="31750">
                        <a:lnSpc>
                          <a:spcPts val="2400"/>
                        </a:lnSpc>
                      </a:pPr>
                      <a:r>
                        <a:rPr sz="2200" spc="-10" dirty="0">
                          <a:latin typeface="Menlo"/>
                          <a:cs typeface="Menlo"/>
                        </a:rPr>
                        <a:t>alphabet[</a:t>
                      </a:r>
                      <a:r>
                        <a:rPr sz="2200" spc="-10" dirty="0">
                          <a:solidFill>
                            <a:srgbClr val="0432FE"/>
                          </a:solidFill>
                          <a:latin typeface="Menlo"/>
                          <a:cs typeface="Menlo"/>
                        </a:rPr>
                        <a:t>3</a:t>
                      </a:r>
                      <a:r>
                        <a:rPr sz="2200" spc="-10" dirty="0">
                          <a:latin typeface="Menlo"/>
                          <a:cs typeface="Menlo"/>
                        </a:rPr>
                        <a:t>]</a:t>
                      </a:r>
                      <a:endParaRPr sz="2200">
                        <a:latin typeface="Menlo"/>
                        <a:cs typeface="Menl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</a:pPr>
                      <a:r>
                        <a:rPr sz="2200" dirty="0">
                          <a:latin typeface="Menlo"/>
                          <a:cs typeface="Menlo"/>
                        </a:rPr>
                        <a:t>=</a:t>
                      </a:r>
                      <a:endParaRPr sz="2200">
                        <a:latin typeface="Menlo"/>
                        <a:cs typeface="Menl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400"/>
                        </a:lnSpc>
                      </a:pPr>
                      <a:r>
                        <a:rPr sz="2200" b="1" spc="-20" dirty="0">
                          <a:solidFill>
                            <a:srgbClr val="018001"/>
                          </a:solidFill>
                          <a:latin typeface="Menlo"/>
                          <a:cs typeface="Menlo"/>
                        </a:rPr>
                        <a:t>"D"</a:t>
                      </a:r>
                      <a:r>
                        <a:rPr sz="2200" spc="-20" dirty="0">
                          <a:latin typeface="Menlo"/>
                          <a:cs typeface="Menlo"/>
                        </a:rPr>
                        <a:t>;</a:t>
                      </a:r>
                      <a:endParaRPr sz="2200">
                        <a:latin typeface="Menlo"/>
                        <a:cs typeface="Menlo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1310">
                <a:tc>
                  <a:txBody>
                    <a:bodyPr/>
                    <a:lstStyle/>
                    <a:p>
                      <a:pPr marL="31750">
                        <a:lnSpc>
                          <a:spcPts val="2430"/>
                        </a:lnSpc>
                      </a:pPr>
                      <a:r>
                        <a:rPr sz="2200" spc="-10" dirty="0">
                          <a:latin typeface="Menlo"/>
                          <a:cs typeface="Menlo"/>
                        </a:rPr>
                        <a:t>alphabet[</a:t>
                      </a:r>
                      <a:r>
                        <a:rPr sz="2200" spc="-10" dirty="0">
                          <a:solidFill>
                            <a:srgbClr val="0432FE"/>
                          </a:solidFill>
                          <a:latin typeface="Menlo"/>
                          <a:cs typeface="Menlo"/>
                        </a:rPr>
                        <a:t>4</a:t>
                      </a:r>
                      <a:r>
                        <a:rPr sz="2200" spc="-10" dirty="0">
                          <a:latin typeface="Menlo"/>
                          <a:cs typeface="Menlo"/>
                        </a:rPr>
                        <a:t>]</a:t>
                      </a:r>
                      <a:endParaRPr sz="2200">
                        <a:latin typeface="Menlo"/>
                        <a:cs typeface="Menl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30"/>
                        </a:lnSpc>
                      </a:pPr>
                      <a:r>
                        <a:rPr sz="2200" dirty="0">
                          <a:latin typeface="Menlo"/>
                          <a:cs typeface="Menlo"/>
                        </a:rPr>
                        <a:t>=</a:t>
                      </a:r>
                      <a:endParaRPr sz="2200">
                        <a:latin typeface="Menlo"/>
                        <a:cs typeface="Menl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430"/>
                        </a:lnSpc>
                      </a:pPr>
                      <a:r>
                        <a:rPr sz="2200" b="1" spc="-20" dirty="0">
                          <a:solidFill>
                            <a:srgbClr val="018001"/>
                          </a:solidFill>
                          <a:latin typeface="Menlo"/>
                          <a:cs typeface="Menlo"/>
                        </a:rPr>
                        <a:t>"E"</a:t>
                      </a:r>
                      <a:r>
                        <a:rPr sz="2200" spc="-20" dirty="0">
                          <a:latin typeface="Menlo"/>
                          <a:cs typeface="Menlo"/>
                        </a:rPr>
                        <a:t>;</a:t>
                      </a:r>
                      <a:endParaRPr sz="2200">
                        <a:latin typeface="Menlo"/>
                        <a:cs typeface="Menlo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1184600" y="6385376"/>
            <a:ext cx="10455275" cy="258381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2031364" marR="5080" indent="-673100">
              <a:lnSpc>
                <a:spcPts val="2500"/>
              </a:lnSpc>
              <a:spcBef>
                <a:spcPts val="300"/>
              </a:spcBef>
              <a:tabLst>
                <a:tab pos="2031364" algn="l"/>
                <a:tab pos="2872105" algn="l"/>
                <a:tab pos="3208655" algn="l"/>
                <a:tab pos="3545204" algn="l"/>
                <a:tab pos="4049395" algn="l"/>
                <a:tab pos="4385945" algn="l"/>
                <a:tab pos="4722495" algn="l"/>
                <a:tab pos="5899785" algn="l"/>
                <a:tab pos="6236335" algn="l"/>
                <a:tab pos="6572884" algn="l"/>
                <a:tab pos="6909434" algn="l"/>
                <a:tab pos="7581900" algn="l"/>
                <a:tab pos="7918450" algn="l"/>
                <a:tab pos="8255000" algn="l"/>
                <a:tab pos="8423275" algn="l"/>
              </a:tabLst>
            </a:pPr>
            <a:r>
              <a:rPr sz="2200" b="1" spc="-25" dirty="0">
                <a:solidFill>
                  <a:srgbClr val="011480"/>
                </a:solidFill>
                <a:latin typeface="Menlo"/>
                <a:cs typeface="Menlo"/>
              </a:rPr>
              <a:t>for</a:t>
            </a:r>
            <a:r>
              <a:rPr sz="2200" b="1" dirty="0">
                <a:solidFill>
                  <a:srgbClr val="011480"/>
                </a:solidFill>
                <a:latin typeface="Menlo"/>
                <a:cs typeface="Menlo"/>
              </a:rPr>
              <a:t>	</a:t>
            </a:r>
            <a:r>
              <a:rPr sz="2200" spc="-20" dirty="0">
                <a:latin typeface="Menlo"/>
                <a:cs typeface="Menlo"/>
              </a:rPr>
              <a:t>(</a:t>
            </a:r>
            <a:r>
              <a:rPr sz="2200" b="1" spc="-20" dirty="0">
                <a:solidFill>
                  <a:srgbClr val="011480"/>
                </a:solidFill>
                <a:latin typeface="Menlo"/>
                <a:cs typeface="Menlo"/>
              </a:rPr>
              <a:t>int</a:t>
            </a:r>
            <a:r>
              <a:rPr sz="2200" b="1" dirty="0">
                <a:solidFill>
                  <a:srgbClr val="011480"/>
                </a:solidFill>
                <a:latin typeface="Menlo"/>
                <a:cs typeface="Menlo"/>
              </a:rPr>
              <a:t>	</a:t>
            </a:r>
            <a:r>
              <a:rPr sz="2200" spc="-50" dirty="0">
                <a:latin typeface="Menlo"/>
                <a:cs typeface="Menlo"/>
              </a:rPr>
              <a:t>i</a:t>
            </a:r>
            <a:r>
              <a:rPr sz="2200" dirty="0">
                <a:latin typeface="Menlo"/>
                <a:cs typeface="Menlo"/>
              </a:rPr>
              <a:t>	</a:t>
            </a:r>
            <a:r>
              <a:rPr sz="2200" spc="-50" dirty="0">
                <a:latin typeface="Menlo"/>
                <a:cs typeface="Menlo"/>
              </a:rPr>
              <a:t>=</a:t>
            </a:r>
            <a:r>
              <a:rPr sz="2200" dirty="0">
                <a:latin typeface="Menlo"/>
                <a:cs typeface="Menlo"/>
              </a:rPr>
              <a:t>	</a:t>
            </a:r>
            <a:r>
              <a:rPr sz="2200" spc="-25" dirty="0">
                <a:solidFill>
                  <a:srgbClr val="0432FE"/>
                </a:solidFill>
                <a:latin typeface="Menlo"/>
                <a:cs typeface="Menlo"/>
              </a:rPr>
              <a:t>0</a:t>
            </a:r>
            <a:r>
              <a:rPr sz="2200" spc="-25" dirty="0">
                <a:latin typeface="Menlo"/>
                <a:cs typeface="Menlo"/>
              </a:rPr>
              <a:t>;</a:t>
            </a:r>
            <a:r>
              <a:rPr sz="2200" dirty="0">
                <a:latin typeface="Menlo"/>
                <a:cs typeface="Menlo"/>
              </a:rPr>
              <a:t>	</a:t>
            </a:r>
            <a:r>
              <a:rPr sz="2200" spc="-50" dirty="0">
                <a:latin typeface="Menlo"/>
                <a:cs typeface="Menlo"/>
              </a:rPr>
              <a:t>i</a:t>
            </a:r>
            <a:r>
              <a:rPr sz="2200" dirty="0">
                <a:latin typeface="Menlo"/>
                <a:cs typeface="Menlo"/>
              </a:rPr>
              <a:t>	</a:t>
            </a:r>
            <a:r>
              <a:rPr sz="2200" spc="-50" dirty="0">
                <a:latin typeface="Menlo"/>
                <a:cs typeface="Menlo"/>
              </a:rPr>
              <a:t>&lt;</a:t>
            </a:r>
            <a:r>
              <a:rPr sz="2200" dirty="0">
                <a:latin typeface="Menlo"/>
                <a:cs typeface="Menlo"/>
              </a:rPr>
              <a:t>	</a:t>
            </a:r>
            <a:r>
              <a:rPr sz="2200" spc="-10" dirty="0">
                <a:latin typeface="Menlo"/>
                <a:cs typeface="Menlo"/>
              </a:rPr>
              <a:t>alphabet.</a:t>
            </a:r>
            <a:r>
              <a:rPr sz="2200" b="1" spc="-10" dirty="0">
                <a:solidFill>
                  <a:srgbClr val="66177A"/>
                </a:solidFill>
                <a:latin typeface="Menlo"/>
                <a:cs typeface="Menlo"/>
              </a:rPr>
              <a:t>length</a:t>
            </a:r>
            <a:r>
              <a:rPr sz="2200" spc="-10" dirty="0">
                <a:latin typeface="Menlo"/>
                <a:cs typeface="Menlo"/>
              </a:rPr>
              <a:t>;</a:t>
            </a:r>
            <a:r>
              <a:rPr sz="2200" dirty="0">
                <a:latin typeface="Menlo"/>
                <a:cs typeface="Menlo"/>
              </a:rPr>
              <a:t>	</a:t>
            </a:r>
            <a:r>
              <a:rPr sz="2200" spc="-20" dirty="0">
                <a:latin typeface="Menlo"/>
                <a:cs typeface="Menlo"/>
              </a:rPr>
              <a:t>i++)</a:t>
            </a:r>
            <a:r>
              <a:rPr sz="2200" dirty="0">
                <a:latin typeface="Menlo"/>
                <a:cs typeface="Menlo"/>
              </a:rPr>
              <a:t>	</a:t>
            </a:r>
            <a:r>
              <a:rPr sz="2200" spc="-50" dirty="0">
                <a:latin typeface="Menlo"/>
                <a:cs typeface="Menlo"/>
              </a:rPr>
              <a:t>{ </a:t>
            </a:r>
            <a:r>
              <a:rPr sz="2200" spc="-10" dirty="0">
                <a:latin typeface="Menlo"/>
                <a:cs typeface="Menlo"/>
              </a:rPr>
              <a:t>System.</a:t>
            </a:r>
            <a:r>
              <a:rPr sz="2200" b="1" i="1" spc="-10" dirty="0">
                <a:solidFill>
                  <a:srgbClr val="66177A"/>
                </a:solidFill>
                <a:latin typeface="Menlo-BoldItalic"/>
                <a:cs typeface="Menlo-BoldItalic"/>
              </a:rPr>
              <a:t>out</a:t>
            </a:r>
            <a:r>
              <a:rPr sz="2200" spc="-10" dirty="0">
                <a:latin typeface="Menlo"/>
                <a:cs typeface="Menlo"/>
              </a:rPr>
              <a:t>.println(</a:t>
            </a:r>
            <a:r>
              <a:rPr sz="2200" b="1" spc="-10" dirty="0">
                <a:solidFill>
                  <a:srgbClr val="018001"/>
                </a:solidFill>
                <a:latin typeface="Menlo"/>
                <a:cs typeface="Menlo"/>
              </a:rPr>
              <a:t>"["</a:t>
            </a:r>
            <a:r>
              <a:rPr sz="2200" b="1" dirty="0">
                <a:solidFill>
                  <a:srgbClr val="018001"/>
                </a:solidFill>
                <a:latin typeface="Menlo"/>
                <a:cs typeface="Menlo"/>
              </a:rPr>
              <a:t>	</a:t>
            </a:r>
            <a:r>
              <a:rPr sz="2200" spc="-50" dirty="0">
                <a:latin typeface="Menlo"/>
                <a:cs typeface="Menlo"/>
              </a:rPr>
              <a:t>+</a:t>
            </a:r>
            <a:r>
              <a:rPr sz="2200" dirty="0">
                <a:latin typeface="Menlo"/>
                <a:cs typeface="Menlo"/>
              </a:rPr>
              <a:t>	</a:t>
            </a:r>
            <a:r>
              <a:rPr sz="2200" spc="-50" dirty="0">
                <a:latin typeface="Menlo"/>
                <a:cs typeface="Menlo"/>
              </a:rPr>
              <a:t>i</a:t>
            </a:r>
            <a:r>
              <a:rPr sz="2200" dirty="0">
                <a:latin typeface="Menlo"/>
                <a:cs typeface="Menlo"/>
              </a:rPr>
              <a:t>	</a:t>
            </a:r>
            <a:r>
              <a:rPr sz="2200" spc="-50" dirty="0">
                <a:latin typeface="Menlo"/>
                <a:cs typeface="Menlo"/>
              </a:rPr>
              <a:t>+</a:t>
            </a:r>
            <a:r>
              <a:rPr sz="2200" dirty="0">
                <a:latin typeface="Menlo"/>
                <a:cs typeface="Menlo"/>
              </a:rPr>
              <a:t>	</a:t>
            </a:r>
            <a:r>
              <a:rPr sz="2200" b="1" spc="-25" dirty="0">
                <a:solidFill>
                  <a:srgbClr val="018001"/>
                </a:solidFill>
                <a:latin typeface="Menlo"/>
                <a:cs typeface="Menlo"/>
              </a:rPr>
              <a:t>"]:</a:t>
            </a:r>
            <a:r>
              <a:rPr sz="2200" b="1" dirty="0">
                <a:solidFill>
                  <a:srgbClr val="018001"/>
                </a:solidFill>
                <a:latin typeface="Menlo"/>
                <a:cs typeface="Menlo"/>
              </a:rPr>
              <a:t>	</a:t>
            </a:r>
            <a:r>
              <a:rPr sz="2200" b="1" spc="-50" dirty="0">
                <a:solidFill>
                  <a:srgbClr val="018001"/>
                </a:solidFill>
                <a:latin typeface="Menlo"/>
                <a:cs typeface="Menlo"/>
              </a:rPr>
              <a:t>"</a:t>
            </a:r>
            <a:r>
              <a:rPr sz="2200" b="1" dirty="0">
                <a:solidFill>
                  <a:srgbClr val="018001"/>
                </a:solidFill>
                <a:latin typeface="Menlo"/>
                <a:cs typeface="Menlo"/>
              </a:rPr>
              <a:t>	</a:t>
            </a:r>
            <a:r>
              <a:rPr sz="2200" spc="-50" dirty="0">
                <a:latin typeface="Menlo"/>
                <a:cs typeface="Menlo"/>
              </a:rPr>
              <a:t>+</a:t>
            </a:r>
            <a:r>
              <a:rPr sz="2200" dirty="0">
                <a:latin typeface="Menlo"/>
                <a:cs typeface="Menlo"/>
              </a:rPr>
              <a:t>	</a:t>
            </a:r>
            <a:r>
              <a:rPr sz="2200" spc="-10" dirty="0">
                <a:latin typeface="Menlo"/>
                <a:cs typeface="Menlo"/>
              </a:rPr>
              <a:t>alphabet[i]);</a:t>
            </a:r>
            <a:endParaRPr sz="2200">
              <a:latin typeface="Menlo"/>
              <a:cs typeface="Menl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Menlo"/>
              <a:cs typeface="Menlo"/>
            </a:endParaRPr>
          </a:p>
          <a:p>
            <a:pPr marL="1358265">
              <a:lnSpc>
                <a:spcPct val="100000"/>
              </a:lnSpc>
              <a:spcBef>
                <a:spcPts val="5"/>
              </a:spcBef>
            </a:pPr>
            <a:r>
              <a:rPr sz="2200" dirty="0">
                <a:latin typeface="Menlo"/>
                <a:cs typeface="Menlo"/>
              </a:rPr>
              <a:t>}</a:t>
            </a:r>
            <a:endParaRPr sz="2200">
              <a:latin typeface="Menlo"/>
              <a:cs typeface="Menl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000">
              <a:latin typeface="Menlo"/>
              <a:cs typeface="Menlo"/>
            </a:endParaRPr>
          </a:p>
          <a:p>
            <a:pPr marL="685165">
              <a:lnSpc>
                <a:spcPct val="100000"/>
              </a:lnSpc>
            </a:pPr>
            <a:r>
              <a:rPr sz="2200" dirty="0">
                <a:latin typeface="Menlo"/>
                <a:cs typeface="Menlo"/>
              </a:rPr>
              <a:t>}</a:t>
            </a:r>
            <a:endParaRPr sz="2200">
              <a:latin typeface="Menlo"/>
              <a:cs typeface="Menl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000">
              <a:latin typeface="Menlo"/>
              <a:cs typeface="Menl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200" dirty="0">
                <a:latin typeface="Menlo"/>
                <a:cs typeface="Menlo"/>
              </a:rPr>
              <a:t>}</a:t>
            </a:r>
            <a:endParaRPr sz="2200">
              <a:latin typeface="Menlo"/>
              <a:cs typeface="Menl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477189"/>
            <a:ext cx="673480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10" dirty="0">
                <a:solidFill>
                  <a:srgbClr val="838787"/>
                </a:solidFill>
                <a:latin typeface="DIN Alternate"/>
                <a:cs typeface="DIN Alternate"/>
              </a:rPr>
              <a:t>INTRODUCTION</a:t>
            </a:r>
            <a:r>
              <a:rPr sz="2400" spc="290" dirty="0">
                <a:solidFill>
                  <a:srgbClr val="838787"/>
                </a:solidFill>
                <a:latin typeface="DIN Alternate"/>
                <a:cs typeface="DIN Alternate"/>
              </a:rPr>
              <a:t> </a:t>
            </a:r>
            <a:r>
              <a:rPr sz="2400" spc="60" dirty="0">
                <a:solidFill>
                  <a:srgbClr val="838787"/>
                </a:solidFill>
                <a:latin typeface="DIN Alternate"/>
                <a:cs typeface="DIN Alternate"/>
              </a:rPr>
              <a:t>TO</a:t>
            </a:r>
            <a:r>
              <a:rPr sz="2400" spc="300" dirty="0">
                <a:solidFill>
                  <a:srgbClr val="838787"/>
                </a:solidFill>
                <a:latin typeface="DIN Alternate"/>
                <a:cs typeface="DIN Alternate"/>
              </a:rPr>
              <a:t> </a:t>
            </a:r>
            <a:r>
              <a:rPr sz="2400" dirty="0">
                <a:solidFill>
                  <a:srgbClr val="838787"/>
                </a:solidFill>
                <a:latin typeface="DIN Alternate"/>
                <a:cs typeface="DIN Alternate"/>
              </a:rPr>
              <a:t>JAVA:</a:t>
            </a:r>
            <a:r>
              <a:rPr sz="2400" spc="300" dirty="0">
                <a:solidFill>
                  <a:srgbClr val="838787"/>
                </a:solidFill>
                <a:latin typeface="DIN Alternate"/>
                <a:cs typeface="DIN Alternate"/>
              </a:rPr>
              <a:t> </a:t>
            </a:r>
            <a:r>
              <a:rPr sz="2400" spc="105" dirty="0">
                <a:solidFill>
                  <a:srgbClr val="838787"/>
                </a:solidFill>
                <a:latin typeface="DIN Alternate"/>
                <a:cs typeface="DIN Alternate"/>
              </a:rPr>
              <a:t>PROCESSING</a:t>
            </a:r>
            <a:r>
              <a:rPr sz="2400" spc="300" dirty="0">
                <a:solidFill>
                  <a:srgbClr val="838787"/>
                </a:solidFill>
                <a:latin typeface="DIN Alternate"/>
                <a:cs typeface="DIN Alternate"/>
              </a:rPr>
              <a:t> </a:t>
            </a:r>
            <a:r>
              <a:rPr sz="2400" spc="80" dirty="0">
                <a:solidFill>
                  <a:srgbClr val="838787"/>
                </a:solidFill>
                <a:latin typeface="DIN Alternate"/>
                <a:cs typeface="DIN Alternate"/>
              </a:rPr>
              <a:t>ARRAYS</a:t>
            </a:r>
            <a:endParaRPr sz="2400">
              <a:latin typeface="DIN Alternate"/>
              <a:cs typeface="DIN Alternat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4500" y="1404320"/>
            <a:ext cx="730694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dirty="0">
                <a:solidFill>
                  <a:srgbClr val="34A5DA"/>
                </a:solidFill>
                <a:latin typeface="DIN Condensed"/>
                <a:cs typeface="DIN Condensed"/>
              </a:rPr>
              <a:t>2.</a:t>
            </a:r>
            <a:r>
              <a:rPr sz="4800" b="1" spc="-35" dirty="0">
                <a:solidFill>
                  <a:srgbClr val="34A5DA"/>
                </a:solidFill>
                <a:latin typeface="DIN Condensed"/>
                <a:cs typeface="DIN Condensed"/>
              </a:rPr>
              <a:t> </a:t>
            </a:r>
            <a:r>
              <a:rPr sz="4800" b="1" dirty="0">
                <a:solidFill>
                  <a:srgbClr val="34A5DA"/>
                </a:solidFill>
                <a:latin typeface="DIN Condensed"/>
                <a:cs typeface="DIN Condensed"/>
              </a:rPr>
              <a:t>EXAMPLE:</a:t>
            </a:r>
            <a:r>
              <a:rPr sz="4800" b="1" spc="-35" dirty="0">
                <a:solidFill>
                  <a:srgbClr val="34A5DA"/>
                </a:solidFill>
                <a:latin typeface="DIN Condensed"/>
                <a:cs typeface="DIN Condensed"/>
              </a:rPr>
              <a:t> </a:t>
            </a:r>
            <a:r>
              <a:rPr sz="4800" b="1" dirty="0">
                <a:solidFill>
                  <a:srgbClr val="34A5DA"/>
                </a:solidFill>
                <a:latin typeface="DIN Condensed"/>
                <a:cs typeface="DIN Condensed"/>
              </a:rPr>
              <a:t>SUM</a:t>
            </a:r>
            <a:r>
              <a:rPr sz="4800" b="1" spc="-30" dirty="0">
                <a:solidFill>
                  <a:srgbClr val="34A5DA"/>
                </a:solidFill>
                <a:latin typeface="DIN Condensed"/>
                <a:cs typeface="DIN Condensed"/>
              </a:rPr>
              <a:t> </a:t>
            </a:r>
            <a:r>
              <a:rPr sz="4800" b="1" dirty="0">
                <a:solidFill>
                  <a:srgbClr val="34A5DA"/>
                </a:solidFill>
                <a:latin typeface="DIN Condensed"/>
                <a:cs typeface="DIN Condensed"/>
              </a:rPr>
              <a:t>OF</a:t>
            </a:r>
            <a:r>
              <a:rPr sz="4800" b="1" spc="-35" dirty="0">
                <a:solidFill>
                  <a:srgbClr val="34A5DA"/>
                </a:solidFill>
                <a:latin typeface="DIN Condensed"/>
                <a:cs typeface="DIN Condensed"/>
              </a:rPr>
              <a:t> </a:t>
            </a:r>
            <a:r>
              <a:rPr sz="4800" b="1" spc="-20" dirty="0">
                <a:solidFill>
                  <a:srgbClr val="34A5DA"/>
                </a:solidFill>
                <a:latin typeface="DIN Condensed"/>
                <a:cs typeface="DIN Condensed"/>
              </a:rPr>
              <a:t>ARRAY</a:t>
            </a:r>
            <a:r>
              <a:rPr sz="4800" b="1" spc="-30" dirty="0">
                <a:solidFill>
                  <a:srgbClr val="34A5DA"/>
                </a:solidFill>
                <a:latin typeface="DIN Condensed"/>
                <a:cs typeface="DIN Condensed"/>
              </a:rPr>
              <a:t> </a:t>
            </a:r>
            <a:r>
              <a:rPr sz="4800" b="1" spc="-10" dirty="0">
                <a:solidFill>
                  <a:srgbClr val="34A5DA"/>
                </a:solidFill>
                <a:latin typeface="DIN Condensed"/>
                <a:cs typeface="DIN Condensed"/>
              </a:rPr>
              <a:t>ELEMENTS</a:t>
            </a:r>
            <a:endParaRPr sz="4800">
              <a:latin typeface="DIN Condensed"/>
              <a:cs typeface="DIN Condense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237422" y="451792"/>
            <a:ext cx="3181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5" dirty="0">
                <a:solidFill>
                  <a:srgbClr val="838787"/>
                </a:solidFill>
                <a:latin typeface="DIN Alternate"/>
                <a:cs typeface="DIN Alternate"/>
              </a:rPr>
              <a:t>11</a:t>
            </a:r>
            <a:endParaRPr sz="2400">
              <a:latin typeface="DIN Alternate"/>
              <a:cs typeface="DIN Alternate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0022" y="2298700"/>
            <a:ext cx="12065000" cy="6985000"/>
          </a:xfrm>
          <a:custGeom>
            <a:avLst/>
            <a:gdLst/>
            <a:ahLst/>
            <a:cxnLst/>
            <a:rect l="l" t="t" r="r" b="b"/>
            <a:pathLst>
              <a:path w="12065000" h="6985000">
                <a:moveTo>
                  <a:pt x="11940468" y="118"/>
                </a:moveTo>
                <a:lnTo>
                  <a:pt x="155189" y="0"/>
                </a:lnTo>
                <a:lnTo>
                  <a:pt x="124281" y="118"/>
                </a:lnTo>
                <a:lnTo>
                  <a:pt x="99357" y="950"/>
                </a:lnTo>
                <a:lnTo>
                  <a:pt x="45459" y="16783"/>
                </a:lnTo>
                <a:lnTo>
                  <a:pt x="16662" y="45583"/>
                </a:lnTo>
                <a:lnTo>
                  <a:pt x="832" y="99480"/>
                </a:lnTo>
                <a:lnTo>
                  <a:pt x="0" y="124405"/>
                </a:lnTo>
                <a:lnTo>
                  <a:pt x="0" y="6860594"/>
                </a:lnTo>
                <a:lnTo>
                  <a:pt x="3090" y="6905317"/>
                </a:lnTo>
                <a:lnTo>
                  <a:pt x="29492" y="6955383"/>
                </a:lnTo>
                <a:lnTo>
                  <a:pt x="64041" y="6977392"/>
                </a:lnTo>
                <a:lnTo>
                  <a:pt x="124281" y="6984881"/>
                </a:lnTo>
                <a:lnTo>
                  <a:pt x="11940468" y="6984881"/>
                </a:lnTo>
                <a:lnTo>
                  <a:pt x="11985192" y="6981790"/>
                </a:lnTo>
                <a:lnTo>
                  <a:pt x="12035258" y="6955383"/>
                </a:lnTo>
                <a:lnTo>
                  <a:pt x="12057261" y="6920839"/>
                </a:lnTo>
                <a:lnTo>
                  <a:pt x="12064762" y="6860594"/>
                </a:lnTo>
                <a:lnTo>
                  <a:pt x="12064762" y="124405"/>
                </a:lnTo>
                <a:lnTo>
                  <a:pt x="12061666" y="79682"/>
                </a:lnTo>
                <a:lnTo>
                  <a:pt x="12035258" y="29616"/>
                </a:lnTo>
                <a:lnTo>
                  <a:pt x="12000720" y="7607"/>
                </a:lnTo>
                <a:lnTo>
                  <a:pt x="11940468" y="118"/>
                </a:lnTo>
                <a:close/>
              </a:path>
            </a:pathLst>
          </a:custGeom>
          <a:solidFill>
            <a:srgbClr val="A7AAA9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517426" y="3223405"/>
            <a:ext cx="8773160" cy="4805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89990" algn="l"/>
                <a:tab pos="6068060" algn="l"/>
              </a:tabLst>
            </a:pPr>
            <a:r>
              <a:rPr sz="2200" b="1" spc="-10" dirty="0">
                <a:solidFill>
                  <a:srgbClr val="011480"/>
                </a:solidFill>
                <a:latin typeface="Menlo"/>
                <a:cs typeface="Menlo"/>
              </a:rPr>
              <a:t>public</a:t>
            </a:r>
            <a:r>
              <a:rPr sz="2200" b="1" dirty="0">
                <a:solidFill>
                  <a:srgbClr val="011480"/>
                </a:solidFill>
                <a:latin typeface="Menlo"/>
                <a:cs typeface="Menlo"/>
              </a:rPr>
              <a:t>	class </a:t>
            </a:r>
            <a:r>
              <a:rPr sz="2200" spc="-10" dirty="0">
                <a:latin typeface="Menlo"/>
                <a:cs typeface="Menlo"/>
              </a:rPr>
              <a:t>SumOfArrayElementsDemo</a:t>
            </a:r>
            <a:r>
              <a:rPr sz="2200" dirty="0">
                <a:latin typeface="Menlo"/>
                <a:cs typeface="Menlo"/>
              </a:rPr>
              <a:t>	</a:t>
            </a:r>
            <a:r>
              <a:rPr sz="2200" spc="-50" dirty="0">
                <a:latin typeface="Menlo"/>
                <a:cs typeface="Menlo"/>
              </a:rPr>
              <a:t>{</a:t>
            </a:r>
            <a:endParaRPr sz="2200">
              <a:latin typeface="Menlo"/>
              <a:cs typeface="Menl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000">
              <a:latin typeface="Menlo"/>
              <a:cs typeface="Menlo"/>
            </a:endParaRPr>
          </a:p>
          <a:p>
            <a:pPr marL="685800">
              <a:lnSpc>
                <a:spcPct val="100000"/>
              </a:lnSpc>
              <a:tabLst>
                <a:tab pos="1863089" algn="l"/>
                <a:tab pos="3040380" algn="l"/>
                <a:tab pos="6236335" algn="l"/>
                <a:tab pos="7245984" algn="l"/>
              </a:tabLst>
            </a:pPr>
            <a:r>
              <a:rPr sz="2200" b="1" spc="-10" dirty="0">
                <a:solidFill>
                  <a:srgbClr val="011480"/>
                </a:solidFill>
                <a:latin typeface="Menlo"/>
                <a:cs typeface="Menlo"/>
              </a:rPr>
              <a:t>public</a:t>
            </a:r>
            <a:r>
              <a:rPr sz="2200" b="1" dirty="0">
                <a:solidFill>
                  <a:srgbClr val="011480"/>
                </a:solidFill>
                <a:latin typeface="Menlo"/>
                <a:cs typeface="Menlo"/>
              </a:rPr>
              <a:t>	</a:t>
            </a:r>
            <a:r>
              <a:rPr sz="2200" b="1" spc="-10" dirty="0">
                <a:solidFill>
                  <a:srgbClr val="011480"/>
                </a:solidFill>
                <a:latin typeface="Menlo"/>
                <a:cs typeface="Menlo"/>
              </a:rPr>
              <a:t>static</a:t>
            </a:r>
            <a:r>
              <a:rPr sz="2200" b="1" dirty="0">
                <a:solidFill>
                  <a:srgbClr val="011480"/>
                </a:solidFill>
                <a:latin typeface="Menlo"/>
                <a:cs typeface="Menlo"/>
              </a:rPr>
              <a:t>	void</a:t>
            </a:r>
            <a:r>
              <a:rPr sz="2200" b="1" spc="-15" dirty="0">
                <a:solidFill>
                  <a:srgbClr val="011480"/>
                </a:solidFill>
                <a:latin typeface="Menlo"/>
                <a:cs typeface="Menlo"/>
              </a:rPr>
              <a:t> </a:t>
            </a:r>
            <a:r>
              <a:rPr sz="2200" spc="-10" dirty="0">
                <a:latin typeface="Menlo"/>
                <a:cs typeface="Menlo"/>
              </a:rPr>
              <a:t>main(String[]</a:t>
            </a:r>
            <a:r>
              <a:rPr sz="2200" dirty="0">
                <a:latin typeface="Menlo"/>
                <a:cs typeface="Menlo"/>
              </a:rPr>
              <a:t>	</a:t>
            </a:r>
            <a:r>
              <a:rPr sz="2200" spc="-10" dirty="0">
                <a:latin typeface="Menlo"/>
                <a:cs typeface="Menlo"/>
              </a:rPr>
              <a:t>args)</a:t>
            </a:r>
            <a:r>
              <a:rPr sz="2200" dirty="0">
                <a:latin typeface="Menlo"/>
                <a:cs typeface="Menlo"/>
              </a:rPr>
              <a:t>	</a:t>
            </a:r>
            <a:r>
              <a:rPr sz="2200" spc="-50" dirty="0">
                <a:latin typeface="Menlo"/>
                <a:cs typeface="Menlo"/>
              </a:rPr>
              <a:t>{</a:t>
            </a:r>
            <a:endParaRPr sz="2200">
              <a:latin typeface="Menlo"/>
              <a:cs typeface="Menl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000">
              <a:latin typeface="Menlo"/>
              <a:cs typeface="Menlo"/>
            </a:endParaRPr>
          </a:p>
          <a:p>
            <a:pPr marL="1358265">
              <a:lnSpc>
                <a:spcPts val="2570"/>
              </a:lnSpc>
              <a:spcBef>
                <a:spcPts val="5"/>
              </a:spcBef>
              <a:tabLst>
                <a:tab pos="2367280" algn="l"/>
                <a:tab pos="3713479" algn="l"/>
                <a:tab pos="4049395" algn="l"/>
                <a:tab pos="4722495" algn="l"/>
                <a:tab pos="5227320" algn="l"/>
                <a:tab pos="5731510" algn="l"/>
                <a:tab pos="6236335" algn="l"/>
                <a:tab pos="6741159" algn="l"/>
                <a:tab pos="7245984" algn="l"/>
                <a:tab pos="7750175" algn="l"/>
                <a:tab pos="8255000" algn="l"/>
              </a:tabLst>
            </a:pPr>
            <a:r>
              <a:rPr sz="2200" b="1" spc="-10" dirty="0">
                <a:solidFill>
                  <a:srgbClr val="011480"/>
                </a:solidFill>
                <a:latin typeface="Menlo"/>
                <a:cs typeface="Menlo"/>
              </a:rPr>
              <a:t>int</a:t>
            </a:r>
            <a:r>
              <a:rPr sz="2200" spc="-10" dirty="0">
                <a:latin typeface="Menlo"/>
                <a:cs typeface="Menlo"/>
              </a:rPr>
              <a:t>[]</a:t>
            </a:r>
            <a:r>
              <a:rPr sz="2200" dirty="0">
                <a:latin typeface="Menlo"/>
                <a:cs typeface="Menlo"/>
              </a:rPr>
              <a:t>	</a:t>
            </a:r>
            <a:r>
              <a:rPr sz="2200" spc="-10" dirty="0">
                <a:latin typeface="Menlo"/>
                <a:cs typeface="Menlo"/>
              </a:rPr>
              <a:t>numbers</a:t>
            </a:r>
            <a:r>
              <a:rPr sz="2200" dirty="0">
                <a:latin typeface="Menlo"/>
                <a:cs typeface="Menlo"/>
              </a:rPr>
              <a:t>	</a:t>
            </a:r>
            <a:r>
              <a:rPr sz="2200" spc="-50" dirty="0">
                <a:latin typeface="Menlo"/>
                <a:cs typeface="Menlo"/>
              </a:rPr>
              <a:t>=</a:t>
            </a:r>
            <a:r>
              <a:rPr sz="2200" dirty="0">
                <a:latin typeface="Menlo"/>
                <a:cs typeface="Menlo"/>
              </a:rPr>
              <a:t>	</a:t>
            </a:r>
            <a:r>
              <a:rPr sz="2200" spc="-25" dirty="0">
                <a:latin typeface="Menlo"/>
                <a:cs typeface="Menlo"/>
              </a:rPr>
              <a:t>{</a:t>
            </a:r>
            <a:r>
              <a:rPr sz="2200" spc="-25" dirty="0">
                <a:solidFill>
                  <a:srgbClr val="0432FE"/>
                </a:solidFill>
                <a:latin typeface="Menlo"/>
                <a:cs typeface="Menlo"/>
              </a:rPr>
              <a:t>1</a:t>
            </a:r>
            <a:r>
              <a:rPr sz="2200" spc="-25" dirty="0">
                <a:latin typeface="Menlo"/>
                <a:cs typeface="Menlo"/>
              </a:rPr>
              <a:t>,</a:t>
            </a:r>
            <a:r>
              <a:rPr sz="2200" dirty="0">
                <a:latin typeface="Menlo"/>
                <a:cs typeface="Menlo"/>
              </a:rPr>
              <a:t>	</a:t>
            </a:r>
            <a:r>
              <a:rPr sz="2200" spc="-25" dirty="0">
                <a:solidFill>
                  <a:srgbClr val="0432FE"/>
                </a:solidFill>
                <a:latin typeface="Menlo"/>
                <a:cs typeface="Menlo"/>
              </a:rPr>
              <a:t>2</a:t>
            </a:r>
            <a:r>
              <a:rPr sz="2200" spc="-25" dirty="0">
                <a:latin typeface="Menlo"/>
                <a:cs typeface="Menlo"/>
              </a:rPr>
              <a:t>,</a:t>
            </a:r>
            <a:r>
              <a:rPr sz="2200" dirty="0">
                <a:latin typeface="Menlo"/>
                <a:cs typeface="Menlo"/>
              </a:rPr>
              <a:t>	</a:t>
            </a:r>
            <a:r>
              <a:rPr sz="2200" spc="-25" dirty="0">
                <a:solidFill>
                  <a:srgbClr val="0432FE"/>
                </a:solidFill>
                <a:latin typeface="Menlo"/>
                <a:cs typeface="Menlo"/>
              </a:rPr>
              <a:t>3</a:t>
            </a:r>
            <a:r>
              <a:rPr sz="2200" spc="-25" dirty="0">
                <a:latin typeface="Menlo"/>
                <a:cs typeface="Menlo"/>
              </a:rPr>
              <a:t>,</a:t>
            </a:r>
            <a:r>
              <a:rPr sz="2200" dirty="0">
                <a:latin typeface="Menlo"/>
                <a:cs typeface="Menlo"/>
              </a:rPr>
              <a:t>	</a:t>
            </a:r>
            <a:r>
              <a:rPr sz="2200" spc="-25" dirty="0">
                <a:solidFill>
                  <a:srgbClr val="0432FE"/>
                </a:solidFill>
                <a:latin typeface="Menlo"/>
                <a:cs typeface="Menlo"/>
              </a:rPr>
              <a:t>4</a:t>
            </a:r>
            <a:r>
              <a:rPr sz="2200" spc="-25" dirty="0">
                <a:latin typeface="Menlo"/>
                <a:cs typeface="Menlo"/>
              </a:rPr>
              <a:t>,</a:t>
            </a:r>
            <a:r>
              <a:rPr sz="2200" dirty="0">
                <a:latin typeface="Menlo"/>
                <a:cs typeface="Menlo"/>
              </a:rPr>
              <a:t>	</a:t>
            </a:r>
            <a:r>
              <a:rPr sz="2200" spc="-25" dirty="0">
                <a:solidFill>
                  <a:srgbClr val="0432FE"/>
                </a:solidFill>
                <a:latin typeface="Menlo"/>
                <a:cs typeface="Menlo"/>
              </a:rPr>
              <a:t>5</a:t>
            </a:r>
            <a:r>
              <a:rPr sz="2200" spc="-25" dirty="0">
                <a:latin typeface="Menlo"/>
                <a:cs typeface="Menlo"/>
              </a:rPr>
              <a:t>,</a:t>
            </a:r>
            <a:r>
              <a:rPr sz="2200" dirty="0">
                <a:latin typeface="Menlo"/>
                <a:cs typeface="Menlo"/>
              </a:rPr>
              <a:t>	</a:t>
            </a:r>
            <a:r>
              <a:rPr sz="2200" spc="-25" dirty="0">
                <a:solidFill>
                  <a:srgbClr val="0432FE"/>
                </a:solidFill>
                <a:latin typeface="Menlo"/>
                <a:cs typeface="Menlo"/>
              </a:rPr>
              <a:t>6</a:t>
            </a:r>
            <a:r>
              <a:rPr sz="2200" spc="-25" dirty="0">
                <a:latin typeface="Menlo"/>
                <a:cs typeface="Menlo"/>
              </a:rPr>
              <a:t>,</a:t>
            </a:r>
            <a:r>
              <a:rPr sz="2200" dirty="0">
                <a:latin typeface="Menlo"/>
                <a:cs typeface="Menlo"/>
              </a:rPr>
              <a:t>	</a:t>
            </a:r>
            <a:r>
              <a:rPr sz="2200" spc="-25" dirty="0">
                <a:solidFill>
                  <a:srgbClr val="0432FE"/>
                </a:solidFill>
                <a:latin typeface="Menlo"/>
                <a:cs typeface="Menlo"/>
              </a:rPr>
              <a:t>7</a:t>
            </a:r>
            <a:r>
              <a:rPr sz="2200" spc="-25" dirty="0">
                <a:latin typeface="Menlo"/>
                <a:cs typeface="Menlo"/>
              </a:rPr>
              <a:t>,</a:t>
            </a:r>
            <a:r>
              <a:rPr sz="2200" dirty="0">
                <a:latin typeface="Menlo"/>
                <a:cs typeface="Menlo"/>
              </a:rPr>
              <a:t>	</a:t>
            </a:r>
            <a:r>
              <a:rPr sz="2200" spc="-25" dirty="0">
                <a:solidFill>
                  <a:srgbClr val="0432FE"/>
                </a:solidFill>
                <a:latin typeface="Menlo"/>
                <a:cs typeface="Menlo"/>
              </a:rPr>
              <a:t>8</a:t>
            </a:r>
            <a:r>
              <a:rPr sz="2200" spc="-25" dirty="0">
                <a:latin typeface="Menlo"/>
                <a:cs typeface="Menlo"/>
              </a:rPr>
              <a:t>,</a:t>
            </a:r>
            <a:r>
              <a:rPr sz="2200" dirty="0">
                <a:latin typeface="Menlo"/>
                <a:cs typeface="Menlo"/>
              </a:rPr>
              <a:t>	</a:t>
            </a:r>
            <a:r>
              <a:rPr sz="2200" spc="-25" dirty="0">
                <a:solidFill>
                  <a:srgbClr val="0432FE"/>
                </a:solidFill>
                <a:latin typeface="Menlo"/>
                <a:cs typeface="Menlo"/>
              </a:rPr>
              <a:t>9</a:t>
            </a:r>
            <a:r>
              <a:rPr sz="2200" spc="-25" dirty="0">
                <a:latin typeface="Menlo"/>
                <a:cs typeface="Menlo"/>
              </a:rPr>
              <a:t>};</a:t>
            </a:r>
            <a:endParaRPr sz="2200">
              <a:latin typeface="Menlo"/>
              <a:cs typeface="Menlo"/>
            </a:endParaRPr>
          </a:p>
          <a:p>
            <a:pPr marL="1358265">
              <a:lnSpc>
                <a:spcPts val="2570"/>
              </a:lnSpc>
              <a:tabLst>
                <a:tab pos="2031364" algn="l"/>
                <a:tab pos="2703830" algn="l"/>
                <a:tab pos="3040380" algn="l"/>
              </a:tabLst>
            </a:pPr>
            <a:r>
              <a:rPr sz="2200" b="1" spc="-25" dirty="0">
                <a:solidFill>
                  <a:srgbClr val="011480"/>
                </a:solidFill>
                <a:latin typeface="Menlo"/>
                <a:cs typeface="Menlo"/>
              </a:rPr>
              <a:t>int</a:t>
            </a:r>
            <a:r>
              <a:rPr sz="2200" b="1" dirty="0">
                <a:solidFill>
                  <a:srgbClr val="011480"/>
                </a:solidFill>
                <a:latin typeface="Menlo"/>
                <a:cs typeface="Menlo"/>
              </a:rPr>
              <a:t>	</a:t>
            </a:r>
            <a:r>
              <a:rPr sz="2200" spc="-25" dirty="0">
                <a:latin typeface="Menlo"/>
                <a:cs typeface="Menlo"/>
              </a:rPr>
              <a:t>sum</a:t>
            </a:r>
            <a:r>
              <a:rPr sz="2200" dirty="0">
                <a:latin typeface="Menlo"/>
                <a:cs typeface="Menlo"/>
              </a:rPr>
              <a:t>	</a:t>
            </a:r>
            <a:r>
              <a:rPr sz="2200" spc="-50" dirty="0">
                <a:latin typeface="Menlo"/>
                <a:cs typeface="Menlo"/>
              </a:rPr>
              <a:t>=</a:t>
            </a:r>
            <a:r>
              <a:rPr sz="2200" dirty="0">
                <a:latin typeface="Menlo"/>
                <a:cs typeface="Menlo"/>
              </a:rPr>
              <a:t>	</a:t>
            </a:r>
            <a:r>
              <a:rPr sz="2200" spc="-25" dirty="0">
                <a:solidFill>
                  <a:srgbClr val="0432FE"/>
                </a:solidFill>
                <a:latin typeface="Menlo"/>
                <a:cs typeface="Menlo"/>
              </a:rPr>
              <a:t>0</a:t>
            </a:r>
            <a:r>
              <a:rPr sz="2200" spc="-25" dirty="0">
                <a:latin typeface="Menlo"/>
                <a:cs typeface="Menlo"/>
              </a:rPr>
              <a:t>;</a:t>
            </a:r>
            <a:endParaRPr sz="2200">
              <a:latin typeface="Menlo"/>
              <a:cs typeface="Menlo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150">
              <a:latin typeface="Menlo"/>
              <a:cs typeface="Menlo"/>
            </a:endParaRPr>
          </a:p>
          <a:p>
            <a:pPr marL="2031364" marR="340995" indent="-673100">
              <a:lnSpc>
                <a:spcPts val="2500"/>
              </a:lnSpc>
              <a:tabLst>
                <a:tab pos="2031364" algn="l"/>
                <a:tab pos="2703830" algn="l"/>
                <a:tab pos="2872105" algn="l"/>
                <a:tab pos="3208655" algn="l"/>
                <a:tab pos="3545204" algn="l"/>
                <a:tab pos="4049395" algn="l"/>
                <a:tab pos="4385945" algn="l"/>
                <a:tab pos="4722495" algn="l"/>
                <a:tab pos="7413625" algn="l"/>
                <a:tab pos="8255000" algn="l"/>
              </a:tabLst>
            </a:pPr>
            <a:r>
              <a:rPr sz="2200" b="1" spc="-25" dirty="0">
                <a:solidFill>
                  <a:srgbClr val="011480"/>
                </a:solidFill>
                <a:latin typeface="Menlo"/>
                <a:cs typeface="Menlo"/>
              </a:rPr>
              <a:t>for</a:t>
            </a:r>
            <a:r>
              <a:rPr sz="2200" b="1" dirty="0">
                <a:solidFill>
                  <a:srgbClr val="011480"/>
                </a:solidFill>
                <a:latin typeface="Menlo"/>
                <a:cs typeface="Menlo"/>
              </a:rPr>
              <a:t>	</a:t>
            </a:r>
            <a:r>
              <a:rPr sz="2200" spc="-20" dirty="0">
                <a:latin typeface="Menlo"/>
                <a:cs typeface="Menlo"/>
              </a:rPr>
              <a:t>(</a:t>
            </a:r>
            <a:r>
              <a:rPr sz="2200" b="1" spc="-20" dirty="0">
                <a:solidFill>
                  <a:srgbClr val="011480"/>
                </a:solidFill>
                <a:latin typeface="Menlo"/>
                <a:cs typeface="Menlo"/>
              </a:rPr>
              <a:t>int</a:t>
            </a:r>
            <a:r>
              <a:rPr sz="2200" b="1" dirty="0">
                <a:solidFill>
                  <a:srgbClr val="011480"/>
                </a:solidFill>
                <a:latin typeface="Menlo"/>
                <a:cs typeface="Menlo"/>
              </a:rPr>
              <a:t>	</a:t>
            </a:r>
            <a:r>
              <a:rPr sz="2200" spc="-50" dirty="0">
                <a:latin typeface="Menlo"/>
                <a:cs typeface="Menlo"/>
              </a:rPr>
              <a:t>i</a:t>
            </a:r>
            <a:r>
              <a:rPr sz="2200" dirty="0">
                <a:latin typeface="Menlo"/>
                <a:cs typeface="Menlo"/>
              </a:rPr>
              <a:t>		</a:t>
            </a:r>
            <a:r>
              <a:rPr sz="2200" spc="-50" dirty="0">
                <a:latin typeface="Menlo"/>
                <a:cs typeface="Menlo"/>
              </a:rPr>
              <a:t>=</a:t>
            </a:r>
            <a:r>
              <a:rPr sz="2200" dirty="0">
                <a:latin typeface="Menlo"/>
                <a:cs typeface="Menlo"/>
              </a:rPr>
              <a:t>	</a:t>
            </a:r>
            <a:r>
              <a:rPr sz="2200" spc="-25" dirty="0">
                <a:solidFill>
                  <a:srgbClr val="0432FE"/>
                </a:solidFill>
                <a:latin typeface="Menlo"/>
                <a:cs typeface="Menlo"/>
              </a:rPr>
              <a:t>0</a:t>
            </a:r>
            <a:r>
              <a:rPr sz="2200" spc="-25" dirty="0">
                <a:latin typeface="Menlo"/>
                <a:cs typeface="Menlo"/>
              </a:rPr>
              <a:t>;</a:t>
            </a:r>
            <a:r>
              <a:rPr sz="2200" dirty="0">
                <a:latin typeface="Menlo"/>
                <a:cs typeface="Menlo"/>
              </a:rPr>
              <a:t>	</a:t>
            </a:r>
            <a:r>
              <a:rPr sz="2200" spc="-50" dirty="0">
                <a:latin typeface="Menlo"/>
                <a:cs typeface="Menlo"/>
              </a:rPr>
              <a:t>i</a:t>
            </a:r>
            <a:r>
              <a:rPr sz="2200" dirty="0">
                <a:latin typeface="Menlo"/>
                <a:cs typeface="Menlo"/>
              </a:rPr>
              <a:t>	</a:t>
            </a:r>
            <a:r>
              <a:rPr sz="2200" spc="-50" dirty="0">
                <a:latin typeface="Menlo"/>
                <a:cs typeface="Menlo"/>
              </a:rPr>
              <a:t>&lt;</a:t>
            </a:r>
            <a:r>
              <a:rPr sz="2200" dirty="0">
                <a:latin typeface="Menlo"/>
                <a:cs typeface="Menlo"/>
              </a:rPr>
              <a:t>	</a:t>
            </a:r>
            <a:r>
              <a:rPr sz="2200" spc="-10" dirty="0">
                <a:latin typeface="Menlo"/>
                <a:cs typeface="Menlo"/>
              </a:rPr>
              <a:t>numbers.</a:t>
            </a:r>
            <a:r>
              <a:rPr sz="2200" b="1" spc="-10" dirty="0">
                <a:solidFill>
                  <a:srgbClr val="66177A"/>
                </a:solidFill>
                <a:latin typeface="Menlo"/>
                <a:cs typeface="Menlo"/>
              </a:rPr>
              <a:t>length</a:t>
            </a:r>
            <a:r>
              <a:rPr sz="2200" spc="-10" dirty="0">
                <a:latin typeface="Menlo"/>
                <a:cs typeface="Menlo"/>
              </a:rPr>
              <a:t>;</a:t>
            </a:r>
            <a:r>
              <a:rPr sz="2200" dirty="0">
                <a:latin typeface="Menlo"/>
                <a:cs typeface="Menlo"/>
              </a:rPr>
              <a:t>	</a:t>
            </a:r>
            <a:r>
              <a:rPr sz="2200" spc="-20" dirty="0">
                <a:latin typeface="Menlo"/>
                <a:cs typeface="Menlo"/>
              </a:rPr>
              <a:t>i++)</a:t>
            </a:r>
            <a:r>
              <a:rPr sz="2200" dirty="0">
                <a:latin typeface="Menlo"/>
                <a:cs typeface="Menlo"/>
              </a:rPr>
              <a:t>	</a:t>
            </a:r>
            <a:r>
              <a:rPr sz="2200" spc="-50" dirty="0">
                <a:latin typeface="Menlo"/>
                <a:cs typeface="Menlo"/>
              </a:rPr>
              <a:t>{ </a:t>
            </a:r>
            <a:r>
              <a:rPr sz="2200" spc="-25" dirty="0">
                <a:latin typeface="Menlo"/>
                <a:cs typeface="Menlo"/>
              </a:rPr>
              <a:t>sum</a:t>
            </a:r>
            <a:r>
              <a:rPr sz="2200" dirty="0">
                <a:latin typeface="Menlo"/>
                <a:cs typeface="Menlo"/>
              </a:rPr>
              <a:t>	</a:t>
            </a:r>
            <a:r>
              <a:rPr sz="2200" spc="-25" dirty="0">
                <a:latin typeface="Menlo"/>
                <a:cs typeface="Menlo"/>
              </a:rPr>
              <a:t>+=</a:t>
            </a:r>
            <a:r>
              <a:rPr sz="2200" dirty="0">
                <a:latin typeface="Menlo"/>
                <a:cs typeface="Menlo"/>
              </a:rPr>
              <a:t>	</a:t>
            </a:r>
            <a:r>
              <a:rPr sz="2200" spc="-10" dirty="0">
                <a:latin typeface="Menlo"/>
                <a:cs typeface="Menlo"/>
              </a:rPr>
              <a:t>numbers[i];</a:t>
            </a:r>
            <a:endParaRPr sz="2200">
              <a:latin typeface="Menlo"/>
              <a:cs typeface="Menlo"/>
            </a:endParaRPr>
          </a:p>
          <a:p>
            <a:pPr marL="1358265">
              <a:lnSpc>
                <a:spcPts val="2440"/>
              </a:lnSpc>
            </a:pPr>
            <a:r>
              <a:rPr sz="2200" dirty="0">
                <a:latin typeface="Menlo"/>
                <a:cs typeface="Menlo"/>
              </a:rPr>
              <a:t>}</a:t>
            </a:r>
            <a:endParaRPr sz="2200">
              <a:latin typeface="Menlo"/>
              <a:cs typeface="Menlo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000">
              <a:latin typeface="Menlo"/>
              <a:cs typeface="Menlo"/>
            </a:endParaRPr>
          </a:p>
          <a:p>
            <a:pPr marL="1358265">
              <a:lnSpc>
                <a:spcPct val="100000"/>
              </a:lnSpc>
              <a:tabLst>
                <a:tab pos="5395595" algn="l"/>
                <a:tab pos="5731510" algn="l"/>
                <a:tab pos="6404610" algn="l"/>
              </a:tabLst>
            </a:pPr>
            <a:r>
              <a:rPr sz="2200" spc="-10" dirty="0">
                <a:latin typeface="Menlo"/>
                <a:cs typeface="Menlo"/>
              </a:rPr>
              <a:t>System.</a:t>
            </a:r>
            <a:r>
              <a:rPr sz="2200" b="1" i="1" spc="-10" dirty="0">
                <a:solidFill>
                  <a:srgbClr val="66177A"/>
                </a:solidFill>
                <a:latin typeface="Menlo-BoldItalic"/>
                <a:cs typeface="Menlo-BoldItalic"/>
              </a:rPr>
              <a:t>out</a:t>
            </a:r>
            <a:r>
              <a:rPr sz="2200" spc="-10" dirty="0">
                <a:latin typeface="Menlo"/>
                <a:cs typeface="Menlo"/>
              </a:rPr>
              <a:t>.println(</a:t>
            </a:r>
            <a:r>
              <a:rPr sz="2200" b="1" spc="-10" dirty="0">
                <a:solidFill>
                  <a:srgbClr val="018001"/>
                </a:solidFill>
                <a:latin typeface="Menlo"/>
                <a:cs typeface="Menlo"/>
              </a:rPr>
              <a:t>"Sum</a:t>
            </a:r>
            <a:r>
              <a:rPr sz="2200" b="1" dirty="0">
                <a:solidFill>
                  <a:srgbClr val="018001"/>
                </a:solidFill>
                <a:latin typeface="Menlo"/>
                <a:cs typeface="Menlo"/>
              </a:rPr>
              <a:t>	</a:t>
            </a:r>
            <a:r>
              <a:rPr sz="2200" b="1" spc="-50" dirty="0">
                <a:solidFill>
                  <a:srgbClr val="018001"/>
                </a:solidFill>
                <a:latin typeface="Menlo"/>
                <a:cs typeface="Menlo"/>
              </a:rPr>
              <a:t>=</a:t>
            </a:r>
            <a:r>
              <a:rPr sz="2200" b="1" dirty="0">
                <a:solidFill>
                  <a:srgbClr val="018001"/>
                </a:solidFill>
                <a:latin typeface="Menlo"/>
                <a:cs typeface="Menlo"/>
              </a:rPr>
              <a:t>	"</a:t>
            </a:r>
            <a:r>
              <a:rPr sz="2200" b="1" spc="-15" dirty="0">
                <a:solidFill>
                  <a:srgbClr val="018001"/>
                </a:solidFill>
                <a:latin typeface="Menlo"/>
                <a:cs typeface="Menlo"/>
              </a:rPr>
              <a:t> </a:t>
            </a:r>
            <a:r>
              <a:rPr sz="2200" spc="-50" dirty="0">
                <a:latin typeface="Menlo"/>
                <a:cs typeface="Menlo"/>
              </a:rPr>
              <a:t>+</a:t>
            </a:r>
            <a:r>
              <a:rPr sz="2200" dirty="0">
                <a:latin typeface="Menlo"/>
                <a:cs typeface="Menlo"/>
              </a:rPr>
              <a:t>	</a:t>
            </a:r>
            <a:r>
              <a:rPr sz="2200" spc="-10" dirty="0">
                <a:latin typeface="Menlo"/>
                <a:cs typeface="Menlo"/>
              </a:rPr>
              <a:t>sum);</a:t>
            </a:r>
            <a:endParaRPr sz="2200">
              <a:latin typeface="Menlo"/>
              <a:cs typeface="Menl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000">
              <a:latin typeface="Menlo"/>
              <a:cs typeface="Menlo"/>
            </a:endParaRPr>
          </a:p>
          <a:p>
            <a:pPr marL="685165">
              <a:lnSpc>
                <a:spcPts val="2570"/>
              </a:lnSpc>
            </a:pPr>
            <a:r>
              <a:rPr sz="2200" dirty="0">
                <a:latin typeface="Menlo"/>
                <a:cs typeface="Menlo"/>
              </a:rPr>
              <a:t>}</a:t>
            </a:r>
            <a:endParaRPr sz="2200">
              <a:latin typeface="Menlo"/>
              <a:cs typeface="Menlo"/>
            </a:endParaRPr>
          </a:p>
          <a:p>
            <a:pPr marL="12700">
              <a:lnSpc>
                <a:spcPts val="2570"/>
              </a:lnSpc>
            </a:pPr>
            <a:r>
              <a:rPr sz="2200" dirty="0">
                <a:latin typeface="Menlo"/>
                <a:cs typeface="Menlo"/>
              </a:rPr>
              <a:t>}</a:t>
            </a:r>
            <a:endParaRPr sz="2200">
              <a:latin typeface="Menlo"/>
              <a:cs typeface="Menl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477189"/>
            <a:ext cx="673480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10" dirty="0">
                <a:solidFill>
                  <a:srgbClr val="838787"/>
                </a:solidFill>
                <a:latin typeface="DIN Alternate"/>
                <a:cs typeface="DIN Alternate"/>
              </a:rPr>
              <a:t>INTRODUCTION</a:t>
            </a:r>
            <a:r>
              <a:rPr sz="2400" spc="290" dirty="0">
                <a:solidFill>
                  <a:srgbClr val="838787"/>
                </a:solidFill>
                <a:latin typeface="DIN Alternate"/>
                <a:cs typeface="DIN Alternate"/>
              </a:rPr>
              <a:t> </a:t>
            </a:r>
            <a:r>
              <a:rPr sz="2400" spc="60" dirty="0">
                <a:solidFill>
                  <a:srgbClr val="838787"/>
                </a:solidFill>
                <a:latin typeface="DIN Alternate"/>
                <a:cs typeface="DIN Alternate"/>
              </a:rPr>
              <a:t>TO</a:t>
            </a:r>
            <a:r>
              <a:rPr sz="2400" spc="300" dirty="0">
                <a:solidFill>
                  <a:srgbClr val="838787"/>
                </a:solidFill>
                <a:latin typeface="DIN Alternate"/>
                <a:cs typeface="DIN Alternate"/>
              </a:rPr>
              <a:t> </a:t>
            </a:r>
            <a:r>
              <a:rPr sz="2400" dirty="0">
                <a:solidFill>
                  <a:srgbClr val="838787"/>
                </a:solidFill>
                <a:latin typeface="DIN Alternate"/>
                <a:cs typeface="DIN Alternate"/>
              </a:rPr>
              <a:t>JAVA:</a:t>
            </a:r>
            <a:r>
              <a:rPr sz="2400" spc="300" dirty="0">
                <a:solidFill>
                  <a:srgbClr val="838787"/>
                </a:solidFill>
                <a:latin typeface="DIN Alternate"/>
                <a:cs typeface="DIN Alternate"/>
              </a:rPr>
              <a:t> </a:t>
            </a:r>
            <a:r>
              <a:rPr sz="2400" spc="105" dirty="0">
                <a:solidFill>
                  <a:srgbClr val="838787"/>
                </a:solidFill>
                <a:latin typeface="DIN Alternate"/>
                <a:cs typeface="DIN Alternate"/>
              </a:rPr>
              <a:t>PROCESSING</a:t>
            </a:r>
            <a:r>
              <a:rPr sz="2400" spc="300" dirty="0">
                <a:solidFill>
                  <a:srgbClr val="838787"/>
                </a:solidFill>
                <a:latin typeface="DIN Alternate"/>
                <a:cs typeface="DIN Alternate"/>
              </a:rPr>
              <a:t> </a:t>
            </a:r>
            <a:r>
              <a:rPr sz="2400" spc="80" dirty="0">
                <a:solidFill>
                  <a:srgbClr val="838787"/>
                </a:solidFill>
                <a:latin typeface="DIN Alternate"/>
                <a:cs typeface="DIN Alternate"/>
              </a:rPr>
              <a:t>ARRAYS</a:t>
            </a:r>
            <a:endParaRPr sz="2400">
              <a:latin typeface="DIN Alternate"/>
              <a:cs typeface="DIN Alternat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4500" y="1404320"/>
            <a:ext cx="907796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dirty="0">
                <a:solidFill>
                  <a:srgbClr val="34A5DA"/>
                </a:solidFill>
                <a:latin typeface="DIN Condensed"/>
                <a:cs typeface="DIN Condensed"/>
              </a:rPr>
              <a:t>3. EXAMPLE: FIND SMALLEST ELEMENT IN </a:t>
            </a:r>
            <a:r>
              <a:rPr sz="4800" b="1" spc="-50" dirty="0">
                <a:solidFill>
                  <a:srgbClr val="34A5DA"/>
                </a:solidFill>
                <a:latin typeface="DIN Condensed"/>
                <a:cs typeface="DIN Condensed"/>
              </a:rPr>
              <a:t>ARRAY</a:t>
            </a:r>
            <a:endParaRPr sz="4800">
              <a:latin typeface="DIN Condensed"/>
              <a:cs typeface="DIN Condense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237422" y="451792"/>
            <a:ext cx="3181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5" dirty="0">
                <a:solidFill>
                  <a:srgbClr val="838787"/>
                </a:solidFill>
                <a:latin typeface="DIN Alternate"/>
                <a:cs typeface="DIN Alternate"/>
              </a:rPr>
              <a:t>12</a:t>
            </a:r>
            <a:endParaRPr sz="2400">
              <a:latin typeface="DIN Alternate"/>
              <a:cs typeface="DIN Alternate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0022" y="2298700"/>
            <a:ext cx="12065000" cy="6985000"/>
          </a:xfrm>
          <a:custGeom>
            <a:avLst/>
            <a:gdLst/>
            <a:ahLst/>
            <a:cxnLst/>
            <a:rect l="l" t="t" r="r" b="b"/>
            <a:pathLst>
              <a:path w="12065000" h="6985000">
                <a:moveTo>
                  <a:pt x="11940468" y="118"/>
                </a:moveTo>
                <a:lnTo>
                  <a:pt x="155189" y="0"/>
                </a:lnTo>
                <a:lnTo>
                  <a:pt x="124281" y="118"/>
                </a:lnTo>
                <a:lnTo>
                  <a:pt x="99357" y="950"/>
                </a:lnTo>
                <a:lnTo>
                  <a:pt x="45459" y="16783"/>
                </a:lnTo>
                <a:lnTo>
                  <a:pt x="16662" y="45583"/>
                </a:lnTo>
                <a:lnTo>
                  <a:pt x="832" y="99480"/>
                </a:lnTo>
                <a:lnTo>
                  <a:pt x="0" y="124405"/>
                </a:lnTo>
                <a:lnTo>
                  <a:pt x="0" y="6860594"/>
                </a:lnTo>
                <a:lnTo>
                  <a:pt x="3090" y="6905317"/>
                </a:lnTo>
                <a:lnTo>
                  <a:pt x="29492" y="6955383"/>
                </a:lnTo>
                <a:lnTo>
                  <a:pt x="64041" y="6977392"/>
                </a:lnTo>
                <a:lnTo>
                  <a:pt x="124281" y="6984881"/>
                </a:lnTo>
                <a:lnTo>
                  <a:pt x="11940468" y="6984881"/>
                </a:lnTo>
                <a:lnTo>
                  <a:pt x="11985192" y="6981790"/>
                </a:lnTo>
                <a:lnTo>
                  <a:pt x="12035258" y="6955383"/>
                </a:lnTo>
                <a:lnTo>
                  <a:pt x="12057261" y="6920839"/>
                </a:lnTo>
                <a:lnTo>
                  <a:pt x="12064762" y="6860594"/>
                </a:lnTo>
                <a:lnTo>
                  <a:pt x="12064762" y="124405"/>
                </a:lnTo>
                <a:lnTo>
                  <a:pt x="12061666" y="79682"/>
                </a:lnTo>
                <a:lnTo>
                  <a:pt x="12035258" y="29616"/>
                </a:lnTo>
                <a:lnTo>
                  <a:pt x="12000720" y="7607"/>
                </a:lnTo>
                <a:lnTo>
                  <a:pt x="11940468" y="118"/>
                </a:lnTo>
                <a:close/>
              </a:path>
            </a:pathLst>
          </a:custGeom>
          <a:solidFill>
            <a:srgbClr val="A7AAA9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193918" y="2893206"/>
            <a:ext cx="8435975" cy="5758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89990" algn="l"/>
                <a:tab pos="6404610" algn="l"/>
              </a:tabLst>
            </a:pPr>
            <a:r>
              <a:rPr sz="2200" b="1" spc="-10" dirty="0">
                <a:solidFill>
                  <a:srgbClr val="011480"/>
                </a:solidFill>
                <a:latin typeface="Menlo"/>
                <a:cs typeface="Menlo"/>
              </a:rPr>
              <a:t>public</a:t>
            </a:r>
            <a:r>
              <a:rPr sz="2200" b="1" dirty="0">
                <a:solidFill>
                  <a:srgbClr val="011480"/>
                </a:solidFill>
                <a:latin typeface="Menlo"/>
                <a:cs typeface="Menlo"/>
              </a:rPr>
              <a:t>	class </a:t>
            </a:r>
            <a:r>
              <a:rPr sz="2200" spc="-10" dirty="0">
                <a:latin typeface="Menlo"/>
                <a:cs typeface="Menlo"/>
              </a:rPr>
              <a:t>SmallestArrayElementDemo</a:t>
            </a:r>
            <a:r>
              <a:rPr sz="2200" dirty="0">
                <a:latin typeface="Menlo"/>
                <a:cs typeface="Menlo"/>
              </a:rPr>
              <a:t>	</a:t>
            </a:r>
            <a:r>
              <a:rPr sz="2200" spc="-50" dirty="0">
                <a:latin typeface="Menlo"/>
                <a:cs typeface="Menlo"/>
              </a:rPr>
              <a:t>{</a:t>
            </a:r>
            <a:endParaRPr sz="2200">
              <a:latin typeface="Menlo"/>
              <a:cs typeface="Menl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000">
              <a:latin typeface="Menlo"/>
              <a:cs typeface="Menlo"/>
            </a:endParaRPr>
          </a:p>
          <a:p>
            <a:pPr marL="685165">
              <a:lnSpc>
                <a:spcPct val="100000"/>
              </a:lnSpc>
              <a:tabLst>
                <a:tab pos="1862455" algn="l"/>
                <a:tab pos="3040380" algn="l"/>
                <a:tab pos="6236335" algn="l"/>
                <a:tab pos="7245350" algn="l"/>
              </a:tabLst>
            </a:pPr>
            <a:r>
              <a:rPr sz="2200" b="1" spc="-10" dirty="0">
                <a:solidFill>
                  <a:srgbClr val="011480"/>
                </a:solidFill>
                <a:latin typeface="Menlo"/>
                <a:cs typeface="Menlo"/>
              </a:rPr>
              <a:t>public</a:t>
            </a:r>
            <a:r>
              <a:rPr sz="2200" b="1" dirty="0">
                <a:solidFill>
                  <a:srgbClr val="011480"/>
                </a:solidFill>
                <a:latin typeface="Menlo"/>
                <a:cs typeface="Menlo"/>
              </a:rPr>
              <a:t>	</a:t>
            </a:r>
            <a:r>
              <a:rPr sz="2200" b="1" spc="-10" dirty="0">
                <a:solidFill>
                  <a:srgbClr val="011480"/>
                </a:solidFill>
                <a:latin typeface="Menlo"/>
                <a:cs typeface="Menlo"/>
              </a:rPr>
              <a:t>static</a:t>
            </a:r>
            <a:r>
              <a:rPr sz="2200" b="1" dirty="0">
                <a:solidFill>
                  <a:srgbClr val="011480"/>
                </a:solidFill>
                <a:latin typeface="Menlo"/>
                <a:cs typeface="Menlo"/>
              </a:rPr>
              <a:t>	void</a:t>
            </a:r>
            <a:r>
              <a:rPr sz="2200" b="1" spc="-5" dirty="0">
                <a:solidFill>
                  <a:srgbClr val="011480"/>
                </a:solidFill>
                <a:latin typeface="Menlo"/>
                <a:cs typeface="Menlo"/>
              </a:rPr>
              <a:t> </a:t>
            </a:r>
            <a:r>
              <a:rPr sz="2200" spc="-10" dirty="0">
                <a:latin typeface="Menlo"/>
                <a:cs typeface="Menlo"/>
              </a:rPr>
              <a:t>main(String[]</a:t>
            </a:r>
            <a:r>
              <a:rPr sz="2200" dirty="0">
                <a:latin typeface="Menlo"/>
                <a:cs typeface="Menlo"/>
              </a:rPr>
              <a:t>	</a:t>
            </a:r>
            <a:r>
              <a:rPr sz="2200" spc="-10" dirty="0">
                <a:latin typeface="Menlo"/>
                <a:cs typeface="Menlo"/>
              </a:rPr>
              <a:t>args)</a:t>
            </a:r>
            <a:r>
              <a:rPr sz="2200" dirty="0">
                <a:latin typeface="Menlo"/>
                <a:cs typeface="Menlo"/>
              </a:rPr>
              <a:t>	</a:t>
            </a:r>
            <a:r>
              <a:rPr sz="2200" spc="-50" dirty="0">
                <a:latin typeface="Menlo"/>
                <a:cs typeface="Menlo"/>
              </a:rPr>
              <a:t>{</a:t>
            </a:r>
            <a:endParaRPr sz="2200">
              <a:latin typeface="Menlo"/>
              <a:cs typeface="Menl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000">
              <a:latin typeface="Menlo"/>
              <a:cs typeface="Menlo"/>
            </a:endParaRPr>
          </a:p>
          <a:p>
            <a:pPr marL="1358265">
              <a:lnSpc>
                <a:spcPts val="2570"/>
              </a:lnSpc>
              <a:spcBef>
                <a:spcPts val="5"/>
              </a:spcBef>
              <a:tabLst>
                <a:tab pos="2367280" algn="l"/>
                <a:tab pos="3712845" algn="l"/>
                <a:tab pos="4049395" algn="l"/>
                <a:tab pos="4890770" algn="l"/>
                <a:tab pos="5563235" algn="l"/>
                <a:tab pos="6068060" algn="l"/>
                <a:tab pos="6741159" algn="l"/>
              </a:tabLst>
            </a:pPr>
            <a:r>
              <a:rPr sz="2200" b="1" spc="-10" dirty="0">
                <a:solidFill>
                  <a:srgbClr val="011480"/>
                </a:solidFill>
                <a:latin typeface="Menlo"/>
                <a:cs typeface="Menlo"/>
              </a:rPr>
              <a:t>int</a:t>
            </a:r>
            <a:r>
              <a:rPr sz="2200" spc="-10" dirty="0">
                <a:latin typeface="Menlo"/>
                <a:cs typeface="Menlo"/>
              </a:rPr>
              <a:t>[]</a:t>
            </a:r>
            <a:r>
              <a:rPr sz="2200" dirty="0">
                <a:latin typeface="Menlo"/>
                <a:cs typeface="Menlo"/>
              </a:rPr>
              <a:t>	</a:t>
            </a:r>
            <a:r>
              <a:rPr sz="2200" spc="-10" dirty="0">
                <a:latin typeface="Menlo"/>
                <a:cs typeface="Menlo"/>
              </a:rPr>
              <a:t>numbers</a:t>
            </a:r>
            <a:r>
              <a:rPr sz="2200" dirty="0">
                <a:latin typeface="Menlo"/>
                <a:cs typeface="Menlo"/>
              </a:rPr>
              <a:t>	</a:t>
            </a:r>
            <a:r>
              <a:rPr sz="2200" spc="-50" dirty="0">
                <a:latin typeface="Menlo"/>
                <a:cs typeface="Menlo"/>
              </a:rPr>
              <a:t>=</a:t>
            </a:r>
            <a:r>
              <a:rPr sz="2200" dirty="0">
                <a:latin typeface="Menlo"/>
                <a:cs typeface="Menlo"/>
              </a:rPr>
              <a:t>	</a:t>
            </a:r>
            <a:r>
              <a:rPr sz="2200" spc="-20" dirty="0">
                <a:latin typeface="Menlo"/>
                <a:cs typeface="Menlo"/>
              </a:rPr>
              <a:t>{</a:t>
            </a:r>
            <a:r>
              <a:rPr sz="2200" spc="-20" dirty="0">
                <a:solidFill>
                  <a:srgbClr val="0432FE"/>
                </a:solidFill>
                <a:latin typeface="Menlo"/>
                <a:cs typeface="Menlo"/>
              </a:rPr>
              <a:t>61</a:t>
            </a:r>
            <a:r>
              <a:rPr sz="2200" spc="-20" dirty="0">
                <a:latin typeface="Menlo"/>
                <a:cs typeface="Menlo"/>
              </a:rPr>
              <a:t>,</a:t>
            </a:r>
            <a:r>
              <a:rPr sz="2200" dirty="0">
                <a:latin typeface="Menlo"/>
                <a:cs typeface="Menlo"/>
              </a:rPr>
              <a:t>	</a:t>
            </a:r>
            <a:r>
              <a:rPr sz="2200" spc="-25" dirty="0">
                <a:solidFill>
                  <a:srgbClr val="0432FE"/>
                </a:solidFill>
                <a:latin typeface="Menlo"/>
                <a:cs typeface="Menlo"/>
              </a:rPr>
              <a:t>97</a:t>
            </a:r>
            <a:r>
              <a:rPr sz="2200" spc="-25" dirty="0">
                <a:latin typeface="Menlo"/>
                <a:cs typeface="Menlo"/>
              </a:rPr>
              <a:t>,</a:t>
            </a:r>
            <a:r>
              <a:rPr sz="2200" dirty="0">
                <a:latin typeface="Menlo"/>
                <a:cs typeface="Menlo"/>
              </a:rPr>
              <a:t>	</a:t>
            </a:r>
            <a:r>
              <a:rPr sz="2200" spc="-25" dirty="0">
                <a:solidFill>
                  <a:srgbClr val="0432FE"/>
                </a:solidFill>
                <a:latin typeface="Menlo"/>
                <a:cs typeface="Menlo"/>
              </a:rPr>
              <a:t>4</a:t>
            </a:r>
            <a:r>
              <a:rPr sz="2200" spc="-25" dirty="0">
                <a:latin typeface="Menlo"/>
                <a:cs typeface="Menlo"/>
              </a:rPr>
              <a:t>,</a:t>
            </a:r>
            <a:r>
              <a:rPr sz="2200" dirty="0">
                <a:latin typeface="Menlo"/>
                <a:cs typeface="Menlo"/>
              </a:rPr>
              <a:t>	</a:t>
            </a:r>
            <a:r>
              <a:rPr sz="2200" spc="-25" dirty="0">
                <a:solidFill>
                  <a:srgbClr val="0432FE"/>
                </a:solidFill>
                <a:latin typeface="Menlo"/>
                <a:cs typeface="Menlo"/>
              </a:rPr>
              <a:t>37</a:t>
            </a:r>
            <a:r>
              <a:rPr sz="2200" spc="-25" dirty="0">
                <a:latin typeface="Menlo"/>
                <a:cs typeface="Menlo"/>
              </a:rPr>
              <a:t>,</a:t>
            </a:r>
            <a:r>
              <a:rPr sz="2200" dirty="0">
                <a:latin typeface="Menlo"/>
                <a:cs typeface="Menlo"/>
              </a:rPr>
              <a:t>	</a:t>
            </a:r>
            <a:r>
              <a:rPr sz="2200" spc="-20" dirty="0">
                <a:solidFill>
                  <a:srgbClr val="0432FE"/>
                </a:solidFill>
                <a:latin typeface="Menlo"/>
                <a:cs typeface="Menlo"/>
              </a:rPr>
              <a:t>12</a:t>
            </a:r>
            <a:r>
              <a:rPr sz="2200" spc="-20" dirty="0">
                <a:latin typeface="Menlo"/>
                <a:cs typeface="Menlo"/>
              </a:rPr>
              <a:t>};</a:t>
            </a:r>
            <a:endParaRPr sz="2200">
              <a:latin typeface="Menlo"/>
              <a:cs typeface="Menlo"/>
            </a:endParaRPr>
          </a:p>
          <a:p>
            <a:pPr marL="1358265">
              <a:lnSpc>
                <a:spcPts val="2570"/>
              </a:lnSpc>
              <a:tabLst>
                <a:tab pos="2030730" algn="l"/>
                <a:tab pos="2703830" algn="l"/>
                <a:tab pos="3040380" algn="l"/>
              </a:tabLst>
            </a:pPr>
            <a:r>
              <a:rPr sz="2200" b="1" spc="-25" dirty="0">
                <a:solidFill>
                  <a:srgbClr val="011480"/>
                </a:solidFill>
                <a:latin typeface="Menlo"/>
                <a:cs typeface="Menlo"/>
              </a:rPr>
              <a:t>int</a:t>
            </a:r>
            <a:r>
              <a:rPr sz="2200" b="1" dirty="0">
                <a:solidFill>
                  <a:srgbClr val="011480"/>
                </a:solidFill>
                <a:latin typeface="Menlo"/>
                <a:cs typeface="Menlo"/>
              </a:rPr>
              <a:t>	</a:t>
            </a:r>
            <a:r>
              <a:rPr sz="2200" spc="-25" dirty="0">
                <a:latin typeface="Menlo"/>
                <a:cs typeface="Menlo"/>
              </a:rPr>
              <a:t>min</a:t>
            </a:r>
            <a:r>
              <a:rPr sz="2200" dirty="0">
                <a:latin typeface="Menlo"/>
                <a:cs typeface="Menlo"/>
              </a:rPr>
              <a:t>	</a:t>
            </a:r>
            <a:r>
              <a:rPr sz="2200" spc="-50" dirty="0">
                <a:latin typeface="Menlo"/>
                <a:cs typeface="Menlo"/>
              </a:rPr>
              <a:t>=</a:t>
            </a:r>
            <a:r>
              <a:rPr sz="2200" dirty="0">
                <a:latin typeface="Menlo"/>
                <a:cs typeface="Menlo"/>
              </a:rPr>
              <a:t>	</a:t>
            </a:r>
            <a:r>
              <a:rPr sz="2200" spc="-10" dirty="0">
                <a:latin typeface="Menlo"/>
                <a:cs typeface="Menlo"/>
              </a:rPr>
              <a:t>numbers[</a:t>
            </a:r>
            <a:r>
              <a:rPr sz="2200" spc="-10" dirty="0">
                <a:solidFill>
                  <a:srgbClr val="0432FE"/>
                </a:solidFill>
                <a:latin typeface="Menlo"/>
                <a:cs typeface="Menlo"/>
              </a:rPr>
              <a:t>0</a:t>
            </a:r>
            <a:r>
              <a:rPr sz="2200" spc="-10" dirty="0">
                <a:latin typeface="Menlo"/>
                <a:cs typeface="Menlo"/>
              </a:rPr>
              <a:t>];</a:t>
            </a:r>
            <a:endParaRPr sz="2200">
              <a:latin typeface="Menlo"/>
              <a:cs typeface="Menl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000">
              <a:latin typeface="Menlo"/>
              <a:cs typeface="Menlo"/>
            </a:endParaRPr>
          </a:p>
          <a:p>
            <a:pPr marL="1358265">
              <a:lnSpc>
                <a:spcPts val="2570"/>
              </a:lnSpc>
              <a:tabLst>
                <a:tab pos="2030730" algn="l"/>
                <a:tab pos="2872105" algn="l"/>
                <a:tab pos="3208020" algn="l"/>
                <a:tab pos="3544570" algn="l"/>
                <a:tab pos="4049395" algn="l"/>
                <a:tab pos="4385945" algn="l"/>
                <a:tab pos="4722495" algn="l"/>
                <a:tab pos="7413625" algn="l"/>
                <a:tab pos="8254365" algn="l"/>
              </a:tabLst>
            </a:pPr>
            <a:r>
              <a:rPr sz="2200" b="1" spc="-25" dirty="0">
                <a:solidFill>
                  <a:srgbClr val="011480"/>
                </a:solidFill>
                <a:latin typeface="Menlo"/>
                <a:cs typeface="Menlo"/>
              </a:rPr>
              <a:t>for</a:t>
            </a:r>
            <a:r>
              <a:rPr sz="2200" b="1" dirty="0">
                <a:solidFill>
                  <a:srgbClr val="011480"/>
                </a:solidFill>
                <a:latin typeface="Menlo"/>
                <a:cs typeface="Menlo"/>
              </a:rPr>
              <a:t>	</a:t>
            </a:r>
            <a:r>
              <a:rPr sz="2200" spc="-20" dirty="0">
                <a:latin typeface="Menlo"/>
                <a:cs typeface="Menlo"/>
              </a:rPr>
              <a:t>(</a:t>
            </a:r>
            <a:r>
              <a:rPr sz="2200" b="1" spc="-20" dirty="0">
                <a:solidFill>
                  <a:srgbClr val="011480"/>
                </a:solidFill>
                <a:latin typeface="Menlo"/>
                <a:cs typeface="Menlo"/>
              </a:rPr>
              <a:t>int</a:t>
            </a:r>
            <a:r>
              <a:rPr sz="2200" b="1" dirty="0">
                <a:solidFill>
                  <a:srgbClr val="011480"/>
                </a:solidFill>
                <a:latin typeface="Menlo"/>
                <a:cs typeface="Menlo"/>
              </a:rPr>
              <a:t>	</a:t>
            </a:r>
            <a:r>
              <a:rPr sz="2200" spc="-50" dirty="0">
                <a:latin typeface="Menlo"/>
                <a:cs typeface="Menlo"/>
              </a:rPr>
              <a:t>i</a:t>
            </a:r>
            <a:r>
              <a:rPr sz="2200" dirty="0">
                <a:latin typeface="Menlo"/>
                <a:cs typeface="Menlo"/>
              </a:rPr>
              <a:t>	</a:t>
            </a:r>
            <a:r>
              <a:rPr sz="2200" spc="-50" dirty="0">
                <a:latin typeface="Menlo"/>
                <a:cs typeface="Menlo"/>
              </a:rPr>
              <a:t>=</a:t>
            </a:r>
            <a:r>
              <a:rPr sz="2200" dirty="0">
                <a:latin typeface="Menlo"/>
                <a:cs typeface="Menlo"/>
              </a:rPr>
              <a:t>	</a:t>
            </a:r>
            <a:r>
              <a:rPr sz="2200" spc="-25" dirty="0">
                <a:solidFill>
                  <a:srgbClr val="0432FE"/>
                </a:solidFill>
                <a:latin typeface="Menlo"/>
                <a:cs typeface="Menlo"/>
              </a:rPr>
              <a:t>0</a:t>
            </a:r>
            <a:r>
              <a:rPr sz="2200" spc="-25" dirty="0">
                <a:latin typeface="Menlo"/>
                <a:cs typeface="Menlo"/>
              </a:rPr>
              <a:t>;</a:t>
            </a:r>
            <a:r>
              <a:rPr sz="2200" dirty="0">
                <a:latin typeface="Menlo"/>
                <a:cs typeface="Menlo"/>
              </a:rPr>
              <a:t>	</a:t>
            </a:r>
            <a:r>
              <a:rPr sz="2200" spc="-50" dirty="0">
                <a:latin typeface="Menlo"/>
                <a:cs typeface="Menlo"/>
              </a:rPr>
              <a:t>i</a:t>
            </a:r>
            <a:r>
              <a:rPr sz="2200" dirty="0">
                <a:latin typeface="Menlo"/>
                <a:cs typeface="Menlo"/>
              </a:rPr>
              <a:t>	</a:t>
            </a:r>
            <a:r>
              <a:rPr sz="2200" spc="-50" dirty="0">
                <a:latin typeface="Menlo"/>
                <a:cs typeface="Menlo"/>
              </a:rPr>
              <a:t>&lt;</a:t>
            </a:r>
            <a:r>
              <a:rPr sz="2200" dirty="0">
                <a:latin typeface="Menlo"/>
                <a:cs typeface="Menlo"/>
              </a:rPr>
              <a:t>	</a:t>
            </a:r>
            <a:r>
              <a:rPr sz="2200" spc="-10" dirty="0">
                <a:latin typeface="Menlo"/>
                <a:cs typeface="Menlo"/>
              </a:rPr>
              <a:t>numbers.</a:t>
            </a:r>
            <a:r>
              <a:rPr sz="2200" b="1" spc="-10" dirty="0">
                <a:solidFill>
                  <a:srgbClr val="66177A"/>
                </a:solidFill>
                <a:latin typeface="Menlo"/>
                <a:cs typeface="Menlo"/>
              </a:rPr>
              <a:t>length</a:t>
            </a:r>
            <a:r>
              <a:rPr sz="2200" spc="-10" dirty="0">
                <a:latin typeface="Menlo"/>
                <a:cs typeface="Menlo"/>
              </a:rPr>
              <a:t>;</a:t>
            </a:r>
            <a:r>
              <a:rPr sz="2200" dirty="0">
                <a:latin typeface="Menlo"/>
                <a:cs typeface="Menlo"/>
              </a:rPr>
              <a:t>	</a:t>
            </a:r>
            <a:r>
              <a:rPr sz="2200" spc="-20" dirty="0">
                <a:latin typeface="Menlo"/>
                <a:cs typeface="Menlo"/>
              </a:rPr>
              <a:t>i++)</a:t>
            </a:r>
            <a:r>
              <a:rPr sz="2200" dirty="0">
                <a:latin typeface="Menlo"/>
                <a:cs typeface="Menlo"/>
              </a:rPr>
              <a:t>	</a:t>
            </a:r>
            <a:r>
              <a:rPr sz="2200" spc="-50" dirty="0">
                <a:latin typeface="Menlo"/>
                <a:cs typeface="Menlo"/>
              </a:rPr>
              <a:t>{</a:t>
            </a:r>
            <a:endParaRPr sz="2200">
              <a:latin typeface="Menlo"/>
              <a:cs typeface="Menlo"/>
            </a:endParaRPr>
          </a:p>
          <a:p>
            <a:pPr marL="2703830" marR="2527935" indent="-673100">
              <a:lnSpc>
                <a:spcPts val="2500"/>
              </a:lnSpc>
              <a:spcBef>
                <a:spcPts val="130"/>
              </a:spcBef>
              <a:tabLst>
                <a:tab pos="2535555" algn="l"/>
                <a:tab pos="3376929" algn="l"/>
                <a:tab pos="3712845" algn="l"/>
                <a:tab pos="4554220" algn="l"/>
                <a:tab pos="4890135" algn="l"/>
                <a:tab pos="5731510" algn="l"/>
              </a:tabLst>
            </a:pPr>
            <a:r>
              <a:rPr sz="2200" b="1" spc="-25" dirty="0">
                <a:solidFill>
                  <a:srgbClr val="011480"/>
                </a:solidFill>
                <a:latin typeface="Menlo"/>
                <a:cs typeface="Menlo"/>
              </a:rPr>
              <a:t>if</a:t>
            </a:r>
            <a:r>
              <a:rPr sz="2200" b="1" dirty="0">
                <a:solidFill>
                  <a:srgbClr val="011480"/>
                </a:solidFill>
                <a:latin typeface="Menlo"/>
                <a:cs typeface="Menlo"/>
              </a:rPr>
              <a:t>	</a:t>
            </a:r>
            <a:r>
              <a:rPr sz="2200" spc="-10" dirty="0">
                <a:latin typeface="Menlo"/>
                <a:cs typeface="Menlo"/>
              </a:rPr>
              <a:t>(numbers[i]</a:t>
            </a:r>
            <a:r>
              <a:rPr sz="2200" dirty="0">
                <a:latin typeface="Menlo"/>
                <a:cs typeface="Menlo"/>
              </a:rPr>
              <a:t>	</a:t>
            </a:r>
            <a:r>
              <a:rPr sz="2200" spc="-50" dirty="0">
                <a:latin typeface="Menlo"/>
                <a:cs typeface="Menlo"/>
              </a:rPr>
              <a:t>&lt;</a:t>
            </a:r>
            <a:r>
              <a:rPr sz="2200" dirty="0">
                <a:latin typeface="Menlo"/>
                <a:cs typeface="Menlo"/>
              </a:rPr>
              <a:t>	</a:t>
            </a:r>
            <a:r>
              <a:rPr sz="2200" spc="-20" dirty="0">
                <a:latin typeface="Menlo"/>
                <a:cs typeface="Menlo"/>
              </a:rPr>
              <a:t>min)</a:t>
            </a:r>
            <a:r>
              <a:rPr sz="2200" dirty="0">
                <a:latin typeface="Menlo"/>
                <a:cs typeface="Menlo"/>
              </a:rPr>
              <a:t>	</a:t>
            </a:r>
            <a:r>
              <a:rPr sz="2200" spc="-50" dirty="0">
                <a:latin typeface="Menlo"/>
                <a:cs typeface="Menlo"/>
              </a:rPr>
              <a:t>{ </a:t>
            </a:r>
            <a:r>
              <a:rPr sz="2200" spc="-25" dirty="0">
                <a:latin typeface="Menlo"/>
                <a:cs typeface="Menlo"/>
              </a:rPr>
              <a:t>min</a:t>
            </a:r>
            <a:r>
              <a:rPr sz="2200" dirty="0">
                <a:latin typeface="Menlo"/>
                <a:cs typeface="Menlo"/>
              </a:rPr>
              <a:t>	</a:t>
            </a:r>
            <a:r>
              <a:rPr sz="2200" spc="-50" dirty="0">
                <a:latin typeface="Menlo"/>
                <a:cs typeface="Menlo"/>
              </a:rPr>
              <a:t>=</a:t>
            </a:r>
            <a:r>
              <a:rPr sz="2200" dirty="0">
                <a:latin typeface="Menlo"/>
                <a:cs typeface="Menlo"/>
              </a:rPr>
              <a:t>	</a:t>
            </a:r>
            <a:r>
              <a:rPr sz="2200" spc="-10" dirty="0">
                <a:latin typeface="Menlo"/>
                <a:cs typeface="Menlo"/>
              </a:rPr>
              <a:t>numbers[i];</a:t>
            </a:r>
            <a:endParaRPr sz="2200">
              <a:latin typeface="Menlo"/>
              <a:cs typeface="Menlo"/>
            </a:endParaRPr>
          </a:p>
          <a:p>
            <a:pPr marL="2030730">
              <a:lnSpc>
                <a:spcPts val="2370"/>
              </a:lnSpc>
            </a:pPr>
            <a:r>
              <a:rPr sz="2200" dirty="0">
                <a:latin typeface="Menlo"/>
                <a:cs typeface="Menlo"/>
              </a:rPr>
              <a:t>}</a:t>
            </a:r>
            <a:endParaRPr sz="2200">
              <a:latin typeface="Menlo"/>
              <a:cs typeface="Menlo"/>
            </a:endParaRPr>
          </a:p>
          <a:p>
            <a:pPr marL="1358265">
              <a:lnSpc>
                <a:spcPts val="2570"/>
              </a:lnSpc>
            </a:pPr>
            <a:r>
              <a:rPr sz="2200" dirty="0">
                <a:latin typeface="Menlo"/>
                <a:cs typeface="Menlo"/>
              </a:rPr>
              <a:t>}</a:t>
            </a:r>
            <a:endParaRPr sz="2200">
              <a:latin typeface="Menlo"/>
              <a:cs typeface="Menl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000">
              <a:latin typeface="Menlo"/>
              <a:cs typeface="Menlo"/>
            </a:endParaRPr>
          </a:p>
          <a:p>
            <a:pPr marL="1358265">
              <a:lnSpc>
                <a:spcPct val="100000"/>
              </a:lnSpc>
              <a:spcBef>
                <a:spcPts val="5"/>
              </a:spcBef>
              <a:tabLst>
                <a:tab pos="5395595" algn="l"/>
                <a:tab pos="5731510" algn="l"/>
                <a:tab pos="6404610" algn="l"/>
              </a:tabLst>
            </a:pPr>
            <a:r>
              <a:rPr sz="2200" spc="-10" dirty="0">
                <a:latin typeface="Menlo"/>
                <a:cs typeface="Menlo"/>
              </a:rPr>
              <a:t>System.</a:t>
            </a:r>
            <a:r>
              <a:rPr sz="2200" b="1" i="1" spc="-10" dirty="0">
                <a:solidFill>
                  <a:srgbClr val="66177A"/>
                </a:solidFill>
                <a:latin typeface="Menlo-BoldItalic"/>
                <a:cs typeface="Menlo-BoldItalic"/>
              </a:rPr>
              <a:t>out</a:t>
            </a:r>
            <a:r>
              <a:rPr sz="2200" spc="-10" dirty="0">
                <a:latin typeface="Menlo"/>
                <a:cs typeface="Menlo"/>
              </a:rPr>
              <a:t>.println(</a:t>
            </a:r>
            <a:r>
              <a:rPr sz="2200" b="1" spc="-10" dirty="0">
                <a:solidFill>
                  <a:srgbClr val="018001"/>
                </a:solidFill>
                <a:latin typeface="Menlo"/>
                <a:cs typeface="Menlo"/>
              </a:rPr>
              <a:t>"min</a:t>
            </a:r>
            <a:r>
              <a:rPr sz="2200" b="1" dirty="0">
                <a:solidFill>
                  <a:srgbClr val="018001"/>
                </a:solidFill>
                <a:latin typeface="Menlo"/>
                <a:cs typeface="Menlo"/>
              </a:rPr>
              <a:t>	</a:t>
            </a:r>
            <a:r>
              <a:rPr sz="2200" b="1" spc="-50" dirty="0">
                <a:solidFill>
                  <a:srgbClr val="018001"/>
                </a:solidFill>
                <a:latin typeface="Menlo"/>
                <a:cs typeface="Menlo"/>
              </a:rPr>
              <a:t>=</a:t>
            </a:r>
            <a:r>
              <a:rPr sz="2200" b="1" dirty="0">
                <a:solidFill>
                  <a:srgbClr val="018001"/>
                </a:solidFill>
                <a:latin typeface="Menlo"/>
                <a:cs typeface="Menlo"/>
              </a:rPr>
              <a:t>	"</a:t>
            </a:r>
            <a:r>
              <a:rPr sz="2200" b="1" spc="-15" dirty="0">
                <a:solidFill>
                  <a:srgbClr val="018001"/>
                </a:solidFill>
                <a:latin typeface="Menlo"/>
                <a:cs typeface="Menlo"/>
              </a:rPr>
              <a:t> </a:t>
            </a:r>
            <a:r>
              <a:rPr sz="2200" spc="-50" dirty="0">
                <a:latin typeface="Menlo"/>
                <a:cs typeface="Menlo"/>
              </a:rPr>
              <a:t>+</a:t>
            </a:r>
            <a:r>
              <a:rPr sz="2200" dirty="0">
                <a:latin typeface="Menlo"/>
                <a:cs typeface="Menlo"/>
              </a:rPr>
              <a:t>	</a:t>
            </a:r>
            <a:r>
              <a:rPr sz="2200" spc="-10" dirty="0">
                <a:latin typeface="Menlo"/>
                <a:cs typeface="Menlo"/>
              </a:rPr>
              <a:t>min);</a:t>
            </a:r>
            <a:endParaRPr sz="2200">
              <a:latin typeface="Menlo"/>
              <a:cs typeface="Menl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000">
              <a:latin typeface="Menlo"/>
              <a:cs typeface="Menlo"/>
            </a:endParaRPr>
          </a:p>
          <a:p>
            <a:pPr marL="685165">
              <a:lnSpc>
                <a:spcPct val="100000"/>
              </a:lnSpc>
            </a:pPr>
            <a:r>
              <a:rPr sz="2200" dirty="0">
                <a:latin typeface="Menlo"/>
                <a:cs typeface="Menlo"/>
              </a:rPr>
              <a:t>}</a:t>
            </a:r>
            <a:endParaRPr sz="2200">
              <a:latin typeface="Menlo"/>
              <a:cs typeface="Menl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000">
              <a:latin typeface="Menlo"/>
              <a:cs typeface="Menl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200" dirty="0">
                <a:latin typeface="Menlo"/>
                <a:cs typeface="Menlo"/>
              </a:rPr>
              <a:t>}</a:t>
            </a:r>
            <a:endParaRPr sz="2200">
              <a:latin typeface="Menlo"/>
              <a:cs typeface="Menl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4500" y="3454927"/>
            <a:ext cx="8326755" cy="4775200"/>
          </a:xfrm>
          <a:prstGeom prst="rect">
            <a:avLst/>
          </a:prstGeom>
        </p:spPr>
        <p:txBody>
          <a:bodyPr vert="horz" wrap="square" lIns="0" tIns="444500" rIns="0" bIns="0" rtlCol="0">
            <a:spAutoFit/>
          </a:bodyPr>
          <a:lstStyle/>
          <a:p>
            <a:pPr marL="12700" marR="5080">
              <a:lnSpc>
                <a:spcPts val="17000"/>
              </a:lnSpc>
              <a:spcBef>
                <a:spcPts val="3500"/>
              </a:spcBef>
            </a:pPr>
            <a:r>
              <a:rPr sz="17000" spc="-10" dirty="0">
                <a:solidFill>
                  <a:srgbClr val="E42832"/>
                </a:solidFill>
              </a:rPr>
              <a:t>LOOPING </a:t>
            </a:r>
            <a:r>
              <a:rPr sz="17000" spc="-10" dirty="0"/>
              <a:t>S</a:t>
            </a:r>
            <a:r>
              <a:rPr sz="17000" spc="-944" dirty="0"/>
              <a:t>TA</a:t>
            </a:r>
            <a:r>
              <a:rPr sz="17000" spc="-10" dirty="0"/>
              <a:t>TEMENTS</a:t>
            </a:r>
            <a:endParaRPr sz="17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477189"/>
            <a:ext cx="69056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10" dirty="0">
                <a:solidFill>
                  <a:srgbClr val="838787"/>
                </a:solidFill>
                <a:latin typeface="DIN Alternate"/>
                <a:cs typeface="DIN Alternate"/>
              </a:rPr>
              <a:t>INTRODUCTION</a:t>
            </a:r>
            <a:r>
              <a:rPr sz="2400" b="1" spc="295" dirty="0">
                <a:solidFill>
                  <a:srgbClr val="838787"/>
                </a:solidFill>
                <a:latin typeface="DIN Alternate"/>
                <a:cs typeface="DIN Alternate"/>
              </a:rPr>
              <a:t> </a:t>
            </a:r>
            <a:r>
              <a:rPr sz="2400" b="1" spc="60" dirty="0">
                <a:solidFill>
                  <a:srgbClr val="838787"/>
                </a:solidFill>
                <a:latin typeface="DIN Alternate"/>
                <a:cs typeface="DIN Alternate"/>
              </a:rPr>
              <a:t>TO</a:t>
            </a:r>
            <a:r>
              <a:rPr sz="2400" b="1" spc="300" dirty="0">
                <a:solidFill>
                  <a:srgbClr val="838787"/>
                </a:solidFill>
                <a:latin typeface="DIN Alternate"/>
                <a:cs typeface="DIN Alternate"/>
              </a:rPr>
              <a:t> </a:t>
            </a:r>
            <a:r>
              <a:rPr sz="2400" b="1" dirty="0">
                <a:solidFill>
                  <a:srgbClr val="838787"/>
                </a:solidFill>
                <a:latin typeface="DIN Alternate"/>
                <a:cs typeface="DIN Alternate"/>
              </a:rPr>
              <a:t>JAVA:</a:t>
            </a:r>
            <a:r>
              <a:rPr sz="2400" b="1" spc="300" dirty="0">
                <a:solidFill>
                  <a:srgbClr val="838787"/>
                </a:solidFill>
                <a:latin typeface="DIN Alternate"/>
                <a:cs typeface="DIN Alternate"/>
              </a:rPr>
              <a:t> </a:t>
            </a:r>
            <a:r>
              <a:rPr sz="2400" b="1" spc="95" dirty="0">
                <a:solidFill>
                  <a:srgbClr val="838787"/>
                </a:solidFill>
                <a:latin typeface="DIN Alternate"/>
                <a:cs typeface="DIN Alternate"/>
              </a:rPr>
              <a:t>LOOPING</a:t>
            </a:r>
            <a:r>
              <a:rPr sz="2400" b="1" spc="295" dirty="0">
                <a:solidFill>
                  <a:srgbClr val="838787"/>
                </a:solidFill>
                <a:latin typeface="DIN Alternate"/>
                <a:cs typeface="DIN Alternate"/>
              </a:rPr>
              <a:t> </a:t>
            </a:r>
            <a:r>
              <a:rPr sz="2400" b="1" spc="70" dirty="0">
                <a:solidFill>
                  <a:srgbClr val="838787"/>
                </a:solidFill>
                <a:latin typeface="DIN Alternate"/>
                <a:cs typeface="DIN Alternate"/>
              </a:rPr>
              <a:t>STATEMENTS</a:t>
            </a:r>
            <a:endParaRPr sz="2400">
              <a:latin typeface="DIN Alternate"/>
              <a:cs typeface="DIN Alternate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4500" y="1404320"/>
            <a:ext cx="19672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OVERVIEW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44500" y="2696709"/>
            <a:ext cx="11724005" cy="594741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421640" marR="346710" indent="-408940">
              <a:lnSpc>
                <a:spcPct val="111600"/>
              </a:lnSpc>
              <a:spcBef>
                <a:spcPts val="114"/>
              </a:spcBef>
            </a:pPr>
            <a:r>
              <a:rPr sz="4875" baseline="-5128" dirty="0">
                <a:solidFill>
                  <a:srgbClr val="34A5DA"/>
                </a:solidFill>
                <a:latin typeface="Lucida Grande"/>
                <a:cs typeface="Lucida Grande"/>
              </a:rPr>
              <a:t>▸</a:t>
            </a:r>
            <a:r>
              <a:rPr sz="4875" spc="630" baseline="-5128" dirty="0">
                <a:solidFill>
                  <a:srgbClr val="34A5DA"/>
                </a:solidFill>
                <a:latin typeface="Lucida Grande"/>
                <a:cs typeface="Lucida Grande"/>
              </a:rPr>
              <a:t> </a:t>
            </a:r>
            <a:r>
              <a:rPr sz="3100" dirty="0">
                <a:solidFill>
                  <a:srgbClr val="222222"/>
                </a:solidFill>
                <a:latin typeface="AvenirNext-Medium"/>
                <a:cs typeface="AvenirNext-Medium"/>
              </a:rPr>
              <a:t>There</a:t>
            </a:r>
            <a:r>
              <a:rPr sz="3100" spc="-15" dirty="0">
                <a:solidFill>
                  <a:srgbClr val="222222"/>
                </a:solidFill>
                <a:latin typeface="AvenirNext-Medium"/>
                <a:cs typeface="AvenirNext-Medium"/>
              </a:rPr>
              <a:t> </a:t>
            </a:r>
            <a:r>
              <a:rPr sz="3100" dirty="0">
                <a:solidFill>
                  <a:srgbClr val="222222"/>
                </a:solidFill>
                <a:latin typeface="AvenirNext-Medium"/>
                <a:cs typeface="AvenirNext-Medium"/>
              </a:rPr>
              <a:t>may</a:t>
            </a:r>
            <a:r>
              <a:rPr sz="3100" spc="-10" dirty="0">
                <a:solidFill>
                  <a:srgbClr val="222222"/>
                </a:solidFill>
                <a:latin typeface="AvenirNext-Medium"/>
                <a:cs typeface="AvenirNext-Medium"/>
              </a:rPr>
              <a:t> </a:t>
            </a:r>
            <a:r>
              <a:rPr sz="3100" dirty="0">
                <a:solidFill>
                  <a:srgbClr val="222222"/>
                </a:solidFill>
                <a:latin typeface="AvenirNext-Medium"/>
                <a:cs typeface="AvenirNext-Medium"/>
              </a:rPr>
              <a:t>be</a:t>
            </a:r>
            <a:r>
              <a:rPr sz="3100" spc="-10" dirty="0">
                <a:solidFill>
                  <a:srgbClr val="222222"/>
                </a:solidFill>
                <a:latin typeface="AvenirNext-Medium"/>
                <a:cs typeface="AvenirNext-Medium"/>
              </a:rPr>
              <a:t> </a:t>
            </a:r>
            <a:r>
              <a:rPr sz="3100" dirty="0">
                <a:solidFill>
                  <a:srgbClr val="222222"/>
                </a:solidFill>
                <a:latin typeface="AvenirNext-Medium"/>
                <a:cs typeface="AvenirNext-Medium"/>
              </a:rPr>
              <a:t>situation</a:t>
            </a:r>
            <a:r>
              <a:rPr sz="3100" spc="-10" dirty="0">
                <a:solidFill>
                  <a:srgbClr val="222222"/>
                </a:solidFill>
                <a:latin typeface="AvenirNext-Medium"/>
                <a:cs typeface="AvenirNext-Medium"/>
              </a:rPr>
              <a:t> </a:t>
            </a:r>
            <a:r>
              <a:rPr sz="3100" dirty="0">
                <a:solidFill>
                  <a:srgbClr val="222222"/>
                </a:solidFill>
                <a:latin typeface="AvenirNext-Medium"/>
                <a:cs typeface="AvenirNext-Medium"/>
              </a:rPr>
              <a:t>when</a:t>
            </a:r>
            <a:r>
              <a:rPr sz="3100" spc="-15" dirty="0">
                <a:solidFill>
                  <a:srgbClr val="222222"/>
                </a:solidFill>
                <a:latin typeface="AvenirNext-Medium"/>
                <a:cs typeface="AvenirNext-Medium"/>
              </a:rPr>
              <a:t> </a:t>
            </a:r>
            <a:r>
              <a:rPr sz="3100" dirty="0">
                <a:solidFill>
                  <a:srgbClr val="222222"/>
                </a:solidFill>
                <a:latin typeface="AvenirNext-Medium"/>
                <a:cs typeface="AvenirNext-Medium"/>
              </a:rPr>
              <a:t>you</a:t>
            </a:r>
            <a:r>
              <a:rPr sz="3100" spc="-10" dirty="0">
                <a:solidFill>
                  <a:srgbClr val="222222"/>
                </a:solidFill>
                <a:latin typeface="AvenirNext-Medium"/>
                <a:cs typeface="AvenirNext-Medium"/>
              </a:rPr>
              <a:t> </a:t>
            </a:r>
            <a:r>
              <a:rPr sz="3100" dirty="0">
                <a:solidFill>
                  <a:srgbClr val="222222"/>
                </a:solidFill>
                <a:latin typeface="AvenirNext-Medium"/>
                <a:cs typeface="AvenirNext-Medium"/>
              </a:rPr>
              <a:t>need</a:t>
            </a:r>
            <a:r>
              <a:rPr sz="3100" spc="-10" dirty="0">
                <a:solidFill>
                  <a:srgbClr val="222222"/>
                </a:solidFill>
                <a:latin typeface="AvenirNext-Medium"/>
                <a:cs typeface="AvenirNext-Medium"/>
              </a:rPr>
              <a:t> </a:t>
            </a:r>
            <a:r>
              <a:rPr sz="3100" dirty="0">
                <a:solidFill>
                  <a:srgbClr val="222222"/>
                </a:solidFill>
                <a:latin typeface="AvenirNext-Medium"/>
                <a:cs typeface="AvenirNext-Medium"/>
              </a:rPr>
              <a:t>to</a:t>
            </a:r>
            <a:r>
              <a:rPr sz="3100" spc="-10" dirty="0">
                <a:solidFill>
                  <a:srgbClr val="222222"/>
                </a:solidFill>
                <a:latin typeface="AvenirNext-Medium"/>
                <a:cs typeface="AvenirNext-Medium"/>
              </a:rPr>
              <a:t> </a:t>
            </a:r>
            <a:r>
              <a:rPr sz="3100" dirty="0">
                <a:solidFill>
                  <a:srgbClr val="222222"/>
                </a:solidFill>
                <a:latin typeface="AvenirNext-Medium"/>
                <a:cs typeface="AvenirNext-Medium"/>
              </a:rPr>
              <a:t>execute</a:t>
            </a:r>
            <a:r>
              <a:rPr sz="3100" spc="-15" dirty="0">
                <a:solidFill>
                  <a:srgbClr val="222222"/>
                </a:solidFill>
                <a:latin typeface="AvenirNext-Medium"/>
                <a:cs typeface="AvenirNext-Medium"/>
              </a:rPr>
              <a:t> </a:t>
            </a:r>
            <a:r>
              <a:rPr sz="3100" dirty="0">
                <a:solidFill>
                  <a:srgbClr val="222222"/>
                </a:solidFill>
                <a:latin typeface="AvenirNext-Medium"/>
                <a:cs typeface="AvenirNext-Medium"/>
              </a:rPr>
              <a:t>a</a:t>
            </a:r>
            <a:r>
              <a:rPr sz="3100" spc="-10" dirty="0">
                <a:solidFill>
                  <a:srgbClr val="222222"/>
                </a:solidFill>
                <a:latin typeface="AvenirNext-Medium"/>
                <a:cs typeface="AvenirNext-Medium"/>
              </a:rPr>
              <a:t> </a:t>
            </a:r>
            <a:r>
              <a:rPr sz="3100" dirty="0">
                <a:solidFill>
                  <a:srgbClr val="222222"/>
                </a:solidFill>
                <a:latin typeface="AvenirNext-Medium"/>
                <a:cs typeface="AvenirNext-Medium"/>
              </a:rPr>
              <a:t>block</a:t>
            </a:r>
            <a:r>
              <a:rPr sz="3100" spc="-10" dirty="0">
                <a:solidFill>
                  <a:srgbClr val="222222"/>
                </a:solidFill>
                <a:latin typeface="AvenirNext-Medium"/>
                <a:cs typeface="AvenirNext-Medium"/>
              </a:rPr>
              <a:t> </a:t>
            </a:r>
            <a:r>
              <a:rPr sz="3100" spc="-25" dirty="0">
                <a:solidFill>
                  <a:srgbClr val="222222"/>
                </a:solidFill>
                <a:latin typeface="AvenirNext-Medium"/>
                <a:cs typeface="AvenirNext-Medium"/>
              </a:rPr>
              <a:t>of </a:t>
            </a:r>
            <a:r>
              <a:rPr sz="3100" dirty="0">
                <a:solidFill>
                  <a:srgbClr val="222222"/>
                </a:solidFill>
                <a:latin typeface="AvenirNext-Medium"/>
                <a:cs typeface="AvenirNext-Medium"/>
              </a:rPr>
              <a:t>code</a:t>
            </a:r>
            <a:r>
              <a:rPr sz="3100" spc="-10" dirty="0">
                <a:solidFill>
                  <a:srgbClr val="222222"/>
                </a:solidFill>
                <a:latin typeface="AvenirNext-Medium"/>
                <a:cs typeface="AvenirNext-Medium"/>
              </a:rPr>
              <a:t> </a:t>
            </a:r>
            <a:r>
              <a:rPr sz="3100" dirty="0">
                <a:solidFill>
                  <a:srgbClr val="222222"/>
                </a:solidFill>
                <a:latin typeface="AvenirNext-Medium"/>
                <a:cs typeface="AvenirNext-Medium"/>
              </a:rPr>
              <a:t>several</a:t>
            </a:r>
            <a:r>
              <a:rPr sz="3100" spc="-5" dirty="0">
                <a:solidFill>
                  <a:srgbClr val="222222"/>
                </a:solidFill>
                <a:latin typeface="AvenirNext-Medium"/>
                <a:cs typeface="AvenirNext-Medium"/>
              </a:rPr>
              <a:t> </a:t>
            </a:r>
            <a:r>
              <a:rPr sz="3100" dirty="0">
                <a:solidFill>
                  <a:srgbClr val="34A5DA"/>
                </a:solidFill>
                <a:latin typeface="AvenirNext-Medium"/>
                <a:cs typeface="AvenirNext-Medium"/>
              </a:rPr>
              <a:t>number</a:t>
            </a:r>
            <a:r>
              <a:rPr sz="3100" spc="-5" dirty="0">
                <a:solidFill>
                  <a:srgbClr val="34A5DA"/>
                </a:solidFill>
                <a:latin typeface="AvenirNext-Medium"/>
                <a:cs typeface="AvenirNext-Medium"/>
              </a:rPr>
              <a:t> </a:t>
            </a:r>
            <a:r>
              <a:rPr sz="3100" dirty="0">
                <a:solidFill>
                  <a:srgbClr val="34A5DA"/>
                </a:solidFill>
                <a:latin typeface="AvenirNext-Medium"/>
                <a:cs typeface="AvenirNext-Medium"/>
              </a:rPr>
              <a:t>of</a:t>
            </a:r>
            <a:r>
              <a:rPr sz="3100" spc="70" dirty="0">
                <a:solidFill>
                  <a:srgbClr val="34A5DA"/>
                </a:solidFill>
                <a:latin typeface="AvenirNext-Medium"/>
                <a:cs typeface="AvenirNext-Medium"/>
              </a:rPr>
              <a:t> </a:t>
            </a:r>
            <a:r>
              <a:rPr sz="3100" spc="-10" dirty="0">
                <a:solidFill>
                  <a:srgbClr val="34A5DA"/>
                </a:solidFill>
                <a:latin typeface="AvenirNext-Medium"/>
                <a:cs typeface="AvenirNext-Medium"/>
              </a:rPr>
              <a:t>times</a:t>
            </a:r>
            <a:endParaRPr sz="3100">
              <a:latin typeface="AvenirNext-Medium"/>
              <a:cs typeface="AvenirNext-Medium"/>
            </a:endParaRPr>
          </a:p>
          <a:p>
            <a:pPr marL="421640" marR="5080" indent="-408940">
              <a:lnSpc>
                <a:spcPct val="111600"/>
              </a:lnSpc>
              <a:spcBef>
                <a:spcPts val="2455"/>
              </a:spcBef>
            </a:pPr>
            <a:r>
              <a:rPr sz="4875" baseline="-5128" dirty="0">
                <a:solidFill>
                  <a:srgbClr val="34A5DA"/>
                </a:solidFill>
                <a:latin typeface="Lucida Grande"/>
                <a:cs typeface="Lucida Grande"/>
              </a:rPr>
              <a:t>▸</a:t>
            </a:r>
            <a:r>
              <a:rPr sz="4875" spc="637" baseline="-5128" dirty="0">
                <a:solidFill>
                  <a:srgbClr val="34A5DA"/>
                </a:solidFill>
                <a:latin typeface="Lucida Grande"/>
                <a:cs typeface="Lucida Grande"/>
              </a:rPr>
              <a:t> </a:t>
            </a:r>
            <a:r>
              <a:rPr sz="3100" dirty="0">
                <a:solidFill>
                  <a:srgbClr val="222222"/>
                </a:solidFill>
                <a:latin typeface="AvenirNext-Medium"/>
                <a:cs typeface="AvenirNext-Medium"/>
              </a:rPr>
              <a:t>A</a:t>
            </a:r>
            <a:r>
              <a:rPr sz="3100" spc="-70" dirty="0">
                <a:solidFill>
                  <a:srgbClr val="222222"/>
                </a:solidFill>
                <a:latin typeface="AvenirNext-Medium"/>
                <a:cs typeface="AvenirNext-Medium"/>
              </a:rPr>
              <a:t> </a:t>
            </a:r>
            <a:r>
              <a:rPr sz="3100" dirty="0">
                <a:solidFill>
                  <a:srgbClr val="222222"/>
                </a:solidFill>
                <a:latin typeface="AvenirNext-Medium"/>
                <a:cs typeface="AvenirNext-Medium"/>
              </a:rPr>
              <a:t>loop</a:t>
            </a:r>
            <a:r>
              <a:rPr sz="3100" spc="-5" dirty="0">
                <a:solidFill>
                  <a:srgbClr val="222222"/>
                </a:solidFill>
                <a:latin typeface="AvenirNext-Medium"/>
                <a:cs typeface="AvenirNext-Medium"/>
              </a:rPr>
              <a:t> </a:t>
            </a:r>
            <a:r>
              <a:rPr sz="3100" dirty="0">
                <a:solidFill>
                  <a:srgbClr val="222222"/>
                </a:solidFill>
                <a:latin typeface="AvenirNext-Medium"/>
                <a:cs typeface="AvenirNext-Medium"/>
              </a:rPr>
              <a:t>statement</a:t>
            </a:r>
            <a:r>
              <a:rPr sz="3100" spc="-10" dirty="0">
                <a:solidFill>
                  <a:srgbClr val="222222"/>
                </a:solidFill>
                <a:latin typeface="AvenirNext-Medium"/>
                <a:cs typeface="AvenirNext-Medium"/>
              </a:rPr>
              <a:t> </a:t>
            </a:r>
            <a:r>
              <a:rPr sz="3100" dirty="0">
                <a:solidFill>
                  <a:srgbClr val="E42832"/>
                </a:solidFill>
                <a:latin typeface="AvenirNext-Medium"/>
                <a:cs typeface="AvenirNext-Medium"/>
              </a:rPr>
              <a:t>allows</a:t>
            </a:r>
            <a:r>
              <a:rPr sz="3100" spc="-10" dirty="0">
                <a:solidFill>
                  <a:srgbClr val="E42832"/>
                </a:solidFill>
                <a:latin typeface="AvenirNext-Medium"/>
                <a:cs typeface="AvenirNext-Medium"/>
              </a:rPr>
              <a:t> </a:t>
            </a:r>
            <a:r>
              <a:rPr sz="3100" dirty="0">
                <a:solidFill>
                  <a:srgbClr val="222222"/>
                </a:solidFill>
                <a:latin typeface="AvenirNext-Medium"/>
                <a:cs typeface="AvenirNext-Medium"/>
              </a:rPr>
              <a:t>us</a:t>
            </a:r>
            <a:r>
              <a:rPr sz="3100" spc="-10" dirty="0">
                <a:solidFill>
                  <a:srgbClr val="222222"/>
                </a:solidFill>
                <a:latin typeface="AvenirNext-Medium"/>
                <a:cs typeface="AvenirNext-Medium"/>
              </a:rPr>
              <a:t> </a:t>
            </a:r>
            <a:r>
              <a:rPr sz="3100" dirty="0">
                <a:solidFill>
                  <a:srgbClr val="222222"/>
                </a:solidFill>
                <a:latin typeface="AvenirNext-Medium"/>
                <a:cs typeface="AvenirNext-Medium"/>
              </a:rPr>
              <a:t>to</a:t>
            </a:r>
            <a:r>
              <a:rPr sz="3100" spc="-10" dirty="0">
                <a:solidFill>
                  <a:srgbClr val="222222"/>
                </a:solidFill>
                <a:latin typeface="AvenirNext-Medium"/>
                <a:cs typeface="AvenirNext-Medium"/>
              </a:rPr>
              <a:t> </a:t>
            </a:r>
            <a:r>
              <a:rPr sz="3100" dirty="0">
                <a:solidFill>
                  <a:srgbClr val="222222"/>
                </a:solidFill>
                <a:latin typeface="AvenirNext-Medium"/>
                <a:cs typeface="AvenirNext-Medium"/>
              </a:rPr>
              <a:t>execute</a:t>
            </a:r>
            <a:r>
              <a:rPr sz="3100" spc="-10" dirty="0">
                <a:solidFill>
                  <a:srgbClr val="222222"/>
                </a:solidFill>
                <a:latin typeface="AvenirNext-Medium"/>
                <a:cs typeface="AvenirNext-Medium"/>
              </a:rPr>
              <a:t> </a:t>
            </a:r>
            <a:r>
              <a:rPr sz="3100" dirty="0">
                <a:solidFill>
                  <a:srgbClr val="222222"/>
                </a:solidFill>
                <a:latin typeface="AvenirNext-Medium"/>
                <a:cs typeface="AvenirNext-Medium"/>
              </a:rPr>
              <a:t>a</a:t>
            </a:r>
            <a:r>
              <a:rPr sz="3100" spc="-5" dirty="0">
                <a:solidFill>
                  <a:srgbClr val="222222"/>
                </a:solidFill>
                <a:latin typeface="AvenirNext-Medium"/>
                <a:cs typeface="AvenirNext-Medium"/>
              </a:rPr>
              <a:t> </a:t>
            </a:r>
            <a:r>
              <a:rPr sz="3100" dirty="0">
                <a:solidFill>
                  <a:srgbClr val="222222"/>
                </a:solidFill>
                <a:latin typeface="AvenirNext-Medium"/>
                <a:cs typeface="AvenirNext-Medium"/>
              </a:rPr>
              <a:t>statement</a:t>
            </a:r>
            <a:r>
              <a:rPr sz="3100" spc="-10" dirty="0">
                <a:solidFill>
                  <a:srgbClr val="222222"/>
                </a:solidFill>
                <a:latin typeface="AvenirNext-Medium"/>
                <a:cs typeface="AvenirNext-Medium"/>
              </a:rPr>
              <a:t> </a:t>
            </a:r>
            <a:r>
              <a:rPr sz="3100" dirty="0">
                <a:solidFill>
                  <a:srgbClr val="222222"/>
                </a:solidFill>
                <a:latin typeface="AvenirNext-Medium"/>
                <a:cs typeface="AvenirNext-Medium"/>
              </a:rPr>
              <a:t>or</a:t>
            </a:r>
            <a:r>
              <a:rPr sz="3100" spc="-10" dirty="0">
                <a:solidFill>
                  <a:srgbClr val="222222"/>
                </a:solidFill>
                <a:latin typeface="AvenirNext-Medium"/>
                <a:cs typeface="AvenirNext-Medium"/>
              </a:rPr>
              <a:t> </a:t>
            </a:r>
            <a:r>
              <a:rPr sz="3100" dirty="0">
                <a:solidFill>
                  <a:srgbClr val="222222"/>
                </a:solidFill>
                <a:latin typeface="AvenirNext-Medium"/>
                <a:cs typeface="AvenirNext-Medium"/>
              </a:rPr>
              <a:t>group</a:t>
            </a:r>
            <a:r>
              <a:rPr sz="3100" spc="-10" dirty="0">
                <a:solidFill>
                  <a:srgbClr val="222222"/>
                </a:solidFill>
                <a:latin typeface="AvenirNext-Medium"/>
                <a:cs typeface="AvenirNext-Medium"/>
              </a:rPr>
              <a:t> </a:t>
            </a:r>
            <a:r>
              <a:rPr sz="3100" spc="-25" dirty="0">
                <a:solidFill>
                  <a:srgbClr val="222222"/>
                </a:solidFill>
                <a:latin typeface="AvenirNext-Medium"/>
                <a:cs typeface="AvenirNext-Medium"/>
              </a:rPr>
              <a:t>of </a:t>
            </a:r>
            <a:r>
              <a:rPr sz="3100" dirty="0">
                <a:solidFill>
                  <a:srgbClr val="222222"/>
                </a:solidFill>
                <a:latin typeface="AvenirNext-Medium"/>
                <a:cs typeface="AvenirNext-Medium"/>
              </a:rPr>
              <a:t>statements</a:t>
            </a:r>
            <a:r>
              <a:rPr sz="3100" spc="-15" dirty="0">
                <a:solidFill>
                  <a:srgbClr val="222222"/>
                </a:solidFill>
                <a:latin typeface="AvenirNext-Medium"/>
                <a:cs typeface="AvenirNext-Medium"/>
              </a:rPr>
              <a:t> </a:t>
            </a:r>
            <a:r>
              <a:rPr sz="3100" dirty="0">
                <a:solidFill>
                  <a:srgbClr val="34A5DA"/>
                </a:solidFill>
                <a:latin typeface="AvenirNext-Medium"/>
                <a:cs typeface="AvenirNext-Medium"/>
              </a:rPr>
              <a:t>multiple</a:t>
            </a:r>
            <a:r>
              <a:rPr sz="3100" spc="-10" dirty="0">
                <a:solidFill>
                  <a:srgbClr val="34A5DA"/>
                </a:solidFill>
                <a:latin typeface="AvenirNext-Medium"/>
                <a:cs typeface="AvenirNext-Medium"/>
              </a:rPr>
              <a:t> times</a:t>
            </a:r>
            <a:endParaRPr sz="3100">
              <a:latin typeface="AvenirNext-Medium"/>
              <a:cs typeface="AvenirNext-Medium"/>
            </a:endParaRPr>
          </a:p>
          <a:p>
            <a:pPr marL="12700">
              <a:lnSpc>
                <a:spcPct val="100000"/>
              </a:lnSpc>
              <a:spcBef>
                <a:spcPts val="2905"/>
              </a:spcBef>
            </a:pPr>
            <a:r>
              <a:rPr sz="4875" baseline="-5128" dirty="0">
                <a:solidFill>
                  <a:srgbClr val="34A5DA"/>
                </a:solidFill>
                <a:latin typeface="Lucida Grande"/>
                <a:cs typeface="Lucida Grande"/>
              </a:rPr>
              <a:t>▸</a:t>
            </a:r>
            <a:r>
              <a:rPr sz="4875" spc="615" baseline="-5128" dirty="0">
                <a:solidFill>
                  <a:srgbClr val="34A5DA"/>
                </a:solidFill>
                <a:latin typeface="Lucida Grande"/>
                <a:cs typeface="Lucida Grande"/>
              </a:rPr>
              <a:t> </a:t>
            </a:r>
            <a:r>
              <a:rPr sz="3100" dirty="0">
                <a:solidFill>
                  <a:srgbClr val="222222"/>
                </a:solidFill>
                <a:latin typeface="AvenirNext-Medium"/>
                <a:cs typeface="AvenirNext-Medium"/>
              </a:rPr>
              <a:t>Looping</a:t>
            </a:r>
            <a:r>
              <a:rPr sz="3100" spc="-15" dirty="0">
                <a:solidFill>
                  <a:srgbClr val="222222"/>
                </a:solidFill>
                <a:latin typeface="AvenirNext-Medium"/>
                <a:cs typeface="AvenirNext-Medium"/>
              </a:rPr>
              <a:t> </a:t>
            </a:r>
            <a:r>
              <a:rPr sz="3100" dirty="0">
                <a:solidFill>
                  <a:srgbClr val="222222"/>
                </a:solidFill>
                <a:latin typeface="AvenirNext-Medium"/>
                <a:cs typeface="AvenirNext-Medium"/>
              </a:rPr>
              <a:t>statements</a:t>
            </a:r>
            <a:r>
              <a:rPr sz="3100" spc="-15" dirty="0">
                <a:solidFill>
                  <a:srgbClr val="222222"/>
                </a:solidFill>
                <a:latin typeface="AvenirNext-Medium"/>
                <a:cs typeface="AvenirNext-Medium"/>
              </a:rPr>
              <a:t> </a:t>
            </a:r>
            <a:r>
              <a:rPr sz="3100" spc="-10" dirty="0">
                <a:solidFill>
                  <a:srgbClr val="222222"/>
                </a:solidFill>
                <a:latin typeface="AvenirNext-Medium"/>
                <a:cs typeface="AvenirNext-Medium"/>
              </a:rPr>
              <a:t>available:</a:t>
            </a:r>
            <a:endParaRPr sz="3100">
              <a:latin typeface="AvenirNext-Medium"/>
              <a:cs typeface="AvenirNext-Medium"/>
            </a:endParaRPr>
          </a:p>
          <a:p>
            <a:pPr marL="1280160" indent="-607695">
              <a:lnSpc>
                <a:spcPct val="100000"/>
              </a:lnSpc>
              <a:spcBef>
                <a:spcPts val="3025"/>
              </a:spcBef>
              <a:buAutoNum type="arabicPeriod"/>
              <a:tabLst>
                <a:tab pos="1280160" algn="l"/>
                <a:tab pos="1280795" algn="l"/>
              </a:tabLst>
            </a:pPr>
            <a:r>
              <a:rPr sz="3100" spc="-10" dirty="0">
                <a:solidFill>
                  <a:srgbClr val="222222"/>
                </a:solidFill>
                <a:latin typeface="AvenirNext-Medium"/>
                <a:cs typeface="AvenirNext-Medium"/>
              </a:rPr>
              <a:t>while</a:t>
            </a:r>
            <a:endParaRPr sz="3100">
              <a:latin typeface="AvenirNext-Medium"/>
              <a:cs typeface="AvenirNext-Medium"/>
            </a:endParaRPr>
          </a:p>
          <a:p>
            <a:pPr marL="1280160" indent="-607695">
              <a:lnSpc>
                <a:spcPct val="100000"/>
              </a:lnSpc>
              <a:spcBef>
                <a:spcPts val="3055"/>
              </a:spcBef>
              <a:buAutoNum type="arabicPeriod"/>
              <a:tabLst>
                <a:tab pos="1280160" algn="l"/>
                <a:tab pos="1280795" algn="l"/>
              </a:tabLst>
            </a:pPr>
            <a:r>
              <a:rPr sz="3100" spc="-25" dirty="0">
                <a:solidFill>
                  <a:srgbClr val="222222"/>
                </a:solidFill>
                <a:latin typeface="AvenirNext-Medium"/>
                <a:cs typeface="AvenirNext-Medium"/>
              </a:rPr>
              <a:t>for</a:t>
            </a:r>
            <a:endParaRPr sz="3100">
              <a:latin typeface="AvenirNext-Medium"/>
              <a:cs typeface="AvenirNext-Medium"/>
            </a:endParaRPr>
          </a:p>
          <a:p>
            <a:pPr marL="1280160" indent="-607695">
              <a:lnSpc>
                <a:spcPct val="100000"/>
              </a:lnSpc>
              <a:spcBef>
                <a:spcPts val="3060"/>
              </a:spcBef>
              <a:buAutoNum type="arabicPeriod"/>
              <a:tabLst>
                <a:tab pos="1280160" algn="l"/>
                <a:tab pos="1280795" algn="l"/>
              </a:tabLst>
            </a:pPr>
            <a:r>
              <a:rPr sz="3100" spc="-10" dirty="0">
                <a:solidFill>
                  <a:srgbClr val="222222"/>
                </a:solidFill>
                <a:latin typeface="AvenirNext-Medium"/>
                <a:cs typeface="AvenirNext-Medium"/>
              </a:rPr>
              <a:t>do...while</a:t>
            </a:r>
            <a:endParaRPr sz="3100">
              <a:latin typeface="AvenirNext-Medium"/>
              <a:cs typeface="AvenirNext-Medium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383720" y="451792"/>
            <a:ext cx="1720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838787"/>
                </a:solidFill>
                <a:latin typeface="DIN Alternate"/>
                <a:cs typeface="DIN Alternate"/>
              </a:rPr>
              <a:t>3</a:t>
            </a:r>
            <a:endParaRPr sz="2400">
              <a:latin typeface="DIN Alternate"/>
              <a:cs typeface="DIN Alternat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477189"/>
            <a:ext cx="69056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10" dirty="0">
                <a:solidFill>
                  <a:srgbClr val="838787"/>
                </a:solidFill>
                <a:latin typeface="DIN Alternate"/>
                <a:cs typeface="DIN Alternate"/>
              </a:rPr>
              <a:t>INTRODUCTION</a:t>
            </a:r>
            <a:r>
              <a:rPr sz="2400" b="1" spc="295" dirty="0">
                <a:solidFill>
                  <a:srgbClr val="838787"/>
                </a:solidFill>
                <a:latin typeface="DIN Alternate"/>
                <a:cs typeface="DIN Alternate"/>
              </a:rPr>
              <a:t> </a:t>
            </a:r>
            <a:r>
              <a:rPr sz="2400" b="1" spc="60" dirty="0">
                <a:solidFill>
                  <a:srgbClr val="838787"/>
                </a:solidFill>
                <a:latin typeface="DIN Alternate"/>
                <a:cs typeface="DIN Alternate"/>
              </a:rPr>
              <a:t>TO</a:t>
            </a:r>
            <a:r>
              <a:rPr sz="2400" b="1" spc="300" dirty="0">
                <a:solidFill>
                  <a:srgbClr val="838787"/>
                </a:solidFill>
                <a:latin typeface="DIN Alternate"/>
                <a:cs typeface="DIN Alternate"/>
              </a:rPr>
              <a:t> </a:t>
            </a:r>
            <a:r>
              <a:rPr sz="2400" b="1" dirty="0">
                <a:solidFill>
                  <a:srgbClr val="838787"/>
                </a:solidFill>
                <a:latin typeface="DIN Alternate"/>
                <a:cs typeface="DIN Alternate"/>
              </a:rPr>
              <a:t>JAVA:</a:t>
            </a:r>
            <a:r>
              <a:rPr sz="2400" b="1" spc="300" dirty="0">
                <a:solidFill>
                  <a:srgbClr val="838787"/>
                </a:solidFill>
                <a:latin typeface="DIN Alternate"/>
                <a:cs typeface="DIN Alternate"/>
              </a:rPr>
              <a:t> </a:t>
            </a:r>
            <a:r>
              <a:rPr sz="2400" b="1" spc="95" dirty="0">
                <a:solidFill>
                  <a:srgbClr val="838787"/>
                </a:solidFill>
                <a:latin typeface="DIN Alternate"/>
                <a:cs typeface="DIN Alternate"/>
              </a:rPr>
              <a:t>LOOPING</a:t>
            </a:r>
            <a:r>
              <a:rPr sz="2400" b="1" spc="295" dirty="0">
                <a:solidFill>
                  <a:srgbClr val="838787"/>
                </a:solidFill>
                <a:latin typeface="DIN Alternate"/>
                <a:cs typeface="DIN Alternate"/>
              </a:rPr>
              <a:t> </a:t>
            </a:r>
            <a:r>
              <a:rPr sz="2400" b="1" spc="70" dirty="0">
                <a:solidFill>
                  <a:srgbClr val="838787"/>
                </a:solidFill>
                <a:latin typeface="DIN Alternate"/>
                <a:cs typeface="DIN Alternate"/>
              </a:rPr>
              <a:t>STATEMENTS</a:t>
            </a:r>
            <a:endParaRPr sz="2400">
              <a:latin typeface="DIN Alternate"/>
              <a:cs typeface="DIN Alternate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COMMON LOOPS </a:t>
            </a:r>
            <a:r>
              <a:rPr spc="-10" dirty="0"/>
              <a:t>STRUCTURE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44500" y="2775662"/>
            <a:ext cx="11936095" cy="4531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6565" indent="-443865">
              <a:lnSpc>
                <a:spcPct val="100000"/>
              </a:lnSpc>
              <a:spcBef>
                <a:spcPts val="100"/>
              </a:spcBef>
              <a:buClr>
                <a:srgbClr val="34A5DA"/>
              </a:buClr>
              <a:buSzPct val="104411"/>
              <a:buFont typeface="Lucida Grande"/>
              <a:buChar char="‣"/>
              <a:tabLst>
                <a:tab pos="456565" algn="l"/>
                <a:tab pos="457200" algn="l"/>
              </a:tabLst>
            </a:pPr>
            <a:r>
              <a:rPr sz="3400" dirty="0">
                <a:solidFill>
                  <a:srgbClr val="222222"/>
                </a:solidFill>
                <a:latin typeface="AvenirNext-Medium"/>
                <a:cs typeface="AvenirNext-Medium"/>
              </a:rPr>
              <a:t>There</a:t>
            </a:r>
            <a:r>
              <a:rPr sz="3400" spc="-25" dirty="0">
                <a:solidFill>
                  <a:srgbClr val="222222"/>
                </a:solidFill>
                <a:latin typeface="AvenirNext-Medium"/>
                <a:cs typeface="AvenirNext-Medium"/>
              </a:rPr>
              <a:t> </a:t>
            </a:r>
            <a:r>
              <a:rPr sz="3400" dirty="0">
                <a:solidFill>
                  <a:srgbClr val="222222"/>
                </a:solidFill>
                <a:latin typeface="AvenirNext-Medium"/>
                <a:cs typeface="AvenirNext-Medium"/>
              </a:rPr>
              <a:t>is</a:t>
            </a:r>
            <a:r>
              <a:rPr sz="3400" spc="-25" dirty="0">
                <a:solidFill>
                  <a:srgbClr val="222222"/>
                </a:solidFill>
                <a:latin typeface="AvenirNext-Medium"/>
                <a:cs typeface="AvenirNext-Medium"/>
              </a:rPr>
              <a:t> </a:t>
            </a:r>
            <a:r>
              <a:rPr sz="3400" dirty="0">
                <a:solidFill>
                  <a:srgbClr val="222222"/>
                </a:solidFill>
                <a:latin typeface="AvenirNext-Medium"/>
                <a:cs typeface="AvenirNext-Medium"/>
              </a:rPr>
              <a:t>a</a:t>
            </a:r>
            <a:r>
              <a:rPr sz="3400" spc="-25" dirty="0">
                <a:solidFill>
                  <a:srgbClr val="222222"/>
                </a:solidFill>
                <a:latin typeface="AvenirNext-Medium"/>
                <a:cs typeface="AvenirNext-Medium"/>
              </a:rPr>
              <a:t> </a:t>
            </a:r>
            <a:r>
              <a:rPr sz="3400" dirty="0">
                <a:solidFill>
                  <a:srgbClr val="E42832"/>
                </a:solidFill>
                <a:latin typeface="AvenirNext-Medium"/>
                <a:cs typeface="AvenirNext-Medium"/>
              </a:rPr>
              <a:t>control</a:t>
            </a:r>
            <a:r>
              <a:rPr sz="3400" spc="-25" dirty="0">
                <a:solidFill>
                  <a:srgbClr val="E42832"/>
                </a:solidFill>
                <a:latin typeface="AvenirNext-Medium"/>
                <a:cs typeface="AvenirNext-Medium"/>
              </a:rPr>
              <a:t> </a:t>
            </a:r>
            <a:r>
              <a:rPr sz="3400" dirty="0">
                <a:solidFill>
                  <a:srgbClr val="E42832"/>
                </a:solidFill>
                <a:latin typeface="AvenirNext-Medium"/>
                <a:cs typeface="AvenirNext-Medium"/>
              </a:rPr>
              <a:t>variable</a:t>
            </a:r>
            <a:r>
              <a:rPr sz="3400" dirty="0">
                <a:solidFill>
                  <a:srgbClr val="222222"/>
                </a:solidFill>
                <a:latin typeface="AvenirNext-Medium"/>
                <a:cs typeface="AvenirNext-Medium"/>
              </a:rPr>
              <a:t>,</a:t>
            </a:r>
            <a:r>
              <a:rPr sz="3400" spc="-130" dirty="0">
                <a:solidFill>
                  <a:srgbClr val="222222"/>
                </a:solidFill>
                <a:latin typeface="AvenirNext-Medium"/>
                <a:cs typeface="AvenirNext-Medium"/>
              </a:rPr>
              <a:t> </a:t>
            </a:r>
            <a:r>
              <a:rPr sz="3400" dirty="0">
                <a:solidFill>
                  <a:srgbClr val="222222"/>
                </a:solidFill>
                <a:latin typeface="AvenirNext-Medium"/>
                <a:cs typeface="AvenirNext-Medium"/>
              </a:rPr>
              <a:t>called</a:t>
            </a:r>
            <a:r>
              <a:rPr sz="3400" spc="-25" dirty="0">
                <a:solidFill>
                  <a:srgbClr val="222222"/>
                </a:solidFill>
                <a:latin typeface="AvenirNext-Medium"/>
                <a:cs typeface="AvenirNext-Medium"/>
              </a:rPr>
              <a:t> </a:t>
            </a:r>
            <a:r>
              <a:rPr sz="3400" dirty="0">
                <a:solidFill>
                  <a:srgbClr val="222222"/>
                </a:solidFill>
                <a:latin typeface="AvenirNext-Medium"/>
                <a:cs typeface="AvenirNext-Medium"/>
              </a:rPr>
              <a:t>the</a:t>
            </a:r>
            <a:r>
              <a:rPr sz="3400" spc="-25" dirty="0">
                <a:solidFill>
                  <a:srgbClr val="222222"/>
                </a:solidFill>
                <a:latin typeface="AvenirNext-Medium"/>
                <a:cs typeface="AvenirNext-Medium"/>
              </a:rPr>
              <a:t> </a:t>
            </a:r>
            <a:r>
              <a:rPr sz="3400" dirty="0">
                <a:solidFill>
                  <a:srgbClr val="34A5DA"/>
                </a:solidFill>
                <a:latin typeface="AvenirNext-Medium"/>
                <a:cs typeface="AvenirNext-Medium"/>
              </a:rPr>
              <a:t>loop</a:t>
            </a:r>
            <a:r>
              <a:rPr sz="3400" spc="-20" dirty="0">
                <a:solidFill>
                  <a:srgbClr val="34A5DA"/>
                </a:solidFill>
                <a:latin typeface="AvenirNext-Medium"/>
                <a:cs typeface="AvenirNext-Medium"/>
              </a:rPr>
              <a:t> </a:t>
            </a:r>
            <a:r>
              <a:rPr sz="3400" spc="-10" dirty="0">
                <a:solidFill>
                  <a:srgbClr val="34A5DA"/>
                </a:solidFill>
                <a:latin typeface="AvenirNext-Medium"/>
                <a:cs typeface="AvenirNext-Medium"/>
              </a:rPr>
              <a:t>counter</a:t>
            </a:r>
            <a:endParaRPr sz="3400">
              <a:latin typeface="AvenirNext-Medium"/>
              <a:cs typeface="AvenirNext-Medium"/>
            </a:endParaRPr>
          </a:p>
          <a:p>
            <a:pPr marL="456565" indent="-443865">
              <a:lnSpc>
                <a:spcPct val="100000"/>
              </a:lnSpc>
              <a:spcBef>
                <a:spcPts val="3319"/>
              </a:spcBef>
              <a:buClr>
                <a:srgbClr val="34A5DA"/>
              </a:buClr>
              <a:buSzPct val="104411"/>
              <a:buFont typeface="Lucida Grande"/>
              <a:buChar char="‣"/>
              <a:tabLst>
                <a:tab pos="456565" algn="l"/>
                <a:tab pos="457200" algn="l"/>
              </a:tabLst>
            </a:pPr>
            <a:r>
              <a:rPr sz="3400" dirty="0">
                <a:solidFill>
                  <a:srgbClr val="222222"/>
                </a:solidFill>
                <a:latin typeface="AvenirNext-Medium"/>
                <a:cs typeface="AvenirNext-Medium"/>
              </a:rPr>
              <a:t>Loop</a:t>
            </a:r>
            <a:r>
              <a:rPr sz="3400" spc="-30" dirty="0">
                <a:solidFill>
                  <a:srgbClr val="222222"/>
                </a:solidFill>
                <a:latin typeface="AvenirNext-Medium"/>
                <a:cs typeface="AvenirNext-Medium"/>
              </a:rPr>
              <a:t> </a:t>
            </a:r>
            <a:r>
              <a:rPr sz="3400" dirty="0">
                <a:solidFill>
                  <a:srgbClr val="222222"/>
                </a:solidFill>
                <a:latin typeface="AvenirNext-Medium"/>
                <a:cs typeface="AvenirNext-Medium"/>
              </a:rPr>
              <a:t>variable</a:t>
            </a:r>
            <a:r>
              <a:rPr sz="3400" spc="-15" dirty="0">
                <a:solidFill>
                  <a:srgbClr val="222222"/>
                </a:solidFill>
                <a:latin typeface="AvenirNext-Medium"/>
                <a:cs typeface="AvenirNext-Medium"/>
              </a:rPr>
              <a:t> </a:t>
            </a:r>
            <a:r>
              <a:rPr sz="3400" dirty="0">
                <a:solidFill>
                  <a:srgbClr val="222222"/>
                </a:solidFill>
                <a:latin typeface="AvenirNext-Medium"/>
                <a:cs typeface="AvenirNext-Medium"/>
              </a:rPr>
              <a:t>must</a:t>
            </a:r>
            <a:r>
              <a:rPr sz="3400" spc="-15" dirty="0">
                <a:solidFill>
                  <a:srgbClr val="222222"/>
                </a:solidFill>
                <a:latin typeface="AvenirNext-Medium"/>
                <a:cs typeface="AvenirNext-Medium"/>
              </a:rPr>
              <a:t> </a:t>
            </a:r>
            <a:r>
              <a:rPr sz="3400" dirty="0">
                <a:solidFill>
                  <a:srgbClr val="222222"/>
                </a:solidFill>
                <a:latin typeface="AvenirNext-Medium"/>
                <a:cs typeface="AvenirNext-Medium"/>
              </a:rPr>
              <a:t>be</a:t>
            </a:r>
            <a:r>
              <a:rPr sz="3400" spc="-15" dirty="0">
                <a:solidFill>
                  <a:srgbClr val="222222"/>
                </a:solidFill>
                <a:latin typeface="AvenirNext-Medium"/>
                <a:cs typeface="AvenirNext-Medium"/>
              </a:rPr>
              <a:t> </a:t>
            </a:r>
            <a:r>
              <a:rPr sz="3400" spc="-10" dirty="0">
                <a:solidFill>
                  <a:srgbClr val="E42832"/>
                </a:solidFill>
                <a:latin typeface="AvenirNext-Medium"/>
                <a:cs typeface="AvenirNext-Medium"/>
              </a:rPr>
              <a:t>initialized</a:t>
            </a:r>
            <a:endParaRPr sz="3400">
              <a:latin typeface="AvenirNext-Medium"/>
              <a:cs typeface="AvenirNext-Medium"/>
            </a:endParaRPr>
          </a:p>
          <a:p>
            <a:pPr marL="456565" marR="5080" indent="-443865">
              <a:lnSpc>
                <a:spcPct val="112799"/>
              </a:lnSpc>
              <a:spcBef>
                <a:spcPts val="2795"/>
              </a:spcBef>
              <a:buClr>
                <a:srgbClr val="34A5DA"/>
              </a:buClr>
              <a:buSzPct val="104411"/>
              <a:buFont typeface="Lucida Grande"/>
              <a:buChar char="‣"/>
              <a:tabLst>
                <a:tab pos="456565" algn="l"/>
                <a:tab pos="457200" algn="l"/>
              </a:tabLst>
            </a:pPr>
            <a:r>
              <a:rPr sz="3400" dirty="0">
                <a:solidFill>
                  <a:srgbClr val="222222"/>
                </a:solidFill>
                <a:latin typeface="AvenirNext-Medium"/>
                <a:cs typeface="AvenirNext-Medium"/>
              </a:rPr>
              <a:t>The</a:t>
            </a:r>
            <a:r>
              <a:rPr sz="3400" spc="-35" dirty="0">
                <a:solidFill>
                  <a:srgbClr val="222222"/>
                </a:solidFill>
                <a:latin typeface="AvenirNext-Medium"/>
                <a:cs typeface="AvenirNext-Medium"/>
              </a:rPr>
              <a:t> </a:t>
            </a:r>
            <a:r>
              <a:rPr sz="3400" dirty="0">
                <a:solidFill>
                  <a:srgbClr val="34A5DA"/>
                </a:solidFill>
                <a:latin typeface="AvenirNext-Medium"/>
                <a:cs typeface="AvenirNext-Medium"/>
              </a:rPr>
              <a:t>increment</a:t>
            </a:r>
            <a:r>
              <a:rPr sz="3400" spc="-35" dirty="0">
                <a:solidFill>
                  <a:srgbClr val="34A5DA"/>
                </a:solidFill>
                <a:latin typeface="AvenirNext-Medium"/>
                <a:cs typeface="AvenirNext-Medium"/>
              </a:rPr>
              <a:t> </a:t>
            </a:r>
            <a:r>
              <a:rPr sz="3400" dirty="0">
                <a:solidFill>
                  <a:srgbClr val="34A5DA"/>
                </a:solidFill>
                <a:latin typeface="AvenirNext-Medium"/>
                <a:cs typeface="AvenirNext-Medium"/>
              </a:rPr>
              <a:t>or</a:t>
            </a:r>
            <a:r>
              <a:rPr sz="3400" spc="-30" dirty="0">
                <a:solidFill>
                  <a:srgbClr val="34A5DA"/>
                </a:solidFill>
                <a:latin typeface="AvenirNext-Medium"/>
                <a:cs typeface="AvenirNext-Medium"/>
              </a:rPr>
              <a:t> </a:t>
            </a:r>
            <a:r>
              <a:rPr sz="3400" dirty="0">
                <a:solidFill>
                  <a:srgbClr val="34A5DA"/>
                </a:solidFill>
                <a:latin typeface="AvenirNext-Medium"/>
                <a:cs typeface="AvenirNext-Medium"/>
              </a:rPr>
              <a:t>decrement</a:t>
            </a:r>
            <a:r>
              <a:rPr sz="3400" spc="-35" dirty="0">
                <a:solidFill>
                  <a:srgbClr val="34A5DA"/>
                </a:solidFill>
                <a:latin typeface="AvenirNext-Medium"/>
                <a:cs typeface="AvenirNext-Medium"/>
              </a:rPr>
              <a:t> </a:t>
            </a:r>
            <a:r>
              <a:rPr sz="3400" dirty="0">
                <a:solidFill>
                  <a:srgbClr val="222222"/>
                </a:solidFill>
                <a:latin typeface="AvenirNext-Medium"/>
                <a:cs typeface="AvenirNext-Medium"/>
              </a:rPr>
              <a:t>of</a:t>
            </a:r>
            <a:r>
              <a:rPr sz="3400" spc="45" dirty="0">
                <a:solidFill>
                  <a:srgbClr val="222222"/>
                </a:solidFill>
                <a:latin typeface="AvenirNext-Medium"/>
                <a:cs typeface="AvenirNext-Medium"/>
              </a:rPr>
              <a:t> </a:t>
            </a:r>
            <a:r>
              <a:rPr sz="3400" dirty="0">
                <a:solidFill>
                  <a:srgbClr val="222222"/>
                </a:solidFill>
                <a:latin typeface="AvenirNext-Medium"/>
                <a:cs typeface="AvenirNext-Medium"/>
              </a:rPr>
              <a:t>the</a:t>
            </a:r>
            <a:r>
              <a:rPr sz="3400" spc="-30" dirty="0">
                <a:solidFill>
                  <a:srgbClr val="222222"/>
                </a:solidFill>
                <a:latin typeface="AvenirNext-Medium"/>
                <a:cs typeface="AvenirNext-Medium"/>
              </a:rPr>
              <a:t> </a:t>
            </a:r>
            <a:r>
              <a:rPr sz="3400" dirty="0">
                <a:solidFill>
                  <a:srgbClr val="222222"/>
                </a:solidFill>
                <a:latin typeface="AvenirNext-Medium"/>
                <a:cs typeface="AvenirNext-Medium"/>
              </a:rPr>
              <a:t>control</a:t>
            </a:r>
            <a:r>
              <a:rPr sz="3400" spc="-35" dirty="0">
                <a:solidFill>
                  <a:srgbClr val="222222"/>
                </a:solidFill>
                <a:latin typeface="AvenirNext-Medium"/>
                <a:cs typeface="AvenirNext-Medium"/>
              </a:rPr>
              <a:t> </a:t>
            </a:r>
            <a:r>
              <a:rPr sz="3400" dirty="0">
                <a:solidFill>
                  <a:srgbClr val="222222"/>
                </a:solidFill>
                <a:latin typeface="AvenirNext-Medium"/>
                <a:cs typeface="AvenirNext-Medium"/>
              </a:rPr>
              <a:t>variable,</a:t>
            </a:r>
            <a:r>
              <a:rPr sz="3400" spc="-130" dirty="0">
                <a:solidFill>
                  <a:srgbClr val="222222"/>
                </a:solidFill>
                <a:latin typeface="AvenirNext-Medium"/>
                <a:cs typeface="AvenirNext-Medium"/>
              </a:rPr>
              <a:t> </a:t>
            </a:r>
            <a:r>
              <a:rPr sz="3400" spc="-10" dirty="0">
                <a:solidFill>
                  <a:srgbClr val="222222"/>
                </a:solidFill>
                <a:latin typeface="AvenirNext-Medium"/>
                <a:cs typeface="AvenirNext-Medium"/>
              </a:rPr>
              <a:t>which </a:t>
            </a:r>
            <a:r>
              <a:rPr sz="3400" dirty="0">
                <a:solidFill>
                  <a:srgbClr val="222222"/>
                </a:solidFill>
                <a:latin typeface="AvenirNext-Medium"/>
                <a:cs typeface="AvenirNext-Medium"/>
              </a:rPr>
              <a:t>is</a:t>
            </a:r>
            <a:r>
              <a:rPr sz="3400" spc="-15" dirty="0">
                <a:solidFill>
                  <a:srgbClr val="222222"/>
                </a:solidFill>
                <a:latin typeface="AvenirNext-Medium"/>
                <a:cs typeface="AvenirNext-Medium"/>
              </a:rPr>
              <a:t> </a:t>
            </a:r>
            <a:r>
              <a:rPr sz="3400" dirty="0">
                <a:solidFill>
                  <a:srgbClr val="222222"/>
                </a:solidFill>
                <a:latin typeface="AvenirNext-Medium"/>
                <a:cs typeface="AvenirNext-Medium"/>
              </a:rPr>
              <a:t>modified</a:t>
            </a:r>
            <a:r>
              <a:rPr sz="3400" spc="-10" dirty="0">
                <a:solidFill>
                  <a:srgbClr val="222222"/>
                </a:solidFill>
                <a:latin typeface="AvenirNext-Medium"/>
                <a:cs typeface="AvenirNext-Medium"/>
              </a:rPr>
              <a:t> </a:t>
            </a:r>
            <a:r>
              <a:rPr sz="3400" dirty="0">
                <a:solidFill>
                  <a:srgbClr val="222222"/>
                </a:solidFill>
                <a:latin typeface="AvenirNext-Medium"/>
                <a:cs typeface="AvenirNext-Medium"/>
              </a:rPr>
              <a:t>each</a:t>
            </a:r>
            <a:r>
              <a:rPr sz="3400" spc="-10" dirty="0">
                <a:solidFill>
                  <a:srgbClr val="222222"/>
                </a:solidFill>
                <a:latin typeface="AvenirNext-Medium"/>
                <a:cs typeface="AvenirNext-Medium"/>
              </a:rPr>
              <a:t> </a:t>
            </a:r>
            <a:r>
              <a:rPr sz="3400" dirty="0">
                <a:solidFill>
                  <a:srgbClr val="222222"/>
                </a:solidFill>
                <a:latin typeface="AvenirNext-Medium"/>
                <a:cs typeface="AvenirNext-Medium"/>
              </a:rPr>
              <a:t>time</a:t>
            </a:r>
            <a:r>
              <a:rPr sz="3400" spc="-15" dirty="0">
                <a:solidFill>
                  <a:srgbClr val="222222"/>
                </a:solidFill>
                <a:latin typeface="AvenirNext-Medium"/>
                <a:cs typeface="AvenirNext-Medium"/>
              </a:rPr>
              <a:t> </a:t>
            </a:r>
            <a:r>
              <a:rPr sz="3400" dirty="0">
                <a:solidFill>
                  <a:srgbClr val="222222"/>
                </a:solidFill>
                <a:latin typeface="AvenirNext-Medium"/>
                <a:cs typeface="AvenirNext-Medium"/>
              </a:rPr>
              <a:t>the</a:t>
            </a:r>
            <a:r>
              <a:rPr sz="3400" spc="-10" dirty="0">
                <a:solidFill>
                  <a:srgbClr val="222222"/>
                </a:solidFill>
                <a:latin typeface="AvenirNext-Medium"/>
                <a:cs typeface="AvenirNext-Medium"/>
              </a:rPr>
              <a:t> </a:t>
            </a:r>
            <a:r>
              <a:rPr sz="3400" dirty="0">
                <a:solidFill>
                  <a:srgbClr val="222222"/>
                </a:solidFill>
                <a:latin typeface="AvenirNext-Medium"/>
                <a:cs typeface="AvenirNext-Medium"/>
              </a:rPr>
              <a:t>iteration</a:t>
            </a:r>
            <a:r>
              <a:rPr sz="3400" spc="-10" dirty="0">
                <a:solidFill>
                  <a:srgbClr val="222222"/>
                </a:solidFill>
                <a:latin typeface="AvenirNext-Medium"/>
                <a:cs typeface="AvenirNext-Medium"/>
              </a:rPr>
              <a:t> </a:t>
            </a:r>
            <a:r>
              <a:rPr sz="3400" dirty="0">
                <a:solidFill>
                  <a:srgbClr val="222222"/>
                </a:solidFill>
                <a:latin typeface="AvenirNext-Medium"/>
                <a:cs typeface="AvenirNext-Medium"/>
              </a:rPr>
              <a:t>of</a:t>
            </a:r>
            <a:r>
              <a:rPr sz="3400" spc="65" dirty="0">
                <a:solidFill>
                  <a:srgbClr val="222222"/>
                </a:solidFill>
                <a:latin typeface="AvenirNext-Medium"/>
                <a:cs typeface="AvenirNext-Medium"/>
              </a:rPr>
              <a:t> </a:t>
            </a:r>
            <a:r>
              <a:rPr sz="3400" dirty="0">
                <a:solidFill>
                  <a:srgbClr val="222222"/>
                </a:solidFill>
                <a:latin typeface="AvenirNext-Medium"/>
                <a:cs typeface="AvenirNext-Medium"/>
              </a:rPr>
              <a:t>the</a:t>
            </a:r>
            <a:r>
              <a:rPr sz="3400" spc="-10" dirty="0">
                <a:solidFill>
                  <a:srgbClr val="222222"/>
                </a:solidFill>
                <a:latin typeface="AvenirNext-Medium"/>
                <a:cs typeface="AvenirNext-Medium"/>
              </a:rPr>
              <a:t> </a:t>
            </a:r>
            <a:r>
              <a:rPr sz="3400" dirty="0">
                <a:solidFill>
                  <a:srgbClr val="222222"/>
                </a:solidFill>
                <a:latin typeface="AvenirNext-Medium"/>
                <a:cs typeface="AvenirNext-Medium"/>
              </a:rPr>
              <a:t>loop</a:t>
            </a:r>
            <a:r>
              <a:rPr sz="3400" spc="-10" dirty="0">
                <a:solidFill>
                  <a:srgbClr val="222222"/>
                </a:solidFill>
                <a:latin typeface="AvenirNext-Medium"/>
                <a:cs typeface="AvenirNext-Medium"/>
              </a:rPr>
              <a:t> occurs</a:t>
            </a:r>
            <a:endParaRPr sz="3400">
              <a:latin typeface="AvenirNext-Medium"/>
              <a:cs typeface="AvenirNext-Medium"/>
            </a:endParaRPr>
          </a:p>
          <a:p>
            <a:pPr marL="456565" marR="264795" indent="-443865">
              <a:lnSpc>
                <a:spcPct val="112700"/>
              </a:lnSpc>
              <a:spcBef>
                <a:spcPts val="2805"/>
              </a:spcBef>
              <a:buClr>
                <a:srgbClr val="34A5DA"/>
              </a:buClr>
              <a:buSzPct val="104411"/>
              <a:buFont typeface="Lucida Grande"/>
              <a:buChar char="‣"/>
              <a:tabLst>
                <a:tab pos="456565" algn="l"/>
                <a:tab pos="457200" algn="l"/>
              </a:tabLst>
            </a:pPr>
            <a:r>
              <a:rPr sz="3400" dirty="0">
                <a:solidFill>
                  <a:srgbClr val="222222"/>
                </a:solidFill>
                <a:latin typeface="AvenirNext-Medium"/>
                <a:cs typeface="AvenirNext-Medium"/>
              </a:rPr>
              <a:t>The</a:t>
            </a:r>
            <a:r>
              <a:rPr sz="3400" spc="-25" dirty="0">
                <a:solidFill>
                  <a:srgbClr val="222222"/>
                </a:solidFill>
                <a:latin typeface="AvenirNext-Medium"/>
                <a:cs typeface="AvenirNext-Medium"/>
              </a:rPr>
              <a:t> </a:t>
            </a:r>
            <a:r>
              <a:rPr sz="3400" dirty="0">
                <a:solidFill>
                  <a:srgbClr val="E42832"/>
                </a:solidFill>
                <a:latin typeface="AvenirNext-Medium"/>
                <a:cs typeface="AvenirNext-Medium"/>
              </a:rPr>
              <a:t>loop</a:t>
            </a:r>
            <a:r>
              <a:rPr sz="3400" spc="-10" dirty="0">
                <a:solidFill>
                  <a:srgbClr val="E42832"/>
                </a:solidFill>
                <a:latin typeface="AvenirNext-Medium"/>
                <a:cs typeface="AvenirNext-Medium"/>
              </a:rPr>
              <a:t> </a:t>
            </a:r>
            <a:r>
              <a:rPr sz="3400" dirty="0">
                <a:solidFill>
                  <a:srgbClr val="E42832"/>
                </a:solidFill>
                <a:latin typeface="AvenirNext-Medium"/>
                <a:cs typeface="AvenirNext-Medium"/>
              </a:rPr>
              <a:t>condition</a:t>
            </a:r>
            <a:r>
              <a:rPr sz="3400" spc="-15" dirty="0">
                <a:solidFill>
                  <a:srgbClr val="E42832"/>
                </a:solidFill>
                <a:latin typeface="AvenirNext-Medium"/>
                <a:cs typeface="AvenirNext-Medium"/>
              </a:rPr>
              <a:t> </a:t>
            </a:r>
            <a:r>
              <a:rPr sz="3400" dirty="0">
                <a:solidFill>
                  <a:srgbClr val="222222"/>
                </a:solidFill>
                <a:latin typeface="AvenirNext-Medium"/>
                <a:cs typeface="AvenirNext-Medium"/>
              </a:rPr>
              <a:t>that</a:t>
            </a:r>
            <a:r>
              <a:rPr sz="3400" spc="-10" dirty="0">
                <a:solidFill>
                  <a:srgbClr val="222222"/>
                </a:solidFill>
                <a:latin typeface="AvenirNext-Medium"/>
                <a:cs typeface="AvenirNext-Medium"/>
              </a:rPr>
              <a:t> </a:t>
            </a:r>
            <a:r>
              <a:rPr sz="3400" dirty="0">
                <a:solidFill>
                  <a:srgbClr val="222222"/>
                </a:solidFill>
                <a:latin typeface="AvenirNext-Medium"/>
                <a:cs typeface="AvenirNext-Medium"/>
              </a:rPr>
              <a:t>determines</a:t>
            </a:r>
            <a:r>
              <a:rPr sz="3400" spc="-15" dirty="0">
                <a:solidFill>
                  <a:srgbClr val="222222"/>
                </a:solidFill>
                <a:latin typeface="AvenirNext-Medium"/>
                <a:cs typeface="AvenirNext-Medium"/>
              </a:rPr>
              <a:t> </a:t>
            </a:r>
            <a:r>
              <a:rPr sz="3400" dirty="0">
                <a:solidFill>
                  <a:srgbClr val="222222"/>
                </a:solidFill>
                <a:latin typeface="AvenirNext-Medium"/>
                <a:cs typeface="AvenirNext-Medium"/>
              </a:rPr>
              <a:t>if</a:t>
            </a:r>
            <a:r>
              <a:rPr sz="3400" spc="65" dirty="0">
                <a:solidFill>
                  <a:srgbClr val="222222"/>
                </a:solidFill>
                <a:latin typeface="AvenirNext-Medium"/>
                <a:cs typeface="AvenirNext-Medium"/>
              </a:rPr>
              <a:t> </a:t>
            </a:r>
            <a:r>
              <a:rPr sz="3400" dirty="0">
                <a:solidFill>
                  <a:srgbClr val="222222"/>
                </a:solidFill>
                <a:latin typeface="AvenirNext-Medium"/>
                <a:cs typeface="AvenirNext-Medium"/>
              </a:rPr>
              <a:t>the</a:t>
            </a:r>
            <a:r>
              <a:rPr sz="3400" spc="-10" dirty="0">
                <a:solidFill>
                  <a:srgbClr val="222222"/>
                </a:solidFill>
                <a:latin typeface="AvenirNext-Medium"/>
                <a:cs typeface="AvenirNext-Medium"/>
              </a:rPr>
              <a:t> </a:t>
            </a:r>
            <a:r>
              <a:rPr sz="3400" dirty="0">
                <a:solidFill>
                  <a:srgbClr val="222222"/>
                </a:solidFill>
                <a:latin typeface="AvenirNext-Medium"/>
                <a:cs typeface="AvenirNext-Medium"/>
              </a:rPr>
              <a:t>looping</a:t>
            </a:r>
            <a:r>
              <a:rPr sz="3400" spc="-10" dirty="0">
                <a:solidFill>
                  <a:srgbClr val="222222"/>
                </a:solidFill>
                <a:latin typeface="AvenirNext-Medium"/>
                <a:cs typeface="AvenirNext-Medium"/>
              </a:rPr>
              <a:t> should </a:t>
            </a:r>
            <a:r>
              <a:rPr sz="3400" dirty="0">
                <a:solidFill>
                  <a:srgbClr val="222222"/>
                </a:solidFill>
                <a:latin typeface="AvenirNext-Medium"/>
                <a:cs typeface="AvenirNext-Medium"/>
              </a:rPr>
              <a:t>continue</a:t>
            </a:r>
            <a:r>
              <a:rPr sz="3400" spc="-40" dirty="0">
                <a:solidFill>
                  <a:srgbClr val="222222"/>
                </a:solidFill>
                <a:latin typeface="AvenirNext-Medium"/>
                <a:cs typeface="AvenirNext-Medium"/>
              </a:rPr>
              <a:t> </a:t>
            </a:r>
            <a:r>
              <a:rPr sz="3400" dirty="0">
                <a:solidFill>
                  <a:srgbClr val="222222"/>
                </a:solidFill>
                <a:latin typeface="AvenirNext-Medium"/>
                <a:cs typeface="AvenirNext-Medium"/>
              </a:rPr>
              <a:t>or</a:t>
            </a:r>
            <a:r>
              <a:rPr sz="3400" spc="-40" dirty="0">
                <a:solidFill>
                  <a:srgbClr val="222222"/>
                </a:solidFill>
                <a:latin typeface="AvenirNext-Medium"/>
                <a:cs typeface="AvenirNext-Medium"/>
              </a:rPr>
              <a:t> </a:t>
            </a:r>
            <a:r>
              <a:rPr sz="3400" dirty="0">
                <a:solidFill>
                  <a:srgbClr val="222222"/>
                </a:solidFill>
                <a:latin typeface="AvenirNext-Medium"/>
                <a:cs typeface="AvenirNext-Medium"/>
              </a:rPr>
              <a:t>the</a:t>
            </a:r>
            <a:r>
              <a:rPr sz="3400" spc="-35" dirty="0">
                <a:solidFill>
                  <a:srgbClr val="222222"/>
                </a:solidFill>
                <a:latin typeface="AvenirNext-Medium"/>
                <a:cs typeface="AvenirNext-Medium"/>
              </a:rPr>
              <a:t> </a:t>
            </a:r>
            <a:r>
              <a:rPr sz="3400" dirty="0">
                <a:solidFill>
                  <a:srgbClr val="222222"/>
                </a:solidFill>
                <a:latin typeface="AvenirNext-Medium"/>
                <a:cs typeface="AvenirNext-Medium"/>
              </a:rPr>
              <a:t>program</a:t>
            </a:r>
            <a:r>
              <a:rPr sz="3400" spc="-40" dirty="0">
                <a:solidFill>
                  <a:srgbClr val="222222"/>
                </a:solidFill>
                <a:latin typeface="AvenirNext-Medium"/>
                <a:cs typeface="AvenirNext-Medium"/>
              </a:rPr>
              <a:t> </a:t>
            </a:r>
            <a:r>
              <a:rPr sz="3400" dirty="0">
                <a:solidFill>
                  <a:srgbClr val="222222"/>
                </a:solidFill>
                <a:latin typeface="AvenirNext-Medium"/>
                <a:cs typeface="AvenirNext-Medium"/>
              </a:rPr>
              <a:t>should</a:t>
            </a:r>
            <a:r>
              <a:rPr sz="3400" spc="-35" dirty="0">
                <a:solidFill>
                  <a:srgbClr val="222222"/>
                </a:solidFill>
                <a:latin typeface="AvenirNext-Medium"/>
                <a:cs typeface="AvenirNext-Medium"/>
              </a:rPr>
              <a:t> </a:t>
            </a:r>
            <a:r>
              <a:rPr sz="3400" dirty="0">
                <a:solidFill>
                  <a:srgbClr val="222222"/>
                </a:solidFill>
                <a:latin typeface="AvenirNext-Medium"/>
                <a:cs typeface="AvenirNext-Medium"/>
              </a:rPr>
              <a:t>break</a:t>
            </a:r>
            <a:r>
              <a:rPr sz="3400" spc="-40" dirty="0">
                <a:solidFill>
                  <a:srgbClr val="222222"/>
                </a:solidFill>
                <a:latin typeface="AvenirNext-Medium"/>
                <a:cs typeface="AvenirNext-Medium"/>
              </a:rPr>
              <a:t> </a:t>
            </a:r>
            <a:r>
              <a:rPr sz="3400" dirty="0">
                <a:solidFill>
                  <a:srgbClr val="222222"/>
                </a:solidFill>
                <a:latin typeface="AvenirNext-Medium"/>
                <a:cs typeface="AvenirNext-Medium"/>
              </a:rPr>
              <a:t>from</a:t>
            </a:r>
            <a:r>
              <a:rPr sz="3400" spc="-35" dirty="0">
                <a:solidFill>
                  <a:srgbClr val="222222"/>
                </a:solidFill>
                <a:latin typeface="AvenirNext-Medium"/>
                <a:cs typeface="AvenirNext-Medium"/>
              </a:rPr>
              <a:t> </a:t>
            </a:r>
            <a:r>
              <a:rPr sz="3400" spc="-25" dirty="0">
                <a:solidFill>
                  <a:srgbClr val="222222"/>
                </a:solidFill>
                <a:latin typeface="AvenirNext-Medium"/>
                <a:cs typeface="AvenirNext-Medium"/>
              </a:rPr>
              <a:t>it</a:t>
            </a:r>
            <a:endParaRPr sz="3400">
              <a:latin typeface="AvenirNext-Medium"/>
              <a:cs typeface="AvenirNext-Medium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383720" y="451792"/>
            <a:ext cx="1720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838787"/>
                </a:solidFill>
                <a:latin typeface="DIN Alternate"/>
                <a:cs typeface="DIN Alternate"/>
              </a:rPr>
              <a:t>4</a:t>
            </a:r>
            <a:endParaRPr sz="2400">
              <a:latin typeface="DIN Alternate"/>
              <a:cs typeface="DIN Alternat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477189"/>
            <a:ext cx="69056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10" dirty="0">
                <a:solidFill>
                  <a:srgbClr val="838787"/>
                </a:solidFill>
                <a:latin typeface="DIN Alternate"/>
                <a:cs typeface="DIN Alternate"/>
              </a:rPr>
              <a:t>INTRODUCTION</a:t>
            </a:r>
            <a:r>
              <a:rPr sz="2400" b="1" spc="295" dirty="0">
                <a:solidFill>
                  <a:srgbClr val="838787"/>
                </a:solidFill>
                <a:latin typeface="DIN Alternate"/>
                <a:cs typeface="DIN Alternate"/>
              </a:rPr>
              <a:t> </a:t>
            </a:r>
            <a:r>
              <a:rPr sz="2400" b="1" spc="60" dirty="0">
                <a:solidFill>
                  <a:srgbClr val="838787"/>
                </a:solidFill>
                <a:latin typeface="DIN Alternate"/>
                <a:cs typeface="DIN Alternate"/>
              </a:rPr>
              <a:t>TO</a:t>
            </a:r>
            <a:r>
              <a:rPr sz="2400" b="1" spc="300" dirty="0">
                <a:solidFill>
                  <a:srgbClr val="838787"/>
                </a:solidFill>
                <a:latin typeface="DIN Alternate"/>
                <a:cs typeface="DIN Alternate"/>
              </a:rPr>
              <a:t> </a:t>
            </a:r>
            <a:r>
              <a:rPr sz="2400" b="1" dirty="0">
                <a:solidFill>
                  <a:srgbClr val="838787"/>
                </a:solidFill>
                <a:latin typeface="DIN Alternate"/>
                <a:cs typeface="DIN Alternate"/>
              </a:rPr>
              <a:t>JAVA:</a:t>
            </a:r>
            <a:r>
              <a:rPr sz="2400" b="1" spc="300" dirty="0">
                <a:solidFill>
                  <a:srgbClr val="838787"/>
                </a:solidFill>
                <a:latin typeface="DIN Alternate"/>
                <a:cs typeface="DIN Alternate"/>
              </a:rPr>
              <a:t> </a:t>
            </a:r>
            <a:r>
              <a:rPr sz="2400" b="1" spc="95" dirty="0">
                <a:solidFill>
                  <a:srgbClr val="838787"/>
                </a:solidFill>
                <a:latin typeface="DIN Alternate"/>
                <a:cs typeface="DIN Alternate"/>
              </a:rPr>
              <a:t>LOOPING</a:t>
            </a:r>
            <a:r>
              <a:rPr sz="2400" b="1" spc="295" dirty="0">
                <a:solidFill>
                  <a:srgbClr val="838787"/>
                </a:solidFill>
                <a:latin typeface="DIN Alternate"/>
                <a:cs typeface="DIN Alternate"/>
              </a:rPr>
              <a:t> </a:t>
            </a:r>
            <a:r>
              <a:rPr sz="2400" b="1" spc="70" dirty="0">
                <a:solidFill>
                  <a:srgbClr val="838787"/>
                </a:solidFill>
                <a:latin typeface="DIN Alternate"/>
                <a:cs typeface="DIN Alternate"/>
              </a:rPr>
              <a:t>STATEMENTS</a:t>
            </a:r>
            <a:endParaRPr sz="2400">
              <a:latin typeface="DIN Alternate"/>
              <a:cs typeface="DIN Alternate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4500" y="1404320"/>
            <a:ext cx="447421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WHILE LOOP: </a:t>
            </a:r>
            <a:r>
              <a:rPr spc="-10" dirty="0"/>
              <a:t>SUMMARY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44500" y="2689237"/>
            <a:ext cx="11620500" cy="3682365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457200" marR="901065" indent="-444500">
              <a:lnSpc>
                <a:spcPct val="111500"/>
              </a:lnSpc>
              <a:spcBef>
                <a:spcPts val="140"/>
              </a:spcBef>
            </a:pPr>
            <a:r>
              <a:rPr sz="5325" baseline="-5477" dirty="0">
                <a:solidFill>
                  <a:srgbClr val="34A5DA"/>
                </a:solidFill>
                <a:latin typeface="Lucida Grande"/>
                <a:cs typeface="Lucida Grande"/>
              </a:rPr>
              <a:t>▸</a:t>
            </a:r>
            <a:r>
              <a:rPr sz="5325" spc="667" baseline="-5477" dirty="0">
                <a:solidFill>
                  <a:srgbClr val="34A5DA"/>
                </a:solidFill>
                <a:latin typeface="Lucida Grande"/>
                <a:cs typeface="Lucida Grande"/>
              </a:rPr>
              <a:t> </a:t>
            </a:r>
            <a:r>
              <a:rPr sz="3400" dirty="0">
                <a:solidFill>
                  <a:srgbClr val="222222"/>
                </a:solidFill>
                <a:latin typeface="AvenirNext-Medium"/>
                <a:cs typeface="AvenirNext-Medium"/>
              </a:rPr>
              <a:t>Repeats</a:t>
            </a:r>
            <a:r>
              <a:rPr sz="3400" spc="-20" dirty="0">
                <a:solidFill>
                  <a:srgbClr val="222222"/>
                </a:solidFill>
                <a:latin typeface="AvenirNext-Medium"/>
                <a:cs typeface="AvenirNext-Medium"/>
              </a:rPr>
              <a:t> </a:t>
            </a:r>
            <a:r>
              <a:rPr sz="3400" dirty="0">
                <a:solidFill>
                  <a:srgbClr val="222222"/>
                </a:solidFill>
                <a:latin typeface="AvenirNext-Medium"/>
                <a:cs typeface="AvenirNext-Medium"/>
              </a:rPr>
              <a:t>a</a:t>
            </a:r>
            <a:r>
              <a:rPr sz="3400" spc="-15" dirty="0">
                <a:solidFill>
                  <a:srgbClr val="222222"/>
                </a:solidFill>
                <a:latin typeface="AvenirNext-Medium"/>
                <a:cs typeface="AvenirNext-Medium"/>
              </a:rPr>
              <a:t> </a:t>
            </a:r>
            <a:r>
              <a:rPr sz="3400" dirty="0">
                <a:solidFill>
                  <a:srgbClr val="222222"/>
                </a:solidFill>
                <a:latin typeface="AvenirNext-Medium"/>
                <a:cs typeface="AvenirNext-Medium"/>
              </a:rPr>
              <a:t>statement</a:t>
            </a:r>
            <a:r>
              <a:rPr sz="3400" spc="-20" dirty="0">
                <a:solidFill>
                  <a:srgbClr val="222222"/>
                </a:solidFill>
                <a:latin typeface="AvenirNext-Medium"/>
                <a:cs typeface="AvenirNext-Medium"/>
              </a:rPr>
              <a:t> </a:t>
            </a:r>
            <a:r>
              <a:rPr sz="3400" dirty="0">
                <a:solidFill>
                  <a:srgbClr val="222222"/>
                </a:solidFill>
                <a:latin typeface="AvenirNext-Medium"/>
                <a:cs typeface="AvenirNext-Medium"/>
              </a:rPr>
              <a:t>or</a:t>
            </a:r>
            <a:r>
              <a:rPr sz="3400" spc="-15" dirty="0">
                <a:solidFill>
                  <a:srgbClr val="222222"/>
                </a:solidFill>
                <a:latin typeface="AvenirNext-Medium"/>
                <a:cs typeface="AvenirNext-Medium"/>
              </a:rPr>
              <a:t> </a:t>
            </a:r>
            <a:r>
              <a:rPr sz="3400" dirty="0">
                <a:solidFill>
                  <a:srgbClr val="222222"/>
                </a:solidFill>
                <a:latin typeface="AvenirNext-Medium"/>
                <a:cs typeface="AvenirNext-Medium"/>
              </a:rPr>
              <a:t>block</a:t>
            </a:r>
            <a:r>
              <a:rPr sz="3400" spc="-20" dirty="0">
                <a:solidFill>
                  <a:srgbClr val="222222"/>
                </a:solidFill>
                <a:latin typeface="AvenirNext-Medium"/>
                <a:cs typeface="AvenirNext-Medium"/>
              </a:rPr>
              <a:t> </a:t>
            </a:r>
            <a:r>
              <a:rPr sz="3400" dirty="0">
                <a:solidFill>
                  <a:srgbClr val="222222"/>
                </a:solidFill>
                <a:latin typeface="AvenirNext-Medium"/>
                <a:cs typeface="AvenirNext-Medium"/>
              </a:rPr>
              <a:t>of</a:t>
            </a:r>
            <a:r>
              <a:rPr sz="3400" spc="65" dirty="0">
                <a:solidFill>
                  <a:srgbClr val="222222"/>
                </a:solidFill>
                <a:latin typeface="AvenirNext-Medium"/>
                <a:cs typeface="AvenirNext-Medium"/>
              </a:rPr>
              <a:t> </a:t>
            </a:r>
            <a:r>
              <a:rPr sz="3400" dirty="0">
                <a:solidFill>
                  <a:srgbClr val="222222"/>
                </a:solidFill>
                <a:latin typeface="AvenirNext-Medium"/>
                <a:cs typeface="AvenirNext-Medium"/>
              </a:rPr>
              <a:t>statements</a:t>
            </a:r>
            <a:r>
              <a:rPr sz="3400" spc="-20" dirty="0">
                <a:solidFill>
                  <a:srgbClr val="222222"/>
                </a:solidFill>
                <a:latin typeface="AvenirNext-Medium"/>
                <a:cs typeface="AvenirNext-Medium"/>
              </a:rPr>
              <a:t> </a:t>
            </a:r>
            <a:r>
              <a:rPr sz="3400" dirty="0">
                <a:solidFill>
                  <a:srgbClr val="E42832"/>
                </a:solidFill>
                <a:latin typeface="AvenirNext-Medium"/>
                <a:cs typeface="AvenirNext-Medium"/>
              </a:rPr>
              <a:t>while</a:t>
            </a:r>
            <a:r>
              <a:rPr sz="3400" spc="-15" dirty="0">
                <a:solidFill>
                  <a:srgbClr val="E42832"/>
                </a:solidFill>
                <a:latin typeface="AvenirNext-Medium"/>
                <a:cs typeface="AvenirNext-Medium"/>
              </a:rPr>
              <a:t> </a:t>
            </a:r>
            <a:r>
              <a:rPr sz="3400" spc="-25" dirty="0">
                <a:solidFill>
                  <a:srgbClr val="222222"/>
                </a:solidFill>
                <a:latin typeface="AvenirNext-Medium"/>
                <a:cs typeface="AvenirNext-Medium"/>
              </a:rPr>
              <a:t>its </a:t>
            </a:r>
            <a:r>
              <a:rPr sz="3400" dirty="0">
                <a:solidFill>
                  <a:srgbClr val="222222"/>
                </a:solidFill>
                <a:latin typeface="AvenirNext-Medium"/>
                <a:cs typeface="AvenirNext-Medium"/>
              </a:rPr>
              <a:t>controlling</a:t>
            </a:r>
            <a:r>
              <a:rPr sz="3400" spc="-50" dirty="0">
                <a:solidFill>
                  <a:srgbClr val="222222"/>
                </a:solidFill>
                <a:latin typeface="AvenirNext-Medium"/>
                <a:cs typeface="AvenirNext-Medium"/>
              </a:rPr>
              <a:t> </a:t>
            </a:r>
            <a:r>
              <a:rPr sz="3400" dirty="0">
                <a:solidFill>
                  <a:srgbClr val="222222"/>
                </a:solidFill>
                <a:latin typeface="AvenirNext-Medium"/>
                <a:cs typeface="AvenirNext-Medium"/>
              </a:rPr>
              <a:t>boolean</a:t>
            </a:r>
            <a:r>
              <a:rPr sz="3400" spc="-45" dirty="0">
                <a:solidFill>
                  <a:srgbClr val="222222"/>
                </a:solidFill>
                <a:latin typeface="AvenirNext-Medium"/>
                <a:cs typeface="AvenirNext-Medium"/>
              </a:rPr>
              <a:t> </a:t>
            </a:r>
            <a:r>
              <a:rPr sz="3400" dirty="0">
                <a:solidFill>
                  <a:srgbClr val="222222"/>
                </a:solidFill>
                <a:latin typeface="AvenirNext-Medium"/>
                <a:cs typeface="AvenirNext-Medium"/>
              </a:rPr>
              <a:t>expression</a:t>
            </a:r>
            <a:r>
              <a:rPr sz="3400" spc="-50" dirty="0">
                <a:solidFill>
                  <a:srgbClr val="222222"/>
                </a:solidFill>
                <a:latin typeface="AvenirNext-Medium"/>
                <a:cs typeface="AvenirNext-Medium"/>
              </a:rPr>
              <a:t> </a:t>
            </a:r>
            <a:r>
              <a:rPr sz="3400" dirty="0">
                <a:solidFill>
                  <a:srgbClr val="222222"/>
                </a:solidFill>
                <a:latin typeface="AvenirNext-Medium"/>
                <a:cs typeface="AvenirNext-Medium"/>
              </a:rPr>
              <a:t>is</a:t>
            </a:r>
            <a:r>
              <a:rPr sz="3400" spc="-45" dirty="0">
                <a:solidFill>
                  <a:srgbClr val="222222"/>
                </a:solidFill>
                <a:latin typeface="AvenirNext-Medium"/>
                <a:cs typeface="AvenirNext-Medium"/>
              </a:rPr>
              <a:t> </a:t>
            </a:r>
            <a:r>
              <a:rPr sz="3400" spc="-20" dirty="0">
                <a:solidFill>
                  <a:srgbClr val="34A5DA"/>
                </a:solidFill>
                <a:latin typeface="AvenirNext-Medium"/>
                <a:cs typeface="AvenirNext-Medium"/>
              </a:rPr>
              <a:t>true</a:t>
            </a:r>
            <a:endParaRPr sz="3400">
              <a:latin typeface="AvenirNext-Medium"/>
              <a:cs typeface="AvenirNext-Medium"/>
            </a:endParaRPr>
          </a:p>
          <a:p>
            <a:pPr marL="457200" marR="5080" indent="-444500">
              <a:lnSpc>
                <a:spcPct val="111500"/>
              </a:lnSpc>
              <a:spcBef>
                <a:spcPts val="2680"/>
              </a:spcBef>
            </a:pPr>
            <a:r>
              <a:rPr sz="5325" baseline="-5477" dirty="0">
                <a:solidFill>
                  <a:srgbClr val="34A5DA"/>
                </a:solidFill>
                <a:latin typeface="Lucida Grande"/>
                <a:cs typeface="Lucida Grande"/>
              </a:rPr>
              <a:t>▸</a:t>
            </a:r>
            <a:r>
              <a:rPr sz="5325" spc="644" baseline="-5477" dirty="0">
                <a:solidFill>
                  <a:srgbClr val="34A5DA"/>
                </a:solidFill>
                <a:latin typeface="Lucida Grande"/>
                <a:cs typeface="Lucida Grande"/>
              </a:rPr>
              <a:t> </a:t>
            </a:r>
            <a:r>
              <a:rPr sz="3400" dirty="0">
                <a:solidFill>
                  <a:srgbClr val="222222"/>
                </a:solidFill>
                <a:latin typeface="AvenirNext-Medium"/>
                <a:cs typeface="AvenirNext-Medium"/>
              </a:rPr>
              <a:t>Boolean</a:t>
            </a:r>
            <a:r>
              <a:rPr sz="3400" spc="-25" dirty="0">
                <a:solidFill>
                  <a:srgbClr val="222222"/>
                </a:solidFill>
                <a:latin typeface="AvenirNext-Medium"/>
                <a:cs typeface="AvenirNext-Medium"/>
              </a:rPr>
              <a:t> </a:t>
            </a:r>
            <a:r>
              <a:rPr sz="3400" dirty="0">
                <a:solidFill>
                  <a:srgbClr val="222222"/>
                </a:solidFill>
                <a:latin typeface="AvenirNext-Medium"/>
                <a:cs typeface="AvenirNext-Medium"/>
              </a:rPr>
              <a:t>expression</a:t>
            </a:r>
            <a:r>
              <a:rPr sz="3400" spc="-25" dirty="0">
                <a:solidFill>
                  <a:srgbClr val="222222"/>
                </a:solidFill>
                <a:latin typeface="AvenirNext-Medium"/>
                <a:cs typeface="AvenirNext-Medium"/>
              </a:rPr>
              <a:t> </a:t>
            </a:r>
            <a:r>
              <a:rPr sz="3400" dirty="0">
                <a:solidFill>
                  <a:srgbClr val="222222"/>
                </a:solidFill>
                <a:latin typeface="AvenirNext-Medium"/>
                <a:cs typeface="AvenirNext-Medium"/>
              </a:rPr>
              <a:t>is</a:t>
            </a:r>
            <a:r>
              <a:rPr sz="3400" spc="-25" dirty="0">
                <a:solidFill>
                  <a:srgbClr val="222222"/>
                </a:solidFill>
                <a:latin typeface="AvenirNext-Medium"/>
                <a:cs typeface="AvenirNext-Medium"/>
              </a:rPr>
              <a:t> </a:t>
            </a:r>
            <a:r>
              <a:rPr sz="3400" dirty="0">
                <a:solidFill>
                  <a:srgbClr val="222222"/>
                </a:solidFill>
                <a:latin typeface="AvenirNext-Medium"/>
                <a:cs typeface="AvenirNext-Medium"/>
              </a:rPr>
              <a:t>evaluated</a:t>
            </a:r>
            <a:r>
              <a:rPr sz="3400" spc="-25" dirty="0">
                <a:solidFill>
                  <a:srgbClr val="222222"/>
                </a:solidFill>
                <a:latin typeface="AvenirNext-Medium"/>
                <a:cs typeface="AvenirNext-Medium"/>
              </a:rPr>
              <a:t> </a:t>
            </a:r>
            <a:r>
              <a:rPr sz="3400" dirty="0">
                <a:solidFill>
                  <a:srgbClr val="E42832"/>
                </a:solidFill>
                <a:latin typeface="AvenirNext-Medium"/>
                <a:cs typeface="AvenirNext-Medium"/>
              </a:rPr>
              <a:t>before</a:t>
            </a:r>
            <a:r>
              <a:rPr sz="3400" spc="-25" dirty="0">
                <a:solidFill>
                  <a:srgbClr val="E42832"/>
                </a:solidFill>
                <a:latin typeface="AvenirNext-Medium"/>
                <a:cs typeface="AvenirNext-Medium"/>
              </a:rPr>
              <a:t> </a:t>
            </a:r>
            <a:r>
              <a:rPr sz="3400" dirty="0">
                <a:solidFill>
                  <a:srgbClr val="222222"/>
                </a:solidFill>
                <a:latin typeface="AvenirNext-Medium"/>
                <a:cs typeface="AvenirNext-Medium"/>
              </a:rPr>
              <a:t>the</a:t>
            </a:r>
            <a:r>
              <a:rPr sz="3400" spc="-25" dirty="0">
                <a:solidFill>
                  <a:srgbClr val="222222"/>
                </a:solidFill>
                <a:latin typeface="AvenirNext-Medium"/>
                <a:cs typeface="AvenirNext-Medium"/>
              </a:rPr>
              <a:t> </a:t>
            </a:r>
            <a:r>
              <a:rPr sz="3400" dirty="0">
                <a:solidFill>
                  <a:srgbClr val="222222"/>
                </a:solidFill>
                <a:latin typeface="AvenirNext-Medium"/>
                <a:cs typeface="AvenirNext-Medium"/>
              </a:rPr>
              <a:t>first</a:t>
            </a:r>
            <a:r>
              <a:rPr sz="3400" spc="-25" dirty="0">
                <a:solidFill>
                  <a:srgbClr val="222222"/>
                </a:solidFill>
                <a:latin typeface="AvenirNext-Medium"/>
                <a:cs typeface="AvenirNext-Medium"/>
              </a:rPr>
              <a:t> </a:t>
            </a:r>
            <a:r>
              <a:rPr sz="3400" spc="-10" dirty="0">
                <a:solidFill>
                  <a:srgbClr val="222222"/>
                </a:solidFill>
                <a:latin typeface="AvenirNext-Medium"/>
                <a:cs typeface="AvenirNext-Medium"/>
              </a:rPr>
              <a:t>iteration </a:t>
            </a:r>
            <a:r>
              <a:rPr sz="3400" dirty="0">
                <a:solidFill>
                  <a:srgbClr val="222222"/>
                </a:solidFill>
                <a:latin typeface="AvenirNext-Medium"/>
                <a:cs typeface="AvenirNext-Medium"/>
              </a:rPr>
              <a:t>of</a:t>
            </a:r>
            <a:r>
              <a:rPr sz="3400" spc="55" dirty="0">
                <a:solidFill>
                  <a:srgbClr val="222222"/>
                </a:solidFill>
                <a:latin typeface="AvenirNext-Medium"/>
                <a:cs typeface="AvenirNext-Medium"/>
              </a:rPr>
              <a:t> </a:t>
            </a:r>
            <a:r>
              <a:rPr sz="3400" dirty="0">
                <a:solidFill>
                  <a:srgbClr val="222222"/>
                </a:solidFill>
                <a:latin typeface="AvenirNext-Medium"/>
                <a:cs typeface="AvenirNext-Medium"/>
              </a:rPr>
              <a:t>the</a:t>
            </a:r>
            <a:r>
              <a:rPr sz="3400" spc="-25" dirty="0">
                <a:solidFill>
                  <a:srgbClr val="222222"/>
                </a:solidFill>
                <a:latin typeface="AvenirNext-Medium"/>
                <a:cs typeface="AvenirNext-Medium"/>
              </a:rPr>
              <a:t> </a:t>
            </a:r>
            <a:r>
              <a:rPr sz="3400" dirty="0">
                <a:solidFill>
                  <a:srgbClr val="222222"/>
                </a:solidFill>
                <a:latin typeface="AvenirNext-Medium"/>
                <a:cs typeface="AvenirNext-Medium"/>
              </a:rPr>
              <a:t>loop,</a:t>
            </a:r>
            <a:r>
              <a:rPr sz="3400" spc="-125" dirty="0">
                <a:solidFill>
                  <a:srgbClr val="222222"/>
                </a:solidFill>
                <a:latin typeface="AvenirNext-Medium"/>
                <a:cs typeface="AvenirNext-Medium"/>
              </a:rPr>
              <a:t> </a:t>
            </a:r>
            <a:r>
              <a:rPr sz="3400" dirty="0">
                <a:solidFill>
                  <a:srgbClr val="222222"/>
                </a:solidFill>
                <a:latin typeface="AvenirNext-Medium"/>
                <a:cs typeface="AvenirNext-Medium"/>
              </a:rPr>
              <a:t>hence</a:t>
            </a:r>
            <a:r>
              <a:rPr sz="3400" spc="-20" dirty="0">
                <a:solidFill>
                  <a:srgbClr val="222222"/>
                </a:solidFill>
                <a:latin typeface="AvenirNext-Medium"/>
                <a:cs typeface="AvenirNext-Medium"/>
              </a:rPr>
              <a:t> </a:t>
            </a:r>
            <a:r>
              <a:rPr sz="3400" dirty="0">
                <a:solidFill>
                  <a:srgbClr val="34A5DA"/>
                </a:solidFill>
                <a:latin typeface="AvenirNext-Medium"/>
                <a:cs typeface="AvenirNext-Medium"/>
              </a:rPr>
              <a:t>executed</a:t>
            </a:r>
            <a:r>
              <a:rPr sz="3400" spc="-25" dirty="0">
                <a:solidFill>
                  <a:srgbClr val="34A5DA"/>
                </a:solidFill>
                <a:latin typeface="AvenirNext-Medium"/>
                <a:cs typeface="AvenirNext-Medium"/>
              </a:rPr>
              <a:t> </a:t>
            </a:r>
            <a:r>
              <a:rPr sz="3400" dirty="0">
                <a:solidFill>
                  <a:srgbClr val="34A5DA"/>
                </a:solidFill>
                <a:latin typeface="AvenirNext-Medium"/>
                <a:cs typeface="AvenirNext-Medium"/>
              </a:rPr>
              <a:t>zero</a:t>
            </a:r>
            <a:r>
              <a:rPr sz="3400" spc="-20" dirty="0">
                <a:solidFill>
                  <a:srgbClr val="34A5DA"/>
                </a:solidFill>
                <a:latin typeface="AvenirNext-Medium"/>
                <a:cs typeface="AvenirNext-Medium"/>
              </a:rPr>
              <a:t> </a:t>
            </a:r>
            <a:r>
              <a:rPr sz="3400" dirty="0">
                <a:solidFill>
                  <a:srgbClr val="34A5DA"/>
                </a:solidFill>
                <a:latin typeface="AvenirNext-Medium"/>
                <a:cs typeface="AvenirNext-Medium"/>
              </a:rPr>
              <a:t>or</a:t>
            </a:r>
            <a:r>
              <a:rPr sz="3400" spc="-25" dirty="0">
                <a:solidFill>
                  <a:srgbClr val="34A5DA"/>
                </a:solidFill>
                <a:latin typeface="AvenirNext-Medium"/>
                <a:cs typeface="AvenirNext-Medium"/>
              </a:rPr>
              <a:t> </a:t>
            </a:r>
            <a:r>
              <a:rPr sz="3400" dirty="0">
                <a:solidFill>
                  <a:srgbClr val="34A5DA"/>
                </a:solidFill>
                <a:latin typeface="AvenirNext-Medium"/>
                <a:cs typeface="AvenirNext-Medium"/>
              </a:rPr>
              <a:t>many</a:t>
            </a:r>
            <a:r>
              <a:rPr sz="3400" spc="-20" dirty="0">
                <a:solidFill>
                  <a:srgbClr val="34A5DA"/>
                </a:solidFill>
                <a:latin typeface="AvenirNext-Medium"/>
                <a:cs typeface="AvenirNext-Medium"/>
              </a:rPr>
              <a:t> </a:t>
            </a:r>
            <a:r>
              <a:rPr sz="3400" spc="-10" dirty="0">
                <a:solidFill>
                  <a:srgbClr val="34A5DA"/>
                </a:solidFill>
                <a:latin typeface="AvenirNext-Medium"/>
                <a:cs typeface="AvenirNext-Medium"/>
              </a:rPr>
              <a:t>times</a:t>
            </a:r>
            <a:endParaRPr sz="3400">
              <a:latin typeface="AvenirNext-Medium"/>
              <a:cs typeface="AvenirNext-Medium"/>
            </a:endParaRPr>
          </a:p>
          <a:p>
            <a:pPr marL="12700">
              <a:lnSpc>
                <a:spcPct val="100000"/>
              </a:lnSpc>
              <a:spcBef>
                <a:spcPts val="3170"/>
              </a:spcBef>
            </a:pPr>
            <a:r>
              <a:rPr sz="5325" baseline="-5477" dirty="0">
                <a:solidFill>
                  <a:srgbClr val="34A5DA"/>
                </a:solidFill>
                <a:latin typeface="Lucida Grande"/>
                <a:cs typeface="Lucida Grande"/>
              </a:rPr>
              <a:t>▸</a:t>
            </a:r>
            <a:r>
              <a:rPr sz="5325" spc="675" baseline="-5477" dirty="0">
                <a:solidFill>
                  <a:srgbClr val="34A5DA"/>
                </a:solidFill>
                <a:latin typeface="Lucida Grande"/>
                <a:cs typeface="Lucida Grande"/>
              </a:rPr>
              <a:t> </a:t>
            </a:r>
            <a:r>
              <a:rPr sz="3400" dirty="0">
                <a:solidFill>
                  <a:srgbClr val="222222"/>
                </a:solidFill>
                <a:latin typeface="AvenirNext-Medium"/>
                <a:cs typeface="AvenirNext-Medium"/>
              </a:rPr>
              <a:t>Usually</a:t>
            </a:r>
            <a:r>
              <a:rPr sz="3400" spc="-10" dirty="0">
                <a:solidFill>
                  <a:srgbClr val="222222"/>
                </a:solidFill>
                <a:latin typeface="AvenirNext-Medium"/>
                <a:cs typeface="AvenirNext-Medium"/>
              </a:rPr>
              <a:t> </a:t>
            </a:r>
            <a:r>
              <a:rPr sz="3400" dirty="0">
                <a:solidFill>
                  <a:srgbClr val="222222"/>
                </a:solidFill>
                <a:latin typeface="AvenirNext-Medium"/>
                <a:cs typeface="AvenirNext-Medium"/>
              </a:rPr>
              <a:t>used</a:t>
            </a:r>
            <a:r>
              <a:rPr sz="3400" spc="-10" dirty="0">
                <a:solidFill>
                  <a:srgbClr val="222222"/>
                </a:solidFill>
                <a:latin typeface="AvenirNext-Medium"/>
                <a:cs typeface="AvenirNext-Medium"/>
              </a:rPr>
              <a:t> </a:t>
            </a:r>
            <a:r>
              <a:rPr sz="3400" dirty="0">
                <a:solidFill>
                  <a:srgbClr val="222222"/>
                </a:solidFill>
                <a:latin typeface="AvenirNext-Medium"/>
                <a:cs typeface="AvenirNext-Medium"/>
              </a:rPr>
              <a:t>when</a:t>
            </a:r>
            <a:r>
              <a:rPr sz="3400" spc="-10" dirty="0">
                <a:solidFill>
                  <a:srgbClr val="222222"/>
                </a:solidFill>
                <a:latin typeface="AvenirNext-Medium"/>
                <a:cs typeface="AvenirNext-Medium"/>
              </a:rPr>
              <a:t> </a:t>
            </a:r>
            <a:r>
              <a:rPr sz="3400" dirty="0">
                <a:solidFill>
                  <a:srgbClr val="222222"/>
                </a:solidFill>
                <a:latin typeface="AvenirNext-Medium"/>
                <a:cs typeface="AvenirNext-Medium"/>
              </a:rPr>
              <a:t>number</a:t>
            </a:r>
            <a:r>
              <a:rPr sz="3400" spc="-10" dirty="0">
                <a:solidFill>
                  <a:srgbClr val="222222"/>
                </a:solidFill>
                <a:latin typeface="AvenirNext-Medium"/>
                <a:cs typeface="AvenirNext-Medium"/>
              </a:rPr>
              <a:t> </a:t>
            </a:r>
            <a:r>
              <a:rPr sz="3400" dirty="0">
                <a:solidFill>
                  <a:srgbClr val="222222"/>
                </a:solidFill>
                <a:latin typeface="AvenirNext-Medium"/>
                <a:cs typeface="AvenirNext-Medium"/>
              </a:rPr>
              <a:t>of</a:t>
            </a:r>
            <a:r>
              <a:rPr sz="3400" spc="70" dirty="0">
                <a:solidFill>
                  <a:srgbClr val="222222"/>
                </a:solidFill>
                <a:latin typeface="AvenirNext-Medium"/>
                <a:cs typeface="AvenirNext-Medium"/>
              </a:rPr>
              <a:t> </a:t>
            </a:r>
            <a:r>
              <a:rPr sz="3400" dirty="0">
                <a:solidFill>
                  <a:srgbClr val="222222"/>
                </a:solidFill>
                <a:latin typeface="AvenirNext-Medium"/>
                <a:cs typeface="AvenirNext-Medium"/>
              </a:rPr>
              <a:t>iterations</a:t>
            </a:r>
            <a:r>
              <a:rPr sz="3400" spc="-10" dirty="0">
                <a:solidFill>
                  <a:srgbClr val="222222"/>
                </a:solidFill>
                <a:latin typeface="AvenirNext-Medium"/>
                <a:cs typeface="AvenirNext-Medium"/>
              </a:rPr>
              <a:t> </a:t>
            </a:r>
            <a:r>
              <a:rPr sz="3400" spc="-10" dirty="0">
                <a:solidFill>
                  <a:srgbClr val="E42832"/>
                </a:solidFill>
                <a:latin typeface="AvenirNext-Medium"/>
                <a:cs typeface="AvenirNext-Medium"/>
              </a:rPr>
              <a:t>depends</a:t>
            </a:r>
            <a:endParaRPr sz="3400">
              <a:latin typeface="AvenirNext-Medium"/>
              <a:cs typeface="AvenirNext-Medium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383720" y="451792"/>
            <a:ext cx="1720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838787"/>
                </a:solidFill>
                <a:latin typeface="DIN Alternate"/>
                <a:cs typeface="DIN Alternate"/>
              </a:rPr>
              <a:t>5</a:t>
            </a:r>
            <a:endParaRPr sz="2400">
              <a:latin typeface="DIN Alternate"/>
              <a:cs typeface="DIN Alternat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477189"/>
            <a:ext cx="69056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10" dirty="0">
                <a:solidFill>
                  <a:srgbClr val="838787"/>
                </a:solidFill>
                <a:latin typeface="DIN Alternate"/>
                <a:cs typeface="DIN Alternate"/>
              </a:rPr>
              <a:t>INTRODUCTION</a:t>
            </a:r>
            <a:r>
              <a:rPr sz="2400" spc="295" dirty="0">
                <a:solidFill>
                  <a:srgbClr val="838787"/>
                </a:solidFill>
                <a:latin typeface="DIN Alternate"/>
                <a:cs typeface="DIN Alternate"/>
              </a:rPr>
              <a:t> </a:t>
            </a:r>
            <a:r>
              <a:rPr sz="2400" spc="60" dirty="0">
                <a:solidFill>
                  <a:srgbClr val="838787"/>
                </a:solidFill>
                <a:latin typeface="DIN Alternate"/>
                <a:cs typeface="DIN Alternate"/>
              </a:rPr>
              <a:t>TO</a:t>
            </a:r>
            <a:r>
              <a:rPr sz="2400" spc="300" dirty="0">
                <a:solidFill>
                  <a:srgbClr val="838787"/>
                </a:solidFill>
                <a:latin typeface="DIN Alternate"/>
                <a:cs typeface="DIN Alternate"/>
              </a:rPr>
              <a:t> </a:t>
            </a:r>
            <a:r>
              <a:rPr sz="2400" dirty="0">
                <a:solidFill>
                  <a:srgbClr val="838787"/>
                </a:solidFill>
                <a:latin typeface="DIN Alternate"/>
                <a:cs typeface="DIN Alternate"/>
              </a:rPr>
              <a:t>JAVA:</a:t>
            </a:r>
            <a:r>
              <a:rPr sz="2400" spc="300" dirty="0">
                <a:solidFill>
                  <a:srgbClr val="838787"/>
                </a:solidFill>
                <a:latin typeface="DIN Alternate"/>
                <a:cs typeface="DIN Alternate"/>
              </a:rPr>
              <a:t> </a:t>
            </a:r>
            <a:r>
              <a:rPr sz="2400" spc="95" dirty="0">
                <a:solidFill>
                  <a:srgbClr val="838787"/>
                </a:solidFill>
                <a:latin typeface="DIN Alternate"/>
                <a:cs typeface="DIN Alternate"/>
              </a:rPr>
              <a:t>LOOPING</a:t>
            </a:r>
            <a:r>
              <a:rPr sz="2400" spc="295" dirty="0">
                <a:solidFill>
                  <a:srgbClr val="838787"/>
                </a:solidFill>
                <a:latin typeface="DIN Alternate"/>
                <a:cs typeface="DIN Alternate"/>
              </a:rPr>
              <a:t> </a:t>
            </a:r>
            <a:r>
              <a:rPr sz="2400" spc="70" dirty="0">
                <a:solidFill>
                  <a:srgbClr val="838787"/>
                </a:solidFill>
                <a:latin typeface="DIN Alternate"/>
                <a:cs typeface="DIN Alternate"/>
              </a:rPr>
              <a:t>STATEMENTS</a:t>
            </a:r>
            <a:endParaRPr sz="2400">
              <a:latin typeface="DIN Alternate"/>
              <a:cs typeface="DIN Alternat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4500" y="1404320"/>
            <a:ext cx="48272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dirty="0">
                <a:solidFill>
                  <a:srgbClr val="34A5DA"/>
                </a:solidFill>
                <a:latin typeface="DIN Condensed"/>
                <a:cs typeface="DIN Condensed"/>
              </a:rPr>
              <a:t>WHILE LOOP: </a:t>
            </a:r>
            <a:r>
              <a:rPr sz="4800" b="1" spc="-20" dirty="0">
                <a:solidFill>
                  <a:srgbClr val="34A5DA"/>
                </a:solidFill>
                <a:latin typeface="DIN Condensed"/>
                <a:cs typeface="DIN Condensed"/>
              </a:rPr>
              <a:t>FLOWCHART</a:t>
            </a:r>
            <a:endParaRPr sz="4800">
              <a:latin typeface="DIN Condensed"/>
              <a:cs typeface="DIN Condense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383720" y="451792"/>
            <a:ext cx="1720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838787"/>
                </a:solidFill>
                <a:latin typeface="DIN Alternate"/>
                <a:cs typeface="DIN Alternate"/>
              </a:rPr>
              <a:t>6</a:t>
            </a:r>
            <a:endParaRPr sz="2400">
              <a:latin typeface="DIN Alternate"/>
              <a:cs typeface="DIN Alternate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634229" y="3823970"/>
            <a:ext cx="3737610" cy="5146040"/>
            <a:chOff x="4634229" y="3823970"/>
            <a:chExt cx="3737610" cy="5146040"/>
          </a:xfrm>
        </p:grpSpPr>
        <p:sp>
          <p:nvSpPr>
            <p:cNvPr id="6" name="object 6"/>
            <p:cNvSpPr/>
            <p:nvPr/>
          </p:nvSpPr>
          <p:spPr>
            <a:xfrm>
              <a:off x="5548629" y="3823970"/>
              <a:ext cx="1905000" cy="1270000"/>
            </a:xfrm>
            <a:custGeom>
              <a:avLst/>
              <a:gdLst/>
              <a:ahLst/>
              <a:cxnLst/>
              <a:rect l="l" t="t" r="r" b="b"/>
              <a:pathLst>
                <a:path w="1905000" h="1270000">
                  <a:moveTo>
                    <a:pt x="952500" y="0"/>
                  </a:moveTo>
                  <a:lnTo>
                    <a:pt x="0" y="635000"/>
                  </a:lnTo>
                  <a:lnTo>
                    <a:pt x="952500" y="1270000"/>
                  </a:lnTo>
                  <a:lnTo>
                    <a:pt x="1905000" y="635000"/>
                  </a:lnTo>
                  <a:lnTo>
                    <a:pt x="952500" y="0"/>
                  </a:lnTo>
                  <a:close/>
                </a:path>
              </a:pathLst>
            </a:custGeom>
            <a:solidFill>
              <a:srgbClr val="34A5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501129" y="7100570"/>
              <a:ext cx="0" cy="459740"/>
            </a:xfrm>
            <a:custGeom>
              <a:avLst/>
              <a:gdLst/>
              <a:ahLst/>
              <a:cxnLst/>
              <a:rect l="l" t="t" r="r" b="b"/>
              <a:pathLst>
                <a:path h="459740">
                  <a:moveTo>
                    <a:pt x="0" y="0"/>
                  </a:moveTo>
                  <a:lnTo>
                    <a:pt x="0" y="459739"/>
                  </a:lnTo>
                </a:path>
              </a:pathLst>
            </a:custGeom>
            <a:ln w="25400">
              <a:solidFill>
                <a:srgbClr val="34A5D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648118" y="7533640"/>
              <a:ext cx="1854835" cy="38100"/>
            </a:xfrm>
            <a:custGeom>
              <a:avLst/>
              <a:gdLst/>
              <a:ahLst/>
              <a:cxnLst/>
              <a:rect l="l" t="t" r="r" b="b"/>
              <a:pathLst>
                <a:path w="1854834" h="38100">
                  <a:moveTo>
                    <a:pt x="173" y="0"/>
                  </a:moveTo>
                  <a:lnTo>
                    <a:pt x="1854368" y="12699"/>
                  </a:lnTo>
                  <a:lnTo>
                    <a:pt x="1854194" y="38099"/>
                  </a:lnTo>
                  <a:lnTo>
                    <a:pt x="0" y="25399"/>
                  </a:lnTo>
                  <a:lnTo>
                    <a:pt x="173" y="0"/>
                  </a:lnTo>
                  <a:close/>
                </a:path>
              </a:pathLst>
            </a:custGeom>
            <a:solidFill>
              <a:srgbClr val="34A5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646929" y="4454094"/>
              <a:ext cx="0" cy="3103880"/>
            </a:xfrm>
            <a:custGeom>
              <a:avLst/>
              <a:gdLst/>
              <a:ahLst/>
              <a:cxnLst/>
              <a:rect l="l" t="t" r="r" b="b"/>
              <a:pathLst>
                <a:path h="3103879">
                  <a:moveTo>
                    <a:pt x="0" y="3103676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34A5D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641214" y="4458970"/>
              <a:ext cx="787400" cy="0"/>
            </a:xfrm>
            <a:custGeom>
              <a:avLst/>
              <a:gdLst/>
              <a:ahLst/>
              <a:cxnLst/>
              <a:rect l="l" t="t" r="r" b="b"/>
              <a:pathLst>
                <a:path w="787400">
                  <a:moveTo>
                    <a:pt x="0" y="0"/>
                  </a:moveTo>
                  <a:lnTo>
                    <a:pt x="774700" y="0"/>
                  </a:lnTo>
                  <a:lnTo>
                    <a:pt x="787400" y="0"/>
                  </a:lnTo>
                </a:path>
              </a:pathLst>
            </a:custGeom>
            <a:ln w="25400">
              <a:solidFill>
                <a:srgbClr val="34A5D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415914" y="4398010"/>
              <a:ext cx="101600" cy="121920"/>
            </a:xfrm>
            <a:custGeom>
              <a:avLst/>
              <a:gdLst/>
              <a:ahLst/>
              <a:cxnLst/>
              <a:rect l="l" t="t" r="r" b="b"/>
              <a:pathLst>
                <a:path w="101600" h="121920">
                  <a:moveTo>
                    <a:pt x="0" y="121920"/>
                  </a:moveTo>
                  <a:lnTo>
                    <a:pt x="101600" y="60960"/>
                  </a:lnTo>
                  <a:lnTo>
                    <a:pt x="0" y="0"/>
                  </a:lnTo>
                </a:path>
                <a:path w="101600" h="121920">
                  <a:moveTo>
                    <a:pt x="0" y="60960"/>
                  </a:moveTo>
                  <a:lnTo>
                    <a:pt x="101600" y="60960"/>
                  </a:lnTo>
                </a:path>
              </a:pathLst>
            </a:custGeom>
            <a:ln w="25400">
              <a:solidFill>
                <a:srgbClr val="34A5D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472044" y="4458970"/>
              <a:ext cx="891540" cy="0"/>
            </a:xfrm>
            <a:custGeom>
              <a:avLst/>
              <a:gdLst/>
              <a:ahLst/>
              <a:cxnLst/>
              <a:rect l="l" t="t" r="r" b="b"/>
              <a:pathLst>
                <a:path w="891540">
                  <a:moveTo>
                    <a:pt x="0" y="0"/>
                  </a:moveTo>
                  <a:lnTo>
                    <a:pt x="891540" y="0"/>
                  </a:lnTo>
                </a:path>
              </a:pathLst>
            </a:custGeom>
            <a:ln w="25400">
              <a:solidFill>
                <a:srgbClr val="34A5D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341359" y="4454077"/>
              <a:ext cx="30480" cy="3637279"/>
            </a:xfrm>
            <a:custGeom>
              <a:avLst/>
              <a:gdLst/>
              <a:ahLst/>
              <a:cxnLst/>
              <a:rect l="l" t="t" r="r" b="b"/>
              <a:pathLst>
                <a:path w="30479" h="3637279">
                  <a:moveTo>
                    <a:pt x="30164" y="33"/>
                  </a:moveTo>
                  <a:lnTo>
                    <a:pt x="25400" y="3637110"/>
                  </a:lnTo>
                  <a:lnTo>
                    <a:pt x="0" y="3637076"/>
                  </a:lnTo>
                  <a:lnTo>
                    <a:pt x="4764" y="0"/>
                  </a:lnTo>
                  <a:lnTo>
                    <a:pt x="30164" y="33"/>
                  </a:lnTo>
                  <a:close/>
                </a:path>
              </a:pathLst>
            </a:custGeom>
            <a:solidFill>
              <a:srgbClr val="34A5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501129" y="8081010"/>
              <a:ext cx="0" cy="771525"/>
            </a:xfrm>
            <a:custGeom>
              <a:avLst/>
              <a:gdLst/>
              <a:ahLst/>
              <a:cxnLst/>
              <a:rect l="l" t="t" r="r" b="b"/>
              <a:pathLst>
                <a:path h="771525">
                  <a:moveTo>
                    <a:pt x="0" y="0"/>
                  </a:moveTo>
                  <a:lnTo>
                    <a:pt x="0" y="758444"/>
                  </a:lnTo>
                  <a:lnTo>
                    <a:pt x="0" y="771144"/>
                  </a:lnTo>
                </a:path>
              </a:pathLst>
            </a:custGeom>
            <a:ln w="25400">
              <a:solidFill>
                <a:srgbClr val="34A5D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37629" y="8843009"/>
              <a:ext cx="127000" cy="127000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6502401" y="8091171"/>
              <a:ext cx="1854200" cy="0"/>
            </a:xfrm>
            <a:custGeom>
              <a:avLst/>
              <a:gdLst/>
              <a:ahLst/>
              <a:cxnLst/>
              <a:rect l="l" t="t" r="r" b="b"/>
              <a:pathLst>
                <a:path w="1854200">
                  <a:moveTo>
                    <a:pt x="1854200" y="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34A5D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5548629" y="6135370"/>
            <a:ext cx="1905000" cy="889000"/>
          </a:xfrm>
          <a:prstGeom prst="rect">
            <a:avLst/>
          </a:prstGeom>
          <a:solidFill>
            <a:srgbClr val="34A5DA"/>
          </a:solidFill>
        </p:spPr>
        <p:txBody>
          <a:bodyPr vert="horz" wrap="square" lIns="0" tIns="268605" rIns="0" bIns="0" rtlCol="0">
            <a:spAutoFit/>
          </a:bodyPr>
          <a:lstStyle/>
          <a:p>
            <a:pPr marL="273050">
              <a:lnSpc>
                <a:spcPct val="100000"/>
              </a:lnSpc>
              <a:spcBef>
                <a:spcPts val="2115"/>
              </a:spcBef>
            </a:pPr>
            <a:r>
              <a:rPr sz="2000" dirty="0">
                <a:solidFill>
                  <a:srgbClr val="FFFFFF"/>
                </a:solidFill>
                <a:latin typeface="AvenirNext-Medium"/>
                <a:cs typeface="AvenirNext-Medium"/>
              </a:rPr>
              <a:t>Code</a:t>
            </a:r>
            <a:r>
              <a:rPr sz="2000" spc="-25" dirty="0">
                <a:solidFill>
                  <a:srgbClr val="FFFFFF"/>
                </a:solidFill>
                <a:latin typeface="AvenirNext-Medium"/>
                <a:cs typeface="AvenirNext-Medium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venirNext-Medium"/>
                <a:cs typeface="AvenirNext-Medium"/>
              </a:rPr>
              <a:t>Block</a:t>
            </a:r>
            <a:endParaRPr sz="2000">
              <a:latin typeface="AvenirNext-Medium"/>
              <a:cs typeface="AvenirNext-Medium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6427470" y="2882900"/>
            <a:ext cx="147320" cy="889000"/>
            <a:chOff x="6427470" y="2882900"/>
            <a:chExt cx="147320" cy="889000"/>
          </a:xfrm>
        </p:grpSpPr>
        <p:sp>
          <p:nvSpPr>
            <p:cNvPr id="19" name="object 19"/>
            <p:cNvSpPr/>
            <p:nvPr/>
          </p:nvSpPr>
          <p:spPr>
            <a:xfrm>
              <a:off x="6501130" y="2971800"/>
              <a:ext cx="0" cy="698500"/>
            </a:xfrm>
            <a:custGeom>
              <a:avLst/>
              <a:gdLst/>
              <a:ahLst/>
              <a:cxnLst/>
              <a:rect l="l" t="t" r="r" b="b"/>
              <a:pathLst>
                <a:path h="698500">
                  <a:moveTo>
                    <a:pt x="0" y="0"/>
                  </a:moveTo>
                  <a:lnTo>
                    <a:pt x="0" y="12700"/>
                  </a:lnTo>
                  <a:lnTo>
                    <a:pt x="0" y="685800"/>
                  </a:lnTo>
                  <a:lnTo>
                    <a:pt x="0" y="698500"/>
                  </a:lnTo>
                </a:path>
              </a:pathLst>
            </a:custGeom>
            <a:ln w="25400">
              <a:solidFill>
                <a:srgbClr val="34A5D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440170" y="3657600"/>
              <a:ext cx="121920" cy="101600"/>
            </a:xfrm>
            <a:custGeom>
              <a:avLst/>
              <a:gdLst/>
              <a:ahLst/>
              <a:cxnLst/>
              <a:rect l="l" t="t" r="r" b="b"/>
              <a:pathLst>
                <a:path w="121920" h="101600">
                  <a:moveTo>
                    <a:pt x="0" y="0"/>
                  </a:moveTo>
                  <a:lnTo>
                    <a:pt x="60960" y="101600"/>
                  </a:lnTo>
                  <a:lnTo>
                    <a:pt x="121920" y="0"/>
                  </a:lnTo>
                </a:path>
                <a:path w="121920" h="101600">
                  <a:moveTo>
                    <a:pt x="60960" y="0"/>
                  </a:moveTo>
                  <a:lnTo>
                    <a:pt x="60960" y="101600"/>
                  </a:lnTo>
                </a:path>
              </a:pathLst>
            </a:custGeom>
            <a:ln w="25400">
              <a:solidFill>
                <a:srgbClr val="34A5D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50330" y="2882900"/>
              <a:ext cx="101600" cy="101600"/>
            </a:xfrm>
            <a:prstGeom prst="rect">
              <a:avLst/>
            </a:prstGeom>
          </p:spPr>
        </p:pic>
      </p:grpSp>
      <p:grpSp>
        <p:nvGrpSpPr>
          <p:cNvPr id="22" name="object 22"/>
          <p:cNvGrpSpPr/>
          <p:nvPr/>
        </p:nvGrpSpPr>
        <p:grpSpPr>
          <a:xfrm>
            <a:off x="6427470" y="5170170"/>
            <a:ext cx="147320" cy="889000"/>
            <a:chOff x="6427470" y="5170170"/>
            <a:chExt cx="147320" cy="889000"/>
          </a:xfrm>
        </p:grpSpPr>
        <p:sp>
          <p:nvSpPr>
            <p:cNvPr id="23" name="object 23"/>
            <p:cNvSpPr/>
            <p:nvPr/>
          </p:nvSpPr>
          <p:spPr>
            <a:xfrm>
              <a:off x="6501130" y="5170170"/>
              <a:ext cx="0" cy="787400"/>
            </a:xfrm>
            <a:custGeom>
              <a:avLst/>
              <a:gdLst/>
              <a:ahLst/>
              <a:cxnLst/>
              <a:rect l="l" t="t" r="r" b="b"/>
              <a:pathLst>
                <a:path h="787400">
                  <a:moveTo>
                    <a:pt x="0" y="0"/>
                  </a:moveTo>
                  <a:lnTo>
                    <a:pt x="0" y="774700"/>
                  </a:lnTo>
                  <a:lnTo>
                    <a:pt x="0" y="787400"/>
                  </a:lnTo>
                </a:path>
              </a:pathLst>
            </a:custGeom>
            <a:ln w="25400">
              <a:solidFill>
                <a:srgbClr val="34A5D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440170" y="5944870"/>
              <a:ext cx="121920" cy="101600"/>
            </a:xfrm>
            <a:custGeom>
              <a:avLst/>
              <a:gdLst/>
              <a:ahLst/>
              <a:cxnLst/>
              <a:rect l="l" t="t" r="r" b="b"/>
              <a:pathLst>
                <a:path w="121920" h="101600">
                  <a:moveTo>
                    <a:pt x="0" y="0"/>
                  </a:moveTo>
                  <a:lnTo>
                    <a:pt x="60960" y="101600"/>
                  </a:lnTo>
                  <a:lnTo>
                    <a:pt x="121920" y="0"/>
                  </a:lnTo>
                </a:path>
                <a:path w="121920" h="101600">
                  <a:moveTo>
                    <a:pt x="60960" y="0"/>
                  </a:moveTo>
                  <a:lnTo>
                    <a:pt x="60960" y="101600"/>
                  </a:lnTo>
                </a:path>
              </a:pathLst>
            </a:custGeom>
            <a:ln w="25400">
              <a:solidFill>
                <a:srgbClr val="34A5D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5857240" y="4270757"/>
            <a:ext cx="2276475" cy="1264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225"/>
              </a:lnSpc>
              <a:spcBef>
                <a:spcPts val="100"/>
              </a:spcBef>
            </a:pPr>
            <a:r>
              <a:rPr sz="2000" spc="-10" dirty="0">
                <a:solidFill>
                  <a:srgbClr val="FFFFFF"/>
                </a:solidFill>
                <a:latin typeface="AvenirNext-Medium"/>
                <a:cs typeface="AvenirNext-Medium"/>
              </a:rPr>
              <a:t>Condition</a:t>
            </a:r>
            <a:endParaRPr sz="2000">
              <a:latin typeface="AvenirNext-Medium"/>
              <a:cs typeface="AvenirNext-Medium"/>
            </a:endParaRPr>
          </a:p>
          <a:p>
            <a:pPr marL="1668780">
              <a:lnSpc>
                <a:spcPts val="2225"/>
              </a:lnSpc>
            </a:pPr>
            <a:r>
              <a:rPr sz="2000" spc="-10" dirty="0">
                <a:solidFill>
                  <a:srgbClr val="18679A"/>
                </a:solidFill>
                <a:latin typeface="AvenirNext-Medium"/>
                <a:cs typeface="AvenirNext-Medium"/>
              </a:rPr>
              <a:t>False</a:t>
            </a:r>
            <a:endParaRPr sz="2000">
              <a:latin typeface="AvenirNext-Medium"/>
              <a:cs typeface="AvenirNext-Medium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100">
              <a:latin typeface="AvenirNext-Medium"/>
              <a:cs typeface="AvenirNext-Medium"/>
            </a:endParaRPr>
          </a:p>
          <a:p>
            <a:pPr marL="732155">
              <a:lnSpc>
                <a:spcPct val="100000"/>
              </a:lnSpc>
            </a:pPr>
            <a:r>
              <a:rPr sz="2000" spc="-20" dirty="0">
                <a:solidFill>
                  <a:srgbClr val="18679A"/>
                </a:solidFill>
                <a:latin typeface="AvenirNext-Medium"/>
                <a:cs typeface="AvenirNext-Medium"/>
              </a:rPr>
              <a:t>True</a:t>
            </a:r>
            <a:endParaRPr sz="2000">
              <a:latin typeface="AvenirNext-Medium"/>
              <a:cs typeface="AvenirNext-Medium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477189"/>
            <a:ext cx="69056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10" dirty="0">
                <a:solidFill>
                  <a:srgbClr val="838787"/>
                </a:solidFill>
                <a:latin typeface="DIN Alternate"/>
                <a:cs typeface="DIN Alternate"/>
              </a:rPr>
              <a:t>INTRODUCTION</a:t>
            </a:r>
            <a:r>
              <a:rPr sz="2400" b="1" spc="295" dirty="0">
                <a:solidFill>
                  <a:srgbClr val="838787"/>
                </a:solidFill>
                <a:latin typeface="DIN Alternate"/>
                <a:cs typeface="DIN Alternate"/>
              </a:rPr>
              <a:t> </a:t>
            </a:r>
            <a:r>
              <a:rPr sz="2400" b="1" spc="60" dirty="0">
                <a:solidFill>
                  <a:srgbClr val="838787"/>
                </a:solidFill>
                <a:latin typeface="DIN Alternate"/>
                <a:cs typeface="DIN Alternate"/>
              </a:rPr>
              <a:t>TO</a:t>
            </a:r>
            <a:r>
              <a:rPr sz="2400" b="1" spc="300" dirty="0">
                <a:solidFill>
                  <a:srgbClr val="838787"/>
                </a:solidFill>
                <a:latin typeface="DIN Alternate"/>
                <a:cs typeface="DIN Alternate"/>
              </a:rPr>
              <a:t> </a:t>
            </a:r>
            <a:r>
              <a:rPr sz="2400" b="1" dirty="0">
                <a:solidFill>
                  <a:srgbClr val="838787"/>
                </a:solidFill>
                <a:latin typeface="DIN Alternate"/>
                <a:cs typeface="DIN Alternate"/>
              </a:rPr>
              <a:t>JAVA:</a:t>
            </a:r>
            <a:r>
              <a:rPr sz="2400" b="1" spc="300" dirty="0">
                <a:solidFill>
                  <a:srgbClr val="838787"/>
                </a:solidFill>
                <a:latin typeface="DIN Alternate"/>
                <a:cs typeface="DIN Alternate"/>
              </a:rPr>
              <a:t> </a:t>
            </a:r>
            <a:r>
              <a:rPr sz="2400" b="1" spc="95" dirty="0">
                <a:solidFill>
                  <a:srgbClr val="838787"/>
                </a:solidFill>
                <a:latin typeface="DIN Alternate"/>
                <a:cs typeface="DIN Alternate"/>
              </a:rPr>
              <a:t>LOOPING</a:t>
            </a:r>
            <a:r>
              <a:rPr sz="2400" b="1" spc="295" dirty="0">
                <a:solidFill>
                  <a:srgbClr val="838787"/>
                </a:solidFill>
                <a:latin typeface="DIN Alternate"/>
                <a:cs typeface="DIN Alternate"/>
              </a:rPr>
              <a:t> </a:t>
            </a:r>
            <a:r>
              <a:rPr sz="2400" b="1" spc="70" dirty="0">
                <a:solidFill>
                  <a:srgbClr val="838787"/>
                </a:solidFill>
                <a:latin typeface="DIN Alternate"/>
                <a:cs typeface="DIN Alternate"/>
              </a:rPr>
              <a:t>STATEMENTS</a:t>
            </a:r>
            <a:endParaRPr sz="2400">
              <a:latin typeface="DIN Alternate"/>
              <a:cs typeface="DIN Alternate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WHILE LOOP: </a:t>
            </a:r>
            <a:r>
              <a:rPr spc="-45" dirty="0"/>
              <a:t>SYNTAX</a:t>
            </a:r>
          </a:p>
        </p:txBody>
      </p:sp>
      <p:sp>
        <p:nvSpPr>
          <p:cNvPr id="4" name="object 4"/>
          <p:cNvSpPr/>
          <p:nvPr/>
        </p:nvSpPr>
        <p:spPr>
          <a:xfrm>
            <a:off x="3327522" y="2946400"/>
            <a:ext cx="6350000" cy="5715000"/>
          </a:xfrm>
          <a:custGeom>
            <a:avLst/>
            <a:gdLst/>
            <a:ahLst/>
            <a:cxnLst/>
            <a:rect l="l" t="t" r="r" b="b"/>
            <a:pathLst>
              <a:path w="6350000" h="5715000">
                <a:moveTo>
                  <a:pt x="6225468" y="118"/>
                </a:moveTo>
                <a:lnTo>
                  <a:pt x="155189" y="0"/>
                </a:lnTo>
                <a:lnTo>
                  <a:pt x="124281" y="118"/>
                </a:lnTo>
                <a:lnTo>
                  <a:pt x="99357" y="950"/>
                </a:lnTo>
                <a:lnTo>
                  <a:pt x="45459" y="16783"/>
                </a:lnTo>
                <a:lnTo>
                  <a:pt x="16662" y="45583"/>
                </a:lnTo>
                <a:lnTo>
                  <a:pt x="832" y="99480"/>
                </a:lnTo>
                <a:lnTo>
                  <a:pt x="0" y="124405"/>
                </a:lnTo>
                <a:lnTo>
                  <a:pt x="0" y="5590594"/>
                </a:lnTo>
                <a:lnTo>
                  <a:pt x="3090" y="5635317"/>
                </a:lnTo>
                <a:lnTo>
                  <a:pt x="29492" y="5685383"/>
                </a:lnTo>
                <a:lnTo>
                  <a:pt x="64041" y="5707392"/>
                </a:lnTo>
                <a:lnTo>
                  <a:pt x="124281" y="5714881"/>
                </a:lnTo>
                <a:lnTo>
                  <a:pt x="6225468" y="5714881"/>
                </a:lnTo>
                <a:lnTo>
                  <a:pt x="6270192" y="5711790"/>
                </a:lnTo>
                <a:lnTo>
                  <a:pt x="6320258" y="5685383"/>
                </a:lnTo>
                <a:lnTo>
                  <a:pt x="6342261" y="5650839"/>
                </a:lnTo>
                <a:lnTo>
                  <a:pt x="6349762" y="5590594"/>
                </a:lnTo>
                <a:lnTo>
                  <a:pt x="6349762" y="124405"/>
                </a:lnTo>
                <a:lnTo>
                  <a:pt x="6346666" y="79682"/>
                </a:lnTo>
                <a:lnTo>
                  <a:pt x="6320258" y="29616"/>
                </a:lnTo>
                <a:lnTo>
                  <a:pt x="6285720" y="7607"/>
                </a:lnTo>
                <a:lnTo>
                  <a:pt x="6225468" y="118"/>
                </a:lnTo>
                <a:close/>
              </a:path>
            </a:pathLst>
          </a:custGeom>
          <a:solidFill>
            <a:srgbClr val="A7AAA9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395979" y="5192626"/>
            <a:ext cx="4001770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3060"/>
              </a:lnSpc>
              <a:spcBef>
                <a:spcPts val="100"/>
              </a:spcBef>
              <a:tabLst>
                <a:tab pos="1192530" algn="l"/>
                <a:tab pos="3776979" algn="l"/>
              </a:tabLst>
            </a:pPr>
            <a:r>
              <a:rPr sz="2600" b="1" spc="-10" dirty="0">
                <a:solidFill>
                  <a:srgbClr val="011480"/>
                </a:solidFill>
                <a:latin typeface="Menlo"/>
                <a:cs typeface="Menlo"/>
              </a:rPr>
              <a:t>while</a:t>
            </a:r>
            <a:r>
              <a:rPr sz="2600" b="1" dirty="0">
                <a:solidFill>
                  <a:srgbClr val="011480"/>
                </a:solidFill>
                <a:latin typeface="Menlo"/>
                <a:cs typeface="Menlo"/>
              </a:rPr>
              <a:t>	</a:t>
            </a:r>
            <a:r>
              <a:rPr sz="2600" spc="-10" dirty="0">
                <a:latin typeface="Menlo"/>
                <a:cs typeface="Menlo"/>
              </a:rPr>
              <a:t>(</a:t>
            </a:r>
            <a:r>
              <a:rPr sz="2600" i="1" spc="-10" dirty="0">
                <a:latin typeface="Menlo"/>
                <a:cs typeface="Menlo"/>
              </a:rPr>
              <a:t>expression</a:t>
            </a:r>
            <a:r>
              <a:rPr sz="2600" spc="-10" dirty="0">
                <a:latin typeface="Menlo"/>
                <a:cs typeface="Menlo"/>
              </a:rPr>
              <a:t>)</a:t>
            </a:r>
            <a:r>
              <a:rPr sz="2600" dirty="0">
                <a:latin typeface="Menlo"/>
                <a:cs typeface="Menlo"/>
              </a:rPr>
              <a:t>	</a:t>
            </a:r>
            <a:r>
              <a:rPr sz="2600" spc="-50" dirty="0">
                <a:latin typeface="Menlo"/>
                <a:cs typeface="Menlo"/>
              </a:rPr>
              <a:t>{</a:t>
            </a:r>
            <a:endParaRPr sz="2600">
              <a:latin typeface="Menlo"/>
              <a:cs typeface="Menlo"/>
            </a:endParaRPr>
          </a:p>
          <a:p>
            <a:pPr marL="198755" algn="ctr">
              <a:lnSpc>
                <a:spcPts val="3000"/>
              </a:lnSpc>
            </a:pPr>
            <a:r>
              <a:rPr sz="2600" i="1" spc="-10" dirty="0">
                <a:latin typeface="Menlo"/>
                <a:cs typeface="Menlo"/>
              </a:rPr>
              <a:t>statement...</a:t>
            </a:r>
            <a:r>
              <a:rPr sz="2600" spc="-10" dirty="0">
                <a:latin typeface="Menlo"/>
                <a:cs typeface="Menlo"/>
              </a:rPr>
              <a:t>;</a:t>
            </a:r>
            <a:endParaRPr sz="2600">
              <a:latin typeface="Menlo"/>
              <a:cs typeface="Menlo"/>
            </a:endParaRPr>
          </a:p>
          <a:p>
            <a:pPr marR="3769360" algn="ctr">
              <a:lnSpc>
                <a:spcPts val="3060"/>
              </a:lnSpc>
            </a:pPr>
            <a:r>
              <a:rPr sz="2600" dirty="0">
                <a:latin typeface="Menlo"/>
                <a:cs typeface="Menlo"/>
              </a:rPr>
              <a:t>}</a:t>
            </a:r>
            <a:endParaRPr sz="2600">
              <a:latin typeface="Menlo"/>
              <a:cs typeface="Menl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383720" y="451792"/>
            <a:ext cx="1720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838787"/>
                </a:solidFill>
                <a:latin typeface="DIN Alternate"/>
                <a:cs typeface="DIN Alternate"/>
              </a:rPr>
              <a:t>7</a:t>
            </a:r>
            <a:endParaRPr sz="2400">
              <a:latin typeface="DIN Alternate"/>
              <a:cs typeface="DIN Alternate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721104" y="3830077"/>
            <a:ext cx="5831205" cy="3631565"/>
            <a:chOff x="2721104" y="3830077"/>
            <a:chExt cx="5831205" cy="3631565"/>
          </a:xfrm>
        </p:grpSpPr>
        <p:sp>
          <p:nvSpPr>
            <p:cNvPr id="8" name="object 8"/>
            <p:cNvSpPr/>
            <p:nvPr/>
          </p:nvSpPr>
          <p:spPr>
            <a:xfrm>
              <a:off x="2733804" y="3941992"/>
              <a:ext cx="2025014" cy="1174750"/>
            </a:xfrm>
            <a:custGeom>
              <a:avLst/>
              <a:gdLst/>
              <a:ahLst/>
              <a:cxnLst/>
              <a:rect l="l" t="t" r="r" b="b"/>
              <a:pathLst>
                <a:path w="2025014" h="1174750">
                  <a:moveTo>
                    <a:pt x="2024519" y="1174648"/>
                  </a:moveTo>
                  <a:lnTo>
                    <a:pt x="1984671" y="1130299"/>
                  </a:lnTo>
                  <a:lnTo>
                    <a:pt x="1952635" y="1095996"/>
                  </a:lnTo>
                  <a:lnTo>
                    <a:pt x="1920105" y="1062126"/>
                  </a:lnTo>
                  <a:lnTo>
                    <a:pt x="1887082" y="1028688"/>
                  </a:lnTo>
                  <a:lnTo>
                    <a:pt x="1853565" y="995683"/>
                  </a:lnTo>
                  <a:lnTo>
                    <a:pt x="1819554" y="963110"/>
                  </a:lnTo>
                  <a:lnTo>
                    <a:pt x="1785049" y="930970"/>
                  </a:lnTo>
                  <a:lnTo>
                    <a:pt x="1750051" y="899262"/>
                  </a:lnTo>
                  <a:lnTo>
                    <a:pt x="1714559" y="867987"/>
                  </a:lnTo>
                  <a:lnTo>
                    <a:pt x="1678573" y="837144"/>
                  </a:lnTo>
                  <a:lnTo>
                    <a:pt x="1642094" y="806734"/>
                  </a:lnTo>
                  <a:lnTo>
                    <a:pt x="1605121" y="776756"/>
                  </a:lnTo>
                  <a:lnTo>
                    <a:pt x="1567654" y="747211"/>
                  </a:lnTo>
                  <a:lnTo>
                    <a:pt x="1529693" y="718098"/>
                  </a:lnTo>
                  <a:lnTo>
                    <a:pt x="1491239" y="689418"/>
                  </a:lnTo>
                  <a:lnTo>
                    <a:pt x="1452291" y="661170"/>
                  </a:lnTo>
                  <a:lnTo>
                    <a:pt x="1412849" y="633355"/>
                  </a:lnTo>
                  <a:lnTo>
                    <a:pt x="1372913" y="605972"/>
                  </a:lnTo>
                  <a:lnTo>
                    <a:pt x="1332484" y="579022"/>
                  </a:lnTo>
                  <a:lnTo>
                    <a:pt x="1291561" y="552504"/>
                  </a:lnTo>
                  <a:lnTo>
                    <a:pt x="1250144" y="526418"/>
                  </a:lnTo>
                  <a:lnTo>
                    <a:pt x="1208234" y="500765"/>
                  </a:lnTo>
                  <a:lnTo>
                    <a:pt x="1165830" y="475545"/>
                  </a:lnTo>
                  <a:lnTo>
                    <a:pt x="1122932" y="450757"/>
                  </a:lnTo>
                  <a:lnTo>
                    <a:pt x="1079540" y="426402"/>
                  </a:lnTo>
                  <a:lnTo>
                    <a:pt x="1035655" y="402479"/>
                  </a:lnTo>
                  <a:lnTo>
                    <a:pt x="991275" y="378988"/>
                  </a:lnTo>
                  <a:lnTo>
                    <a:pt x="946402" y="355930"/>
                  </a:lnTo>
                  <a:lnTo>
                    <a:pt x="901036" y="333305"/>
                  </a:lnTo>
                  <a:lnTo>
                    <a:pt x="855175" y="311112"/>
                  </a:lnTo>
                  <a:lnTo>
                    <a:pt x="808821" y="289351"/>
                  </a:lnTo>
                  <a:lnTo>
                    <a:pt x="761973" y="268023"/>
                  </a:lnTo>
                  <a:lnTo>
                    <a:pt x="714631" y="247128"/>
                  </a:lnTo>
                  <a:lnTo>
                    <a:pt x="666796" y="226665"/>
                  </a:lnTo>
                  <a:lnTo>
                    <a:pt x="618466" y="206634"/>
                  </a:lnTo>
                  <a:lnTo>
                    <a:pt x="569643" y="187036"/>
                  </a:lnTo>
                  <a:lnTo>
                    <a:pt x="520326" y="167870"/>
                  </a:lnTo>
                  <a:lnTo>
                    <a:pt x="470516" y="149137"/>
                  </a:lnTo>
                  <a:lnTo>
                    <a:pt x="420211" y="130836"/>
                  </a:lnTo>
                  <a:lnTo>
                    <a:pt x="369413" y="112968"/>
                  </a:lnTo>
                  <a:lnTo>
                    <a:pt x="318121" y="95532"/>
                  </a:lnTo>
                  <a:lnTo>
                    <a:pt x="266335" y="78529"/>
                  </a:lnTo>
                  <a:lnTo>
                    <a:pt x="214056" y="61958"/>
                  </a:lnTo>
                  <a:lnTo>
                    <a:pt x="161282" y="45820"/>
                  </a:lnTo>
                  <a:lnTo>
                    <a:pt x="108015" y="30114"/>
                  </a:lnTo>
                  <a:lnTo>
                    <a:pt x="54254" y="14840"/>
                  </a:lnTo>
                  <a:lnTo>
                    <a:pt x="0" y="0"/>
                  </a:lnTo>
                </a:path>
              </a:pathLst>
            </a:custGeom>
            <a:ln w="25399">
              <a:solidFill>
                <a:srgbClr val="2489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03902" y="5067166"/>
              <a:ext cx="113030" cy="116839"/>
            </a:xfrm>
            <a:custGeom>
              <a:avLst/>
              <a:gdLst/>
              <a:ahLst/>
              <a:cxnLst/>
              <a:rect l="l" t="t" r="r" b="b"/>
              <a:pathLst>
                <a:path w="113029" h="116839">
                  <a:moveTo>
                    <a:pt x="0" y="79733"/>
                  </a:moveTo>
                  <a:lnTo>
                    <a:pt x="112561" y="116728"/>
                  </a:lnTo>
                  <a:lnTo>
                    <a:pt x="92234" y="0"/>
                  </a:lnTo>
                </a:path>
                <a:path w="113029" h="116839">
                  <a:moveTo>
                    <a:pt x="46117" y="39866"/>
                  </a:moveTo>
                  <a:lnTo>
                    <a:pt x="112561" y="116728"/>
                  </a:lnTo>
                </a:path>
              </a:pathLst>
            </a:custGeom>
            <a:ln w="25399">
              <a:solidFill>
                <a:srgbClr val="2489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190863" y="3842777"/>
              <a:ext cx="1348740" cy="1231265"/>
            </a:xfrm>
            <a:custGeom>
              <a:avLst/>
              <a:gdLst/>
              <a:ahLst/>
              <a:cxnLst/>
              <a:rect l="l" t="t" r="r" b="b"/>
              <a:pathLst>
                <a:path w="1348740" h="1231264">
                  <a:moveTo>
                    <a:pt x="0" y="1230756"/>
                  </a:moveTo>
                  <a:lnTo>
                    <a:pt x="37747" y="1177536"/>
                  </a:lnTo>
                  <a:lnTo>
                    <a:pt x="68689" y="1135287"/>
                  </a:lnTo>
                  <a:lnTo>
                    <a:pt x="100014" y="1093544"/>
                  </a:lnTo>
                  <a:lnTo>
                    <a:pt x="131721" y="1052308"/>
                  </a:lnTo>
                  <a:lnTo>
                    <a:pt x="163812" y="1011577"/>
                  </a:lnTo>
                  <a:lnTo>
                    <a:pt x="196285" y="971353"/>
                  </a:lnTo>
                  <a:lnTo>
                    <a:pt x="229141" y="931636"/>
                  </a:lnTo>
                  <a:lnTo>
                    <a:pt x="262380" y="892424"/>
                  </a:lnTo>
                  <a:lnTo>
                    <a:pt x="296001" y="853719"/>
                  </a:lnTo>
                  <a:lnTo>
                    <a:pt x="330006" y="815520"/>
                  </a:lnTo>
                  <a:lnTo>
                    <a:pt x="364393" y="777827"/>
                  </a:lnTo>
                  <a:lnTo>
                    <a:pt x="399163" y="740640"/>
                  </a:lnTo>
                  <a:lnTo>
                    <a:pt x="434316" y="703959"/>
                  </a:lnTo>
                  <a:lnTo>
                    <a:pt x="469852" y="667785"/>
                  </a:lnTo>
                  <a:lnTo>
                    <a:pt x="505771" y="632117"/>
                  </a:lnTo>
                  <a:lnTo>
                    <a:pt x="542073" y="596955"/>
                  </a:lnTo>
                  <a:lnTo>
                    <a:pt x="578758" y="562299"/>
                  </a:lnTo>
                  <a:lnTo>
                    <a:pt x="615826" y="528150"/>
                  </a:lnTo>
                  <a:lnTo>
                    <a:pt x="653276" y="494506"/>
                  </a:lnTo>
                  <a:lnTo>
                    <a:pt x="691110" y="461369"/>
                  </a:lnTo>
                  <a:lnTo>
                    <a:pt x="729326" y="428738"/>
                  </a:lnTo>
                  <a:lnTo>
                    <a:pt x="767926" y="396612"/>
                  </a:lnTo>
                  <a:lnTo>
                    <a:pt x="806908" y="364993"/>
                  </a:lnTo>
                  <a:lnTo>
                    <a:pt x="846274" y="333881"/>
                  </a:lnTo>
                  <a:lnTo>
                    <a:pt x="886022" y="303274"/>
                  </a:lnTo>
                  <a:lnTo>
                    <a:pt x="926154" y="273173"/>
                  </a:lnTo>
                  <a:lnTo>
                    <a:pt x="966668" y="243579"/>
                  </a:lnTo>
                  <a:lnTo>
                    <a:pt x="1007566" y="214490"/>
                  </a:lnTo>
                  <a:lnTo>
                    <a:pt x="1048846" y="185908"/>
                  </a:lnTo>
                  <a:lnTo>
                    <a:pt x="1090510" y="157831"/>
                  </a:lnTo>
                  <a:lnTo>
                    <a:pt x="1132557" y="130261"/>
                  </a:lnTo>
                  <a:lnTo>
                    <a:pt x="1174986" y="103196"/>
                  </a:lnTo>
                  <a:lnTo>
                    <a:pt x="1217799" y="76638"/>
                  </a:lnTo>
                  <a:lnTo>
                    <a:pt x="1260995" y="50586"/>
                  </a:lnTo>
                  <a:lnTo>
                    <a:pt x="1304574" y="25040"/>
                  </a:lnTo>
                  <a:lnTo>
                    <a:pt x="1348536" y="0"/>
                  </a:lnTo>
                </a:path>
              </a:pathLst>
            </a:custGeom>
            <a:ln w="25400">
              <a:solidFill>
                <a:srgbClr val="0C788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140508" y="5028539"/>
              <a:ext cx="107950" cy="118745"/>
            </a:xfrm>
            <a:custGeom>
              <a:avLst/>
              <a:gdLst/>
              <a:ahLst/>
              <a:cxnLst/>
              <a:rect l="l" t="t" r="r" b="b"/>
              <a:pathLst>
                <a:path w="107950" h="118745">
                  <a:moveTo>
                    <a:pt x="7309" y="0"/>
                  </a:moveTo>
                  <a:lnTo>
                    <a:pt x="0" y="118259"/>
                  </a:lnTo>
                  <a:lnTo>
                    <a:pt x="107785" y="69057"/>
                  </a:lnTo>
                </a:path>
                <a:path w="107950" h="118745">
                  <a:moveTo>
                    <a:pt x="57547" y="34528"/>
                  </a:moveTo>
                  <a:lnTo>
                    <a:pt x="0" y="118259"/>
                  </a:lnTo>
                </a:path>
              </a:pathLst>
            </a:custGeom>
            <a:ln w="25400">
              <a:solidFill>
                <a:srgbClr val="0C788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491316" y="6207404"/>
              <a:ext cx="1120775" cy="1241425"/>
            </a:xfrm>
            <a:custGeom>
              <a:avLst/>
              <a:gdLst/>
              <a:ahLst/>
              <a:cxnLst/>
              <a:rect l="l" t="t" r="r" b="b"/>
              <a:pathLst>
                <a:path w="1120775" h="1241425">
                  <a:moveTo>
                    <a:pt x="0" y="0"/>
                  </a:moveTo>
                  <a:lnTo>
                    <a:pt x="19144" y="57333"/>
                  </a:lnTo>
                  <a:lnTo>
                    <a:pt x="35720" y="101953"/>
                  </a:lnTo>
                  <a:lnTo>
                    <a:pt x="53346" y="146026"/>
                  </a:lnTo>
                  <a:lnTo>
                    <a:pt x="72022" y="189553"/>
                  </a:lnTo>
                  <a:lnTo>
                    <a:pt x="91749" y="232533"/>
                  </a:lnTo>
                  <a:lnTo>
                    <a:pt x="112526" y="274967"/>
                  </a:lnTo>
                  <a:lnTo>
                    <a:pt x="134353" y="316854"/>
                  </a:lnTo>
                  <a:lnTo>
                    <a:pt x="157231" y="358195"/>
                  </a:lnTo>
                  <a:lnTo>
                    <a:pt x="181159" y="398989"/>
                  </a:lnTo>
                  <a:lnTo>
                    <a:pt x="206137" y="439236"/>
                  </a:lnTo>
                  <a:lnTo>
                    <a:pt x="232166" y="478937"/>
                  </a:lnTo>
                  <a:lnTo>
                    <a:pt x="259245" y="518092"/>
                  </a:lnTo>
                  <a:lnTo>
                    <a:pt x="287374" y="556700"/>
                  </a:lnTo>
                  <a:lnTo>
                    <a:pt x="316554" y="594762"/>
                  </a:lnTo>
                  <a:lnTo>
                    <a:pt x="346784" y="632277"/>
                  </a:lnTo>
                  <a:lnTo>
                    <a:pt x="378064" y="669245"/>
                  </a:lnTo>
                  <a:lnTo>
                    <a:pt x="410395" y="705667"/>
                  </a:lnTo>
                  <a:lnTo>
                    <a:pt x="443776" y="741543"/>
                  </a:lnTo>
                  <a:lnTo>
                    <a:pt x="478208" y="776872"/>
                  </a:lnTo>
                  <a:lnTo>
                    <a:pt x="513690" y="811654"/>
                  </a:lnTo>
                  <a:lnTo>
                    <a:pt x="550222" y="845890"/>
                  </a:lnTo>
                  <a:lnTo>
                    <a:pt x="587804" y="879580"/>
                  </a:lnTo>
                  <a:lnTo>
                    <a:pt x="626437" y="912723"/>
                  </a:lnTo>
                  <a:lnTo>
                    <a:pt x="666121" y="945320"/>
                  </a:lnTo>
                  <a:lnTo>
                    <a:pt x="706854" y="977370"/>
                  </a:lnTo>
                  <a:lnTo>
                    <a:pt x="748638" y="1008874"/>
                  </a:lnTo>
                  <a:lnTo>
                    <a:pt x="791473" y="1039832"/>
                  </a:lnTo>
                  <a:lnTo>
                    <a:pt x="835357" y="1070243"/>
                  </a:lnTo>
                  <a:lnTo>
                    <a:pt x="880292" y="1100107"/>
                  </a:lnTo>
                  <a:lnTo>
                    <a:pt x="926278" y="1129425"/>
                  </a:lnTo>
                  <a:lnTo>
                    <a:pt x="973314" y="1158197"/>
                  </a:lnTo>
                  <a:lnTo>
                    <a:pt x="1021400" y="1186422"/>
                  </a:lnTo>
                  <a:lnTo>
                    <a:pt x="1070537" y="1214101"/>
                  </a:lnTo>
                  <a:lnTo>
                    <a:pt x="1120724" y="1241234"/>
                  </a:lnTo>
                </a:path>
              </a:pathLst>
            </a:custGeom>
            <a:ln w="25400">
              <a:solidFill>
                <a:srgbClr val="2489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436512" y="6122198"/>
              <a:ext cx="117475" cy="114935"/>
            </a:xfrm>
            <a:custGeom>
              <a:avLst/>
              <a:gdLst/>
              <a:ahLst/>
              <a:cxnLst/>
              <a:rect l="l" t="t" r="r" b="b"/>
              <a:pathLst>
                <a:path w="117475" h="114935">
                  <a:moveTo>
                    <a:pt x="116852" y="79985"/>
                  </a:moveTo>
                  <a:lnTo>
                    <a:pt x="29439" y="0"/>
                  </a:lnTo>
                  <a:lnTo>
                    <a:pt x="0" y="114769"/>
                  </a:lnTo>
                </a:path>
                <a:path w="117475" h="114935">
                  <a:moveTo>
                    <a:pt x="58426" y="97377"/>
                  </a:moveTo>
                  <a:lnTo>
                    <a:pt x="29439" y="0"/>
                  </a:lnTo>
                </a:path>
              </a:pathLst>
            </a:custGeom>
            <a:ln w="25399">
              <a:solidFill>
                <a:srgbClr val="2489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409319" y="3132837"/>
            <a:ext cx="256603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16585">
              <a:lnSpc>
                <a:spcPct val="112500"/>
              </a:lnSpc>
              <a:spcBef>
                <a:spcPts val="100"/>
              </a:spcBef>
            </a:pPr>
            <a:r>
              <a:rPr sz="2000" b="1" dirty="0">
                <a:solidFill>
                  <a:srgbClr val="2489BF"/>
                </a:solidFill>
                <a:latin typeface="Avenir Next"/>
                <a:cs typeface="Avenir Next"/>
              </a:rPr>
              <a:t>while</a:t>
            </a:r>
            <a:r>
              <a:rPr sz="2000" b="1" spc="-10" dirty="0">
                <a:solidFill>
                  <a:srgbClr val="2489BF"/>
                </a:solidFill>
                <a:latin typeface="Avenir Next"/>
                <a:cs typeface="Avenir Next"/>
              </a:rPr>
              <a:t> </a:t>
            </a:r>
            <a:r>
              <a:rPr sz="2000" b="1" spc="-20" dirty="0">
                <a:solidFill>
                  <a:srgbClr val="2489BF"/>
                </a:solidFill>
                <a:latin typeface="Avenir Next"/>
                <a:cs typeface="Avenir Next"/>
              </a:rPr>
              <a:t>loop </a:t>
            </a:r>
            <a:r>
              <a:rPr sz="2000" b="1" dirty="0">
                <a:solidFill>
                  <a:srgbClr val="2489BF"/>
                </a:solidFill>
                <a:latin typeface="Avenir Next"/>
                <a:cs typeface="Avenir Next"/>
              </a:rPr>
              <a:t>declaration</a:t>
            </a:r>
            <a:r>
              <a:rPr sz="2000" b="1" spc="-55" dirty="0">
                <a:solidFill>
                  <a:srgbClr val="2489BF"/>
                </a:solidFill>
                <a:latin typeface="Avenir Next"/>
                <a:cs typeface="Avenir Next"/>
              </a:rPr>
              <a:t> </a:t>
            </a:r>
            <a:r>
              <a:rPr sz="2000" b="1" spc="-25" dirty="0">
                <a:solidFill>
                  <a:srgbClr val="2489BF"/>
                </a:solidFill>
                <a:latin typeface="Avenir Next"/>
                <a:cs typeface="Avenir Next"/>
              </a:rPr>
              <a:t>keyword</a:t>
            </a:r>
            <a:endParaRPr sz="2000">
              <a:latin typeface="Avenir Next"/>
              <a:cs typeface="Avenir Nex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645400" y="3399153"/>
            <a:ext cx="18796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0C7883"/>
                </a:solidFill>
                <a:latin typeface="Avenir Next"/>
                <a:cs typeface="Avenir Next"/>
              </a:rPr>
              <a:t>Loop</a:t>
            </a:r>
            <a:r>
              <a:rPr sz="2000" b="1" spc="-40" dirty="0">
                <a:solidFill>
                  <a:srgbClr val="0C7883"/>
                </a:solidFill>
                <a:latin typeface="Avenir Next"/>
                <a:cs typeface="Avenir Next"/>
              </a:rPr>
              <a:t> </a:t>
            </a:r>
            <a:r>
              <a:rPr sz="2000" b="1" spc="-10" dirty="0">
                <a:solidFill>
                  <a:srgbClr val="0C7883"/>
                </a:solidFill>
                <a:latin typeface="Avenir Next"/>
                <a:cs typeface="Avenir Next"/>
              </a:rPr>
              <a:t>condition</a:t>
            </a:r>
            <a:endParaRPr sz="2000">
              <a:latin typeface="Avenir Next"/>
              <a:cs typeface="Avenir Nex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653199" y="7463537"/>
            <a:ext cx="4148454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46480" marR="5080" indent="-1033780">
              <a:lnSpc>
                <a:spcPct val="112500"/>
              </a:lnSpc>
              <a:spcBef>
                <a:spcPts val="100"/>
              </a:spcBef>
            </a:pPr>
            <a:r>
              <a:rPr sz="2000" b="1" dirty="0">
                <a:solidFill>
                  <a:srgbClr val="2489BF"/>
                </a:solidFill>
                <a:latin typeface="Avenir Next"/>
                <a:cs typeface="Avenir Next"/>
              </a:rPr>
              <a:t>Statement(s)</a:t>
            </a:r>
            <a:r>
              <a:rPr sz="2000" b="1" spc="-60" dirty="0">
                <a:solidFill>
                  <a:srgbClr val="2489BF"/>
                </a:solidFill>
                <a:latin typeface="Avenir Next"/>
                <a:cs typeface="Avenir Next"/>
              </a:rPr>
              <a:t> </a:t>
            </a:r>
            <a:r>
              <a:rPr sz="2000" b="1" dirty="0">
                <a:solidFill>
                  <a:srgbClr val="2489BF"/>
                </a:solidFill>
                <a:latin typeface="Avenir Next"/>
                <a:cs typeface="Avenir Next"/>
              </a:rPr>
              <a:t>that</a:t>
            </a:r>
            <a:r>
              <a:rPr sz="2000" b="1" spc="-50" dirty="0">
                <a:solidFill>
                  <a:srgbClr val="2489BF"/>
                </a:solidFill>
                <a:latin typeface="Avenir Next"/>
                <a:cs typeface="Avenir Next"/>
              </a:rPr>
              <a:t> </a:t>
            </a:r>
            <a:r>
              <a:rPr sz="2000" b="1" dirty="0">
                <a:solidFill>
                  <a:srgbClr val="2489BF"/>
                </a:solidFill>
                <a:latin typeface="Avenir Next"/>
                <a:cs typeface="Avenir Next"/>
              </a:rPr>
              <a:t>executed</a:t>
            </a:r>
            <a:r>
              <a:rPr sz="2000" b="1" spc="-45" dirty="0">
                <a:solidFill>
                  <a:srgbClr val="2489BF"/>
                </a:solidFill>
                <a:latin typeface="Avenir Next"/>
                <a:cs typeface="Avenir Next"/>
              </a:rPr>
              <a:t> </a:t>
            </a:r>
            <a:r>
              <a:rPr sz="2000" b="1" spc="-10" dirty="0">
                <a:solidFill>
                  <a:srgbClr val="2489BF"/>
                </a:solidFill>
                <a:latin typeface="Avenir Next"/>
                <a:cs typeface="Avenir Next"/>
              </a:rPr>
              <a:t>inside </a:t>
            </a:r>
            <a:r>
              <a:rPr sz="2000" b="1" dirty="0">
                <a:solidFill>
                  <a:srgbClr val="2489BF"/>
                </a:solidFill>
                <a:latin typeface="Avenir Next"/>
                <a:cs typeface="Avenir Next"/>
              </a:rPr>
              <a:t>of</a:t>
            </a:r>
            <a:r>
              <a:rPr sz="2000" b="1" spc="45" dirty="0">
                <a:solidFill>
                  <a:srgbClr val="2489BF"/>
                </a:solidFill>
                <a:latin typeface="Avenir Next"/>
                <a:cs typeface="Avenir Next"/>
              </a:rPr>
              <a:t> </a:t>
            </a:r>
            <a:r>
              <a:rPr sz="2000" b="1" dirty="0">
                <a:solidFill>
                  <a:srgbClr val="2489BF"/>
                </a:solidFill>
                <a:latin typeface="Avenir Next"/>
                <a:cs typeface="Avenir Next"/>
              </a:rPr>
              <a:t>the loop </a:t>
            </a:r>
            <a:r>
              <a:rPr sz="2000" b="1" spc="-20" dirty="0">
                <a:solidFill>
                  <a:srgbClr val="2489BF"/>
                </a:solidFill>
                <a:latin typeface="Avenir Next"/>
                <a:cs typeface="Avenir Next"/>
              </a:rPr>
              <a:t>body</a:t>
            </a:r>
            <a:endParaRPr sz="2000">
              <a:latin typeface="Avenir Next"/>
              <a:cs typeface="Avenir Nex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477189"/>
            <a:ext cx="69056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10" dirty="0">
                <a:solidFill>
                  <a:srgbClr val="838787"/>
                </a:solidFill>
                <a:latin typeface="DIN Alternate"/>
                <a:cs typeface="DIN Alternate"/>
              </a:rPr>
              <a:t>INTRODUCTION</a:t>
            </a:r>
            <a:r>
              <a:rPr sz="2400" b="1" spc="295" dirty="0">
                <a:solidFill>
                  <a:srgbClr val="838787"/>
                </a:solidFill>
                <a:latin typeface="DIN Alternate"/>
                <a:cs typeface="DIN Alternate"/>
              </a:rPr>
              <a:t> </a:t>
            </a:r>
            <a:r>
              <a:rPr sz="2400" b="1" spc="60" dirty="0">
                <a:solidFill>
                  <a:srgbClr val="838787"/>
                </a:solidFill>
                <a:latin typeface="DIN Alternate"/>
                <a:cs typeface="DIN Alternate"/>
              </a:rPr>
              <a:t>TO</a:t>
            </a:r>
            <a:r>
              <a:rPr sz="2400" b="1" spc="300" dirty="0">
                <a:solidFill>
                  <a:srgbClr val="838787"/>
                </a:solidFill>
                <a:latin typeface="DIN Alternate"/>
                <a:cs typeface="DIN Alternate"/>
              </a:rPr>
              <a:t> </a:t>
            </a:r>
            <a:r>
              <a:rPr sz="2400" b="1" dirty="0">
                <a:solidFill>
                  <a:srgbClr val="838787"/>
                </a:solidFill>
                <a:latin typeface="DIN Alternate"/>
                <a:cs typeface="DIN Alternate"/>
              </a:rPr>
              <a:t>JAVA:</a:t>
            </a:r>
            <a:r>
              <a:rPr sz="2400" b="1" spc="300" dirty="0">
                <a:solidFill>
                  <a:srgbClr val="838787"/>
                </a:solidFill>
                <a:latin typeface="DIN Alternate"/>
                <a:cs typeface="DIN Alternate"/>
              </a:rPr>
              <a:t> </a:t>
            </a:r>
            <a:r>
              <a:rPr sz="2400" b="1" spc="95" dirty="0">
                <a:solidFill>
                  <a:srgbClr val="838787"/>
                </a:solidFill>
                <a:latin typeface="DIN Alternate"/>
                <a:cs typeface="DIN Alternate"/>
              </a:rPr>
              <a:t>LOOPING</a:t>
            </a:r>
            <a:r>
              <a:rPr sz="2400" b="1" spc="295" dirty="0">
                <a:solidFill>
                  <a:srgbClr val="838787"/>
                </a:solidFill>
                <a:latin typeface="DIN Alternate"/>
                <a:cs typeface="DIN Alternate"/>
              </a:rPr>
              <a:t> </a:t>
            </a:r>
            <a:r>
              <a:rPr sz="2400" b="1" spc="70" dirty="0">
                <a:solidFill>
                  <a:srgbClr val="838787"/>
                </a:solidFill>
                <a:latin typeface="DIN Alternate"/>
                <a:cs typeface="DIN Alternate"/>
              </a:rPr>
              <a:t>STATEMENTS</a:t>
            </a:r>
            <a:endParaRPr sz="2400">
              <a:latin typeface="DIN Alternate"/>
              <a:cs typeface="DIN Alternate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WHILE LOOP: CODE </a:t>
            </a:r>
            <a:r>
              <a:rPr spc="-10" dirty="0"/>
              <a:t>EXAMPLE</a:t>
            </a:r>
          </a:p>
        </p:txBody>
      </p:sp>
      <p:sp>
        <p:nvSpPr>
          <p:cNvPr id="4" name="object 4"/>
          <p:cNvSpPr/>
          <p:nvPr/>
        </p:nvSpPr>
        <p:spPr>
          <a:xfrm>
            <a:off x="470022" y="3082925"/>
            <a:ext cx="12065000" cy="2610485"/>
          </a:xfrm>
          <a:custGeom>
            <a:avLst/>
            <a:gdLst/>
            <a:ahLst/>
            <a:cxnLst/>
            <a:rect l="l" t="t" r="r" b="b"/>
            <a:pathLst>
              <a:path w="12065000" h="2610485">
                <a:moveTo>
                  <a:pt x="11940468" y="118"/>
                </a:moveTo>
                <a:lnTo>
                  <a:pt x="155189" y="0"/>
                </a:lnTo>
                <a:lnTo>
                  <a:pt x="124281" y="118"/>
                </a:lnTo>
                <a:lnTo>
                  <a:pt x="99357" y="950"/>
                </a:lnTo>
                <a:lnTo>
                  <a:pt x="45459" y="16783"/>
                </a:lnTo>
                <a:lnTo>
                  <a:pt x="16662" y="45583"/>
                </a:lnTo>
                <a:lnTo>
                  <a:pt x="832" y="99480"/>
                </a:lnTo>
                <a:lnTo>
                  <a:pt x="0" y="124405"/>
                </a:lnTo>
                <a:lnTo>
                  <a:pt x="0" y="2486148"/>
                </a:lnTo>
                <a:lnTo>
                  <a:pt x="3090" y="2530872"/>
                </a:lnTo>
                <a:lnTo>
                  <a:pt x="29492" y="2580938"/>
                </a:lnTo>
                <a:lnTo>
                  <a:pt x="64041" y="2602941"/>
                </a:lnTo>
                <a:lnTo>
                  <a:pt x="124281" y="2610442"/>
                </a:lnTo>
                <a:lnTo>
                  <a:pt x="11940468" y="2610442"/>
                </a:lnTo>
                <a:lnTo>
                  <a:pt x="11985192" y="2607346"/>
                </a:lnTo>
                <a:lnTo>
                  <a:pt x="12035258" y="2580938"/>
                </a:lnTo>
                <a:lnTo>
                  <a:pt x="12057261" y="2546400"/>
                </a:lnTo>
                <a:lnTo>
                  <a:pt x="12064762" y="2486148"/>
                </a:lnTo>
                <a:lnTo>
                  <a:pt x="12064762" y="124405"/>
                </a:lnTo>
                <a:lnTo>
                  <a:pt x="12061666" y="79682"/>
                </a:lnTo>
                <a:lnTo>
                  <a:pt x="12035258" y="29616"/>
                </a:lnTo>
                <a:lnTo>
                  <a:pt x="12000720" y="7607"/>
                </a:lnTo>
                <a:lnTo>
                  <a:pt x="11940468" y="118"/>
                </a:lnTo>
                <a:close/>
              </a:path>
            </a:pathLst>
          </a:custGeom>
          <a:solidFill>
            <a:srgbClr val="A7AAA9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70022" y="6515804"/>
            <a:ext cx="12065000" cy="2610485"/>
          </a:xfrm>
          <a:custGeom>
            <a:avLst/>
            <a:gdLst/>
            <a:ahLst/>
            <a:cxnLst/>
            <a:rect l="l" t="t" r="r" b="b"/>
            <a:pathLst>
              <a:path w="12065000" h="2610484">
                <a:moveTo>
                  <a:pt x="11940468" y="118"/>
                </a:moveTo>
                <a:lnTo>
                  <a:pt x="155189" y="0"/>
                </a:lnTo>
                <a:lnTo>
                  <a:pt x="124281" y="118"/>
                </a:lnTo>
                <a:lnTo>
                  <a:pt x="99357" y="950"/>
                </a:lnTo>
                <a:lnTo>
                  <a:pt x="45459" y="16788"/>
                </a:lnTo>
                <a:lnTo>
                  <a:pt x="16662" y="45585"/>
                </a:lnTo>
                <a:lnTo>
                  <a:pt x="832" y="99480"/>
                </a:lnTo>
                <a:lnTo>
                  <a:pt x="0" y="124405"/>
                </a:lnTo>
                <a:lnTo>
                  <a:pt x="0" y="2486148"/>
                </a:lnTo>
                <a:lnTo>
                  <a:pt x="3090" y="2530872"/>
                </a:lnTo>
                <a:lnTo>
                  <a:pt x="29492" y="2580938"/>
                </a:lnTo>
                <a:lnTo>
                  <a:pt x="64041" y="2602941"/>
                </a:lnTo>
                <a:lnTo>
                  <a:pt x="124281" y="2610429"/>
                </a:lnTo>
                <a:lnTo>
                  <a:pt x="11940468" y="2610429"/>
                </a:lnTo>
                <a:lnTo>
                  <a:pt x="11985192" y="2607339"/>
                </a:lnTo>
                <a:lnTo>
                  <a:pt x="12035258" y="2580938"/>
                </a:lnTo>
                <a:lnTo>
                  <a:pt x="12057261" y="2546400"/>
                </a:lnTo>
                <a:lnTo>
                  <a:pt x="12064762" y="2486148"/>
                </a:lnTo>
                <a:lnTo>
                  <a:pt x="12064762" y="124405"/>
                </a:lnTo>
                <a:lnTo>
                  <a:pt x="12061666" y="79682"/>
                </a:lnTo>
                <a:lnTo>
                  <a:pt x="12035258" y="29621"/>
                </a:lnTo>
                <a:lnTo>
                  <a:pt x="12000720" y="7607"/>
                </a:lnTo>
                <a:lnTo>
                  <a:pt x="11940468" y="118"/>
                </a:lnTo>
                <a:close/>
              </a:path>
            </a:pathLst>
          </a:custGeom>
          <a:solidFill>
            <a:srgbClr val="A7AAA9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14400" y="2452257"/>
            <a:ext cx="7978140" cy="5941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85160" algn="ctr">
              <a:lnSpc>
                <a:spcPct val="100000"/>
              </a:lnSpc>
              <a:spcBef>
                <a:spcPts val="100"/>
              </a:spcBef>
            </a:pPr>
            <a:r>
              <a:rPr sz="2400" b="1" spc="-20" dirty="0">
                <a:solidFill>
                  <a:srgbClr val="2489BF"/>
                </a:solidFill>
                <a:latin typeface="Avenir Next"/>
                <a:cs typeface="Avenir Next"/>
              </a:rPr>
              <a:t>Code</a:t>
            </a:r>
            <a:endParaRPr sz="2400">
              <a:latin typeface="Avenir Next"/>
              <a:cs typeface="Avenir Nex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300">
              <a:latin typeface="Avenir Next"/>
              <a:cs typeface="Avenir Next"/>
            </a:endParaRPr>
          </a:p>
          <a:p>
            <a:pPr marL="12700">
              <a:lnSpc>
                <a:spcPts val="3060"/>
              </a:lnSpc>
              <a:tabLst>
                <a:tab pos="807720" algn="l"/>
                <a:tab pos="1205230" algn="l"/>
                <a:tab pos="1602740" algn="l"/>
              </a:tabLst>
            </a:pPr>
            <a:r>
              <a:rPr sz="2600" b="1" spc="-25" dirty="0">
                <a:solidFill>
                  <a:srgbClr val="011480"/>
                </a:solidFill>
                <a:latin typeface="Menlo"/>
                <a:cs typeface="Menlo"/>
              </a:rPr>
              <a:t>int</a:t>
            </a:r>
            <a:r>
              <a:rPr sz="2600" b="1" dirty="0">
                <a:solidFill>
                  <a:srgbClr val="011480"/>
                </a:solidFill>
                <a:latin typeface="Menlo"/>
                <a:cs typeface="Menlo"/>
              </a:rPr>
              <a:t>	</a:t>
            </a:r>
            <a:r>
              <a:rPr sz="2600" spc="-50" dirty="0">
                <a:latin typeface="Menlo"/>
                <a:cs typeface="Menlo"/>
              </a:rPr>
              <a:t>i</a:t>
            </a:r>
            <a:r>
              <a:rPr sz="2600" dirty="0">
                <a:latin typeface="Menlo"/>
                <a:cs typeface="Menlo"/>
              </a:rPr>
              <a:t>	</a:t>
            </a:r>
            <a:r>
              <a:rPr sz="2600" spc="-50" dirty="0">
                <a:latin typeface="Menlo"/>
                <a:cs typeface="Menlo"/>
              </a:rPr>
              <a:t>=</a:t>
            </a:r>
            <a:r>
              <a:rPr sz="2600" dirty="0">
                <a:latin typeface="Menlo"/>
                <a:cs typeface="Menlo"/>
              </a:rPr>
              <a:t>	</a:t>
            </a:r>
            <a:r>
              <a:rPr sz="2600" spc="-25" dirty="0">
                <a:solidFill>
                  <a:srgbClr val="0432FE"/>
                </a:solidFill>
                <a:latin typeface="Menlo"/>
                <a:cs typeface="Menlo"/>
              </a:rPr>
              <a:t>0</a:t>
            </a:r>
            <a:r>
              <a:rPr sz="2600" spc="-25" dirty="0">
                <a:latin typeface="Menlo"/>
                <a:cs typeface="Menlo"/>
              </a:rPr>
              <a:t>;</a:t>
            </a:r>
            <a:endParaRPr sz="2600">
              <a:latin typeface="Menlo"/>
              <a:cs typeface="Menlo"/>
            </a:endParaRPr>
          </a:p>
          <a:p>
            <a:pPr marL="12700">
              <a:lnSpc>
                <a:spcPts val="3000"/>
              </a:lnSpc>
              <a:tabLst>
                <a:tab pos="1205230" algn="l"/>
                <a:tab pos="1801495" algn="l"/>
                <a:tab pos="2199005" algn="l"/>
                <a:tab pos="2795270" algn="l"/>
              </a:tabLst>
            </a:pPr>
            <a:r>
              <a:rPr sz="2600" b="1" spc="-10" dirty="0">
                <a:solidFill>
                  <a:srgbClr val="011480"/>
                </a:solidFill>
                <a:latin typeface="Menlo"/>
                <a:cs typeface="Menlo"/>
              </a:rPr>
              <a:t>while</a:t>
            </a:r>
            <a:r>
              <a:rPr sz="2600" b="1" dirty="0">
                <a:solidFill>
                  <a:srgbClr val="011480"/>
                </a:solidFill>
                <a:latin typeface="Menlo"/>
                <a:cs typeface="Menlo"/>
              </a:rPr>
              <a:t>	</a:t>
            </a:r>
            <a:r>
              <a:rPr sz="2600" spc="-25" dirty="0">
                <a:latin typeface="Menlo"/>
                <a:cs typeface="Menlo"/>
              </a:rPr>
              <a:t>(i</a:t>
            </a:r>
            <a:r>
              <a:rPr sz="2600" dirty="0">
                <a:latin typeface="Menlo"/>
                <a:cs typeface="Menlo"/>
              </a:rPr>
              <a:t>	</a:t>
            </a:r>
            <a:r>
              <a:rPr sz="2600" spc="-50" dirty="0">
                <a:latin typeface="Menlo"/>
                <a:cs typeface="Menlo"/>
              </a:rPr>
              <a:t>&lt;</a:t>
            </a:r>
            <a:r>
              <a:rPr sz="2600" dirty="0">
                <a:latin typeface="Menlo"/>
                <a:cs typeface="Menlo"/>
              </a:rPr>
              <a:t>	</a:t>
            </a:r>
            <a:r>
              <a:rPr sz="2600" spc="-25" dirty="0">
                <a:solidFill>
                  <a:srgbClr val="0432FE"/>
                </a:solidFill>
                <a:latin typeface="Menlo"/>
                <a:cs typeface="Menlo"/>
              </a:rPr>
              <a:t>5</a:t>
            </a:r>
            <a:r>
              <a:rPr sz="2600" spc="-25" dirty="0">
                <a:latin typeface="Menlo"/>
                <a:cs typeface="Menlo"/>
              </a:rPr>
              <a:t>)</a:t>
            </a:r>
            <a:r>
              <a:rPr sz="2600" dirty="0">
                <a:latin typeface="Menlo"/>
                <a:cs typeface="Menlo"/>
              </a:rPr>
              <a:t>	</a:t>
            </a:r>
            <a:r>
              <a:rPr sz="2600" spc="-50" dirty="0">
                <a:latin typeface="Menlo"/>
                <a:cs typeface="Menlo"/>
              </a:rPr>
              <a:t>{</a:t>
            </a:r>
            <a:endParaRPr sz="2600">
              <a:latin typeface="Menlo"/>
              <a:cs typeface="Menlo"/>
            </a:endParaRPr>
          </a:p>
          <a:p>
            <a:pPr marL="807720" marR="5080">
              <a:lnSpc>
                <a:spcPts val="3000"/>
              </a:lnSpc>
              <a:spcBef>
                <a:spcPts val="140"/>
              </a:spcBef>
              <a:tabLst>
                <a:tab pos="4784090" algn="l"/>
                <a:tab pos="5181600" algn="l"/>
                <a:tab pos="5579110" algn="l"/>
                <a:tab pos="5976620" algn="l"/>
                <a:tab pos="6374130" algn="l"/>
                <a:tab pos="6771640" algn="l"/>
                <a:tab pos="7368540" algn="l"/>
              </a:tabLst>
            </a:pPr>
            <a:r>
              <a:rPr sz="2600" spc="-10" dirty="0">
                <a:latin typeface="Menlo"/>
                <a:cs typeface="Menlo"/>
              </a:rPr>
              <a:t>System.</a:t>
            </a:r>
            <a:r>
              <a:rPr sz="2600" b="1" i="1" spc="-10" dirty="0">
                <a:solidFill>
                  <a:srgbClr val="66177A"/>
                </a:solidFill>
                <a:latin typeface="Menlo-BoldItalic"/>
                <a:cs typeface="Menlo-BoldItalic"/>
              </a:rPr>
              <a:t>out</a:t>
            </a:r>
            <a:r>
              <a:rPr sz="2600" spc="-10" dirty="0">
                <a:latin typeface="Menlo"/>
                <a:cs typeface="Menlo"/>
              </a:rPr>
              <a:t>.print(</a:t>
            </a:r>
            <a:r>
              <a:rPr sz="2600" b="1" spc="-10" dirty="0">
                <a:solidFill>
                  <a:srgbClr val="018001"/>
                </a:solidFill>
                <a:latin typeface="Menlo"/>
                <a:cs typeface="Menlo"/>
              </a:rPr>
              <a:t>"i</a:t>
            </a:r>
            <a:r>
              <a:rPr sz="2600" b="1" dirty="0">
                <a:solidFill>
                  <a:srgbClr val="018001"/>
                </a:solidFill>
                <a:latin typeface="Menlo"/>
                <a:cs typeface="Menlo"/>
              </a:rPr>
              <a:t>	</a:t>
            </a:r>
            <a:r>
              <a:rPr sz="2600" b="1" spc="-50" dirty="0">
                <a:solidFill>
                  <a:srgbClr val="018001"/>
                </a:solidFill>
                <a:latin typeface="Menlo"/>
                <a:cs typeface="Menlo"/>
              </a:rPr>
              <a:t>=</a:t>
            </a:r>
            <a:r>
              <a:rPr sz="2600" b="1" dirty="0">
                <a:solidFill>
                  <a:srgbClr val="018001"/>
                </a:solidFill>
                <a:latin typeface="Menlo"/>
                <a:cs typeface="Menlo"/>
              </a:rPr>
              <a:t>	</a:t>
            </a:r>
            <a:r>
              <a:rPr sz="2600" b="1" spc="-50" dirty="0">
                <a:solidFill>
                  <a:srgbClr val="018001"/>
                </a:solidFill>
                <a:latin typeface="Menlo"/>
                <a:cs typeface="Menlo"/>
              </a:rPr>
              <a:t>"</a:t>
            </a:r>
            <a:r>
              <a:rPr sz="2600" b="1" dirty="0">
                <a:solidFill>
                  <a:srgbClr val="018001"/>
                </a:solidFill>
                <a:latin typeface="Menlo"/>
                <a:cs typeface="Menlo"/>
              </a:rPr>
              <a:t>	</a:t>
            </a:r>
            <a:r>
              <a:rPr sz="2600" spc="-50" dirty="0">
                <a:latin typeface="Menlo"/>
                <a:cs typeface="Menlo"/>
              </a:rPr>
              <a:t>+</a:t>
            </a:r>
            <a:r>
              <a:rPr sz="2600" dirty="0">
                <a:latin typeface="Menlo"/>
                <a:cs typeface="Menlo"/>
              </a:rPr>
              <a:t>	</a:t>
            </a:r>
            <a:r>
              <a:rPr sz="2600" spc="-50" dirty="0">
                <a:latin typeface="Menlo"/>
                <a:cs typeface="Menlo"/>
              </a:rPr>
              <a:t>i</a:t>
            </a:r>
            <a:r>
              <a:rPr sz="2600" dirty="0">
                <a:latin typeface="Menlo"/>
                <a:cs typeface="Menlo"/>
              </a:rPr>
              <a:t>	</a:t>
            </a:r>
            <a:r>
              <a:rPr sz="2600" spc="-50" dirty="0">
                <a:latin typeface="Menlo"/>
                <a:cs typeface="Menlo"/>
              </a:rPr>
              <a:t>+</a:t>
            </a:r>
            <a:r>
              <a:rPr sz="2600" dirty="0">
                <a:latin typeface="Menlo"/>
                <a:cs typeface="Menlo"/>
              </a:rPr>
              <a:t>	</a:t>
            </a:r>
            <a:r>
              <a:rPr sz="2600" b="1" spc="-25" dirty="0">
                <a:solidFill>
                  <a:srgbClr val="018001"/>
                </a:solidFill>
                <a:latin typeface="Menlo"/>
                <a:cs typeface="Menlo"/>
              </a:rPr>
              <a:t>";</a:t>
            </a:r>
            <a:r>
              <a:rPr sz="2600" b="1" dirty="0">
                <a:solidFill>
                  <a:srgbClr val="018001"/>
                </a:solidFill>
                <a:latin typeface="Menlo"/>
                <a:cs typeface="Menlo"/>
              </a:rPr>
              <a:t>	</a:t>
            </a:r>
            <a:r>
              <a:rPr sz="2600" b="1" spc="-25" dirty="0">
                <a:solidFill>
                  <a:srgbClr val="018001"/>
                </a:solidFill>
                <a:latin typeface="Menlo"/>
                <a:cs typeface="Menlo"/>
              </a:rPr>
              <a:t>"</a:t>
            </a:r>
            <a:r>
              <a:rPr sz="2600" spc="-25" dirty="0">
                <a:latin typeface="Menlo"/>
                <a:cs typeface="Menlo"/>
              </a:rPr>
              <a:t>); </a:t>
            </a:r>
            <a:r>
              <a:rPr sz="2600" spc="-20" dirty="0">
                <a:latin typeface="Menlo"/>
                <a:cs typeface="Menlo"/>
              </a:rPr>
              <a:t>i++;</a:t>
            </a:r>
            <a:endParaRPr sz="2600">
              <a:latin typeface="Menlo"/>
              <a:cs typeface="Menlo"/>
            </a:endParaRPr>
          </a:p>
          <a:p>
            <a:pPr marL="12700">
              <a:lnSpc>
                <a:spcPts val="2920"/>
              </a:lnSpc>
            </a:pPr>
            <a:r>
              <a:rPr sz="2600" dirty="0">
                <a:latin typeface="Menlo"/>
                <a:cs typeface="Menlo"/>
              </a:rPr>
              <a:t>}</a:t>
            </a:r>
            <a:endParaRPr sz="2600">
              <a:latin typeface="Menlo"/>
              <a:cs typeface="Menlo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800">
              <a:latin typeface="Menlo"/>
              <a:cs typeface="Menlo"/>
            </a:endParaRPr>
          </a:p>
          <a:p>
            <a:pPr marL="3185160" algn="ctr">
              <a:lnSpc>
                <a:spcPct val="100000"/>
              </a:lnSpc>
            </a:pPr>
            <a:r>
              <a:rPr sz="2400" b="1" dirty="0">
                <a:solidFill>
                  <a:srgbClr val="2489BF"/>
                </a:solidFill>
                <a:latin typeface="Avenir Next"/>
                <a:cs typeface="Avenir Next"/>
              </a:rPr>
              <a:t>Console</a:t>
            </a:r>
            <a:r>
              <a:rPr sz="2400" b="1" spc="-40" dirty="0">
                <a:solidFill>
                  <a:srgbClr val="2489BF"/>
                </a:solidFill>
                <a:latin typeface="Avenir Next"/>
                <a:cs typeface="Avenir Next"/>
              </a:rPr>
              <a:t> </a:t>
            </a:r>
            <a:r>
              <a:rPr sz="2400" b="1" spc="-10" dirty="0">
                <a:solidFill>
                  <a:srgbClr val="2489BF"/>
                </a:solidFill>
                <a:latin typeface="Avenir Next"/>
                <a:cs typeface="Avenir Next"/>
              </a:rPr>
              <a:t>output</a:t>
            </a:r>
            <a:endParaRPr sz="2400">
              <a:latin typeface="Avenir Next"/>
              <a:cs typeface="Avenir Next"/>
            </a:endParaRPr>
          </a:p>
          <a:p>
            <a:pPr>
              <a:lnSpc>
                <a:spcPct val="100000"/>
              </a:lnSpc>
            </a:pPr>
            <a:endParaRPr sz="3300">
              <a:latin typeface="Avenir Next"/>
              <a:cs typeface="Avenir Nex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200">
              <a:latin typeface="Avenir Next"/>
              <a:cs typeface="Avenir Next"/>
            </a:endParaRPr>
          </a:p>
          <a:p>
            <a:pPr marL="12700">
              <a:lnSpc>
                <a:spcPct val="100000"/>
              </a:lnSpc>
              <a:tabLst>
                <a:tab pos="410209" algn="l"/>
                <a:tab pos="807720" algn="l"/>
                <a:tab pos="1403985" algn="l"/>
                <a:tab pos="1801495" algn="l"/>
                <a:tab pos="2199005" algn="l"/>
                <a:tab pos="2795270" algn="l"/>
                <a:tab pos="3193415" algn="l"/>
                <a:tab pos="3590925" algn="l"/>
                <a:tab pos="4187190" algn="l"/>
                <a:tab pos="4584700" algn="l"/>
                <a:tab pos="4982210" algn="l"/>
                <a:tab pos="5579110" algn="l"/>
                <a:tab pos="5976620" algn="l"/>
                <a:tab pos="6374130" algn="l"/>
              </a:tabLst>
            </a:pPr>
            <a:r>
              <a:rPr sz="2600" spc="-50" dirty="0">
                <a:latin typeface="Menlo"/>
                <a:cs typeface="Menlo"/>
              </a:rPr>
              <a:t>i</a:t>
            </a:r>
            <a:r>
              <a:rPr sz="2600" dirty="0">
                <a:latin typeface="Menlo"/>
                <a:cs typeface="Menlo"/>
              </a:rPr>
              <a:t>	</a:t>
            </a:r>
            <a:r>
              <a:rPr sz="2600" spc="-50" dirty="0">
                <a:latin typeface="Menlo"/>
                <a:cs typeface="Menlo"/>
              </a:rPr>
              <a:t>=</a:t>
            </a:r>
            <a:r>
              <a:rPr sz="2600" dirty="0">
                <a:latin typeface="Menlo"/>
                <a:cs typeface="Menlo"/>
              </a:rPr>
              <a:t>	</a:t>
            </a:r>
            <a:r>
              <a:rPr sz="2600" spc="-25" dirty="0">
                <a:latin typeface="Menlo"/>
                <a:cs typeface="Menlo"/>
              </a:rPr>
              <a:t>0;</a:t>
            </a:r>
            <a:r>
              <a:rPr sz="2600" dirty="0">
                <a:latin typeface="Menlo"/>
                <a:cs typeface="Menlo"/>
              </a:rPr>
              <a:t>	</a:t>
            </a:r>
            <a:r>
              <a:rPr sz="2600" spc="-50" dirty="0">
                <a:latin typeface="Menlo"/>
                <a:cs typeface="Menlo"/>
              </a:rPr>
              <a:t>i</a:t>
            </a:r>
            <a:r>
              <a:rPr sz="2600" dirty="0">
                <a:latin typeface="Menlo"/>
                <a:cs typeface="Menlo"/>
              </a:rPr>
              <a:t>	</a:t>
            </a:r>
            <a:r>
              <a:rPr sz="2600" spc="-50" dirty="0">
                <a:latin typeface="Menlo"/>
                <a:cs typeface="Menlo"/>
              </a:rPr>
              <a:t>=</a:t>
            </a:r>
            <a:r>
              <a:rPr sz="2600" dirty="0">
                <a:latin typeface="Menlo"/>
                <a:cs typeface="Menlo"/>
              </a:rPr>
              <a:t>	</a:t>
            </a:r>
            <a:r>
              <a:rPr sz="2600" spc="-25" dirty="0">
                <a:latin typeface="Menlo"/>
                <a:cs typeface="Menlo"/>
              </a:rPr>
              <a:t>1;</a:t>
            </a:r>
            <a:r>
              <a:rPr sz="2600" dirty="0">
                <a:latin typeface="Menlo"/>
                <a:cs typeface="Menlo"/>
              </a:rPr>
              <a:t>	</a:t>
            </a:r>
            <a:r>
              <a:rPr sz="2600" spc="-50" dirty="0">
                <a:latin typeface="Menlo"/>
                <a:cs typeface="Menlo"/>
              </a:rPr>
              <a:t>i</a:t>
            </a:r>
            <a:r>
              <a:rPr sz="2600" dirty="0">
                <a:latin typeface="Menlo"/>
                <a:cs typeface="Menlo"/>
              </a:rPr>
              <a:t>	</a:t>
            </a:r>
            <a:r>
              <a:rPr sz="2600" spc="-50" dirty="0">
                <a:latin typeface="Menlo"/>
                <a:cs typeface="Menlo"/>
              </a:rPr>
              <a:t>=</a:t>
            </a:r>
            <a:r>
              <a:rPr sz="2600" dirty="0">
                <a:latin typeface="Menlo"/>
                <a:cs typeface="Menlo"/>
              </a:rPr>
              <a:t>	</a:t>
            </a:r>
            <a:r>
              <a:rPr sz="2600" spc="-25" dirty="0">
                <a:latin typeface="Menlo"/>
                <a:cs typeface="Menlo"/>
              </a:rPr>
              <a:t>2;</a:t>
            </a:r>
            <a:r>
              <a:rPr sz="2600" dirty="0">
                <a:latin typeface="Menlo"/>
                <a:cs typeface="Menlo"/>
              </a:rPr>
              <a:t>	</a:t>
            </a:r>
            <a:r>
              <a:rPr sz="2600" spc="-50" dirty="0">
                <a:latin typeface="Menlo"/>
                <a:cs typeface="Menlo"/>
              </a:rPr>
              <a:t>i</a:t>
            </a:r>
            <a:r>
              <a:rPr sz="2600" dirty="0">
                <a:latin typeface="Menlo"/>
                <a:cs typeface="Menlo"/>
              </a:rPr>
              <a:t>	</a:t>
            </a:r>
            <a:r>
              <a:rPr sz="2600" spc="-50" dirty="0">
                <a:latin typeface="Menlo"/>
                <a:cs typeface="Menlo"/>
              </a:rPr>
              <a:t>=</a:t>
            </a:r>
            <a:r>
              <a:rPr sz="2600" dirty="0">
                <a:latin typeface="Menlo"/>
                <a:cs typeface="Menlo"/>
              </a:rPr>
              <a:t>	</a:t>
            </a:r>
            <a:r>
              <a:rPr sz="2600" spc="-25" dirty="0">
                <a:latin typeface="Menlo"/>
                <a:cs typeface="Menlo"/>
              </a:rPr>
              <a:t>3;</a:t>
            </a:r>
            <a:r>
              <a:rPr sz="2600" dirty="0">
                <a:latin typeface="Menlo"/>
                <a:cs typeface="Menlo"/>
              </a:rPr>
              <a:t>	</a:t>
            </a:r>
            <a:r>
              <a:rPr sz="2600" spc="-50" dirty="0">
                <a:latin typeface="Menlo"/>
                <a:cs typeface="Menlo"/>
              </a:rPr>
              <a:t>i</a:t>
            </a:r>
            <a:r>
              <a:rPr sz="2600" dirty="0">
                <a:latin typeface="Menlo"/>
                <a:cs typeface="Menlo"/>
              </a:rPr>
              <a:t>	</a:t>
            </a:r>
            <a:r>
              <a:rPr sz="2600" spc="-50" dirty="0">
                <a:latin typeface="Menlo"/>
                <a:cs typeface="Menlo"/>
              </a:rPr>
              <a:t>=</a:t>
            </a:r>
            <a:r>
              <a:rPr sz="2600" dirty="0">
                <a:latin typeface="Menlo"/>
                <a:cs typeface="Menlo"/>
              </a:rPr>
              <a:t>	</a:t>
            </a:r>
            <a:r>
              <a:rPr sz="2600" spc="-25" dirty="0">
                <a:latin typeface="Menlo"/>
                <a:cs typeface="Menlo"/>
              </a:rPr>
              <a:t>4;</a:t>
            </a:r>
            <a:endParaRPr sz="2600">
              <a:latin typeface="Menlo"/>
              <a:cs typeface="Menl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450">
              <a:latin typeface="Menlo"/>
              <a:cs typeface="Menl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1602740" algn="l"/>
                <a:tab pos="3392170" algn="l"/>
                <a:tab pos="4385945" algn="l"/>
                <a:tab pos="5379720" algn="l"/>
                <a:tab pos="6374130" algn="l"/>
              </a:tabLst>
            </a:pPr>
            <a:r>
              <a:rPr sz="2600" spc="-10" dirty="0">
                <a:solidFill>
                  <a:srgbClr val="011480"/>
                </a:solidFill>
                <a:latin typeface="Menlo"/>
                <a:cs typeface="Menlo"/>
              </a:rPr>
              <a:t>Process</a:t>
            </a:r>
            <a:r>
              <a:rPr sz="2600" dirty="0">
                <a:solidFill>
                  <a:srgbClr val="011480"/>
                </a:solidFill>
                <a:latin typeface="Menlo"/>
                <a:cs typeface="Menlo"/>
              </a:rPr>
              <a:t>	</a:t>
            </a:r>
            <a:r>
              <a:rPr sz="2600" spc="-10" dirty="0">
                <a:solidFill>
                  <a:srgbClr val="011480"/>
                </a:solidFill>
                <a:latin typeface="Menlo"/>
                <a:cs typeface="Menlo"/>
              </a:rPr>
              <a:t>finished</a:t>
            </a:r>
            <a:r>
              <a:rPr sz="2600" dirty="0">
                <a:solidFill>
                  <a:srgbClr val="011480"/>
                </a:solidFill>
                <a:latin typeface="Menlo"/>
                <a:cs typeface="Menlo"/>
              </a:rPr>
              <a:t>	</a:t>
            </a:r>
            <a:r>
              <a:rPr sz="2600" spc="-20" dirty="0">
                <a:solidFill>
                  <a:srgbClr val="011480"/>
                </a:solidFill>
                <a:latin typeface="Menlo"/>
                <a:cs typeface="Menlo"/>
              </a:rPr>
              <a:t>with</a:t>
            </a:r>
            <a:r>
              <a:rPr sz="2600" dirty="0">
                <a:solidFill>
                  <a:srgbClr val="011480"/>
                </a:solidFill>
                <a:latin typeface="Menlo"/>
                <a:cs typeface="Menlo"/>
              </a:rPr>
              <a:t>	</a:t>
            </a:r>
            <a:r>
              <a:rPr sz="2600" spc="-20" dirty="0">
                <a:solidFill>
                  <a:srgbClr val="011480"/>
                </a:solidFill>
                <a:latin typeface="Menlo"/>
                <a:cs typeface="Menlo"/>
              </a:rPr>
              <a:t>exit</a:t>
            </a:r>
            <a:r>
              <a:rPr sz="2600" dirty="0">
                <a:solidFill>
                  <a:srgbClr val="011480"/>
                </a:solidFill>
                <a:latin typeface="Menlo"/>
                <a:cs typeface="Menlo"/>
              </a:rPr>
              <a:t>	</a:t>
            </a:r>
            <a:r>
              <a:rPr sz="2600" spc="-20" dirty="0">
                <a:solidFill>
                  <a:srgbClr val="011480"/>
                </a:solidFill>
                <a:latin typeface="Menlo"/>
                <a:cs typeface="Menlo"/>
              </a:rPr>
              <a:t>code</a:t>
            </a:r>
            <a:r>
              <a:rPr sz="2600" dirty="0">
                <a:solidFill>
                  <a:srgbClr val="011480"/>
                </a:solidFill>
                <a:latin typeface="Menlo"/>
                <a:cs typeface="Menlo"/>
              </a:rPr>
              <a:t>	</a:t>
            </a:r>
            <a:r>
              <a:rPr sz="2600" spc="-50" dirty="0">
                <a:solidFill>
                  <a:srgbClr val="011480"/>
                </a:solidFill>
                <a:latin typeface="Menlo"/>
                <a:cs typeface="Menlo"/>
              </a:rPr>
              <a:t>0</a:t>
            </a:r>
            <a:endParaRPr sz="2600">
              <a:latin typeface="Menlo"/>
              <a:cs typeface="Menl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383720" y="451792"/>
            <a:ext cx="1720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838787"/>
                </a:solidFill>
                <a:latin typeface="DIN Alternate"/>
                <a:cs typeface="DIN Alternate"/>
              </a:rPr>
              <a:t>8</a:t>
            </a:r>
            <a:endParaRPr sz="2400">
              <a:latin typeface="DIN Alternate"/>
              <a:cs typeface="DIN Alternat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4A5DA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</TotalTime>
  <Words>1756</Words>
  <Application>Microsoft Macintosh PowerPoint</Application>
  <PresentationFormat>Произвольный</PresentationFormat>
  <Paragraphs>289</Paragraphs>
  <Slides>28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28</vt:i4>
      </vt:variant>
    </vt:vector>
  </HeadingPairs>
  <TitlesOfParts>
    <vt:vector size="37" baseType="lpstr">
      <vt:lpstr>Avenir Next</vt:lpstr>
      <vt:lpstr>AvenirNext-Medium</vt:lpstr>
      <vt:lpstr>DIN Alternate</vt:lpstr>
      <vt:lpstr>DIN Condensed</vt:lpstr>
      <vt:lpstr>Lucida Grande</vt:lpstr>
      <vt:lpstr>Menlo</vt:lpstr>
      <vt:lpstr>Menlo-BoldItalic</vt:lpstr>
      <vt:lpstr>Verdana</vt:lpstr>
      <vt:lpstr>Office Theme</vt:lpstr>
      <vt:lpstr>Презентация PowerPoint</vt:lpstr>
      <vt:lpstr>Презентация PowerPoint</vt:lpstr>
      <vt:lpstr>LOOPING STATEMENTS</vt:lpstr>
      <vt:lpstr>OVERVIEW</vt:lpstr>
      <vt:lpstr>COMMON LOOPS STRUCTURE</vt:lpstr>
      <vt:lpstr>WHILE LOOP: SUMMARY</vt:lpstr>
      <vt:lpstr>INTRODUCTION TO JAVA: LOOPING STATEMENTS</vt:lpstr>
      <vt:lpstr>WHILE LOOP: SYNTAX</vt:lpstr>
      <vt:lpstr>WHILE LOOP: CODE EXAMPLE</vt:lpstr>
      <vt:lpstr>FOR LOOP: SUMMARY</vt:lpstr>
      <vt:lpstr>INTRODUCTION TO JAVA: LOOPING STATEMENTS</vt:lpstr>
      <vt:lpstr>INTRODUCTION TO JAVA: LOOPING STATEMENTS</vt:lpstr>
      <vt:lpstr>FOR LOOP: CODE EXAMPLE</vt:lpstr>
      <vt:lpstr>DO WHILE LOOP: SUMMARY</vt:lpstr>
      <vt:lpstr>INTRODUCTION TO JAVA: LOOPING STATEMENTS</vt:lpstr>
      <vt:lpstr>DO WHILE LOOP: SYNTAX</vt:lpstr>
      <vt:lpstr>DO WHILE LOOP: CODE EXAMPLE</vt:lpstr>
      <vt:lpstr>ARRAYS OVERVIEW</vt:lpstr>
      <vt:lpstr>DEFINITION</vt:lpstr>
      <vt:lpstr>INTRODUCTION TO JAVA: ARRAYS OVERVIEW</vt:lpstr>
      <vt:lpstr>ARRAYS DECLARATION: SYNTAX</vt:lpstr>
      <vt:lpstr>ARRAY DECLARATION: INSTANTIATION CODE EXAMPLE</vt:lpstr>
      <vt:lpstr>ARRAY DECLARATION: INLINE INITIALIZATION CODE EXAMPLE</vt:lpstr>
      <vt:lpstr>PROCESSING ARRAYS</vt:lpstr>
      <vt:lpstr>WORKING WITH ARRAYS</vt:lpstr>
      <vt:lpstr>INTRODUCTION TO JAVA: PROCESSING ARRAYS</vt:lpstr>
      <vt:lpstr>INTRODUCTION TO JAVA: PROCESSING ARRAYS</vt:lpstr>
      <vt:lpstr>INTRODUCTION TO JAVA: PROCESSING ARRAYS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Microsoft Office User</cp:lastModifiedBy>
  <cp:revision>9</cp:revision>
  <cp:lastPrinted>2022-12-02T22:03:09Z</cp:lastPrinted>
  <dcterms:created xsi:type="dcterms:W3CDTF">2022-12-02T19:33:32Z</dcterms:created>
  <dcterms:modified xsi:type="dcterms:W3CDTF">2023-01-12T00:56:29Z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2022-10-25T00:00:00Z</vt:filetime>
  </property>
  <property fmtid="{D5CDD505-2E9C-101B-9397-08002B2CF9AE}" pid="3" name="Creator">
    <vt:lpwstr>Keynote</vt:lpwstr>
  </property>
  <property fmtid="{D5CDD505-2E9C-101B-9397-08002B2CF9AE}" pid="4" name="LastSaved">
    <vt:filetime>2022-12-02T00:00:00Z</vt:filetime>
  </property>
  <property fmtid="{D5CDD505-2E9C-101B-9397-08002B2CF9AE}" pid="5" name="Producer">
    <vt:lpwstr>Acrobat Pro 22.3.20258</vt:lpwstr>
  </property>
</Properties>
</file>