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6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-" initials="Т-" lastIdx="1" clrIdx="0">
    <p:extLst>
      <p:ext uri="{19B8F6BF-5375-455C-9EA6-DF929625EA0E}">
        <p15:presenceInfo xmlns:p15="http://schemas.microsoft.com/office/powerpoint/2012/main" userId="d42048dcf03ca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89612D-F211-40DF-AD15-4E52497F84BA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88E00D-6AD2-4F58-A327-EC8E6949A088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ru-RU" noProof="1" smtClean="0"/>
              <a:t>9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8728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Равнобедренный треугольник 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Равнобедренный треугольник 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Равнобедренный треугольник 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57694A-CB6A-4BB7-9EA2-41A56E0588EE}" type="datetime1">
              <a:rPr lang="ru-RU" noProof="1" dirty="0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71785-A444-48DB-A483-06A8C3F38B6E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70CB8-C3E2-491E-B331-188F8986691E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20" name="Надпись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Надпись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ru-RU" noProof="1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605D2-5C38-49CC-A76A-25AA3ED827E7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578EA-8A2A-49F5-BF01-EC0F118D4D8D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24" name="Надпись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Надпись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D6715-A26C-41FE-9C03-788EDB50B17F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EEF9A-77A3-427A-AE0A-6A8B93DF7E2C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623CE-5BC3-4536-B7A8-7F5D7A252FC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5C719-ECC3-424F-93DD-DDA1B28857E9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36FE2-25FC-40F3-9395-0611F2D7A48E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218EDC-688C-42D9-AB7B-2F32892A89B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811AE-207E-427D-AFED-BE53335BDA7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98085-E371-4135-BE98-F22DB5FD60D7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EFAB7-A3B4-4FBF-95FE-E28AFF665048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D087F-21B8-4581-B6D8-201303165DD0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76EF7-608B-4858-9A4C-7FDB1D86CCD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Равнобедренный треугольник 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BBC65CD-3FD7-42AC-92F3-C1DEED1CDD22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Прямоугольник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Равнобедренный треугольник 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Прямоугольник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Равнобедренный треугольник 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9" name="Равнобедренный треугольник 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764" y="184585"/>
            <a:ext cx="6960759" cy="1953805"/>
          </a:xfrm>
        </p:spPr>
        <p:txBody>
          <a:bodyPr rtlCol="0">
            <a:noAutofit/>
          </a:bodyPr>
          <a:lstStyle/>
          <a:p>
            <a:pPr algn="ctr"/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ТЕЛЕКОММУНИКАЦИЙ ИМ. ПРОФ. М.А. БОНЧ-БРУЕВИЧА»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(СПбГУТ)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АРХАНГЕЛЬСКИЙ КОЛЛЕДЖ ТЕЛЕКОММУНИКАЦИЙ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ИМ. Б.Л. РОЗИНГА (ФИЛИАЛ) СПбГУТ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(АКТ (ф) СПбГУТ)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6A17750-9EF5-55AE-9DD7-A25E26CFFD6C}"/>
              </a:ext>
            </a:extLst>
          </p:cNvPr>
          <p:cNvSpPr/>
          <p:nvPr/>
        </p:nvSpPr>
        <p:spPr>
          <a:xfrm>
            <a:off x="3846485" y="2913139"/>
            <a:ext cx="679004" cy="987950"/>
          </a:xfrm>
          <a:prstGeom prst="ellipse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913" y="2238657"/>
            <a:ext cx="6644459" cy="2047095"/>
          </a:xfrm>
        </p:spPr>
        <p:txBody>
          <a:bodyPr rtlCol="0">
            <a:noAutofit/>
          </a:bodyPr>
          <a:lstStyle/>
          <a:p>
            <a:pPr algn="ctr" rtl="0"/>
            <a:r>
              <a:rPr lang="ru-RU" sz="4000" b="1" noProof="1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учёта финансов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C7DE7-9A75-70DF-96AA-025CEA6E12BB}"/>
              </a:ext>
            </a:extLst>
          </p:cNvPr>
          <p:cNvSpPr txBox="1"/>
          <p:nvPr/>
        </p:nvSpPr>
        <p:spPr>
          <a:xfrm>
            <a:off x="3044687" y="6488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056C2-1F26-CD3E-C2E1-A7C09F1C1E85}"/>
              </a:ext>
            </a:extLst>
          </p:cNvPr>
          <p:cNvSpPr txBox="1"/>
          <p:nvPr/>
        </p:nvSpPr>
        <p:spPr>
          <a:xfrm>
            <a:off x="8604149" y="4719611"/>
            <a:ext cx="3587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ИСПП-01: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Вехорев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Денисович</a:t>
            </a:r>
          </a:p>
          <a:p>
            <a:pPr algn="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Маломан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Юлия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A2DFE-CC48-7E7A-E62A-8FD32856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71568" cy="6604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51688-A3D5-F630-F5AC-5BD7F20C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5" y="894963"/>
            <a:ext cx="5477385" cy="2534037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Цифровизация и мобильные технологии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финансовой грамотности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управление бюджетом 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трендов и планирование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Рыночный спрос </a:t>
            </a:r>
          </a:p>
          <a:p>
            <a:pPr marL="0" indent="0"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41A765-267D-BC3C-CE52-C966EC3B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0" y="3429000"/>
            <a:ext cx="3429000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5117E3-6C99-4AAF-39FE-0C8BC3E5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58" y="0"/>
            <a:ext cx="601363" cy="601363"/>
          </a:xfrm>
          <a:prstGeom prst="rect">
            <a:avLst/>
          </a:prstGeom>
        </p:spPr>
      </p:pic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8C299AD1-A152-828C-C8B6-09D2B2216208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1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863711-C869-422D-0556-4C48F330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58" y="3579123"/>
            <a:ext cx="5845134" cy="32788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C4651-8256-5B4C-744C-CDC7E926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59673" cy="6838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lang="ru-RU" sz="3600" dirty="0">
                <a:solidFill>
                  <a:schemeClr val="tx2"/>
                </a:solidFill>
                <a:latin typeface="Exo 2" panose="020B0604020202020204" charset="-52"/>
              </a:rPr>
              <a:t/>
            </a:r>
            <a:br>
              <a:rPr lang="ru-RU" sz="3600" dirty="0">
                <a:solidFill>
                  <a:schemeClr val="tx2"/>
                </a:solidFill>
                <a:latin typeface="Exo 2" panose="020B0604020202020204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16099-27E5-3DF2-9B18-61F8304B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765313"/>
            <a:ext cx="5526156" cy="266368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Полнота и точность данных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учета финансов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Мобильная доступность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времени пользователя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удовлетворенности пользователя</a:t>
            </a:r>
            <a:endParaRPr lang="ru-RU" sz="20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ED54C5-FDEA-0361-FDC6-17D56F0A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28" y="97991"/>
            <a:ext cx="487830" cy="487830"/>
          </a:xfrm>
          <a:prstGeom prst="rect">
            <a:avLst/>
          </a:prstGeom>
        </p:spPr>
      </p:pic>
      <p:sp>
        <p:nvSpPr>
          <p:cNvPr id="13" name="Прямоугольник: скругленные противолежащие углы 12">
            <a:extLst>
              <a:ext uri="{FF2B5EF4-FFF2-40B4-BE49-F238E27FC236}">
                <a16:creationId xmlns:a16="http://schemas.microsoft.com/office/drawing/2014/main" id="{3903AAD3-6283-E9D1-D600-3626F31A70C3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DFE3-9EE1-E241-9220-514803DD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73141" cy="699715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5C013-DF3B-D854-7560-1668B5F2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9" y="1119145"/>
            <a:ext cx="6249725" cy="2309855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сбор и анализ требований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 для разработки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синтаксис языка программировании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приложения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функционал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E6E657-CC00-D336-D796-F47CBB2F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723" y="0"/>
            <a:ext cx="3537277" cy="35372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DE4D5-6A7A-7441-751C-826935CD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32" y="0"/>
            <a:ext cx="551935" cy="551935"/>
          </a:xfrm>
          <a:prstGeom prst="rect">
            <a:avLst/>
          </a:prstGeom>
        </p:spPr>
      </p:pic>
      <p:sp>
        <p:nvSpPr>
          <p:cNvPr id="8" name="Прямоугольник: скругленные противолежащие углы 7">
            <a:extLst>
              <a:ext uri="{FF2B5EF4-FFF2-40B4-BE49-F238E27FC236}">
                <a16:creationId xmlns:a16="http://schemas.microsoft.com/office/drawing/2014/main" id="{2924222C-E1C5-5AE8-5B91-71BAD6144A05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2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09272-04BC-B200-F427-5F8994D1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99715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B5AF49-2B47-EF8C-70E0-F5B5228C5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2744" y="1370856"/>
            <a:ext cx="3881437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70578B-B22A-34A1-5B4E-AB7416C2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03" y="3311575"/>
            <a:ext cx="2741397" cy="27413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E45FC7-1ED4-A9BE-FC13-87876012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949" y="598593"/>
            <a:ext cx="5394368" cy="25567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B62BA9-DA92-13D1-0991-06EADE2AF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331" y="-692940"/>
            <a:ext cx="614802" cy="614802"/>
          </a:xfrm>
          <a:prstGeom prst="rect">
            <a:avLst/>
          </a:prstGeom>
        </p:spPr>
      </p:pic>
      <p:sp>
        <p:nvSpPr>
          <p:cNvPr id="12" name="Прямоугольник: скругленные противолежащие углы 11">
            <a:extLst>
              <a:ext uri="{FF2B5EF4-FFF2-40B4-BE49-F238E27FC236}">
                <a16:creationId xmlns:a16="http://schemas.microsoft.com/office/drawing/2014/main" id="{C08C382A-78EC-B5A0-FF6D-4C6F8214A600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0014 0.11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70669" cy="1320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для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 работы системы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8" y="1432658"/>
            <a:ext cx="9286028" cy="3796047"/>
          </a:xfrm>
          <a:prstGeom prst="rect">
            <a:avLst/>
          </a:prstGeom>
        </p:spPr>
      </p:pic>
      <p:sp>
        <p:nvSpPr>
          <p:cNvPr id="8" name="Прямоугольник: скругленные противолежащие углы 11">
            <a:extLst>
              <a:ext uri="{FF2B5EF4-FFF2-40B4-BE49-F238E27FC236}">
                <a16:creationId xmlns:a16="http://schemas.microsoft.com/office/drawing/2014/main" id="{C08C382A-78EC-B5A0-FF6D-4C6F8214A600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0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477356-59AD-E658-206A-3A863F54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09" y="939130"/>
            <a:ext cx="1612982" cy="14580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9E01-F4A2-C3A1-E0CB-454892DC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48793" cy="70766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 недостатки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EA75CD-5262-6402-00FD-55ACF736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19" y="3429000"/>
            <a:ext cx="1712473" cy="14580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5584394-C335-016A-79A2-978B10D2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87" y="825916"/>
            <a:ext cx="4873464" cy="4363922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Мобильность и доступность данных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Легкий доступ к финансовой истории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категориями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устройства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Ограниченность функционала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Опасность потери данных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0700B0-ED12-9E85-8C3F-31FB3CA72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793" y="16967"/>
            <a:ext cx="561391" cy="561391"/>
          </a:xfrm>
          <a:prstGeom prst="rect">
            <a:avLst/>
          </a:prstGeom>
        </p:spPr>
      </p:pic>
      <p:sp>
        <p:nvSpPr>
          <p:cNvPr id="12" name="Прямоугольник: скругленные противолежащие углы 11">
            <a:extLst>
              <a:ext uri="{FF2B5EF4-FFF2-40B4-BE49-F238E27FC236}">
                <a16:creationId xmlns:a16="http://schemas.microsoft.com/office/drawing/2014/main" id="{0FADC867-BDD8-6A91-1751-8CA54C69E298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941B5-5E74-AFC0-1E5E-D94A216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67522" cy="66260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27882-1CAC-8ED7-DE21-9395A6C1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34" y="1132919"/>
            <a:ext cx="8596668" cy="22960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обильное приложение для учёта финансов предлагает широкий набор функциональных возможностей, которые облегчают процесс финансового планирования и анализа. Интуитивно понятный пользовательский интерфейс делает добавление и отслеживание транзакций легким и быстрым. Разнообразные опции фильтрации и сортировки данных по дате, категориям и суммам обеспечивают детальный анализ расходов и доходов.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E737AB-830D-4674-372C-2FF51E07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943" y="3311554"/>
            <a:ext cx="3756870" cy="37568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A3448F-A5C0-F1BB-3970-4F25C043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3697" y="118912"/>
            <a:ext cx="543697" cy="543697"/>
          </a:xfrm>
          <a:prstGeom prst="rect">
            <a:avLst/>
          </a:prstGeom>
        </p:spPr>
      </p:pic>
      <p:sp>
        <p:nvSpPr>
          <p:cNvPr id="8" name="Прямоугольник: скругленные противолежащие углы 7">
            <a:extLst>
              <a:ext uri="{FF2B5EF4-FFF2-40B4-BE49-F238E27FC236}">
                <a16:creationId xmlns:a16="http://schemas.microsoft.com/office/drawing/2014/main" id="{B3465B3C-FB8C-CB4C-A4D6-F6B0EAE6BA3F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7136 0.0004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Прямоугольник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Равнобедренный треугольник 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Прямоугольник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Равнобедренный треугольник 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9" name="Равнобедренный треугольник 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764" y="184585"/>
            <a:ext cx="6960759" cy="1953805"/>
          </a:xfrm>
        </p:spPr>
        <p:txBody>
          <a:bodyPr rtlCol="0">
            <a:noAutofit/>
          </a:bodyPr>
          <a:lstStyle/>
          <a:p>
            <a:pPr algn="ctr"/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ТЕЛЕКОММУНИКАЦИЙ ИМ. ПРОФ. М.А. БОНЧ-БРУЕВИЧА»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(СПбГУТ)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АРХАНГЕЛЬСКИЙ КОЛЛЕДЖ ТЕЛЕКОММУНИКАЦИЙ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ИМ. Б.Л. РОЗИНГА (ФИЛИАЛ) СПбГУТ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(АКТ (ф) СПбГУТ)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6A17750-9EF5-55AE-9DD7-A25E26CFFD6C}"/>
              </a:ext>
            </a:extLst>
          </p:cNvPr>
          <p:cNvSpPr/>
          <p:nvPr/>
        </p:nvSpPr>
        <p:spPr>
          <a:xfrm>
            <a:off x="3846485" y="2913139"/>
            <a:ext cx="679004" cy="987950"/>
          </a:xfrm>
          <a:prstGeom prst="ellipse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913" y="2238657"/>
            <a:ext cx="6644459" cy="2047095"/>
          </a:xfrm>
        </p:spPr>
        <p:txBody>
          <a:bodyPr rtlCol="0">
            <a:noAutofit/>
          </a:bodyPr>
          <a:lstStyle/>
          <a:p>
            <a:pPr algn="ctr" rtl="0"/>
            <a:r>
              <a:rPr lang="ru-RU" sz="4000" b="1" noProof="1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учёта финансов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C7DE7-9A75-70DF-96AA-025CEA6E12BB}"/>
              </a:ext>
            </a:extLst>
          </p:cNvPr>
          <p:cNvSpPr txBox="1"/>
          <p:nvPr/>
        </p:nvSpPr>
        <p:spPr>
          <a:xfrm>
            <a:off x="3044687" y="6488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056C2-1F26-CD3E-C2E1-A7C09F1C1E85}"/>
              </a:ext>
            </a:extLst>
          </p:cNvPr>
          <p:cNvSpPr txBox="1"/>
          <p:nvPr/>
        </p:nvSpPr>
        <p:spPr>
          <a:xfrm>
            <a:off x="8604149" y="4719611"/>
            <a:ext cx="3587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ИСПП-01: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Вехорев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Денисович</a:t>
            </a:r>
          </a:p>
          <a:p>
            <a:pPr algn="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Маломан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Юлия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116438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57_TF89119559.potx" id="{88A434A9-C6E8-46BD-9ED5-4A76A6318908}" vid="{8EFEB026-C681-4701-9D01-A71982296CC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Аспект</Template>
  <TotalTime>269</TotalTime>
  <Words>211</Words>
  <Application>Microsoft Office PowerPoint</Application>
  <PresentationFormat>Широкоэкранный</PresentationFormat>
  <Paragraphs>59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Exo 2</vt:lpstr>
      <vt:lpstr>Times New Roman</vt:lpstr>
      <vt:lpstr>Trebuchet MS</vt:lpstr>
      <vt:lpstr>Walbaum Heading</vt:lpstr>
      <vt:lpstr>Wingdings 3</vt:lpstr>
      <vt:lpstr>Аспект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ТЕЛЕКОММУНИКАЦИЙ ИМ. ПРОФ. М.А. БОНЧ-БРУЕВИЧА» (СПбГУТ) АРХАНГЕЛЬСКИЙ КОЛЛЕДЖ ТЕЛЕКОММУНИКАЦИЙ ИМ. Б.Л. РОЗИНГА (ФИЛИАЛ) СПбГУТ (АКТ (ф) СПбГУТ)</vt:lpstr>
      <vt:lpstr>Актуальность</vt:lpstr>
      <vt:lpstr>Цели </vt:lpstr>
      <vt:lpstr>Задачи</vt:lpstr>
      <vt:lpstr>Выбор средств разработки</vt:lpstr>
      <vt:lpstr>Диаграмма для представления работы системы</vt:lpstr>
      <vt:lpstr>Преимущества и недостатки</vt:lpstr>
      <vt:lpstr>Заключение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ТЕЛЕКОММУНИКАЦИЙ ИМ. ПРОФ. М.А. БОНЧ-БРУЕВИЧА» (СПбГУТ) АРХАНГЕЛЬСКИЙ КОЛЛЕДЖ ТЕЛЕКОММУНИКАЦИЙ ИМ. Б.Л. РОЗИНГА (ФИЛИАЛ) СПбГУТ (АКТ (ф) СПбГУТ)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«САНКТ-ПЕТЕРБУРГСКИЙ ГОСУДАРСТВЕННЫЙ УНИВЕРСИТЕТ ТЕЛЕКОММУНИКАЦИЙ ИМ. ПРОФ. М.А. БОНЧ-БРУЕВИЧА» (СПбГУТ) АРХАНГЕЛЬСКИЙ КОЛЛЕДЖ ТЕЛЕКОММУНИКАЦИЙ ИМ. Б.Л. РОЗИНГА (ФИЛИАЛ) СПбГУТ (АКТ (ф) СПбГУТ)</dc:title>
  <dc:creator>Татьяна -</dc:creator>
  <cp:lastModifiedBy>Мастерские АКТ</cp:lastModifiedBy>
  <cp:revision>8</cp:revision>
  <dcterms:created xsi:type="dcterms:W3CDTF">2023-12-14T01:16:22Z</dcterms:created>
  <dcterms:modified xsi:type="dcterms:W3CDTF">2023-12-14T08:42:00Z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