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5/7/2011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Excel_97-2003_Worksheet3.xls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97-2003_Worksheet2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SQL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71600" y="304800"/>
            <a:ext cx="7772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 Black" pitchFamily="34" charset="0"/>
                <a:ea typeface="細明體" pitchFamily="49" charset="-120"/>
                <a:cs typeface="+mj-cs"/>
              </a:rPr>
              <a:t>General Structure</a:t>
            </a:r>
            <a:endParaRPr kumimoji="0" lang="zh-TW" altLang="zh-TW" sz="4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細明體" pitchFamily="49" charset="-120"/>
              <a:cs typeface="+mj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14478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62000" lvl="1" indent="-476250" defTabSz="762000" eaLnBrk="1" hangingPunct="1">
              <a:spcBef>
                <a:spcPct val="20000"/>
              </a:spcBef>
            </a:pPr>
            <a:r>
              <a:rPr lang="zh-TW" altLang="zh-TW" sz="2400" b="1" dirty="0"/>
              <a:t>eg. 2</a:t>
            </a:r>
            <a:r>
              <a:rPr lang="zh-TW" altLang="zh-TW" sz="2400" dirty="0"/>
              <a:t>  	</a:t>
            </a:r>
            <a:r>
              <a:rPr lang="en-US" altLang="zh-TW" sz="2800" dirty="0"/>
              <a:t>List the names and house code of 1A students.</a:t>
            </a:r>
            <a:endParaRPr lang="zh-TW" altLang="zh-TW" sz="280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57200" y="2419360"/>
            <a:ext cx="8686800" cy="1081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62000" lvl="1" indent="-476250" defTabSz="762000" eaLnBrk="1" hangingPunct="1">
              <a:spcBef>
                <a:spcPct val="20000"/>
              </a:spcBef>
            </a:pPr>
            <a:r>
              <a:rPr lang="zh-TW" altLang="zh-TW" sz="2600" dirty="0">
                <a:effectLst/>
              </a:rPr>
              <a:t>		</a:t>
            </a:r>
            <a:r>
              <a:rPr lang="en-US" altLang="zh-TW" sz="2600" dirty="0">
                <a:effectLst/>
              </a:rPr>
              <a:t>SELECT name, </a:t>
            </a:r>
            <a:r>
              <a:rPr lang="en-US" altLang="zh-TW" sz="2600" dirty="0" err="1">
                <a:effectLst/>
              </a:rPr>
              <a:t>hcode</a:t>
            </a:r>
            <a:r>
              <a:rPr lang="en-US" altLang="zh-TW" sz="2600" dirty="0">
                <a:effectLst/>
              </a:rPr>
              <a:t>, class FROM student ;</a:t>
            </a:r>
          </a:p>
          <a:p>
            <a:pPr marL="95250" indent="-95250" defTabSz="762000" eaLnBrk="1" hangingPunct="1">
              <a:spcBef>
                <a:spcPct val="20000"/>
              </a:spcBef>
            </a:pPr>
            <a:r>
              <a:rPr lang="en-US" altLang="zh-TW" sz="2600" dirty="0">
                <a:effectLst/>
              </a:rPr>
              <a:t>			WHERE class="1A"</a:t>
            </a:r>
            <a:endParaRPr lang="zh-TW" altLang="zh-TW" sz="2600" dirty="0">
              <a:effectLst/>
            </a:endParaRPr>
          </a:p>
        </p:txBody>
      </p:sp>
      <p:grpSp>
        <p:nvGrpSpPr>
          <p:cNvPr id="6" name="Group 151"/>
          <p:cNvGrpSpPr>
            <a:grpSpLocks/>
          </p:cNvGrpSpPr>
          <p:nvPr/>
        </p:nvGrpSpPr>
        <p:grpSpPr bwMode="auto">
          <a:xfrm>
            <a:off x="1012825" y="3546475"/>
            <a:ext cx="2517775" cy="2085975"/>
            <a:chOff x="1238" y="2234"/>
            <a:chExt cx="1586" cy="1314"/>
          </a:xfrm>
        </p:grpSpPr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1951" y="2234"/>
              <a:ext cx="5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sz="1600" b="1" dirty="0">
                  <a:solidFill>
                    <a:srgbClr val="000000"/>
                  </a:solidFill>
                  <a:effectLst/>
                  <a:ea typeface="新細明體" pitchFamily="2" charset="-120"/>
                </a:rPr>
                <a:t>Class</a:t>
              </a:r>
            </a:p>
          </p:txBody>
        </p:sp>
        <p:grpSp>
          <p:nvGrpSpPr>
            <p:cNvPr id="8" name="Group 144"/>
            <p:cNvGrpSpPr>
              <a:grpSpLocks/>
            </p:cNvGrpSpPr>
            <p:nvPr/>
          </p:nvGrpSpPr>
          <p:grpSpPr bwMode="auto">
            <a:xfrm>
              <a:off x="1238" y="2456"/>
              <a:ext cx="1586" cy="1064"/>
              <a:chOff x="1238" y="2456"/>
              <a:chExt cx="1586" cy="1064"/>
            </a:xfrm>
          </p:grpSpPr>
          <p:sp>
            <p:nvSpPr>
              <p:cNvPr id="15" name="Rectangle 134"/>
              <p:cNvSpPr>
                <a:spLocks noChangeArrowheads="1"/>
              </p:cNvSpPr>
              <p:nvPr/>
            </p:nvSpPr>
            <p:spPr bwMode="auto">
              <a:xfrm>
                <a:off x="1240" y="2456"/>
                <a:ext cx="1584" cy="1064"/>
              </a:xfrm>
              <a:prstGeom prst="rect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16" name="Line 135"/>
              <p:cNvSpPr>
                <a:spLocks noChangeShapeType="1"/>
              </p:cNvSpPr>
              <p:nvPr/>
            </p:nvSpPr>
            <p:spPr bwMode="auto">
              <a:xfrm>
                <a:off x="1238" y="2979"/>
                <a:ext cx="1575" cy="3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17" name="Line 136"/>
              <p:cNvSpPr>
                <a:spLocks noChangeShapeType="1"/>
              </p:cNvSpPr>
              <p:nvPr/>
            </p:nvSpPr>
            <p:spPr bwMode="auto">
              <a:xfrm>
                <a:off x="1238" y="3156"/>
                <a:ext cx="1575" cy="3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18" name="Line 137"/>
              <p:cNvSpPr>
                <a:spLocks noChangeShapeType="1"/>
              </p:cNvSpPr>
              <p:nvPr/>
            </p:nvSpPr>
            <p:spPr bwMode="auto">
              <a:xfrm>
                <a:off x="1238" y="3333"/>
                <a:ext cx="1575" cy="3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19" name="Line 138"/>
              <p:cNvSpPr>
                <a:spLocks noChangeShapeType="1"/>
              </p:cNvSpPr>
              <p:nvPr/>
            </p:nvSpPr>
            <p:spPr bwMode="auto">
              <a:xfrm>
                <a:off x="1238" y="2802"/>
                <a:ext cx="1575" cy="3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20" name="Line 139"/>
              <p:cNvSpPr>
                <a:spLocks noChangeShapeType="1"/>
              </p:cNvSpPr>
              <p:nvPr/>
            </p:nvSpPr>
            <p:spPr bwMode="auto">
              <a:xfrm>
                <a:off x="1238" y="2625"/>
                <a:ext cx="1575" cy="3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21" name="Line 141"/>
              <p:cNvSpPr>
                <a:spLocks noChangeShapeType="1"/>
              </p:cNvSpPr>
              <p:nvPr/>
            </p:nvSpPr>
            <p:spPr bwMode="auto">
              <a:xfrm>
                <a:off x="1593" y="2457"/>
                <a:ext cx="3" cy="1062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22" name="Line 142"/>
              <p:cNvSpPr>
                <a:spLocks noChangeShapeType="1"/>
              </p:cNvSpPr>
              <p:nvPr/>
            </p:nvSpPr>
            <p:spPr bwMode="auto">
              <a:xfrm>
                <a:off x="1878" y="2457"/>
                <a:ext cx="3" cy="1062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23" name="Line 143"/>
              <p:cNvSpPr>
                <a:spLocks noChangeShapeType="1"/>
              </p:cNvSpPr>
              <p:nvPr/>
            </p:nvSpPr>
            <p:spPr bwMode="auto">
              <a:xfrm>
                <a:off x="2451" y="2457"/>
                <a:ext cx="3" cy="1062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</p:grpSp>
        <p:sp>
          <p:nvSpPr>
            <p:cNvPr id="9" name="Text Box 145"/>
            <p:cNvSpPr txBox="1">
              <a:spLocks noChangeArrowheads="1"/>
            </p:cNvSpPr>
            <p:nvPr/>
          </p:nvSpPr>
          <p:spPr bwMode="auto">
            <a:xfrm>
              <a:off x="1992" y="2440"/>
              <a:ext cx="328" cy="212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TW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endParaRPr lang="en-US" altLang="zh-TW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" name="Text Box 146"/>
            <p:cNvSpPr txBox="1">
              <a:spLocks noChangeArrowheads="1"/>
            </p:cNvSpPr>
            <p:nvPr/>
          </p:nvSpPr>
          <p:spPr bwMode="auto">
            <a:xfrm>
              <a:off x="1992" y="2620"/>
              <a:ext cx="328" cy="212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TW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endParaRPr lang="en-US" altLang="zh-TW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" name="Text Box 147"/>
            <p:cNvSpPr txBox="1">
              <a:spLocks noChangeArrowheads="1"/>
            </p:cNvSpPr>
            <p:nvPr/>
          </p:nvSpPr>
          <p:spPr bwMode="auto">
            <a:xfrm>
              <a:off x="1992" y="2799"/>
              <a:ext cx="328" cy="212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TW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endParaRPr lang="en-US" altLang="zh-TW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" name="Text Box 148"/>
            <p:cNvSpPr txBox="1">
              <a:spLocks noChangeArrowheads="1"/>
            </p:cNvSpPr>
            <p:nvPr/>
          </p:nvSpPr>
          <p:spPr bwMode="auto">
            <a:xfrm>
              <a:off x="1992" y="2978"/>
              <a:ext cx="328" cy="212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TW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lang="en-US" altLang="zh-TW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" name="Text Box 149"/>
            <p:cNvSpPr txBox="1">
              <a:spLocks noChangeArrowheads="1"/>
            </p:cNvSpPr>
            <p:nvPr/>
          </p:nvSpPr>
          <p:spPr bwMode="auto">
            <a:xfrm>
              <a:off x="1992" y="3157"/>
              <a:ext cx="328" cy="212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TW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lang="en-US" altLang="zh-TW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" name="Text Box 150"/>
            <p:cNvSpPr txBox="1">
              <a:spLocks noChangeArrowheads="1"/>
            </p:cNvSpPr>
            <p:nvPr/>
          </p:nvSpPr>
          <p:spPr bwMode="auto">
            <a:xfrm>
              <a:off x="1992" y="3336"/>
              <a:ext cx="328" cy="212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zh-TW" altLang="en-US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:</a:t>
              </a:r>
              <a:endParaRPr lang="zh-TW" altLang="zh-TW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24" name="Group 174"/>
          <p:cNvGrpSpPr>
            <a:grpSpLocks/>
          </p:cNvGrpSpPr>
          <p:nvPr/>
        </p:nvGrpSpPr>
        <p:grpSpPr bwMode="auto">
          <a:xfrm>
            <a:off x="5065713" y="3546475"/>
            <a:ext cx="2820987" cy="2085975"/>
            <a:chOff x="3191" y="2234"/>
            <a:chExt cx="1777" cy="1314"/>
          </a:xfrm>
        </p:grpSpPr>
        <p:sp>
          <p:nvSpPr>
            <p:cNvPr id="25" name="Text Box 123"/>
            <p:cNvSpPr txBox="1">
              <a:spLocks noChangeArrowheads="1"/>
            </p:cNvSpPr>
            <p:nvPr/>
          </p:nvSpPr>
          <p:spPr bwMode="auto">
            <a:xfrm>
              <a:off x="3191" y="2426"/>
              <a:ext cx="39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TW" altLang="en-US" sz="2400">
                  <a:effectLst/>
                  <a:ea typeface="新細明體" pitchFamily="2" charset="-120"/>
                  <a:sym typeface="Wingdings" pitchFamily="2" charset="2"/>
                </a:rPr>
                <a:t></a:t>
              </a:r>
              <a:endParaRPr lang="zh-TW" altLang="en-US" sz="1800">
                <a:effectLst/>
                <a:ea typeface="新細明體" pitchFamily="2" charset="-120"/>
              </a:endParaRPr>
            </a:p>
          </p:txBody>
        </p:sp>
        <p:sp>
          <p:nvSpPr>
            <p:cNvPr id="26" name="Text Box 125"/>
            <p:cNvSpPr txBox="1">
              <a:spLocks noChangeArrowheads="1"/>
            </p:cNvSpPr>
            <p:nvPr/>
          </p:nvSpPr>
          <p:spPr bwMode="auto">
            <a:xfrm>
              <a:off x="3191" y="2914"/>
              <a:ext cx="25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1800">
                <a:effectLst/>
                <a:ea typeface="新細明體" pitchFamily="2" charset="-120"/>
              </a:endParaRPr>
            </a:p>
          </p:txBody>
        </p:sp>
        <p:sp>
          <p:nvSpPr>
            <p:cNvPr id="27" name="Text Box 127"/>
            <p:cNvSpPr txBox="1">
              <a:spLocks noChangeArrowheads="1"/>
            </p:cNvSpPr>
            <p:nvPr/>
          </p:nvSpPr>
          <p:spPr bwMode="auto">
            <a:xfrm>
              <a:off x="3191" y="3112"/>
              <a:ext cx="25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1800">
                <a:effectLst/>
                <a:ea typeface="新細明體" pitchFamily="2" charset="-120"/>
              </a:endParaRPr>
            </a:p>
          </p:txBody>
        </p:sp>
        <p:grpSp>
          <p:nvGrpSpPr>
            <p:cNvPr id="28" name="Group 152"/>
            <p:cNvGrpSpPr>
              <a:grpSpLocks/>
            </p:cNvGrpSpPr>
            <p:nvPr/>
          </p:nvGrpSpPr>
          <p:grpSpPr bwMode="auto">
            <a:xfrm>
              <a:off x="3382" y="2234"/>
              <a:ext cx="1586" cy="1314"/>
              <a:chOff x="1238" y="2234"/>
              <a:chExt cx="1586" cy="1314"/>
            </a:xfrm>
          </p:grpSpPr>
          <p:sp>
            <p:nvSpPr>
              <p:cNvPr id="33" name="Text Box 153"/>
              <p:cNvSpPr txBox="1">
                <a:spLocks noChangeArrowheads="1"/>
              </p:cNvSpPr>
              <p:nvPr/>
            </p:nvSpPr>
            <p:spPr bwMode="auto">
              <a:xfrm>
                <a:off x="1951" y="2234"/>
                <a:ext cx="5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TW" sz="1600" b="1" dirty="0">
                    <a:solidFill>
                      <a:srgbClr val="000000"/>
                    </a:solidFill>
                    <a:effectLst/>
                    <a:ea typeface="新細明體" pitchFamily="2" charset="-120"/>
                  </a:rPr>
                  <a:t>Class</a:t>
                </a:r>
              </a:p>
            </p:txBody>
          </p:sp>
          <p:grpSp>
            <p:nvGrpSpPr>
              <p:cNvPr id="34" name="Group 154"/>
              <p:cNvGrpSpPr>
                <a:grpSpLocks/>
              </p:cNvGrpSpPr>
              <p:nvPr/>
            </p:nvGrpSpPr>
            <p:grpSpPr bwMode="auto">
              <a:xfrm>
                <a:off x="1238" y="2456"/>
                <a:ext cx="1586" cy="1064"/>
                <a:chOff x="1238" y="2456"/>
                <a:chExt cx="1586" cy="1064"/>
              </a:xfrm>
            </p:grpSpPr>
            <p:sp>
              <p:nvSpPr>
                <p:cNvPr id="41" name="Rectangle 155"/>
                <p:cNvSpPr>
                  <a:spLocks noChangeArrowheads="1"/>
                </p:cNvSpPr>
                <p:nvPr/>
              </p:nvSpPr>
              <p:spPr bwMode="auto">
                <a:xfrm>
                  <a:off x="1240" y="2456"/>
                  <a:ext cx="1584" cy="1064"/>
                </a:xfrm>
                <a:prstGeom prst="rect">
                  <a:avLst/>
                </a:prstGeom>
                <a:noFill/>
                <a:ln w="28575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42" name="Line 156"/>
                <p:cNvSpPr>
                  <a:spLocks noChangeShapeType="1"/>
                </p:cNvSpPr>
                <p:nvPr/>
              </p:nvSpPr>
              <p:spPr bwMode="auto">
                <a:xfrm>
                  <a:off x="1238" y="2979"/>
                  <a:ext cx="1575" cy="3"/>
                </a:xfrm>
                <a:prstGeom prst="line">
                  <a:avLst/>
                </a:prstGeom>
                <a:noFill/>
                <a:ln w="28575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43" name="Line 157"/>
                <p:cNvSpPr>
                  <a:spLocks noChangeShapeType="1"/>
                </p:cNvSpPr>
                <p:nvPr/>
              </p:nvSpPr>
              <p:spPr bwMode="auto">
                <a:xfrm>
                  <a:off x="1238" y="3156"/>
                  <a:ext cx="1575" cy="3"/>
                </a:xfrm>
                <a:prstGeom prst="line">
                  <a:avLst/>
                </a:prstGeom>
                <a:noFill/>
                <a:ln w="28575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44" name="Line 158"/>
                <p:cNvSpPr>
                  <a:spLocks noChangeShapeType="1"/>
                </p:cNvSpPr>
                <p:nvPr/>
              </p:nvSpPr>
              <p:spPr bwMode="auto">
                <a:xfrm>
                  <a:off x="1238" y="3333"/>
                  <a:ext cx="1575" cy="3"/>
                </a:xfrm>
                <a:prstGeom prst="line">
                  <a:avLst/>
                </a:prstGeom>
                <a:noFill/>
                <a:ln w="28575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45" name="Line 159"/>
                <p:cNvSpPr>
                  <a:spLocks noChangeShapeType="1"/>
                </p:cNvSpPr>
                <p:nvPr/>
              </p:nvSpPr>
              <p:spPr bwMode="auto">
                <a:xfrm>
                  <a:off x="1238" y="2802"/>
                  <a:ext cx="1575" cy="3"/>
                </a:xfrm>
                <a:prstGeom prst="line">
                  <a:avLst/>
                </a:prstGeom>
                <a:noFill/>
                <a:ln w="28575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46" name="Line 160"/>
                <p:cNvSpPr>
                  <a:spLocks noChangeShapeType="1"/>
                </p:cNvSpPr>
                <p:nvPr/>
              </p:nvSpPr>
              <p:spPr bwMode="auto">
                <a:xfrm>
                  <a:off x="1238" y="2625"/>
                  <a:ext cx="1575" cy="3"/>
                </a:xfrm>
                <a:prstGeom prst="line">
                  <a:avLst/>
                </a:prstGeom>
                <a:noFill/>
                <a:ln w="28575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47" name="Line 161"/>
                <p:cNvSpPr>
                  <a:spLocks noChangeShapeType="1"/>
                </p:cNvSpPr>
                <p:nvPr/>
              </p:nvSpPr>
              <p:spPr bwMode="auto">
                <a:xfrm>
                  <a:off x="1593" y="2457"/>
                  <a:ext cx="3" cy="1062"/>
                </a:xfrm>
                <a:prstGeom prst="line">
                  <a:avLst/>
                </a:prstGeom>
                <a:noFill/>
                <a:ln w="28575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48" name="Line 162"/>
                <p:cNvSpPr>
                  <a:spLocks noChangeShapeType="1"/>
                </p:cNvSpPr>
                <p:nvPr/>
              </p:nvSpPr>
              <p:spPr bwMode="auto">
                <a:xfrm>
                  <a:off x="1878" y="2457"/>
                  <a:ext cx="3" cy="1062"/>
                </a:xfrm>
                <a:prstGeom prst="line">
                  <a:avLst/>
                </a:prstGeom>
                <a:noFill/>
                <a:ln w="28575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49" name="Line 163"/>
                <p:cNvSpPr>
                  <a:spLocks noChangeShapeType="1"/>
                </p:cNvSpPr>
                <p:nvPr/>
              </p:nvSpPr>
              <p:spPr bwMode="auto">
                <a:xfrm>
                  <a:off x="2451" y="2457"/>
                  <a:ext cx="3" cy="1062"/>
                </a:xfrm>
                <a:prstGeom prst="line">
                  <a:avLst/>
                </a:prstGeom>
                <a:noFill/>
                <a:ln w="28575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</p:grpSp>
          <p:sp>
            <p:nvSpPr>
              <p:cNvPr id="35" name="Text Box 164"/>
              <p:cNvSpPr txBox="1">
                <a:spLocks noChangeArrowheads="1"/>
              </p:cNvSpPr>
              <p:nvPr/>
            </p:nvSpPr>
            <p:spPr bwMode="auto">
              <a:xfrm>
                <a:off x="1992" y="2440"/>
                <a:ext cx="328" cy="212"/>
              </a:xfrm>
              <a:prstGeom prst="rect">
                <a:avLst/>
              </a:prstGeom>
              <a:noFill/>
              <a:ln w="9525" cap="sq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TW" altLang="en-US"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r>
                  <a:rPr lang="en-US" altLang="zh-TW"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  <a:endPara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6" name="Text Box 165"/>
              <p:cNvSpPr txBox="1">
                <a:spLocks noChangeArrowheads="1"/>
              </p:cNvSpPr>
              <p:nvPr/>
            </p:nvSpPr>
            <p:spPr bwMode="auto">
              <a:xfrm>
                <a:off x="1992" y="2620"/>
                <a:ext cx="328" cy="212"/>
              </a:xfrm>
              <a:prstGeom prst="rect">
                <a:avLst/>
              </a:prstGeom>
              <a:noFill/>
              <a:ln w="9525" cap="sq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TW" altLang="en-US"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r>
                  <a:rPr lang="en-US" altLang="zh-TW"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  <a:endPara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7" name="Text Box 166"/>
              <p:cNvSpPr txBox="1">
                <a:spLocks noChangeArrowheads="1"/>
              </p:cNvSpPr>
              <p:nvPr/>
            </p:nvSpPr>
            <p:spPr bwMode="auto">
              <a:xfrm>
                <a:off x="1992" y="2799"/>
                <a:ext cx="328" cy="212"/>
              </a:xfrm>
              <a:prstGeom prst="rect">
                <a:avLst/>
              </a:prstGeom>
              <a:noFill/>
              <a:ln w="9525" cap="sq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TW" altLang="en-US"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r>
                  <a:rPr lang="en-US" altLang="zh-TW"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  <a:endPara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8" name="Text Box 167"/>
              <p:cNvSpPr txBox="1">
                <a:spLocks noChangeArrowheads="1"/>
              </p:cNvSpPr>
              <p:nvPr/>
            </p:nvSpPr>
            <p:spPr bwMode="auto">
              <a:xfrm>
                <a:off x="1992" y="2978"/>
                <a:ext cx="328" cy="212"/>
              </a:xfrm>
              <a:prstGeom prst="rect">
                <a:avLst/>
              </a:prstGeom>
              <a:noFill/>
              <a:ln w="9525" cap="sq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TW" altLang="en-US"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r>
                  <a:rPr lang="en-US" altLang="zh-TW"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  <a:endPara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9" name="Text Box 168"/>
              <p:cNvSpPr txBox="1">
                <a:spLocks noChangeArrowheads="1"/>
              </p:cNvSpPr>
              <p:nvPr/>
            </p:nvSpPr>
            <p:spPr bwMode="auto">
              <a:xfrm>
                <a:off x="1992" y="3157"/>
                <a:ext cx="328" cy="212"/>
              </a:xfrm>
              <a:prstGeom prst="rect">
                <a:avLst/>
              </a:prstGeom>
              <a:noFill/>
              <a:ln w="9525" cap="sq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TW" altLang="en-US"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r>
                  <a:rPr lang="en-US" altLang="zh-TW"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  <a:endPara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0" name="Text Box 169"/>
              <p:cNvSpPr txBox="1">
                <a:spLocks noChangeArrowheads="1"/>
              </p:cNvSpPr>
              <p:nvPr/>
            </p:nvSpPr>
            <p:spPr bwMode="auto">
              <a:xfrm>
                <a:off x="1992" y="3336"/>
                <a:ext cx="328" cy="212"/>
              </a:xfrm>
              <a:prstGeom prst="rect">
                <a:avLst/>
              </a:prstGeom>
              <a:noFill/>
              <a:ln w="9525" cap="sq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TW" altLang="en-US"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lang="zh-TW" altLang="en-US" sz="16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:</a:t>
                </a:r>
                <a:endParaRPr lang="zh-TW" altLang="zh-TW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29" name="Text Box 170"/>
            <p:cNvSpPr txBox="1">
              <a:spLocks noChangeArrowheads="1"/>
            </p:cNvSpPr>
            <p:nvPr/>
          </p:nvSpPr>
          <p:spPr bwMode="auto">
            <a:xfrm>
              <a:off x="3191" y="2589"/>
              <a:ext cx="39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TW" altLang="en-US" sz="2400">
                  <a:effectLst/>
                  <a:ea typeface="新細明體" pitchFamily="2" charset="-120"/>
                  <a:sym typeface="Wingdings" pitchFamily="2" charset="2"/>
                </a:rPr>
                <a:t></a:t>
              </a:r>
              <a:endParaRPr lang="zh-TW" altLang="en-US" sz="1800">
                <a:effectLst/>
                <a:ea typeface="新細明體" pitchFamily="2" charset="-120"/>
              </a:endParaRPr>
            </a:p>
          </p:txBody>
        </p:sp>
        <p:sp>
          <p:nvSpPr>
            <p:cNvPr id="30" name="Text Box 171"/>
            <p:cNvSpPr txBox="1">
              <a:spLocks noChangeArrowheads="1"/>
            </p:cNvSpPr>
            <p:nvPr/>
          </p:nvSpPr>
          <p:spPr bwMode="auto">
            <a:xfrm>
              <a:off x="3191" y="2752"/>
              <a:ext cx="39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TW" altLang="en-US" sz="2400">
                  <a:effectLst/>
                  <a:ea typeface="新細明體" pitchFamily="2" charset="-120"/>
                  <a:sym typeface="Wingdings" pitchFamily="2" charset="2"/>
                </a:rPr>
                <a:t></a:t>
              </a:r>
              <a:endParaRPr lang="zh-TW" altLang="en-US" sz="1800">
                <a:effectLst/>
                <a:ea typeface="新細明體" pitchFamily="2" charset="-120"/>
              </a:endParaRPr>
            </a:p>
          </p:txBody>
        </p:sp>
        <p:sp>
          <p:nvSpPr>
            <p:cNvPr id="31" name="Text Box 172"/>
            <p:cNvSpPr txBox="1">
              <a:spLocks noChangeArrowheads="1"/>
            </p:cNvSpPr>
            <p:nvPr/>
          </p:nvSpPr>
          <p:spPr bwMode="auto">
            <a:xfrm>
              <a:off x="3191" y="2949"/>
              <a:ext cx="39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TW" altLang="en-US" sz="2400">
                  <a:solidFill>
                    <a:srgbClr val="FF0066"/>
                  </a:solidFill>
                  <a:effectLst/>
                  <a:ea typeface="新細明體" pitchFamily="2" charset="-120"/>
                  <a:sym typeface="Wingdings" pitchFamily="2" charset="2"/>
                </a:rPr>
                <a:t></a:t>
              </a:r>
            </a:p>
          </p:txBody>
        </p:sp>
        <p:sp>
          <p:nvSpPr>
            <p:cNvPr id="32" name="Text Box 173"/>
            <p:cNvSpPr txBox="1">
              <a:spLocks noChangeArrowheads="1"/>
            </p:cNvSpPr>
            <p:nvPr/>
          </p:nvSpPr>
          <p:spPr bwMode="auto">
            <a:xfrm>
              <a:off x="3191" y="3146"/>
              <a:ext cx="39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TW" altLang="en-US" sz="2400">
                  <a:solidFill>
                    <a:srgbClr val="FF0066"/>
                  </a:solidFill>
                  <a:effectLst/>
                  <a:ea typeface="新細明體" pitchFamily="2" charset="-120"/>
                  <a:sym typeface="Wingdings" pitchFamily="2" charset="2"/>
                </a:rPr>
                <a:t></a:t>
              </a:r>
            </a:p>
          </p:txBody>
        </p:sp>
      </p:grpSp>
      <p:grpSp>
        <p:nvGrpSpPr>
          <p:cNvPr id="50" name="Group 180"/>
          <p:cNvGrpSpPr>
            <a:grpSpLocks/>
          </p:cNvGrpSpPr>
          <p:nvPr/>
        </p:nvGrpSpPr>
        <p:grpSpPr bwMode="auto">
          <a:xfrm>
            <a:off x="3646488" y="4287838"/>
            <a:ext cx="1725612" cy="461962"/>
            <a:chOff x="2297" y="2701"/>
            <a:chExt cx="1087" cy="291"/>
          </a:xfrm>
        </p:grpSpPr>
        <p:sp>
          <p:nvSpPr>
            <p:cNvPr id="51" name="Text Box 176"/>
            <p:cNvSpPr txBox="1">
              <a:spLocks noChangeArrowheads="1"/>
            </p:cNvSpPr>
            <p:nvPr/>
          </p:nvSpPr>
          <p:spPr bwMode="auto">
            <a:xfrm>
              <a:off x="2320" y="2701"/>
              <a:ext cx="106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b="1">
                  <a:solidFill>
                    <a:schemeClr val="tx2"/>
                  </a:solidFill>
                  <a:effectLst/>
                  <a:ea typeface="新細明體" pitchFamily="2" charset="-120"/>
                </a:rPr>
                <a:t>class="1A"</a:t>
              </a:r>
              <a:endParaRPr lang="en-US" altLang="zh-TW">
                <a:solidFill>
                  <a:schemeClr val="tx2"/>
                </a:solidFill>
                <a:effectLst/>
                <a:ea typeface="新細明體" pitchFamily="2" charset="-120"/>
              </a:endParaRPr>
            </a:p>
          </p:txBody>
        </p:sp>
        <p:sp>
          <p:nvSpPr>
            <p:cNvPr id="52" name="Line 177"/>
            <p:cNvSpPr>
              <a:spLocks noChangeShapeType="1"/>
            </p:cNvSpPr>
            <p:nvPr/>
          </p:nvSpPr>
          <p:spPr bwMode="auto">
            <a:xfrm flipV="1">
              <a:off x="2297" y="2992"/>
              <a:ext cx="920" cy="0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 type="stealth" w="lg" len="med"/>
            </a:ln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 bwMode="auto">
          <a:xfrm>
            <a:off x="1371600" y="304800"/>
            <a:ext cx="7772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 Black" pitchFamily="34" charset="0"/>
                <a:ea typeface="細明體" pitchFamily="49" charset="-120"/>
                <a:cs typeface="+mj-cs"/>
              </a:rPr>
              <a:t>General Structure</a:t>
            </a:r>
            <a:endParaRPr kumimoji="0" lang="zh-TW" altLang="zh-TW" sz="4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細明體" pitchFamily="49" charset="-120"/>
              <a:cs typeface="+mj-cs"/>
            </a:endParaRPr>
          </a:p>
        </p:txBody>
      </p:sp>
      <p:graphicFrame>
        <p:nvGraphicFramePr>
          <p:cNvPr id="4" name="Object 1030"/>
          <p:cNvGraphicFramePr>
            <a:graphicFrameLocks noChangeAspect="1"/>
          </p:cNvGraphicFramePr>
          <p:nvPr/>
        </p:nvGraphicFramePr>
        <p:xfrm>
          <a:off x="3257550" y="2822575"/>
          <a:ext cx="2476500" cy="2495550"/>
        </p:xfrm>
        <a:graphic>
          <a:graphicData uri="http://schemas.openxmlformats.org/presentationml/2006/ole">
            <p:oleObj spid="_x0000_s18434" name="工作表" r:id="rId4" imgW="1676638" imgH="1686163" progId="Excel.Sheet.8">
              <p:embed/>
            </p:oleObj>
          </a:graphicData>
        </a:graphic>
      </p:graphicFrame>
      <p:grpSp>
        <p:nvGrpSpPr>
          <p:cNvPr id="5" name="Group 1034"/>
          <p:cNvGrpSpPr>
            <a:grpSpLocks/>
          </p:cNvGrpSpPr>
          <p:nvPr/>
        </p:nvGrpSpPr>
        <p:grpSpPr bwMode="auto">
          <a:xfrm>
            <a:off x="1030288" y="2503488"/>
            <a:ext cx="1558925" cy="661987"/>
            <a:chOff x="649" y="1038"/>
            <a:chExt cx="982" cy="417"/>
          </a:xfrm>
        </p:grpSpPr>
        <p:sp>
          <p:nvSpPr>
            <p:cNvPr id="6" name="AutoShape 1032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rgbClr val="FFFF00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 Box 1033"/>
            <p:cNvSpPr txBox="1">
              <a:spLocks noChangeArrowheads="1"/>
            </p:cNvSpPr>
            <p:nvPr/>
          </p:nvSpPr>
          <p:spPr bwMode="auto">
            <a:xfrm>
              <a:off x="754" y="1110"/>
              <a:ext cx="877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sz="2400" b="1">
                  <a:solidFill>
                    <a:srgbClr val="FF0066"/>
                  </a:solidFill>
                  <a:effectLst/>
                  <a:ea typeface="新細明體" pitchFamily="2" charset="-120"/>
                </a:rPr>
                <a:t>Result</a:t>
              </a:r>
            </a:p>
          </p:txBody>
        </p:sp>
      </p:grpSp>
      <p:sp>
        <p:nvSpPr>
          <p:cNvPr id="8" name="Rectangle 1035"/>
          <p:cNvSpPr>
            <a:spLocks noChangeArrowheads="1"/>
          </p:cNvSpPr>
          <p:nvPr/>
        </p:nvSpPr>
        <p:spPr bwMode="auto">
          <a:xfrm>
            <a:off x="222250" y="14478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62000" lvl="1" indent="-476250" defTabSz="762000" eaLnBrk="1" hangingPunct="1">
              <a:spcBef>
                <a:spcPct val="20000"/>
              </a:spcBef>
            </a:pPr>
            <a:r>
              <a:rPr lang="zh-TW" altLang="zh-TW" sz="2400" b="1" dirty="0">
                <a:solidFill>
                  <a:srgbClr val="000000"/>
                </a:solidFill>
              </a:rPr>
              <a:t>eg. 2</a:t>
            </a:r>
            <a:r>
              <a:rPr lang="zh-TW" altLang="zh-TW" sz="2400" dirty="0"/>
              <a:t>  	</a:t>
            </a:r>
            <a:r>
              <a:rPr lang="en-US" altLang="zh-TW" sz="2800" dirty="0">
                <a:solidFill>
                  <a:srgbClr val="000000"/>
                </a:solidFill>
              </a:rPr>
              <a:t>List the names and house code of 1A students.</a:t>
            </a:r>
            <a:endParaRPr lang="zh-TW" altLang="zh-TW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70013" y="24765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itchFamily="34" charset="0"/>
                <a:ea typeface="細明體" pitchFamily="49" charset="-120"/>
                <a:cs typeface="+mj-cs"/>
              </a:rPr>
              <a:t>Introduction to SQL</a:t>
            </a:r>
            <a:endParaRPr kumimoji="0" lang="zh-TW" altLang="zh-TW" sz="46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細明體" pitchFamily="49" charset="-120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90600" y="1524000"/>
            <a:ext cx="7315200" cy="7254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Tx/>
              <a:buNone/>
              <a:tabLst/>
              <a:defRPr/>
            </a:pPr>
            <a:r>
              <a:rPr kumimoji="0" lang="en-US" altLang="zh-TW" sz="3200" b="0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Bookman Old Style" pitchFamily="18" charset="0"/>
                <a:ea typeface="標楷體" pitchFamily="49" charset="-120"/>
                <a:cs typeface="+mn-cs"/>
              </a:rPr>
              <a:t>What is SQL?</a:t>
            </a:r>
            <a:endParaRPr kumimoji="0" lang="en-US" altLang="zh-TW" sz="3200" b="0" i="1" u="sng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Bookman Old Style" pitchFamily="18" charset="0"/>
              <a:ea typeface="標楷體" pitchFamily="49" charset="-120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0100" y="2143116"/>
            <a:ext cx="7315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effectLst/>
                <a:ea typeface="標楷體" pitchFamily="49" charset="-120"/>
              </a:rPr>
              <a:t>When a user wants to get some information from a database file, he can issue a </a:t>
            </a:r>
            <a:r>
              <a:rPr lang="en-US" altLang="zh-TW" sz="2800" b="1" i="1" dirty="0">
                <a:effectLst/>
                <a:ea typeface="標楷體" pitchFamily="49" charset="-120"/>
              </a:rPr>
              <a:t>query</a:t>
            </a:r>
            <a:r>
              <a:rPr lang="en-US" altLang="zh-TW" sz="2800" dirty="0">
                <a:effectLst/>
                <a:ea typeface="標楷體" pitchFamily="49" charset="-120"/>
              </a:rPr>
              <a:t>. </a:t>
            </a:r>
            <a:endParaRPr lang="zh-TW" altLang="zh-TW" sz="2800" dirty="0">
              <a:effectLst/>
              <a:ea typeface="標楷體" pitchFamily="49" charset="-12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04800" y="0"/>
            <a:ext cx="1143000" cy="1555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 sz="9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新細明體" pitchFamily="2" charset="-120"/>
              </a:rPr>
              <a:t>1</a:t>
            </a:r>
            <a:endParaRPr lang="zh-TW" altLang="en-US" sz="2400" dirty="0">
              <a:effectLst/>
              <a:ea typeface="新細明體" pitchFamily="2" charset="-12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990600" y="3398838"/>
            <a:ext cx="7315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zh-TW" altLang="en-US" sz="2800" dirty="0">
                <a:effectLst/>
                <a:ea typeface="標楷體" pitchFamily="49" charset="-120"/>
              </a:rPr>
              <a:t> </a:t>
            </a:r>
            <a:r>
              <a:rPr lang="en-US" altLang="zh-TW" sz="2800" dirty="0">
                <a:effectLst/>
                <a:ea typeface="標楷體" pitchFamily="49" charset="-120"/>
              </a:rPr>
              <a:t>A query is a user–request to retrieve data or information with a certain condition.</a:t>
            </a:r>
            <a:endParaRPr lang="zh-TW" altLang="zh-TW" sz="2800" dirty="0">
              <a:effectLst/>
              <a:ea typeface="標楷體" pitchFamily="49" charset="-12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000100" y="4714884"/>
            <a:ext cx="76866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effectLst/>
                <a:ea typeface="標楷體" pitchFamily="49" charset="-120"/>
              </a:rPr>
              <a:t>SQL is a query language that allows user to specify the conditions. (instead of algorithms)</a:t>
            </a:r>
            <a:endParaRPr lang="zh-TW" altLang="zh-TW" sz="2800" dirty="0">
              <a:effectLst/>
              <a:ea typeface="標楷體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utoUpdateAnimBg="0"/>
      <p:bldP spid="10" grpId="0" autoUpdateAnimBg="0"/>
      <p:bldP spid="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0"/>
          <p:cNvSpPr txBox="1">
            <a:spLocks noChangeArrowheads="1"/>
          </p:cNvSpPr>
          <p:nvPr/>
        </p:nvSpPr>
        <p:spPr bwMode="auto">
          <a:xfrm>
            <a:off x="1370013" y="24765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itchFamily="34" charset="0"/>
                <a:ea typeface="細明體" pitchFamily="49" charset="-120"/>
                <a:cs typeface="+mj-cs"/>
              </a:rPr>
              <a:t>Introduction to SQL</a:t>
            </a:r>
            <a:endParaRPr kumimoji="0" lang="zh-TW" altLang="zh-TW" sz="4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細明體" pitchFamily="49" charset="-120"/>
              <a:cs typeface="+mj-cs"/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 bwMode="auto">
          <a:xfrm>
            <a:off x="990600" y="1524000"/>
            <a:ext cx="7315200" cy="7254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Tx/>
              <a:buNone/>
              <a:tabLst/>
              <a:defRPr/>
            </a:pPr>
            <a:r>
              <a:rPr kumimoji="0" lang="en-US" altLang="zh-TW" sz="3200" b="0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Bookman Old Style" pitchFamily="18" charset="0"/>
                <a:ea typeface="標楷體" pitchFamily="49" charset="-120"/>
                <a:cs typeface="+mn-cs"/>
              </a:rPr>
              <a:t>Concept of SQL</a:t>
            </a: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49" charset="-120"/>
              <a:cs typeface="+mn-cs"/>
            </a:endParaRPr>
          </a:p>
        </p:txBody>
      </p:sp>
      <p:sp>
        <p:nvSpPr>
          <p:cNvPr id="4" name="Rectangle 2052"/>
          <p:cNvSpPr>
            <a:spLocks noChangeArrowheads="1"/>
          </p:cNvSpPr>
          <p:nvPr/>
        </p:nvSpPr>
        <p:spPr bwMode="auto">
          <a:xfrm>
            <a:off x="725488" y="2214554"/>
            <a:ext cx="73152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effectLst/>
                <a:ea typeface="標楷體" pitchFamily="49" charset="-120"/>
              </a:rPr>
              <a:t>The user specifies a certain condition.</a:t>
            </a:r>
          </a:p>
        </p:txBody>
      </p:sp>
      <p:sp>
        <p:nvSpPr>
          <p:cNvPr id="5" name="Text Box 2053"/>
          <p:cNvSpPr txBox="1">
            <a:spLocks noChangeArrowheads="1"/>
          </p:cNvSpPr>
          <p:nvPr/>
        </p:nvSpPr>
        <p:spPr bwMode="auto">
          <a:xfrm>
            <a:off x="304800" y="0"/>
            <a:ext cx="1143000" cy="1555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 sz="9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新細明體" pitchFamily="2" charset="-120"/>
              </a:rPr>
              <a:t>1</a:t>
            </a:r>
            <a:endParaRPr lang="zh-TW" altLang="en-US" sz="2400" dirty="0">
              <a:effectLst/>
              <a:ea typeface="新細明體" pitchFamily="2" charset="-120"/>
            </a:endParaRPr>
          </a:p>
        </p:txBody>
      </p:sp>
      <p:sp>
        <p:nvSpPr>
          <p:cNvPr id="6" name="Rectangle 2054"/>
          <p:cNvSpPr>
            <a:spLocks noChangeArrowheads="1"/>
          </p:cNvSpPr>
          <p:nvPr/>
        </p:nvSpPr>
        <p:spPr bwMode="auto">
          <a:xfrm>
            <a:off x="725488" y="4984750"/>
            <a:ext cx="7315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effectLst/>
                <a:ea typeface="標楷體" pitchFamily="49" charset="-120"/>
              </a:rPr>
              <a:t>The result of the query will then be stored in form of a table.</a:t>
            </a:r>
            <a:endParaRPr lang="zh-TW" altLang="zh-TW" sz="2800" dirty="0">
              <a:effectLst/>
              <a:ea typeface="標楷體" pitchFamily="49" charset="-120"/>
            </a:endParaRPr>
          </a:p>
        </p:txBody>
      </p:sp>
      <p:sp>
        <p:nvSpPr>
          <p:cNvPr id="7" name="Rectangle 2055"/>
          <p:cNvSpPr>
            <a:spLocks noChangeArrowheads="1"/>
          </p:cNvSpPr>
          <p:nvPr/>
        </p:nvSpPr>
        <p:spPr bwMode="auto">
          <a:xfrm>
            <a:off x="725488" y="4432300"/>
            <a:ext cx="768667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effectLst/>
                <a:ea typeface="標楷體" pitchFamily="49" charset="-120"/>
              </a:rPr>
              <a:t>Statistical information of the data.</a:t>
            </a:r>
            <a:endParaRPr lang="zh-TW" altLang="zh-TW" sz="2800" dirty="0">
              <a:effectLst/>
              <a:ea typeface="標楷體" pitchFamily="49" charset="-120"/>
            </a:endParaRPr>
          </a:p>
        </p:txBody>
      </p:sp>
      <p:sp>
        <p:nvSpPr>
          <p:cNvPr id="8" name="Rectangle 2056"/>
          <p:cNvSpPr>
            <a:spLocks noChangeArrowheads="1"/>
          </p:cNvSpPr>
          <p:nvPr/>
        </p:nvSpPr>
        <p:spPr bwMode="auto">
          <a:xfrm>
            <a:off x="725488" y="2643182"/>
            <a:ext cx="73152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effectLst/>
                <a:ea typeface="標楷體" pitchFamily="49" charset="-120"/>
              </a:rPr>
              <a:t>The program will go through all the records in the database file and select those records that satisfy the condition.(searching).</a:t>
            </a:r>
            <a:endParaRPr lang="zh-TW" altLang="zh-TW" sz="2800" dirty="0">
              <a:effectLst/>
              <a:ea typeface="標楷體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utoUpdateAnimBg="0"/>
      <p:bldP spid="6" grpId="0" autoUpdateAnimBg="0"/>
      <p:bldP spid="7" grpId="0" autoUpdateAnimBg="0"/>
      <p:bldP spid="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70013" y="24765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3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itchFamily="34" charset="0"/>
                <a:ea typeface="細明體" pitchFamily="49" charset="-120"/>
                <a:cs typeface="+mj-cs"/>
              </a:rPr>
              <a:t/>
            </a:r>
            <a:br>
              <a:rPr kumimoji="0" lang="zh-TW" altLang="zh-TW" sz="3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itchFamily="34" charset="0"/>
                <a:ea typeface="細明體" pitchFamily="49" charset="-120"/>
                <a:cs typeface="+mj-cs"/>
              </a:rPr>
            </a:br>
            <a:r>
              <a:rPr kumimoji="0" lang="en-US" altLang="zh-TW" sz="3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itchFamily="34" charset="0"/>
                <a:ea typeface="細明體" pitchFamily="49" charset="-120"/>
                <a:cs typeface="+mj-cs"/>
              </a:rPr>
              <a:t>Basic structure of an SQL query</a:t>
            </a:r>
            <a:endParaRPr kumimoji="0" lang="zh-TW" altLang="zh-TW" sz="46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細明體" pitchFamily="49" charset="-120"/>
              <a:cs typeface="+mj-cs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04800" y="0"/>
            <a:ext cx="1143000" cy="1555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 sz="960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新細明體" pitchFamily="2" charset="-120"/>
              </a:rPr>
              <a:t>2</a:t>
            </a:r>
            <a:endParaRPr lang="zh-TW" altLang="en-US" sz="2400">
              <a:effectLst/>
              <a:ea typeface="新細明體" pitchFamily="2" charset="-120"/>
            </a:endParaRP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1412875" y="1736725"/>
          <a:ext cx="7348538" cy="4432300"/>
        </p:xfrm>
        <a:graphic>
          <a:graphicData uri="http://schemas.openxmlformats.org/presentationml/2006/ole">
            <p:oleObj spid="_x0000_s1026" name="Document" r:id="rId4" imgW="7648525" imgH="458364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714348" y="1752600"/>
            <a:ext cx="8196258" cy="37856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81000" lvl="2" defTabSz="647700"/>
            <a:r>
              <a:rPr lang="en-US" altLang="zh-TW" sz="24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field</a:t>
            </a:r>
            <a:r>
              <a:rPr lang="en-US" altLang="zh-TW" sz="2400" dirty="0">
                <a:effectLst/>
              </a:rPr>
              <a:t>		</a:t>
            </a:r>
            <a:r>
              <a:rPr lang="en-US" altLang="zh-TW" sz="24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type</a:t>
            </a:r>
            <a:r>
              <a:rPr lang="en-US" altLang="zh-TW" sz="2400" dirty="0">
                <a:effectLst/>
              </a:rPr>
              <a:t>		 </a:t>
            </a:r>
            <a:r>
              <a:rPr lang="en-US" altLang="zh-TW" sz="24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width</a:t>
            </a:r>
            <a:r>
              <a:rPr lang="en-US" altLang="zh-TW" sz="2400" dirty="0">
                <a:effectLst/>
              </a:rPr>
              <a:t>	</a:t>
            </a:r>
            <a:r>
              <a:rPr lang="en-US" altLang="zh-TW" sz="24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contents</a:t>
            </a:r>
            <a:endParaRPr lang="en-US" altLang="zh-TW" sz="2400" u="sng" dirty="0">
              <a:effectLst/>
            </a:endParaRPr>
          </a:p>
          <a:p>
            <a:pPr marL="381000" lvl="2" defTabSz="647700"/>
            <a:r>
              <a:rPr lang="en-US" altLang="zh-TW" sz="2400" i="1" dirty="0">
                <a:effectLst/>
              </a:rPr>
              <a:t>id</a:t>
            </a:r>
            <a:r>
              <a:rPr lang="en-US" altLang="zh-TW" sz="2400" dirty="0">
                <a:effectLst/>
              </a:rPr>
              <a:t>			numeric	     4		student id number</a:t>
            </a:r>
          </a:p>
          <a:p>
            <a:pPr marL="381000" lvl="2" defTabSz="647700"/>
            <a:r>
              <a:rPr lang="en-US" altLang="zh-TW" sz="2400" i="1" dirty="0">
                <a:effectLst/>
              </a:rPr>
              <a:t>name</a:t>
            </a:r>
            <a:r>
              <a:rPr lang="en-US" altLang="zh-TW" sz="2400" dirty="0">
                <a:effectLst/>
              </a:rPr>
              <a:t>		character	    10		name</a:t>
            </a:r>
          </a:p>
          <a:p>
            <a:pPr marL="381000" lvl="2" defTabSz="647700"/>
            <a:r>
              <a:rPr lang="en-US" altLang="zh-TW" sz="2400" i="1" dirty="0">
                <a:effectLst/>
              </a:rPr>
              <a:t>dob</a:t>
            </a:r>
            <a:r>
              <a:rPr lang="en-US" altLang="zh-TW" sz="2400" dirty="0">
                <a:effectLst/>
              </a:rPr>
              <a:t>		date		     8		date of birth</a:t>
            </a:r>
          </a:p>
          <a:p>
            <a:pPr marL="381000" lvl="2" defTabSz="647700"/>
            <a:r>
              <a:rPr lang="en-US" altLang="zh-TW" sz="2400" i="1" dirty="0">
                <a:effectLst/>
              </a:rPr>
              <a:t>sex</a:t>
            </a:r>
            <a:r>
              <a:rPr lang="en-US" altLang="zh-TW" sz="2400" dirty="0">
                <a:effectLst/>
              </a:rPr>
              <a:t>		character	     1		sex: M / F</a:t>
            </a:r>
          </a:p>
          <a:p>
            <a:pPr marL="381000" lvl="2" defTabSz="647700"/>
            <a:r>
              <a:rPr lang="en-US" altLang="zh-TW" sz="2400" i="1" dirty="0">
                <a:effectLst/>
              </a:rPr>
              <a:t>class</a:t>
            </a:r>
            <a:r>
              <a:rPr lang="en-US" altLang="zh-TW" sz="2400" dirty="0">
                <a:effectLst/>
              </a:rPr>
              <a:t>		character	     2		class</a:t>
            </a:r>
          </a:p>
          <a:p>
            <a:pPr marL="381000" lvl="2" defTabSz="647700"/>
            <a:r>
              <a:rPr lang="en-US" altLang="zh-TW" sz="2400" i="1" dirty="0" err="1">
                <a:effectLst/>
              </a:rPr>
              <a:t>hcode</a:t>
            </a:r>
            <a:r>
              <a:rPr lang="en-US" altLang="zh-TW" sz="2400" dirty="0">
                <a:effectLst/>
              </a:rPr>
              <a:t>		character	     1		house code: R, Y, B, G</a:t>
            </a:r>
          </a:p>
          <a:p>
            <a:pPr marL="381000" lvl="2" defTabSz="647700"/>
            <a:r>
              <a:rPr lang="en-US" altLang="zh-TW" sz="2400" i="1" dirty="0" err="1">
                <a:effectLst/>
              </a:rPr>
              <a:t>dcode</a:t>
            </a:r>
            <a:r>
              <a:rPr lang="en-US" altLang="zh-TW" sz="2400" dirty="0">
                <a:effectLst/>
              </a:rPr>
              <a:t>		character	     3		district code</a:t>
            </a:r>
          </a:p>
          <a:p>
            <a:pPr marL="381000" lvl="2" defTabSz="647700"/>
            <a:r>
              <a:rPr lang="en-US" altLang="zh-TW" sz="2400" i="1" dirty="0">
                <a:effectLst/>
              </a:rPr>
              <a:t>remission</a:t>
            </a:r>
            <a:r>
              <a:rPr lang="en-US" altLang="zh-TW" sz="2400" dirty="0">
                <a:effectLst/>
              </a:rPr>
              <a:t>	logical	     1		fee remission</a:t>
            </a:r>
          </a:p>
          <a:p>
            <a:pPr marL="381000" lvl="2" defTabSz="647700"/>
            <a:r>
              <a:rPr lang="en-US" altLang="zh-TW" sz="2400" i="1" dirty="0" err="1">
                <a:effectLst/>
              </a:rPr>
              <a:t>mtest</a:t>
            </a:r>
            <a:r>
              <a:rPr lang="en-US" altLang="zh-TW" sz="2400" dirty="0">
                <a:effectLst/>
              </a:rPr>
              <a:t>		numeric	     2		Math test score</a:t>
            </a:r>
            <a:endParaRPr lang="zh-TW" altLang="en-US" dirty="0">
              <a:effectLst/>
              <a:ea typeface="新細明體" pitchFamily="2" charset="-120"/>
            </a:endParaRP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71406" y="0"/>
            <a:ext cx="1143000" cy="1555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 sz="960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新細明體" pitchFamily="2" charset="-120"/>
              </a:rPr>
              <a:t>2</a:t>
            </a:r>
            <a:endParaRPr lang="zh-TW" altLang="en-US" sz="2400">
              <a:effectLst/>
              <a:ea typeface="新細明體" pitchFamily="2" charset="-120"/>
            </a:endParaRPr>
          </a:p>
        </p:txBody>
      </p:sp>
      <p:sp>
        <p:nvSpPr>
          <p:cNvPr id="5" name="Rectangle 2050"/>
          <p:cNvSpPr txBox="1">
            <a:spLocks noChangeArrowheads="1"/>
          </p:cNvSpPr>
          <p:nvPr/>
        </p:nvSpPr>
        <p:spPr bwMode="auto">
          <a:xfrm>
            <a:off x="1370013" y="24765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36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  <a:ea typeface="細明體" pitchFamily="49" charset="-120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itchFamily="34" charset="0"/>
                <a:ea typeface="細明體" pitchFamily="49" charset="-120"/>
                <a:cs typeface="+mj-cs"/>
              </a:rPr>
              <a:t>STUDENTS</a:t>
            </a:r>
            <a:r>
              <a:rPr kumimoji="0" lang="en-US" altLang="zh-TW" sz="3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itchFamily="34" charset="0"/>
                <a:ea typeface="細明體" pitchFamily="49" charset="-120"/>
                <a:cs typeface="+mj-cs"/>
              </a:rPr>
              <a:t> DETAILS</a:t>
            </a:r>
            <a:endParaRPr kumimoji="0" lang="zh-TW" altLang="zh-TW" sz="4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細明體" pitchFamily="49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71600" y="304800"/>
            <a:ext cx="7772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 Black" pitchFamily="34" charset="0"/>
                <a:ea typeface="細明體" pitchFamily="49" charset="-120"/>
                <a:cs typeface="+mj-cs"/>
              </a:rPr>
              <a:t>General Structure</a:t>
            </a:r>
            <a:endParaRPr kumimoji="0" lang="zh-TW" altLang="zh-TW" sz="4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細明體" pitchFamily="49" charset="-120"/>
              <a:cs typeface="+mj-cs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1295400" y="1500174"/>
            <a:ext cx="7620000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 sz="3600" dirty="0">
                <a:solidFill>
                  <a:srgbClr val="FF3399"/>
                </a:solidFill>
              </a:rPr>
              <a:t>SELECT ...... FROM ...... WHERE ......</a:t>
            </a:r>
            <a:endParaRPr lang="zh-TW" altLang="en-US" sz="3200" dirty="0">
              <a:solidFill>
                <a:srgbClr val="000000"/>
              </a:solidFill>
            </a:endParaRP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 flipV="1">
            <a:off x="387350" y="2973388"/>
            <a:ext cx="836613" cy="1085850"/>
          </a:xfrm>
          <a:custGeom>
            <a:avLst/>
            <a:gdLst>
              <a:gd name="G0" fmla="+- 15595 0 0"/>
              <a:gd name="G1" fmla="+- 4357 0 0"/>
              <a:gd name="G2" fmla="+- 12158 0 4357"/>
              <a:gd name="G3" fmla="+- G2 0 4357"/>
              <a:gd name="G4" fmla="*/ G3 32768 32059"/>
              <a:gd name="G5" fmla="*/ G4 1 2"/>
              <a:gd name="G6" fmla="+- 21600 0 15595"/>
              <a:gd name="G7" fmla="*/ G6 4357 6079"/>
              <a:gd name="G8" fmla="+- G7 15595 0"/>
              <a:gd name="T0" fmla="*/ 15595 w 21600"/>
              <a:gd name="T1" fmla="*/ 0 h 21600"/>
              <a:gd name="T2" fmla="*/ 15595 w 21600"/>
              <a:gd name="T3" fmla="*/ 12158 h 21600"/>
              <a:gd name="T4" fmla="*/ 1760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595" y="0"/>
                </a:lnTo>
                <a:lnTo>
                  <a:pt x="15595" y="4357"/>
                </a:lnTo>
                <a:lnTo>
                  <a:pt x="12427" y="4357"/>
                </a:lnTo>
                <a:cubicBezTo>
                  <a:pt x="5564" y="4357"/>
                  <a:pt x="0" y="7850"/>
                  <a:pt x="0" y="12158"/>
                </a:cubicBezTo>
                <a:lnTo>
                  <a:pt x="0" y="21600"/>
                </a:lnTo>
                <a:lnTo>
                  <a:pt x="3520" y="21600"/>
                </a:lnTo>
                <a:lnTo>
                  <a:pt x="3520" y="12158"/>
                </a:lnTo>
                <a:cubicBezTo>
                  <a:pt x="3520" y="9752"/>
                  <a:pt x="7508" y="7801"/>
                  <a:pt x="12427" y="7801"/>
                </a:cubicBezTo>
                <a:lnTo>
                  <a:pt x="15595" y="7801"/>
                </a:lnTo>
                <a:lnTo>
                  <a:pt x="15595" y="12158"/>
                </a:lnTo>
                <a:close/>
              </a:path>
            </a:pathLst>
          </a:custGeom>
          <a:solidFill>
            <a:srgbClr val="FFFF00"/>
          </a:solidFill>
          <a:ln w="12700" cap="sq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000100" y="3143248"/>
            <a:ext cx="7620000" cy="1349375"/>
          </a:xfrm>
          <a:prstGeom prst="rect">
            <a:avLst/>
          </a:prstGeom>
          <a:noFill/>
          <a:ln w="38100" cap="sq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 sz="3200" dirty="0" smtClean="0">
                <a:latin typeface="Arial" charset="0"/>
              </a:rPr>
              <a:t>SELECT</a:t>
            </a:r>
            <a:r>
              <a:rPr lang="en-US" altLang="zh-TW" sz="2400" dirty="0" smtClean="0">
                <a:latin typeface="Arial" charset="0"/>
              </a:rPr>
              <a:t> </a:t>
            </a:r>
            <a:r>
              <a:rPr lang="en-US" altLang="zh-TW" dirty="0">
                <a:latin typeface="Arial" charset="0"/>
              </a:rPr>
              <a:t>[</a:t>
            </a:r>
            <a:r>
              <a:rPr lang="en-US" altLang="zh-TW" sz="1800" dirty="0">
                <a:latin typeface="Arial" charset="0"/>
              </a:rPr>
              <a:t>ALL / DISTINCT</a:t>
            </a:r>
            <a:r>
              <a:rPr lang="en-US" altLang="zh-TW" dirty="0">
                <a:latin typeface="Arial" charset="0"/>
              </a:rPr>
              <a:t>] </a:t>
            </a:r>
            <a:r>
              <a:rPr lang="en-US" altLang="zh-TW" i="1" dirty="0">
                <a:latin typeface="Arial" charset="0"/>
              </a:rPr>
              <a:t>expr1</a:t>
            </a:r>
            <a:r>
              <a:rPr lang="en-US" altLang="zh-TW" dirty="0">
                <a:latin typeface="Arial" charset="0"/>
              </a:rPr>
              <a:t> [</a:t>
            </a:r>
            <a:r>
              <a:rPr lang="en-US" altLang="zh-TW" sz="1800" dirty="0">
                <a:latin typeface="Arial" charset="0"/>
              </a:rPr>
              <a:t>AS</a:t>
            </a:r>
            <a:r>
              <a:rPr lang="en-US" altLang="zh-TW" dirty="0">
                <a:latin typeface="Arial" charset="0"/>
              </a:rPr>
              <a:t> </a:t>
            </a:r>
            <a:r>
              <a:rPr lang="en-US" altLang="zh-TW" i="1" dirty="0">
                <a:latin typeface="Arial" charset="0"/>
              </a:rPr>
              <a:t>col1</a:t>
            </a:r>
            <a:r>
              <a:rPr lang="en-US" altLang="zh-TW" dirty="0">
                <a:latin typeface="Arial" charset="0"/>
              </a:rPr>
              <a:t>], </a:t>
            </a:r>
            <a:r>
              <a:rPr lang="en-US" altLang="zh-TW" i="1" dirty="0">
                <a:latin typeface="Arial" charset="0"/>
              </a:rPr>
              <a:t>expr2</a:t>
            </a:r>
            <a:r>
              <a:rPr lang="en-US" altLang="zh-TW" dirty="0">
                <a:latin typeface="Arial" charset="0"/>
              </a:rPr>
              <a:t> [</a:t>
            </a:r>
            <a:r>
              <a:rPr lang="en-US" altLang="zh-TW" sz="1800" dirty="0">
                <a:latin typeface="Arial" charset="0"/>
              </a:rPr>
              <a:t>AS</a:t>
            </a:r>
            <a:r>
              <a:rPr lang="en-US" altLang="zh-TW" dirty="0">
                <a:latin typeface="Arial" charset="0"/>
              </a:rPr>
              <a:t> </a:t>
            </a:r>
            <a:r>
              <a:rPr lang="en-US" altLang="zh-TW" i="1" dirty="0">
                <a:latin typeface="Arial" charset="0"/>
              </a:rPr>
              <a:t>col2</a:t>
            </a:r>
            <a:r>
              <a:rPr lang="en-US" altLang="zh-TW" dirty="0">
                <a:latin typeface="Arial" charset="0"/>
              </a:rPr>
              <a:t>] </a:t>
            </a:r>
            <a:r>
              <a:rPr lang="en-US" altLang="zh-TW" sz="2400" dirty="0">
                <a:latin typeface="Arial" charset="0"/>
              </a:rPr>
              <a:t>;</a:t>
            </a:r>
            <a:endParaRPr lang="en-US" altLang="zh-TW" dirty="0">
              <a:latin typeface="Arial" charset="0"/>
            </a:endParaRPr>
          </a:p>
          <a:p>
            <a:endParaRPr lang="en-US" altLang="zh-TW" sz="1600" dirty="0">
              <a:latin typeface="Arial" charset="0"/>
            </a:endParaRPr>
          </a:p>
          <a:p>
            <a:r>
              <a:rPr lang="en-US" altLang="zh-TW" sz="3200" dirty="0">
                <a:latin typeface="Arial" charset="0"/>
              </a:rPr>
              <a:t>FROM</a:t>
            </a:r>
            <a:r>
              <a:rPr lang="en-US" altLang="zh-TW" sz="2400" dirty="0">
                <a:latin typeface="Arial" charset="0"/>
              </a:rPr>
              <a:t> </a:t>
            </a:r>
            <a:r>
              <a:rPr lang="en-US" altLang="zh-TW" sz="2400" i="1" dirty="0" err="1">
                <a:latin typeface="Arial" charset="0"/>
              </a:rPr>
              <a:t>tablename</a:t>
            </a:r>
            <a:r>
              <a:rPr lang="en-US" altLang="zh-TW" sz="2400" dirty="0">
                <a:latin typeface="Arial" charset="0"/>
              </a:rPr>
              <a:t> </a:t>
            </a:r>
            <a:r>
              <a:rPr lang="en-US" altLang="zh-TW" sz="3200" dirty="0">
                <a:latin typeface="Arial" charset="0"/>
              </a:rPr>
              <a:t>WHERE</a:t>
            </a:r>
            <a:r>
              <a:rPr lang="en-US" altLang="zh-TW" sz="2400" dirty="0">
                <a:latin typeface="Arial" charset="0"/>
              </a:rPr>
              <a:t> </a:t>
            </a:r>
            <a:r>
              <a:rPr lang="en-US" altLang="zh-TW" sz="2400" i="1" dirty="0" smtClean="0">
                <a:latin typeface="Arial" charset="0"/>
              </a:rPr>
              <a:t>condition </a:t>
            </a:r>
            <a:endParaRPr lang="zh-TW" alt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4" grpId="0" build="p" animBg="1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71600" y="304800"/>
            <a:ext cx="7772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 Black" pitchFamily="34" charset="0"/>
                <a:ea typeface="細明體" pitchFamily="49" charset="-120"/>
                <a:cs typeface="+mj-cs"/>
              </a:rPr>
              <a:t>General Structure</a:t>
            </a:r>
            <a:endParaRPr kumimoji="0" lang="zh-TW" altLang="zh-TW" sz="4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細明體" pitchFamily="49" charset="-120"/>
              <a:cs typeface="+mj-cs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685800" y="2438400"/>
            <a:ext cx="7772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細明體" pitchFamily="49" charset="-120"/>
                <a:cs typeface="+mn-cs"/>
              </a:rPr>
              <a:t>The query will select rows from the source </a:t>
            </a:r>
            <a:r>
              <a:rPr kumimoji="0" lang="en-US" altLang="zh-TW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細明體" pitchFamily="49" charset="-120"/>
                <a:cs typeface="+mn-cs"/>
              </a:rPr>
              <a:t>tablename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細明體" pitchFamily="49" charset="-120"/>
                <a:cs typeface="+mn-cs"/>
              </a:rPr>
              <a:t> and output the result in table form.</a:t>
            </a:r>
            <a:endParaRPr kumimoji="0" lang="zh-TW" altLang="zh-TW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細明體" pitchFamily="49" charset="-120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5800" y="3352800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400">
                <a:solidFill>
                  <a:schemeClr val="tx2"/>
                </a:solidFill>
                <a:effectLst/>
              </a:rPr>
              <a:t>Expressions </a:t>
            </a:r>
            <a:r>
              <a:rPr lang="en-US" altLang="zh-TW" sz="2400" b="1" i="1">
                <a:solidFill>
                  <a:schemeClr val="tx2"/>
                </a:solidFill>
                <a:effectLst/>
              </a:rPr>
              <a:t>expr1</a:t>
            </a:r>
            <a:r>
              <a:rPr lang="en-US" altLang="zh-TW" sz="2400" i="1">
                <a:solidFill>
                  <a:schemeClr val="tx2"/>
                </a:solidFill>
                <a:effectLst/>
              </a:rPr>
              <a:t>, </a:t>
            </a:r>
            <a:r>
              <a:rPr lang="en-US" altLang="zh-TW" sz="2400" b="1" i="1">
                <a:solidFill>
                  <a:schemeClr val="tx2"/>
                </a:solidFill>
                <a:effectLst/>
              </a:rPr>
              <a:t>expr2</a:t>
            </a:r>
            <a:r>
              <a:rPr lang="en-US" altLang="zh-TW" sz="2400">
                <a:solidFill>
                  <a:schemeClr val="tx2"/>
                </a:solidFill>
                <a:effectLst/>
              </a:rPr>
              <a:t> can be :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>
                <a:solidFill>
                  <a:schemeClr val="tx2"/>
                </a:solidFill>
                <a:effectLst/>
              </a:rPr>
              <a:t>(1) a column, or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>
                <a:solidFill>
                  <a:schemeClr val="tx2"/>
                </a:solidFill>
                <a:effectLst/>
              </a:rPr>
              <a:t>(2) an expression of functions and fields.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295400" y="1325563"/>
            <a:ext cx="7620000" cy="110490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 sz="3200">
                <a:latin typeface="Arial" charset="0"/>
              </a:rPr>
              <a:t>SELECT</a:t>
            </a:r>
            <a:r>
              <a:rPr lang="en-US" altLang="zh-TW" sz="2400">
                <a:latin typeface="Arial" charset="0"/>
              </a:rPr>
              <a:t> </a:t>
            </a:r>
            <a:r>
              <a:rPr lang="en-US" altLang="zh-TW">
                <a:latin typeface="Arial" charset="0"/>
              </a:rPr>
              <a:t>[</a:t>
            </a:r>
            <a:r>
              <a:rPr lang="en-US" altLang="zh-TW" sz="1800">
                <a:latin typeface="Arial" charset="0"/>
              </a:rPr>
              <a:t>ALL / DISTINCT</a:t>
            </a:r>
            <a:r>
              <a:rPr lang="en-US" altLang="zh-TW">
                <a:latin typeface="Arial" charset="0"/>
              </a:rPr>
              <a:t>] </a:t>
            </a:r>
            <a:r>
              <a:rPr lang="en-US" altLang="zh-TW" i="1">
                <a:latin typeface="Arial" charset="0"/>
              </a:rPr>
              <a:t>expr1</a:t>
            </a:r>
            <a:r>
              <a:rPr lang="en-US" altLang="zh-TW">
                <a:latin typeface="Arial" charset="0"/>
              </a:rPr>
              <a:t> [</a:t>
            </a:r>
            <a:r>
              <a:rPr lang="en-US" altLang="zh-TW" sz="1800">
                <a:latin typeface="Arial" charset="0"/>
              </a:rPr>
              <a:t>AS</a:t>
            </a:r>
            <a:r>
              <a:rPr lang="en-US" altLang="zh-TW">
                <a:latin typeface="Arial" charset="0"/>
              </a:rPr>
              <a:t> </a:t>
            </a:r>
            <a:r>
              <a:rPr lang="en-US" altLang="zh-TW" i="1">
                <a:latin typeface="Arial" charset="0"/>
              </a:rPr>
              <a:t>col1</a:t>
            </a:r>
            <a:r>
              <a:rPr lang="en-US" altLang="zh-TW">
                <a:latin typeface="Arial" charset="0"/>
              </a:rPr>
              <a:t>], </a:t>
            </a:r>
            <a:r>
              <a:rPr lang="en-US" altLang="zh-TW" i="1">
                <a:latin typeface="Arial" charset="0"/>
              </a:rPr>
              <a:t>expr2</a:t>
            </a:r>
            <a:r>
              <a:rPr lang="en-US" altLang="zh-TW">
                <a:latin typeface="Arial" charset="0"/>
              </a:rPr>
              <a:t> [</a:t>
            </a:r>
            <a:r>
              <a:rPr lang="en-US" altLang="zh-TW" sz="1800">
                <a:latin typeface="Arial" charset="0"/>
              </a:rPr>
              <a:t>AS</a:t>
            </a:r>
            <a:r>
              <a:rPr lang="en-US" altLang="zh-TW">
                <a:latin typeface="Arial" charset="0"/>
              </a:rPr>
              <a:t> </a:t>
            </a:r>
            <a:r>
              <a:rPr lang="en-US" altLang="zh-TW" i="1">
                <a:latin typeface="Arial" charset="0"/>
              </a:rPr>
              <a:t>col2</a:t>
            </a:r>
            <a:r>
              <a:rPr lang="en-US" altLang="zh-TW">
                <a:latin typeface="Arial" charset="0"/>
              </a:rPr>
              <a:t>] </a:t>
            </a:r>
            <a:r>
              <a:rPr lang="en-US" altLang="zh-TW" sz="2400">
                <a:latin typeface="Arial" charset="0"/>
              </a:rPr>
              <a:t>;</a:t>
            </a:r>
            <a:endParaRPr lang="en-US" altLang="zh-TW">
              <a:latin typeface="Arial" charset="0"/>
            </a:endParaRPr>
          </a:p>
          <a:p>
            <a:r>
              <a:rPr lang="en-US" altLang="zh-TW" sz="3200">
                <a:latin typeface="Arial" charset="0"/>
              </a:rPr>
              <a:t>FROM</a:t>
            </a:r>
            <a:r>
              <a:rPr lang="en-US" altLang="zh-TW" sz="2400">
                <a:latin typeface="Arial" charset="0"/>
              </a:rPr>
              <a:t> </a:t>
            </a:r>
            <a:r>
              <a:rPr lang="en-US" altLang="zh-TW" sz="2400" i="1">
                <a:latin typeface="Arial" charset="0"/>
              </a:rPr>
              <a:t>tablename</a:t>
            </a:r>
            <a:r>
              <a:rPr lang="en-US" altLang="zh-TW" sz="2400">
                <a:latin typeface="Arial" charset="0"/>
              </a:rPr>
              <a:t> </a:t>
            </a:r>
            <a:r>
              <a:rPr lang="en-US" altLang="zh-TW" sz="3200">
                <a:latin typeface="Arial" charset="0"/>
              </a:rPr>
              <a:t>WHERE</a:t>
            </a:r>
            <a:r>
              <a:rPr lang="en-US" altLang="zh-TW" sz="2400">
                <a:latin typeface="Arial" charset="0"/>
              </a:rPr>
              <a:t> </a:t>
            </a:r>
            <a:r>
              <a:rPr lang="en-US" altLang="zh-TW" sz="2400" i="1">
                <a:latin typeface="Arial" charset="0"/>
              </a:rPr>
              <a:t>condition</a:t>
            </a:r>
            <a:endParaRPr lang="zh-TW" altLang="en-US" sz="2400">
              <a:latin typeface="Arial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85800" y="4876800"/>
            <a:ext cx="754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400">
                <a:solidFill>
                  <a:schemeClr val="tx2"/>
                </a:solidFill>
                <a:effectLst/>
              </a:rPr>
              <a:t>And </a:t>
            </a:r>
            <a:r>
              <a:rPr lang="en-US" altLang="zh-TW" sz="2400" b="1" i="1">
                <a:solidFill>
                  <a:schemeClr val="tx2"/>
                </a:solidFill>
                <a:effectLst/>
              </a:rPr>
              <a:t>col1</a:t>
            </a:r>
            <a:r>
              <a:rPr lang="en-US" altLang="zh-TW" sz="2400">
                <a:solidFill>
                  <a:schemeClr val="tx2"/>
                </a:solidFill>
                <a:effectLst/>
              </a:rPr>
              <a:t>, </a:t>
            </a:r>
            <a:r>
              <a:rPr lang="en-US" altLang="zh-TW" sz="2400" b="1" i="1">
                <a:solidFill>
                  <a:schemeClr val="tx2"/>
                </a:solidFill>
                <a:effectLst/>
              </a:rPr>
              <a:t>col2</a:t>
            </a:r>
            <a:r>
              <a:rPr lang="en-US" altLang="zh-TW" sz="2400">
                <a:solidFill>
                  <a:schemeClr val="tx2"/>
                </a:solidFill>
                <a:effectLst/>
              </a:rPr>
              <a:t> are their corresponding column names in the output table.</a:t>
            </a:r>
            <a:endParaRPr lang="zh-TW" altLang="zh-TW" sz="2400">
              <a:solidFill>
                <a:schemeClr val="tx2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  <p:bldP spid="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71600" y="304800"/>
            <a:ext cx="7772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 Black" pitchFamily="34" charset="0"/>
                <a:ea typeface="細明體" pitchFamily="49" charset="-120"/>
                <a:cs typeface="+mj-cs"/>
              </a:rPr>
              <a:t>General Structure</a:t>
            </a:r>
            <a:endParaRPr kumimoji="0" lang="zh-TW" altLang="zh-TW" sz="4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細明體" pitchFamily="49" charset="-120"/>
              <a:cs typeface="+mj-cs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5800" y="2590800"/>
            <a:ext cx="754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400">
                <a:solidFill>
                  <a:schemeClr val="tx2"/>
                </a:solidFill>
                <a:effectLst/>
              </a:rPr>
              <a:t>DISTINCT will eliminate duplication in the output while ALL will keep all duplicated rows.</a:t>
            </a:r>
            <a:endParaRPr lang="zh-TW" altLang="zh-TW" sz="2400">
              <a:solidFill>
                <a:schemeClr val="tx2"/>
              </a:solidFill>
              <a:effectLst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85800" y="35052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400" b="1" i="1">
                <a:solidFill>
                  <a:schemeClr val="tx2"/>
                </a:solidFill>
                <a:effectLst/>
              </a:rPr>
              <a:t>condition</a:t>
            </a:r>
            <a:r>
              <a:rPr lang="en-US" altLang="zh-TW" sz="2400">
                <a:solidFill>
                  <a:schemeClr val="tx2"/>
                </a:solidFill>
                <a:effectLst/>
              </a:rPr>
              <a:t> can be :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>
                <a:solidFill>
                  <a:schemeClr val="tx2"/>
                </a:solidFill>
                <a:effectLst/>
              </a:rPr>
              <a:t>(1) an inequality, or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>
                <a:solidFill>
                  <a:schemeClr val="tx2"/>
                </a:solidFill>
                <a:effectLst/>
              </a:rPr>
              <a:t>(2) a string comparison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>
                <a:solidFill>
                  <a:schemeClr val="tx2"/>
                </a:solidFill>
                <a:effectLst/>
              </a:rPr>
              <a:t>using logical operators AND, OR, NOT.</a:t>
            </a:r>
            <a:endParaRPr lang="zh-TW" altLang="zh-TW" sz="2400">
              <a:solidFill>
                <a:schemeClr val="tx2"/>
              </a:solidFill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295400" y="1325563"/>
            <a:ext cx="7620000" cy="110490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 sz="3200">
                <a:latin typeface="Arial" charset="0"/>
              </a:rPr>
              <a:t>SELECT</a:t>
            </a:r>
            <a:r>
              <a:rPr lang="en-US" altLang="zh-TW" sz="2400">
                <a:latin typeface="Arial" charset="0"/>
              </a:rPr>
              <a:t> </a:t>
            </a:r>
            <a:r>
              <a:rPr lang="en-US" altLang="zh-TW">
                <a:latin typeface="Arial" charset="0"/>
              </a:rPr>
              <a:t>[</a:t>
            </a:r>
            <a:r>
              <a:rPr lang="en-US" altLang="zh-TW" sz="1800">
                <a:latin typeface="Arial" charset="0"/>
              </a:rPr>
              <a:t>ALL / DISTINCT</a:t>
            </a:r>
            <a:r>
              <a:rPr lang="en-US" altLang="zh-TW">
                <a:latin typeface="Arial" charset="0"/>
              </a:rPr>
              <a:t>] </a:t>
            </a:r>
            <a:r>
              <a:rPr lang="en-US" altLang="zh-TW" i="1">
                <a:latin typeface="Arial" charset="0"/>
              </a:rPr>
              <a:t>expr1</a:t>
            </a:r>
            <a:r>
              <a:rPr lang="en-US" altLang="zh-TW">
                <a:latin typeface="Arial" charset="0"/>
              </a:rPr>
              <a:t> [</a:t>
            </a:r>
            <a:r>
              <a:rPr lang="en-US" altLang="zh-TW" sz="1800">
                <a:latin typeface="Arial" charset="0"/>
              </a:rPr>
              <a:t>AS</a:t>
            </a:r>
            <a:r>
              <a:rPr lang="en-US" altLang="zh-TW">
                <a:latin typeface="Arial" charset="0"/>
              </a:rPr>
              <a:t> </a:t>
            </a:r>
            <a:r>
              <a:rPr lang="en-US" altLang="zh-TW" i="1">
                <a:latin typeface="Arial" charset="0"/>
              </a:rPr>
              <a:t>col1</a:t>
            </a:r>
            <a:r>
              <a:rPr lang="en-US" altLang="zh-TW">
                <a:latin typeface="Arial" charset="0"/>
              </a:rPr>
              <a:t>], </a:t>
            </a:r>
            <a:r>
              <a:rPr lang="en-US" altLang="zh-TW" i="1">
                <a:latin typeface="Arial" charset="0"/>
              </a:rPr>
              <a:t>expr2</a:t>
            </a:r>
            <a:r>
              <a:rPr lang="en-US" altLang="zh-TW">
                <a:latin typeface="Arial" charset="0"/>
              </a:rPr>
              <a:t> [</a:t>
            </a:r>
            <a:r>
              <a:rPr lang="en-US" altLang="zh-TW" sz="1800">
                <a:latin typeface="Arial" charset="0"/>
              </a:rPr>
              <a:t>AS</a:t>
            </a:r>
            <a:r>
              <a:rPr lang="en-US" altLang="zh-TW">
                <a:latin typeface="Arial" charset="0"/>
              </a:rPr>
              <a:t> </a:t>
            </a:r>
            <a:r>
              <a:rPr lang="en-US" altLang="zh-TW" i="1">
                <a:latin typeface="Arial" charset="0"/>
              </a:rPr>
              <a:t>col2</a:t>
            </a:r>
            <a:r>
              <a:rPr lang="en-US" altLang="zh-TW">
                <a:latin typeface="Arial" charset="0"/>
              </a:rPr>
              <a:t>] </a:t>
            </a:r>
            <a:r>
              <a:rPr lang="en-US" altLang="zh-TW" sz="2400">
                <a:latin typeface="Arial" charset="0"/>
              </a:rPr>
              <a:t>;</a:t>
            </a:r>
            <a:endParaRPr lang="en-US" altLang="zh-TW">
              <a:latin typeface="Arial" charset="0"/>
            </a:endParaRPr>
          </a:p>
          <a:p>
            <a:r>
              <a:rPr lang="en-US" altLang="zh-TW" sz="3200">
                <a:latin typeface="Arial" charset="0"/>
              </a:rPr>
              <a:t>FROM</a:t>
            </a:r>
            <a:r>
              <a:rPr lang="en-US" altLang="zh-TW" sz="2400">
                <a:latin typeface="Arial" charset="0"/>
              </a:rPr>
              <a:t> </a:t>
            </a:r>
            <a:r>
              <a:rPr lang="en-US" altLang="zh-TW" sz="2400" i="1">
                <a:latin typeface="Arial" charset="0"/>
              </a:rPr>
              <a:t>tablename</a:t>
            </a:r>
            <a:r>
              <a:rPr lang="en-US" altLang="zh-TW" sz="2400">
                <a:latin typeface="Arial" charset="0"/>
              </a:rPr>
              <a:t> </a:t>
            </a:r>
            <a:r>
              <a:rPr lang="en-US" altLang="zh-TW" sz="3200">
                <a:latin typeface="Arial" charset="0"/>
              </a:rPr>
              <a:t>WHERE</a:t>
            </a:r>
            <a:r>
              <a:rPr lang="en-US" altLang="zh-TW" sz="2400">
                <a:latin typeface="Arial" charset="0"/>
              </a:rPr>
              <a:t> </a:t>
            </a:r>
            <a:r>
              <a:rPr lang="en-US" altLang="zh-TW" sz="2400" i="1">
                <a:latin typeface="Arial" charset="0"/>
              </a:rPr>
              <a:t>condition</a:t>
            </a:r>
            <a:endParaRPr lang="zh-TW" alt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71600" y="304800"/>
            <a:ext cx="7772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 Black" pitchFamily="34" charset="0"/>
                <a:ea typeface="細明體" pitchFamily="49" charset="-120"/>
                <a:cs typeface="+mj-cs"/>
              </a:rPr>
              <a:t>General Structure</a:t>
            </a:r>
            <a:endParaRPr kumimoji="0" lang="zh-TW" altLang="zh-TW" sz="4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細明體" pitchFamily="49" charset="-120"/>
              <a:cs typeface="+mj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0" y="1447800"/>
            <a:ext cx="6477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zh-TW" altLang="en-US" sz="2800">
              <a:effectLst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447800" y="1447800"/>
            <a:ext cx="6096000" cy="106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itchFamily="18" charset="0"/>
                <a:ea typeface="細明體" pitchFamily="49" charset="-120"/>
                <a:cs typeface="+mn-cs"/>
              </a:rPr>
              <a:t>Before using SQL, open the student file: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uLnTx/>
                <a:uFillTx/>
                <a:latin typeface="Times New Roman" pitchFamily="18" charset="0"/>
                <a:ea typeface="細明體" pitchFamily="49" charset="-120"/>
                <a:cs typeface="+mn-cs"/>
              </a:rPr>
              <a:t>	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細明體" pitchFamily="49" charset="-120"/>
                <a:cs typeface="+mn-cs"/>
              </a:rPr>
              <a:t>USE student</a:t>
            </a:r>
            <a:endParaRPr kumimoji="0" lang="zh-TW" altLang="zh-TW" sz="30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Times New Roman" pitchFamily="18" charset="0"/>
              <a:ea typeface="細明體" pitchFamily="49" charset="-120"/>
              <a:cs typeface="+mn-c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" y="24384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62000" lvl="1" indent="-476250" defTabSz="762000" eaLnBrk="1" hangingPunct="1">
              <a:spcBef>
                <a:spcPct val="20000"/>
              </a:spcBef>
            </a:pPr>
            <a:r>
              <a:rPr lang="zh-TW" altLang="zh-TW" sz="2400" b="1" dirty="0">
                <a:solidFill>
                  <a:srgbClr val="000000"/>
                </a:solidFill>
              </a:rPr>
              <a:t>eg. 1</a:t>
            </a:r>
            <a:r>
              <a:rPr lang="zh-TW" altLang="zh-TW" sz="2400" dirty="0"/>
              <a:t>  	</a:t>
            </a:r>
            <a:r>
              <a:rPr lang="en-US" altLang="zh-TW" sz="2800" dirty="0">
                <a:solidFill>
                  <a:srgbClr val="000000"/>
                </a:solidFill>
              </a:rPr>
              <a:t>List all the student records.</a:t>
            </a:r>
            <a:endParaRPr lang="zh-TW" altLang="zh-TW" sz="1800" dirty="0">
              <a:solidFill>
                <a:srgbClr val="000000"/>
              </a:solidFill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57200" y="29718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62000" lvl="1" indent="-476250" defTabSz="762000" eaLnBrk="1" hangingPunct="1">
              <a:spcBef>
                <a:spcPct val="20000"/>
              </a:spcBef>
            </a:pPr>
            <a:r>
              <a:rPr lang="zh-TW" altLang="zh-TW" sz="2600" dirty="0">
                <a:effectLst/>
              </a:rPr>
              <a:t>		</a:t>
            </a:r>
            <a:r>
              <a:rPr lang="en-US" altLang="zh-TW" sz="2600" dirty="0">
                <a:effectLst/>
              </a:rPr>
              <a:t>SELECT * FROM student</a:t>
            </a:r>
            <a:endParaRPr lang="zh-TW" altLang="zh-TW" sz="1800" dirty="0">
              <a:effectLst/>
            </a:endParaRPr>
          </a:p>
        </p:txBody>
      </p:sp>
      <p:graphicFrame>
        <p:nvGraphicFramePr>
          <p:cNvPr id="8" name="Object 1024"/>
          <p:cNvGraphicFramePr>
            <a:graphicFrameLocks noChangeAspect="1"/>
          </p:cNvGraphicFramePr>
          <p:nvPr/>
        </p:nvGraphicFramePr>
        <p:xfrm>
          <a:off x="1752600" y="3962400"/>
          <a:ext cx="7029450" cy="2263775"/>
        </p:xfrm>
        <a:graphic>
          <a:graphicData uri="http://schemas.openxmlformats.org/presentationml/2006/ole">
            <p:oleObj spid="_x0000_s17410" name="工作表" r:id="rId4" imgW="4734163" imgH="1409938" progId="Excel.Sheet.8">
              <p:embed/>
            </p:oleObj>
          </a:graphicData>
        </a:graphic>
      </p:graphicFrame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66688" y="3976688"/>
            <a:ext cx="1558925" cy="661987"/>
            <a:chOff x="649" y="1038"/>
            <a:chExt cx="982" cy="417"/>
          </a:xfrm>
        </p:grpSpPr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649" y="1038"/>
              <a:ext cx="933" cy="417"/>
            </a:xfrm>
            <a:prstGeom prst="notchedRightArrow">
              <a:avLst>
                <a:gd name="adj1" fmla="val 50000"/>
                <a:gd name="adj2" fmla="val 55935"/>
              </a:avLst>
            </a:prstGeom>
            <a:solidFill>
              <a:srgbClr val="FFFF00"/>
            </a:solidFill>
            <a:ln w="12700">
              <a:solidFill>
                <a:srgbClr val="FF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754" y="1110"/>
              <a:ext cx="877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sz="2400" b="1">
                  <a:solidFill>
                    <a:srgbClr val="FF0066"/>
                  </a:solidFill>
                  <a:effectLst/>
                  <a:ea typeface="新細明體" pitchFamily="2" charset="-120"/>
                </a:rPr>
                <a:t>Result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autoUpdateAnimBg="0"/>
      <p:bldP spid="7" grpId="0" autoUpdateAnimBg="0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txDef>
      <a:spPr bwMode="auto">
        <a:noFill/>
        <a:ln w="38100" cap="sq">
          <a:solidFill>
            <a:srgbClr val="000066"/>
          </a:solidFill>
          <a:miter lim="800000"/>
          <a:headEnd type="none" w="sm" len="sm"/>
          <a:tailEnd type="none" w="sm" len="sm"/>
        </a:ln>
        <a:effectLst/>
      </a:spPr>
      <a:bodyPr>
        <a:spAutoFit/>
      </a:bodyPr>
      <a:lstStyle>
        <a:defPPr>
          <a:defRPr sz="3200" dirty="0">
            <a:effectLst>
              <a:outerShdw blurRad="38100" dist="38100" dir="2700000" algn="tl">
                <a:srgbClr val="C0C0C0"/>
              </a:outerShdw>
            </a:effectLst>
            <a:latin typeface="Arial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40</TotalTime>
  <Words>357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Technic</vt:lpstr>
      <vt:lpstr>Document</vt:lpstr>
      <vt:lpstr>Microsoft Excel 工作表</vt:lpstr>
      <vt:lpstr>SQL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cm</dc:creator>
  <cp:lastModifiedBy>cm</cp:lastModifiedBy>
  <cp:revision>3</cp:revision>
  <dcterms:created xsi:type="dcterms:W3CDTF">2011-05-06T02:19:13Z</dcterms:created>
  <dcterms:modified xsi:type="dcterms:W3CDTF">2011-05-06T20:23:39Z</dcterms:modified>
</cp:coreProperties>
</file>