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8" r:id="rId4"/>
    <p:sldId id="2103813149" r:id="rId5"/>
    <p:sldId id="2103813144" r:id="rId6"/>
    <p:sldId id="2103813143" r:id="rId7"/>
    <p:sldId id="2103813145" r:id="rId8"/>
    <p:sldId id="210381314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29" d="100"/>
          <a:sy n="129" d="100"/>
        </p:scale>
        <p:origin x="13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11/23/2021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11/23/2021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04753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R="0" lvl="1"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Serverless SQL Demo Data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Proper service and user permissions for Azure Synapse Analytics Workspace and Azure Data Lake Storage Gen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Parquet Auto Ingestion pipeline to optimize data ingestion using best practices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Advanced Deployment: Bicep</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5399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Bicep and Terraform deployment templates both support the same options and deploy the same exact environment. They’re simply best practice examples on how to create Synapse templates using both methods. We do this because some people are simply interested in a PoC environment, while others are interested in example deployment templates.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code Bicep/</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main.parameters.json</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lang="en-US" sz="800" dirty="0" err="1">
                <a:solidFill>
                  <a:srgbClr val="A5A5A5">
                    <a:lumMod val="75000"/>
                  </a:srgbClr>
                </a:solidFill>
                <a:latin typeface="Segoe UI" panose="020B0502040204020203" pitchFamily="34" charset="0"/>
                <a:cs typeface="Segoe UI" panose="020B0502040204020203" pitchFamily="34" charset="0"/>
              </a:rPr>
              <a:t>az</a:t>
            </a:r>
            <a:r>
              <a:rPr lang="en-US" sz="800" dirty="0">
                <a:solidFill>
                  <a:srgbClr val="A5A5A5">
                    <a:lumMod val="75000"/>
                  </a:srgbClr>
                </a:solidFill>
                <a:latin typeface="Segoe UI" panose="020B0502040204020203" pitchFamily="34" charset="0"/>
                <a:cs typeface="Segoe UI" panose="020B0502040204020203" pitchFamily="34" charset="0"/>
              </a:rPr>
              <a:t> deployment sub create --template-file Bicep/</a:t>
            </a:r>
            <a:r>
              <a:rPr lang="en-US" sz="800" dirty="0" err="1">
                <a:solidFill>
                  <a:srgbClr val="A5A5A5">
                    <a:lumMod val="75000"/>
                  </a:srgbClr>
                </a:solidFill>
                <a:latin typeface="Segoe UI" panose="020B0502040204020203" pitchFamily="34" charset="0"/>
                <a:cs typeface="Segoe UI" panose="020B0502040204020203" pitchFamily="34" charset="0"/>
              </a:rPr>
              <a:t>main.bicep</a:t>
            </a:r>
            <a:r>
              <a:rPr lang="en-US" sz="800" dirty="0">
                <a:solidFill>
                  <a:srgbClr val="A5A5A5">
                    <a:lumMod val="75000"/>
                  </a:srgbClr>
                </a:solidFill>
                <a:latin typeface="Segoe UI" panose="020B0502040204020203" pitchFamily="34" charset="0"/>
                <a:cs typeface="Segoe UI" panose="020B0502040204020203" pitchFamily="34" charset="0"/>
              </a:rPr>
              <a:t> --parameters Bicep/</a:t>
            </a:r>
            <a:r>
              <a:rPr lang="en-US" sz="800" dirty="0" err="1">
                <a:solidFill>
                  <a:srgbClr val="A5A5A5">
                    <a:lumMod val="75000"/>
                  </a:srgbClr>
                </a:solidFill>
                <a:latin typeface="Segoe UI" panose="020B0502040204020203" pitchFamily="34" charset="0"/>
                <a:cs typeface="Segoe UI" panose="020B0502040204020203" pitchFamily="34" charset="0"/>
              </a:rPr>
              <a:t>main.parameters.json</a:t>
            </a:r>
            <a:r>
              <a:rPr lang="en-US" sz="800" dirty="0">
                <a:solidFill>
                  <a:srgbClr val="A5A5A5">
                    <a:lumMod val="75000"/>
                  </a:srgbClr>
                </a:solidFill>
                <a:latin typeface="Segoe UI" panose="020B0502040204020203" pitchFamily="34" charset="0"/>
                <a:cs typeface="Segoe UI" panose="020B0502040204020203" pitchFamily="34" charset="0"/>
              </a:rPr>
              <a:t> --name Azure-Synapse-Analytics-PoC --location </a:t>
            </a:r>
            <a:r>
              <a:rPr lang="en-US" sz="800" dirty="0" err="1">
                <a:solidFill>
                  <a:srgbClr val="A5A5A5">
                    <a:lumMod val="75000"/>
                  </a:srgbClr>
                </a:solidFill>
                <a:latin typeface="Segoe UI" panose="020B0502040204020203" pitchFamily="34" charset="0"/>
                <a:cs typeface="Segoe UI" panose="020B0502040204020203" pitchFamily="34" charset="0"/>
              </a:rPr>
              <a:t>eastus</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Editing </a:t>
            </a:r>
            <a:r>
              <a:rPr kumimoji="0" lang="en-US" sz="1400" b="0" i="0" u="none" strike="noStrike" kern="1200" cap="none" spc="0" normalizeH="0" baseline="0" noProof="0" dirty="0" err="1">
                <a:ln>
                  <a:noFill/>
                </a:ln>
                <a:solidFill>
                  <a:prstClr val="white">
                    <a:lumMod val="65000"/>
                  </a:prstClr>
                </a:solidFill>
                <a:effectLst/>
                <a:uLnTx/>
                <a:uFillTx/>
                <a:latin typeface="Calibri" panose="020F0502020204030204"/>
                <a:ea typeface="+mn-ea"/>
                <a:cs typeface="+mn-cs"/>
              </a:rPr>
              <a:t>main.parameters.json</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a</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zure_region</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Azure region that Synapse and all the supporting services should be deploy.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r</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esource_group_name</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resource group that Synapse and all the supporting services will be deployed into.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synapse_sql_pool_name</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Dedicated SQL Pool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synapse_sql_administrator_login</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Native SQL account for administration.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ynapse_sql_administrator_password</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Password for the native SQL account for administration. This password is also used for the Resource Class Logins.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a:t>
            </a:r>
            <a:r>
              <a:rPr lang="en-US" sz="800" b="1" dirty="0">
                <a:solidFill>
                  <a:srgbClr val="A5A5A5">
                    <a:lumMod val="75000"/>
                  </a:srgbClr>
                </a:solidFill>
                <a:latin typeface="Segoe UI" panose="020B0502040204020203" pitchFamily="34" charset="0"/>
                <a:cs typeface="Segoe UI" panose="020B0502040204020203" pitchFamily="34" charset="0"/>
              </a:rPr>
              <a:t>_</a:t>
            </a:r>
            <a:r>
              <a:rPr lang="en-US" sz="800" b="1" dirty="0" err="1">
                <a:solidFill>
                  <a:srgbClr val="A5A5A5">
                    <a:lumMod val="75000"/>
                  </a:srgbClr>
                </a:solidFill>
                <a:latin typeface="Segoe UI" panose="020B0502040204020203" pitchFamily="34" charset="0"/>
                <a:cs typeface="Segoe UI" panose="020B0502040204020203" pitchFamily="34" charset="0"/>
              </a:rPr>
              <a:t>azure_ad_admin_object_id</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Object ID (GUID) for the Azure AD administrator of Synapse. This can also be a group, but only one value can be specified. (i.e. XXXXXXXX-XXXX-XXXX-XXXX-XXXXXXXXXXXXXXXXX). "</a:t>
            </a:r>
            <a:r>
              <a:rPr lang="en-US" sz="800" dirty="0" err="1">
                <a:solidFill>
                  <a:srgbClr val="A5A5A5">
                    <a:lumMod val="75000"/>
                  </a:srgbClr>
                </a:solidFill>
                <a:latin typeface="Segoe UI" panose="020B0502040204020203" pitchFamily="34" charset="0"/>
                <a:cs typeface="Segoe UI" panose="020B0502040204020203" pitchFamily="34" charset="0"/>
              </a:rPr>
              <a:t>az</a:t>
            </a:r>
            <a:r>
              <a:rPr lang="en-US" sz="800" dirty="0">
                <a:solidFill>
                  <a:srgbClr val="A5A5A5">
                    <a:lumMod val="75000"/>
                  </a:srgbClr>
                </a:solidFill>
                <a:latin typeface="Segoe UI" panose="020B0502040204020203" pitchFamily="34" charset="0"/>
                <a:cs typeface="Segoe UI" panose="020B0502040204020203" pitchFamily="34" charset="0"/>
              </a:rPr>
              <a:t> ad user show --id "sochotny@microsoft.com" --query </a:t>
            </a:r>
            <a:r>
              <a:rPr lang="en-US" sz="800" dirty="0" err="1">
                <a:solidFill>
                  <a:srgbClr val="A5A5A5">
                    <a:lumMod val="75000"/>
                  </a:srgbClr>
                </a:solidFill>
                <a:latin typeface="Segoe UI" panose="020B0502040204020203" pitchFamily="34" charset="0"/>
                <a:cs typeface="Segoe UI" panose="020B0502040204020203" pitchFamily="34" charset="0"/>
              </a:rPr>
              <a:t>objectId</a:t>
            </a:r>
            <a:r>
              <a:rPr lang="en-US" sz="800" dirty="0">
                <a:solidFill>
                  <a:srgbClr val="A5A5A5">
                    <a:lumMod val="75000"/>
                  </a:srgbClr>
                </a:solidFill>
                <a:latin typeface="Segoe UI" panose="020B0502040204020203" pitchFamily="34" charset="0"/>
                <a:cs typeface="Segoe UI" panose="020B0502040204020203" pitchFamily="34" charset="0"/>
              </a:rPr>
              <a:t> --output </a:t>
            </a:r>
            <a:r>
              <a:rPr lang="en-US" sz="800" dirty="0" err="1">
                <a:solidFill>
                  <a:srgbClr val="A5A5A5">
                    <a:lumMod val="75000"/>
                  </a:srgbClr>
                </a:solidFill>
                <a:latin typeface="Segoe UI" panose="020B0502040204020203" pitchFamily="34" charset="0"/>
                <a:cs typeface="Segoe UI" panose="020B0502040204020203" pitchFamily="34" charset="0"/>
              </a:rPr>
              <a:t>tsv</a:t>
            </a:r>
            <a:r>
              <a:rPr lang="en-US" sz="800" dirty="0">
                <a:solidFill>
                  <a:srgbClr val="A5A5A5">
                    <a:lumMod val="75000"/>
                  </a:srgbClr>
                </a:solidFill>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defRPr/>
            </a:pPr>
            <a:r>
              <a:rPr lang="en-US" sz="800" b="1" dirty="0">
                <a:solidFill>
                  <a:srgbClr val="A5A5A5">
                    <a:lumMod val="75000"/>
                  </a:srgbClr>
                </a:solidFill>
                <a:latin typeface="Segoe UI" panose="020B0502040204020203" pitchFamily="34" charset="0"/>
                <a:cs typeface="Segoe UI" panose="020B0502040204020203" pitchFamily="34" charset="0"/>
              </a:rPr>
              <a:t>e</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nable_private_endpoints</a:t>
            </a:r>
            <a:r>
              <a:rPr kumimoji="0" lang="en-US" sz="80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If true, create Private Endpoints for Synapse Analytics. This assumes you have other Private Endpoint requirements configured and in place such as virtual networks, VPN/Express Route, and private DNS forwarding.</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Virtual Network where you want to create the Private Endpoints. (i.e. </a:t>
            </a:r>
            <a:r>
              <a:rPr lang="en-US" sz="800" dirty="0" err="1">
                <a:solidFill>
                  <a:srgbClr val="A5A5A5">
                    <a:lumMod val="75000"/>
                  </a:srgbClr>
                </a:solidFill>
                <a:latin typeface="Segoe UI" panose="020B0502040204020203" pitchFamily="34" charset="0"/>
                <a:cs typeface="Segoe UI" panose="020B0502040204020203" pitchFamily="34" charset="0"/>
              </a:rPr>
              <a:t>vnet</a:t>
            </a:r>
            <a:r>
              <a:rPr lang="en-US" sz="800" dirty="0">
                <a:solidFill>
                  <a:srgbClr val="A5A5A5">
                    <a:lumMod val="75000"/>
                  </a:srgbClr>
                </a:solidFill>
                <a:latin typeface="Segoe UI" panose="020B0502040204020203" pitchFamily="34" charset="0"/>
                <a:cs typeface="Segoe UI" panose="020B0502040204020203" pitchFamily="34" charset="0"/>
              </a:rPr>
              <a:t>-data-platform)</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private_endpoint_virtual_network_subnet</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Subnet within the Virtual Network where you want to create the Private Endpoints. (i.e. private-endpoint-subnet)</a:t>
            </a: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125366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Advanced Deployment: Terraform</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41686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Bicep and Terraform deployment templates both support the same options and deploy the same exact environment. They’re simply best practice examples on how to create Synapse templates using both methods. We do this because some people are simply interested in a PoC environment, while others are interested in example deployment templates.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code Terraform/</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terraform.tfvars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chdir</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chdir</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chdir</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r>
              <a:rPr kumimoji="0" lang="en-US" sz="800" b="0" i="0" u="none" strike="noStrike" kern="1200" cap="none" spc="0" normalizeH="0" baseline="0" noProof="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apply</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sng"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Editing </a:t>
            </a:r>
            <a:r>
              <a:rPr kumimoji="0" lang="en-US" sz="1400" b="0" i="0" u="none" strike="noStrike" kern="1200" cap="none" spc="0" normalizeH="0" baseline="0" noProof="0" dirty="0" err="1">
                <a:ln>
                  <a:noFill/>
                </a:ln>
                <a:solidFill>
                  <a:prstClr val="white">
                    <a:lumMod val="65000"/>
                  </a:prstClr>
                </a:solidFill>
                <a:effectLst/>
                <a:uLnTx/>
                <a:uFillTx/>
                <a:latin typeface="Calibri" panose="020F0502020204030204"/>
                <a:ea typeface="+mn-ea"/>
                <a:cs typeface="+mn-cs"/>
              </a:rPr>
              <a:t>terraform.tfvars</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a</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zure_region</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Azure region that Synapse and all the supporting services should be deploy.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r</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esource_group_name</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resource group that Synapse and all the supporting services will be deployed into.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synapse_sql_pool_name</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Dedicated SQL Pool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err="1">
                <a:solidFill>
                  <a:srgbClr val="A5A5A5">
                    <a:lumMod val="75000"/>
                  </a:srgbClr>
                </a:solidFill>
                <a:latin typeface="Segoe UI" panose="020B0502040204020203" pitchFamily="34" charset="0"/>
                <a:cs typeface="Segoe UI" panose="020B0502040204020203" pitchFamily="34" charset="0"/>
              </a:rPr>
              <a:t>synapse_sql_administrator_login</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Native SQL account for administration.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ynapse_sql_administrator_password</a:t>
            </a: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Password for the native SQL account for administration. This password is also used for the Resource Class Logins.</a:t>
            </a:r>
          </a:p>
          <a:p>
            <a:pPr marL="628650" lvl="1" indent="-171450">
              <a:buFont typeface="Arial" panose="020B0604020202020204" pitchFamily="34" charset="0"/>
              <a:buChar char="•"/>
              <a:defRPr/>
            </a:pPr>
            <a:r>
              <a:rPr lang="en-US" sz="800" b="1" dirty="0">
                <a:solidFill>
                  <a:srgbClr val="A5A5A5">
                    <a:lumMod val="75000"/>
                  </a:srgbClr>
                </a:solidFill>
                <a:latin typeface="Segoe UI" panose="020B0502040204020203" pitchFamily="34" charset="0"/>
                <a:cs typeface="Segoe UI" panose="020B0502040204020203" pitchFamily="34" charset="0"/>
              </a:rPr>
              <a:t>s</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ynapse</a:t>
            </a:r>
            <a:r>
              <a:rPr lang="en-US" sz="800" b="1" dirty="0">
                <a:solidFill>
                  <a:srgbClr val="A5A5A5">
                    <a:lumMod val="75000"/>
                  </a:srgbClr>
                </a:solidFill>
                <a:latin typeface="Segoe UI" panose="020B0502040204020203" pitchFamily="34" charset="0"/>
                <a:cs typeface="Segoe UI" panose="020B0502040204020203" pitchFamily="34" charset="0"/>
              </a:rPr>
              <a:t>_</a:t>
            </a:r>
            <a:r>
              <a:rPr lang="en-US" sz="800" b="1" dirty="0" err="1">
                <a:solidFill>
                  <a:srgbClr val="A5A5A5">
                    <a:lumMod val="75000"/>
                  </a:srgbClr>
                </a:solidFill>
                <a:latin typeface="Segoe UI" panose="020B0502040204020203" pitchFamily="34" charset="0"/>
                <a:cs typeface="Segoe UI" panose="020B0502040204020203" pitchFamily="34" charset="0"/>
              </a:rPr>
              <a:t>azure_ad_admin_upn</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err="1">
                <a:solidFill>
                  <a:srgbClr val="A5A5A5">
                    <a:lumMod val="75000"/>
                  </a:srgbClr>
                </a:solidFill>
                <a:latin typeface="Segoe UI" panose="020B0502040204020203" pitchFamily="34" charset="0"/>
                <a:cs typeface="Segoe UI" panose="020B0502040204020203" pitchFamily="34" charset="0"/>
              </a:rPr>
              <a:t>UserPrincipcalName</a:t>
            </a:r>
            <a:r>
              <a:rPr lang="en-US" sz="800" dirty="0">
                <a:solidFill>
                  <a:srgbClr val="A5A5A5">
                    <a:lumMod val="75000"/>
                  </a:srgbClr>
                </a:solidFill>
                <a:latin typeface="Segoe UI" panose="020B0502040204020203" pitchFamily="34" charset="0"/>
                <a:cs typeface="Segoe UI" panose="020B0502040204020203" pitchFamily="34" charset="0"/>
              </a:rPr>
              <a:t> (UPN) for the Azure AD administrator of Synapse. This can also be a group, but only one value can be specified. (i.e. shane@microsoft.com)</a:t>
            </a:r>
          </a:p>
          <a:p>
            <a:pPr marL="628650" lvl="1" indent="-171450">
              <a:buFont typeface="Arial" panose="020B0604020202020204" pitchFamily="34" charset="0"/>
              <a:buChar char="•"/>
              <a:defRPr/>
            </a:pPr>
            <a:r>
              <a:rPr lang="en-US" sz="800" b="1" dirty="0">
                <a:solidFill>
                  <a:srgbClr val="A5A5A5">
                    <a:lumMod val="75000"/>
                  </a:srgbClr>
                </a:solidFill>
                <a:latin typeface="Segoe UI" panose="020B0502040204020203" pitchFamily="34" charset="0"/>
                <a:cs typeface="Segoe UI" panose="020B0502040204020203" pitchFamily="34" charset="0"/>
              </a:rPr>
              <a:t>e</a:t>
            </a:r>
            <a:r>
              <a:rPr kumimoji="0" lang="en-US" sz="800" b="1"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nable_private_endpoints</a:t>
            </a:r>
            <a:r>
              <a:rPr kumimoji="0" lang="en-US" sz="80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If true, create Private Endpoints for Synapse Analytics. This assumes you have other Private Endpoint requirements configured and in place such as virtual networks, VPN/Express Route, and private DNS forwarding.</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Virtual Network where you want to create the Private Endpoints. (i.e. </a:t>
            </a:r>
            <a:r>
              <a:rPr lang="en-US" sz="800" dirty="0" err="1">
                <a:solidFill>
                  <a:srgbClr val="A5A5A5">
                    <a:lumMod val="75000"/>
                  </a:srgbClr>
                </a:solidFill>
                <a:latin typeface="Segoe UI" panose="020B0502040204020203" pitchFamily="34" charset="0"/>
                <a:cs typeface="Segoe UI" panose="020B0502040204020203" pitchFamily="34" charset="0"/>
              </a:rPr>
              <a:t>vnet</a:t>
            </a:r>
            <a:r>
              <a:rPr lang="en-US" sz="800" dirty="0">
                <a:solidFill>
                  <a:srgbClr val="A5A5A5">
                    <a:lumMod val="75000"/>
                  </a:srgbClr>
                </a:solidFill>
                <a:latin typeface="Segoe UI" panose="020B0502040204020203" pitchFamily="34" charset="0"/>
                <a:cs typeface="Segoe UI" panose="020B0502040204020203" pitchFamily="34" charset="0"/>
              </a:rPr>
              <a:t>-data-platform)</a:t>
            </a:r>
          </a:p>
          <a:p>
            <a:pPr marL="628650" lvl="1" indent="-171450">
              <a:buFont typeface="Arial" panose="020B0604020202020204" pitchFamily="34" charset="0"/>
              <a:buChar char="•"/>
              <a:defRPr/>
            </a:pPr>
            <a:r>
              <a:rPr lang="en-US" sz="800" b="1" dirty="0" err="1">
                <a:solidFill>
                  <a:srgbClr val="A5A5A5">
                    <a:lumMod val="75000"/>
                  </a:srgbClr>
                </a:solidFill>
                <a:latin typeface="Segoe UI" panose="020B0502040204020203" pitchFamily="34" charset="0"/>
                <a:cs typeface="Segoe UI" panose="020B0502040204020203" pitchFamily="34" charset="0"/>
              </a:rPr>
              <a:t>private_endpoint_virtual_network_subnet</a:t>
            </a:r>
            <a:r>
              <a:rPr lang="en-US" sz="800" b="1" dirty="0">
                <a:solidFill>
                  <a:srgbClr val="A5A5A5">
                    <a:lumMod val="75000"/>
                  </a:srgbClr>
                </a:solidFill>
                <a:latin typeface="Segoe UI" panose="020B0502040204020203" pitchFamily="34" charset="0"/>
                <a:cs typeface="Segoe UI" panose="020B0502040204020203" pitchFamily="34" charset="0"/>
              </a:rPr>
              <a:t> </a:t>
            </a:r>
            <a:r>
              <a:rPr lang="en-US" sz="800" dirty="0">
                <a:solidFill>
                  <a:srgbClr val="A5A5A5">
                    <a:lumMod val="75000"/>
                  </a:srgbClr>
                </a:solidFill>
                <a:latin typeface="Segoe UI" panose="020B0502040204020203" pitchFamily="34" charset="0"/>
                <a:cs typeface="Segoe UI" panose="020B0502040204020203" pitchFamily="34" charset="0"/>
              </a:rPr>
              <a:t>Name of the Subnet within the Virtual Network where you want to create the Private Endpoints. (i.e. private-endpoint-subnet)</a:t>
            </a: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582635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TotalTime>
  <Words>1830</Words>
  <Application>Microsoft Office PowerPoint</Application>
  <PresentationFormat>Widescreen</PresentationFormat>
  <Paragraphs>258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14</cp:revision>
  <dcterms:created xsi:type="dcterms:W3CDTF">2021-08-05T21:14:02Z</dcterms:created>
  <dcterms:modified xsi:type="dcterms:W3CDTF">2021-11-23T14:43:55Z</dcterms:modified>
</cp:coreProperties>
</file>