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2" r:id="rId1"/>
  </p:sldMasterIdLst>
  <p:notesMasterIdLst>
    <p:notesMasterId r:id="rId7"/>
  </p:notesMasterIdLst>
  <p:sldIdLst>
    <p:sldId id="256" r:id="rId2"/>
    <p:sldId id="257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75" d="100"/>
          <a:sy n="75" d="100"/>
        </p:scale>
        <p:origin x="1296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B790A-18CD-4208-B188-779EF7FDAE0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66C7D-0714-47BA-9A06-2942A0673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54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66C7D-0714-47BA-9A06-2942A0673D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73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66C7D-0714-47BA-9A06-2942A0673D0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916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66C7D-0714-47BA-9A06-2942A0673D0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085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66C7D-0714-47BA-9A06-2942A0673D0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983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66C7D-0714-47BA-9A06-2942A0673D0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FA6A-F7F2-224C-9B2D-CB60A0E43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1EAD0-8FC5-2844-BFAF-F0DFC8624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73F80-9F11-1342-8CD7-8B506327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2BE3-4BF3-43D6-A595-B4626C501AC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4914C-0250-5744-90F5-855550ED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AD41-56E6-C242-9219-1B9DDC23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63B-0754-4559-8A34-F4C349EFE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93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F716-6F9F-C44B-AE4D-193BC81D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1F26B-F621-0248-9C81-1AA2A4BF4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3147A-27C3-CA47-A071-F3B1BF8C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2BE3-4BF3-43D6-A595-B4626C501AC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6D92E-3224-7544-9810-C6A9AB97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6094-C8EE-C943-94C3-963F89E7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63B-0754-4559-8A34-F4C349EFE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2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D4554-E174-0945-86EB-76E0D49CB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CF187-98BA-C749-AD12-2437CD6D1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218B-DA3D-A747-B396-64BC7386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2BE3-4BF3-43D6-A595-B4626C501AC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4BFB0-E1FF-FD40-B739-CF41A500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D44DF-1244-074A-BA85-42E0DB6B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63B-0754-4559-8A34-F4C349EFE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92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5B12-9589-2E41-B78C-473492D2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9759-03D5-184B-BD0F-FD3CFB16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B86F6-D37A-3540-8092-CD54372E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2BE3-4BF3-43D6-A595-B4626C501AC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36090-70F2-344D-8AB5-0A7B2B73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F60F-B519-074D-9EBC-9EE29FFB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63B-0754-4559-8A34-F4C349EFE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39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3AF9-182D-3D4F-848B-DBCE716C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11A99-94FD-2449-A74D-42C96990A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43C6D-39F9-4D47-876F-26BF4F20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2BE3-4BF3-43D6-A595-B4626C501AC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F6FC-61FD-EA4C-8869-DC1D1C76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1E8C7-F0D7-B147-A0F9-EACE9E61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63B-0754-4559-8A34-F4C349EFE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75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4D60-EAEF-5D4E-BFF4-282D3E96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E9F53-58BB-D64A-99B3-C2BFD7BCC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D02E2-9B5B-DB4F-B56F-08DDFB1D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B3DF2-3496-7745-939E-976EC964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2BE3-4BF3-43D6-A595-B4626C501AC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68F1D-6512-2040-BF9F-DA7D995B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E1F08-E6D3-EC48-AA8C-034F8511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63B-0754-4559-8A34-F4C349EFE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391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90DA-0E96-F74D-BD1B-4FE78857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A5D88-986C-8247-92AB-E9EC43E1D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57E36-C908-D041-AA8F-B3FCF5C78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19D94-6CAA-0C47-B90A-5DE1F988F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401A1-D738-944F-8622-46D3EE248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6977E-C7C5-2A44-97C7-8174906C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2BE3-4BF3-43D6-A595-B4626C501AC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B86F9-3510-C84C-ADE0-2F9BEBF5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77C60-7C18-F345-8B47-BAB31FF0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63B-0754-4559-8A34-F4C349EFE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515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A1C8-A7A5-0542-BBE8-252BB238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0C535-9675-BC49-A67D-CEE6E80E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2BE3-4BF3-43D6-A595-B4626C501AC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4FEF2-B283-3446-92C5-95A40A0F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49B0-D04B-F143-8C10-473E0AA6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63B-0754-4559-8A34-F4C349EFE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26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C8A1E-6593-FC4B-9EE2-E53857A1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2BE3-4BF3-43D6-A595-B4626C501AC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30064-0460-A04C-AF86-27713CF0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6A20-19D3-D941-91A7-09FE7F7A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63B-0754-4559-8A34-F4C349EFE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498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5340-9C4E-584A-A146-18F7E9C7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7EDC-1263-884E-AD4A-AA2EA139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42134-7ACA-E04C-AA44-9E81A8929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E75F5-2C21-714D-BDD5-999FC7EB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2BE3-4BF3-43D6-A595-B4626C501AC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DB06F-2A21-E243-A93F-42C0B080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0DC4F-4FCF-7B48-A6C5-8FA363A2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63B-0754-4559-8A34-F4C349EFE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335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2AD0-0113-DD43-9C6A-54780942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9D4F2-3C3C-254C-A8D3-507BBF463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AA8DA-ED86-0740-A0E3-34A11A1C6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C0A1A-0790-5940-A3ED-DC0DE01A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2BE3-4BF3-43D6-A595-B4626C501AC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D9730-1D13-3446-A402-D814FEEB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A355D-A7B5-E94D-BF5D-CA221D7C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63B-0754-4559-8A34-F4C349EFE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2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3B322-A3F9-9148-87B3-3E325B0F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F6FFE-B6F3-B542-8241-EE1D93D8C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9EBD1-9FB2-5C4D-937D-2D16F22D1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2BE3-4BF3-43D6-A595-B4626C501AC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CC3DE-393D-C544-BB2E-FAA1F1325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9D7A5-F7BB-0743-BD9F-BBED42F53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B263B-0754-4559-8A34-F4C349EFE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0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056">
          <p15:clr>
            <a:srgbClr val="F26B43"/>
          </p15:clr>
        </p15:guide>
        <p15:guide id="2" pos="9600">
          <p15:clr>
            <a:srgbClr val="F26B43"/>
          </p15:clr>
        </p15:guide>
        <p15:guide id="3" pos="792">
          <p15:clr>
            <a:srgbClr val="F26B43"/>
          </p15:clr>
        </p15:guide>
        <p15:guide id="4" pos="72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microsoft.com/office/2007/relationships/hdphoto" Target="../media/hdphoto3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9FC79B-492E-4836-AB19-8AF010F4F7ED}"/>
              </a:ext>
            </a:extLst>
          </p:cNvPr>
          <p:cNvSpPr txBox="1"/>
          <p:nvPr/>
        </p:nvSpPr>
        <p:spPr>
          <a:xfrm>
            <a:off x="297028" y="3429000"/>
            <a:ext cx="84040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77"/>
                <a:cs typeface="Berlin Sans FB" panose="020F0502020204030204" pitchFamily="34" charset="0"/>
              </a:rPr>
              <a:t>Erika Coletto, Dimitris Latousakis, </a:t>
            </a:r>
          </a:p>
          <a:p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77"/>
                <a:cs typeface="Berlin Sans FB" panose="020F0502020204030204" pitchFamily="34" charset="0"/>
              </a:rPr>
              <a:t>Andrea Telatin, Oscar Gonzalez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C6758-02CF-4190-98CC-9F273C9D96B5}"/>
              </a:ext>
            </a:extLst>
          </p:cNvPr>
          <p:cNvSpPr txBox="1"/>
          <p:nvPr/>
        </p:nvSpPr>
        <p:spPr>
          <a:xfrm>
            <a:off x="297028" y="4737991"/>
            <a:ext cx="6303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Norwich Research Park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29</a:t>
            </a:r>
            <a:r>
              <a:rPr lang="en-GB" sz="3600" baseline="30000" dirty="0">
                <a:solidFill>
                  <a:schemeClr val="bg1"/>
                </a:solidFill>
              </a:rPr>
              <a:t>th</a:t>
            </a:r>
            <a:r>
              <a:rPr lang="en-GB" sz="3600" dirty="0">
                <a:solidFill>
                  <a:schemeClr val="bg1"/>
                </a:solidFill>
              </a:rPr>
              <a:t> July 2019, Cambridge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89138-D513-4A43-803D-EED5651553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53" t="4202" r="3870" b="4772"/>
          <a:stretch/>
        </p:blipFill>
        <p:spPr>
          <a:xfrm rot="413467">
            <a:off x="7520116" y="3022276"/>
            <a:ext cx="4090378" cy="3236343"/>
          </a:xfrm>
          <a:prstGeom prst="rect">
            <a:avLst/>
          </a:prstGeom>
          <a:effectLst>
            <a:glow rad="520700">
              <a:schemeClr val="tx1"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28202B-A7BF-354F-AD4F-CEC9BF9D805F}"/>
              </a:ext>
            </a:extLst>
          </p:cNvPr>
          <p:cNvSpPr txBox="1"/>
          <p:nvPr/>
        </p:nvSpPr>
        <p:spPr>
          <a:xfrm>
            <a:off x="259775" y="4722296"/>
            <a:ext cx="6303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Norwich Research Park</a:t>
            </a:r>
          </a:p>
          <a:p>
            <a:endParaRPr lang="en-GB" sz="3600" dirty="0"/>
          </a:p>
          <a:p>
            <a:r>
              <a:rPr lang="en-GB" sz="3600" dirty="0"/>
              <a:t>29</a:t>
            </a:r>
            <a:r>
              <a:rPr lang="en-GB" sz="3600" baseline="30000" dirty="0"/>
              <a:t>th</a:t>
            </a:r>
            <a:r>
              <a:rPr lang="en-GB" sz="3600" dirty="0"/>
              <a:t> July 2019, Cambridge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2A884E-72CE-704F-8BF8-FE7E39DE927F}"/>
              </a:ext>
            </a:extLst>
          </p:cNvPr>
          <p:cNvSpPr txBox="1"/>
          <p:nvPr/>
        </p:nvSpPr>
        <p:spPr>
          <a:xfrm>
            <a:off x="259775" y="3405478"/>
            <a:ext cx="84040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77"/>
                <a:cs typeface="Berlin Sans FB" panose="020F0502020204030204" pitchFamily="34" charset="0"/>
              </a:rPr>
              <a:t>Erika Coletto, Dimitris Latousakis, </a:t>
            </a:r>
          </a:p>
          <a:p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77"/>
                <a:cs typeface="Berlin Sans FB" panose="020F0502020204030204" pitchFamily="34" charset="0"/>
              </a:rPr>
              <a:t>Andrea Telatin, Oscar Gonzalez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34A5E2-7E6D-3848-8513-EBDB99FDAEE8}"/>
              </a:ext>
            </a:extLst>
          </p:cNvPr>
          <p:cNvSpPr txBox="1"/>
          <p:nvPr/>
        </p:nvSpPr>
        <p:spPr>
          <a:xfrm>
            <a:off x="3603091" y="320913"/>
            <a:ext cx="11490228" cy="206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IoHeat</a:t>
            </a:r>
            <a:endParaRPr lang="en-GB" sz="36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  <a:p>
            <a:r>
              <a:rPr lang="en-GB" sz="36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a contained oasis in the cold room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415476-BCF3-8B48-B1C5-7EF322C5C9CC}"/>
              </a:ext>
            </a:extLst>
          </p:cNvPr>
          <p:cNvSpPr txBox="1"/>
          <p:nvPr/>
        </p:nvSpPr>
        <p:spPr>
          <a:xfrm>
            <a:off x="3539517" y="291286"/>
            <a:ext cx="11490228" cy="2069797"/>
          </a:xfrm>
          <a:prstGeom prst="rect">
            <a:avLst/>
          </a:prstGeom>
          <a:noFill/>
          <a:effectLst>
            <a:glow rad="736600">
              <a:schemeClr val="accent2">
                <a:satMod val="175000"/>
                <a:alpha val="71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8800" dirty="0" err="1">
                <a:latin typeface="Arial Rounded MT Bold" panose="020F0704030504030204" pitchFamily="34" charset="77"/>
              </a:rPr>
              <a:t>IoHeat</a:t>
            </a:r>
            <a:endParaRPr lang="en-GB" sz="3600" dirty="0">
              <a:latin typeface="Arial Rounded MT Bold" panose="020F0704030504030204" pitchFamily="34" charset="77"/>
            </a:endParaRPr>
          </a:p>
          <a:p>
            <a:r>
              <a:rPr lang="en-GB" sz="3600" dirty="0">
                <a:latin typeface="Arial Rounded MT Bold" panose="020F0704030504030204" pitchFamily="34" charset="77"/>
              </a:rPr>
              <a:t>a contained oasis in the cold room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680AB6-B32E-46DD-9926-46496E1A832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2896">
            <a:off x="9687502" y="5196315"/>
            <a:ext cx="772667" cy="758604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157184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493F63-F9BA-1A41-94C8-130924F6E4CB}"/>
              </a:ext>
            </a:extLst>
          </p:cNvPr>
          <p:cNvSpPr/>
          <p:nvPr/>
        </p:nvSpPr>
        <p:spPr>
          <a:xfrm>
            <a:off x="2174396" y="543133"/>
            <a:ext cx="38601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latin typeface="Arial Rounded MT Bold" panose="020F0704030504030204" pitchFamily="34" charset="77"/>
              </a:rPr>
              <a:t>Why </a:t>
            </a:r>
            <a:r>
              <a:rPr lang="en-GB" sz="4800" dirty="0" err="1">
                <a:solidFill>
                  <a:srgbClr val="C00000"/>
                </a:solidFill>
                <a:latin typeface="Arial Rounded MT Bold" panose="020F0704030504030204" pitchFamily="34" charset="77"/>
              </a:rPr>
              <a:t>IoHeat</a:t>
            </a:r>
            <a:endParaRPr lang="it-IT" sz="4800" dirty="0">
              <a:solidFill>
                <a:srgbClr val="C0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D40B5B-5F99-D347-83FA-2BBF52FBFB41}"/>
              </a:ext>
            </a:extLst>
          </p:cNvPr>
          <p:cNvSpPr/>
          <p:nvPr/>
        </p:nvSpPr>
        <p:spPr>
          <a:xfrm>
            <a:off x="8922279" y="546352"/>
            <a:ext cx="2899110" cy="286864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88A350-FC00-324F-B003-DC22EA28F069}"/>
              </a:ext>
            </a:extLst>
          </p:cNvPr>
          <p:cNvSpPr/>
          <p:nvPr/>
        </p:nvSpPr>
        <p:spPr>
          <a:xfrm>
            <a:off x="370612" y="2038607"/>
            <a:ext cx="7817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Mammalian cell cultures </a:t>
            </a:r>
            <a:r>
              <a:rPr lang="en-GB" sz="3200" dirty="0">
                <a:latin typeface="+mj-lt"/>
              </a:rPr>
              <a:t>need a regular medium change, sometimes to be performed during the weekend.</a:t>
            </a:r>
            <a:endParaRPr lang="it-IT" sz="3200" dirty="0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B17255-F383-A94C-B891-542F78E6C974}"/>
              </a:ext>
            </a:extLst>
          </p:cNvPr>
          <p:cNvSpPr/>
          <p:nvPr/>
        </p:nvSpPr>
        <p:spPr>
          <a:xfrm>
            <a:off x="370612" y="4803890"/>
            <a:ext cx="727709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latin typeface="+mj-lt"/>
              </a:rPr>
              <a:t>Growth medium </a:t>
            </a:r>
            <a:r>
              <a:rPr lang="en-GB" sz="3200" dirty="0">
                <a:latin typeface="+mj-lt"/>
              </a:rPr>
              <a:t>need to be stored at 4°C, </a:t>
            </a:r>
          </a:p>
          <a:p>
            <a:r>
              <a:rPr lang="en-GB" sz="3200" dirty="0">
                <a:latin typeface="+mj-lt"/>
              </a:rPr>
              <a:t>but must be </a:t>
            </a:r>
            <a:r>
              <a:rPr lang="en-GB" sz="3200" b="1" dirty="0"/>
              <a:t>warmed at 37°C </a:t>
            </a:r>
            <a:r>
              <a:rPr lang="en-GB" sz="3200" dirty="0">
                <a:latin typeface="+mj-lt"/>
              </a:rPr>
              <a:t>before use.</a:t>
            </a:r>
          </a:p>
          <a:p>
            <a:r>
              <a:rPr lang="en-GB" sz="2000" dirty="0">
                <a:latin typeface="+mj-lt"/>
              </a:rPr>
              <a:t>This takes up to 20 minutes, so the poor researcher needs to arrive 30 minutes before only to warm the medium.</a:t>
            </a:r>
            <a:endParaRPr lang="it-IT" sz="2800" dirty="0">
              <a:latin typeface="+mj-lt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7729968-806C-A045-9BDA-705E8F6AB93A}"/>
              </a:ext>
            </a:extLst>
          </p:cNvPr>
          <p:cNvSpPr/>
          <p:nvPr/>
        </p:nvSpPr>
        <p:spPr>
          <a:xfrm>
            <a:off x="3594733" y="3821379"/>
            <a:ext cx="828855" cy="769399"/>
          </a:xfrm>
          <a:prstGeom prst="downArrow">
            <a:avLst>
              <a:gd name="adj1" fmla="val 54645"/>
              <a:gd name="adj2" fmla="val 5000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22B55E-13FA-A548-8718-27963E5CABAE}"/>
              </a:ext>
            </a:extLst>
          </p:cNvPr>
          <p:cNvSpPr/>
          <p:nvPr/>
        </p:nvSpPr>
        <p:spPr>
          <a:xfrm>
            <a:off x="7647710" y="2823189"/>
            <a:ext cx="2899110" cy="289911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39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493F63-F9BA-1A41-94C8-130924F6E4CB}"/>
              </a:ext>
            </a:extLst>
          </p:cNvPr>
          <p:cNvSpPr/>
          <p:nvPr/>
        </p:nvSpPr>
        <p:spPr>
          <a:xfrm>
            <a:off x="2174396" y="543133"/>
            <a:ext cx="4621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latin typeface="Arial Rounded MT Bold" panose="020F0704030504030204" pitchFamily="34" charset="77"/>
              </a:rPr>
              <a:t>What </a:t>
            </a:r>
            <a:r>
              <a:rPr lang="en-GB" sz="4800" dirty="0" err="1">
                <a:solidFill>
                  <a:srgbClr val="C00000"/>
                </a:solidFill>
                <a:latin typeface="Arial Rounded MT Bold" panose="020F0704030504030204" pitchFamily="34" charset="77"/>
              </a:rPr>
              <a:t>IoHeat</a:t>
            </a:r>
            <a:r>
              <a:rPr lang="en-GB" sz="4800" dirty="0">
                <a:latin typeface="Arial Rounded MT Bold" panose="020F0704030504030204" pitchFamily="34" charset="77"/>
              </a:rPr>
              <a:t> is</a:t>
            </a:r>
            <a:endParaRPr lang="it-IT" sz="4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88A350-FC00-324F-B003-DC22EA28F069}"/>
              </a:ext>
            </a:extLst>
          </p:cNvPr>
          <p:cNvSpPr/>
          <p:nvPr/>
        </p:nvSpPr>
        <p:spPr>
          <a:xfrm>
            <a:off x="384467" y="2148725"/>
            <a:ext cx="72025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A medium incubator (with autonomous heating unit) to be place in the cold room.</a:t>
            </a:r>
          </a:p>
          <a:p>
            <a:r>
              <a:rPr lang="en-GB" sz="3200" dirty="0">
                <a:latin typeface="+mj-lt"/>
              </a:rPr>
              <a:t>Raspberry Pi + Relays + Thermo unit</a:t>
            </a:r>
            <a:endParaRPr lang="it-IT" sz="3200" dirty="0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BC7DF6-604B-7048-A2AF-AAEE3A3165A6}"/>
              </a:ext>
            </a:extLst>
          </p:cNvPr>
          <p:cNvSpPr/>
          <p:nvPr/>
        </p:nvSpPr>
        <p:spPr>
          <a:xfrm>
            <a:off x="384467" y="4910973"/>
            <a:ext cx="115768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Programmable and remotely controlled to heat the medium before arriving at work!</a:t>
            </a:r>
          </a:p>
          <a:p>
            <a:r>
              <a:rPr lang="en-GB" sz="3600" dirty="0"/>
              <a:t>• Via Telegram messages     • Via web app (to do)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F25A6-E1D5-874B-897B-9B65A8C8C0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0" r="4747"/>
          <a:stretch/>
        </p:blipFill>
        <p:spPr>
          <a:xfrm rot="311920">
            <a:off x="7810653" y="431134"/>
            <a:ext cx="3996880" cy="3435181"/>
          </a:xfrm>
          <a:prstGeom prst="rect">
            <a:avLst/>
          </a:prstGeom>
          <a:effectLst>
            <a:glow rad="419100">
              <a:schemeClr val="tx1">
                <a:alpha val="29000"/>
              </a:schemeClr>
            </a:glow>
          </a:effectLst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1277A845-2C51-8F4A-8DDC-E64DE99A72CF}"/>
              </a:ext>
            </a:extLst>
          </p:cNvPr>
          <p:cNvSpPr/>
          <p:nvPr/>
        </p:nvSpPr>
        <p:spPr>
          <a:xfrm>
            <a:off x="4029943" y="3866315"/>
            <a:ext cx="878970" cy="878970"/>
          </a:xfrm>
          <a:prstGeom prst="plus">
            <a:avLst>
              <a:gd name="adj" fmla="val 36247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https://logowik.com/content/uploads/images/346_raspberry_pi_logo.jpg">
            <a:extLst>
              <a:ext uri="{FF2B5EF4-FFF2-40B4-BE49-F238E27FC236}">
                <a16:creationId xmlns:a16="http://schemas.microsoft.com/office/drawing/2014/main" id="{E77C5A71-26DC-9742-8554-FEDEF4BF3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brightnessContrast bright="1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842" y="2317768"/>
            <a:ext cx="2063295" cy="1548547"/>
          </a:xfrm>
          <a:prstGeom prst="rect">
            <a:avLst/>
          </a:prstGeom>
          <a:noFill/>
          <a:effectLst>
            <a:glow rad="368300">
              <a:schemeClr val="bg1">
                <a:alpha val="74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58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493F63-F9BA-1A41-94C8-130924F6E4CB}"/>
              </a:ext>
            </a:extLst>
          </p:cNvPr>
          <p:cNvSpPr/>
          <p:nvPr/>
        </p:nvSpPr>
        <p:spPr>
          <a:xfrm>
            <a:off x="2174396" y="543133"/>
            <a:ext cx="83041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latin typeface="Arial Rounded MT Bold" panose="020F0704030504030204" pitchFamily="34" charset="77"/>
              </a:rPr>
              <a:t>Progress and Follow up</a:t>
            </a:r>
            <a:endParaRPr lang="it-IT" sz="4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88A350-FC00-324F-B003-DC22EA28F069}"/>
              </a:ext>
            </a:extLst>
          </p:cNvPr>
          <p:cNvSpPr/>
          <p:nvPr/>
        </p:nvSpPr>
        <p:spPr>
          <a:xfrm>
            <a:off x="1296785" y="2148725"/>
            <a:ext cx="74943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Prototype box: </a:t>
            </a:r>
            <a:r>
              <a:rPr lang="en-GB" sz="3200" dirty="0"/>
              <a:t>with power supply, fuses, switch, thermo sensor, thermoelectric unit, wired to a Raspberry Pi with touchscreen</a:t>
            </a:r>
            <a:endParaRPr lang="it-IT" sz="3200" b="1" dirty="0"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91ECF5-4191-0D4E-9FFC-DC8473DBDAFE}"/>
              </a:ext>
            </a:extLst>
          </p:cNvPr>
          <p:cNvGrpSpPr/>
          <p:nvPr/>
        </p:nvGrpSpPr>
        <p:grpSpPr>
          <a:xfrm>
            <a:off x="6924979" y="2148725"/>
            <a:ext cx="6858000" cy="6858000"/>
            <a:chOff x="6326463" y="1374130"/>
            <a:chExt cx="6858000" cy="6858000"/>
          </a:xfrm>
        </p:grpSpPr>
        <p:pic>
          <p:nvPicPr>
            <p:cNvPr id="2050" name="Picture 2" descr="https://www.iclarified.com/images/news/29405/116206/116206.png">
              <a:extLst>
                <a:ext uri="{FF2B5EF4-FFF2-40B4-BE49-F238E27FC236}">
                  <a16:creationId xmlns:a16="http://schemas.microsoft.com/office/drawing/2014/main" id="{09A23228-661F-304E-8421-01EF13D395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6463" y="1374130"/>
              <a:ext cx="6858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C46BB06-7243-5E44-B112-A2BCAE6D9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8477" y="2447365"/>
              <a:ext cx="2673971" cy="341555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447CBF7-61CD-D943-936C-44B255AAD269}"/>
              </a:ext>
            </a:extLst>
          </p:cNvPr>
          <p:cNvSpPr/>
          <p:nvPr/>
        </p:nvSpPr>
        <p:spPr>
          <a:xfrm>
            <a:off x="1296785" y="4050743"/>
            <a:ext cx="7052820" cy="531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Prototype interface: </a:t>
            </a:r>
            <a:r>
              <a:rPr lang="en-GB" sz="3200" dirty="0"/>
              <a:t>Telegram Bot </a:t>
            </a:r>
            <a:r>
              <a:rPr lang="en-GB" sz="3200" dirty="0">
                <a:sym typeface="Wingdings" pitchFamily="2" charset="2"/>
              </a:rPr>
              <a:t></a:t>
            </a:r>
            <a:endParaRPr lang="it-IT" sz="3200" b="1" dirty="0">
              <a:latin typeface="+mj-lt"/>
            </a:endParaRPr>
          </a:p>
        </p:txBody>
      </p:sp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0EE7EC9B-C3B0-344F-9FE2-85C1B92522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4905" y="2265376"/>
            <a:ext cx="914400" cy="914400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6B8E49A3-BD14-6D45-BCB9-E7D4FDCF6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121" y="3900914"/>
            <a:ext cx="831273" cy="83127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8D9E5C3-2638-A148-8373-42F36625E06E}"/>
              </a:ext>
            </a:extLst>
          </p:cNvPr>
          <p:cNvSpPr/>
          <p:nvPr/>
        </p:nvSpPr>
        <p:spPr>
          <a:xfrm>
            <a:off x="1296785" y="5039116"/>
            <a:ext cx="7052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To do</a:t>
            </a:r>
            <a:r>
              <a:rPr lang="en-GB" sz="3200" dirty="0"/>
              <a:t>: add cooling system, </a:t>
            </a:r>
          </a:p>
          <a:p>
            <a:r>
              <a:rPr lang="en-GB" sz="3200" b="1" dirty="0">
                <a:latin typeface="+mj-lt"/>
              </a:rPr>
              <a:t>Build a web app, improve the controlling software, calibrate the unit</a:t>
            </a:r>
            <a:endParaRPr lang="it-IT" sz="3200" b="1" dirty="0">
              <a:latin typeface="+mj-lt"/>
            </a:endParaRPr>
          </a:p>
        </p:txBody>
      </p:sp>
      <p:pic>
        <p:nvPicPr>
          <p:cNvPr id="17" name="Graphic 16" descr="Watch">
            <a:extLst>
              <a:ext uri="{FF2B5EF4-FFF2-40B4-BE49-F238E27FC236}">
                <a16:creationId xmlns:a16="http://schemas.microsoft.com/office/drawing/2014/main" id="{328AFED1-8891-FF41-9BF1-E9B5E3487C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121" y="54533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0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1435B7D-9542-AF4D-8082-61F25AD4D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98000"/>
                    </a14:imgEffect>
                    <a14:imgEffect>
                      <a14:brightnessContrast contrast="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3793" y="2319099"/>
            <a:ext cx="2834393" cy="2834393"/>
          </a:xfrm>
          <a:prstGeom prst="rect">
            <a:avLst/>
          </a:prstGeom>
          <a:effectLst>
            <a:glow rad="6604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98C7CC-2FE4-7B49-9FB7-F70AFB2B738D}"/>
              </a:ext>
            </a:extLst>
          </p:cNvPr>
          <p:cNvSpPr/>
          <p:nvPr/>
        </p:nvSpPr>
        <p:spPr>
          <a:xfrm>
            <a:off x="392675" y="5557605"/>
            <a:ext cx="114066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dirty="0">
                <a:latin typeface="Arial Rounded MT Bold" panose="020F0704030504030204" pitchFamily="34" charset="77"/>
              </a:rPr>
              <a:t>https://</a:t>
            </a:r>
            <a:r>
              <a:rPr lang="en-GB" sz="6000" dirty="0" err="1">
                <a:latin typeface="Arial Rounded MT Bold" panose="020F0704030504030204" pitchFamily="34" charset="77"/>
              </a:rPr>
              <a:t>www.hackster.io</a:t>
            </a:r>
            <a:r>
              <a:rPr lang="en-GB" sz="6000" dirty="0">
                <a:latin typeface="Arial Rounded MT Bold" panose="020F0704030504030204" pitchFamily="34" charset="77"/>
              </a:rPr>
              <a:t>/</a:t>
            </a:r>
            <a:r>
              <a:rPr lang="en-GB" sz="6000" dirty="0" err="1">
                <a:solidFill>
                  <a:srgbClr val="C00000"/>
                </a:solidFill>
                <a:latin typeface="Arial Rounded MT Bold" panose="020F0704030504030204" pitchFamily="34" charset="77"/>
              </a:rPr>
              <a:t>ioheat</a:t>
            </a:r>
            <a:endParaRPr lang="it-IT" sz="6000" dirty="0">
              <a:solidFill>
                <a:srgbClr val="C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8F7231-754D-1A48-9426-65B5DB0B49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544" y="337336"/>
            <a:ext cx="1602780" cy="13671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AE40CD-71FD-0C46-893B-0C619D1090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01" y="337336"/>
            <a:ext cx="4398035" cy="136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0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</TotalTime>
  <Words>238</Words>
  <Application>Microsoft Macintosh PowerPoint</Application>
  <PresentationFormat>Widescreen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Coletto (QIB)</dc:creator>
  <cp:lastModifiedBy>Andrea Telatin (QIB)</cp:lastModifiedBy>
  <cp:revision>44</cp:revision>
  <cp:lastPrinted>2019-07-18T05:35:29Z</cp:lastPrinted>
  <dcterms:created xsi:type="dcterms:W3CDTF">2019-07-13T13:16:44Z</dcterms:created>
  <dcterms:modified xsi:type="dcterms:W3CDTF">2019-07-18T07:30:53Z</dcterms:modified>
</cp:coreProperties>
</file>