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24" r:id="rId1"/>
  </p:sldMasterIdLst>
  <p:notesMasterIdLst>
    <p:notesMasterId r:id="rId22"/>
  </p:notesMasterIdLst>
  <p:sldIdLst>
    <p:sldId id="256" r:id="rId2"/>
    <p:sldId id="286" r:id="rId3"/>
    <p:sldId id="306" r:id="rId4"/>
    <p:sldId id="287" r:id="rId5"/>
    <p:sldId id="269" r:id="rId6"/>
    <p:sldId id="262" r:id="rId7"/>
    <p:sldId id="270" r:id="rId8"/>
    <p:sldId id="285" r:id="rId9"/>
    <p:sldId id="275" r:id="rId10"/>
    <p:sldId id="290" r:id="rId11"/>
    <p:sldId id="291" r:id="rId12"/>
    <p:sldId id="296" r:id="rId13"/>
    <p:sldId id="298" r:id="rId14"/>
    <p:sldId id="302" r:id="rId15"/>
    <p:sldId id="300" r:id="rId16"/>
    <p:sldId id="288" r:id="rId17"/>
    <p:sldId id="301" r:id="rId18"/>
    <p:sldId id="308" r:id="rId19"/>
    <p:sldId id="309" r:id="rId20"/>
    <p:sldId id="31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F2023C-6DA9-43F0-B50D-AB674CF0DBC5}">
          <p14:sldIdLst>
            <p14:sldId id="256"/>
            <p14:sldId id="286"/>
            <p14:sldId id="306"/>
            <p14:sldId id="287"/>
            <p14:sldId id="269"/>
          </p14:sldIdLst>
        </p14:section>
        <p14:section name="Untitled Section" id="{FE8F8E70-C6FF-4620-8779-109A5C693295}">
          <p14:sldIdLst>
            <p14:sldId id="262"/>
            <p14:sldId id="270"/>
            <p14:sldId id="285"/>
            <p14:sldId id="275"/>
            <p14:sldId id="290"/>
            <p14:sldId id="291"/>
            <p14:sldId id="296"/>
            <p14:sldId id="298"/>
            <p14:sldId id="302"/>
            <p14:sldId id="300"/>
            <p14:sldId id="288"/>
            <p14:sldId id="301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00FF"/>
    <a:srgbClr val="FFFFCC"/>
    <a:srgbClr val="00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C06014-AFCD-42FA-8409-D453988C18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3796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C06014-AFCD-42FA-8409-D453988C1831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515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2D11AD-706F-44ED-A587-B72334AC6E4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993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39940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2CF5E-FFE1-4A88-B61A-32E39EE508D8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3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C06014-AFCD-42FA-8409-D453988C1831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572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6D162-2E9E-4193-98E5-9BBF64B2231C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8A5AC-5370-470F-9589-6FEC7A4AD48F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6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2000/11/17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South Florida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C15201-3BC6-4D73-9447-996B0B3652E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4825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2000/11/17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South Florida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BCF9CF-C8DF-4B17-A6B0-EF05F2F6A7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903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2000/11/17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South Florida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8AC8C9-C19A-4486-B983-5978CDE0DBD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2918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2000/11/17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South Florida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A90B2-E8FE-4619-8679-D7901E24589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56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2000/11/17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South Florida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BF43DB-1F58-4C5C-91BD-668F03C56B93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608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2000/11/17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South Florida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A5A44-5FA4-4B7A-A761-42F1AD8C6C66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9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2000/11/17</a:t>
            </a:r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South Florida</a:t>
            </a:r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0F3D-B6C9-4128-83DE-99518A94D09D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895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2000/11/17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South Florida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BAE40B-103D-418E-AE9E-EB4B9310C301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692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2000/11/17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South Florida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BC8E6-51A1-44DE-8C89-E97233AF5AE0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9422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2000/11/17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South Florida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A6A4F4-E7C6-4487-9610-78408A897C7A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6892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2000/11/17</a:t>
            </a:r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Univ. of South Florida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AA7FAA-3999-4184-A966-9057C564CF7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09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2000/11/17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Univ. of South Florida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C57D684-863C-4615-A88B-8891ECA64AE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368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6583" y="678874"/>
            <a:ext cx="7897090" cy="3726872"/>
          </a:xfrm>
          <a:noFill/>
          <a:ln>
            <a:noFill/>
          </a:ln>
        </p:spPr>
        <p:txBody>
          <a:bodyPr>
            <a:prstTxWarp prst="textPlain">
              <a:avLst>
                <a:gd name="adj" fmla="val 49331"/>
              </a:avLst>
            </a:prstTxWarp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F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IT Social, professional </a:t>
            </a:r>
            <a:br>
              <a:rPr lang="en-US" sz="4000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F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</a:br>
            <a:r>
              <a:rPr lang="en-US" sz="4000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F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&amp; </a:t>
            </a:r>
            <a:br>
              <a:rPr lang="en-US" sz="4000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F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</a:br>
            <a:r>
              <a:rPr lang="en-US" sz="4000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F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Ethics Issues</a:t>
            </a:r>
            <a:br>
              <a:rPr lang="en-US" sz="4000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F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</a:br>
            <a:r>
              <a:rPr lang="en-US" sz="4000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F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          </a:t>
            </a:r>
            <a:br>
              <a:rPr lang="en-US" sz="4000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F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</a:br>
            <a:r>
              <a:rPr lang="en-US" sz="4000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F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   (</a:t>
            </a:r>
            <a:r>
              <a:rPr lang="en-US" sz="4000" b="1" spc="50" dirty="0" smtClean="0">
                <a:ln w="0"/>
                <a:solidFill>
                  <a:srgbClr val="0070C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pitchFamily="34" charset="0"/>
              </a:rPr>
              <a:t>ITec4142</a:t>
            </a:r>
            <a:r>
              <a:rPr lang="en-US" sz="4000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00FF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Black" panose="020B0A04020102020204" pitchFamily="34" charset="0"/>
              </a:rPr>
              <a:t>)</a:t>
            </a:r>
            <a:endParaRPr lang="en-US" altLang="en-US" sz="4000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FF00FF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 Black" panose="020B0A04020102020204" pitchFamily="34" charset="0"/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58224843-6947-4754-ACA1-CA2133BE1DE2}" type="slidenum">
              <a:rPr lang="en-US" altLang="en-US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388938" y="771525"/>
            <a:ext cx="8229600" cy="58420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>
                <a:solidFill>
                  <a:schemeClr val="tx1"/>
                </a:solidFill>
              </a:rPr>
              <a:t>Are IT Workers Professionals?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idx="1"/>
          </p:nvPr>
        </p:nvSpPr>
        <p:spPr>
          <a:xfrm>
            <a:off x="520505" y="1365250"/>
            <a:ext cx="8132958" cy="4684359"/>
          </a:xfrm>
        </p:spPr>
        <p:txBody>
          <a:bodyPr wrap="square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Profession is required:-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Specialized knowledge 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Long and intensive academic preparation</a:t>
            </a:r>
          </a:p>
          <a:p>
            <a:pPr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7030A0"/>
                </a:solidFill>
              </a:rPr>
              <a:t>Partial list of IT specialists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Programmers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Systems analysts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Software engineers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Database administrators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Local area network (LAN) administrators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Chief information officers (CIOs)</a:t>
            </a:r>
          </a:p>
          <a:p>
            <a:pPr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9C45D9C-C09A-40A3-97A9-B75DF811E1DB}" type="slidenum">
              <a:rPr lang="en-GB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336550" y="0"/>
            <a:ext cx="8229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b="1" dirty="0">
                <a:solidFill>
                  <a:srgbClr val="000099"/>
                </a:solidFill>
              </a:rPr>
              <a:t>Ethics and the IT professional</a:t>
            </a:r>
            <a:endParaRPr lang="en-GB" sz="3200" b="1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44525" y="254000"/>
            <a:ext cx="7772400" cy="1143000"/>
          </a:xfrm>
        </p:spPr>
        <p:txBody>
          <a:bodyPr/>
          <a:lstStyle/>
          <a:p>
            <a:r>
              <a:rPr lang="en-GB" sz="3200" b="1" dirty="0">
                <a:solidFill>
                  <a:schemeClr val="tx1"/>
                </a:solidFill>
              </a:rPr>
              <a:t>Are IT Workers Professionals?(cont`d)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312738" y="1549400"/>
            <a:ext cx="8653462" cy="5308600"/>
          </a:xfrm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rgbClr val="7030A0"/>
                </a:solidFill>
              </a:rPr>
              <a:t>Legal perspective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IT workers are not recognized as professionals 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Not licensed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IT workers are not liable for malpractice</a:t>
            </a:r>
          </a:p>
          <a:p>
            <a:pPr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rgbClr val="C00000"/>
                </a:solidFill>
              </a:rPr>
              <a:t>    </a:t>
            </a:r>
          </a:p>
          <a:p>
            <a:pPr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solidFill>
                <a:srgbClr val="C00000"/>
              </a:solidFill>
            </a:endParaRPr>
          </a:p>
          <a:p>
            <a:pPr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CE131D2-E354-4A1E-9748-7DAFC3D7CB5A}" type="slidenum">
              <a:rPr lang="en-US" altLang="en-US"/>
              <a:pPr>
                <a:defRPr/>
              </a:pPr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442913" y="184150"/>
            <a:ext cx="8229600" cy="58420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>
                <a:solidFill>
                  <a:schemeClr val="tx1"/>
                </a:solidFill>
              </a:rPr>
              <a:t>Professional Codes of Ethics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idx="1"/>
          </p:nvPr>
        </p:nvSpPr>
        <p:spPr>
          <a:xfrm>
            <a:off x="273050" y="831850"/>
            <a:ext cx="8515350" cy="6916738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A professional code of ethics states the principles and core values that are essential to the work of a particular occupational group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Main parts: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Outlines what the professional organization aspires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Lists rules and principles by which members of the organization are expected to abide.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Benefits for individual, profession, and society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Improves ethical decision making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Promotes high standards of practice and ethical behaviour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Enhances trust and respect from the general public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Provides an evaluation benchmark</a:t>
            </a:r>
            <a:endParaRPr lang="en-US" sz="2400" dirty="0"/>
          </a:p>
          <a:p>
            <a:pPr lvl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1E7E1B1-79C9-42C7-82BD-64F7F2AE2AEE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98806" y="322263"/>
            <a:ext cx="6963508" cy="114300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Ethical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1377950"/>
            <a:ext cx="8651875" cy="52959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rgbClr val="C00000"/>
                </a:solidFill>
              </a:rPr>
              <a:t>Responsibilities</a:t>
            </a:r>
          </a:p>
          <a:p>
            <a:pPr marL="857250" lvl="1" indent="-457200" fontAlgn="auto">
              <a:spcAft>
                <a:spcPts val="0"/>
              </a:spcAft>
              <a:buFont typeface="Calibri" panose="020F0502020204030204" pitchFamily="34" charset="0"/>
              <a:buChar char="⃝"/>
              <a:defRPr/>
            </a:pPr>
            <a:r>
              <a:rPr lang="en-US" sz="2400" dirty="0"/>
              <a:t>Professionals should exercise sensitive and moral judgments in all their activities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rgbClr val="C00000"/>
                </a:solidFill>
              </a:rPr>
              <a:t>Public Interest</a:t>
            </a:r>
          </a:p>
          <a:p>
            <a:pPr marL="857250" lvl="1" indent="-457200">
              <a:buFont typeface="Calibri" panose="020F0502020204030204" pitchFamily="34" charset="0"/>
              <a:buChar char="⃝"/>
              <a:defRPr/>
            </a:pPr>
            <a:r>
              <a:rPr lang="en-US" dirty="0"/>
              <a:t>Members should accept the obligation to act in a way that will serve and honor the public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rgbClr val="C00000"/>
                </a:solidFill>
              </a:rPr>
              <a:t>Integrity</a:t>
            </a:r>
          </a:p>
          <a:p>
            <a:pPr marL="857250" lvl="1" indent="-457200" fontAlgn="auto">
              <a:spcAft>
                <a:spcPts val="0"/>
              </a:spcAft>
              <a:buFont typeface="Calibri" panose="020F0502020204030204" pitchFamily="34" charset="0"/>
              <a:buChar char="⃝"/>
              <a:defRPr/>
            </a:pPr>
            <a:r>
              <a:rPr lang="en-US" dirty="0"/>
              <a:t>Members should perform all responsibilities with integrity</a:t>
            </a:r>
          </a:p>
          <a:p>
            <a:pPr fontAlgn="auto"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Objectivity and Independence</a:t>
            </a:r>
          </a:p>
          <a:p>
            <a:pPr marL="857250" lvl="1" indent="-457200">
              <a:buFont typeface="Calibri" panose="020F0502020204030204" pitchFamily="34" charset="0"/>
              <a:buChar char="⃝"/>
              <a:defRPr/>
            </a:pPr>
            <a:r>
              <a:rPr lang="en-US" dirty="0"/>
              <a:t>Members should be objective, independent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721C388-E587-47E9-8FFA-1D654AE8B477}" type="slidenum">
              <a:rPr lang="en-US" altLang="en-US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328613"/>
            <a:ext cx="7772400" cy="58420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b="1" dirty="0">
                <a:solidFill>
                  <a:schemeClr val="tx1"/>
                </a:solidFill>
              </a:rPr>
              <a:t>Ethics in Information Technology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idx="1"/>
          </p:nvPr>
        </p:nvSpPr>
        <p:spPr>
          <a:xfrm>
            <a:off x="279400" y="1509713"/>
            <a:ext cx="8229600" cy="4826579"/>
          </a:xfrm>
        </p:spPr>
        <p:txBody>
          <a:bodyPr lIns="90000" tIns="46800" rIns="90000" bIns="4680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Public concern about the ethical use of information technology includes: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E-mail and Internet access monitoring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Peer-to-peer networks violation of copyright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Unsolicited e-mail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Hackers and identify theft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Plagiarism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Cookies and spyware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Inappropriate use of computing resources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Inappropriate sharing of information</a:t>
            </a:r>
            <a:endParaRPr lang="en-GB" sz="3600" dirty="0"/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6DFA20F-6B8C-48E6-B330-D11F6CCE6135}" type="slidenum">
              <a:rPr lang="en-GB"/>
              <a:pPr>
                <a:defRPr/>
              </a:pPr>
              <a:t>14</a:t>
            </a:fld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328613"/>
            <a:ext cx="7772400" cy="584200"/>
          </a:xfrm>
        </p:spPr>
        <p:txBody>
          <a:bodyPr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7</a:t>
            </a:r>
            <a:r>
              <a:rPr lang="en-GB" sz="3200" b="1" dirty="0">
                <a:solidFill>
                  <a:schemeClr val="tx1"/>
                </a:solidFill>
              </a:rPr>
              <a:t> Steps to Ethical Decision Making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4963"/>
            <a:ext cx="8229600" cy="3702050"/>
          </a:xfrm>
        </p:spPr>
        <p:txBody>
          <a:bodyPr lIns="90000" tIns="46800" rIns="90000" bIns="46800">
            <a:spAutoFit/>
          </a:bodyPr>
          <a:lstStyle/>
          <a:p>
            <a:pPr marL="495300" indent="-495300"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Get the facts</a:t>
            </a:r>
          </a:p>
          <a:p>
            <a:pPr marL="495300" indent="-495300"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Identify stakeholders and their positions</a:t>
            </a:r>
          </a:p>
          <a:p>
            <a:pPr marL="495300" indent="-495300"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Consider the consequences of a decision</a:t>
            </a:r>
          </a:p>
          <a:p>
            <a:pPr marL="495300" indent="-495300"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Weigh various guidelines and principles</a:t>
            </a:r>
          </a:p>
          <a:p>
            <a:pPr marL="495300" indent="-495300"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Develop and evaluate options</a:t>
            </a:r>
          </a:p>
          <a:p>
            <a:pPr marL="495300" indent="-495300"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Review a decision</a:t>
            </a:r>
          </a:p>
          <a:p>
            <a:pPr marL="495300" indent="-495300"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Evaluate the results of a decision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155F2DB-D81D-4213-8142-B09766916D50}" type="slidenum">
              <a:rPr lang="en-GB"/>
              <a:pPr>
                <a:defRPr/>
              </a:pPr>
              <a:t>15</a:t>
            </a:fld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49275" y="377825"/>
            <a:ext cx="7772400" cy="687388"/>
          </a:xfrm>
        </p:spPr>
        <p:txBody>
          <a:bodyPr>
            <a:normAutofit fontScale="90000"/>
          </a:bodyPr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/>
                </a:solidFill>
              </a:rPr>
              <a:t>Computer ethics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3200" dirty="0"/>
          </a:p>
        </p:txBody>
      </p:sp>
      <p:sp>
        <p:nvSpPr>
          <p:cNvPr id="34820" name="Content Placeholder 2"/>
          <p:cNvSpPr>
            <a:spLocks noGrp="1"/>
          </p:cNvSpPr>
          <p:nvPr>
            <p:ph idx="1"/>
          </p:nvPr>
        </p:nvSpPr>
        <p:spPr>
          <a:xfrm>
            <a:off x="273050" y="1065213"/>
            <a:ext cx="8612188" cy="57927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The study of ethical issues that are associated primarily with computing machines and the computing profession.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The field of applied professional ethics dealing with ethical problems aggravated, transformed, or created by computer technology.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Issues like computer-enabled crime, disasters, invasion of privacy via databases, law suits about software ownership became public.</a:t>
            </a: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6A0CE22-829F-44DB-A80C-C485A84E8943}" type="slidenum">
              <a:rPr lang="en-US" altLang="en-US"/>
              <a:pPr>
                <a:defRPr/>
              </a:pPr>
              <a:t>16</a:t>
            </a:fld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66725" y="268288"/>
            <a:ext cx="7772400" cy="1143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3100" b="1" dirty="0">
                <a:solidFill>
                  <a:schemeClr val="tx1"/>
                </a:solidFill>
              </a:rPr>
              <a:t>The Commandments For Computer Ethics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5844" name="Content Placeholder 2"/>
          <p:cNvSpPr>
            <a:spLocks noGrp="1"/>
          </p:cNvSpPr>
          <p:nvPr>
            <p:ph idx="1"/>
          </p:nvPr>
        </p:nvSpPr>
        <p:spPr>
          <a:xfrm>
            <a:off x="466725" y="1406525"/>
            <a:ext cx="8339650" cy="51181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/>
              <a:t>Don`t use a computer to harm other people.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Do not interfere with other people's computer work.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Do not snoop around in other people's files.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Do not use a computer to bear false witness.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/>
              <a:t>Do not use or copy software for which you have not paid.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Do not use other people's computer resources without authorization.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Do not correct other people's intellectual output.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/>
              <a:t>Think about the social consequences of the program you write.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5515253-25E7-4674-8C21-ADC6CCA8122A}" type="slidenum">
              <a:rPr lang="en-US" altLang="en-US"/>
              <a:pPr>
                <a:defRPr/>
              </a:pPr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b="1" smtClean="0">
                <a:solidFill>
                  <a:schemeClr val="tx1"/>
                </a:solidFill>
              </a:rPr>
              <a:t>Generally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35FCEE6-B153-4492-B4CD-DE9C936A895C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6868" name="Content Placeholder 2"/>
          <p:cNvSpPr>
            <a:spLocks noGrp="1"/>
          </p:cNvSpPr>
          <p:nvPr>
            <p:ph sz="quarter" idx="1"/>
          </p:nvPr>
        </p:nvSpPr>
        <p:spPr>
          <a:xfrm>
            <a:off x="318654" y="1524000"/>
            <a:ext cx="8714509" cy="5164138"/>
          </a:xfrm>
        </p:spPr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600" dirty="0" smtClean="0">
                <a:latin typeface="Times" panose="02020603050405020304" pitchFamily="18" charset="0"/>
                <a:cs typeface="Times" panose="02020603050405020304" pitchFamily="18" charset="0"/>
              </a:rPr>
              <a:t>Trends contributing to the risk of using information technology unethically include: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3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Growth of the Internet</a:t>
            </a:r>
          </a:p>
          <a:p>
            <a:pPr lvl="1"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Ability to capture and store vast amounts of personal data online</a:t>
            </a:r>
          </a:p>
          <a:p>
            <a:pPr lvl="1">
              <a:buFont typeface="Wingdings" panose="05000000000000000000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dirty="0" smtClean="0">
                <a:latin typeface="Times" panose="02020603050405020304" pitchFamily="18" charset="0"/>
                <a:cs typeface="Times" panose="02020603050405020304" pitchFamily="18" charset="0"/>
              </a:rPr>
              <a:t>Greater reliance on information systems</a:t>
            </a:r>
          </a:p>
          <a:p>
            <a:pPr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36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877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54" y="554182"/>
            <a:ext cx="8354291" cy="66501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dirty="0"/>
              <a:t>The Responsibility of Computing Educators</a:t>
            </a:r>
            <a:r>
              <a:rPr lang="en-US" sz="1200" b="1" i="1" dirty="0"/>
              <a:t/>
            </a:r>
            <a:br>
              <a:rPr lang="en-US" sz="1200" b="1" i="1" dirty="0"/>
            </a:b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3600" dirty="0" smtClean="0"/>
              <a:t>Recent well publicized incident of </a:t>
            </a:r>
            <a:r>
              <a:rPr lang="en-US" sz="3600" dirty="0" smtClean="0">
                <a:solidFill>
                  <a:srgbClr val="FF0000"/>
                </a:solidFill>
              </a:rPr>
              <a:t>hacking</a:t>
            </a:r>
            <a:r>
              <a:rPr lang="en-US" sz="3600" dirty="0" smtClean="0"/>
              <a:t>, </a:t>
            </a:r>
            <a:r>
              <a:rPr lang="en-US" sz="3600" dirty="0" smtClean="0">
                <a:solidFill>
                  <a:srgbClr val="FF0000"/>
                </a:solidFill>
              </a:rPr>
              <a:t>virus creation</a:t>
            </a:r>
            <a:r>
              <a:rPr lang="en-US" sz="3600" dirty="0" smtClean="0"/>
              <a:t>, and computer based fraud, and invasions of privacy have increased the pressure on computing educators to help instill a greater sense of responsibility in today’s students.</a:t>
            </a:r>
          </a:p>
        </p:txBody>
      </p:sp>
    </p:spTree>
    <p:extLst>
      <p:ext uri="{BB962C8B-B14F-4D97-AF65-F5344CB8AC3E}">
        <p14:creationId xmlns:p14="http://schemas.microsoft.com/office/powerpoint/2010/main" val="234438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78966" y="436098"/>
            <a:ext cx="5401994" cy="1617784"/>
          </a:xfrm>
          <a:noFill/>
          <a:ln>
            <a:noFill/>
          </a:ln>
        </p:spPr>
        <p:txBody>
          <a:bodyPr vert="horz" lIns="91440" tIns="45720" rIns="91440" bIns="45720" numCol="1" rtlCol="0" anchor="b">
            <a:prstTxWarp prst="textPlain">
              <a:avLst>
                <a:gd name="adj" fmla="val 49331"/>
              </a:avLst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Chapter-One</a:t>
            </a:r>
            <a:b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</a:br>
            <a:r>
              <a:rPr lang="en-US" sz="2800" dirty="0">
                <a:ln w="0"/>
                <a:solidFill>
                  <a:srgbClr val="0099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Introduction 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204788" y="2053882"/>
            <a:ext cx="8653462" cy="4305353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In the industrialized world computers are changing everything: from education to health, from voting to making friends or making war.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Developing countries can also fully participate in cyberspace and make use of opportunities offered by global networks.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1BBFCA6-B4EB-4DCD-B227-00B584A746A9}" type="slidenum">
              <a:rPr lang="en-US" altLang="en-US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54" y="554182"/>
            <a:ext cx="8354291" cy="66501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dirty="0" smtClean="0"/>
              <a:t>….cont’d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Computing educators need to do three things. </a:t>
            </a:r>
          </a:p>
          <a:p>
            <a:pPr marL="88011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800" dirty="0" smtClean="0"/>
              <a:t>must encourage tomorrow’s computer professionals to behave in a more ethical, responsible manner for the long term good of the IT industry. </a:t>
            </a:r>
          </a:p>
          <a:p>
            <a:pPr marL="88011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800" dirty="0" smtClean="0"/>
              <a:t>need to help make students aware of the social problems caused by computers and the social context in which computerization occurs. </a:t>
            </a:r>
          </a:p>
          <a:p>
            <a:pPr marL="880110" lvl="1" indent="-514350">
              <a:buClr>
                <a:srgbClr val="FF0000"/>
              </a:buClr>
              <a:buFont typeface="+mj-lt"/>
              <a:buAutoNum type="arabicPeriod"/>
            </a:pPr>
            <a:r>
              <a:rPr lang="en-US" sz="2800" dirty="0" smtClean="0"/>
              <a:t>need </a:t>
            </a:r>
            <a:r>
              <a:rPr lang="en-US" sz="2800" dirty="0"/>
              <a:t>to sensitize students to the kinds of moral dilemmas they will face in their everyday lives as computer professionals.</a:t>
            </a:r>
          </a:p>
          <a:p>
            <a:pPr marL="880110" lvl="1" indent="-514350">
              <a:buClr>
                <a:srgbClr val="FF0000"/>
              </a:buClr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924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5077"/>
            <a:ext cx="7886700" cy="5301274"/>
          </a:xfrm>
        </p:spPr>
        <p:txBody>
          <a:bodyPr/>
          <a:lstStyle/>
          <a:p>
            <a:r>
              <a:rPr lang="en-US" dirty="0"/>
              <a:t>We are living in a technological and informational revolution.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therefore important for policy makers, leaders, teachers, and computer professionals and all social thinkers to get involved in the social and ethical impacts of this communication technology.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A90B2-E8FE-4619-8679-D7901E245891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349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3213" y="241300"/>
            <a:ext cx="7772400" cy="114300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Computerized society </a:t>
            </a:r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368300" y="1639888"/>
            <a:ext cx="8161338" cy="4651375"/>
          </a:xfrm>
        </p:spPr>
        <p:txBody>
          <a:bodyPr/>
          <a:lstStyle/>
          <a:p>
            <a:r>
              <a:rPr lang="en-US" sz="2800" dirty="0"/>
              <a:t>are social system in which their day today activity is based on computer.</a:t>
            </a:r>
          </a:p>
          <a:p>
            <a:r>
              <a:rPr lang="en-US" sz="2800" dirty="0"/>
              <a:t>characterized by:-</a:t>
            </a:r>
          </a:p>
          <a:p>
            <a:pPr lvl="1"/>
            <a:r>
              <a:rPr lang="en-US" sz="2400" dirty="0"/>
              <a:t>High degree of computerization</a:t>
            </a:r>
          </a:p>
          <a:p>
            <a:pPr lvl="1"/>
            <a:r>
              <a:rPr lang="en-US" sz="2400" dirty="0"/>
              <a:t>Large volume of electronic data transmission.</a:t>
            </a:r>
          </a:p>
          <a:p>
            <a:pPr lvl="1"/>
            <a:r>
              <a:rPr lang="en-US" sz="2400" dirty="0"/>
              <a:t>Computer dependents </a:t>
            </a:r>
          </a:p>
          <a:p>
            <a:pPr lvl="1">
              <a:buFontTx/>
              <a:buNone/>
            </a:pPr>
            <a:endParaRPr lang="en-US" sz="2400" dirty="0"/>
          </a:p>
          <a:p>
            <a:pPr lvl="1">
              <a:buFontTx/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fld id="{96FE665F-FCC3-4C62-BCC4-699B91EBBFCD}" type="slidenum">
              <a:rPr lang="en-US" altLang="en-US"/>
              <a:pPr>
                <a:defRPr/>
              </a:pPr>
              <a:t>4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Ringing the Changes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F5AC9BD-A440-4E9F-B8E7-CAEEE56198BB}" type="slidenum">
              <a:rPr lang="en-US" altLang="en-US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15364" name="Rectangle 1039"/>
          <p:cNvSpPr>
            <a:spLocks noChangeArrowheads="1"/>
          </p:cNvSpPr>
          <p:nvPr/>
        </p:nvSpPr>
        <p:spPr bwMode="auto">
          <a:xfrm>
            <a:off x="5583238" y="4510088"/>
            <a:ext cx="2333625" cy="1219200"/>
          </a:xfrm>
          <a:prstGeom prst="rect">
            <a:avLst/>
          </a:prstGeom>
          <a:solidFill>
            <a:srgbClr val="CCFFFF"/>
          </a:solidFill>
          <a:ln w="1905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5" name="Rectangle 1038"/>
          <p:cNvSpPr>
            <a:spLocks noChangeArrowheads="1"/>
          </p:cNvSpPr>
          <p:nvPr/>
        </p:nvSpPr>
        <p:spPr bwMode="auto">
          <a:xfrm>
            <a:off x="715963" y="4484688"/>
            <a:ext cx="2227262" cy="1219200"/>
          </a:xfrm>
          <a:prstGeom prst="rect">
            <a:avLst/>
          </a:prstGeom>
          <a:solidFill>
            <a:srgbClr val="CCFFFF"/>
          </a:solidFill>
          <a:ln w="1905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6" name="Rectangle 1037"/>
          <p:cNvSpPr>
            <a:spLocks noChangeArrowheads="1"/>
          </p:cNvSpPr>
          <p:nvPr/>
        </p:nvSpPr>
        <p:spPr bwMode="auto">
          <a:xfrm>
            <a:off x="5676900" y="2325688"/>
            <a:ext cx="1752600" cy="1219200"/>
          </a:xfrm>
          <a:prstGeom prst="rect">
            <a:avLst/>
          </a:prstGeom>
          <a:solidFill>
            <a:srgbClr val="CCFFFF"/>
          </a:solidFill>
          <a:ln w="1905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7" name="Rectangle 1036"/>
          <p:cNvSpPr>
            <a:spLocks noChangeArrowheads="1"/>
          </p:cNvSpPr>
          <p:nvPr/>
        </p:nvSpPr>
        <p:spPr bwMode="auto">
          <a:xfrm>
            <a:off x="3475038" y="4213225"/>
            <a:ext cx="1752600" cy="1219200"/>
          </a:xfrm>
          <a:prstGeom prst="rect">
            <a:avLst/>
          </a:prstGeom>
          <a:solidFill>
            <a:srgbClr val="CCFFFF"/>
          </a:solidFill>
          <a:ln w="1905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8" name="Rectangle 1035"/>
          <p:cNvSpPr>
            <a:spLocks noChangeArrowheads="1"/>
          </p:cNvSpPr>
          <p:nvPr/>
        </p:nvSpPr>
        <p:spPr bwMode="auto">
          <a:xfrm>
            <a:off x="3429000" y="1752600"/>
            <a:ext cx="1752600" cy="1219200"/>
          </a:xfrm>
          <a:prstGeom prst="rect">
            <a:avLst/>
          </a:prstGeom>
          <a:solidFill>
            <a:srgbClr val="CCFFFF"/>
          </a:solidFill>
          <a:ln w="1905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9" name="Rectangle 1034"/>
          <p:cNvSpPr>
            <a:spLocks noChangeArrowheads="1"/>
          </p:cNvSpPr>
          <p:nvPr/>
        </p:nvSpPr>
        <p:spPr bwMode="auto">
          <a:xfrm>
            <a:off x="990600" y="1828800"/>
            <a:ext cx="1752600" cy="1219200"/>
          </a:xfrm>
          <a:prstGeom prst="rect">
            <a:avLst/>
          </a:prstGeom>
          <a:solidFill>
            <a:srgbClr val="CCFFFF"/>
          </a:solidFill>
          <a:ln w="1905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70" name="Text Box 1028"/>
          <p:cNvSpPr txBox="1">
            <a:spLocks noChangeArrowheads="1"/>
          </p:cNvSpPr>
          <p:nvPr/>
        </p:nvSpPr>
        <p:spPr bwMode="auto">
          <a:xfrm>
            <a:off x="1050925" y="1812925"/>
            <a:ext cx="18002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/>
              <a:t>Computer</a:t>
            </a:r>
          </a:p>
          <a:p>
            <a:r>
              <a:rPr lang="en-US" altLang="en-US" dirty="0"/>
              <a:t>as a Number </a:t>
            </a:r>
          </a:p>
          <a:p>
            <a:r>
              <a:rPr lang="en-US" altLang="en-US" dirty="0"/>
              <a:t>Cruncher</a:t>
            </a:r>
          </a:p>
        </p:txBody>
      </p:sp>
      <p:sp>
        <p:nvSpPr>
          <p:cNvPr id="15371" name="Text Box 1029"/>
          <p:cNvSpPr txBox="1">
            <a:spLocks noChangeArrowheads="1"/>
          </p:cNvSpPr>
          <p:nvPr/>
        </p:nvSpPr>
        <p:spPr bwMode="auto">
          <a:xfrm>
            <a:off x="3598863" y="4456113"/>
            <a:ext cx="15192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/>
              <a:t>Computer</a:t>
            </a:r>
          </a:p>
          <a:p>
            <a:r>
              <a:rPr lang="en-US" altLang="en-US" dirty="0"/>
              <a:t>as a Utility</a:t>
            </a:r>
          </a:p>
        </p:txBody>
      </p:sp>
      <p:sp>
        <p:nvSpPr>
          <p:cNvPr id="15372" name="Text Box 1030"/>
          <p:cNvSpPr txBox="1">
            <a:spLocks noChangeArrowheads="1"/>
          </p:cNvSpPr>
          <p:nvPr/>
        </p:nvSpPr>
        <p:spPr bwMode="auto">
          <a:xfrm>
            <a:off x="5851525" y="4546600"/>
            <a:ext cx="20097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/>
              <a:t>Computer</a:t>
            </a:r>
          </a:p>
          <a:p>
            <a:r>
              <a:rPr lang="en-US" altLang="en-US" dirty="0"/>
              <a:t>as a </a:t>
            </a:r>
          </a:p>
          <a:p>
            <a:r>
              <a:rPr lang="en-US" altLang="en-US" dirty="0"/>
              <a:t>Communicator</a:t>
            </a:r>
          </a:p>
        </p:txBody>
      </p:sp>
      <p:sp>
        <p:nvSpPr>
          <p:cNvPr id="15373" name="Text Box 1031"/>
          <p:cNvSpPr txBox="1">
            <a:spLocks noChangeArrowheads="1"/>
          </p:cNvSpPr>
          <p:nvPr/>
        </p:nvSpPr>
        <p:spPr bwMode="auto">
          <a:xfrm>
            <a:off x="773113" y="4514850"/>
            <a:ext cx="20716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/>
              <a:t>Computer</a:t>
            </a:r>
          </a:p>
          <a:p>
            <a:r>
              <a:rPr lang="en-US" altLang="en-US" dirty="0"/>
              <a:t>as a general</a:t>
            </a:r>
          </a:p>
          <a:p>
            <a:r>
              <a:rPr lang="en-US" altLang="en-US" dirty="0"/>
              <a:t>purpose system</a:t>
            </a:r>
          </a:p>
        </p:txBody>
      </p:sp>
      <p:sp>
        <p:nvSpPr>
          <p:cNvPr id="15374" name="Text Box 1032"/>
          <p:cNvSpPr txBox="1">
            <a:spLocks noChangeArrowheads="1"/>
          </p:cNvSpPr>
          <p:nvPr/>
        </p:nvSpPr>
        <p:spPr bwMode="auto">
          <a:xfrm>
            <a:off x="5851525" y="2346325"/>
            <a:ext cx="15541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/>
              <a:t>Computer</a:t>
            </a:r>
          </a:p>
          <a:p>
            <a:r>
              <a:rPr lang="en-US" altLang="en-US" dirty="0"/>
              <a:t>as a Search</a:t>
            </a:r>
          </a:p>
          <a:p>
            <a:r>
              <a:rPr lang="en-US" altLang="en-US" dirty="0"/>
              <a:t>Engine</a:t>
            </a:r>
          </a:p>
        </p:txBody>
      </p:sp>
      <p:sp>
        <p:nvSpPr>
          <p:cNvPr id="15375" name="Text Box 1033"/>
          <p:cNvSpPr txBox="1">
            <a:spLocks noChangeArrowheads="1"/>
          </p:cNvSpPr>
          <p:nvPr/>
        </p:nvSpPr>
        <p:spPr bwMode="auto">
          <a:xfrm>
            <a:off x="3657600" y="1981200"/>
            <a:ext cx="1401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/>
              <a:t>Computer</a:t>
            </a:r>
          </a:p>
          <a:p>
            <a:r>
              <a:rPr lang="en-US" altLang="en-US" dirty="0"/>
              <a:t>as a Tool</a:t>
            </a:r>
          </a:p>
        </p:txBody>
      </p:sp>
      <p:sp>
        <p:nvSpPr>
          <p:cNvPr id="15376" name="Line 1040"/>
          <p:cNvSpPr>
            <a:spLocks noChangeShapeType="1"/>
          </p:cNvSpPr>
          <p:nvPr/>
        </p:nvSpPr>
        <p:spPr bwMode="auto">
          <a:xfrm flipV="1">
            <a:off x="2741613" y="2479675"/>
            <a:ext cx="688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77" name="Line 1041"/>
          <p:cNvSpPr>
            <a:spLocks noChangeShapeType="1"/>
          </p:cNvSpPr>
          <p:nvPr/>
        </p:nvSpPr>
        <p:spPr bwMode="auto">
          <a:xfrm>
            <a:off x="2740025" y="3038475"/>
            <a:ext cx="1697038" cy="1160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78" name="Line 1042"/>
          <p:cNvSpPr>
            <a:spLocks noChangeShapeType="1"/>
          </p:cNvSpPr>
          <p:nvPr/>
        </p:nvSpPr>
        <p:spPr bwMode="auto">
          <a:xfrm>
            <a:off x="1706564" y="3049588"/>
            <a:ext cx="396874" cy="1497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79" name="Line 1043"/>
          <p:cNvSpPr>
            <a:spLocks noChangeShapeType="1"/>
          </p:cNvSpPr>
          <p:nvPr/>
        </p:nvSpPr>
        <p:spPr bwMode="auto">
          <a:xfrm flipV="1">
            <a:off x="2254250" y="3049588"/>
            <a:ext cx="3429000" cy="141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80" name="Line 1044"/>
          <p:cNvSpPr>
            <a:spLocks noChangeShapeType="1"/>
          </p:cNvSpPr>
          <p:nvPr/>
        </p:nvSpPr>
        <p:spPr bwMode="auto">
          <a:xfrm>
            <a:off x="4413250" y="2978150"/>
            <a:ext cx="2208213" cy="151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81" name="Line 1045"/>
          <p:cNvSpPr>
            <a:spLocks noChangeShapeType="1"/>
          </p:cNvSpPr>
          <p:nvPr/>
        </p:nvSpPr>
        <p:spPr bwMode="auto">
          <a:xfrm flipH="1" flipV="1">
            <a:off x="6599238" y="3557588"/>
            <a:ext cx="295275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82" name="Line 1046"/>
          <p:cNvSpPr>
            <a:spLocks noChangeShapeType="1"/>
          </p:cNvSpPr>
          <p:nvPr/>
        </p:nvSpPr>
        <p:spPr bwMode="auto">
          <a:xfrm flipH="1">
            <a:off x="4614863" y="3346450"/>
            <a:ext cx="1044575" cy="852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</a:rPr>
              <a:t>Have we become too dependent on computers?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601663"/>
          </a:xfrm>
        </p:spPr>
        <p:txBody>
          <a:bodyPr/>
          <a:lstStyle/>
          <a:p>
            <a:r>
              <a:rPr lang="en-US" altLang="en-US" dirty="0"/>
              <a:t>Have we become too dependent on: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973C220-9651-4ADF-88F0-7133EA0F4438}" type="slidenum">
              <a:rPr lang="en-US" altLang="en-US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1260475" y="2765425"/>
            <a:ext cx="21796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altLang="en-US" dirty="0"/>
              <a:t>Steel?</a:t>
            </a:r>
          </a:p>
          <a:p>
            <a:pPr lvl="1"/>
            <a:r>
              <a:rPr lang="en-US" altLang="en-US" dirty="0"/>
              <a:t>Cars?</a:t>
            </a:r>
          </a:p>
          <a:p>
            <a:pPr lvl="1"/>
            <a:r>
              <a:rPr lang="en-US" altLang="en-US" dirty="0"/>
              <a:t>Oil?</a:t>
            </a:r>
          </a:p>
          <a:p>
            <a:pPr lvl="1"/>
            <a:r>
              <a:rPr lang="en-US" altLang="en-US" dirty="0"/>
              <a:t>Electricity?</a:t>
            </a:r>
          </a:p>
          <a:p>
            <a:pPr lvl="1"/>
            <a:r>
              <a:rPr lang="en-US" altLang="en-US" dirty="0"/>
              <a:t>Telephones?</a:t>
            </a:r>
          </a:p>
          <a:p>
            <a:pPr lvl="1"/>
            <a:r>
              <a:rPr lang="en-US" altLang="en-US" dirty="0"/>
              <a:t>Plastic?</a:t>
            </a:r>
          </a:p>
          <a:p>
            <a:pPr lvl="1"/>
            <a:endParaRPr lang="en-US" altLang="en-US" dirty="0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668838" y="2741613"/>
            <a:ext cx="22569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/>
            <a:r>
              <a:rPr lang="en-US" altLang="en-US" dirty="0"/>
              <a:t>Television? </a:t>
            </a:r>
          </a:p>
          <a:p>
            <a:pPr lvl="1"/>
            <a:r>
              <a:rPr lang="en-US" altLang="en-US" dirty="0"/>
              <a:t>Housing?</a:t>
            </a:r>
          </a:p>
          <a:p>
            <a:pPr lvl="1"/>
            <a:r>
              <a:rPr lang="en-US" altLang="en-US" dirty="0"/>
              <a:t>Airplanes?</a:t>
            </a:r>
          </a:p>
          <a:p>
            <a:pPr lvl="1"/>
            <a:r>
              <a:rPr lang="en-US" altLang="en-US" dirty="0"/>
              <a:t>Clothing?</a:t>
            </a:r>
          </a:p>
          <a:p>
            <a:pPr lvl="1"/>
            <a:r>
              <a:rPr lang="en-US" altLang="en-US" dirty="0"/>
              <a:t>Society?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79463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What have we done to Society?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60500"/>
            <a:ext cx="8232775" cy="4786313"/>
          </a:xfrm>
        </p:spPr>
        <p:txBody>
          <a:bodyPr/>
          <a:lstStyle/>
          <a:p>
            <a:r>
              <a:rPr lang="en-US" altLang="en-US" sz="2800" dirty="0"/>
              <a:t>Collapsed time?</a:t>
            </a:r>
          </a:p>
          <a:p>
            <a:r>
              <a:rPr lang="en-US" altLang="en-US" sz="2800" dirty="0"/>
              <a:t>Collapsed space?</a:t>
            </a:r>
          </a:p>
          <a:p>
            <a:r>
              <a:rPr lang="en-US" altLang="en-US" sz="2800" dirty="0"/>
              <a:t>Broken down natural barriers?</a:t>
            </a:r>
          </a:p>
          <a:p>
            <a:r>
              <a:rPr lang="en-US" altLang="en-US" sz="2800" dirty="0"/>
              <a:t>Intermixed incompatible attitudes?</a:t>
            </a:r>
          </a:p>
          <a:p>
            <a:r>
              <a:rPr lang="en-US" altLang="en-US" sz="2800" dirty="0"/>
              <a:t>Invaded privacy?</a:t>
            </a:r>
          </a:p>
          <a:p>
            <a:r>
              <a:rPr lang="en-US" altLang="en-US" sz="2800" dirty="0"/>
              <a:t>Made it vulnerable?</a:t>
            </a:r>
          </a:p>
          <a:p>
            <a:r>
              <a:rPr lang="en-US" altLang="en-US" sz="2800" dirty="0"/>
              <a:t>Created an information overload?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4376E1F-0B71-46B5-8562-4224639E8309}" type="slidenum">
              <a:rPr lang="en-US" altLang="en-US"/>
              <a:pPr>
                <a:defRPr/>
              </a:pPr>
              <a:t>7</a:t>
            </a:fld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742950" y="478301"/>
            <a:ext cx="7772400" cy="809625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What are the dangers?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244475" y="1555750"/>
            <a:ext cx="8653463" cy="5649913"/>
          </a:xfrm>
        </p:spPr>
        <p:txBody>
          <a:bodyPr/>
          <a:lstStyle/>
          <a:p>
            <a:r>
              <a:rPr lang="en-US" dirty="0"/>
              <a:t>potential dangers to individuals, businesses, and society at large include</a:t>
            </a:r>
          </a:p>
          <a:p>
            <a:pPr lvl="1"/>
            <a:r>
              <a:rPr lang="en-US" dirty="0"/>
              <a:t>an over-reliance on complex, perhaps poorly-understood, systems</a:t>
            </a:r>
          </a:p>
          <a:p>
            <a:pPr lvl="1"/>
            <a:r>
              <a:rPr lang="en-US" dirty="0"/>
              <a:t>information overload</a:t>
            </a:r>
          </a:p>
          <a:p>
            <a:pPr lvl="1"/>
            <a:r>
              <a:rPr lang="en-US" dirty="0"/>
              <a:t>privacy and security violations</a:t>
            </a:r>
          </a:p>
          <a:p>
            <a:pPr lvl="1"/>
            <a:r>
              <a:rPr lang="en-US" dirty="0"/>
              <a:t>the Digital Divide</a:t>
            </a:r>
          </a:p>
          <a:p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3C33AEE2-634A-45DE-AEFF-9A5EE73AFC94}" type="slidenum">
              <a:rPr lang="en-US" altLang="en-US"/>
              <a:pPr>
                <a:defRPr/>
              </a:pPr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600200"/>
            <a:ext cx="8153400" cy="4173538"/>
          </a:xfrm>
        </p:spPr>
        <p:txBody>
          <a:bodyPr/>
          <a:lstStyle/>
          <a:p>
            <a:r>
              <a:rPr lang="en-US" altLang="en-US" dirty="0"/>
              <a:t>Using software in critical situations </a:t>
            </a:r>
          </a:p>
          <a:p>
            <a:pPr lvl="1"/>
            <a:r>
              <a:rPr lang="en-US" altLang="en-US" dirty="0"/>
              <a:t>Safety critical applications</a:t>
            </a:r>
          </a:p>
          <a:p>
            <a:pPr lvl="1"/>
            <a:r>
              <a:rPr lang="en-US" altLang="en-US" dirty="0"/>
              <a:t>Mission critical systems</a:t>
            </a:r>
          </a:p>
          <a:p>
            <a:r>
              <a:rPr lang="en-US" altLang="en-US" dirty="0"/>
              <a:t>More easily upgradeable, replaceable</a:t>
            </a:r>
          </a:p>
          <a:p>
            <a:r>
              <a:rPr lang="en-US" altLang="en-US" dirty="0"/>
              <a:t>Millions of new uses, new capabilities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7E5B8BD-7B63-4587-87FB-5C4741A89C84}" type="slidenum">
              <a:rPr lang="en-US" altLang="en-US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42950" y="515938"/>
            <a:ext cx="7772400" cy="8366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200" b="1" dirty="0">
                <a:latin typeface="+mj-lt"/>
                <a:ea typeface="+mj-ea"/>
                <a:cs typeface="+mj-cs"/>
              </a:rPr>
              <a:t>What are the advantages?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</TotalTime>
  <Words>889</Words>
  <Application>Microsoft Office PowerPoint</Application>
  <PresentationFormat>On-screen Show (4:3)</PresentationFormat>
  <Paragraphs>176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Algerian</vt:lpstr>
      <vt:lpstr>Arial</vt:lpstr>
      <vt:lpstr>Arial Black</vt:lpstr>
      <vt:lpstr>Calibri</vt:lpstr>
      <vt:lpstr>Calibri Light</vt:lpstr>
      <vt:lpstr>Times</vt:lpstr>
      <vt:lpstr>Wingdings</vt:lpstr>
      <vt:lpstr>Office Theme</vt:lpstr>
      <vt:lpstr>IT Social, professional  &amp;  Ethics Issues               (ITec4142)</vt:lpstr>
      <vt:lpstr>Chapter-One Introduction </vt:lpstr>
      <vt:lpstr>PowerPoint Presentation</vt:lpstr>
      <vt:lpstr>Computerized society </vt:lpstr>
      <vt:lpstr>Ringing the Changes</vt:lpstr>
      <vt:lpstr>Have we become too dependent on computers? </vt:lpstr>
      <vt:lpstr>What have we done to Society?</vt:lpstr>
      <vt:lpstr>What are the dangers?</vt:lpstr>
      <vt:lpstr>PowerPoint Presentation</vt:lpstr>
      <vt:lpstr>Are IT Workers Professionals?</vt:lpstr>
      <vt:lpstr>Are IT Workers Professionals?(cont`d)</vt:lpstr>
      <vt:lpstr>Professional Codes of Ethics</vt:lpstr>
      <vt:lpstr>Ethical Principles</vt:lpstr>
      <vt:lpstr>Ethics in Information Technology</vt:lpstr>
      <vt:lpstr>7 Steps to Ethical Decision Making</vt:lpstr>
      <vt:lpstr>Computer ethics </vt:lpstr>
      <vt:lpstr> The Commandments For Computer Ethics </vt:lpstr>
      <vt:lpstr>Generally </vt:lpstr>
      <vt:lpstr>The Responsibility of Computing Educators </vt:lpstr>
      <vt:lpstr>….cont’d</vt:lpstr>
    </vt:vector>
  </TitlesOfParts>
  <Company>Virginia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Social Impact of the Computer</dc:title>
  <dc:creator>JAN Lee</dc:creator>
  <cp:lastModifiedBy>Agegnehu Tshehayneh</cp:lastModifiedBy>
  <cp:revision>123</cp:revision>
  <dcterms:created xsi:type="dcterms:W3CDTF">2000-11-03T14:49:28Z</dcterms:created>
  <dcterms:modified xsi:type="dcterms:W3CDTF">2016-11-09T16:01:40Z</dcterms:modified>
</cp:coreProperties>
</file>