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76" r:id="rId2"/>
  </p:sldMasterIdLst>
  <p:sldIdLst>
    <p:sldId id="260" r:id="rId3"/>
    <p:sldId id="278" r:id="rId4"/>
    <p:sldId id="283" r:id="rId5"/>
    <p:sldId id="273" r:id="rId6"/>
    <p:sldId id="285" r:id="rId7"/>
    <p:sldId id="284" r:id="rId8"/>
    <p:sldId id="289" r:id="rId9"/>
    <p:sldId id="286" r:id="rId10"/>
    <p:sldId id="287" r:id="rId11"/>
    <p:sldId id="288" r:id="rId12"/>
    <p:sldId id="29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9104471@office.khu.ac.kr" initials="2" lastIdx="2" clrIdx="0">
    <p:extLst>
      <p:ext uri="{19B8F6BF-5375-455C-9EA6-DF929625EA0E}">
        <p15:presenceInfo xmlns:p15="http://schemas.microsoft.com/office/powerpoint/2012/main" userId="2009104471@office.kh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C2C"/>
    <a:srgbClr val="EEAC08"/>
    <a:srgbClr val="FACDAC"/>
    <a:srgbClr val="1CAD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4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08%20(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11.xls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esktop\ppt\1&#51064;%20&#54217;&#44512;%20&#51648;&#52636;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40" b="0" i="0" u="none" strike="noStrike" kern="1200" cap="none" spc="5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pPr>
            <a:r>
              <a:rPr lang="en-US"/>
              <a:t>2015-2019 </a:t>
            </a:r>
            <a:r>
              <a:rPr lang="ko-KR"/>
              <a:t>중동 지역 입국객</a:t>
            </a:r>
            <a:r>
              <a:rPr lang="en-US"/>
              <a:t> (</a:t>
            </a:r>
            <a:r>
              <a:rPr lang="ko-KR"/>
              <a:t>단위</a:t>
            </a:r>
            <a:r>
              <a:rPr lang="en-US"/>
              <a:t>: </a:t>
            </a:r>
            <a:r>
              <a:rPr lang="ko-KR"/>
              <a:t>명</a:t>
            </a:r>
            <a:r>
              <a:rPr lang="en-US"/>
              <a:t>)</a:t>
            </a:r>
            <a:r>
              <a:rPr lang="ko-KR"/>
              <a:t> </a:t>
            </a:r>
          </a:p>
        </c:rich>
      </c:tx>
      <c:layout>
        <c:manualLayout>
          <c:xMode val="edge"/>
          <c:yMode val="edge"/>
          <c:x val="0.21937856946308537"/>
          <c:y val="3.5971297505208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40" b="0" i="0" u="none" strike="noStrike" kern="1200" cap="none" spc="50" normalizeH="0" baseline="0">
              <a:solidFill>
                <a:schemeClr val="tx1"/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'TourStat_2020-08-08 (2)'!$K$6</c:f>
              <c:strCache>
                <c:ptCount val="1"/>
                <c:pt idx="0">
                  <c:v>중 동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'TourStat_2020-08-08 (2)'!$L$5:$P$5</c:f>
              <c:strCache>
                <c:ptCount val="5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</c:strCache>
            </c:strRef>
          </c:cat>
          <c:val>
            <c:numRef>
              <c:f>'TourStat_2020-08-08 (2)'!$L$6:$P$6</c:f>
              <c:numCache>
                <c:formatCode>#,##0</c:formatCode>
                <c:ptCount val="5"/>
                <c:pt idx="0">
                  <c:v>194143</c:v>
                </c:pt>
                <c:pt idx="1">
                  <c:v>221604</c:v>
                </c:pt>
                <c:pt idx="2">
                  <c:v>247971</c:v>
                </c:pt>
                <c:pt idx="3">
                  <c:v>271017</c:v>
                </c:pt>
                <c:pt idx="4">
                  <c:v>291354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B-4911-B85D-7AC1A435A7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592280"/>
        <c:axId val="585592608"/>
      </c:barChart>
      <c:catAx>
        <c:axId val="585592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r>
                  <a:rPr lang="en-US" dirty="0"/>
                  <a:t>2019 </a:t>
                </a:r>
                <a:r>
                  <a:rPr lang="ko-KR" dirty="0"/>
                  <a:t>출입국관광통계</a:t>
                </a:r>
              </a:p>
            </c:rich>
          </c:tx>
          <c:layout>
            <c:manualLayout>
              <c:xMode val="edge"/>
              <c:yMode val="edge"/>
              <c:x val="0.73256925875816015"/>
              <c:y val="0.92625972723731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/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endParaRPr lang="ko-KR"/>
          </a:p>
        </c:txPr>
        <c:crossAx val="585592608"/>
        <c:crosses val="autoZero"/>
        <c:auto val="1"/>
        <c:lblAlgn val="ctr"/>
        <c:lblOffset val="100"/>
        <c:noMultiLvlLbl val="0"/>
      </c:catAx>
      <c:valAx>
        <c:axId val="585592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8559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/>
              <a:t>2019 </a:t>
            </a:r>
            <a:r>
              <a:rPr lang="ko-KR"/>
              <a:t>국적별 입국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'TourStat_2020-08-11'!$E$88</c:f>
              <c:strCache>
                <c:ptCount val="1"/>
                <c:pt idx="0">
                  <c:v>구성비(%)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AD47-4F6B-A697-FA6A31B8DE7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D47-4F6B-A697-FA6A31B8DE76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AD47-4F6B-A697-FA6A31B8DE76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AD47-4F6B-A697-FA6A31B8DE76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AD47-4F6B-A697-FA6A31B8DE76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AD47-4F6B-A697-FA6A31B8DE76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AD47-4F6B-A697-FA6A31B8DE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'TourStat_2020-08-11'!$C$89:$C$95</c:f>
              <c:strCache>
                <c:ptCount val="7"/>
                <c:pt idx="0">
                  <c:v>아시아</c:v>
                </c:pt>
                <c:pt idx="1">
                  <c:v>중동</c:v>
                </c:pt>
                <c:pt idx="2">
                  <c:v>아메리카</c:v>
                </c:pt>
                <c:pt idx="3">
                  <c:v>유럽</c:v>
                </c:pt>
                <c:pt idx="4">
                  <c:v>오세아니아</c:v>
                </c:pt>
                <c:pt idx="5">
                  <c:v>아프리카</c:v>
                </c:pt>
                <c:pt idx="6">
                  <c:v>기 타</c:v>
                </c:pt>
              </c:strCache>
            </c:strRef>
          </c:cat>
          <c:val>
            <c:numRef>
              <c:f>'TourStat_2020-08-11'!$E$89:$E$95</c:f>
              <c:numCache>
                <c:formatCode>#,##0</c:formatCode>
                <c:ptCount val="7"/>
                <c:pt idx="0">
                  <c:v>82.75</c:v>
                </c:pt>
                <c:pt idx="1">
                  <c:v>1.66</c:v>
                </c:pt>
                <c:pt idx="2">
                  <c:v>7.7700000000000005</c:v>
                </c:pt>
                <c:pt idx="3">
                  <c:v>6.83</c:v>
                </c:pt>
                <c:pt idx="4">
                  <c:v>1.26</c:v>
                </c:pt>
                <c:pt idx="5">
                  <c:v>0.56000000000000005</c:v>
                </c:pt>
                <c:pt idx="6" formatCode="General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D47-4F6B-A697-FA6A31B8DE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pPr>
            <a:r>
              <a:rPr lang="ko-KR" dirty="0"/>
              <a:t>외래관광객 </a:t>
            </a:r>
            <a:r>
              <a:rPr lang="en-US" dirty="0"/>
              <a:t>1</a:t>
            </a:r>
            <a:r>
              <a:rPr lang="ko-KR" dirty="0"/>
              <a:t>인 지출 경비</a:t>
            </a:r>
            <a:r>
              <a:rPr lang="en-US" dirty="0"/>
              <a:t> (</a:t>
            </a:r>
            <a:r>
              <a:rPr lang="ko-KR" dirty="0"/>
              <a:t>단위</a:t>
            </a:r>
            <a:r>
              <a:rPr lang="en-US" dirty="0"/>
              <a:t>: $)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/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'1인 평균 지출'!$B$1:$B$2</c:f>
              <c:strCache>
                <c:ptCount val="2"/>
                <c:pt idx="0">
                  <c:v>2019</c:v>
                </c:pt>
                <c:pt idx="1">
                  <c:v>9.평균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58-45BA-AD07-E24467D97EB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58-45BA-AD07-E24467D97EBF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58-45BA-AD07-E24467D97EBF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58-45BA-AD07-E24467D97EB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158-45BA-AD07-E24467D97E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'1인 평균 지출'!$A$3:$A$27</c:f>
              <c:strCache>
                <c:ptCount val="5"/>
                <c:pt idx="0">
                  <c:v>일본</c:v>
                </c:pt>
                <c:pt idx="1">
                  <c:v>중국</c:v>
                </c:pt>
                <c:pt idx="2">
                  <c:v>중동전체</c:v>
                </c:pt>
                <c:pt idx="3">
                  <c:v>GCC</c:v>
                </c:pt>
                <c:pt idx="4">
                  <c:v>전체 평균</c:v>
                </c:pt>
              </c:strCache>
              <c:extLst/>
            </c:strRef>
          </c:cat>
          <c:val>
            <c:numRef>
              <c:f>'1인 평균 지출'!$B$3:$B$27</c:f>
              <c:numCache>
                <c:formatCode>#,##0.00</c:formatCode>
                <c:ptCount val="5"/>
                <c:pt idx="0" formatCode="General">
                  <c:v>758.9</c:v>
                </c:pt>
                <c:pt idx="1">
                  <c:v>1632.6</c:v>
                </c:pt>
                <c:pt idx="2">
                  <c:v>1696.5</c:v>
                </c:pt>
                <c:pt idx="3">
                  <c:v>2558.8000000000002</c:v>
                </c:pt>
                <c:pt idx="4">
                  <c:v>1275.72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1158-45BA-AD07-E24467D97E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464400400"/>
        <c:axId val="617167664"/>
      </c:barChart>
      <c:catAx>
        <c:axId val="464400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endParaRPr lang="ko-KR"/>
          </a:p>
        </c:txPr>
        <c:crossAx val="617167664"/>
        <c:crosses val="autoZero"/>
        <c:auto val="1"/>
        <c:lblAlgn val="ctr"/>
        <c:lblOffset val="100"/>
        <c:noMultiLvlLbl val="0"/>
      </c:catAx>
      <c:valAx>
        <c:axId val="617167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r>
                  <a:rPr lang="en-US"/>
                  <a:t>2019 </a:t>
                </a:r>
                <a:r>
                  <a:rPr lang="ko-KR"/>
                  <a:t>한국외래관광객 조사</a:t>
                </a:r>
              </a:p>
            </c:rich>
          </c:tx>
          <c:layout>
            <c:manualLayout>
              <c:xMode val="edge"/>
              <c:yMode val="edge"/>
              <c:x val="0.68525000000000003"/>
              <c:y val="0.88629629629629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46440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0.33652</cdr:x>
      <cdr:y>0.41409</cdr:y>
    </cdr:from>
    <cdr:to>
      <cdr:x>0.40931</cdr:x>
      <cdr:y>0.45453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DDC5BF2E-A20D-493E-A61A-90368F67F289}"/>
            </a:ext>
          </a:extLst>
        </cdr:cNvPr>
        <cdr:cNvSpPr/>
      </cdr:nvSpPr>
      <cdr:spPr>
        <a:xfrm xmlns:a="http://schemas.openxmlformats.org/drawingml/2006/main">
          <a:off x="1797750" y="1479854"/>
          <a:ext cx="388883" cy="1445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0.02534</cdr:x>
      <cdr:y>0.4243</cdr:y>
    </cdr:from>
    <cdr:to>
      <cdr:x>0.09813</cdr:x>
      <cdr:y>0.46474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629807CB-5588-4331-8A21-F5FA4369AE0C}"/>
            </a:ext>
          </a:extLst>
        </cdr:cNvPr>
        <cdr:cNvSpPr/>
      </cdr:nvSpPr>
      <cdr:spPr>
        <a:xfrm xmlns:a="http://schemas.openxmlformats.org/drawingml/2006/main">
          <a:off x="135365" y="1516366"/>
          <a:ext cx="388883" cy="1445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0.7147</cdr:x>
      <cdr:y>0.90959</cdr:y>
    </cdr:from>
    <cdr:to>
      <cdr:x>1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88F1B9E9-CBE3-4127-9CAA-6C2BC0C67E7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818058" y="3250650"/>
          <a:ext cx="1524132" cy="32311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EDA9-A53C-4128-82B5-3A72636F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7DA21-D2C7-4842-AC1F-FF66EA0F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DD623-31A2-4AED-905F-A7C0409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613E2-9A58-4D24-86BE-36E9799A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246F7-38BF-4833-8A64-642BF0F1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DFEF7-0864-403C-84A7-183F09D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8846-CC67-49CA-90E1-698252A3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75C26-52FB-4BC9-863F-61CFA135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5DE6F-6797-4293-A176-6C9C409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8E408-8038-4C0D-AF7C-3179AAD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5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AD17-FA97-40F7-B2CA-31AE278B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3FD5C-9ADD-4B8D-9983-A84717FA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AEB86-011C-4080-9F46-188492AA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DECF8-429C-451E-8705-B60E09B3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EBF4-7D8F-4B14-AFBE-679C7FEA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126B-CB0F-419F-B9A5-2D56522B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4E67-EA24-41D5-AE19-B2C38E48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B2B62-5822-4DE2-8C70-D51A5BFE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9A29E-B521-4E9B-8523-AB3295E8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09116-5BE6-405F-AC83-7C646E1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0B778-D96D-44CA-BF11-66750F8D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30DB-733F-4678-8FD8-C5A5740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ECF13-1FA8-49E2-AE51-F8F808D1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A1398-D5E7-4B9E-85F6-F38A7C6F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DD4D2-425B-4349-AF34-D8B1DB4B9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2F07A3-7499-4E04-A3B7-F1B29812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C6DE-8916-455F-9D5F-52102F83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09F13-C4E0-4826-A407-0FCCD56D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3D334A-424E-478E-85D8-4D22F87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2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77BC-9E4A-41B2-80B4-E94CE4E4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AB20-A9D4-4A0C-B76D-1B8E582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3CC6F-D4DE-4F15-A115-FE93A22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3D8FB-813A-4300-AEAB-7ED9683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86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1284F-3070-4541-9167-C2AE86E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CDF0A-6620-4CD3-8463-67C57CA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22E0E-DAF1-4656-A49B-1E1E355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16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F107-8C6B-4B66-87C2-C9A5A1C0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F6E4C-0185-4587-B98B-591DDFAA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A09E-2DEA-45EF-91BB-331685FC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0B11E-D958-46A3-8C64-56A9E42D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7A4C3-12DB-4627-B81F-83E29F0F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5D72E-D45A-45FD-A1CC-7952C05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1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4F2-6978-4288-B8EB-FB93AFC3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E76459-5C5C-4FE8-B4EA-BBA78D29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504A0-67AF-4D10-A86A-F08A5049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F15C2-D21C-44A8-A969-1D9A897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3B07D-F5E6-4842-9DCD-5E7C0BE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FCA51-2C34-4F65-8721-7E096E4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F52B-5FFF-403E-9E27-97B80F6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AADD4-3305-456A-BF1C-E5389541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4BDB-75BF-442E-AA58-D32763B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DBFE4-7F6A-4C24-AADF-BDC0FA7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A9B1-EA38-4843-ADD4-19EAAAFB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1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B4560-E987-4A7C-BF46-71F6344A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FE6F3-7D59-43FD-9DC1-37507A1E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099D-AD66-4C94-B089-2F8D406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3D4E2-CE13-4352-94E8-2DA16202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33AAE-80DC-4FD8-A5CA-6996000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66A17-BF35-4E6B-B466-5630363F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FBCAA-6CE1-43FE-8973-0EF74B4B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D1A5B-A6A5-4C4E-8BFE-D73AE4E3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7AF3E-DA21-4722-967B-BF2387EE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B6C76-B7F1-4F75-8B77-5FE08223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다채로운, 건물, 테이블, 많은이(가) 표시된 사진&#10;&#10;자동 생성된 설명">
            <a:extLst>
              <a:ext uri="{FF2B5EF4-FFF2-40B4-BE49-F238E27FC236}">
                <a16:creationId xmlns:a16="http://schemas.microsoft.com/office/drawing/2014/main" id="{048B73D7-154E-49C4-9446-B20E7207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r="867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53" name="Rectangle 4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47812-89F5-4DCD-9B42-E7F5E1B5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rgbClr val="FFFFFF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무슬림 관광 활성화 방안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A23FC-22E6-4453-9753-FC688553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코로나</a:t>
            </a:r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,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위기를 기회로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문화관광 빅 데이터 분석대회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Data 265</a:t>
            </a:r>
            <a:endParaRPr lang="ko-KR" altLang="en-US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BEC21C-E8D7-4205-9622-CF9C9D42DAE2}"/>
              </a:ext>
            </a:extLst>
          </p:cNvPr>
          <p:cNvCxnSpPr/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EFD8C206-A086-46B7-AF15-FC1294BE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22" y="521334"/>
            <a:ext cx="6310467" cy="6310467"/>
          </a:xfrm>
          <a:prstGeom prst="rect">
            <a:avLst/>
          </a:prstGeom>
          <a:noFill/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2DCA5-EBF8-41B3-9D96-E9289569FD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46" y="607377"/>
            <a:ext cx="6179820" cy="61798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347993"/>
            <a:ext cx="4268770" cy="785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서울시 무슬림 친화 식당 분포와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 시내 쇼핑 목적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방문지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분포 결합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9674757" y="6278137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9567746" y="5631806"/>
            <a:ext cx="26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한국관광공사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친화 식당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크롤링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246D5145-9AA5-4500-BF28-A57920F907B5}"/>
              </a:ext>
            </a:extLst>
          </p:cNvPr>
          <p:cNvSpPr/>
          <p:nvPr/>
        </p:nvSpPr>
        <p:spPr>
          <a:xfrm rot="13685549">
            <a:off x="7941893" y="4473517"/>
            <a:ext cx="320868" cy="601759"/>
          </a:xfrm>
          <a:prstGeom prst="halfFrame">
            <a:avLst>
              <a:gd name="adj1" fmla="val 37854"/>
              <a:gd name="adj2" fmla="val 24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D3942B06-57D8-4FD7-A6F4-0EA454792B4D}"/>
              </a:ext>
            </a:extLst>
          </p:cNvPr>
          <p:cNvSpPr/>
          <p:nvPr/>
        </p:nvSpPr>
        <p:spPr>
          <a:xfrm rot="13685549">
            <a:off x="4800711" y="4048048"/>
            <a:ext cx="320868" cy="601759"/>
          </a:xfrm>
          <a:prstGeom prst="halfFrame">
            <a:avLst>
              <a:gd name="adj1" fmla="val 37854"/>
              <a:gd name="adj2" fmla="val 24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D6B928B6-E8DA-4D46-819E-21CCA8EED2DE}"/>
              </a:ext>
            </a:extLst>
          </p:cNvPr>
          <p:cNvSpPr/>
          <p:nvPr/>
        </p:nvSpPr>
        <p:spPr>
          <a:xfrm rot="13685549">
            <a:off x="3460641" y="3091608"/>
            <a:ext cx="320868" cy="601759"/>
          </a:xfrm>
          <a:prstGeom prst="halfFrame">
            <a:avLst>
              <a:gd name="adj1" fmla="val 37854"/>
              <a:gd name="adj2" fmla="val 24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C1BA4CF6-DE20-4A82-B74A-C315A40599D0}"/>
              </a:ext>
            </a:extLst>
          </p:cNvPr>
          <p:cNvSpPr/>
          <p:nvPr/>
        </p:nvSpPr>
        <p:spPr>
          <a:xfrm rot="13685549">
            <a:off x="6575312" y="2516487"/>
            <a:ext cx="320868" cy="601759"/>
          </a:xfrm>
          <a:prstGeom prst="halfFrame">
            <a:avLst>
              <a:gd name="adj1" fmla="val 37854"/>
              <a:gd name="adj2" fmla="val 24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7EB7AB7D-701B-4035-B044-2A586DE920A1}"/>
              </a:ext>
            </a:extLst>
          </p:cNvPr>
          <p:cNvSpPr/>
          <p:nvPr/>
        </p:nvSpPr>
        <p:spPr>
          <a:xfrm rot="13685549">
            <a:off x="7095633" y="2940806"/>
            <a:ext cx="320868" cy="601759"/>
          </a:xfrm>
          <a:prstGeom prst="halfFrame">
            <a:avLst>
              <a:gd name="adj1" fmla="val 37854"/>
              <a:gd name="adj2" fmla="val 24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7962868A-DFA4-40D4-88BA-F0963CABD5B4}"/>
              </a:ext>
            </a:extLst>
          </p:cNvPr>
          <p:cNvSpPr/>
          <p:nvPr/>
        </p:nvSpPr>
        <p:spPr>
          <a:xfrm rot="13685549">
            <a:off x="7397303" y="3667580"/>
            <a:ext cx="320868" cy="601759"/>
          </a:xfrm>
          <a:prstGeom prst="halfFrame">
            <a:avLst>
              <a:gd name="adj1" fmla="val 37854"/>
              <a:gd name="adj2" fmla="val 24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7E1702-588D-47A6-AB6F-6A39799CEF83}"/>
              </a:ext>
            </a:extLst>
          </p:cNvPr>
          <p:cNvSpPr/>
          <p:nvPr/>
        </p:nvSpPr>
        <p:spPr>
          <a:xfrm>
            <a:off x="637814" y="4941606"/>
            <a:ext cx="2601826" cy="949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송파구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영등포구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강서구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동대문구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광진구 성북구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77EC5D-D7C0-41DF-A2FF-ADCD6305A857}"/>
              </a:ext>
            </a:extLst>
          </p:cNvPr>
          <p:cNvSpPr/>
          <p:nvPr/>
        </p:nvSpPr>
        <p:spPr>
          <a:xfrm>
            <a:off x="8953768" y="2645948"/>
            <a:ext cx="2601826" cy="949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친화 식당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추가 유치 필요</a:t>
            </a:r>
          </a:p>
        </p:txBody>
      </p:sp>
    </p:spTree>
    <p:extLst>
      <p:ext uri="{BB962C8B-B14F-4D97-AF65-F5344CB8AC3E}">
        <p14:creationId xmlns:p14="http://schemas.microsoft.com/office/powerpoint/2010/main" val="6462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023197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연구 한계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41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72D2-BAF6-4217-ABE3-849D68DA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2639"/>
          <a:stretch/>
        </p:blipFill>
        <p:spPr>
          <a:xfrm>
            <a:off x="1053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72FE8-AB99-471B-82FE-5124694CACB6}"/>
              </a:ext>
            </a:extLst>
          </p:cNvPr>
          <p:cNvSpPr txBox="1"/>
          <p:nvPr/>
        </p:nvSpPr>
        <p:spPr>
          <a:xfrm>
            <a:off x="525517" y="39034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INDEX</a:t>
            </a:r>
            <a:endParaRPr lang="ko-KR" altLang="en-US" sz="54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7267-3DDA-43C8-B88D-BBEEF6A7AB2C}"/>
              </a:ext>
            </a:extLst>
          </p:cNvPr>
          <p:cNvSpPr txBox="1"/>
          <p:nvPr/>
        </p:nvSpPr>
        <p:spPr>
          <a:xfrm>
            <a:off x="520259" y="241723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02.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135-A4CD-4E13-B4F4-C16585583B33}"/>
              </a:ext>
            </a:extLst>
          </p:cNvPr>
          <p:cNvSpPr txBox="1"/>
          <p:nvPr/>
        </p:nvSpPr>
        <p:spPr>
          <a:xfrm>
            <a:off x="520259" y="1556944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01.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연구배경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1A8A9-5B54-4591-BB21-27287EFE4A55}"/>
              </a:ext>
            </a:extLst>
          </p:cNvPr>
          <p:cNvSpPr txBox="1"/>
          <p:nvPr/>
        </p:nvSpPr>
        <p:spPr>
          <a:xfrm>
            <a:off x="520258" y="3273676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03.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EB491-1830-4736-ABFA-8D8567D3EB7B}"/>
              </a:ext>
            </a:extLst>
          </p:cNvPr>
          <p:cNvSpPr txBox="1"/>
          <p:nvPr/>
        </p:nvSpPr>
        <p:spPr>
          <a:xfrm>
            <a:off x="520258" y="4130122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04.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8F361-8644-4F79-B91D-B95B711064AE}"/>
              </a:ext>
            </a:extLst>
          </p:cNvPr>
          <p:cNvSpPr txBox="1"/>
          <p:nvPr/>
        </p:nvSpPr>
        <p:spPr>
          <a:xfrm>
            <a:off x="520258" y="4986568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05.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3E1CF-C7A3-466C-B32E-C04DFEB4B9BE}"/>
              </a:ext>
            </a:extLst>
          </p:cNvPr>
          <p:cNvSpPr txBox="1"/>
          <p:nvPr/>
        </p:nvSpPr>
        <p:spPr>
          <a:xfrm>
            <a:off x="520257" y="5776111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06.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53410A1-6F60-436A-BDBA-AA323E5A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3" y="2061698"/>
            <a:ext cx="56102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7468E-37AB-49DD-8154-3326973B5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028">
            <a:off x="1222090" y="3424993"/>
            <a:ext cx="8992870" cy="464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19B72-F3C0-49DD-B1CC-FBBDD57C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6542">
            <a:off x="3074932" y="1314371"/>
            <a:ext cx="4943200" cy="436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30161-58BC-4C0E-A9E8-1397441DB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182" y="4264888"/>
            <a:ext cx="8429024" cy="9446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556A6C-C4AA-4495-AC5F-78B14715C6EE}"/>
              </a:ext>
            </a:extLst>
          </p:cNvPr>
          <p:cNvSpPr/>
          <p:nvPr/>
        </p:nvSpPr>
        <p:spPr>
          <a:xfrm>
            <a:off x="711200" y="5378462"/>
            <a:ext cx="10742113" cy="116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코로나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19(COVID-19)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 따른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외국인의 국내여행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 침체 장기화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그러나 코로나 이후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관광의 조기 정상화를 위한 사전 대비 전략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주제 선정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F8FD-28F1-4389-83C7-3DBB2C103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63781">
            <a:off x="6568359" y="2522388"/>
            <a:ext cx="4901276" cy="3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8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148F60-0D16-4626-985B-B8333F93FA8F}"/>
              </a:ext>
            </a:extLst>
          </p:cNvPr>
          <p:cNvGrpSpPr/>
          <p:nvPr/>
        </p:nvGrpSpPr>
        <p:grpSpPr>
          <a:xfrm>
            <a:off x="746412" y="1472262"/>
            <a:ext cx="5917147" cy="4644759"/>
            <a:chOff x="658457" y="1304097"/>
            <a:chExt cx="4758067" cy="424980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E79CDE7-82AA-4B22-877F-41147E09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3459AB-8980-4D22-A980-A82AFBC4C967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667D5-8DE9-4051-B4E9-2FDD1EFC8F78}"/>
              </a:ext>
            </a:extLst>
          </p:cNvPr>
          <p:cNvSpPr txBox="1"/>
          <p:nvPr/>
        </p:nvSpPr>
        <p:spPr>
          <a:xfrm>
            <a:off x="894272" y="6100234"/>
            <a:ext cx="5621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Mastercard-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FDB468-7243-45CE-87C3-F2DD15CEB989}"/>
              </a:ext>
            </a:extLst>
          </p:cNvPr>
          <p:cNvSpPr/>
          <p:nvPr/>
        </p:nvSpPr>
        <p:spPr>
          <a:xfrm>
            <a:off x="7036521" y="2102882"/>
            <a:ext cx="4409067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Global Muslim Travel Index </a:t>
            </a: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MasterCard &amp;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공동조사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0DF6FD-774E-4CA5-BD82-0EFCDE3BF263}"/>
              </a:ext>
            </a:extLst>
          </p:cNvPr>
          <p:cNvSpPr/>
          <p:nvPr/>
        </p:nvSpPr>
        <p:spPr>
          <a:xfrm>
            <a:off x="7036521" y="4914667"/>
            <a:ext cx="4409067" cy="6621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 이슬람 협력기구 국가 순위에서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첫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TOP 10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진입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BB47ED-6D1E-4E15-8C8A-2368E70B1611}"/>
              </a:ext>
            </a:extLst>
          </p:cNvPr>
          <p:cNvSpPr/>
          <p:nvPr/>
        </p:nvSpPr>
        <p:spPr>
          <a:xfrm>
            <a:off x="7036521" y="3004073"/>
            <a:ext cx="4409067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전 세계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130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개국 대상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여행객의 관광 여건 평가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CB07D9-816E-468F-B3A6-55EFB4A248B3}"/>
              </a:ext>
            </a:extLst>
          </p:cNvPr>
          <p:cNvSpPr/>
          <p:nvPr/>
        </p:nvSpPr>
        <p:spPr>
          <a:xfrm>
            <a:off x="7036521" y="5814166"/>
            <a:ext cx="4409067" cy="623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13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 →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2019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5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순위 상승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87833-87A9-4D59-8E8B-3323593C35CD}"/>
              </a:ext>
            </a:extLst>
          </p:cNvPr>
          <p:cNvSpPr/>
          <p:nvPr/>
        </p:nvSpPr>
        <p:spPr>
          <a:xfrm>
            <a:off x="7036521" y="1381760"/>
            <a:ext cx="187960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GMTI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F6FA00-2E74-4FEF-AA8F-EACDE8D179EB}"/>
              </a:ext>
            </a:extLst>
          </p:cNvPr>
          <p:cNvSpPr/>
          <p:nvPr/>
        </p:nvSpPr>
        <p:spPr>
          <a:xfrm>
            <a:off x="7036521" y="4175760"/>
            <a:ext cx="1879600" cy="53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GMTI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에서의 한국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3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0F9562-9F70-44AE-8889-3EB84F91B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37400"/>
              </p:ext>
            </p:extLst>
          </p:nvPr>
        </p:nvGraphicFramePr>
        <p:xfrm>
          <a:off x="620384" y="1502178"/>
          <a:ext cx="5342190" cy="357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C66E85-187D-41B5-A044-64C24ABD35E8}"/>
              </a:ext>
            </a:extLst>
          </p:cNvPr>
          <p:cNvSpPr/>
          <p:nvPr/>
        </p:nvSpPr>
        <p:spPr>
          <a:xfrm>
            <a:off x="1144244" y="5617747"/>
            <a:ext cx="4014951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중동 지역의 외래 관광객 지속적 증가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617419-155C-4082-8C1B-FF3C43F011B4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CF8F48F-85DC-4A47-80B1-CD6E55C7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0A158C2-E31D-4BA9-8E09-5CED7086E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246792-7E5A-480B-B402-545FB287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75D4F17-1E5C-4914-B77F-F587F983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D1637C-0300-4F8B-A57A-E8974173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8292F74-51A7-4318-9CB4-C62C0239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34CE117-3A3D-4EEF-AD96-079049B82408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주제 선정 이유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F153ACA-5A89-4D73-B1EC-BC1B2DDCF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644203"/>
              </p:ext>
            </p:extLst>
          </p:nvPr>
        </p:nvGraphicFramePr>
        <p:xfrm>
          <a:off x="6473890" y="1912634"/>
          <a:ext cx="5342190" cy="357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9FF2E43-8BAF-4FCC-89A6-0372B0C04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085" y="5075944"/>
            <a:ext cx="2313254" cy="15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09896B-D9AD-4C33-B426-439A6727C48E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B082572-098C-4017-93DD-21CDE233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B09105-4370-42C4-A0C9-1BD430C9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BE5140-7FAE-4215-976D-2DF403AA6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30CC8A0-88E2-4C5F-9676-1AE438E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30A2A0E-33B8-4DEC-9C83-9EA3B756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3067318-7A18-419F-8C00-6885A39BD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E8E709-DBFC-42C2-8509-D8BDCD7E7370}"/>
              </a:ext>
            </a:extLst>
          </p:cNvPr>
          <p:cNvSpPr/>
          <p:nvPr/>
        </p:nvSpPr>
        <p:spPr>
          <a:xfrm>
            <a:off x="743037" y="5619378"/>
            <a:ext cx="6968403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관광객의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인당 평균 지출액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&gt;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전체 관광객의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인당 평균 지출액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7C7F44C-14D0-46BD-81C2-B83FCD537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80309"/>
              </p:ext>
            </p:extLst>
          </p:nvPr>
        </p:nvGraphicFramePr>
        <p:xfrm>
          <a:off x="743037" y="1575750"/>
          <a:ext cx="5464718" cy="387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9E8061-C0DB-4CBD-9E67-CBF2817499B1}"/>
              </a:ext>
            </a:extLst>
          </p:cNvPr>
          <p:cNvSpPr/>
          <p:nvPr/>
        </p:nvSpPr>
        <p:spPr>
          <a:xfrm>
            <a:off x="7584707" y="1318661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무슬림의 한국 여행 수요 증가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203B94B-BAFE-4FCA-8CC0-AAD5B68C6F53}"/>
              </a:ext>
            </a:extLst>
          </p:cNvPr>
          <p:cNvSpPr/>
          <p:nvPr/>
        </p:nvSpPr>
        <p:spPr>
          <a:xfrm>
            <a:off x="7584707" y="2036738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 시장 다변화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65CB5E-F233-4C93-896E-1EF5945A5890}"/>
              </a:ext>
            </a:extLst>
          </p:cNvPr>
          <p:cNvSpPr/>
          <p:nvPr/>
        </p:nvSpPr>
        <p:spPr>
          <a:xfrm>
            <a:off x="7584707" y="2741107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중동국가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시장 규모는 작지만 높은 수익성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D5E7C9-AD20-4112-B8CF-71FCB6B56AF5}"/>
              </a:ext>
            </a:extLst>
          </p:cNvPr>
          <p:cNvSpPr/>
          <p:nvPr/>
        </p:nvSpPr>
        <p:spPr>
          <a:xfrm>
            <a:off x="7584706" y="4486354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분석 목표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코로나 이후 중동 국가 관광객 유치 활성화를 위한 대비 전략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AD0368-146F-456F-B17B-FF62FA86C326}"/>
              </a:ext>
            </a:extLst>
          </p:cNvPr>
          <p:cNvCxnSpPr/>
          <p:nvPr/>
        </p:nvCxnSpPr>
        <p:spPr>
          <a:xfrm>
            <a:off x="9589023" y="3676851"/>
            <a:ext cx="0" cy="577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D5684A-4E9D-4188-85BF-AE5E3819DA53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05235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CF2290-E4EF-4084-8F54-B1E0E0A6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6" y="1572080"/>
            <a:ext cx="2409825" cy="24098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023197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서울시 무슬림 친화 식당이란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DD7C62-167E-4732-BE9F-14C2D1F3B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1" y="4081007"/>
            <a:ext cx="2457450" cy="2343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2FD733-5042-45E9-868E-8AB9FA444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3" y="1572080"/>
            <a:ext cx="2381250" cy="2247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CB7B88-3B2A-46C6-B77C-57347F56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613" y="4081007"/>
            <a:ext cx="2343150" cy="234315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1226E2-7BD4-470A-8F43-8B8A19FA63ED}"/>
              </a:ext>
            </a:extLst>
          </p:cNvPr>
          <p:cNvGrpSpPr/>
          <p:nvPr/>
        </p:nvGrpSpPr>
        <p:grpSpPr>
          <a:xfrm>
            <a:off x="8649755" y="2020080"/>
            <a:ext cx="2736890" cy="1256208"/>
            <a:chOff x="3268687" y="1896627"/>
            <a:chExt cx="2624254" cy="125620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5DD085-C1A2-4983-9721-2806BBB1D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04B40E-E9CF-47AD-8BD5-E708F8345944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무슬림 </a:t>
              </a:r>
              <a:r>
                <a:rPr lang="ko-KR" altLang="en-US" dirty="0" err="1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프렌들리</a:t>
              </a:r>
              <a:endPara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8B2C3-0663-4074-A3F3-5496D824FA81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술을 판매할 수 있으며</a:t>
              </a:r>
              <a:endParaRPr lang="en-US" altLang="ko-KR" sz="1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  <a:p>
              <a:r>
                <a:rPr lang="ko-KR" altLang="en-US" sz="1600" dirty="0" err="1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할랄</a:t>
              </a:r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메뉴 일부 혹은 전체 제공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AE4D6C-60DF-4957-8622-34360DB4093F}"/>
              </a:ext>
            </a:extLst>
          </p:cNvPr>
          <p:cNvGrpSpPr/>
          <p:nvPr/>
        </p:nvGrpSpPr>
        <p:grpSpPr>
          <a:xfrm>
            <a:off x="3161675" y="2053955"/>
            <a:ext cx="2624254" cy="1256208"/>
            <a:chOff x="3268687" y="1896627"/>
            <a:chExt cx="2624254" cy="125620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31DB2FA-8B9B-4549-AC24-AAE3DD08F642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B29C86-D452-44C6-BAE0-AD9F7D01C81C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할랄</a:t>
              </a:r>
              <a:r>
                <a:rPr lang="ko-KR" altLang="en-US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공식 인증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CAC422-4A85-459E-BACA-259DCC5525CB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식약처</a:t>
              </a:r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인증 기관 </a:t>
              </a:r>
              <a:r>
                <a:rPr lang="en-US" altLang="ko-KR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</a:t>
              </a:r>
            </a:p>
            <a:p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운영자 또는 조리사 중 최소 </a:t>
              </a:r>
              <a:endParaRPr lang="en-US" altLang="ko-KR" sz="1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  <a:p>
              <a:r>
                <a:rPr lang="en-US" altLang="ko-KR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1</a:t>
              </a:r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인 무슬림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BBD8AD6-9DC2-4D04-8E25-43AC1A2592A9}"/>
              </a:ext>
            </a:extLst>
          </p:cNvPr>
          <p:cNvGrpSpPr/>
          <p:nvPr/>
        </p:nvGrpSpPr>
        <p:grpSpPr>
          <a:xfrm>
            <a:off x="3358160" y="4683188"/>
            <a:ext cx="2624254" cy="1009986"/>
            <a:chOff x="3268687" y="1896627"/>
            <a:chExt cx="2624254" cy="100998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8B326CE-8AF3-417A-82D3-745A2E69A87A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51247C-6822-4BC4-BB54-8651DFA4A077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무슬림 자가 인증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0500D9-34F3-4043-A4A6-02B28F20DBCE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무슬림 운영</a:t>
              </a:r>
              <a:r>
                <a:rPr lang="en-US" altLang="ko-KR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</a:t>
              </a:r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혹은 조리</a:t>
              </a:r>
              <a:endParaRPr lang="en-US" altLang="ko-KR" sz="1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  <a:p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스스로 </a:t>
              </a:r>
              <a:r>
                <a:rPr lang="ko-KR" altLang="en-US" sz="1600" dirty="0" err="1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할랄</a:t>
              </a:r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레스토랑 인증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38C062-6E38-4901-B9E9-7B9E8393EB9E}"/>
              </a:ext>
            </a:extLst>
          </p:cNvPr>
          <p:cNvGrpSpPr/>
          <p:nvPr/>
        </p:nvGrpSpPr>
        <p:grpSpPr>
          <a:xfrm>
            <a:off x="8647106" y="4400389"/>
            <a:ext cx="2624254" cy="1009986"/>
            <a:chOff x="3268687" y="1896627"/>
            <a:chExt cx="2624254" cy="1009986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C99061E-947F-4642-8347-D0123E84E01D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F9F0D0-ABD3-4C17-A6D6-97F753FD4388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포크 프리</a:t>
              </a:r>
              <a:r>
                <a:rPr lang="en-US" altLang="ko-KR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(</a:t>
              </a:r>
              <a:r>
                <a:rPr lang="ko-KR" altLang="en-US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돼지고기 없음</a:t>
              </a:r>
              <a:r>
                <a:rPr lang="en-US" altLang="ko-KR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)</a:t>
              </a:r>
              <a:endPara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A309F2-D17D-4040-92A8-85C20F27E199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할랄메뉴를</a:t>
              </a:r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제공하지 않으나</a:t>
              </a:r>
              <a:r>
                <a:rPr lang="en-US" altLang="ko-KR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,</a:t>
              </a:r>
            </a:p>
            <a:p>
              <a:r>
                <a:rPr lang="ko-KR" altLang="en-US" sz="1600" dirty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돼지고기를 사용하지 않는 곳</a:t>
              </a:r>
              <a:endParaRPr lang="en-US" altLang="ko-KR" sz="1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5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2DCA5-EBF8-41B3-9D96-E9289569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6" y="607377"/>
            <a:ext cx="6179820" cy="61798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347993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서울시 무슬림 친화 식당 분포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9674757" y="6278137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9567746" y="5631806"/>
            <a:ext cx="26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한국관광공사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친화 식당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크롤링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8C267D-104F-4906-8DAB-289F32D366AB}"/>
              </a:ext>
            </a:extLst>
          </p:cNvPr>
          <p:cNvSpPr/>
          <p:nvPr/>
        </p:nvSpPr>
        <p:spPr>
          <a:xfrm>
            <a:off x="9064782" y="2071290"/>
            <a:ext cx="2476419" cy="1469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종로구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용산구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마포구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강남구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3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B050A84E-3DC5-4AE1-94AE-78FEE878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22" y="521334"/>
            <a:ext cx="6310467" cy="631046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347993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 시내 쇼핑 목적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방문지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분포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870BBC-9938-4322-A0DC-4B7CC0CD88D9}"/>
              </a:ext>
            </a:extLst>
          </p:cNvPr>
          <p:cNvCxnSpPr/>
          <p:nvPr/>
        </p:nvCxnSpPr>
        <p:spPr>
          <a:xfrm>
            <a:off x="9674757" y="6278137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D9E98C-06B2-4F3E-9F42-9268294DB390}"/>
              </a:ext>
            </a:extLst>
          </p:cNvPr>
          <p:cNvSpPr txBox="1"/>
          <p:nvPr/>
        </p:nvSpPr>
        <p:spPr>
          <a:xfrm>
            <a:off x="9567746" y="5884091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신한은행 데이터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FC94E1-20E4-4243-A533-C7142AB4C460}"/>
              </a:ext>
            </a:extLst>
          </p:cNvPr>
          <p:cNvSpPr/>
          <p:nvPr/>
        </p:nvSpPr>
        <p:spPr>
          <a:xfrm>
            <a:off x="486110" y="5137786"/>
            <a:ext cx="2883623" cy="119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종로구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용산구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강남구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송파구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서대문구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영등포구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강서구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393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367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서울남산체 B</vt:lpstr>
      <vt:lpstr>서울남산체 EB</vt:lpstr>
      <vt:lpstr>Arial</vt:lpstr>
      <vt:lpstr>Calibri</vt:lpstr>
      <vt:lpstr>Garamond</vt:lpstr>
      <vt:lpstr>RetrospectVTI</vt:lpstr>
      <vt:lpstr>디자인 사용자 지정</vt:lpstr>
      <vt:lpstr>무슬림 관광 활성화 방안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무슬림 관광 활성화 방안</dc:title>
  <dc:creator>2009104471@office.khu.ac.kr</dc:creator>
  <cp:lastModifiedBy>2009104471@office.khu.ac.kr</cp:lastModifiedBy>
  <cp:revision>50</cp:revision>
  <dcterms:created xsi:type="dcterms:W3CDTF">2020-08-10T02:15:05Z</dcterms:created>
  <dcterms:modified xsi:type="dcterms:W3CDTF">2020-08-10T17:39:30Z</dcterms:modified>
</cp:coreProperties>
</file>