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71" r:id="rId3"/>
    <p:sldId id="289" r:id="rId4"/>
    <p:sldId id="285" r:id="rId5"/>
    <p:sldId id="275" r:id="rId6"/>
    <p:sldId id="281" r:id="rId7"/>
    <p:sldId id="278" r:id="rId8"/>
    <p:sldId id="282" r:id="rId9"/>
    <p:sldId id="283" r:id="rId10"/>
    <p:sldId id="286" r:id="rId11"/>
    <p:sldId id="291" r:id="rId12"/>
    <p:sldId id="257" r:id="rId13"/>
    <p:sldId id="265" r:id="rId14"/>
    <p:sldId id="266" r:id="rId15"/>
    <p:sldId id="28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원중 김" initials="원김" lastIdx="1" clrIdx="0">
    <p:extLst>
      <p:ext uri="{19B8F6BF-5375-455C-9EA6-DF929625EA0E}">
        <p15:presenceInfo xmlns:p15="http://schemas.microsoft.com/office/powerpoint/2012/main" userId="baa5b75114cfa3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34B"/>
    <a:srgbClr val="F4D54A"/>
    <a:srgbClr val="F4F4B6"/>
    <a:srgbClr val="EC914A"/>
    <a:srgbClr val="F05F9A"/>
    <a:srgbClr val="D21C67"/>
    <a:srgbClr val="1B9BA4"/>
    <a:srgbClr val="4BA0D8"/>
    <a:srgbClr val="46A3D5"/>
    <a:srgbClr val="49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8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lio\Downloads\SPOTFIRE_TEMPLATE_1_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baseline="0" dirty="0">
                <a:effectLst/>
              </a:rPr>
              <a:t>한국 여행정보 입수경로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SPOTFIRE_TEMPLATE_1_1!$A$4</c:f>
              <c:strCache>
                <c:ptCount val="1"/>
                <c:pt idx="0">
                  <c:v>중동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SPOTFIRE_TEMPLATE_1_1!$B$3:$L$3</c:f>
              <c:strCache>
                <c:ptCount val="11"/>
                <c:pt idx="0">
                  <c:v>주변사람</c:v>
                </c:pt>
                <c:pt idx="1">
                  <c:v>글로벌 인터넷</c:v>
                </c:pt>
                <c:pt idx="2">
                  <c:v>자국의 인터넷</c:v>
                </c:pt>
                <c:pt idx="3">
                  <c:v>주요언론 매체</c:v>
                </c:pt>
                <c:pt idx="4">
                  <c:v>한국여행 웹</c:v>
                </c:pt>
                <c:pt idx="5">
                  <c:v>자국 여행사(오프라인)</c:v>
                </c:pt>
                <c:pt idx="6">
                  <c:v>관광안내서적</c:v>
                </c:pt>
                <c:pt idx="7">
                  <c:v>항공사/호텔</c:v>
                </c:pt>
                <c:pt idx="8">
                  <c:v>한국기관</c:v>
                </c:pt>
                <c:pt idx="9">
                  <c:v>기 타</c:v>
                </c:pt>
                <c:pt idx="10">
                  <c:v>얻지 않는다</c:v>
                </c:pt>
              </c:strCache>
            </c:strRef>
          </c:cat>
          <c:val>
            <c:numRef>
              <c:f>SPOTFIRE_TEMPLATE_1_1!$B$4:$L$4</c:f>
              <c:numCache>
                <c:formatCode>General</c:formatCode>
                <c:ptCount val="11"/>
                <c:pt idx="0">
                  <c:v>54.8</c:v>
                </c:pt>
                <c:pt idx="1">
                  <c:v>60.849999999999994</c:v>
                </c:pt>
                <c:pt idx="2">
                  <c:v>21.5</c:v>
                </c:pt>
                <c:pt idx="3">
                  <c:v>16.399999999999999</c:v>
                </c:pt>
                <c:pt idx="4">
                  <c:v>17.45</c:v>
                </c:pt>
                <c:pt idx="5">
                  <c:v>9.0500000000000007</c:v>
                </c:pt>
                <c:pt idx="6">
                  <c:v>10.050000000000001</c:v>
                </c:pt>
                <c:pt idx="7">
                  <c:v>7.8</c:v>
                </c:pt>
                <c:pt idx="8">
                  <c:v>9.35</c:v>
                </c:pt>
                <c:pt idx="9">
                  <c:v>0.85000000000000009</c:v>
                </c:pt>
                <c:pt idx="10">
                  <c:v>7.15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98-4762-8923-E38FFFAC3B8F}"/>
            </c:ext>
          </c:extLst>
        </c:ser>
        <c:ser>
          <c:idx val="1"/>
          <c:order val="1"/>
          <c:tx>
            <c:strRef>
              <c:f>SPOTFIRE_TEMPLATE_1_1!$A$5</c:f>
              <c:strCache>
                <c:ptCount val="1"/>
                <c:pt idx="0">
                  <c:v>비중동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SPOTFIRE_TEMPLATE_1_1!$B$3:$L$3</c:f>
              <c:strCache>
                <c:ptCount val="11"/>
                <c:pt idx="0">
                  <c:v>주변사람</c:v>
                </c:pt>
                <c:pt idx="1">
                  <c:v>글로벌 인터넷</c:v>
                </c:pt>
                <c:pt idx="2">
                  <c:v>자국의 인터넷</c:v>
                </c:pt>
                <c:pt idx="3">
                  <c:v>주요언론 매체</c:v>
                </c:pt>
                <c:pt idx="4">
                  <c:v>한국여행 웹</c:v>
                </c:pt>
                <c:pt idx="5">
                  <c:v>자국 여행사(오프라인)</c:v>
                </c:pt>
                <c:pt idx="6">
                  <c:v>관광안내서적</c:v>
                </c:pt>
                <c:pt idx="7">
                  <c:v>항공사/호텔</c:v>
                </c:pt>
                <c:pt idx="8">
                  <c:v>한국기관</c:v>
                </c:pt>
                <c:pt idx="9">
                  <c:v>기 타</c:v>
                </c:pt>
                <c:pt idx="10">
                  <c:v>얻지 않는다</c:v>
                </c:pt>
              </c:strCache>
            </c:strRef>
          </c:cat>
          <c:val>
            <c:numRef>
              <c:f>SPOTFIRE_TEMPLATE_1_1!$B$5:$L$5</c:f>
              <c:numCache>
                <c:formatCode>General</c:formatCode>
                <c:ptCount val="11"/>
                <c:pt idx="0">
                  <c:v>49.5</c:v>
                </c:pt>
                <c:pt idx="1">
                  <c:v>59</c:v>
                </c:pt>
                <c:pt idx="2">
                  <c:v>39.924999999999997</c:v>
                </c:pt>
                <c:pt idx="3">
                  <c:v>32.625</c:v>
                </c:pt>
                <c:pt idx="4">
                  <c:v>31.724999999999998</c:v>
                </c:pt>
                <c:pt idx="5">
                  <c:v>21.324999999999999</c:v>
                </c:pt>
                <c:pt idx="6">
                  <c:v>11.024999999999999</c:v>
                </c:pt>
                <c:pt idx="7">
                  <c:v>3.9249999999999998</c:v>
                </c:pt>
                <c:pt idx="8">
                  <c:v>9</c:v>
                </c:pt>
                <c:pt idx="9">
                  <c:v>0.57499999999999996</c:v>
                </c:pt>
                <c:pt idx="10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98-4762-8923-E38FFFAC3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0689743"/>
        <c:axId val="1683457967"/>
      </c:barChart>
      <c:catAx>
        <c:axId val="169068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457967"/>
        <c:crosses val="autoZero"/>
        <c:auto val="1"/>
        <c:lblAlgn val="ctr"/>
        <c:lblOffset val="100"/>
        <c:noMultiLvlLbl val="0"/>
      </c:catAx>
      <c:valAx>
        <c:axId val="168345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068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항목별 만족도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A군집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Sheet6!$B$2:$B$13</c:f>
              <c:numCache>
                <c:formatCode>General</c:formatCode>
                <c:ptCount val="12"/>
                <c:pt idx="0">
                  <c:v>4.3408009999999999</c:v>
                </c:pt>
                <c:pt idx="1">
                  <c:v>4.2962759999999998</c:v>
                </c:pt>
                <c:pt idx="2">
                  <c:v>4.2150660000000002</c:v>
                </c:pt>
                <c:pt idx="3">
                  <c:v>4.1979839999999999</c:v>
                </c:pt>
                <c:pt idx="4">
                  <c:v>4.1641000000000004</c:v>
                </c:pt>
                <c:pt idx="5">
                  <c:v>4.2427890000000001</c:v>
                </c:pt>
                <c:pt idx="6">
                  <c:v>3.8664239999999999</c:v>
                </c:pt>
                <c:pt idx="7">
                  <c:v>4.401008</c:v>
                </c:pt>
                <c:pt idx="8">
                  <c:v>3.92075</c:v>
                </c:pt>
                <c:pt idx="9">
                  <c:v>3.5737890000000001</c:v>
                </c:pt>
                <c:pt idx="10">
                  <c:v>4.194623</c:v>
                </c:pt>
                <c:pt idx="11">
                  <c:v>4.0747689999999999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6A-4F6B-9594-F4BE9396C02F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B군집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Sheet6!$C$2:$C$13</c:f>
              <c:numCache>
                <c:formatCode>General</c:formatCode>
                <c:ptCount val="12"/>
                <c:pt idx="0">
                  <c:v>4.2608699999999997</c:v>
                </c:pt>
                <c:pt idx="1">
                  <c:v>4.1714979999999997</c:v>
                </c:pt>
                <c:pt idx="2">
                  <c:v>4.0925929999999999</c:v>
                </c:pt>
                <c:pt idx="3">
                  <c:v>4.1602249999999996</c:v>
                </c:pt>
                <c:pt idx="4">
                  <c:v>4.2222220000000004</c:v>
                </c:pt>
                <c:pt idx="5">
                  <c:v>4.31562</c:v>
                </c:pt>
                <c:pt idx="6">
                  <c:v>3.9726249999999999</c:v>
                </c:pt>
                <c:pt idx="7">
                  <c:v>4.3679550000000003</c:v>
                </c:pt>
                <c:pt idx="8">
                  <c:v>3.9017710000000001</c:v>
                </c:pt>
                <c:pt idx="9">
                  <c:v>3.5491139999999999</c:v>
                </c:pt>
                <c:pt idx="10">
                  <c:v>4.1223830000000001</c:v>
                </c:pt>
                <c:pt idx="11">
                  <c:v>4.0756839999999999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6A-4F6B-9594-F4BE9396C02F}"/>
            </c:ext>
          </c:extLst>
        </c:ser>
        <c:ser>
          <c:idx val="2"/>
          <c:order val="2"/>
          <c:tx>
            <c:strRef>
              <c:f>Sheet6!$D$1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Sheet6!$D$2:$D$13</c:f>
              <c:numCache>
                <c:formatCode>General</c:formatCode>
                <c:ptCount val="12"/>
                <c:pt idx="0">
                  <c:v>4.5023470000000003</c:v>
                </c:pt>
                <c:pt idx="1">
                  <c:v>4.5446010000000001</c:v>
                </c:pt>
                <c:pt idx="2">
                  <c:v>4.3818469999999996</c:v>
                </c:pt>
                <c:pt idx="3">
                  <c:v>4.3411580000000001</c:v>
                </c:pt>
                <c:pt idx="4">
                  <c:v>4.0375589999999999</c:v>
                </c:pt>
                <c:pt idx="5">
                  <c:v>4.0672930000000003</c:v>
                </c:pt>
                <c:pt idx="6">
                  <c:v>3.6995309999999999</c:v>
                </c:pt>
                <c:pt idx="7">
                  <c:v>4.4428789999999996</c:v>
                </c:pt>
                <c:pt idx="8">
                  <c:v>3.909233</c:v>
                </c:pt>
                <c:pt idx="9">
                  <c:v>3.683881</c:v>
                </c:pt>
                <c:pt idx="10">
                  <c:v>4.3599370000000004</c:v>
                </c:pt>
                <c:pt idx="11">
                  <c:v>4.1142409999999998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6A-4F6B-9594-F4BE9396C02F}"/>
            </c:ext>
          </c:extLst>
        </c:ser>
        <c:ser>
          <c:idx val="3"/>
          <c:order val="3"/>
          <c:tx>
            <c:strRef>
              <c:f>Sheet6!$E$1</c:f>
              <c:strCache>
                <c:ptCount val="1"/>
                <c:pt idx="0">
                  <c:v>D군집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Sheet6!$E$2:$E$13</c:f>
              <c:numCache>
                <c:formatCode>General</c:formatCode>
                <c:ptCount val="12"/>
                <c:pt idx="0">
                  <c:v>4.3959279999999996</c:v>
                </c:pt>
                <c:pt idx="1">
                  <c:v>4.4072399999999998</c:v>
                </c:pt>
                <c:pt idx="2">
                  <c:v>4.3099550000000004</c:v>
                </c:pt>
                <c:pt idx="3">
                  <c:v>4.1515839999999997</c:v>
                </c:pt>
                <c:pt idx="4">
                  <c:v>4.1990949999999998</c:v>
                </c:pt>
                <c:pt idx="5">
                  <c:v>4.3755660000000001</c:v>
                </c:pt>
                <c:pt idx="6">
                  <c:v>3.7149320000000001</c:v>
                </c:pt>
                <c:pt idx="7">
                  <c:v>4.4841629999999997</c:v>
                </c:pt>
                <c:pt idx="8">
                  <c:v>3.9095019999999998</c:v>
                </c:pt>
                <c:pt idx="9">
                  <c:v>3.6085970000000001</c:v>
                </c:pt>
                <c:pt idx="10">
                  <c:v>4.3257919999999999</c:v>
                </c:pt>
                <c:pt idx="11">
                  <c:v>4.2579190000000002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6A-4F6B-9594-F4BE9396C02F}"/>
            </c:ext>
          </c:extLst>
        </c:ser>
        <c:ser>
          <c:idx val="4"/>
          <c:order val="4"/>
          <c:tx>
            <c:strRef>
              <c:f>Sheet6!$F$1</c:f>
              <c:strCache>
                <c:ptCount val="1"/>
                <c:pt idx="0">
                  <c:v>E군집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Sheet6!$F$2:$F$13</c:f>
              <c:numCache>
                <c:formatCode>General</c:formatCode>
                <c:ptCount val="12"/>
                <c:pt idx="0">
                  <c:v>4.4403670000000002</c:v>
                </c:pt>
                <c:pt idx="1">
                  <c:v>4.5</c:v>
                </c:pt>
                <c:pt idx="2">
                  <c:v>4.4449540000000001</c:v>
                </c:pt>
                <c:pt idx="3">
                  <c:v>4.2201829999999996</c:v>
                </c:pt>
                <c:pt idx="4">
                  <c:v>4.3899080000000001</c:v>
                </c:pt>
                <c:pt idx="5">
                  <c:v>4.3577979999999998</c:v>
                </c:pt>
                <c:pt idx="6">
                  <c:v>3.9954130000000001</c:v>
                </c:pt>
                <c:pt idx="7">
                  <c:v>4.6284400000000003</c:v>
                </c:pt>
                <c:pt idx="8">
                  <c:v>4.4311930000000004</c:v>
                </c:pt>
                <c:pt idx="9">
                  <c:v>3.651376</c:v>
                </c:pt>
                <c:pt idx="10">
                  <c:v>4.2110089999999998</c:v>
                </c:pt>
                <c:pt idx="11">
                  <c:v>3.876147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6A-4F6B-9594-F4BE9396C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6068991"/>
        <c:axId val="83437919"/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068991"/>
        <c:axId val="83437919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Sheet6!$G$1</c15:sqref>
                        </c15:formulaRef>
                      </c:ext>
                    </c:extLst>
                    <c:strCache>
                      <c:ptCount val="1"/>
                      <c:pt idx="0">
                        <c:v>합계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Sheet6!$A$2:$A$13</c15:sqref>
                        </c15:formulaRef>
                      </c:ext>
                    </c:extLst>
                    <c:strCache>
                      <c:ptCount val="12"/>
                      <c:pt idx="0">
                        <c:v>출입국 절차</c:v>
                      </c:pt>
                      <c:pt idx="1">
                        <c:v>대중교통</c:v>
                      </c:pt>
                      <c:pt idx="2">
                        <c:v>길찾기</c:v>
                      </c:pt>
                      <c:pt idx="3">
                        <c:v>숙박</c:v>
                      </c:pt>
                      <c:pt idx="4">
                        <c:v>음식</c:v>
                      </c:pt>
                      <c:pt idx="5">
                        <c:v>쇼핑</c:v>
                      </c:pt>
                      <c:pt idx="6">
                        <c:v>관광안내</c:v>
                      </c:pt>
                      <c:pt idx="7">
                        <c:v>관광지매력</c:v>
                      </c:pt>
                      <c:pt idx="8">
                        <c:v>언어소통</c:v>
                      </c:pt>
                      <c:pt idx="9">
                        <c:v>여행경비</c:v>
                      </c:pt>
                      <c:pt idx="10">
                        <c:v>치안</c:v>
                      </c:pt>
                      <c:pt idx="11">
                        <c:v>모바일/인터넷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Sheet6!$G$2:$G$13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4.3880626000000005</c:v>
                      </c:pt>
                      <c:pt idx="1">
                        <c:v>4.3839230000000002</c:v>
                      </c:pt>
                      <c:pt idx="2">
                        <c:v>4.2888830000000002</c:v>
                      </c:pt>
                      <c:pt idx="3">
                        <c:v>4.2142267999999996</c:v>
                      </c:pt>
                      <c:pt idx="4">
                        <c:v>4.2025768000000001</c:v>
                      </c:pt>
                      <c:pt idx="5">
                        <c:v>4.2718131999999995</c:v>
                      </c:pt>
                      <c:pt idx="6">
                        <c:v>3.8497849999999998</c:v>
                      </c:pt>
                      <c:pt idx="7">
                        <c:v>4.4648890000000003</c:v>
                      </c:pt>
                      <c:pt idx="8">
                        <c:v>4.0144897999999998</c:v>
                      </c:pt>
                      <c:pt idx="9">
                        <c:v>3.6133514</c:v>
                      </c:pt>
                      <c:pt idx="10">
                        <c:v>4.2427488000000002</c:v>
                      </c:pt>
                      <c:pt idx="11">
                        <c:v>4.079752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E06A-4F6B-9594-F4BE9396C02F}"/>
                  </c:ext>
                </c:extLst>
              </c15:ser>
            </c15:filteredLineSeries>
          </c:ext>
        </c:extLst>
      </c:lineChart>
      <c:catAx>
        <c:axId val="205606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437919"/>
        <c:crosses val="autoZero"/>
        <c:auto val="1"/>
        <c:lblAlgn val="ctr"/>
        <c:lblOffset val="100"/>
        <c:noMultiLvlLbl val="0"/>
      </c:catAx>
      <c:valAx>
        <c:axId val="834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606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주요 참여 활동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Sheet3!$B$2:$B$15</c:f>
              <c:numCache>
                <c:formatCode>0.0000</c:formatCode>
                <c:ptCount val="14"/>
                <c:pt idx="0">
                  <c:v>0.59708737999999995</c:v>
                </c:pt>
                <c:pt idx="1">
                  <c:v>0.94951456000000001</c:v>
                </c:pt>
                <c:pt idx="2">
                  <c:v>0.74466019000000006</c:v>
                </c:pt>
                <c:pt idx="3">
                  <c:v>0.67961165000000001</c:v>
                </c:pt>
                <c:pt idx="4">
                  <c:v>0.43786407999999999</c:v>
                </c:pt>
                <c:pt idx="5">
                  <c:v>0.32815534000000002</c:v>
                </c:pt>
                <c:pt idx="6">
                  <c:v>0.17961165000000001</c:v>
                </c:pt>
                <c:pt idx="7">
                  <c:v>0.1961165</c:v>
                </c:pt>
                <c:pt idx="8">
                  <c:v>9.2233010000000004E-2</c:v>
                </c:pt>
                <c:pt idx="9">
                  <c:v>0.11262136</c:v>
                </c:pt>
                <c:pt idx="10">
                  <c:v>0.26116505000000001</c:v>
                </c:pt>
                <c:pt idx="11">
                  <c:v>6.7961170000000001E-2</c:v>
                </c:pt>
                <c:pt idx="12">
                  <c:v>2.912621E-2</c:v>
                </c:pt>
                <c:pt idx="13">
                  <c:v>0.25339800000000001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AC-43F8-A90A-CF8B4414050E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B군집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Sheet3!$C$2:$C$15</c:f>
              <c:numCache>
                <c:formatCode>0.0000</c:formatCode>
                <c:ptCount val="14"/>
                <c:pt idx="0">
                  <c:v>0.59017713000000005</c:v>
                </c:pt>
                <c:pt idx="1">
                  <c:v>0.98953301000000005</c:v>
                </c:pt>
                <c:pt idx="2">
                  <c:v>0.76650563999999999</c:v>
                </c:pt>
                <c:pt idx="3">
                  <c:v>0.70853462</c:v>
                </c:pt>
                <c:pt idx="4">
                  <c:v>0.48309179000000002</c:v>
                </c:pt>
                <c:pt idx="5">
                  <c:v>0.38888888999999999</c:v>
                </c:pt>
                <c:pt idx="6">
                  <c:v>0.22383253</c:v>
                </c:pt>
                <c:pt idx="7">
                  <c:v>0.18276972999999999</c:v>
                </c:pt>
                <c:pt idx="8">
                  <c:v>0.10305958</c:v>
                </c:pt>
                <c:pt idx="9">
                  <c:v>0.10950081</c:v>
                </c:pt>
                <c:pt idx="10">
                  <c:v>0.11996779</c:v>
                </c:pt>
                <c:pt idx="11">
                  <c:v>6.1996780000000001E-2</c:v>
                </c:pt>
                <c:pt idx="12">
                  <c:v>1.3687599999999999E-2</c:v>
                </c:pt>
                <c:pt idx="13">
                  <c:v>0.26892110000000002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AC-43F8-A90A-CF8B44140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90700143"/>
        <c:axId val="1585856031"/>
      </c:barChart>
      <c:catAx>
        <c:axId val="1690700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5856031"/>
        <c:crosses val="autoZero"/>
        <c:auto val="1"/>
        <c:lblAlgn val="ctr"/>
        <c:lblOffset val="100"/>
        <c:noMultiLvlLbl val="0"/>
      </c:catAx>
      <c:valAx>
        <c:axId val="1585856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0700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>
                <a:effectLst/>
              </a:rPr>
              <a:t>주요 참여 활동 여부</a:t>
            </a:r>
            <a:endParaRPr lang="ko-KR" altLang="ko-K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Sheet4!$B$2:$B$15</c:f>
              <c:numCache>
                <c:formatCode>General</c:formatCode>
                <c:ptCount val="14"/>
                <c:pt idx="0">
                  <c:v>0.36463224</c:v>
                </c:pt>
                <c:pt idx="1">
                  <c:v>0.85289515000000005</c:v>
                </c:pt>
                <c:pt idx="2">
                  <c:v>0.54303599000000002</c:v>
                </c:pt>
                <c:pt idx="3">
                  <c:v>0.50234741999999999</c:v>
                </c:pt>
                <c:pt idx="4">
                  <c:v>0.27543035999999999</c:v>
                </c:pt>
                <c:pt idx="5">
                  <c:v>0.26447574000000001</c:v>
                </c:pt>
                <c:pt idx="6">
                  <c:v>6.2597810000000004E-2</c:v>
                </c:pt>
                <c:pt idx="7">
                  <c:v>0.17527387</c:v>
                </c:pt>
                <c:pt idx="8">
                  <c:v>0.12519562000000001</c:v>
                </c:pt>
                <c:pt idx="9">
                  <c:v>6.8857589999999996E-2</c:v>
                </c:pt>
                <c:pt idx="10">
                  <c:v>0.39593114000000001</c:v>
                </c:pt>
                <c:pt idx="11">
                  <c:v>0.10798122</c:v>
                </c:pt>
                <c:pt idx="12">
                  <c:v>4.6948360000000001E-2</c:v>
                </c:pt>
                <c:pt idx="13">
                  <c:v>0.20031299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90-4C2D-B516-D4B99F5760B4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D군집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Sheet4!$C$2:$C$15</c:f>
              <c:numCache>
                <c:formatCode>General</c:formatCode>
                <c:ptCount val="14"/>
                <c:pt idx="0">
                  <c:v>0.35746605999999997</c:v>
                </c:pt>
                <c:pt idx="1">
                  <c:v>0.96380089999999996</c:v>
                </c:pt>
                <c:pt idx="2">
                  <c:v>0.57013575000000005</c:v>
                </c:pt>
                <c:pt idx="3">
                  <c:v>0.56787330000000003</c:v>
                </c:pt>
                <c:pt idx="4">
                  <c:v>0.32579185999999999</c:v>
                </c:pt>
                <c:pt idx="5">
                  <c:v>0.32126696999999999</c:v>
                </c:pt>
                <c:pt idx="6">
                  <c:v>0.11085973</c:v>
                </c:pt>
                <c:pt idx="7">
                  <c:v>0.20588234999999999</c:v>
                </c:pt>
                <c:pt idx="8">
                  <c:v>0.30995475</c:v>
                </c:pt>
                <c:pt idx="9">
                  <c:v>7.2398190000000001E-2</c:v>
                </c:pt>
                <c:pt idx="10">
                  <c:v>0.27149320999999998</c:v>
                </c:pt>
                <c:pt idx="11">
                  <c:v>0.12443439000000001</c:v>
                </c:pt>
                <c:pt idx="12">
                  <c:v>4.072398E-2</c:v>
                </c:pt>
                <c:pt idx="13">
                  <c:v>0.22171946000000001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90-4C2D-B516-D4B99F576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9718399"/>
        <c:axId val="1785950063"/>
      </c:barChart>
      <c:catAx>
        <c:axId val="1879718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5950063"/>
        <c:crosses val="autoZero"/>
        <c:auto val="1"/>
        <c:lblAlgn val="ctr"/>
        <c:lblOffset val="100"/>
        <c:noMultiLvlLbl val="0"/>
      </c:catAx>
      <c:valAx>
        <c:axId val="1785950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971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>
                <a:effectLst/>
              </a:rPr>
              <a:t>주요 참여 활동 여부</a:t>
            </a:r>
            <a:endParaRPr lang="ko-KR" altLang="ko-K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Sheet5!$B$2:$B$15</c:f>
              <c:numCache>
                <c:formatCode>General</c:formatCode>
                <c:ptCount val="14"/>
                <c:pt idx="0">
                  <c:v>0.36463224</c:v>
                </c:pt>
                <c:pt idx="1">
                  <c:v>0.85289515000000005</c:v>
                </c:pt>
                <c:pt idx="2">
                  <c:v>0.54303599000000002</c:v>
                </c:pt>
                <c:pt idx="3">
                  <c:v>0.50234741999999999</c:v>
                </c:pt>
                <c:pt idx="4">
                  <c:v>0.27543035999999999</c:v>
                </c:pt>
                <c:pt idx="5">
                  <c:v>0.26447574000000001</c:v>
                </c:pt>
                <c:pt idx="6">
                  <c:v>6.2597810000000004E-2</c:v>
                </c:pt>
                <c:pt idx="7">
                  <c:v>0.17527387</c:v>
                </c:pt>
                <c:pt idx="8">
                  <c:v>0.12519562000000001</c:v>
                </c:pt>
                <c:pt idx="9">
                  <c:v>6.8857589999999996E-2</c:v>
                </c:pt>
                <c:pt idx="10">
                  <c:v>0.39593114000000001</c:v>
                </c:pt>
                <c:pt idx="11">
                  <c:v>0.10798122</c:v>
                </c:pt>
                <c:pt idx="12">
                  <c:v>4.6948360000000001E-2</c:v>
                </c:pt>
                <c:pt idx="13">
                  <c:v>0.20031299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E-44D7-B619-2774D67766E8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E군집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Sheet5!$C$2:$C$15</c:f>
              <c:numCache>
                <c:formatCode>General</c:formatCode>
                <c:ptCount val="14"/>
                <c:pt idx="0">
                  <c:v>0.444954128</c:v>
                </c:pt>
                <c:pt idx="1">
                  <c:v>0.93577981700000001</c:v>
                </c:pt>
                <c:pt idx="2">
                  <c:v>0.66972477100000005</c:v>
                </c:pt>
                <c:pt idx="3">
                  <c:v>0.58256880700000002</c:v>
                </c:pt>
                <c:pt idx="4">
                  <c:v>0.32568807300000002</c:v>
                </c:pt>
                <c:pt idx="5">
                  <c:v>0.27522935799999998</c:v>
                </c:pt>
                <c:pt idx="6">
                  <c:v>0.11009174300000001</c:v>
                </c:pt>
                <c:pt idx="7">
                  <c:v>0.270642202</c:v>
                </c:pt>
                <c:pt idx="8">
                  <c:v>0.38073394500000002</c:v>
                </c:pt>
                <c:pt idx="9">
                  <c:v>8.2568806999999994E-2</c:v>
                </c:pt>
                <c:pt idx="10">
                  <c:v>5.5045872000000003E-2</c:v>
                </c:pt>
                <c:pt idx="11">
                  <c:v>1.3761468000000001E-2</c:v>
                </c:pt>
                <c:pt idx="12">
                  <c:v>9.1743120000000004E-3</c:v>
                </c:pt>
                <c:pt idx="13">
                  <c:v>5.0458716000000001E-2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9E-44D7-B619-2774D677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3609103"/>
        <c:axId val="1676617167"/>
      </c:barChart>
      <c:catAx>
        <c:axId val="1873609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6617167"/>
        <c:crosses val="autoZero"/>
        <c:auto val="1"/>
        <c:lblAlgn val="ctr"/>
        <c:lblOffset val="100"/>
        <c:noMultiLvlLbl val="0"/>
      </c:catAx>
      <c:valAx>
        <c:axId val="1676617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360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1T13:43:44.76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21594-DCCB-45F6-B0EA-BE687ECEAE0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6F1E4-6089-4D9F-BCF4-AA5E6573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5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90D3E-1739-48DD-AC5E-B9B370ED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A144E-6B2E-4ACD-829B-A68F7EFAE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77CAE-5809-4024-BF01-2357AE24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38854-4ECC-4D8B-93CF-6CDB7434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A6D19-5E81-428A-B1D4-D3AF6786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4E936AF8-751B-4306-AB02-10E788B777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03028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57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B7E3D-C5E4-49B5-9AF6-98C58DD7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367114-D362-4ABC-94E6-05D665521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48C50-CEB2-4E8E-9655-73E4C56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36D10-FE99-4530-9CED-484A30A7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5074A-5B75-4993-84E3-D74FE874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8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92355-C6BB-49ED-BC93-1ABE2994A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538951-03D1-4D25-9297-836C41996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E096E-4DAF-445C-9732-AFED319F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F56F5-6B47-4D61-8C39-B5B77B9F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7D2AD-3E5F-4EA2-8C32-8B54BC9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0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5056C-B043-4ED2-9080-8EF4B328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A81267-EC8F-4437-AC04-087A7B2F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9696-C68B-4973-B99C-BD269E9A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74442-208B-4C45-9BFB-3E94BF26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A5039-6746-4AAE-A1D3-77BE8954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BEB27-3394-408D-AE13-344BEFAD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ACD81-49AE-4259-B321-7E5965B1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18B5B-9526-4579-9568-E55BAC4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1BF69-50FC-45F8-8DDE-2B29DBA7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2FE6916-4D23-4CF3-B846-A9CAC88C1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8540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6943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40345-6C4D-4F8F-977F-FFD83F1D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276AD-F804-421C-BDEB-EE671EF8E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A0748-1491-413D-928E-1ABC0F55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CE061-055E-4A3C-8DC6-6F261026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E4445-1724-493C-82B0-9B491C79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5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A54E6-905D-495C-8563-88A9C5FC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C226-A71A-483B-895D-C71BC2209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525A1-9245-4AF7-9A37-2B0D5DEA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5E708-4790-4DB9-978C-704A48EB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374B8-F619-4ED9-974D-FE868786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19A3A-6B9B-4112-87D9-2A53CC29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2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99868-E30C-40A1-921F-1D4524BA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DBFADA-3C87-4389-9A35-ABCB784B3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76DE4-1FAC-4F72-9CD9-4DD755C7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A57C5-E898-4E3E-9D85-FAF8C7E2B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3489B-319D-41AE-BDCA-0428A1D10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7AFEF8-0E27-45BD-B96E-60155E38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51C3B-C284-487D-B74E-94E9454E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D7A76-A40E-4F08-9A68-979AB3A6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9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445AA-7623-4989-A062-6D51E911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52A60-3988-4208-AE00-117EC9CA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5359D8-C69A-4F4A-9BBC-55EC2345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E3D408-96B8-4B61-82AD-D1A698EB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3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538C2-230C-4E12-AF91-D35077B7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AA1EBF-2B5C-4FCB-A453-27AB23A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AFD646-9CD0-418A-A042-68D6F6C5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7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1DFEB-D582-4554-87A5-8E555FEC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73AB8-B251-45B3-9B68-91A4D839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39108-DA06-4B87-A9A9-F0DDC805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45D47-4761-43F7-B5F6-47E45D78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B8518-6448-43C2-809C-F6272041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89A4B-61F8-4E62-9127-CC39106A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7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4F0B3-A950-4C33-A3C4-335626BD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83FD1-3121-4480-ACA2-A1D527147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CA6E9-A72E-445C-81EE-1B32A45F3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D3CC4-0F3C-497C-AC1B-C5687FC9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A28AE7-F142-4C13-BC04-E87DD09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66F93-B8A1-4616-85CC-90C8C6F1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6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9A649D-DBC7-432D-8127-3C014B0A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2C55D-AD16-44CC-8C17-F06A12BD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E8257-21E2-462B-A718-57E31804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DA894-13F8-404E-A83E-9F32715F5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1E0F1-7288-40B1-8516-168FB0C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72041D1-D00A-41E6-AEDD-90BB91020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980341"/>
              </p:ext>
            </p:extLst>
          </p:nvPr>
        </p:nvGraphicFramePr>
        <p:xfrm>
          <a:off x="838200" y="114490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6BDEF2-920E-43DB-88F6-FA811C80344D}"/>
              </a:ext>
            </a:extLst>
          </p:cNvPr>
          <p:cNvSpPr txBox="1"/>
          <p:nvPr/>
        </p:nvSpPr>
        <p:spPr>
          <a:xfrm>
            <a:off x="8656320" y="5039043"/>
            <a:ext cx="2468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문화샘터</a:t>
            </a:r>
            <a:r>
              <a:rPr lang="en-US" altLang="ko-KR" sz="1200" dirty="0"/>
              <a:t>,</a:t>
            </a:r>
            <a:r>
              <a:rPr lang="ko-KR" altLang="en-US" sz="1200" dirty="0"/>
              <a:t> 외래관광객조사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92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F10729-5639-43B1-A463-341C8DE5A250}"/>
              </a:ext>
            </a:extLst>
          </p:cNvPr>
          <p:cNvSpPr/>
          <p:nvPr/>
        </p:nvSpPr>
        <p:spPr>
          <a:xfrm>
            <a:off x="2268220" y="1526538"/>
            <a:ext cx="3378200" cy="1976121"/>
          </a:xfrm>
          <a:prstGeom prst="roundRect">
            <a:avLst/>
          </a:prstGeom>
          <a:ln>
            <a:solidFill>
              <a:srgbClr val="4BA0D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500~1000 $</a:t>
            </a:r>
          </a:p>
          <a:p>
            <a:r>
              <a:rPr lang="ko-KR" altLang="en-US" dirty="0" err="1"/>
              <a:t>비중동</a:t>
            </a:r>
            <a:r>
              <a:rPr lang="ko-KR" altLang="en-US" dirty="0"/>
              <a:t> 국가</a:t>
            </a:r>
            <a:endParaRPr lang="en-US" altLang="ko-KR" dirty="0"/>
          </a:p>
          <a:p>
            <a:r>
              <a:rPr lang="ko-KR" altLang="en-US" dirty="0"/>
              <a:t>남자</a:t>
            </a:r>
            <a:endParaRPr lang="en-US" altLang="ko-KR" dirty="0"/>
          </a:p>
          <a:p>
            <a:r>
              <a:rPr lang="ko-KR" altLang="en-US" dirty="0"/>
              <a:t>전반적 만족도 가장 낮음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F2B7B1-52EB-4198-A883-A846AAAA8ECF}"/>
              </a:ext>
            </a:extLst>
          </p:cNvPr>
          <p:cNvSpPr/>
          <p:nvPr/>
        </p:nvSpPr>
        <p:spPr>
          <a:xfrm>
            <a:off x="2593340" y="1379218"/>
            <a:ext cx="914400" cy="294640"/>
          </a:xfrm>
          <a:prstGeom prst="roundRect">
            <a:avLst/>
          </a:prstGeom>
          <a:solidFill>
            <a:srgbClr val="46A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군집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EE6E11-69AD-4180-A460-8F2D370FA8B9}"/>
              </a:ext>
            </a:extLst>
          </p:cNvPr>
          <p:cNvSpPr/>
          <p:nvPr/>
        </p:nvSpPr>
        <p:spPr>
          <a:xfrm>
            <a:off x="6403340" y="1526538"/>
            <a:ext cx="3606800" cy="1976121"/>
          </a:xfrm>
          <a:prstGeom prst="roundRect">
            <a:avLst/>
          </a:prstGeom>
          <a:ln>
            <a:solidFill>
              <a:srgbClr val="1B9BA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500~1000 $</a:t>
            </a:r>
          </a:p>
          <a:p>
            <a:r>
              <a:rPr lang="ko-KR" altLang="en-US" dirty="0" err="1"/>
              <a:t>비중동</a:t>
            </a:r>
            <a:r>
              <a:rPr lang="ko-KR" altLang="en-US" dirty="0"/>
              <a:t> 국가</a:t>
            </a:r>
            <a:endParaRPr lang="en-US" altLang="ko-KR" dirty="0"/>
          </a:p>
          <a:p>
            <a:r>
              <a:rPr lang="ko-KR" altLang="en-US" dirty="0"/>
              <a:t>여자</a:t>
            </a:r>
            <a:endParaRPr lang="en-US" altLang="ko-KR" dirty="0"/>
          </a:p>
          <a:p>
            <a:r>
              <a:rPr lang="en-US" altLang="ko-KR" dirty="0"/>
              <a:t>K-POP </a:t>
            </a:r>
            <a:r>
              <a:rPr lang="ko-KR" altLang="en-US" dirty="0"/>
              <a:t>등 한류 체험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CCEB3F-FE12-4648-8B3F-793753FD40EB}"/>
              </a:ext>
            </a:extLst>
          </p:cNvPr>
          <p:cNvSpPr/>
          <p:nvPr/>
        </p:nvSpPr>
        <p:spPr>
          <a:xfrm>
            <a:off x="6728460" y="1379218"/>
            <a:ext cx="914400" cy="294640"/>
          </a:xfrm>
          <a:prstGeom prst="roundRect">
            <a:avLst/>
          </a:prstGeom>
          <a:solidFill>
            <a:srgbClr val="1B9BA4"/>
          </a:solidFill>
          <a:ln>
            <a:solidFill>
              <a:srgbClr val="1B9B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군집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15568E-BE74-4ABB-81FD-D716C5919910}"/>
              </a:ext>
            </a:extLst>
          </p:cNvPr>
          <p:cNvSpPr/>
          <p:nvPr/>
        </p:nvSpPr>
        <p:spPr>
          <a:xfrm>
            <a:off x="350520" y="4343401"/>
            <a:ext cx="3378200" cy="2057399"/>
          </a:xfrm>
          <a:prstGeom prst="roundRect">
            <a:avLst/>
          </a:prstGeom>
          <a:ln>
            <a:solidFill>
              <a:srgbClr val="D21C6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 </a:t>
            </a:r>
            <a:r>
              <a:rPr lang="en-US" altLang="ko-KR" dirty="0"/>
              <a:t>, </a:t>
            </a:r>
            <a:r>
              <a:rPr lang="ko-KR" altLang="en-US" dirty="0"/>
              <a:t>사업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500~1000 $</a:t>
            </a:r>
          </a:p>
          <a:p>
            <a:r>
              <a:rPr lang="ko-KR" altLang="en-US" dirty="0"/>
              <a:t>중동 국가</a:t>
            </a:r>
            <a:endParaRPr lang="en-US" altLang="ko-KR" dirty="0"/>
          </a:p>
          <a:p>
            <a:r>
              <a:rPr lang="ko-KR" altLang="en-US" dirty="0"/>
              <a:t>남자 우세</a:t>
            </a:r>
            <a:endParaRPr lang="en-US" altLang="ko-KR" dirty="0"/>
          </a:p>
          <a:p>
            <a:r>
              <a:rPr lang="ko-KR" altLang="en-US" dirty="0"/>
              <a:t>업무 </a:t>
            </a:r>
          </a:p>
          <a:p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801FC1-9AD1-40EA-84D0-2C70C203DFA4}"/>
              </a:ext>
            </a:extLst>
          </p:cNvPr>
          <p:cNvSpPr/>
          <p:nvPr/>
        </p:nvSpPr>
        <p:spPr>
          <a:xfrm>
            <a:off x="675640" y="4196081"/>
            <a:ext cx="914400" cy="294640"/>
          </a:xfrm>
          <a:prstGeom prst="roundRect">
            <a:avLst/>
          </a:prstGeom>
          <a:solidFill>
            <a:srgbClr val="D21C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군집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6772E13-178D-423D-942B-77BB92041855}"/>
              </a:ext>
            </a:extLst>
          </p:cNvPr>
          <p:cNvSpPr/>
          <p:nvPr/>
        </p:nvSpPr>
        <p:spPr>
          <a:xfrm>
            <a:off x="4178300" y="4343400"/>
            <a:ext cx="3606800" cy="2057399"/>
          </a:xfrm>
          <a:prstGeom prst="roundRect">
            <a:avLst/>
          </a:prstGeom>
          <a:ln>
            <a:solidFill>
              <a:srgbClr val="EC914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2000~3000 $</a:t>
            </a:r>
          </a:p>
          <a:p>
            <a:r>
              <a:rPr lang="ko-KR" altLang="en-US" dirty="0"/>
              <a:t>중동 국가</a:t>
            </a:r>
            <a:endParaRPr lang="en-US" altLang="ko-KR" dirty="0"/>
          </a:p>
          <a:p>
            <a:r>
              <a:rPr lang="ko-KR" altLang="en-US" dirty="0"/>
              <a:t>남자 우세</a:t>
            </a:r>
            <a:endParaRPr lang="en-US" altLang="ko-KR" dirty="0"/>
          </a:p>
          <a:p>
            <a:r>
              <a:rPr lang="ko-KR" altLang="en-US" dirty="0"/>
              <a:t>쇼핑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CE2C2FD-D187-4CA9-959B-4C8B7FF04655}"/>
              </a:ext>
            </a:extLst>
          </p:cNvPr>
          <p:cNvSpPr/>
          <p:nvPr/>
        </p:nvSpPr>
        <p:spPr>
          <a:xfrm>
            <a:off x="4617720" y="4201161"/>
            <a:ext cx="914400" cy="294640"/>
          </a:xfrm>
          <a:prstGeom prst="roundRect">
            <a:avLst/>
          </a:prstGeom>
          <a:solidFill>
            <a:srgbClr val="EC91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군집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49E1A2-A9E0-4713-A913-0495796A80CA}"/>
              </a:ext>
            </a:extLst>
          </p:cNvPr>
          <p:cNvSpPr/>
          <p:nvPr/>
        </p:nvSpPr>
        <p:spPr>
          <a:xfrm>
            <a:off x="8206740" y="4343400"/>
            <a:ext cx="3556000" cy="2057399"/>
          </a:xfrm>
          <a:prstGeom prst="roundRect">
            <a:avLst/>
          </a:prstGeom>
          <a:ln>
            <a:solidFill>
              <a:srgbClr val="F7D34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1000~1500$</a:t>
            </a:r>
          </a:p>
          <a:p>
            <a:r>
              <a:rPr lang="ko-KR" altLang="en-US" dirty="0"/>
              <a:t>중동 국가</a:t>
            </a:r>
            <a:endParaRPr lang="en-US" altLang="ko-KR" dirty="0"/>
          </a:p>
          <a:p>
            <a:r>
              <a:rPr lang="ko-KR" altLang="en-US" dirty="0"/>
              <a:t>여성우세</a:t>
            </a:r>
            <a:endParaRPr lang="en-US" altLang="ko-KR" dirty="0"/>
          </a:p>
          <a:p>
            <a:r>
              <a:rPr lang="ko-KR" altLang="en-US" dirty="0"/>
              <a:t>뷰티 </a:t>
            </a:r>
            <a:r>
              <a:rPr lang="en-US" altLang="ko-KR" dirty="0"/>
              <a:t>/ </a:t>
            </a:r>
            <a:r>
              <a:rPr lang="ko-KR" altLang="en-US" dirty="0"/>
              <a:t>의료 </a:t>
            </a:r>
            <a:endParaRPr lang="en-US" altLang="ko-KR" dirty="0"/>
          </a:p>
          <a:p>
            <a:r>
              <a:rPr lang="ko-KR" altLang="en-US" dirty="0"/>
              <a:t>전반적 만족도 가장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F0753B-9B38-484F-B6B7-A921E99E2AC0}"/>
              </a:ext>
            </a:extLst>
          </p:cNvPr>
          <p:cNvSpPr/>
          <p:nvPr/>
        </p:nvSpPr>
        <p:spPr>
          <a:xfrm>
            <a:off x="8559800" y="4196081"/>
            <a:ext cx="914400" cy="294640"/>
          </a:xfrm>
          <a:prstGeom prst="roundRect">
            <a:avLst/>
          </a:prstGeom>
          <a:solidFill>
            <a:srgbClr val="F4D5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군집</a:t>
            </a:r>
          </a:p>
        </p:txBody>
      </p:sp>
    </p:spTree>
    <p:extLst>
      <p:ext uri="{BB962C8B-B14F-4D97-AF65-F5344CB8AC3E}">
        <p14:creationId xmlns:p14="http://schemas.microsoft.com/office/powerpoint/2010/main" val="31184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C30BE-8561-45F5-AF06-50B1626DA7DD}"/>
              </a:ext>
            </a:extLst>
          </p:cNvPr>
          <p:cNvSpPr txBox="1"/>
          <p:nvPr/>
        </p:nvSpPr>
        <p:spPr>
          <a:xfrm>
            <a:off x="808522" y="1209201"/>
            <a:ext cx="993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 </a:t>
            </a:r>
            <a:r>
              <a:rPr lang="en-US" altLang="ko-KR" b="1" dirty="0"/>
              <a:t>T </a:t>
            </a:r>
            <a:r>
              <a:rPr lang="ko-KR" altLang="en-US" b="1" dirty="0"/>
              <a:t>검정</a:t>
            </a:r>
            <a:r>
              <a:rPr lang="en-US" altLang="ko-KR" b="1" dirty="0"/>
              <a:t>(T-Test)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두 집단 간의 평균의 차이가 유의미한 지 검증하는 보편적인 통계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 descr="조류이(가) 표시된 사진&#10;&#10;자동 생성된 설명">
            <a:extLst>
              <a:ext uri="{FF2B5EF4-FFF2-40B4-BE49-F238E27FC236}">
                <a16:creationId xmlns:a16="http://schemas.microsoft.com/office/drawing/2014/main" id="{3C0F30EE-FEFF-4E68-BF7F-41057E58F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9530"/>
            <a:ext cx="4740149" cy="2489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099F1F-92F5-4D0A-85D0-16229F69CD08}"/>
              </a:ext>
            </a:extLst>
          </p:cNvPr>
          <p:cNvSpPr txBox="1"/>
          <p:nvPr/>
        </p:nvSpPr>
        <p:spPr>
          <a:xfrm>
            <a:off x="914400" y="2858309"/>
            <a:ext cx="4860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/>
              <a:t>분석 출력 결과 </a:t>
            </a:r>
            <a:endParaRPr lang="en-US" altLang="ko-KR" b="1" dirty="0"/>
          </a:p>
          <a:p>
            <a:pPr algn="l"/>
            <a:endParaRPr lang="en-US" altLang="ko-KR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df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p-value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95 percent</a:t>
            </a:r>
            <a:r>
              <a:rPr lang="ko-KR" altLang="en-US" dirty="0"/>
              <a:t> </a:t>
            </a:r>
            <a:r>
              <a:rPr lang="en-US" altLang="ko-KR" dirty="0"/>
              <a:t>confidence</a:t>
            </a:r>
            <a:r>
              <a:rPr lang="ko-KR" altLang="en-US" dirty="0"/>
              <a:t> </a:t>
            </a:r>
            <a:r>
              <a:rPr lang="en-US" altLang="ko-KR" dirty="0"/>
              <a:t>interval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2C1B3-46D2-4ACB-930C-345A3A5A5AEC}"/>
              </a:ext>
            </a:extLst>
          </p:cNvPr>
          <p:cNvSpPr txBox="1"/>
          <p:nvPr/>
        </p:nvSpPr>
        <p:spPr>
          <a:xfrm>
            <a:off x="6096000" y="4889634"/>
            <a:ext cx="474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Ex) C</a:t>
            </a:r>
            <a:r>
              <a:rPr lang="ko-KR" altLang="en-US" dirty="0"/>
              <a:t>군집과 </a:t>
            </a:r>
            <a:r>
              <a:rPr lang="en-US" altLang="ko-KR" dirty="0"/>
              <a:t>E</a:t>
            </a:r>
            <a:r>
              <a:rPr lang="ko-KR" altLang="en-US" dirty="0"/>
              <a:t>군집의 쇼핑 </a:t>
            </a:r>
            <a:r>
              <a:rPr lang="en-US" altLang="ko-KR" dirty="0"/>
              <a:t>T-</a:t>
            </a:r>
            <a:r>
              <a:rPr lang="ko-KR" altLang="en-US" dirty="0"/>
              <a:t>검정</a:t>
            </a:r>
            <a:endParaRPr lang="en-US" altLang="ko-KR" dirty="0"/>
          </a:p>
          <a:p>
            <a:pPr algn="l"/>
            <a:r>
              <a:rPr lang="en-US" altLang="ko-KR" dirty="0"/>
              <a:t>: P </a:t>
            </a:r>
            <a:r>
              <a:rPr lang="ko-KR" altLang="en-US" dirty="0"/>
              <a:t>값이 </a:t>
            </a:r>
            <a:r>
              <a:rPr lang="en-US" altLang="ko-KR" dirty="0"/>
              <a:t>0.05</a:t>
            </a:r>
            <a:r>
              <a:rPr lang="ko-KR" altLang="en-US" dirty="0"/>
              <a:t>보다 작으므로 차이가 있다</a:t>
            </a:r>
          </a:p>
        </p:txBody>
      </p:sp>
    </p:spTree>
    <p:extLst>
      <p:ext uri="{BB962C8B-B14F-4D97-AF65-F5344CB8AC3E}">
        <p14:creationId xmlns:p14="http://schemas.microsoft.com/office/powerpoint/2010/main" val="428088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331422"/>
              </p:ext>
            </p:extLst>
          </p:nvPr>
        </p:nvGraphicFramePr>
        <p:xfrm>
          <a:off x="1048320" y="946912"/>
          <a:ext cx="4905440" cy="4594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60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226360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1226360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226360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27541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r>
                        <a:rPr lang="ko-KR" altLang="en-US" sz="1100" dirty="0"/>
                        <a:t>군집 </a:t>
                      </a:r>
                      <a:r>
                        <a:rPr lang="en-US" altLang="ko-KR" sz="1100" dirty="0"/>
                        <a:t>/ B</a:t>
                      </a:r>
                      <a:r>
                        <a:rPr lang="ko-KR" altLang="en-US" sz="1100" dirty="0"/>
                        <a:t>군집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7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식도락</a:t>
                      </a:r>
                      <a:r>
                        <a:rPr lang="en-US" altLang="ko-KR" sz="1100" dirty="0"/>
                        <a:t>(QQ_1)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0.7386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0.0475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쇼핑</a:t>
                      </a:r>
                      <a:r>
                        <a:rPr lang="en-US" altLang="ko-KR" sz="1100" dirty="0"/>
                        <a:t>(QQ_2)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7.849e-08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-0.0546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-0.0255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자연경관</a:t>
                      </a:r>
                      <a:r>
                        <a:rPr lang="en-US" altLang="ko-KR" sz="1100" dirty="0"/>
                        <a:t>(QQ_3)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0.2286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-0.0574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유적지</a:t>
                      </a:r>
                      <a:r>
                        <a:rPr lang="en-US" altLang="ko-KR" sz="1100" dirty="0"/>
                        <a:t>(QQ_4)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0.137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-0.0671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0.0092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전통문화</a:t>
                      </a:r>
                      <a:r>
                        <a:rPr lang="en-US" altLang="ko-KR" sz="1100" dirty="0"/>
                        <a:t>(QQ_5)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0.03126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-0.0864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-0.0041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박물관</a:t>
                      </a:r>
                      <a:r>
                        <a:rPr lang="en-US" altLang="ko-KR" sz="1100" dirty="0"/>
                        <a:t>(QQ_6)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0.002598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-0.1002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-0.0212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한류</a:t>
                      </a:r>
                      <a:r>
                        <a:rPr lang="en-US" altLang="ko-KR" sz="1100" dirty="0"/>
                        <a:t>(QQ_7)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0.008653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-0.0772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-0.0112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유흥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오락</a:t>
                      </a:r>
                      <a:r>
                        <a:rPr lang="en-US" altLang="ko-KR" sz="1100" dirty="0"/>
                        <a:t>(QQ_8)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0.4198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-0.0191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0.0458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뷰티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의료</a:t>
                      </a:r>
                      <a:r>
                        <a:rPr lang="en-US" altLang="ko-KR" sz="1100" dirty="0"/>
                        <a:t>(QQ_9)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0.3859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-0.0353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42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스포츠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레저</a:t>
                      </a:r>
                      <a:r>
                        <a:rPr lang="en-US" altLang="ko-KR" sz="1100" dirty="0"/>
                        <a:t>(QQ_10)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0.8139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-0.0229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0.0291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업무수행</a:t>
                      </a:r>
                      <a:r>
                        <a:rPr lang="en-US" altLang="ko-KR" sz="1100" dirty="0"/>
                        <a:t>(QQ_11)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&lt; 2.2e-16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0.1088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0.1736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교육</a:t>
                      </a:r>
                      <a:r>
                        <a:rPr lang="en-US" altLang="ko-KR" sz="1100" dirty="0"/>
                        <a:t>(QQ_12)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0.5668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-0.0145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0.0264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시찰</a:t>
                      </a:r>
                      <a:r>
                        <a:rPr lang="en-US" altLang="ko-KR" sz="1100" dirty="0"/>
                        <a:t>(QQ_13)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0.01277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0.0033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  <a:r>
                        <a:rPr lang="en-US" altLang="ko-KR" sz="1100" dirty="0"/>
                        <a:t>(QQ_14)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0.4015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-0.0518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0.0208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52FF33D7-DA01-48B9-A86B-72FD36618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280940"/>
              </p:ext>
            </p:extLst>
          </p:nvPr>
        </p:nvGraphicFramePr>
        <p:xfrm>
          <a:off x="6477328" y="1031546"/>
          <a:ext cx="4246972" cy="4594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0E879EF-8321-4456-9D6D-7E55209FD7F1}"/>
              </a:ext>
            </a:extLst>
          </p:cNvPr>
          <p:cNvSpPr txBox="1"/>
          <p:nvPr/>
        </p:nvSpPr>
        <p:spPr>
          <a:xfrm>
            <a:off x="1893454" y="5711023"/>
            <a:ext cx="840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쇼핑</a:t>
            </a:r>
            <a:r>
              <a:rPr lang="en-US" altLang="ko-KR" dirty="0"/>
              <a:t>, </a:t>
            </a:r>
            <a:r>
              <a:rPr lang="ko-KR" altLang="en-US" dirty="0"/>
              <a:t>전통문화</a:t>
            </a:r>
            <a:r>
              <a:rPr lang="en-US" altLang="ko-KR" dirty="0"/>
              <a:t>, </a:t>
            </a:r>
            <a:r>
              <a:rPr lang="ko-KR" altLang="en-US" dirty="0"/>
              <a:t>박물관</a:t>
            </a:r>
            <a:r>
              <a:rPr lang="en-US" altLang="ko-KR" dirty="0"/>
              <a:t>, </a:t>
            </a:r>
            <a:r>
              <a:rPr lang="ko-KR" altLang="en-US" dirty="0"/>
              <a:t>한류</a:t>
            </a:r>
            <a:r>
              <a:rPr lang="en-US" altLang="ko-KR" dirty="0"/>
              <a:t>, </a:t>
            </a:r>
            <a:r>
              <a:rPr lang="ko-KR" altLang="en-US" dirty="0"/>
              <a:t>업무수행</a:t>
            </a:r>
            <a:r>
              <a:rPr lang="en-US" altLang="ko-KR" dirty="0"/>
              <a:t>, </a:t>
            </a:r>
            <a:r>
              <a:rPr lang="ko-KR" altLang="en-US" dirty="0"/>
              <a:t>시찰에서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117001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5910" y="758541"/>
          <a:ext cx="4905440" cy="460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18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011251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968351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174020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27659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r>
                        <a:rPr lang="ko-KR" altLang="en-US" sz="1100" dirty="0"/>
                        <a:t>군집</a:t>
                      </a:r>
                      <a:r>
                        <a:rPr lang="en-US" altLang="ko-KR" sz="1100" dirty="0"/>
                        <a:t> / D</a:t>
                      </a:r>
                      <a:r>
                        <a:rPr lang="ko-KR" altLang="en-US" sz="1100" dirty="0"/>
                        <a:t>군집</a:t>
                      </a:r>
                      <a:endParaRPr lang="en-US" altLang="ko-K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95%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식도락</a:t>
                      </a:r>
                      <a:r>
                        <a:rPr lang="en-US" altLang="ko-KR" sz="1100" b="0" dirty="0"/>
                        <a:t>(QQ_1)</a:t>
                      </a:r>
                      <a:endParaRPr lang="ko-KR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0.8096</a:t>
                      </a:r>
                      <a:endParaRPr lang="ko-KR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-0.0512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0.0655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쇼핑</a:t>
                      </a:r>
                      <a:r>
                        <a:rPr lang="en-US" altLang="ko-KR" sz="1100" dirty="0"/>
                        <a:t>(QQ_2)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3.965e-11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-0.1435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-0.0783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자연경관</a:t>
                      </a:r>
                      <a:r>
                        <a:rPr lang="en-US" altLang="ko-KR" sz="1100" dirty="0"/>
                        <a:t>(QQ_3)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0.3782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-0.0874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0.0332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유적지</a:t>
                      </a:r>
                      <a:r>
                        <a:rPr lang="en-US" altLang="ko-KR" sz="1100" dirty="0"/>
                        <a:t>(QQ_4)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0.0336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-0.1260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-0.0051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전통문화</a:t>
                      </a:r>
                      <a:r>
                        <a:rPr lang="en-US" altLang="ko-KR" sz="1100" dirty="0"/>
                        <a:t>(QQ_5)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0.0773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-0.1062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박물관</a:t>
                      </a:r>
                      <a:r>
                        <a:rPr lang="en-US" altLang="ko-KR" sz="1100" dirty="0"/>
                        <a:t>(QQ_6)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0.04487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-0.1123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-0.0013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308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한류</a:t>
                      </a:r>
                      <a:r>
                        <a:rPr lang="en-US" altLang="ko-KR" sz="1100" dirty="0"/>
                        <a:t>(QQ_7)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0.00673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-0.0831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-0.0134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349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유흥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오락</a:t>
                      </a:r>
                      <a:r>
                        <a:rPr lang="en-US" altLang="ko-KR" sz="1100" dirty="0"/>
                        <a:t>(QQ_8)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0.2107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-0.2351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-0.1345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뷰티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의료</a:t>
                      </a:r>
                      <a:r>
                        <a:rPr lang="en-US" altLang="ko-KR" sz="1100" dirty="0"/>
                        <a:t>(QQ_9)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1.378e-12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-0.2351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-0.1345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301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스포츠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레저</a:t>
                      </a:r>
                      <a:r>
                        <a:rPr lang="en-US" altLang="ko-KR" sz="1100" dirty="0"/>
                        <a:t>(QQ_10)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0.8238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-0.0347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업무수행</a:t>
                      </a:r>
                      <a:r>
                        <a:rPr lang="en-US" altLang="ko-KR" sz="1100" dirty="0"/>
                        <a:t>(QQ_11)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1.593e-05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0.0681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0.1807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교육</a:t>
                      </a:r>
                      <a:r>
                        <a:rPr lang="en-US" altLang="ko-KR" sz="1100" dirty="0"/>
                        <a:t>(QQ_12)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0.4098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-0.0556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87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시찰</a:t>
                      </a:r>
                      <a:r>
                        <a:rPr lang="en-US" altLang="ko-KR" sz="1100" dirty="0"/>
                        <a:t>(QQ_13)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0.6214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-0.0185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0.0309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  <a:r>
                        <a:rPr lang="en-US" altLang="ko-KR" sz="1100" dirty="0"/>
                        <a:t>(QQ_14)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0.3986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-0.0711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34078FA-F5EC-43FD-A7C0-8ED28D82407F}"/>
              </a:ext>
            </a:extLst>
          </p:cNvPr>
          <p:cNvGraphicFramePr>
            <a:graphicFrameLocks/>
          </p:cNvGraphicFramePr>
          <p:nvPr/>
        </p:nvGraphicFramePr>
        <p:xfrm>
          <a:off x="6617728" y="758542"/>
          <a:ext cx="4905440" cy="4607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2A6C29-6C1B-485B-A0D0-F7D66B0D261F}"/>
              </a:ext>
            </a:extLst>
          </p:cNvPr>
          <p:cNvSpPr txBox="1"/>
          <p:nvPr/>
        </p:nvSpPr>
        <p:spPr>
          <a:xfrm>
            <a:off x="1893454" y="5711023"/>
            <a:ext cx="840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쇼핑</a:t>
            </a:r>
            <a:r>
              <a:rPr lang="en-US" altLang="ko-KR" dirty="0"/>
              <a:t>, </a:t>
            </a:r>
            <a:r>
              <a:rPr lang="ko-KR" altLang="en-US" dirty="0"/>
              <a:t>유적지</a:t>
            </a:r>
            <a:r>
              <a:rPr lang="en-US" altLang="ko-KR" dirty="0"/>
              <a:t>, </a:t>
            </a:r>
            <a:r>
              <a:rPr lang="ko-KR" altLang="en-US" dirty="0"/>
              <a:t>한류</a:t>
            </a:r>
            <a:r>
              <a:rPr lang="en-US" altLang="ko-KR" dirty="0"/>
              <a:t>, </a:t>
            </a:r>
            <a:r>
              <a:rPr lang="ko-KR" altLang="en-US" dirty="0"/>
              <a:t>뷰티</a:t>
            </a:r>
            <a:r>
              <a:rPr lang="en-US" altLang="ko-KR" dirty="0"/>
              <a:t>/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업무수행에서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304455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8909" y="935307"/>
          <a:ext cx="4905440" cy="460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18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011251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968351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174020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27659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r>
                        <a:rPr lang="ko-KR" altLang="en-US" sz="1100" dirty="0"/>
                        <a:t>군집</a:t>
                      </a:r>
                      <a:r>
                        <a:rPr lang="en-US" altLang="ko-KR" sz="1100" dirty="0"/>
                        <a:t> / E</a:t>
                      </a:r>
                      <a:r>
                        <a:rPr lang="ko-KR" altLang="en-US" sz="1100" dirty="0"/>
                        <a:t>군집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95%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식도락</a:t>
                      </a:r>
                      <a:r>
                        <a:rPr lang="en-US" altLang="ko-KR" sz="1100" dirty="0"/>
                        <a:t>(QQ_1)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0.03887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-0.1565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-0.0041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쇼핑</a:t>
                      </a:r>
                      <a:r>
                        <a:rPr lang="en-US" altLang="ko-KR" sz="1100" dirty="0"/>
                        <a:t>(QQ_2)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0.0001557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-0.1256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-0.0401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자연경관</a:t>
                      </a:r>
                      <a:r>
                        <a:rPr lang="en-US" altLang="ko-KR" sz="1100" dirty="0"/>
                        <a:t>(QQ_3)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0.0008086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-0.2005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-0.0529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유적지</a:t>
                      </a:r>
                      <a:r>
                        <a:rPr lang="en-US" altLang="ko-KR" sz="1100" dirty="0"/>
                        <a:t>(QQ_4)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0.03982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-0.1567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-0.0038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전통문화</a:t>
                      </a:r>
                      <a:r>
                        <a:rPr lang="en-US" altLang="ko-KR" sz="1100" dirty="0"/>
                        <a:t>(QQ_5)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0.1682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-0.1218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0.0213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박물관</a:t>
                      </a:r>
                      <a:r>
                        <a:rPr lang="en-US" altLang="ko-KR" sz="1100" dirty="0"/>
                        <a:t>(QQ_6)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0.7587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-0.0796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0.0580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한류</a:t>
                      </a:r>
                      <a:r>
                        <a:rPr lang="en-US" altLang="ko-KR" sz="1100" dirty="0"/>
                        <a:t>(QQ_7)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0.04247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-0.0934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-0.0016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349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유흥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오락</a:t>
                      </a:r>
                      <a:r>
                        <a:rPr lang="en-US" altLang="ko-KR" sz="1100" dirty="0"/>
                        <a:t>(QQ_8)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0.00495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-0.1617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-0.0291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뷰티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의료</a:t>
                      </a:r>
                      <a:r>
                        <a:rPr lang="en-US" altLang="ko-KR" sz="1100" dirty="0"/>
                        <a:t>(QQ_9)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5.11e-12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-0.3254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-0.1857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301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스포츠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레저</a:t>
                      </a:r>
                      <a:r>
                        <a:rPr lang="en-US" altLang="ko-KR" sz="1100" dirty="0"/>
                        <a:t>(QQ_10)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0.5183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-0.0554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업무수행</a:t>
                      </a:r>
                      <a:r>
                        <a:rPr lang="en-US" altLang="ko-KR" sz="1100" dirty="0"/>
                        <a:t>(QQ_11)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&lt; 2.2e-16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0.2922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0.3895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교육</a:t>
                      </a:r>
                      <a:r>
                        <a:rPr lang="en-US" altLang="ko-KR" sz="1100" dirty="0"/>
                        <a:t>(QQ_12)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1.901e-10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0.0655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0.1229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시찰</a:t>
                      </a:r>
                      <a:r>
                        <a:rPr lang="en-US" altLang="ko-KR" sz="1100" dirty="0"/>
                        <a:t>(QQ_13)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0.0003799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0.0586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  <a:r>
                        <a:rPr lang="en-US" altLang="ko-KR" sz="1100" dirty="0"/>
                        <a:t>(QQ_14)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1.193e-11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0.1072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0.1925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748272E-FC03-4B8C-A08D-47FC2A89E455}"/>
              </a:ext>
            </a:extLst>
          </p:cNvPr>
          <p:cNvGraphicFramePr>
            <a:graphicFrameLocks/>
          </p:cNvGraphicFramePr>
          <p:nvPr/>
        </p:nvGraphicFramePr>
        <p:xfrm>
          <a:off x="6096000" y="1009198"/>
          <a:ext cx="5069840" cy="4607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140E8C-45A0-4694-8DBC-FD555E40B41F}"/>
              </a:ext>
            </a:extLst>
          </p:cNvPr>
          <p:cNvSpPr txBox="1"/>
          <p:nvPr/>
        </p:nvSpPr>
        <p:spPr>
          <a:xfrm>
            <a:off x="1893454" y="5711023"/>
            <a:ext cx="840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식도락</a:t>
            </a:r>
            <a:r>
              <a:rPr lang="en-US" altLang="ko-KR" dirty="0"/>
              <a:t>,</a:t>
            </a:r>
            <a:r>
              <a:rPr lang="ko-KR" altLang="en-US" dirty="0"/>
              <a:t> 쇼핑</a:t>
            </a:r>
            <a:r>
              <a:rPr lang="en-US" altLang="ko-KR" dirty="0"/>
              <a:t>, </a:t>
            </a:r>
            <a:r>
              <a:rPr lang="ko-KR" altLang="en-US" dirty="0"/>
              <a:t>자연경관</a:t>
            </a:r>
            <a:r>
              <a:rPr lang="en-US" altLang="ko-KR" dirty="0"/>
              <a:t>, </a:t>
            </a:r>
            <a:r>
              <a:rPr lang="ko-KR" altLang="en-US" dirty="0"/>
              <a:t>유적지</a:t>
            </a:r>
            <a:r>
              <a:rPr lang="en-US" altLang="ko-KR" dirty="0"/>
              <a:t>, </a:t>
            </a:r>
            <a:r>
              <a:rPr lang="ko-KR" altLang="en-US" dirty="0"/>
              <a:t>한류</a:t>
            </a:r>
            <a:r>
              <a:rPr lang="en-US" altLang="ko-KR" dirty="0"/>
              <a:t>, </a:t>
            </a:r>
            <a:r>
              <a:rPr lang="ko-KR" altLang="en-US" dirty="0"/>
              <a:t>유흥</a:t>
            </a:r>
            <a:r>
              <a:rPr lang="en-US" altLang="ko-KR" dirty="0"/>
              <a:t>/</a:t>
            </a:r>
            <a:r>
              <a:rPr lang="ko-KR" altLang="en-US" dirty="0"/>
              <a:t>오락</a:t>
            </a:r>
            <a:r>
              <a:rPr lang="en-US" altLang="ko-KR" dirty="0"/>
              <a:t>, </a:t>
            </a:r>
            <a:r>
              <a:rPr lang="ko-KR" altLang="en-US" dirty="0"/>
              <a:t>뷰티</a:t>
            </a:r>
            <a:r>
              <a:rPr lang="en-US" altLang="ko-KR" dirty="0"/>
              <a:t>/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업무수행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시찰</a:t>
            </a:r>
            <a:r>
              <a:rPr lang="en-US" altLang="ko-KR" dirty="0"/>
              <a:t>, </a:t>
            </a:r>
            <a:r>
              <a:rPr lang="ko-KR" altLang="en-US" dirty="0"/>
              <a:t>기타 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330985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52C90-4770-47BD-9720-7C2B4C2541C7}"/>
              </a:ext>
            </a:extLst>
          </p:cNvPr>
          <p:cNvSpPr txBox="1"/>
          <p:nvPr/>
        </p:nvSpPr>
        <p:spPr>
          <a:xfrm>
            <a:off x="286051" y="1269999"/>
            <a:ext cx="1010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E89DF-DD2B-4182-BD4F-7595A75FF1D3}"/>
              </a:ext>
            </a:extLst>
          </p:cNvPr>
          <p:cNvSpPr txBox="1"/>
          <p:nvPr/>
        </p:nvSpPr>
        <p:spPr>
          <a:xfrm>
            <a:off x="286049" y="2332352"/>
            <a:ext cx="1010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결론 및 마케팅 방안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T</a:t>
            </a:r>
            <a:r>
              <a:rPr lang="ko-KR" altLang="en-US" dirty="0"/>
              <a:t> 검정을 통해 </a:t>
            </a:r>
            <a:r>
              <a:rPr lang="ko-KR" altLang="en-US" dirty="0" err="1"/>
              <a:t>군집별</a:t>
            </a:r>
            <a:r>
              <a:rPr lang="ko-KR" altLang="en-US" dirty="0"/>
              <a:t> 관광 활동 차이 확인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다른 군집과 차이점을 보이는 활동에 대해 전략적인 마케팅 활용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6D048-9A7C-4FDA-9331-4AC1A15A1160}"/>
              </a:ext>
            </a:extLst>
          </p:cNvPr>
          <p:cNvSpPr txBox="1"/>
          <p:nvPr/>
        </p:nvSpPr>
        <p:spPr>
          <a:xfrm>
            <a:off x="286049" y="4179535"/>
            <a:ext cx="1010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공통과제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모든 군집에서 쇼핑과 자연경관 감상</a:t>
            </a:r>
            <a:r>
              <a:rPr lang="en-US" altLang="ko-KR" dirty="0"/>
              <a:t>, </a:t>
            </a:r>
            <a:r>
              <a:rPr lang="ko-KR" altLang="en-US" dirty="0"/>
              <a:t>유적지 방문이 높았으며 특히 쇼핑이 압도적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쇼핑 밀집 지역 파악 후 무슬림 국가의 만족도 확인 필요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만족도는 대부분 비슷한 성향을 보이고 있음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언어소통</a:t>
            </a:r>
            <a:r>
              <a:rPr lang="en-US" altLang="ko-KR" dirty="0"/>
              <a:t>, </a:t>
            </a:r>
            <a:r>
              <a:rPr lang="ko-KR" altLang="en-US" dirty="0"/>
              <a:t>관광안내 서비스</a:t>
            </a:r>
            <a:r>
              <a:rPr lang="en-US" altLang="ko-KR" dirty="0"/>
              <a:t>, </a:t>
            </a:r>
            <a:r>
              <a:rPr lang="ko-KR" altLang="en-US" dirty="0"/>
              <a:t>여행 경비에서 공통적으로 만족도가 낮음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026A62-7232-491F-840B-7A372E90B9BB}"/>
              </a:ext>
            </a:extLst>
          </p:cNvPr>
          <p:cNvSpPr/>
          <p:nvPr/>
        </p:nvSpPr>
        <p:spPr>
          <a:xfrm>
            <a:off x="0" y="-23186"/>
            <a:ext cx="12192000" cy="127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7A4CA076-3380-4344-8170-4FC251AD5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1019742"/>
            <a:ext cx="12192000" cy="266744"/>
          </a:xfrm>
          <a:prstGeom prst="rect">
            <a:avLst/>
          </a:prstGeom>
        </p:spPr>
      </p:pic>
      <p:pic>
        <p:nvPicPr>
          <p:cNvPr id="27" name="그림 26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DA0DACF4-4CE2-4DE2-B050-2E7AF4CC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BAA71F8-E4BE-4A78-9CB0-4D4F3EF7D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071605"/>
              </p:ext>
            </p:extLst>
          </p:nvPr>
        </p:nvGraphicFramePr>
        <p:xfrm>
          <a:off x="701040" y="416560"/>
          <a:ext cx="10901680" cy="614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32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BEEB0C-06D0-442F-93D8-BC4AB0CEB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5613"/>
              </p:ext>
            </p:extLst>
          </p:nvPr>
        </p:nvGraphicFramePr>
        <p:xfrm>
          <a:off x="1700978" y="1063745"/>
          <a:ext cx="6234479" cy="4724363"/>
        </p:xfrm>
        <a:graphic>
          <a:graphicData uri="http://schemas.openxmlformats.org/drawingml/2006/table">
            <a:tbl>
              <a:tblPr/>
              <a:tblGrid>
                <a:gridCol w="1831481">
                  <a:extLst>
                    <a:ext uri="{9D8B030D-6E8A-4147-A177-3AD203B41FA5}">
                      <a16:colId xmlns:a16="http://schemas.microsoft.com/office/drawing/2014/main" val="2883822700"/>
                    </a:ext>
                  </a:extLst>
                </a:gridCol>
                <a:gridCol w="884835">
                  <a:extLst>
                    <a:ext uri="{9D8B030D-6E8A-4147-A177-3AD203B41FA5}">
                      <a16:colId xmlns:a16="http://schemas.microsoft.com/office/drawing/2014/main" val="3114407898"/>
                    </a:ext>
                  </a:extLst>
                </a:gridCol>
                <a:gridCol w="869954">
                  <a:extLst>
                    <a:ext uri="{9D8B030D-6E8A-4147-A177-3AD203B41FA5}">
                      <a16:colId xmlns:a16="http://schemas.microsoft.com/office/drawing/2014/main" val="2943282353"/>
                    </a:ext>
                  </a:extLst>
                </a:gridCol>
                <a:gridCol w="879111">
                  <a:extLst>
                    <a:ext uri="{9D8B030D-6E8A-4147-A177-3AD203B41FA5}">
                      <a16:colId xmlns:a16="http://schemas.microsoft.com/office/drawing/2014/main" val="2469527459"/>
                    </a:ext>
                  </a:extLst>
                </a:gridCol>
                <a:gridCol w="899144">
                  <a:extLst>
                    <a:ext uri="{9D8B030D-6E8A-4147-A177-3AD203B41FA5}">
                      <a16:colId xmlns:a16="http://schemas.microsoft.com/office/drawing/2014/main" val="2272038077"/>
                    </a:ext>
                  </a:extLst>
                </a:gridCol>
                <a:gridCol w="869954">
                  <a:extLst>
                    <a:ext uri="{9D8B030D-6E8A-4147-A177-3AD203B41FA5}">
                      <a16:colId xmlns:a16="http://schemas.microsoft.com/office/drawing/2014/main" val="2470528746"/>
                    </a:ext>
                  </a:extLst>
                </a:gridCol>
              </a:tblGrid>
              <a:tr h="37957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44111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출입국 절차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4.50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7035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대중교통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4.54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4.50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9623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길찾기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4.09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25601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숙박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4.15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4.22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7359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음식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4.39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53344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쇼핑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364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관광안내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3.87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3.70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A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3.71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3672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관광지매력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4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4.63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42451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언어소통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B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7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363715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여행경비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3.57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3.55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3.68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6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3.61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3.65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38942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치안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4.19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7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C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23714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모바일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/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인터넷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3.88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4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64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52C90-4770-47BD-9720-7C2B4C2541C7}"/>
              </a:ext>
            </a:extLst>
          </p:cNvPr>
          <p:cNvSpPr txBox="1"/>
          <p:nvPr/>
        </p:nvSpPr>
        <p:spPr>
          <a:xfrm>
            <a:off x="286051" y="1269999"/>
            <a:ext cx="10109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dirty="0"/>
              <a:t>연구 배경</a:t>
            </a:r>
            <a:endParaRPr lang="en-US" altLang="ko-KR" dirty="0"/>
          </a:p>
          <a:p>
            <a:pPr algn="l"/>
            <a:r>
              <a:rPr lang="en-US" altLang="ko-KR" dirty="0"/>
              <a:t> : </a:t>
            </a:r>
            <a:r>
              <a:rPr lang="ko-KR" altLang="en-US" dirty="0"/>
              <a:t>포스트 코로나 시대 이후 </a:t>
            </a:r>
            <a:r>
              <a:rPr lang="ko-KR" altLang="en-US" u="sng" dirty="0"/>
              <a:t>무슬림 국가 관광객</a:t>
            </a:r>
            <a:r>
              <a:rPr lang="ko-KR" altLang="en-US" dirty="0"/>
              <a:t>의 방문과 소비가 증가 할 것으로 예상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E89DF-DD2B-4182-BD4F-7595A75FF1D3}"/>
              </a:ext>
            </a:extLst>
          </p:cNvPr>
          <p:cNvSpPr txBox="1"/>
          <p:nvPr/>
        </p:nvSpPr>
        <p:spPr>
          <a:xfrm>
            <a:off x="286049" y="2332352"/>
            <a:ext cx="1010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무슬림 국가 관광객을 대상으로 한 </a:t>
            </a:r>
            <a:r>
              <a:rPr lang="ko-KR" altLang="en-US" u="sng" dirty="0"/>
              <a:t>다각적 포지셔닝 전략</a:t>
            </a:r>
            <a:r>
              <a:rPr lang="ko-KR" altLang="en-US" dirty="0"/>
              <a:t> 필요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무슬림 국가 관광객의 빅데이터를 통해 특징별로 세분화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세분화 된 군집 분석을 통해 관광 형태 파악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/>
              <a:t>군집별</a:t>
            </a:r>
            <a:r>
              <a:rPr lang="ko-KR" altLang="en-US" dirty="0"/>
              <a:t> 관광 활동의 차이점 파악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6D048-9A7C-4FDA-9331-4AC1A15A1160}"/>
              </a:ext>
            </a:extLst>
          </p:cNvPr>
          <p:cNvSpPr txBox="1"/>
          <p:nvPr/>
        </p:nvSpPr>
        <p:spPr>
          <a:xfrm>
            <a:off x="286049" y="4179535"/>
            <a:ext cx="10109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활용 방안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연구를 통한 해당 군집의 </a:t>
            </a:r>
            <a:r>
              <a:rPr lang="ko-KR" altLang="en-US" u="sng" dirty="0"/>
              <a:t>여행 행태와 소비 형태를 파악</a:t>
            </a:r>
            <a:r>
              <a:rPr lang="ko-KR" altLang="en-US" dirty="0"/>
              <a:t>하여 유연한 마케팅 전략 및 대응 가능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외래 여행객의 </a:t>
            </a:r>
            <a:r>
              <a:rPr lang="ko-KR" altLang="en-US" u="sng" dirty="0"/>
              <a:t>만족도 사각지대</a:t>
            </a:r>
            <a:r>
              <a:rPr lang="ko-KR" altLang="en-US" dirty="0"/>
              <a:t> 파악 가능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다각적 포지셔닝 전략으로 만족도 변화 파악 후 전략 강화 및 수정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77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D0FE5-F8C6-459B-821F-C2DD8D5F402F}"/>
              </a:ext>
            </a:extLst>
          </p:cNvPr>
          <p:cNvSpPr txBox="1"/>
          <p:nvPr/>
        </p:nvSpPr>
        <p:spPr>
          <a:xfrm>
            <a:off x="973547" y="4006980"/>
            <a:ext cx="317633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2019 </a:t>
            </a:r>
            <a:r>
              <a:rPr lang="ko-KR" altLang="en-US" dirty="0"/>
              <a:t>외래관광객조사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2018 </a:t>
            </a:r>
            <a:r>
              <a:rPr lang="ko-KR" altLang="en-US" dirty="0"/>
              <a:t>외래관광객조사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7CF984C-3B42-40E6-9230-7875B95A5EA3}"/>
              </a:ext>
            </a:extLst>
          </p:cNvPr>
          <p:cNvSpPr/>
          <p:nvPr/>
        </p:nvSpPr>
        <p:spPr>
          <a:xfrm>
            <a:off x="8184679" y="1630655"/>
            <a:ext cx="3176336" cy="6235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 기법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66765A-AC55-4001-8035-1B8ACC12A964}"/>
              </a:ext>
            </a:extLst>
          </p:cNvPr>
          <p:cNvSpPr/>
          <p:nvPr/>
        </p:nvSpPr>
        <p:spPr>
          <a:xfrm>
            <a:off x="4408371" y="1612339"/>
            <a:ext cx="3176336" cy="6235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분석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AA3A89-50CD-4B2A-893C-70E62D844873}"/>
              </a:ext>
            </a:extLst>
          </p:cNvPr>
          <p:cNvSpPr/>
          <p:nvPr/>
        </p:nvSpPr>
        <p:spPr>
          <a:xfrm>
            <a:off x="628853" y="1612339"/>
            <a:ext cx="3176336" cy="6235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선택</a:t>
            </a:r>
            <a:endParaRPr lang="en-US" altLang="ko-KR" dirty="0"/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76C16E02-785D-4D22-8D41-80E9736BF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26" y="2575909"/>
            <a:ext cx="2583625" cy="872672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D1459324-F0F1-47EB-A92C-3A8CB235C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28" y="3489202"/>
            <a:ext cx="2106295" cy="905337"/>
          </a:xfrm>
          <a:prstGeom prst="rect">
            <a:avLst/>
          </a:prstGeom>
        </p:spPr>
      </p:pic>
      <p:pic>
        <p:nvPicPr>
          <p:cNvPr id="18" name="그림 1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DDE4B16-CC9B-44A7-A75E-6F206968E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20" y="4468645"/>
            <a:ext cx="2292160" cy="1071542"/>
          </a:xfrm>
          <a:prstGeom prst="rect">
            <a:avLst/>
          </a:prstGeom>
        </p:spPr>
      </p:pic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DA38DDB6-CC04-459A-9B94-8E05AF08D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01" y="2261273"/>
            <a:ext cx="2047240" cy="2047240"/>
          </a:xfrm>
          <a:prstGeom prst="rect">
            <a:avLst/>
          </a:prstGeom>
        </p:spPr>
      </p:pic>
      <p:pic>
        <p:nvPicPr>
          <p:cNvPr id="22" name="그림 21" descr="사람들이(가) 표시된 사진&#10;&#10;자동 생성된 설명">
            <a:extLst>
              <a:ext uri="{FF2B5EF4-FFF2-40B4-BE49-F238E27FC236}">
                <a16:creationId xmlns:a16="http://schemas.microsoft.com/office/drawing/2014/main" id="{B2EAA3AB-8A78-4F9E-B595-A21DF1E84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47" y="2575909"/>
            <a:ext cx="2463800" cy="1706182"/>
          </a:xfrm>
          <a:prstGeom prst="rect">
            <a:avLst/>
          </a:prstGeom>
        </p:spPr>
      </p:pic>
      <p:pic>
        <p:nvPicPr>
          <p:cNvPr id="25" name="그림 2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07DC47A-742E-4C0E-ACAF-4A3D638D4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36" y="4511995"/>
            <a:ext cx="1378021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5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D0FE5-F8C6-459B-821F-C2DD8D5F402F}"/>
              </a:ext>
            </a:extLst>
          </p:cNvPr>
          <p:cNvSpPr txBox="1"/>
          <p:nvPr/>
        </p:nvSpPr>
        <p:spPr>
          <a:xfrm>
            <a:off x="8028378" y="2243312"/>
            <a:ext cx="3642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2019</a:t>
            </a:r>
            <a:r>
              <a:rPr lang="ko-KR" altLang="en-US" dirty="0"/>
              <a:t>년 기준으로 변수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중동</a:t>
            </a:r>
            <a:r>
              <a:rPr lang="en-US" altLang="ko-KR" dirty="0"/>
              <a:t>, </a:t>
            </a:r>
            <a:r>
              <a:rPr lang="ko-KR" altLang="en-US" dirty="0"/>
              <a:t>비중동으로 구분하여 재범주화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활동 참여 여부에 대해 참여 여부 파악을 위해 해당 응답항목 별 변수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재방문 여부 보통 이하는 부정적으로 설정하여 재범주화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평균 지출 경비에서 이상치 응답항목 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분류 데이터에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err="1"/>
              <a:t>미발견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7E080-D4E7-4239-8F74-777592366316}"/>
              </a:ext>
            </a:extLst>
          </p:cNvPr>
          <p:cNvSpPr txBox="1"/>
          <p:nvPr/>
        </p:nvSpPr>
        <p:spPr>
          <a:xfrm>
            <a:off x="8210491" y="1689314"/>
            <a:ext cx="327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내용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9B688DE-0D69-4190-B2F3-5F942FC6D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16888"/>
              </p:ext>
            </p:extLst>
          </p:nvPr>
        </p:nvGraphicFramePr>
        <p:xfrm>
          <a:off x="992996" y="1873980"/>
          <a:ext cx="6605189" cy="3834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297">
                  <a:extLst>
                    <a:ext uri="{9D8B030D-6E8A-4147-A177-3AD203B41FA5}">
                      <a16:colId xmlns:a16="http://schemas.microsoft.com/office/drawing/2014/main" val="2022443141"/>
                    </a:ext>
                  </a:extLst>
                </a:gridCol>
                <a:gridCol w="1293636">
                  <a:extLst>
                    <a:ext uri="{9D8B030D-6E8A-4147-A177-3AD203B41FA5}">
                      <a16:colId xmlns:a16="http://schemas.microsoft.com/office/drawing/2014/main" val="3065443643"/>
                    </a:ext>
                  </a:extLst>
                </a:gridCol>
                <a:gridCol w="4379256">
                  <a:extLst>
                    <a:ext uri="{9D8B030D-6E8A-4147-A177-3AD203B41FA5}">
                      <a16:colId xmlns:a16="http://schemas.microsoft.com/office/drawing/2014/main" val="2043608539"/>
                    </a:ext>
                  </a:extLst>
                </a:gridCol>
              </a:tblGrid>
              <a:tr h="4566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변수내용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변수명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변수값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응답항목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115882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주요 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방한목적 </a:t>
                      </a:r>
                      <a:endParaRPr lang="ko-KR" altLang="en-US" sz="11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Q5_1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</a:t>
                      </a:r>
                      <a:r>
                        <a:rPr lang="ko-KR" altLang="en-US" sz="1100" u="none" strike="noStrike" dirty="0">
                          <a:effectLst/>
                        </a:rPr>
                        <a:t>여가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위락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휴가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</a:t>
                      </a:r>
                      <a:r>
                        <a:rPr lang="ko-KR" altLang="en-US" sz="1100" u="none" strike="noStrike" dirty="0">
                          <a:effectLst/>
                        </a:rPr>
                        <a:t>사업 또는 전문활동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</a:t>
                      </a:r>
                      <a:r>
                        <a:rPr lang="ko-KR" altLang="en-US" sz="1100" u="none" strike="noStrike" dirty="0">
                          <a:effectLst/>
                        </a:rPr>
                        <a:t>교육 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/ 4: </a:t>
                      </a:r>
                      <a:r>
                        <a:rPr lang="ko-KR" altLang="en-US" sz="1100" u="none" strike="noStrike" dirty="0">
                          <a:effectLst/>
                        </a:rPr>
                        <a:t>종교 및 순례 </a:t>
                      </a:r>
                      <a:r>
                        <a:rPr lang="en-US" altLang="ko-KR" sz="1100" u="none" strike="noStrike" dirty="0">
                          <a:effectLst/>
                        </a:rPr>
                        <a:t>/ 5: </a:t>
                      </a:r>
                      <a:r>
                        <a:rPr lang="ko-KR" altLang="en-US" sz="1100" u="none" strike="noStrike" dirty="0">
                          <a:effectLst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90538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주요 활동 참여 여부 </a:t>
                      </a:r>
                      <a:endParaRPr lang="ko-KR" altLang="en-US" sz="11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QQ_1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~ QQ_14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</a:t>
                      </a:r>
                      <a:r>
                        <a:rPr lang="ko-KR" altLang="en-US" sz="1100" u="none" strike="noStrike" dirty="0">
                          <a:effectLst/>
                        </a:rPr>
                        <a:t>참여 </a:t>
                      </a:r>
                      <a:r>
                        <a:rPr lang="en-US" altLang="ko-KR" sz="1100" u="none" strike="noStrike" dirty="0">
                          <a:effectLst/>
                        </a:rPr>
                        <a:t>/ 0: </a:t>
                      </a:r>
                      <a:r>
                        <a:rPr lang="ko-KR" altLang="en-US" sz="1100" u="none" strike="noStrike" dirty="0">
                          <a:effectLst/>
                        </a:rPr>
                        <a:t>참여하지 않음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869095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항목별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만족도</a:t>
                      </a:r>
                      <a:endParaRPr lang="en-US" altLang="ko-KR" sz="1100" u="none" strike="noStrike" dirty="0">
                        <a:effectLst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Q15_2A1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~ Q15_2A12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0: </a:t>
                      </a:r>
                      <a:r>
                        <a:rPr lang="ko-KR" altLang="en-US" sz="1100" u="none" strike="noStrike" dirty="0">
                          <a:effectLst/>
                        </a:rPr>
                        <a:t>해당 없음 </a:t>
                      </a:r>
                      <a:r>
                        <a:rPr lang="en-US" altLang="ko-KR" sz="1100" u="none" strike="noStrike" dirty="0">
                          <a:effectLst/>
                        </a:rPr>
                        <a:t>/ 1: </a:t>
                      </a:r>
                      <a:r>
                        <a:rPr lang="ko-KR" altLang="en-US" sz="1100" u="none" strike="noStrike" dirty="0">
                          <a:effectLst/>
                        </a:rPr>
                        <a:t>매우 불만족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</a:t>
                      </a:r>
                      <a:r>
                        <a:rPr lang="ko-KR" altLang="en-US" sz="1100" u="none" strike="noStrike" dirty="0">
                          <a:effectLst/>
                        </a:rPr>
                        <a:t>대체로 불만족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</a:t>
                      </a:r>
                      <a:r>
                        <a:rPr lang="ko-KR" altLang="en-US" sz="1100" u="none" strike="noStrike" dirty="0">
                          <a:effectLst/>
                        </a:rPr>
                        <a:t>보통 </a:t>
                      </a:r>
                      <a:r>
                        <a:rPr lang="en-US" altLang="ko-KR" sz="1100" u="none" strike="noStrike" dirty="0">
                          <a:effectLst/>
                        </a:rPr>
                        <a:t>/ 4: </a:t>
                      </a:r>
                      <a:r>
                        <a:rPr lang="ko-KR" altLang="en-US" sz="1100" u="none" strike="noStrike" dirty="0">
                          <a:effectLst/>
                        </a:rPr>
                        <a:t>대체로 만족 </a:t>
                      </a:r>
                      <a:r>
                        <a:rPr lang="en-US" altLang="ko-KR" sz="1100" u="none" strike="noStrike" dirty="0">
                          <a:effectLst/>
                        </a:rPr>
                        <a:t>/ 5: </a:t>
                      </a:r>
                      <a:r>
                        <a:rPr lang="ko-KR" altLang="en-US" sz="1100" u="none" strike="noStrike" dirty="0">
                          <a:effectLst/>
                        </a:rPr>
                        <a:t>매우 만족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574978"/>
                  </a:ext>
                </a:extLst>
              </a:tr>
              <a:tr h="6374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인 평균 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지출 경비  </a:t>
                      </a:r>
                      <a:endParaRPr lang="ko-KR" altLang="en-US" sz="11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CQ14_1T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 ~ 500$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 ~1,000$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 ~1,500$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</a:t>
                      </a:r>
                      <a:br>
                        <a:rPr lang="en-US" altLang="ko-KR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4:  ~2,000$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5:  ~ 3,000$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6: 3,000$</a:t>
                      </a:r>
                      <a:r>
                        <a:rPr lang="ko-KR" altLang="en-US" sz="1100" u="none" strike="noStrike" dirty="0">
                          <a:effectLst/>
                        </a:rPr>
                        <a:t>초과 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</a:p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7: </a:t>
                      </a:r>
                      <a:r>
                        <a:rPr lang="ko-KR" altLang="en-US" sz="1100" u="none" strike="noStrike" dirty="0">
                          <a:effectLst/>
                        </a:rPr>
                        <a:t>최대금액 초과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304932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국가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D_COU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0: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비중동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/ 1: </a:t>
                      </a:r>
                      <a:r>
                        <a:rPr lang="ko-KR" altLang="en-US" sz="1100" u="none" strike="noStrike" dirty="0">
                          <a:effectLst/>
                        </a:rPr>
                        <a:t>중동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381706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성별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D_GEN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</a:t>
                      </a:r>
                      <a:r>
                        <a:rPr lang="ko-KR" altLang="en-US" sz="1100" u="none" strike="noStrike" dirty="0">
                          <a:effectLst/>
                        </a:rPr>
                        <a:t>남성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</a:t>
                      </a:r>
                      <a:r>
                        <a:rPr lang="ko-KR" altLang="en-US" sz="1100" u="none" strike="noStrike" dirty="0">
                          <a:effectLst/>
                        </a:rPr>
                        <a:t>여성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977127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연령별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D_AGE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15-20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21-30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31-40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4: 41-50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/ 5: 51-60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6: 61</a:t>
                      </a:r>
                      <a:r>
                        <a:rPr lang="ko-KR" altLang="en-US" sz="1100" u="none" strike="noStrike" dirty="0">
                          <a:effectLst/>
                        </a:rPr>
                        <a:t>세 이상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35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8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C30BE-8561-45F5-AF06-50B1626DA7DD}"/>
              </a:ext>
            </a:extLst>
          </p:cNvPr>
          <p:cNvSpPr txBox="1"/>
          <p:nvPr/>
        </p:nvSpPr>
        <p:spPr>
          <a:xfrm>
            <a:off x="808522" y="1209201"/>
            <a:ext cx="993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 </a:t>
            </a:r>
            <a:r>
              <a:rPr lang="en-US" altLang="ko-KR" b="1" dirty="0"/>
              <a:t>K-</a:t>
            </a:r>
            <a:r>
              <a:rPr lang="ko-KR" altLang="en-US" b="1" dirty="0"/>
              <a:t> 평균 군집화</a:t>
            </a:r>
            <a:r>
              <a:rPr lang="en-US" altLang="ko-KR" b="1" dirty="0"/>
              <a:t>(K-Means)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데이터를 </a:t>
            </a:r>
            <a:r>
              <a:rPr lang="en-US" altLang="ko-KR" dirty="0"/>
              <a:t>k</a:t>
            </a:r>
            <a:r>
              <a:rPr lang="ko-KR" altLang="en-US" dirty="0"/>
              <a:t>개의 클러스터로 묶는 알고리즘으로</a:t>
            </a:r>
            <a:r>
              <a:rPr lang="en-US" altLang="ko-KR" dirty="0"/>
              <a:t>, </a:t>
            </a:r>
            <a:r>
              <a:rPr lang="ko-KR" altLang="en-US" dirty="0"/>
              <a:t>각 클러스터와 거리 차이의 분산을 최소화하는 방식으로 동작한다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</a:t>
            </a:r>
            <a:r>
              <a:rPr lang="ko-KR" altLang="en-US" dirty="0"/>
              <a:t>의 </a:t>
            </a:r>
            <a:r>
              <a:rPr lang="en-US" altLang="ko-KR" dirty="0" err="1"/>
              <a:t>factoextra</a:t>
            </a:r>
            <a:r>
              <a:rPr lang="en-US" altLang="ko-KR" dirty="0"/>
              <a:t> </a:t>
            </a:r>
            <a:r>
              <a:rPr lang="ko-KR" altLang="en-US" dirty="0"/>
              <a:t>라이브러리 사용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22B4E-5260-460C-B0E5-056BBB097627}"/>
              </a:ext>
            </a:extLst>
          </p:cNvPr>
          <p:cNvSpPr txBox="1"/>
          <p:nvPr/>
        </p:nvSpPr>
        <p:spPr>
          <a:xfrm>
            <a:off x="842210" y="2634054"/>
            <a:ext cx="986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 요인 설정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최적의 </a:t>
            </a:r>
            <a:r>
              <a:rPr lang="en-US" altLang="ko-KR" dirty="0"/>
              <a:t>k</a:t>
            </a:r>
            <a:r>
              <a:rPr lang="ko-KR" altLang="en-US" dirty="0"/>
              <a:t>값을 구하기 위해 분석 요인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갭방식을 이용한 최적의 </a:t>
            </a:r>
            <a:r>
              <a:rPr lang="ko-KR" altLang="en-US" dirty="0" err="1"/>
              <a:t>군집수</a:t>
            </a:r>
            <a:r>
              <a:rPr lang="ko-KR" altLang="en-US" dirty="0"/>
              <a:t>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D20F6-87BB-47BB-8563-4AEFD06E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2" y="4047494"/>
            <a:ext cx="10945486" cy="11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1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084CA-CC9F-4C8A-9C51-A46938C37881}"/>
              </a:ext>
            </a:extLst>
          </p:cNvPr>
          <p:cNvSpPr txBox="1"/>
          <p:nvPr/>
        </p:nvSpPr>
        <p:spPr>
          <a:xfrm>
            <a:off x="980756" y="1273384"/>
            <a:ext cx="9865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 요인 결정 결과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첫번째 분석 요인 </a:t>
            </a:r>
            <a:r>
              <a:rPr lang="en-US" altLang="ko-KR" dirty="0"/>
              <a:t>(</a:t>
            </a:r>
            <a:r>
              <a:rPr lang="ko-KR" altLang="en-US" dirty="0"/>
              <a:t>방한 목적</a:t>
            </a:r>
            <a:r>
              <a:rPr lang="en-US" altLang="ko-KR" dirty="0"/>
              <a:t>, </a:t>
            </a:r>
            <a:r>
              <a:rPr lang="ko-KR" altLang="en-US" dirty="0"/>
              <a:t>평균 지출 경비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)</a:t>
            </a:r>
            <a:r>
              <a:rPr lang="ko-KR" altLang="en-US" dirty="0"/>
              <a:t>이 적합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최적의 군집 개수는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적합성은 </a:t>
            </a:r>
            <a:r>
              <a:rPr lang="en-US" altLang="ko-KR" dirty="0"/>
              <a:t>68.2%</a:t>
            </a:r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96F43E0-3F36-4B5D-A4AF-14AEBBD0D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33" y="2895532"/>
            <a:ext cx="4464279" cy="1346269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332E2CBB-62C9-4E8F-A55F-6A81C49CC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33" y="4944326"/>
            <a:ext cx="3181514" cy="571529"/>
          </a:xfrm>
          <a:prstGeom prst="rect">
            <a:avLst/>
          </a:prstGeom>
        </p:spPr>
      </p:pic>
      <p:pic>
        <p:nvPicPr>
          <p:cNvPr id="16" name="그림 15" descr="지도이(가) 표시된 사진&#10;&#10;자동 생성된 설명">
            <a:extLst>
              <a:ext uri="{FF2B5EF4-FFF2-40B4-BE49-F238E27FC236}">
                <a16:creationId xmlns:a16="http://schemas.microsoft.com/office/drawing/2014/main" id="{001F8E6A-EA76-4A10-A9A8-DA03EB6EB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" y="2632364"/>
            <a:ext cx="5126182" cy="39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5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3009A04-1903-4A6E-8B56-26BDCE21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1" y="1273384"/>
            <a:ext cx="4732989" cy="4893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1AA10-E9C9-4F7C-848D-62D40C40EFA7}"/>
              </a:ext>
            </a:extLst>
          </p:cNvPr>
          <p:cNvSpPr txBox="1"/>
          <p:nvPr/>
        </p:nvSpPr>
        <p:spPr>
          <a:xfrm>
            <a:off x="5214948" y="1365806"/>
            <a:ext cx="260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l"/>
            <a:r>
              <a:rPr lang="ko-KR" altLang="en-US" dirty="0"/>
              <a:t>가장 높은 밀집도를 보인 그룹은 </a:t>
            </a:r>
            <a:r>
              <a:rPr lang="en-US" altLang="ko-KR" dirty="0"/>
              <a:t>C </a:t>
            </a:r>
            <a:r>
              <a:rPr lang="ko-KR" altLang="en-US" dirty="0"/>
              <a:t>그룹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l"/>
            <a:r>
              <a:rPr lang="ko-KR" altLang="en-US" dirty="0"/>
              <a:t>가장 낮은 밀집도를 보인 그룹은 </a:t>
            </a:r>
            <a:r>
              <a:rPr lang="en-US" altLang="ko-KR" dirty="0"/>
              <a:t>E </a:t>
            </a:r>
            <a:r>
              <a:rPr lang="ko-KR" altLang="en-US" dirty="0"/>
              <a:t>그룹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X </a:t>
            </a:r>
            <a:r>
              <a:rPr lang="ko-KR" altLang="en-US" dirty="0"/>
              <a:t>축은 국가와 </a:t>
            </a:r>
            <a:r>
              <a:rPr lang="en-US" altLang="ko-KR" dirty="0"/>
              <a:t>1</a:t>
            </a:r>
            <a:r>
              <a:rPr lang="ko-KR" altLang="en-US" dirty="0"/>
              <a:t>인당 평균 소비 금액이 주요인으로 적용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축은 </a:t>
            </a:r>
            <a:r>
              <a:rPr lang="en-US" altLang="ko-KR" dirty="0"/>
              <a:t>1</a:t>
            </a:r>
            <a:r>
              <a:rPr lang="ko-KR" altLang="en-US" dirty="0"/>
              <a:t>인당 평균 소비 금액이 과 성별이 주 요인으로 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66FBF6-0D0B-461A-A797-177693D3A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17" y="912981"/>
            <a:ext cx="4180183" cy="266333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661AED8-0D7F-4C1F-B582-A4E208597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892" y="3635325"/>
            <a:ext cx="3882856" cy="29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5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1345</Words>
  <Application>Microsoft Office PowerPoint</Application>
  <PresentationFormat>와이드스크린</PresentationFormat>
  <Paragraphs>408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돋움</vt:lpstr>
      <vt:lpstr>맑은 고딕</vt:lpstr>
      <vt:lpstr>서울남산체 EB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원중 김</dc:creator>
  <cp:lastModifiedBy>원중 김</cp:lastModifiedBy>
  <cp:revision>5</cp:revision>
  <dcterms:created xsi:type="dcterms:W3CDTF">2020-08-11T02:49:08Z</dcterms:created>
  <dcterms:modified xsi:type="dcterms:W3CDTF">2020-08-11T04:47:18Z</dcterms:modified>
</cp:coreProperties>
</file>