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88" r:id="rId2"/>
    <p:sldMasterId id="2147483776" r:id="rId3"/>
  </p:sldMasterIdLst>
  <p:sldIdLst>
    <p:sldId id="260" r:id="rId4"/>
    <p:sldId id="278" r:id="rId5"/>
    <p:sldId id="283" r:id="rId6"/>
    <p:sldId id="273" r:id="rId7"/>
    <p:sldId id="291" r:id="rId8"/>
    <p:sldId id="285" r:id="rId9"/>
    <p:sldId id="293" r:id="rId10"/>
    <p:sldId id="275" r:id="rId11"/>
    <p:sldId id="281" r:id="rId12"/>
    <p:sldId id="294" r:id="rId13"/>
    <p:sldId id="282" r:id="rId14"/>
    <p:sldId id="295" r:id="rId15"/>
    <p:sldId id="296" r:id="rId16"/>
    <p:sldId id="298" r:id="rId17"/>
    <p:sldId id="257" r:id="rId18"/>
    <p:sldId id="265" r:id="rId19"/>
    <p:sldId id="266" r:id="rId20"/>
    <p:sldId id="288" r:id="rId21"/>
    <p:sldId id="299" r:id="rId22"/>
    <p:sldId id="289" r:id="rId23"/>
    <p:sldId id="286" r:id="rId24"/>
    <p:sldId id="300" r:id="rId25"/>
    <p:sldId id="292" r:id="rId26"/>
    <p:sldId id="297" r:id="rId27"/>
    <p:sldId id="30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9104471@office.khu.ac.kr" initials="2" lastIdx="2" clrIdx="0">
    <p:extLst>
      <p:ext uri="{19B8F6BF-5375-455C-9EA6-DF929625EA0E}">
        <p15:presenceInfo xmlns:p15="http://schemas.microsoft.com/office/powerpoint/2012/main" userId="2009104471@office.kh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C2C"/>
    <a:srgbClr val="EEAC08"/>
    <a:srgbClr val="FACDAC"/>
    <a:srgbClr val="1CADE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1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ownloads\TourStat_2020-08-08%20(2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esktop\ppt\1&#51064;%20&#54217;&#44512;%20&#51648;&#52636;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cap="none" spc="5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j-cs"/>
              </a:defRPr>
            </a:pP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2015-2019 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지역 </a:t>
            </a:r>
            <a:r>
              <a:rPr lang="ko-KR" sz="1600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입국객</a:t>
            </a:r>
            <a:endParaRPr lang="en-US" altLang="ko-KR" sz="16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>
              <a:defRPr sz="1600">
                <a:latin typeface="포천 오성과 한음 Bold" panose="020B0803000000000000" pitchFamily="50" charset="-127"/>
                <a:ea typeface="포천 오성과 한음 Bold" panose="020B0803000000000000" pitchFamily="50" charset="-127"/>
              </a:defRPr>
            </a:pP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(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단위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명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)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</a:p>
        </c:rich>
      </c:tx>
      <c:layout>
        <c:manualLayout>
          <c:xMode val="edge"/>
          <c:yMode val="edge"/>
          <c:x val="0.15559970888928015"/>
          <c:y val="3.5971307414633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cap="none" spc="50" normalizeH="0" baseline="0">
              <a:solidFill>
                <a:schemeClr val="tx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'TourStat_2020-08-08 (2)'!$K$6</c:f>
              <c:strCache>
                <c:ptCount val="1"/>
                <c:pt idx="0">
                  <c:v>중 동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'TourStat_2020-08-08 (2)'!$L$5:$P$5</c:f>
              <c:strCache>
                <c:ptCount val="5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  <c:pt idx="4">
                  <c:v>2019년</c:v>
                </c:pt>
              </c:strCache>
            </c:strRef>
          </c:cat>
          <c:val>
            <c:numRef>
              <c:f>'TourStat_2020-08-08 (2)'!$L$6:$P$6</c:f>
              <c:numCache>
                <c:formatCode>#,##0</c:formatCode>
                <c:ptCount val="5"/>
                <c:pt idx="0">
                  <c:v>194143</c:v>
                </c:pt>
                <c:pt idx="1">
                  <c:v>221604</c:v>
                </c:pt>
                <c:pt idx="2">
                  <c:v>247971</c:v>
                </c:pt>
                <c:pt idx="3">
                  <c:v>271017</c:v>
                </c:pt>
                <c:pt idx="4">
                  <c:v>291354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B-4911-B85D-7AC1A435A7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5592280"/>
        <c:axId val="585592608"/>
      </c:barChart>
      <c:catAx>
        <c:axId val="585592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  <a:cs typeface="+mn-cs"/>
                  </a:defRPr>
                </a:pPr>
                <a:r>
                  <a:rPr lang="en-US" sz="900" dirty="0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2019 </a:t>
                </a:r>
                <a:r>
                  <a:rPr lang="ko-KR" sz="900" dirty="0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출입국관광통계</a:t>
                </a:r>
              </a:p>
            </c:rich>
          </c:tx>
          <c:layout>
            <c:manualLayout>
              <c:xMode val="edge"/>
              <c:yMode val="edge"/>
              <c:x val="0.72120398847638256"/>
              <c:y val="0.940118113844985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2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585592608"/>
        <c:crosses val="autoZero"/>
        <c:auto val="1"/>
        <c:lblAlgn val="ctr"/>
        <c:lblOffset val="100"/>
        <c:noMultiLvlLbl val="0"/>
      </c:catAx>
      <c:valAx>
        <c:axId val="585592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8559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j-cs"/>
              </a:defRPr>
            </a:pP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외래관광객 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 지출 경비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(</a:t>
            </a:r>
            <a:r>
              <a:rPr 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단위</a:t>
            </a:r>
            <a:r>
              <a:rPr lang="en-US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$)</a:t>
            </a:r>
            <a:endParaRPr lang="ko-KR" sz="16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'1인 평균 지출'!$B$1:$B$2</c:f>
              <c:strCache>
                <c:ptCount val="2"/>
                <c:pt idx="0">
                  <c:v>2019</c:v>
                </c:pt>
                <c:pt idx="1">
                  <c:v>9.평균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68-47A4-AAAA-9EF7D62C146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68-47A4-AAAA-9EF7D62C1468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68-47A4-AAAA-9EF7D62C1468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68-47A4-AAAA-9EF7D62C146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A68-47A4-AAAA-9EF7D62C1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'1인 평균 지출'!$A$3:$A$27</c:f>
              <c:strCache>
                <c:ptCount val="5"/>
                <c:pt idx="0">
                  <c:v>일본</c:v>
                </c:pt>
                <c:pt idx="1">
                  <c:v>중국</c:v>
                </c:pt>
                <c:pt idx="2">
                  <c:v>중동전체</c:v>
                </c:pt>
                <c:pt idx="3">
                  <c:v>GCC</c:v>
                </c:pt>
                <c:pt idx="4">
                  <c:v>전체 평균</c:v>
                </c:pt>
              </c:strCache>
              <c:extLst/>
            </c:strRef>
          </c:cat>
          <c:val>
            <c:numRef>
              <c:f>'1인 평균 지출'!$B$3:$B$27</c:f>
              <c:numCache>
                <c:formatCode>#,##0.00</c:formatCode>
                <c:ptCount val="5"/>
                <c:pt idx="0" formatCode="General">
                  <c:v>758.9</c:v>
                </c:pt>
                <c:pt idx="1">
                  <c:v>1632.6</c:v>
                </c:pt>
                <c:pt idx="2">
                  <c:v>1696.5</c:v>
                </c:pt>
                <c:pt idx="3">
                  <c:v>2558.8000000000002</c:v>
                </c:pt>
                <c:pt idx="4">
                  <c:v>1275.72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2A68-47A4-AAAA-9EF7D62C14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464400400"/>
        <c:axId val="617167664"/>
      </c:barChart>
      <c:catAx>
        <c:axId val="464400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617167664"/>
        <c:crosses val="autoZero"/>
        <c:auto val="1"/>
        <c:lblAlgn val="ctr"/>
        <c:lblOffset val="100"/>
        <c:noMultiLvlLbl val="0"/>
      </c:catAx>
      <c:valAx>
        <c:axId val="617167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  <a:cs typeface="+mn-cs"/>
                  </a:defRPr>
                </a:pPr>
                <a:r>
                  <a:rPr lang="en-US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2019 </a:t>
                </a:r>
                <a:r>
                  <a:rPr lang="ko-KR">
                    <a:latin typeface="포천 오성과 한음 Bold" panose="020B0803000000000000" pitchFamily="50" charset="-127"/>
                    <a:ea typeface="포천 오성과 한음 Bold" panose="020B0803000000000000" pitchFamily="50" charset="-127"/>
                  </a:rPr>
                  <a:t>한국외래관광객 조사</a:t>
                </a:r>
              </a:p>
            </c:rich>
          </c:tx>
          <c:layout>
            <c:manualLayout>
              <c:xMode val="edge"/>
              <c:yMode val="edge"/>
              <c:x val="0.73779452880959995"/>
              <c:y val="0.886296262172132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포천 오성과 한음 Bold" panose="020B0803000000000000" pitchFamily="50" charset="-127"/>
                  <a:ea typeface="포천 오성과 한음 Bold" panose="020B0803000000000000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46440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r>
              <a:rPr lang="ko-KR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Sheet3!$B$2:$B$15</c:f>
              <c:numCache>
                <c:formatCode>0.0000</c:formatCode>
                <c:ptCount val="14"/>
                <c:pt idx="0">
                  <c:v>0.59708737999999995</c:v>
                </c:pt>
                <c:pt idx="1">
                  <c:v>0.94951456000000001</c:v>
                </c:pt>
                <c:pt idx="2">
                  <c:v>0.74466019000000006</c:v>
                </c:pt>
                <c:pt idx="3">
                  <c:v>0.67961165000000001</c:v>
                </c:pt>
                <c:pt idx="4">
                  <c:v>0.43786407999999999</c:v>
                </c:pt>
                <c:pt idx="5">
                  <c:v>0.32815534000000002</c:v>
                </c:pt>
                <c:pt idx="6">
                  <c:v>0.17961165000000001</c:v>
                </c:pt>
                <c:pt idx="7">
                  <c:v>0.1961165</c:v>
                </c:pt>
                <c:pt idx="8">
                  <c:v>9.2233010000000004E-2</c:v>
                </c:pt>
                <c:pt idx="9">
                  <c:v>0.11262136</c:v>
                </c:pt>
                <c:pt idx="10">
                  <c:v>0.26116505000000001</c:v>
                </c:pt>
                <c:pt idx="11">
                  <c:v>6.7961170000000001E-2</c:v>
                </c:pt>
                <c:pt idx="12">
                  <c:v>2.912621E-2</c:v>
                </c:pt>
                <c:pt idx="13">
                  <c:v>0.25339800000000001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C-43F8-A90A-CF8B4414050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Sheet3!$C$2:$C$15</c:f>
              <c:numCache>
                <c:formatCode>0.0000</c:formatCode>
                <c:ptCount val="14"/>
                <c:pt idx="0">
                  <c:v>0.59017713000000005</c:v>
                </c:pt>
                <c:pt idx="1">
                  <c:v>0.98953301000000005</c:v>
                </c:pt>
                <c:pt idx="2">
                  <c:v>0.76650563999999999</c:v>
                </c:pt>
                <c:pt idx="3">
                  <c:v>0.70853462</c:v>
                </c:pt>
                <c:pt idx="4">
                  <c:v>0.48309179000000002</c:v>
                </c:pt>
                <c:pt idx="5">
                  <c:v>0.38888888999999999</c:v>
                </c:pt>
                <c:pt idx="6">
                  <c:v>0.22383253</c:v>
                </c:pt>
                <c:pt idx="7">
                  <c:v>0.18276972999999999</c:v>
                </c:pt>
                <c:pt idx="8">
                  <c:v>0.10305958</c:v>
                </c:pt>
                <c:pt idx="9">
                  <c:v>0.10950081</c:v>
                </c:pt>
                <c:pt idx="10">
                  <c:v>0.11996779</c:v>
                </c:pt>
                <c:pt idx="11">
                  <c:v>6.1996780000000001E-2</c:v>
                </c:pt>
                <c:pt idx="12">
                  <c:v>1.3687599999999999E-2</c:v>
                </c:pt>
                <c:pt idx="13">
                  <c:v>0.26892110000000002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C-43F8-A90A-CF8B44140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700143"/>
        <c:axId val="1585856031"/>
      </c:barChart>
      <c:catAx>
        <c:axId val="169070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585856031"/>
        <c:crosses val="autoZero"/>
        <c:auto val="1"/>
        <c:lblAlgn val="ctr"/>
        <c:lblOffset val="100"/>
        <c:noMultiLvlLbl val="0"/>
      </c:catAx>
      <c:valAx>
        <c:axId val="158585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690700143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포천 오성과 한음 Bold" panose="020B0803000000000000" pitchFamily="50" charset="-127"/>
          <a:ea typeface="포천 오성과 한음 Bold" panose="020B0803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r>
              <a:rPr lang="ko-KR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0-4C2D-B516-D4B99F5760B4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Sheet4!$C$2:$C$15</c:f>
              <c:numCache>
                <c:formatCode>General</c:formatCode>
                <c:ptCount val="14"/>
                <c:pt idx="0">
                  <c:v>0.35746605999999997</c:v>
                </c:pt>
                <c:pt idx="1">
                  <c:v>0.96380089999999996</c:v>
                </c:pt>
                <c:pt idx="2">
                  <c:v>0.57013575000000005</c:v>
                </c:pt>
                <c:pt idx="3">
                  <c:v>0.56787330000000003</c:v>
                </c:pt>
                <c:pt idx="4">
                  <c:v>0.32579185999999999</c:v>
                </c:pt>
                <c:pt idx="5">
                  <c:v>0.32126696999999999</c:v>
                </c:pt>
                <c:pt idx="6">
                  <c:v>0.11085973</c:v>
                </c:pt>
                <c:pt idx="7">
                  <c:v>0.20588234999999999</c:v>
                </c:pt>
                <c:pt idx="8">
                  <c:v>0.30995475</c:v>
                </c:pt>
                <c:pt idx="9">
                  <c:v>7.2398190000000001E-2</c:v>
                </c:pt>
                <c:pt idx="10">
                  <c:v>0.27149320999999998</c:v>
                </c:pt>
                <c:pt idx="11">
                  <c:v>0.12443439000000001</c:v>
                </c:pt>
                <c:pt idx="12">
                  <c:v>4.072398E-2</c:v>
                </c:pt>
                <c:pt idx="13">
                  <c:v>0.22171946000000001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0-4C2D-B516-D4B99F576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9718399"/>
        <c:axId val="1785950063"/>
      </c:barChart>
      <c:catAx>
        <c:axId val="187971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785950063"/>
        <c:crosses val="autoZero"/>
        <c:auto val="1"/>
        <c:lblAlgn val="ctr"/>
        <c:lblOffset val="100"/>
        <c:noMultiLvlLbl val="0"/>
      </c:catAx>
      <c:valAx>
        <c:axId val="178595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87971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포천 오성과 한음 Bold" panose="020B0803000000000000" pitchFamily="50" charset="-127"/>
          <a:ea typeface="포천 오성과 한음 Bold" panose="020B0803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r>
              <a:rPr lang="ko-KR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E-44D7-B619-2774D67766E8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Sheet5!$C$2:$C$15</c:f>
              <c:numCache>
                <c:formatCode>General</c:formatCode>
                <c:ptCount val="14"/>
                <c:pt idx="0">
                  <c:v>0.444954128</c:v>
                </c:pt>
                <c:pt idx="1">
                  <c:v>0.93577981700000001</c:v>
                </c:pt>
                <c:pt idx="2">
                  <c:v>0.66972477100000005</c:v>
                </c:pt>
                <c:pt idx="3">
                  <c:v>0.58256880700000002</c:v>
                </c:pt>
                <c:pt idx="4">
                  <c:v>0.32568807300000002</c:v>
                </c:pt>
                <c:pt idx="5">
                  <c:v>0.27522935799999998</c:v>
                </c:pt>
                <c:pt idx="6">
                  <c:v>0.11009174300000001</c:v>
                </c:pt>
                <c:pt idx="7">
                  <c:v>0.270642202</c:v>
                </c:pt>
                <c:pt idx="8">
                  <c:v>0.38073394500000002</c:v>
                </c:pt>
                <c:pt idx="9">
                  <c:v>8.2568806999999994E-2</c:v>
                </c:pt>
                <c:pt idx="10">
                  <c:v>5.5045872000000003E-2</c:v>
                </c:pt>
                <c:pt idx="11">
                  <c:v>1.3761468000000001E-2</c:v>
                </c:pt>
                <c:pt idx="12">
                  <c:v>9.1743120000000004E-3</c:v>
                </c:pt>
                <c:pt idx="13">
                  <c:v>5.0458716000000001E-2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E-44D7-B619-2774D677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609103"/>
        <c:axId val="1676617167"/>
      </c:barChart>
      <c:catAx>
        <c:axId val="187360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676617167"/>
        <c:crosses val="autoZero"/>
        <c:auto val="1"/>
        <c:lblAlgn val="ctr"/>
        <c:lblOffset val="100"/>
        <c:noMultiLvlLbl val="0"/>
      </c:catAx>
      <c:valAx>
        <c:axId val="167661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  <a:cs typeface="+mn-cs"/>
              </a:defRPr>
            </a:pPr>
            <a:endParaRPr lang="ko-KR"/>
          </a:p>
        </c:txPr>
        <c:crossAx val="187360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포천 오성과 한음 Bold" panose="020B0803000000000000" pitchFamily="50" charset="-127"/>
          <a:ea typeface="포천 오성과 한음 Bold" panose="020B0803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5039-6746-4AAE-A1D3-77BE8954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BEB27-3394-408D-AE13-344BEFAD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CD81-49AE-4259-B321-7E5965B1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8B5B-9526-4579-9568-E55BAC4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BF69-50FC-45F8-8DDE-2B29DBA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FE6916-4D23-4CF3-B846-A9CAC88C1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7869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9099-9012-46E0-8537-0B58C155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D26A7-324F-4399-95C0-0D19B043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4EC4-F729-4088-8BD7-7C9273A2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F6A6-418A-4B53-9164-CE1ECAA8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A76DA-816A-4843-9284-F8DFD92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8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90BC-A785-4EA4-B6E0-1756A95E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3AFFE-F016-4195-BF35-E5AC7220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D7B62-0B04-43AA-B3C7-5CE5384B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2F6DD-055F-4DA0-A376-982C654A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E5D6A-C108-4884-817F-B24244B1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2B595-4FC0-4FC9-BF9E-2F3BB2D7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6290F-F996-4483-822D-15727483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61BE8-0F2B-4554-B762-9A3A8CB3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B2E4A-C189-49D2-8248-24EF5338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77C90-AEF4-478C-A552-987DF7C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D579C-D2C6-4119-BEEB-F7BBC013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5201A-41AE-4B9F-9081-F1CEC1A59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75A43-8146-4C6D-AC60-ED70B58C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B4A6-68BE-4BB4-A6BD-9B5774C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D9FD6-24DD-42C1-8966-0D4B0B07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8DD46-E22B-4B74-B84E-DF65109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2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ECF2-1C7C-4C96-84BF-43B63FD4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54525-FD7F-41F9-A793-D92B83AB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627DA-BCF2-4453-8409-5D80E1E6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60B612-A1B2-4D4E-971B-4921D76B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898069-176B-4CA5-8DF5-2334EEEE7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E0CA04-AD87-4FAD-9835-53243472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16FEF-8AE0-45F1-A3E2-E6CFC6FF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347C8-9DED-4CD0-97E0-9891E233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5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9FD9A-28A9-4C3D-9866-E1A67100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7608A9-3755-4775-A5EA-9FECEB18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E7605-CBD7-42CA-B51F-533C443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57F51-CC85-4223-A886-A6B69C19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4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AA432-F214-4DE3-90F2-ACFE46F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D7FC8-3BC6-439C-A860-C32E587D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186C1-E413-455D-A03C-508C67C7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4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010B9-19D1-4DA3-9375-3E20606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062B5-36CD-4DC4-A083-9E016501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941DD-D943-4BCE-A2F7-66429429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14250-3FB7-4974-A99B-1C672D64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AB06A-600A-4D14-9F8F-52F54973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A78B9-874B-463F-8F2C-BF91A527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75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1018F-D85D-406D-8562-CA34986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F9FDB-CFAE-4250-85D5-9A3DA6354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462F9-CFA1-443D-9802-33AA7553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DE959-F4C0-4F2C-8E03-2DE7385E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653D02-4E1D-4A78-9C7E-B8588C66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76CFD-7416-481E-A558-7D0540A2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6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F9AD-F912-4FFD-A849-701BC8EF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8B7E3-A94A-4E1E-A307-4894B777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40416-DBCF-47F1-9310-83776827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38BA8-A7E5-4F29-9E30-1A5580FE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D23C7-C0A5-43B7-9F8A-545500AF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85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7B501E-FA6F-43F5-9A1A-F5E0D2180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51407-FE2E-4BD6-AEC9-93AF1A45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627F5-1E73-4DA6-A3A9-51B8CF5B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6676C-C1CA-4368-A374-E94889E4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83B7E-0F92-474F-8DB7-FC822184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87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EDA9-A53C-4128-82B5-3A72636F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7DA21-D2C7-4842-AC1F-FF66EA0FC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DD623-31A2-4AED-905F-A7C0409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613E2-9A58-4D24-86BE-36E9799A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246F7-38BF-4833-8A64-642BF0F1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3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DFEF7-0864-403C-84A7-183F09D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8846-CC67-49CA-90E1-698252A3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75C26-52FB-4BC9-863F-61CFA135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5DE6F-6797-4293-A176-6C9C409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8E408-8038-4C0D-AF7C-3179AAD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550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AD17-FA97-40F7-B2CA-31AE278B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3FD5C-9ADD-4B8D-9983-A84717FA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AEB86-011C-4080-9F46-188492AA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DECF8-429C-451E-8705-B60E09B3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4EBF4-7D8F-4B14-AFBE-679C7FEA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0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B126B-CB0F-419F-B9A5-2D56522B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4E67-EA24-41D5-AE19-B2C38E48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B2B62-5822-4DE2-8C70-D51A5BFE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9A29E-B521-4E9B-8523-AB3295E8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09116-5BE6-405F-AC83-7C646E1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0B778-D96D-44CA-BF11-66750F8D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B30DB-733F-4678-8FD8-C5A5740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ECF13-1FA8-49E2-AE51-F8F808D1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A1398-D5E7-4B9E-85F6-F38A7C6F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DD4D2-425B-4349-AF34-D8B1DB4B9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2F07A3-7499-4E04-A3B7-F1B29812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9C6DE-8916-455F-9D5F-52102F83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09F13-C4E0-4826-A407-0FCCD56D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3D334A-424E-478E-85D8-4D22F87B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2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77BC-9E4A-41B2-80B4-E94CE4E4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AB20-A9D4-4A0C-B76D-1B8E582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3CC6F-D4DE-4F15-A115-FE93A22C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3D8FB-813A-4300-AEAB-7ED9683A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8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1284F-3070-4541-9167-C2AE86E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CDF0A-6620-4CD3-8463-67C57CA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22E0E-DAF1-4656-A49B-1E1E355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16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F107-8C6B-4B66-87C2-C9A5A1C0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F6E4C-0185-4587-B98B-591DDFAA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A09E-2DEA-45EF-91BB-331685FC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0B11E-D958-46A3-8C64-56A9E42D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7A4C3-12DB-4627-B81F-83E29F0F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5D72E-D45A-45FD-A1CC-7952C05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10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14F2-6978-4288-B8EB-FB93AFC3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E76459-5C5C-4FE8-B4EA-BBA78D294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504A0-67AF-4D10-A86A-F08A5049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F15C2-D21C-44A8-A969-1D9A897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3B07D-F5E6-4842-9DCD-5E7C0BE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FCA51-2C34-4F65-8721-7E096E4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4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F52B-5FFF-403E-9E27-97B80F6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AADD4-3305-456A-BF1C-E5389541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4BDB-75BF-442E-AA58-D32763B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DBFE4-7F6A-4C24-AADF-BDC0FA7A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7A9B1-EA38-4843-ADD4-19EAAAFB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1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B4560-E987-4A7C-BF46-71F6344A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FE6F3-7D59-43FD-9DC1-37507A1E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099D-AD66-4C94-B089-2F8D406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3D4E2-CE13-4352-94E8-2DA16202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33AAE-80DC-4FD8-A5CA-6996000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  <p:sldLayoutId id="214748380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8A7B27-F4DF-444F-828C-DE8D0238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B7227-0C12-4DF7-ADFA-482E4824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9F969-31DB-4F09-A3FB-A9530D637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FECF-706F-41BE-9E0E-02232F4134A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15572-E459-4222-9E97-BD5A9267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C81F0-835F-48DE-B917-FAE8A6F0B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16072-0187-457E-8D56-3BA84CC91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66A17-BF35-4E6B-B466-5630363F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FBCAA-6CE1-43FE-8973-0EF74B4B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D1A5B-A6A5-4C4E-8BFE-D73AE4E3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51DC-17C1-42AC-B200-BF7A4135100B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7AF3E-DA21-4722-967B-BF2387EE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B6C76-B7F1-4F75-8B77-5FE08223C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to.visitkorea.or.kr/" TargetMode="External"/><Relationship Id="rId2" Type="http://schemas.openxmlformats.org/officeDocument/2006/relationships/hyperlink" Target="http://stat.mcst.go.kr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hyperlink" Target="https://vkc.or.kr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다채로운, 건물, 테이블, 많은이(가) 표시된 사진&#10;&#10;자동 생성된 설명">
            <a:extLst>
              <a:ext uri="{FF2B5EF4-FFF2-40B4-BE49-F238E27FC236}">
                <a16:creationId xmlns:a16="http://schemas.microsoft.com/office/drawing/2014/main" id="{048B73D7-154E-49C4-9446-B20E7207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r="867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53" name="Rectangle 4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47812-89F5-4DCD-9B42-E7F5E1B5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rgbClr val="FFFFFF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 활성화 방안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A23FC-22E6-4453-9753-FC688553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코로나</a:t>
            </a:r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,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위기를 </a:t>
            </a:r>
            <a:r>
              <a:rPr lang="ko-KR" altLang="en-US" sz="1800" dirty="0">
                <a:solidFill>
                  <a:srgbClr val="FFFFFF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기회로</a:t>
            </a:r>
            <a:endParaRPr lang="en-US" altLang="ko-KR" sz="1800" dirty="0">
              <a:solidFill>
                <a:srgbClr val="FFFFFF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문화관광 빅 데이터 분석대회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Data 265</a:t>
            </a:r>
            <a:endParaRPr lang="ko-KR" altLang="en-US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BEC21C-E8D7-4205-9622-CF9C9D42DAE2}"/>
              </a:ext>
            </a:extLst>
          </p:cNvPr>
          <p:cNvCxnSpPr/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9E7C63-4A50-437E-A53F-04FCADEE8C75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25A72A5-E2C9-49D9-99B4-14340739AA82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1999ECA1-4D13-422B-9832-319EC8F3A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6" name="그림 1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C882212E-0CA6-4737-99A5-6A4467873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1091802" y="1931604"/>
            <a:ext cx="9933272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주어진 데이터를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개의 클러스터로 묶는 알고리즘으로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각 클러스터와 거리 차이의 분산을 최소화하는 방식으로 동작한다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R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factoextra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라이브러리 사용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84B0F-1E28-412F-AAEC-8537485DDB03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7AE0DF-51AD-4F68-A5F7-060384E7D636}"/>
              </a:ext>
            </a:extLst>
          </p:cNvPr>
          <p:cNvSpPr/>
          <p:nvPr/>
        </p:nvSpPr>
        <p:spPr>
          <a:xfrm>
            <a:off x="842210" y="1400547"/>
            <a:ext cx="4602670" cy="4317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평균 군집화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(K-Means Clustering)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란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?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00F729-3502-46DE-A268-58FBEC87238E}"/>
              </a:ext>
            </a:extLst>
          </p:cNvPr>
          <p:cNvSpPr/>
          <p:nvPr/>
        </p:nvSpPr>
        <p:spPr>
          <a:xfrm>
            <a:off x="808521" y="1856658"/>
            <a:ext cx="10499835" cy="14504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D20F6-87BB-47BB-8563-4AEFD06E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" y="5383117"/>
            <a:ext cx="10499834" cy="1115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A49930-37AE-42ED-8E49-20C128FAE091}"/>
              </a:ext>
            </a:extLst>
          </p:cNvPr>
          <p:cNvSpPr txBox="1"/>
          <p:nvPr/>
        </p:nvSpPr>
        <p:spPr>
          <a:xfrm>
            <a:off x="1091802" y="4091926"/>
            <a:ext cx="9933272" cy="87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최적의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값을 구하기 위해 분석 요인 확인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갭방식을 이용한 최적의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군집수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7BFA04-42F1-4C6A-83F7-D4F7779E6207}"/>
              </a:ext>
            </a:extLst>
          </p:cNvPr>
          <p:cNvSpPr/>
          <p:nvPr/>
        </p:nvSpPr>
        <p:spPr>
          <a:xfrm>
            <a:off x="808521" y="4008819"/>
            <a:ext cx="10499835" cy="111553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78BE2DB-2164-4A11-9631-93324576C34D}"/>
              </a:ext>
            </a:extLst>
          </p:cNvPr>
          <p:cNvSpPr/>
          <p:nvPr/>
        </p:nvSpPr>
        <p:spPr>
          <a:xfrm>
            <a:off x="808521" y="3577078"/>
            <a:ext cx="4602670" cy="4317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분석 요인 설정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3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FABE9B-0772-4650-B6BB-2860E27B2E00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46640A-FBD0-450F-A351-3B5D0852C35B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C4A2FCC5-645F-4174-A1CC-2248AF1A7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9" name="그림 1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8E1A2A69-9E21-4FA1-95CA-15D72B5EE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084CA-CC9F-4C8A-9C51-A46938C37881}"/>
              </a:ext>
            </a:extLst>
          </p:cNvPr>
          <p:cNvSpPr txBox="1"/>
          <p:nvPr/>
        </p:nvSpPr>
        <p:spPr>
          <a:xfrm>
            <a:off x="5684460" y="5182347"/>
            <a:ext cx="9865895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첫 번째 분석 요인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방한 목적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국가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성별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최적의 군집 개수는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5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적합성은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68.2%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32E2CBB-62C9-4E8F-A55F-6A81C49C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2" y="5667494"/>
            <a:ext cx="4023567" cy="722796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001F8E6A-EA76-4A10-A9A8-DA03EB6EB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0" y="1477270"/>
            <a:ext cx="4602670" cy="35369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A78803-05C7-48D4-B335-186C7EEAD3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110"/>
          <a:stretch/>
        </p:blipFill>
        <p:spPr>
          <a:xfrm>
            <a:off x="6125527" y="1656801"/>
            <a:ext cx="5857145" cy="249527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8C7A2E-4CAA-4F92-BEC0-26D551499F0D}"/>
              </a:ext>
            </a:extLst>
          </p:cNvPr>
          <p:cNvSpPr/>
          <p:nvPr/>
        </p:nvSpPr>
        <p:spPr>
          <a:xfrm>
            <a:off x="6354814" y="4455178"/>
            <a:ext cx="4602670" cy="4317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분석 요인 결정 결과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9A48A7-8E8C-40E6-BA89-AEC520EDEBAE}"/>
              </a:ext>
            </a:extLst>
          </p:cNvPr>
          <p:cNvSpPr/>
          <p:nvPr/>
        </p:nvSpPr>
        <p:spPr>
          <a:xfrm>
            <a:off x="5329625" y="5008961"/>
            <a:ext cx="6653047" cy="163757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5FF47-2203-4B41-A9EF-169D8762A4A0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25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241EF68-E96D-4579-A2AF-6301AD871C63}"/>
              </a:ext>
            </a:extLst>
          </p:cNvPr>
          <p:cNvSpPr/>
          <p:nvPr/>
        </p:nvSpPr>
        <p:spPr>
          <a:xfrm>
            <a:off x="4859239" y="1646075"/>
            <a:ext cx="2992777" cy="44108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7C067F-6411-4C16-9EFC-04D68064AEB0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096091-7854-4052-B2B6-EC7F546A40B5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733926B5-58BA-4AFB-B226-8FB5B13B3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9" name="그림 1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DFB58046-D5C3-41B9-BFB8-9D7F5FEFA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3009A04-1903-4A6E-8B56-26BDCE21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4" y="1488603"/>
            <a:ext cx="4418293" cy="4568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AA10-E9C9-4F7C-848D-62D40C40EFA7}"/>
              </a:ext>
            </a:extLst>
          </p:cNvPr>
          <p:cNvSpPr txBox="1"/>
          <p:nvPr/>
        </p:nvSpPr>
        <p:spPr>
          <a:xfrm>
            <a:off x="4948228" y="1832067"/>
            <a:ext cx="299277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가장 높은 밀집도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 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그룹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가장 낮은 밀집도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 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그룹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X 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축 주 요인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 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국적과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소비 금액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축 주 요인 </a:t>
            </a: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소비 금액과 성별</a:t>
            </a:r>
            <a:endParaRPr lang="en-US" altLang="ko-KR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6FBF6-0D0B-461A-A797-177693D3A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83" y="1395275"/>
            <a:ext cx="3905538" cy="2488353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661AED8-0D7F-4C1F-B582-A4E208597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17" y="4039885"/>
            <a:ext cx="3810049" cy="248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8D281-E6C1-4A7F-9E2C-2F2EC5A43E87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15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83C621-7D88-4491-B9E6-4A7B42A4EB42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74C7C9-FE60-4683-8BD3-208D3ABA81D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6722D11-96C1-4E50-863E-75A216114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2" name="그림 21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7BD14BD6-96CB-4848-AED3-299167C03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F10729-5639-43B1-A463-341C8DE5A250}"/>
              </a:ext>
            </a:extLst>
          </p:cNvPr>
          <p:cNvSpPr/>
          <p:nvPr/>
        </p:nvSpPr>
        <p:spPr>
          <a:xfrm>
            <a:off x="2268220" y="1526538"/>
            <a:ext cx="3378200" cy="1976121"/>
          </a:xfrm>
          <a:prstGeom prst="roundRect">
            <a:avLst/>
          </a:prstGeom>
          <a:ln>
            <a:solidFill>
              <a:srgbClr val="4BA0D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500~1000 $</a:t>
            </a:r>
          </a:p>
          <a:p>
            <a:pPr algn="ctr"/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비중동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남자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전반적 만족도 가장 낮음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F2B7B1-52EB-4198-A883-A846AAAA8ECF}"/>
              </a:ext>
            </a:extLst>
          </p:cNvPr>
          <p:cNvSpPr/>
          <p:nvPr/>
        </p:nvSpPr>
        <p:spPr>
          <a:xfrm>
            <a:off x="2593340" y="1379218"/>
            <a:ext cx="914400" cy="294640"/>
          </a:xfrm>
          <a:prstGeom prst="roundRect">
            <a:avLst/>
          </a:prstGeom>
          <a:solidFill>
            <a:srgbClr val="46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A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EE6E11-69AD-4180-A460-8F2D370FA8B9}"/>
              </a:ext>
            </a:extLst>
          </p:cNvPr>
          <p:cNvSpPr/>
          <p:nvPr/>
        </p:nvSpPr>
        <p:spPr>
          <a:xfrm>
            <a:off x="6403340" y="1526538"/>
            <a:ext cx="3606800" cy="1976121"/>
          </a:xfrm>
          <a:prstGeom prst="roundRect">
            <a:avLst/>
          </a:prstGeom>
          <a:ln>
            <a:solidFill>
              <a:srgbClr val="1B9BA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500~1000 $</a:t>
            </a:r>
          </a:p>
          <a:p>
            <a:pPr algn="ctr"/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비중동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여자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K-POP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등 한류 체험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CCEB3F-FE12-4648-8B3F-793753FD40EB}"/>
              </a:ext>
            </a:extLst>
          </p:cNvPr>
          <p:cNvSpPr/>
          <p:nvPr/>
        </p:nvSpPr>
        <p:spPr>
          <a:xfrm>
            <a:off x="6728460" y="1379218"/>
            <a:ext cx="914400" cy="294640"/>
          </a:xfrm>
          <a:prstGeom prst="roundRect">
            <a:avLst/>
          </a:prstGeom>
          <a:solidFill>
            <a:srgbClr val="1B9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B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15568E-BE74-4ABB-81FD-D716C5919910}"/>
              </a:ext>
            </a:extLst>
          </p:cNvPr>
          <p:cNvSpPr/>
          <p:nvPr/>
        </p:nvSpPr>
        <p:spPr>
          <a:xfrm>
            <a:off x="350520" y="4343401"/>
            <a:ext cx="3378200" cy="2057399"/>
          </a:xfrm>
          <a:prstGeom prst="roundRect">
            <a:avLst/>
          </a:prstGeom>
          <a:ln>
            <a:solidFill>
              <a:srgbClr val="D21C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사업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500~1000 $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남자 우세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 </a:t>
            </a:r>
          </a:p>
          <a:p>
            <a:pPr algn="ctr"/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801FC1-9AD1-40EA-84D0-2C70C203DFA4}"/>
              </a:ext>
            </a:extLst>
          </p:cNvPr>
          <p:cNvSpPr/>
          <p:nvPr/>
        </p:nvSpPr>
        <p:spPr>
          <a:xfrm>
            <a:off x="675640" y="4196081"/>
            <a:ext cx="914400" cy="294640"/>
          </a:xfrm>
          <a:prstGeom prst="roundRect">
            <a:avLst/>
          </a:prstGeom>
          <a:solidFill>
            <a:srgbClr val="D21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772E13-178D-423D-942B-77BB92041855}"/>
              </a:ext>
            </a:extLst>
          </p:cNvPr>
          <p:cNvSpPr/>
          <p:nvPr/>
        </p:nvSpPr>
        <p:spPr>
          <a:xfrm>
            <a:off x="4178300" y="4343400"/>
            <a:ext cx="3606800" cy="2057399"/>
          </a:xfrm>
          <a:prstGeom prst="roundRect">
            <a:avLst/>
          </a:prstGeom>
          <a:ln>
            <a:solidFill>
              <a:srgbClr val="EC914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2000~3000 $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남자 우세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E2C2FD-D187-4CA9-959B-4C8B7FF04655}"/>
              </a:ext>
            </a:extLst>
          </p:cNvPr>
          <p:cNvSpPr/>
          <p:nvPr/>
        </p:nvSpPr>
        <p:spPr>
          <a:xfrm>
            <a:off x="4617720" y="4201161"/>
            <a:ext cx="914400" cy="294640"/>
          </a:xfrm>
          <a:prstGeom prst="roundRect">
            <a:avLst/>
          </a:prstGeom>
          <a:solidFill>
            <a:srgbClr val="EC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D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49E1A2-A9E0-4713-A913-0495796A80CA}"/>
              </a:ext>
            </a:extLst>
          </p:cNvPr>
          <p:cNvSpPr/>
          <p:nvPr/>
        </p:nvSpPr>
        <p:spPr>
          <a:xfrm>
            <a:off x="8206740" y="4343400"/>
            <a:ext cx="3556000" cy="2057399"/>
          </a:xfrm>
          <a:prstGeom prst="roundRect">
            <a:avLst/>
          </a:prstGeom>
          <a:ln>
            <a:solidFill>
              <a:srgbClr val="F7D34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여가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휴가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1000~1500$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 국가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여성우세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뷰티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의료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전반적 만족도 가장 높음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F0753B-9B38-484F-B6B7-A921E99E2AC0}"/>
              </a:ext>
            </a:extLst>
          </p:cNvPr>
          <p:cNvSpPr/>
          <p:nvPr/>
        </p:nvSpPr>
        <p:spPr>
          <a:xfrm>
            <a:off x="8559800" y="4196081"/>
            <a:ext cx="914400" cy="294640"/>
          </a:xfrm>
          <a:prstGeom prst="roundRect">
            <a:avLst/>
          </a:prstGeom>
          <a:solidFill>
            <a:srgbClr val="F4D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3A450-3C43-49B4-AD74-D98307719D2D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4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4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902877" y="1839202"/>
            <a:ext cx="9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두 집단 간의 평균의 차이가 유의미한 지 검증하는 보편적인 통계 방법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3C0F30EE-FEFF-4E68-BF7F-41057E58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8" y="3090491"/>
            <a:ext cx="5655339" cy="297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C2C1B3-46D2-4ACB-930C-345A3A5A5AEC}"/>
              </a:ext>
            </a:extLst>
          </p:cNvPr>
          <p:cNvSpPr txBox="1"/>
          <p:nvPr/>
        </p:nvSpPr>
        <p:spPr>
          <a:xfrm>
            <a:off x="5728138" y="6013552"/>
            <a:ext cx="474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Ex) C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군집과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군집의 쇼핑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검정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P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값이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0.05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보다 작으므로 차이가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D7F065-5010-402A-AB84-B0605BA3312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4722917D-DE01-4057-A4BD-4F76A4BBA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pic>
        <p:nvPicPr>
          <p:cNvPr id="7" name="그림 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A0E7F4FE-7727-4495-94BB-AABEDA470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667235-D69C-48F4-A3CF-FEFAD4BA75D3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E629E1-00BD-4B78-8B8B-FADE5710A18A}"/>
              </a:ext>
            </a:extLst>
          </p:cNvPr>
          <p:cNvSpPr/>
          <p:nvPr/>
        </p:nvSpPr>
        <p:spPr>
          <a:xfrm>
            <a:off x="808522" y="1402554"/>
            <a:ext cx="3131869" cy="4412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검정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(T-test)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이란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?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7B7458-1BD9-4325-BAA5-106476D47DCF}"/>
              </a:ext>
            </a:extLst>
          </p:cNvPr>
          <p:cNvSpPr/>
          <p:nvPr/>
        </p:nvSpPr>
        <p:spPr>
          <a:xfrm>
            <a:off x="808522" y="1924093"/>
            <a:ext cx="7473630" cy="74553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460FC-4B60-47A0-8524-E1802554DE52}"/>
              </a:ext>
            </a:extLst>
          </p:cNvPr>
          <p:cNvSpPr/>
          <p:nvPr/>
        </p:nvSpPr>
        <p:spPr>
          <a:xfrm>
            <a:off x="808522" y="3851340"/>
            <a:ext cx="3131869" cy="4412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분석 출력 결과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8D5B51-71F7-4EDD-8879-18683120EC47}"/>
              </a:ext>
            </a:extLst>
          </p:cNvPr>
          <p:cNvSpPr/>
          <p:nvPr/>
        </p:nvSpPr>
        <p:spPr>
          <a:xfrm>
            <a:off x="808523" y="4337188"/>
            <a:ext cx="4246953" cy="133562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AE92B-7585-401E-ACD4-6586E883492C}"/>
              </a:ext>
            </a:extLst>
          </p:cNvPr>
          <p:cNvSpPr txBox="1"/>
          <p:nvPr/>
        </p:nvSpPr>
        <p:spPr>
          <a:xfrm>
            <a:off x="1069060" y="4430746"/>
            <a:ext cx="6106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df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p-value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95 percent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confidence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interval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AA5FC1-055D-4B2F-9C26-F453B581FEAC}"/>
              </a:ext>
            </a:extLst>
          </p:cNvPr>
          <p:cNvSpPr/>
          <p:nvPr/>
        </p:nvSpPr>
        <p:spPr>
          <a:xfrm>
            <a:off x="5318234" y="3137303"/>
            <a:ext cx="6621517" cy="280358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8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CBB26B-0E5D-4C7C-96EB-571E89067191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B1BCB1-336F-45B9-BC48-52C8993CD92E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253EC094-79E2-4F7D-9D10-A7011209F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8" name="그림 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E500AE16-B308-4A1B-B5C5-0A655713F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18224"/>
              </p:ext>
            </p:extLst>
          </p:nvPr>
        </p:nvGraphicFramePr>
        <p:xfrm>
          <a:off x="554332" y="1433484"/>
          <a:ext cx="5163296" cy="473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24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290824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290824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290824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38038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A</a:t>
                      </a:r>
                      <a:r>
                        <a:rPr lang="ko-KR" altLang="en-US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 </a:t>
                      </a:r>
                      <a:r>
                        <a:rPr lang="en-US" altLang="ko-KR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B</a:t>
                      </a:r>
                      <a:r>
                        <a:rPr lang="ko-KR" altLang="en-US" sz="20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7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식도락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0.7386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-0.0337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0.0475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7.849e-08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-0.0546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-0.0255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자연경관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0.2286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유적지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0.137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-0.0671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0.0092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전통문화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(QQ_5)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0.03126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-0.0864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박물관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(QQ_6)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0.002598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-0.1002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-0.0212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한류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(QQ_7)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0.008653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-0.0772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-0.0112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유흥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오락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(QQ_8)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0.4198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0.0458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뷰티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의료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(QQ_9)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0.3859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-0.0353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428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스포츠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레저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(QQ_10)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0.8139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업무수행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&lt; 2.2e-16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0.1088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0.1736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0.5668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0.0264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시찰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0.01277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0.0033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0.0276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0.4015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0.0208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52FF33D7-DA01-48B9-A86B-72FD36618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614889"/>
              </p:ext>
            </p:extLst>
          </p:nvPr>
        </p:nvGraphicFramePr>
        <p:xfrm>
          <a:off x="6474374" y="1468264"/>
          <a:ext cx="4992476" cy="4679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F9D33B-FA2B-44D3-A296-30F306EADBBA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85D7B6-25F6-49BC-B9B4-41AC1150C259}"/>
              </a:ext>
            </a:extLst>
          </p:cNvPr>
          <p:cNvSpPr/>
          <p:nvPr/>
        </p:nvSpPr>
        <p:spPr>
          <a:xfrm>
            <a:off x="2554228" y="6180001"/>
            <a:ext cx="7388558" cy="52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A / B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전통문화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박물관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한류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업무수행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시찰에서 차이 발생</a:t>
            </a:r>
            <a:endParaRPr lang="en-US" altLang="ko-KR" b="1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01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E61D24A-0F55-4008-94C8-F7BEF95B76F3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FA5132-FF94-4494-ABAC-21B38ECA5955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CBFD0DA7-95FD-43C3-88B8-BDE264909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0" name="그림 9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13335202-147E-4E94-AACE-2EA09F46A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74832"/>
              </p:ext>
            </p:extLst>
          </p:nvPr>
        </p:nvGraphicFramePr>
        <p:xfrm>
          <a:off x="441434" y="1342435"/>
          <a:ext cx="5213132" cy="460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46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138928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09061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322247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35837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C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/ D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en-US" altLang="ko-KR" sz="18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30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식도락</a:t>
                      </a:r>
                      <a:r>
                        <a:rPr lang="en-US" altLang="ko-KR" sz="1100" b="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(QQ_1)</a:t>
                      </a:r>
                      <a:endParaRPr lang="ko-KR" altLang="en-US" sz="1100" b="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0.8096</a:t>
                      </a:r>
                      <a:endParaRPr lang="ko-KR" altLang="en-US" sz="1100" b="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-0.0512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3.965e-11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-0.1435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-0.0783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자연경관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0.3782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-0.0874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0.0332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유적지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0.0336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-0.1260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-0.0051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전통문화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(QQ_5)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0.0773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-0.1062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박물관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(QQ_6)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0.04487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-0.1123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한류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(QQ_7)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0.00673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-0.0831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-0.0134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3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유흥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오락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(QQ_8)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0.2107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뷰티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의료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(QQ_9)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1.378e-12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29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스포츠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레저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(QQ_10)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0.8238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-0.0347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0.0277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업무수행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1.593e-05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0.0681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0.1807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0.4098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-0.0556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0.0227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시찰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0.6214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-0.0185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0.0309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0.3986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-0.0711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0.0283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34078FA-F5EC-43FD-A7C0-8ED28D824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620821"/>
              </p:ext>
            </p:extLst>
          </p:nvPr>
        </p:nvGraphicFramePr>
        <p:xfrm>
          <a:off x="6421608" y="1358250"/>
          <a:ext cx="5360276" cy="458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DA03278-9F6B-4452-BB13-39565B350091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A3A240-2B65-46A6-8A1E-0403E03E8B54}"/>
              </a:ext>
            </a:extLst>
          </p:cNvPr>
          <p:cNvSpPr/>
          <p:nvPr/>
        </p:nvSpPr>
        <p:spPr>
          <a:xfrm>
            <a:off x="2554228" y="6180001"/>
            <a:ext cx="7083543" cy="52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 / D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유적지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한류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뷰티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의료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업무수행에서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04455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090588-3677-4D1D-80EA-B98F66CE233A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94953E-8E32-492C-994C-51C40F7F7C4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F493F7C1-942E-4844-B615-28D67711C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9" name="그림 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0C00B5DE-B836-4E87-96E8-44B460D49C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503940"/>
              </p:ext>
            </p:extLst>
          </p:nvPr>
        </p:nvGraphicFramePr>
        <p:xfrm>
          <a:off x="462456" y="1312401"/>
          <a:ext cx="4887310" cy="441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07514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4772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69681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3422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C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r>
                        <a:rPr lang="en-US" altLang="ko-KR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/ E</a:t>
                      </a:r>
                      <a:r>
                        <a:rPr lang="ko-KR" altLang="en-US" sz="18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값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식도락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0.03887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-0.1565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0.0001557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-0.1256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-0.0401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자연경관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0.0008086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-0.2005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-0.0529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유적지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0.03982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-0.1567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-0.0038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전통문화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(QQ_5)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0.1682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-0.1218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박물관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(QQ_6)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0.7587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-0.0796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0.0580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88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한류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(QQ_7)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0.04247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-0.0934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-0.0016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2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유흥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오락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(QQ_8)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0.00495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-0.1617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-0.0291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뷰티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의료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(QQ_9)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5.11e-12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-0.3254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-0.1857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28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스포츠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레저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(QQ_10)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0.5183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-0.0554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0.0280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업무수행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(QQ_11)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&lt; 2.2e-16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0.2922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0.3895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(QQ_12)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1.901e-10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0.1229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6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시찰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(QQ_13)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0.0003799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0.0170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0.0586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62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(QQ_14)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1.193e-11</a:t>
                      </a:r>
                      <a:endParaRPr lang="ko-KR" altLang="en-US" sz="1100" dirty="0"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0.1072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0.1925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748272E-FC03-4B8C-A08D-47FC2A89E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38147"/>
              </p:ext>
            </p:extLst>
          </p:nvPr>
        </p:nvGraphicFramePr>
        <p:xfrm>
          <a:off x="6095999" y="1312401"/>
          <a:ext cx="5276193" cy="449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F20000-7A0E-4FE8-B104-2F3D3DE6FDD2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DA15F1-8B9C-4DF3-87FA-621D7ED8292A}"/>
              </a:ext>
            </a:extLst>
          </p:cNvPr>
          <p:cNvSpPr/>
          <p:nvPr/>
        </p:nvSpPr>
        <p:spPr>
          <a:xfrm>
            <a:off x="2291171" y="5926703"/>
            <a:ext cx="7609656" cy="6993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 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E </a:t>
            </a:r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 </a:t>
            </a:r>
            <a:r>
              <a:rPr lang="en-US" altLang="ko-KR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식도락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쇼핑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자연경관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유적지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한류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유흥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오락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뷰티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의료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업무수행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교육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시찰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기타 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30985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3355069" y="1410408"/>
            <a:ext cx="10109233" cy="295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검정을 통해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 활동 차이 확인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가능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다른 군집과 차이점을 보이는 활동에 대해 전략적인 마케팅 활용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3355068" y="3560125"/>
            <a:ext cx="10109233" cy="2537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모든 군집에서 쇼핑과 자연경관 감상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유적지 방문이 높았으며 특히 쇼핑이 압도적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쇼핑 밀집 지역 파악 후 무슬림 국가의 만족도 확인 필요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만족도는 대부분 비슷한 성향을 보이고 있음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언어소통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관광안내 서비스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여행 경비에서 공통적으로 만족도가 낮음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26A62-7232-491F-840B-7A372E90B9BB}"/>
              </a:ext>
            </a:extLst>
          </p:cNvPr>
          <p:cNvSpPr/>
          <p:nvPr/>
        </p:nvSpPr>
        <p:spPr>
          <a:xfrm>
            <a:off x="0" y="-23186"/>
            <a:ext cx="12192000" cy="1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7A4CA076-3380-4344-8170-4FC251AD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1019742"/>
            <a:ext cx="12192000" cy="266744"/>
          </a:xfrm>
          <a:prstGeom prst="rect">
            <a:avLst/>
          </a:prstGeom>
        </p:spPr>
      </p:pic>
      <p:pic>
        <p:nvPicPr>
          <p:cNvPr id="27" name="그림 2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A0DACF4-4CE2-4DE2-B050-2E7AF4C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F4361-C253-4ECA-9471-E7CDB8306108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DE1F7A-4225-4813-B40F-B34EB5C0BD36}"/>
              </a:ext>
            </a:extLst>
          </p:cNvPr>
          <p:cNvSpPr/>
          <p:nvPr/>
        </p:nvSpPr>
        <p:spPr>
          <a:xfrm>
            <a:off x="359621" y="1818595"/>
            <a:ext cx="2593785" cy="5600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마케팅 방안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949BFA-24D1-476C-8DE0-CD1365371C62}"/>
              </a:ext>
            </a:extLst>
          </p:cNvPr>
          <p:cNvSpPr/>
          <p:nvPr/>
        </p:nvSpPr>
        <p:spPr>
          <a:xfrm>
            <a:off x="359620" y="3570091"/>
            <a:ext cx="2593785" cy="5600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공통과제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26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26A62-7232-491F-840B-7A372E90B9BB}"/>
              </a:ext>
            </a:extLst>
          </p:cNvPr>
          <p:cNvSpPr/>
          <p:nvPr/>
        </p:nvSpPr>
        <p:spPr>
          <a:xfrm>
            <a:off x="0" y="-23186"/>
            <a:ext cx="12192000" cy="1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7A4CA076-3380-4344-8170-4FC251AD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1019742"/>
            <a:ext cx="12192000" cy="266744"/>
          </a:xfrm>
          <a:prstGeom prst="rect">
            <a:avLst/>
          </a:prstGeom>
        </p:spPr>
      </p:pic>
      <p:pic>
        <p:nvPicPr>
          <p:cNvPr id="27" name="그림 2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A0DACF4-4CE2-4DE2-B050-2E7AF4C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F4361-C253-4ECA-9471-E7CDB8306108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3D7255-1CC8-4A3D-BCDC-AF26F3BEE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64711"/>
              </p:ext>
            </p:extLst>
          </p:nvPr>
        </p:nvGraphicFramePr>
        <p:xfrm>
          <a:off x="286051" y="1583634"/>
          <a:ext cx="8084153" cy="4375735"/>
        </p:xfrm>
        <a:graphic>
          <a:graphicData uri="http://schemas.openxmlformats.org/drawingml/2006/table">
            <a:tbl>
              <a:tblPr/>
              <a:tblGrid>
                <a:gridCol w="2374853">
                  <a:extLst>
                    <a:ext uri="{9D8B030D-6E8A-4147-A177-3AD203B41FA5}">
                      <a16:colId xmlns:a16="http://schemas.microsoft.com/office/drawing/2014/main" val="2883822700"/>
                    </a:ext>
                  </a:extLst>
                </a:gridCol>
                <a:gridCol w="1147352">
                  <a:extLst>
                    <a:ext uri="{9D8B030D-6E8A-4147-A177-3AD203B41FA5}">
                      <a16:colId xmlns:a16="http://schemas.microsoft.com/office/drawing/2014/main" val="3114407898"/>
                    </a:ext>
                  </a:extLst>
                </a:gridCol>
                <a:gridCol w="1128056">
                  <a:extLst>
                    <a:ext uri="{9D8B030D-6E8A-4147-A177-3AD203B41FA5}">
                      <a16:colId xmlns:a16="http://schemas.microsoft.com/office/drawing/2014/main" val="2943282353"/>
                    </a:ext>
                  </a:extLst>
                </a:gridCol>
                <a:gridCol w="1139930">
                  <a:extLst>
                    <a:ext uri="{9D8B030D-6E8A-4147-A177-3AD203B41FA5}">
                      <a16:colId xmlns:a16="http://schemas.microsoft.com/office/drawing/2014/main" val="2469527459"/>
                    </a:ext>
                  </a:extLst>
                </a:gridCol>
                <a:gridCol w="1165906">
                  <a:extLst>
                    <a:ext uri="{9D8B030D-6E8A-4147-A177-3AD203B41FA5}">
                      <a16:colId xmlns:a16="http://schemas.microsoft.com/office/drawing/2014/main" val="2272038077"/>
                    </a:ext>
                  </a:extLst>
                </a:gridCol>
                <a:gridCol w="1128056">
                  <a:extLst>
                    <a:ext uri="{9D8B030D-6E8A-4147-A177-3AD203B41FA5}">
                      <a16:colId xmlns:a16="http://schemas.microsoft.com/office/drawing/2014/main" val="2470528746"/>
                    </a:ext>
                  </a:extLst>
                </a:gridCol>
              </a:tblGrid>
              <a:tr h="51760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A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B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C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D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E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군집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4111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출입국 절차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35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대중교통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4.30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4.54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9623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길 찾기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4.09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25601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숙박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4.16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4.15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4.22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7359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음식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4.39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53344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쇼핑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4.24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4.07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364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관광안내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3.87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3.70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3.71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4.00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36726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관광지매력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4.44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4.48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4.63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42451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언어소통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3.90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3.91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4.43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63715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여행경비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3.57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3.55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3.68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3.61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3.65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8942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치안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4.19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4.12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4.33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4.21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23714"/>
                  </a:ext>
                </a:extLst>
              </a:tr>
              <a:tr h="32151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모바일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인터넷</a:t>
                      </a:r>
                      <a:endParaRPr lang="ko-KR" altLang="en-US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4.08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4.11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3.88</a:t>
                      </a:r>
                      <a:endParaRPr lang="en-US" altLang="ko-KR" sz="32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613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093DE3-FA40-4F3C-97DB-58929C13843D}"/>
              </a:ext>
            </a:extLst>
          </p:cNvPr>
          <p:cNvSpPr/>
          <p:nvPr/>
        </p:nvSpPr>
        <p:spPr>
          <a:xfrm>
            <a:off x="8576994" y="2759388"/>
            <a:ext cx="3404799" cy="20242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낮은 만족도 항목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언어소통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관광 안내 서비스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여행경비</a:t>
            </a:r>
          </a:p>
        </p:txBody>
      </p:sp>
    </p:spTree>
    <p:extLst>
      <p:ext uri="{BB962C8B-B14F-4D97-AF65-F5344CB8AC3E}">
        <p14:creationId xmlns:p14="http://schemas.microsoft.com/office/powerpoint/2010/main" val="13262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72D2-BAF6-4217-ABE3-849D68DA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22639"/>
          <a:stretch/>
        </p:blipFill>
        <p:spPr>
          <a:xfrm>
            <a:off x="1053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72FE8-AB99-471B-82FE-5124694CACB6}"/>
              </a:ext>
            </a:extLst>
          </p:cNvPr>
          <p:cNvSpPr txBox="1"/>
          <p:nvPr/>
        </p:nvSpPr>
        <p:spPr>
          <a:xfrm>
            <a:off x="525517" y="390348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INDEX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17267-3DDA-43C8-B88D-BBEEF6A7AB2C}"/>
              </a:ext>
            </a:extLst>
          </p:cNvPr>
          <p:cNvSpPr txBox="1"/>
          <p:nvPr/>
        </p:nvSpPr>
        <p:spPr>
          <a:xfrm>
            <a:off x="520259" y="2693598"/>
            <a:ext cx="502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r"/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-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전처리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457200" indent="-457200" algn="r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K-Means</a:t>
            </a:r>
          </a:p>
          <a:p>
            <a:pPr marL="457200" indent="-457200" algn="r">
              <a:buFontTx/>
              <a:buChar char="-"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T-test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6135-A4CD-4E13-B4F4-C16585583B33}"/>
              </a:ext>
            </a:extLst>
          </p:cNvPr>
          <p:cNvSpPr txBox="1"/>
          <p:nvPr/>
        </p:nvSpPr>
        <p:spPr>
          <a:xfrm>
            <a:off x="520259" y="1556944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1A8A9-5B54-4591-BB21-27287EFE4A55}"/>
              </a:ext>
            </a:extLst>
          </p:cNvPr>
          <p:cNvSpPr txBox="1"/>
          <p:nvPr/>
        </p:nvSpPr>
        <p:spPr>
          <a:xfrm>
            <a:off x="373113" y="5641192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해결방안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7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C6AFD3-BB44-492A-B1BB-12EE5C7587A8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28FF9FF-0BA4-4DA0-BBD6-FD579B2CE2E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098ADD32-A126-4312-9C56-BFD33AE4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48" name="그림 4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BF87CEFE-238F-46B1-A634-9F5C6316E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CF2290-E4EF-4084-8F54-B1E0E0A6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3" y="1926789"/>
            <a:ext cx="2409825" cy="2409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0" y="1251325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서울시 무슬림 친화 식당이란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DD7C62-167E-4732-BE9F-14C2D1F3B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18" y="4435716"/>
            <a:ext cx="2457450" cy="23431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2FD733-5042-45E9-868E-8AB9FA444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26789"/>
            <a:ext cx="2381250" cy="2247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CB7B88-3B2A-46C6-B77C-57347F563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00" y="4435716"/>
            <a:ext cx="2343150" cy="234315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1226E2-7BD4-470A-8F43-8B8A19FA63ED}"/>
              </a:ext>
            </a:extLst>
          </p:cNvPr>
          <p:cNvGrpSpPr/>
          <p:nvPr/>
        </p:nvGrpSpPr>
        <p:grpSpPr>
          <a:xfrm>
            <a:off x="8613242" y="2374789"/>
            <a:ext cx="2736890" cy="1009986"/>
            <a:chOff x="3268687" y="1896627"/>
            <a:chExt cx="2624254" cy="100998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5DD085-C1A2-4983-9721-2806BBB1D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04B40E-E9CF-47AD-8BD5-E708F8345944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무슬림 </a:t>
              </a:r>
              <a:r>
                <a:rPr lang="ko-KR" altLang="en-US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프렌들리</a:t>
              </a:r>
              <a:endPara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8B2C3-0663-4074-A3F3-5496D824FA81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술을 판매할 수 있으며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메뉴 일부 혹은 전체 제공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1AE4D6C-60DF-4957-8622-34360DB4093F}"/>
              </a:ext>
            </a:extLst>
          </p:cNvPr>
          <p:cNvGrpSpPr/>
          <p:nvPr/>
        </p:nvGrpSpPr>
        <p:grpSpPr>
          <a:xfrm>
            <a:off x="3125162" y="2408664"/>
            <a:ext cx="2624254" cy="1256208"/>
            <a:chOff x="3268687" y="1896627"/>
            <a:chExt cx="2624254" cy="125620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31DB2FA-8B9B-4549-AC24-AAE3DD08F642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B29C86-D452-44C6-BAE0-AD9F7D01C81C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</a:t>
              </a:r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공식 인증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CAC422-4A85-459E-BACA-259DCC5525CB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식약처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인증 기관 </a:t>
              </a:r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</a:t>
              </a:r>
            </a:p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운영자 또는 조리사 중 최소 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1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인 무슬림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BBD8AD6-9DC2-4D04-8E25-43AC1A2592A9}"/>
              </a:ext>
            </a:extLst>
          </p:cNvPr>
          <p:cNvGrpSpPr/>
          <p:nvPr/>
        </p:nvGrpSpPr>
        <p:grpSpPr>
          <a:xfrm>
            <a:off x="3199688" y="4930898"/>
            <a:ext cx="2624254" cy="1009986"/>
            <a:chOff x="3268687" y="1896627"/>
            <a:chExt cx="2624254" cy="1009986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8B326CE-8AF3-417A-82D3-745A2E69A87A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51247C-6822-4BC4-BB54-8651DFA4A077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무슬림 자가 인증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0500D9-34F3-4043-A4A6-02B28F20DBCE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무슬림 운영</a:t>
              </a:r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혹은 조리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스스로 </a:t>
              </a:r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레스토랑 인증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38C062-6E38-4901-B9E9-7B9E8393EB9E}"/>
              </a:ext>
            </a:extLst>
          </p:cNvPr>
          <p:cNvGrpSpPr/>
          <p:nvPr/>
        </p:nvGrpSpPr>
        <p:grpSpPr>
          <a:xfrm>
            <a:off x="8610593" y="4755098"/>
            <a:ext cx="2624254" cy="1009986"/>
            <a:chOff x="3268687" y="1896627"/>
            <a:chExt cx="2624254" cy="1009986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C99061E-947F-4642-8347-D0123E84E01D}"/>
                </a:ext>
              </a:extLst>
            </p:cNvPr>
            <p:cNvCxnSpPr>
              <a:cxnSpLocks/>
            </p:cNvCxnSpPr>
            <p:nvPr/>
          </p:nvCxnSpPr>
          <p:spPr>
            <a:xfrm>
              <a:off x="3322193" y="2265959"/>
              <a:ext cx="25172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F9F0D0-ABD3-4C17-A6D6-97F753FD4388}"/>
                </a:ext>
              </a:extLst>
            </p:cNvPr>
            <p:cNvSpPr txBox="1"/>
            <p:nvPr/>
          </p:nvSpPr>
          <p:spPr>
            <a:xfrm>
              <a:off x="3268687" y="1896627"/>
              <a:ext cx="262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포크 프리</a:t>
              </a:r>
              <a:r>
                <a:rPr lang="en-US" altLang="ko-KR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(</a:t>
              </a:r>
              <a:r>
                <a:rPr lang="ko-KR" altLang="en-US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돼지고기 없음</a:t>
              </a:r>
              <a:r>
                <a:rPr lang="en-US" altLang="ko-KR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)</a:t>
              </a:r>
              <a:endPara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A309F2-D17D-4040-92A8-85C20F27E199}"/>
                </a:ext>
              </a:extLst>
            </p:cNvPr>
            <p:cNvSpPr txBox="1"/>
            <p:nvPr/>
          </p:nvSpPr>
          <p:spPr>
            <a:xfrm>
              <a:off x="3268687" y="2321838"/>
              <a:ext cx="2624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할랄메뉴를</a:t>
              </a:r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제공하지 않으나</a:t>
              </a:r>
              <a:r>
                <a:rPr lang="en-US" altLang="ko-KR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,</a:t>
              </a:r>
            </a:p>
            <a:p>
              <a:r>
                <a:rPr lang="ko-KR" altLang="en-US" sz="16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돼지고기를 사용하지 않는 곳</a:t>
              </a:r>
              <a:endParaRPr lang="en-US" altLang="ko-KR" sz="16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B548BD-B93E-4447-81B4-5D3E98C301F5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97555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881216-0C96-4B07-BCF0-69644589C17C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1672EB7-EFE8-43A8-87E0-C21BB70D3583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9E08CE8A-A970-4FC3-84DD-8BE020200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8" name="그림 27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D3DCAA0B-7FFB-4F4E-8ED5-2E22319FB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시각화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2DCA5-EBF8-41B3-9D96-E9289569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9" y="1810646"/>
            <a:ext cx="4411008" cy="441100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1" y="1249114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서울시 무슬림 친화 식당 분포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1" y="6601302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-53505" y="5954971"/>
            <a:ext cx="26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한국관광공사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친화 식당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크롤링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3A1520-3DF5-4486-A986-66A5BA762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931829"/>
              </p:ext>
            </p:extLst>
          </p:nvPr>
        </p:nvGraphicFramePr>
        <p:xfrm>
          <a:off x="4496415" y="4254405"/>
          <a:ext cx="1528290" cy="2240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250">
                  <a:extLst>
                    <a:ext uri="{9D8B030D-6E8A-4147-A177-3AD203B41FA5}">
                      <a16:colId xmlns:a16="http://schemas.microsoft.com/office/drawing/2014/main" val="25312615"/>
                    </a:ext>
                  </a:extLst>
                </a:gridCol>
                <a:gridCol w="462040">
                  <a:extLst>
                    <a:ext uri="{9D8B030D-6E8A-4147-A177-3AD203B41FA5}">
                      <a16:colId xmlns:a16="http://schemas.microsoft.com/office/drawing/2014/main" val="874060507"/>
                    </a:ext>
                  </a:extLst>
                </a:gridCol>
              </a:tblGrid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중구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20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32855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용산구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19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99222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종로구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17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19950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마포구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12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677497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강남구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10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137724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서대문구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93846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서초구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2967"/>
                  </a:ext>
                </a:extLst>
              </a:tr>
              <a:tr h="3521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영등포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5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28900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77483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구로구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892994"/>
                  </a:ext>
                </a:extLst>
              </a:tr>
              <a:tr h="188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성북구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66128"/>
                  </a:ext>
                </a:extLst>
              </a:tr>
            </a:tbl>
          </a:graphicData>
        </a:graphic>
      </p:graphicFrame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CC1D5852-C71C-4B7D-9A63-2E9E37501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36" y="1810646"/>
            <a:ext cx="4411007" cy="441100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B68526-9B2E-4EFD-9149-161B01C3D422}"/>
              </a:ext>
            </a:extLst>
          </p:cNvPr>
          <p:cNvSpPr/>
          <p:nvPr/>
        </p:nvSpPr>
        <p:spPr>
          <a:xfrm>
            <a:off x="8326842" y="1231494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 시내 쇼핑 목적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방문지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분포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974612-44B2-42B5-8BC9-0AA735BC9464}"/>
              </a:ext>
            </a:extLst>
          </p:cNvPr>
          <p:cNvCxnSpPr>
            <a:cxnSpLocks/>
          </p:cNvCxnSpPr>
          <p:nvPr/>
        </p:nvCxnSpPr>
        <p:spPr>
          <a:xfrm>
            <a:off x="9674757" y="6592834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636928-29A2-447D-94AB-3928DA4ECE32}"/>
              </a:ext>
            </a:extLst>
          </p:cNvPr>
          <p:cNvSpPr txBox="1"/>
          <p:nvPr/>
        </p:nvSpPr>
        <p:spPr>
          <a:xfrm>
            <a:off x="9567746" y="6198788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신한은행 데이터 분석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D97AD04-D2B6-4560-BA5B-837EE99580AC}"/>
              </a:ext>
            </a:extLst>
          </p:cNvPr>
          <p:cNvSpPr/>
          <p:nvPr/>
        </p:nvSpPr>
        <p:spPr>
          <a:xfrm>
            <a:off x="4818565" y="1950299"/>
            <a:ext cx="3048000" cy="14924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송파구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친화식당 유치 필요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A0DEB2B-7BCF-45E6-8142-7A24B956C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546173"/>
              </p:ext>
            </p:extLst>
          </p:nvPr>
        </p:nvGraphicFramePr>
        <p:xfrm>
          <a:off x="6132513" y="4284193"/>
          <a:ext cx="1356327" cy="220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275">
                  <a:extLst>
                    <a:ext uri="{9D8B030D-6E8A-4147-A177-3AD203B41FA5}">
                      <a16:colId xmlns:a16="http://schemas.microsoft.com/office/drawing/2014/main" val="1261215127"/>
                    </a:ext>
                  </a:extLst>
                </a:gridCol>
                <a:gridCol w="410052">
                  <a:extLst>
                    <a:ext uri="{9D8B030D-6E8A-4147-A177-3AD203B41FA5}">
                      <a16:colId xmlns:a16="http://schemas.microsoft.com/office/drawing/2014/main" val="2677998177"/>
                    </a:ext>
                  </a:extLst>
                </a:gridCol>
              </a:tblGrid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중구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3162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97208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종로구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3010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2021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강남구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2986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2769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용산구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2931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13000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송파구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2857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47737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영등포구</a:t>
                      </a: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_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2722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17563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마포구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2431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45663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서초구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2237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8625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서대문구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2105</a:t>
                      </a:r>
                      <a:endParaRPr lang="en-US" altLang="ko-KR" sz="1800" b="0" i="0" u="none" strike="noStrike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10666"/>
                  </a:ext>
                </a:extLst>
              </a:tr>
              <a:tr h="22094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강서구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2089</a:t>
                      </a:r>
                      <a:endParaRPr lang="en-US" altLang="ko-KR" sz="1800" b="0" i="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810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91D5CA-7B67-498E-995B-4C8A0106924C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47483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1B4A817-470A-4192-963B-EAF2BADF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064" y="2187325"/>
            <a:ext cx="1170238" cy="11702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AF39D2-357D-434C-9312-3CCFC8551B5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CC94B97-9B4C-4A43-ADE9-83FE440EC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pic>
        <p:nvPicPr>
          <p:cNvPr id="8" name="그림 7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66585ABB-3F60-4D93-81EC-4A189A3CA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4F088-A890-45B7-AEDF-63D717BCB305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047A41-B68B-4C45-BBB3-5F548E018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1" y="2124162"/>
            <a:ext cx="3279574" cy="384650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3AD73D-00C2-4773-8908-C033EEFB7C69}"/>
              </a:ext>
            </a:extLst>
          </p:cNvPr>
          <p:cNvSpPr/>
          <p:nvPr/>
        </p:nvSpPr>
        <p:spPr>
          <a:xfrm>
            <a:off x="1" y="1249114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스마트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헬프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데스크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BE03B0-553E-41CC-918D-A6904DC3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136" y="2199537"/>
            <a:ext cx="1142105" cy="11421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E1AF7F-C971-4F7E-9244-25EB0506A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136" y="3308149"/>
            <a:ext cx="1178109" cy="11781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E56D0E-8760-4A75-B996-88485064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777" y="4482403"/>
            <a:ext cx="1142105" cy="11421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63FEF0-3A60-4064-8DE1-0E3E1FCFB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9064" y="4412828"/>
            <a:ext cx="1228071" cy="12280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C26744A-958F-4696-9BB9-01B7B65DF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3218" y="3323766"/>
            <a:ext cx="1178109" cy="11781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F038EEA-E09D-4D5F-87B7-53F3633A2D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6535" y="4488210"/>
            <a:ext cx="1170238" cy="1170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02DA555-C3AD-4C5D-990C-226B38EB07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3132" y="2184742"/>
            <a:ext cx="1193494" cy="1193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2D72B8A-778C-40E3-9F39-ACD589ABBD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4541" y="3323765"/>
            <a:ext cx="1214225" cy="117811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B1A7310-6CD9-4B90-BE5D-6678DCA45606}"/>
              </a:ext>
            </a:extLst>
          </p:cNvPr>
          <p:cNvSpPr/>
          <p:nvPr/>
        </p:nvSpPr>
        <p:spPr>
          <a:xfrm>
            <a:off x="4318468" y="2730657"/>
            <a:ext cx="3279574" cy="22828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다양한 언어로 관광정보와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편의서비스를 제공하는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첨단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IT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언택트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기술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5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0F2D22-770B-40AA-9149-92791EF3772B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47A5938-8F29-4EB3-8F50-E68E992ECBB6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BB11E77-E177-4E56-9047-A38A2EB2A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7" name="그림 2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A280D147-A4B6-4C5C-A875-A0235B795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0" y="1953158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스마트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헬프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데스크 설치 장소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1" y="6601302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0" y="6198788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한국 방문위원회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크롤링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B68526-9B2E-4EFD-9149-161B01C3D422}"/>
              </a:ext>
            </a:extLst>
          </p:cNvPr>
          <p:cNvSpPr/>
          <p:nvPr/>
        </p:nvSpPr>
        <p:spPr>
          <a:xfrm>
            <a:off x="0" y="1190203"/>
            <a:ext cx="3865159" cy="61288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서울 시내 쇼핑 목적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방문지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분포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974612-44B2-42B5-8BC9-0AA735BC9464}"/>
              </a:ext>
            </a:extLst>
          </p:cNvPr>
          <p:cNvCxnSpPr>
            <a:cxnSpLocks/>
          </p:cNvCxnSpPr>
          <p:nvPr/>
        </p:nvCxnSpPr>
        <p:spPr>
          <a:xfrm>
            <a:off x="9674757" y="6592834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636928-29A2-447D-94AB-3928DA4ECE32}"/>
              </a:ext>
            </a:extLst>
          </p:cNvPr>
          <p:cNvSpPr txBox="1"/>
          <p:nvPr/>
        </p:nvSpPr>
        <p:spPr>
          <a:xfrm>
            <a:off x="9567746" y="6198788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신한은행 데이터 분석</a:t>
            </a:r>
          </a:p>
        </p:txBody>
      </p:sp>
      <p:pic>
        <p:nvPicPr>
          <p:cNvPr id="18" name="그림 1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16BDAD8-8600-4075-B246-A9AD96923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32" y="917116"/>
            <a:ext cx="6474852" cy="6474852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D7955EE-2B91-4655-902D-2BDBD4429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787795"/>
              </p:ext>
            </p:extLst>
          </p:nvPr>
        </p:nvGraphicFramePr>
        <p:xfrm>
          <a:off x="10450787" y="3752324"/>
          <a:ext cx="13208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42223521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8285875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dirty="0">
                          <a:effectLst/>
                        </a:rPr>
                        <a:t>기계 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075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마포구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6827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중구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300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용산구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911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강남구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4964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강서구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630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서초구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4778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송파구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541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9338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61EE9AD-0264-408B-B211-4B08E1692D74}"/>
              </a:ext>
            </a:extLst>
          </p:cNvPr>
          <p:cNvSpPr/>
          <p:nvPr/>
        </p:nvSpPr>
        <p:spPr>
          <a:xfrm>
            <a:off x="420413" y="3429000"/>
            <a:ext cx="3268717" cy="18261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종로구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영등포구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서대문구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스마트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헬프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데스크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설치 필요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42EBD-D8FC-4850-9116-E8F078AA9E5F}"/>
              </a:ext>
            </a:extLst>
          </p:cNvPr>
          <p:cNvSpPr txBox="1"/>
          <p:nvPr/>
        </p:nvSpPr>
        <p:spPr>
          <a:xfrm>
            <a:off x="286051" y="187734"/>
            <a:ext cx="484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03.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결론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55318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71B5C-5E77-4298-9E75-F18437FE46F7}"/>
              </a:ext>
            </a:extLst>
          </p:cNvPr>
          <p:cNvSpPr txBox="1"/>
          <p:nvPr/>
        </p:nvSpPr>
        <p:spPr>
          <a:xfrm>
            <a:off x="808521" y="2204185"/>
            <a:ext cx="102797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문화셈터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  <a:hlinkClick r:id="rId2"/>
              </a:rPr>
              <a:t>http://stat.mcst.go.kr/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한국관광공사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  <a:hlinkClick r:id="rId3"/>
              </a:rPr>
              <a:t>https://kto.visitkorea.or.kr/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(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재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)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한국방문위원회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  <a:hlinkClick r:id="rId4"/>
              </a:rPr>
              <a:t>https://vkc.or.kr/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친화 레스토랑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분류제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http://www.mfrk.or.kr/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신한카드 데이터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GLOBAL MUSLIM TRAVEL INDEX 2019, 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Crescentrating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AF39D2-357D-434C-9312-3CCFC8551B5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CC94B97-9B4C-4A43-ADE9-83FE440EC4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pic>
        <p:nvPicPr>
          <p:cNvPr id="8" name="그림 7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66585ABB-3F60-4D93-81EC-4A189A3CA2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7DB240-0581-4DC7-8EA5-9DFC1A07D780}"/>
              </a:ext>
            </a:extLst>
          </p:cNvPr>
          <p:cNvSpPr/>
          <p:nvPr/>
        </p:nvSpPr>
        <p:spPr>
          <a:xfrm>
            <a:off x="882868" y="1842650"/>
            <a:ext cx="1723697" cy="659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출처</a:t>
            </a:r>
            <a:endParaRPr lang="en-US" altLang="ko-KR" sz="24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191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AF39D2-357D-434C-9312-3CCFC8551B5A}"/>
              </a:ext>
            </a:extLst>
          </p:cNvPr>
          <p:cNvSpPr/>
          <p:nvPr/>
        </p:nvSpPr>
        <p:spPr>
          <a:xfrm>
            <a:off x="0" y="-23186"/>
            <a:ext cx="12192000" cy="11752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CC94B97-9B4C-4A43-ADE9-83FE440EC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917116"/>
            <a:ext cx="12192000" cy="266744"/>
          </a:xfrm>
          <a:prstGeom prst="rect">
            <a:avLst/>
          </a:prstGeom>
        </p:spPr>
      </p:pic>
      <p:pic>
        <p:nvPicPr>
          <p:cNvPr id="8" name="그림 7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66585ABB-3F60-4D93-81EC-4A189A3CA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7DB240-0581-4DC7-8EA5-9DFC1A07D780}"/>
              </a:ext>
            </a:extLst>
          </p:cNvPr>
          <p:cNvSpPr/>
          <p:nvPr/>
        </p:nvSpPr>
        <p:spPr>
          <a:xfrm>
            <a:off x="4035698" y="2910408"/>
            <a:ext cx="4193629" cy="103718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감사합니다</a:t>
            </a:r>
            <a:endParaRPr lang="en-US" altLang="ko-KR" sz="24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2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3410A1-6F60-436A-BDBA-AA323E5A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3" y="2124162"/>
            <a:ext cx="56102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07468E-37AB-49DD-8154-3326973B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8028">
            <a:off x="1110886" y="3446633"/>
            <a:ext cx="8992870" cy="464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219B72-F3C0-49DD-B1CC-FBBDD57C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6542">
            <a:off x="3003812" y="1462516"/>
            <a:ext cx="4943200" cy="436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C30161-58BC-4C0E-A9E8-1397441D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342" y="4271058"/>
            <a:ext cx="8429024" cy="9446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556A6C-C4AA-4495-AC5F-78B14715C6EE}"/>
              </a:ext>
            </a:extLst>
          </p:cNvPr>
          <p:cNvSpPr/>
          <p:nvPr/>
        </p:nvSpPr>
        <p:spPr>
          <a:xfrm>
            <a:off x="875018" y="5473907"/>
            <a:ext cx="10514990" cy="10629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코로나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19(COVID-19)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에 따른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인바운드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(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외국인의 국내여행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)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 침체 장기화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endParaRPr lang="en-US" altLang="ko-KR" sz="16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그러나 코로나 이후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인바운드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관광의 조기 정상화를 위한 사전 대비 전략 필요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주제</a:t>
            </a:r>
            <a:r>
              <a:rPr lang="ko-KR" altLang="en-US" sz="2400" b="1" dirty="0">
                <a:solidFill>
                  <a:schemeClr val="bg1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선정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F8FD-28F1-4389-83C7-3DBB2C103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63781">
            <a:off x="6568358" y="2400492"/>
            <a:ext cx="4901276" cy="37324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0FB97B-A109-41D3-9B0F-31F9952BEB09}"/>
              </a:ext>
            </a:extLst>
          </p:cNvPr>
          <p:cNvSpPr/>
          <p:nvPr/>
        </p:nvSpPr>
        <p:spPr>
          <a:xfrm>
            <a:off x="998277" y="5731076"/>
            <a:ext cx="1452880" cy="54864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장기적 관점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B2BDEC-5950-4516-AA88-B6FFDC092BAB}"/>
              </a:ext>
            </a:extLst>
          </p:cNvPr>
          <p:cNvGrpSpPr/>
          <p:nvPr/>
        </p:nvGrpSpPr>
        <p:grpSpPr>
          <a:xfrm>
            <a:off x="0" y="0"/>
            <a:ext cx="12192000" cy="6865708"/>
            <a:chOff x="0" y="0"/>
            <a:chExt cx="12192000" cy="686570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2127B8-B861-40D6-AB17-214403319F33}"/>
                </a:ext>
              </a:extLst>
            </p:cNvPr>
            <p:cNvSpPr/>
            <p:nvPr/>
          </p:nvSpPr>
          <p:spPr>
            <a:xfrm>
              <a:off x="0" y="0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20" name="그림 19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F90375B-68FF-4CE0-944D-C1054179A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2" name="그림 21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B453B32D-09AC-487D-9333-26391B161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54261E2-AF1D-437F-A3BD-B91561EE5A20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146508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BC1D0C-D546-4BE0-8DBC-ED1563F18F4C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688BBD-9D2D-4F41-816D-ACB62D72ECA1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A8E8AB13-4350-47F8-914C-7031AB0C6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0" name="그림 19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25B82E81-D34A-47CA-841F-615AAA435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FDB468-7243-45CE-87C3-F2DD15CEB989}"/>
              </a:ext>
            </a:extLst>
          </p:cNvPr>
          <p:cNvSpPr/>
          <p:nvPr/>
        </p:nvSpPr>
        <p:spPr>
          <a:xfrm>
            <a:off x="428312" y="2039622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Global Muslim Travel Index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BB47ED-6D1E-4E15-8C8A-2368E70B1611}"/>
              </a:ext>
            </a:extLst>
          </p:cNvPr>
          <p:cNvSpPr/>
          <p:nvPr/>
        </p:nvSpPr>
        <p:spPr>
          <a:xfrm>
            <a:off x="428310" y="3825151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 세계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130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개국 대상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여행객의 관광 여건 평가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E87833-87A9-4D59-8E8B-3323593C35CD}"/>
              </a:ext>
            </a:extLst>
          </p:cNvPr>
          <p:cNvSpPr/>
          <p:nvPr/>
        </p:nvSpPr>
        <p:spPr>
          <a:xfrm>
            <a:off x="428312" y="1318500"/>
            <a:ext cx="1879600" cy="5384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GMTI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6BE346-357B-4135-A634-F5554CC6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60" y="1700479"/>
            <a:ext cx="5904728" cy="44774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D9D6D6D-85AD-4394-9BB7-63787EB8D33A}"/>
              </a:ext>
            </a:extLst>
          </p:cNvPr>
          <p:cNvSpPr/>
          <p:nvPr/>
        </p:nvSpPr>
        <p:spPr>
          <a:xfrm>
            <a:off x="428311" y="2909136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MasterCard &amp;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Crescentrating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공동조사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EC0756-1A49-454C-8874-0C2200E77F69}"/>
              </a:ext>
            </a:extLst>
          </p:cNvPr>
          <p:cNvSpPr/>
          <p:nvPr/>
        </p:nvSpPr>
        <p:spPr>
          <a:xfrm>
            <a:off x="428310" y="4741166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접근성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의사소통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환경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/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서비스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4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개의 상위 항목과 하위항목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13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가지로 구분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52B471C-F588-48BE-9473-71985AB595F9}"/>
              </a:ext>
            </a:extLst>
          </p:cNvPr>
          <p:cNvSpPr/>
          <p:nvPr/>
        </p:nvSpPr>
        <p:spPr>
          <a:xfrm>
            <a:off x="428309" y="5661114"/>
            <a:ext cx="4837371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종합지수를 통해 무슬림 관광 척도 제시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DECA-BEAB-4D1B-8EF8-C122F7E9E31D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43134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3CAD42-0AF6-47FF-BAD2-422CF8F572B1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0A98F0-F4EB-473D-BDDD-F00C57FFDBC4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68FBD76E-79DF-4E80-B7F5-E9B5BA200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3" name="그림 22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ADC1742D-7EC7-4D34-8A6D-27C98CFEF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148F60-0D16-4626-985B-B8333F93FA8F}"/>
              </a:ext>
            </a:extLst>
          </p:cNvPr>
          <p:cNvGrpSpPr/>
          <p:nvPr/>
        </p:nvGrpSpPr>
        <p:grpSpPr>
          <a:xfrm>
            <a:off x="746412" y="1472262"/>
            <a:ext cx="5917147" cy="4644759"/>
            <a:chOff x="658457" y="1304097"/>
            <a:chExt cx="4758067" cy="424980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E79CDE7-82AA-4B22-877F-41147E09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457" y="1304097"/>
              <a:ext cx="4758067" cy="4249806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3459AB-8980-4D22-A980-A82AFBC4C967}"/>
                </a:ext>
              </a:extLst>
            </p:cNvPr>
            <p:cNvSpPr/>
            <p:nvPr/>
          </p:nvSpPr>
          <p:spPr>
            <a:xfrm>
              <a:off x="749595" y="4136065"/>
              <a:ext cx="4470991" cy="265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667D5-8DE9-4051-B4E9-2FDD1EFC8F78}"/>
              </a:ext>
            </a:extLst>
          </p:cNvPr>
          <p:cNvSpPr txBox="1"/>
          <p:nvPr/>
        </p:nvSpPr>
        <p:spPr>
          <a:xfrm>
            <a:off x="894272" y="6100234"/>
            <a:ext cx="5621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출처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GMTI 2019 (Global Muslim Travel Index) </a:t>
            </a:r>
          </a:p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- Mastercard-</a:t>
            </a:r>
            <a:r>
              <a:rPr lang="en-US" altLang="ko-KR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CrescentRating</a:t>
            </a: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0DF6FD-774E-4CA5-BD82-0EFCDE3BF263}"/>
              </a:ext>
            </a:extLst>
          </p:cNvPr>
          <p:cNvSpPr/>
          <p:nvPr/>
        </p:nvSpPr>
        <p:spPr>
          <a:xfrm>
            <a:off x="7256070" y="2706293"/>
            <a:ext cx="4409067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 이슬람 협력기구 국가 순위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CB07D9-816E-468F-B3A6-55EFB4A248B3}"/>
              </a:ext>
            </a:extLst>
          </p:cNvPr>
          <p:cNvSpPr/>
          <p:nvPr/>
        </p:nvSpPr>
        <p:spPr>
          <a:xfrm>
            <a:off x="7256069" y="4457251"/>
            <a:ext cx="4409067" cy="6232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2018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13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위 →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2019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년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8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위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F6FA00-2E74-4FEF-AA8F-EACDE8D179EB}"/>
              </a:ext>
            </a:extLst>
          </p:cNvPr>
          <p:cNvSpPr/>
          <p:nvPr/>
        </p:nvSpPr>
        <p:spPr>
          <a:xfrm>
            <a:off x="7256069" y="1998248"/>
            <a:ext cx="2108647" cy="5369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GMTI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에서의 한국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08A8E8-E7FF-4B17-9530-BA66E1CDF5F2}"/>
              </a:ext>
            </a:extLst>
          </p:cNvPr>
          <p:cNvSpPr/>
          <p:nvPr/>
        </p:nvSpPr>
        <p:spPr>
          <a:xfrm>
            <a:off x="7256070" y="3539575"/>
            <a:ext cx="4409067" cy="66215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첫 </a:t>
            </a:r>
            <a:r>
              <a:rPr lang="en-US" altLang="ko-KR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TOP 10 </a:t>
            </a:r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진입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743F59-691D-4EDE-BE76-40DE491120B7}"/>
              </a:ext>
            </a:extLst>
          </p:cNvPr>
          <p:cNvSpPr/>
          <p:nvPr/>
        </p:nvSpPr>
        <p:spPr>
          <a:xfrm>
            <a:off x="7256068" y="5290533"/>
            <a:ext cx="4409067" cy="66215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순위 상승</a:t>
            </a:r>
            <a:endParaRPr lang="en-US" altLang="ko-KR" dirty="0">
              <a:solidFill>
                <a:schemeClr val="tx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F8E8E-DAEF-4236-823D-D19DCFE157ED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362808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DC02A7-A809-4CE7-9652-ED4B22BF2954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2120E8-2B31-4B70-B2C9-13D8742884EA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6FF4D637-9028-42AF-8042-BF1D08D22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5" name="그림 24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8E068D16-F1F5-4B48-B02D-A87D8FB53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0F9562-9F70-44AE-8889-3EB84F91B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627879"/>
              </p:ext>
            </p:extLst>
          </p:nvPr>
        </p:nvGraphicFramePr>
        <p:xfrm>
          <a:off x="620383" y="1502177"/>
          <a:ext cx="4469777" cy="3665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C66E85-187D-41B5-A044-64C24ABD35E8}"/>
              </a:ext>
            </a:extLst>
          </p:cNvPr>
          <p:cNvSpPr/>
          <p:nvPr/>
        </p:nvSpPr>
        <p:spPr>
          <a:xfrm>
            <a:off x="863077" y="5818405"/>
            <a:ext cx="3397275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 지속적 증가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E117-3A3D-4EEF-AD96-079049B82408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 </a:t>
            </a:r>
            <a:r>
              <a:rPr lang="en-US" altLang="ko-KR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– </a:t>
            </a:r>
            <a:r>
              <a:rPr lang="ko-KR" altLang="en-US" sz="2400" b="1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주제 선정 이유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2EE99AE-6BFE-4F22-8AE2-01984F755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13932"/>
              </p:ext>
            </p:extLst>
          </p:nvPr>
        </p:nvGraphicFramePr>
        <p:xfrm>
          <a:off x="5319549" y="1536568"/>
          <a:ext cx="6284190" cy="3842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D62EFA-6A49-4807-BEFB-4E3EDEA85CA8}"/>
              </a:ext>
            </a:extLst>
          </p:cNvPr>
          <p:cNvSpPr/>
          <p:nvPr/>
        </p:nvSpPr>
        <p:spPr>
          <a:xfrm>
            <a:off x="4635336" y="5818405"/>
            <a:ext cx="6968403" cy="6621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지출액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전체 관광객의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1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인당 평균 지출액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4D506-3DF8-485C-97EE-E3770192CA87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119348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7662C1-D081-4899-88C2-FD4A3D263EF0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422281-75CD-41BC-8ED7-67B0F110EC9A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8A5DE041-BDBF-4F41-B74A-FC55F588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6" name="그림 1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333EF41E-3488-475F-9015-EE82091B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1603413" y="1809633"/>
            <a:ext cx="10109233" cy="45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코로나 회복 후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 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 한국 여행 수요 및 소비 지속적 증가 예상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3087232" y="2937233"/>
            <a:ext cx="10109233" cy="170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관광객을 대상으로 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다각적 포지셔닝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전략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수립안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제시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무슬림 관광객의 빅데이터 분석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특징별로 세분화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세분화 된 군집 분석을 통해 관광 형태 파악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관광 활동의 차이점 파악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3087232" y="5077037"/>
            <a:ext cx="10109233" cy="212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관광 행태와 소비 형태를 파악해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마케팅 전략 도출 및 대응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 관행객의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‘</a:t>
            </a:r>
            <a:r>
              <a:rPr lang="ko-KR" altLang="en-US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만족도 사각지대</a:t>
            </a:r>
            <a:r>
              <a:rPr lang="en-US" altLang="ko-KR" u="sng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파악 가능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군집별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만족도 변화 파악 후 전략 강화 및 수정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0CAECC-A597-4AC2-932F-B8271D7B558F}"/>
              </a:ext>
            </a:extLst>
          </p:cNvPr>
          <p:cNvSpPr/>
          <p:nvPr/>
        </p:nvSpPr>
        <p:spPr>
          <a:xfrm>
            <a:off x="967813" y="1917177"/>
            <a:ext cx="1710917" cy="322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 배경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4916D3-CAFA-4366-AF4A-2590947524BA}"/>
              </a:ext>
            </a:extLst>
          </p:cNvPr>
          <p:cNvSpPr/>
          <p:nvPr/>
        </p:nvSpPr>
        <p:spPr>
          <a:xfrm>
            <a:off x="967813" y="3125251"/>
            <a:ext cx="1710917" cy="322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 목적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D60D69-4914-4217-BA93-609D1A22AA63}"/>
              </a:ext>
            </a:extLst>
          </p:cNvPr>
          <p:cNvSpPr/>
          <p:nvPr/>
        </p:nvSpPr>
        <p:spPr>
          <a:xfrm>
            <a:off x="967813" y="5077037"/>
            <a:ext cx="1710917" cy="322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활용 방안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D14C3-5841-4A4B-9A82-AB3725ED969B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110377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B41882-A07A-4171-B503-F7962C1A20A9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49943C-4B2E-48AF-8424-3826E35C0FFB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56F97355-1169-445C-94B0-74619A86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27" name="그림 2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7B23E356-D19E-4CA6-BBD9-60B026AB9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973547" y="4394539"/>
            <a:ext cx="3176336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2019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외래관광객조사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2018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외래관광객조사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6C16E02-785D-4D22-8D41-80E9736B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81" y="2700273"/>
            <a:ext cx="2583625" cy="872672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D1459324-F0F1-47EB-A92C-3A8CB235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83" y="3613566"/>
            <a:ext cx="2106295" cy="905337"/>
          </a:xfrm>
          <a:prstGeom prst="rect">
            <a:avLst/>
          </a:prstGeom>
        </p:spPr>
      </p:pic>
      <p:pic>
        <p:nvPicPr>
          <p:cNvPr id="18" name="그림 1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DDE4B16-CC9B-44A7-A75E-6F206968E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75" y="4593009"/>
            <a:ext cx="2292160" cy="1071542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A38DDB6-CC04-459A-9B94-8E05AF08D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01" y="2639642"/>
            <a:ext cx="2047240" cy="2047240"/>
          </a:xfrm>
          <a:prstGeom prst="rect">
            <a:avLst/>
          </a:prstGeom>
        </p:spPr>
      </p:pic>
      <p:pic>
        <p:nvPicPr>
          <p:cNvPr id="22" name="그림 21" descr="사람들이(가) 표시된 사진&#10;&#10;자동 생성된 설명">
            <a:extLst>
              <a:ext uri="{FF2B5EF4-FFF2-40B4-BE49-F238E27FC236}">
                <a16:creationId xmlns:a16="http://schemas.microsoft.com/office/drawing/2014/main" id="{B2EAA3AB-8A78-4F9E-B595-A21DF1E84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46" y="2729725"/>
            <a:ext cx="2463800" cy="1706182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07DC47A-742E-4C0E-ACAF-4A3D638D4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38" y="4593009"/>
            <a:ext cx="1378021" cy="1524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29B1B-C970-4CF7-8B00-DE63069D3C0E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0EE5B-5CAC-4347-9BBF-2BEE6D47A431}"/>
              </a:ext>
            </a:extLst>
          </p:cNvPr>
          <p:cNvSpPr/>
          <p:nvPr/>
        </p:nvSpPr>
        <p:spPr>
          <a:xfrm>
            <a:off x="592843" y="1674828"/>
            <a:ext cx="3215556" cy="5898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활용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2D2DAC-15E9-427B-9FF6-9FA84E2542DE}"/>
              </a:ext>
            </a:extLst>
          </p:cNvPr>
          <p:cNvSpPr/>
          <p:nvPr/>
        </p:nvSpPr>
        <p:spPr>
          <a:xfrm>
            <a:off x="4408957" y="1683172"/>
            <a:ext cx="3215556" cy="5898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분석 도구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D8236F7-B019-49CA-BFF2-3D123D710235}"/>
              </a:ext>
            </a:extLst>
          </p:cNvPr>
          <p:cNvSpPr/>
          <p:nvPr/>
        </p:nvSpPr>
        <p:spPr>
          <a:xfrm>
            <a:off x="8225071" y="1686803"/>
            <a:ext cx="3215556" cy="5898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분석 기법</a:t>
            </a:r>
          </a:p>
        </p:txBody>
      </p:sp>
    </p:spTree>
    <p:extLst>
      <p:ext uri="{BB962C8B-B14F-4D97-AF65-F5344CB8AC3E}">
        <p14:creationId xmlns:p14="http://schemas.microsoft.com/office/powerpoint/2010/main" val="330735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DF29A7-AC77-4E62-8D87-1E769E80F9E2}"/>
              </a:ext>
            </a:extLst>
          </p:cNvPr>
          <p:cNvGrpSpPr/>
          <p:nvPr/>
        </p:nvGrpSpPr>
        <p:grpSpPr>
          <a:xfrm>
            <a:off x="0" y="-23186"/>
            <a:ext cx="12192000" cy="6888894"/>
            <a:chOff x="0" y="-23186"/>
            <a:chExt cx="12192000" cy="68888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600934-F925-4B0E-9340-52EBB2C17DA5}"/>
                </a:ext>
              </a:extLst>
            </p:cNvPr>
            <p:cNvSpPr/>
            <p:nvPr/>
          </p:nvSpPr>
          <p:spPr>
            <a:xfrm>
              <a:off x="0" y="-23186"/>
              <a:ext cx="12192000" cy="117527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9895541A-7D48-454C-86F8-A00DB1F1C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6766560"/>
              <a:ext cx="12192000" cy="99148"/>
            </a:xfrm>
            <a:prstGeom prst="rect">
              <a:avLst/>
            </a:prstGeom>
          </p:spPr>
        </p:pic>
        <p:pic>
          <p:nvPicPr>
            <p:cNvPr id="17" name="그림 16" descr="음식, 테이블, 대형, 밥이(가) 표시된 사진&#10;&#10;자동 생성된 설명">
              <a:extLst>
                <a:ext uri="{FF2B5EF4-FFF2-40B4-BE49-F238E27FC236}">
                  <a16:creationId xmlns:a16="http://schemas.microsoft.com/office/drawing/2014/main" id="{45DB56A6-F9CE-4E93-AF4E-C5B343A8D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918"/>
            <a:stretch/>
          </p:blipFill>
          <p:spPr>
            <a:xfrm>
              <a:off x="0" y="917116"/>
              <a:ext cx="12192000" cy="2667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7031421" y="2195242"/>
            <a:ext cx="4660243" cy="461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2019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년 기준으로 변수 설정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거주국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재범주화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중동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,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비중동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재범주화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주요 활동 참여 여부 파악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해당 응답항목 별 변수 생성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재방문 여부 응답 재범주화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보통 이하 → 부정적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평균 지출 경비 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이상치 응답 항목 제거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해당 분류 데이터에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결측치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미발견</a:t>
            </a: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9B688DE-0D69-4190-B2F3-5F942FC6D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26410"/>
              </p:ext>
            </p:extLst>
          </p:nvPr>
        </p:nvGraphicFramePr>
        <p:xfrm>
          <a:off x="416255" y="1579044"/>
          <a:ext cx="6121179" cy="4590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152">
                  <a:extLst>
                    <a:ext uri="{9D8B030D-6E8A-4147-A177-3AD203B41FA5}">
                      <a16:colId xmlns:a16="http://schemas.microsoft.com/office/drawing/2014/main" val="2022443141"/>
                    </a:ext>
                  </a:extLst>
                </a:gridCol>
                <a:gridCol w="1049671">
                  <a:extLst>
                    <a:ext uri="{9D8B030D-6E8A-4147-A177-3AD203B41FA5}">
                      <a16:colId xmlns:a16="http://schemas.microsoft.com/office/drawing/2014/main" val="3065443643"/>
                    </a:ext>
                  </a:extLst>
                </a:gridCol>
                <a:gridCol w="4058356">
                  <a:extLst>
                    <a:ext uri="{9D8B030D-6E8A-4147-A177-3AD203B41FA5}">
                      <a16:colId xmlns:a16="http://schemas.microsoft.com/office/drawing/2014/main" val="2043608539"/>
                    </a:ext>
                  </a:extLst>
                </a:gridCol>
              </a:tblGrid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변수내용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변수값</a:t>
                      </a:r>
                      <a:r>
                        <a:rPr lang="en-US" altLang="ko-KR" sz="1600" u="none" strike="noStrike" dirty="0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응답항목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15882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주요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방한목적 </a:t>
                      </a:r>
                      <a:endParaRPr lang="ko-KR" alt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Q5_1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여가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위락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휴가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사업 또는 전문활동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교육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4: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종교 및 순례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기타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90538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주요 활동 참여 여부 </a:t>
                      </a:r>
                      <a:endParaRPr lang="ko-KR" alt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QQ_1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~ QQ_14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참여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0: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참여하지 않음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69095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항목별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만족도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Q15_2A1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~ Q15_2A12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해당 없음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매우 불만족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대체로 불만족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보통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4: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대체로 만족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매우 만족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574978"/>
                  </a:ext>
                </a:extLst>
              </a:tr>
              <a:tr h="7631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인 평균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지출 경비  </a:t>
                      </a:r>
                      <a:endParaRPr lang="ko-KR" altLang="en-US" sz="1200" b="0" i="0" u="none" strike="noStrike" dirty="0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CQ14_1T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 ~ 500$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 ~1,000$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 ~1,500$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</a:t>
                      </a:r>
                      <a:b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4:  ~2,000$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 ~ 3,000$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이하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6: 3,000$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초과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7: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최대금액 초과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304932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국가 </a:t>
                      </a:r>
                      <a:endParaRPr lang="ko-KR" altLang="en-US" sz="1200" b="0" i="0" u="none" strike="noStrike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D_COU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0: </a:t>
                      </a:r>
                      <a:r>
                        <a:rPr lang="ko-KR" altLang="en-US" sz="1200" u="none" strike="noStrike" dirty="0" err="1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비중동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중동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381706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성별 </a:t>
                      </a:r>
                      <a:endParaRPr lang="ko-KR" altLang="en-US" sz="1200" b="0" i="0" u="none" strike="noStrike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D_GEN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남성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여성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77127"/>
                  </a:ext>
                </a:extLst>
              </a:tr>
              <a:tr h="5467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연령별 </a:t>
                      </a:r>
                      <a:endParaRPr lang="ko-KR" altLang="en-US" sz="1200" b="0" i="0" u="none" strike="noStrike">
                        <a:solidFill>
                          <a:srgbClr val="24292E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 D_AGE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1: 15-20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2: 21-30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3: 31-40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4: 41-50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endParaRPr lang="en-US" altLang="ko-KR" sz="1200" u="none" strike="noStrike" dirty="0"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5: 51-60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</a:t>
                      </a:r>
                      <a:r>
                        <a:rPr lang="en-US" altLang="ko-KR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/ 6: 61</a:t>
                      </a:r>
                      <a:r>
                        <a:rPr lang="ko-KR" altLang="en-US" sz="1200" u="none" strike="noStrike" dirty="0">
                          <a:effectLst/>
                          <a:latin typeface="포천 오성과 한음 Bold" panose="020B0803000000000000" pitchFamily="50" charset="-127"/>
                          <a:ea typeface="포천 오성과 한음 Bold" panose="020B0803000000000000" pitchFamily="50" charset="-127"/>
                        </a:rPr>
                        <a:t>세 이상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포천 오성과 한음 Bold" panose="020B0803000000000000" pitchFamily="50" charset="-127"/>
                        <a:ea typeface="포천 오성과 한음 Bold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543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1410B3-33E0-4A80-9438-2626FFB9BB23}"/>
              </a:ext>
            </a:extLst>
          </p:cNvPr>
          <p:cNvSpPr txBox="1"/>
          <p:nvPr/>
        </p:nvSpPr>
        <p:spPr>
          <a:xfrm>
            <a:off x="286051" y="187734"/>
            <a:ext cx="40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분석 </a:t>
            </a:r>
            <a:r>
              <a:rPr lang="en-US" altLang="ko-KR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AB80D8-1BF8-42EE-A0B3-BF61AE7DF551}"/>
              </a:ext>
            </a:extLst>
          </p:cNvPr>
          <p:cNvSpPr/>
          <p:nvPr/>
        </p:nvSpPr>
        <p:spPr>
          <a:xfrm>
            <a:off x="7537539" y="1554147"/>
            <a:ext cx="3088420" cy="538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ko-KR" altLang="en-US" dirty="0" err="1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전처리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887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1912</Words>
  <Application>Microsoft Office PowerPoint</Application>
  <PresentationFormat>와이드스크린</PresentationFormat>
  <Paragraphs>576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</vt:lpstr>
      <vt:lpstr>서울남산체 B</vt:lpstr>
      <vt:lpstr>서울남산체 EB</vt:lpstr>
      <vt:lpstr>포천 오성과 한음 Bold</vt:lpstr>
      <vt:lpstr>Arial</vt:lpstr>
      <vt:lpstr>Calibri</vt:lpstr>
      <vt:lpstr>Garamond</vt:lpstr>
      <vt:lpstr>RetrospectVTI</vt:lpstr>
      <vt:lpstr>1_디자인 사용자 지정</vt:lpstr>
      <vt:lpstr>디자인 사용자 지정</vt:lpstr>
      <vt:lpstr>무슬림 관광 활성화 방안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무슬림 관광 활성화 방안</dc:title>
  <dc:creator>2009104471@office.khu.ac.kr</dc:creator>
  <cp:lastModifiedBy>원중 김</cp:lastModifiedBy>
  <cp:revision>89</cp:revision>
  <dcterms:created xsi:type="dcterms:W3CDTF">2020-08-10T02:15:05Z</dcterms:created>
  <dcterms:modified xsi:type="dcterms:W3CDTF">2020-08-17T01:55:59Z</dcterms:modified>
</cp:coreProperties>
</file>