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60" r:id="rId2"/>
    <p:sldId id="278" r:id="rId3"/>
    <p:sldId id="273" r:id="rId4"/>
    <p:sldId id="283" r:id="rId5"/>
    <p:sldId id="282" r:id="rId6"/>
    <p:sldId id="285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08"/>
    <a:srgbClr val="FACDAC"/>
    <a:srgbClr val="1CADE4"/>
    <a:srgbClr val="F3DC2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2" y="52"/>
      </p:cViewPr>
      <p:guideLst>
        <p:guide orient="horz" pos="2160"/>
        <p:guide pos="3863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ownloads\TourStat_2020-08-08%20(2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esktop\ppt\1&#51064;%20&#54217;&#44512;%20&#51648;&#52636;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pPr>
            <a:r>
              <a:rPr lang="en-US" sz="1600"/>
              <a:t>2015-2019 </a:t>
            </a:r>
            <a:r>
              <a:rPr lang="ko-KR" sz="1600"/>
              <a:t>중동 지역 입국객</a:t>
            </a:r>
            <a:r>
              <a:rPr lang="en-US" sz="1600"/>
              <a:t> (</a:t>
            </a:r>
            <a:r>
              <a:rPr lang="ko-KR" sz="1600"/>
              <a:t>단위</a:t>
            </a:r>
            <a:r>
              <a:rPr lang="en-US" sz="1600"/>
              <a:t>: </a:t>
            </a:r>
            <a:r>
              <a:rPr lang="ko-KR" sz="1600"/>
              <a:t>명</a:t>
            </a:r>
            <a:r>
              <a:rPr lang="en-US" sz="1600"/>
              <a:t>)</a:t>
            </a:r>
            <a:r>
              <a:rPr lang="ko-KR" sz="1600"/>
              <a:t> </a:t>
            </a:r>
          </a:p>
        </c:rich>
      </c:tx>
      <c:layout>
        <c:manualLayout>
          <c:xMode val="edge"/>
          <c:yMode val="edge"/>
          <c:x val="0.18371908712633964"/>
          <c:y val="3.988105780853776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'TourStat_2020-08-08 (2)'!$K$6</c:f>
              <c:strCache>
                <c:ptCount val="1"/>
                <c:pt idx="0">
                  <c:v>중 동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'TourStat_2020-08-08 (2)'!$L$5:$P$5</c:f>
              <c:strCache>
                <c:ptCount val="5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  <c:pt idx="4">
                  <c:v>2019년</c:v>
                </c:pt>
              </c:strCache>
            </c:strRef>
          </c:cat>
          <c:val>
            <c:numRef>
              <c:f>'TourStat_2020-08-08 (2)'!$L$6:$P$6</c:f>
              <c:numCache>
                <c:formatCode>#,##0</c:formatCode>
                <c:ptCount val="5"/>
                <c:pt idx="0">
                  <c:v>194143</c:v>
                </c:pt>
                <c:pt idx="1">
                  <c:v>221604</c:v>
                </c:pt>
                <c:pt idx="2">
                  <c:v>247971</c:v>
                </c:pt>
                <c:pt idx="3">
                  <c:v>271017</c:v>
                </c:pt>
                <c:pt idx="4">
                  <c:v>291354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B-4911-B85D-7AC1A435A7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5592280"/>
        <c:axId val="585592608"/>
      </c:barChart>
      <c:catAx>
        <c:axId val="585592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r>
                  <a:rPr lang="en-US" dirty="0"/>
                  <a:t>2019 </a:t>
                </a:r>
                <a:r>
                  <a:rPr lang="ko-KR" dirty="0"/>
                  <a:t>출입국관광통계</a:t>
                </a:r>
              </a:p>
            </c:rich>
          </c:tx>
          <c:layout>
            <c:manualLayout>
              <c:xMode val="edge"/>
              <c:yMode val="edge"/>
              <c:x val="0.73256925875816015"/>
              <c:y val="0.92625972723731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endParaRPr lang="ko-KR"/>
          </a:p>
        </c:txPr>
        <c:crossAx val="585592608"/>
        <c:crosses val="autoZero"/>
        <c:auto val="1"/>
        <c:lblAlgn val="ctr"/>
        <c:lblOffset val="100"/>
        <c:noMultiLvlLbl val="0"/>
      </c:catAx>
      <c:valAx>
        <c:axId val="585592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85592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bg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pPr>
            <a:r>
              <a:rPr lang="ko-KR"/>
              <a:t>외래관광객 </a:t>
            </a:r>
            <a:r>
              <a:rPr lang="en-US"/>
              <a:t>1</a:t>
            </a:r>
            <a:r>
              <a:rPr lang="ko-KR"/>
              <a:t>인 지출 경비</a:t>
            </a:r>
            <a:r>
              <a:rPr lang="en-US"/>
              <a:t> (</a:t>
            </a:r>
            <a:r>
              <a:rPr lang="ko-KR"/>
              <a:t>단위</a:t>
            </a:r>
            <a:r>
              <a:rPr lang="en-US"/>
              <a:t>: $)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bg1"/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'1인 평균 지출'!$B$1:$B$2</c:f>
              <c:strCache>
                <c:ptCount val="2"/>
                <c:pt idx="0">
                  <c:v>2019</c:v>
                </c:pt>
                <c:pt idx="1">
                  <c:v>9.평균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58-45BA-AD07-E24467D97EB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58-45BA-AD07-E24467D97EBF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58-45BA-AD07-E24467D97EBF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58-45BA-AD07-E24467D97EB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158-45BA-AD07-E24467D97E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'1인 평균 지출'!$A$3:$A$27</c:f>
              <c:strCache>
                <c:ptCount val="5"/>
                <c:pt idx="0">
                  <c:v>일본</c:v>
                </c:pt>
                <c:pt idx="1">
                  <c:v>중국</c:v>
                </c:pt>
                <c:pt idx="2">
                  <c:v>중동전체</c:v>
                </c:pt>
                <c:pt idx="3">
                  <c:v>GCC</c:v>
                </c:pt>
                <c:pt idx="4">
                  <c:v>전체 평균</c:v>
                </c:pt>
              </c:strCache>
              <c:extLst/>
            </c:strRef>
          </c:cat>
          <c:val>
            <c:numRef>
              <c:f>'1인 평균 지출'!$B$3:$B$27</c:f>
              <c:numCache>
                <c:formatCode>#,##0.00</c:formatCode>
                <c:ptCount val="5"/>
                <c:pt idx="0" formatCode="General">
                  <c:v>758.9</c:v>
                </c:pt>
                <c:pt idx="1">
                  <c:v>1632.6</c:v>
                </c:pt>
                <c:pt idx="2">
                  <c:v>1696.5</c:v>
                </c:pt>
                <c:pt idx="3">
                  <c:v>2558.8000000000002</c:v>
                </c:pt>
                <c:pt idx="4">
                  <c:v>1275.72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1158-45BA-AD07-E24467D97E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464400400"/>
        <c:axId val="617167664"/>
      </c:barChart>
      <c:catAx>
        <c:axId val="464400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bg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endParaRPr lang="ko-KR"/>
          </a:p>
        </c:txPr>
        <c:crossAx val="617167664"/>
        <c:crosses val="autoZero"/>
        <c:auto val="1"/>
        <c:lblAlgn val="ctr"/>
        <c:lblOffset val="100"/>
        <c:noMultiLvlLbl val="0"/>
      </c:catAx>
      <c:valAx>
        <c:axId val="6171676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r>
                  <a:rPr lang="en-US"/>
                  <a:t>2019 </a:t>
                </a:r>
                <a:r>
                  <a:rPr lang="ko-KR"/>
                  <a:t>한국외래관광객 조사</a:t>
                </a:r>
              </a:p>
            </c:rich>
          </c:tx>
          <c:layout>
            <c:manualLayout>
              <c:xMode val="edge"/>
              <c:yMode val="edge"/>
              <c:x val="0.68525000000000003"/>
              <c:y val="0.886296296296296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46440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다채로운, 건물, 테이블, 많은이(가) 표시된 사진&#10;&#10;자동 생성된 설명">
            <a:extLst>
              <a:ext uri="{FF2B5EF4-FFF2-40B4-BE49-F238E27FC236}">
                <a16:creationId xmlns:a16="http://schemas.microsoft.com/office/drawing/2014/main" id="{048B73D7-154E-49C4-9446-B20E7207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r="867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53" name="Rectangle 4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47812-89F5-4DCD-9B42-E7F5E1B5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rgbClr val="FFFFFF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무슬림 관광 활성화 방안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A23FC-22E6-4453-9753-FC688553D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코로나</a:t>
            </a:r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,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위기를 기회로</a:t>
            </a:r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문화관광 빅 데이터 분석대회</a:t>
            </a:r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Data 265</a:t>
            </a:r>
            <a:endParaRPr lang="ko-KR" altLang="en-US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BEC21C-E8D7-4205-9622-CF9C9D42DAE2}"/>
              </a:ext>
            </a:extLst>
          </p:cNvPr>
          <p:cNvCxnSpPr/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72D2-BAF6-4217-ABE3-849D68DA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22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72FE8-AB99-471B-82FE-5124694CACB6}"/>
              </a:ext>
            </a:extLst>
          </p:cNvPr>
          <p:cNvSpPr txBox="1"/>
          <p:nvPr/>
        </p:nvSpPr>
        <p:spPr>
          <a:xfrm>
            <a:off x="262759" y="336331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INDEX</a:t>
            </a:r>
            <a:endParaRPr lang="ko-KR" altLang="en-US" sz="60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17267-3DDA-43C8-B88D-BBEEF6A7AB2C}"/>
              </a:ext>
            </a:extLst>
          </p:cNvPr>
          <p:cNvSpPr txBox="1"/>
          <p:nvPr/>
        </p:nvSpPr>
        <p:spPr>
          <a:xfrm>
            <a:off x="415159" y="241723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6135-A4CD-4E13-B4F4-C16585583B33}"/>
              </a:ext>
            </a:extLst>
          </p:cNvPr>
          <p:cNvSpPr txBox="1"/>
          <p:nvPr/>
        </p:nvSpPr>
        <p:spPr>
          <a:xfrm>
            <a:off x="415159" y="1556944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01. </a:t>
            </a:r>
            <a:r>
              <a:rPr lang="ko-KR" altLang="en-US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연구배경</a:t>
            </a:r>
            <a:endParaRPr lang="en-US" altLang="ko-KR" sz="32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1A8A9-5B54-4591-BB21-27287EFE4A55}"/>
              </a:ext>
            </a:extLst>
          </p:cNvPr>
          <p:cNvSpPr txBox="1"/>
          <p:nvPr/>
        </p:nvSpPr>
        <p:spPr>
          <a:xfrm>
            <a:off x="415158" y="3273676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EB491-1830-4736-ABFA-8D8567D3EB7B}"/>
              </a:ext>
            </a:extLst>
          </p:cNvPr>
          <p:cNvSpPr txBox="1"/>
          <p:nvPr/>
        </p:nvSpPr>
        <p:spPr>
          <a:xfrm>
            <a:off x="415158" y="4130122"/>
            <a:ext cx="502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8F361-8644-4F79-B91D-B95B711064AE}"/>
              </a:ext>
            </a:extLst>
          </p:cNvPr>
          <p:cNvSpPr txBox="1"/>
          <p:nvPr/>
        </p:nvSpPr>
        <p:spPr>
          <a:xfrm>
            <a:off x="415158" y="4986568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5. </a:t>
            </a:r>
            <a:r>
              <a:rPr lang="ko-KR" altLang="en-US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3E1CF-C7A3-466C-B32E-C04DFEB4B9BE}"/>
              </a:ext>
            </a:extLst>
          </p:cNvPr>
          <p:cNvSpPr txBox="1"/>
          <p:nvPr/>
        </p:nvSpPr>
        <p:spPr>
          <a:xfrm>
            <a:off x="415157" y="5776111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6. </a:t>
            </a:r>
            <a:r>
              <a:rPr lang="ko-KR" altLang="en-US" sz="32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7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 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–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주제 선정이유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148F60-0D16-4626-985B-B8333F93FA8F}"/>
              </a:ext>
            </a:extLst>
          </p:cNvPr>
          <p:cNvGrpSpPr/>
          <p:nvPr/>
        </p:nvGrpSpPr>
        <p:grpSpPr>
          <a:xfrm>
            <a:off x="746412" y="1472262"/>
            <a:ext cx="5917147" cy="4644759"/>
            <a:chOff x="658457" y="1304097"/>
            <a:chExt cx="4758067" cy="424980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E79CDE7-82AA-4B22-877F-41147E093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457" y="1304097"/>
              <a:ext cx="4758067" cy="4249806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43459AB-8980-4D22-A980-A82AFBC4C967}"/>
                </a:ext>
              </a:extLst>
            </p:cNvPr>
            <p:cNvSpPr/>
            <p:nvPr/>
          </p:nvSpPr>
          <p:spPr>
            <a:xfrm>
              <a:off x="749595" y="4136065"/>
              <a:ext cx="4470991" cy="2658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667D5-8DE9-4051-B4E9-2FDD1EFC8F78}"/>
              </a:ext>
            </a:extLst>
          </p:cNvPr>
          <p:cNvSpPr txBox="1"/>
          <p:nvPr/>
        </p:nvSpPr>
        <p:spPr>
          <a:xfrm>
            <a:off x="894272" y="6100234"/>
            <a:ext cx="56214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GMTI 2019 (Global Muslim Travel Index) </a:t>
            </a:r>
          </a:p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Mastercard-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CrescentRating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FDB468-7243-45CE-87C3-F2DD15CEB989}"/>
              </a:ext>
            </a:extLst>
          </p:cNvPr>
          <p:cNvSpPr/>
          <p:nvPr/>
        </p:nvSpPr>
        <p:spPr>
          <a:xfrm>
            <a:off x="7036521" y="2102882"/>
            <a:ext cx="4924054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2019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무슬림들이 여행한 비 이슬람권 국가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위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비교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5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순위 상승</a:t>
            </a:r>
          </a:p>
        </p:txBody>
      </p:sp>
    </p:spTree>
    <p:extLst>
      <p:ext uri="{BB962C8B-B14F-4D97-AF65-F5344CB8AC3E}">
        <p14:creationId xmlns:p14="http://schemas.microsoft.com/office/powerpoint/2010/main" val="43134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CDAC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D4EE1-55C8-4F7A-BD0F-6D7FF96107F4}"/>
              </a:ext>
            </a:extLst>
          </p:cNvPr>
          <p:cNvSpPr txBox="1"/>
          <p:nvPr/>
        </p:nvSpPr>
        <p:spPr>
          <a:xfrm>
            <a:off x="315312" y="339161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 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–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주제 선정이유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542FE0-E912-42AF-99ED-A71C895DAE02}"/>
              </a:ext>
            </a:extLst>
          </p:cNvPr>
          <p:cNvCxnSpPr>
            <a:cxnSpLocks/>
          </p:cNvCxnSpPr>
          <p:nvPr/>
        </p:nvCxnSpPr>
        <p:spPr>
          <a:xfrm>
            <a:off x="0" y="971132"/>
            <a:ext cx="2312276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53410A1-6F60-436A-BDBA-AA323E5A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993533"/>
            <a:ext cx="5610225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07468E-37AB-49DD-8154-3326973B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775" y="3251996"/>
            <a:ext cx="8992870" cy="464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219B72-F3C0-49DD-B1CC-FBBDD57C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16" y="1104241"/>
            <a:ext cx="4943200" cy="436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C30161-58BC-4C0E-A9E8-1397441DB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022" y="4184460"/>
            <a:ext cx="8429024" cy="94463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556A6C-C4AA-4495-AC5F-78B14715C6EE}"/>
              </a:ext>
            </a:extLst>
          </p:cNvPr>
          <p:cNvSpPr/>
          <p:nvPr/>
        </p:nvSpPr>
        <p:spPr>
          <a:xfrm>
            <a:off x="711201" y="5378462"/>
            <a:ext cx="10618952" cy="1258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코로나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19(COVID-19)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에 따른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외국인의 국내여행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 침체 장기화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그러나 코로나 이후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관광의 조기 정상화를 위한 사전 대비 전략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08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D4EE1-55C8-4F7A-BD0F-6D7FF96107F4}"/>
              </a:ext>
            </a:extLst>
          </p:cNvPr>
          <p:cNvSpPr txBox="1"/>
          <p:nvPr/>
        </p:nvSpPr>
        <p:spPr>
          <a:xfrm>
            <a:off x="315312" y="341301"/>
            <a:ext cx="272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542FE0-E912-42AF-99ED-A71C895DAE02}"/>
              </a:ext>
            </a:extLst>
          </p:cNvPr>
          <p:cNvCxnSpPr>
            <a:cxnSpLocks/>
          </p:cNvCxnSpPr>
          <p:nvPr/>
        </p:nvCxnSpPr>
        <p:spPr>
          <a:xfrm>
            <a:off x="0" y="971132"/>
            <a:ext cx="2312276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E8E709-DBFC-42C2-8509-D8BDCD7E7370}"/>
              </a:ext>
            </a:extLst>
          </p:cNvPr>
          <p:cNvSpPr/>
          <p:nvPr/>
        </p:nvSpPr>
        <p:spPr>
          <a:xfrm>
            <a:off x="7625100" y="1304096"/>
            <a:ext cx="4924054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2019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무슬림들이 여행한 비 이슬람권 국가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위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비교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5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순위 상승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50947B-76F2-4652-8B28-5AB06EFA813E}"/>
              </a:ext>
            </a:extLst>
          </p:cNvPr>
          <p:cNvGrpSpPr/>
          <p:nvPr/>
        </p:nvGrpSpPr>
        <p:grpSpPr>
          <a:xfrm>
            <a:off x="1187846" y="1304096"/>
            <a:ext cx="6156230" cy="4582763"/>
            <a:chOff x="658457" y="1304097"/>
            <a:chExt cx="4758067" cy="42498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CF85D72-CC01-4C1F-9211-4B542575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457" y="1304097"/>
              <a:ext cx="4758067" cy="4249806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D55DF6-4EFA-43D5-A39A-F2F87405E552}"/>
                </a:ext>
              </a:extLst>
            </p:cNvPr>
            <p:cNvSpPr/>
            <p:nvPr/>
          </p:nvSpPr>
          <p:spPr>
            <a:xfrm>
              <a:off x="749595" y="4136065"/>
              <a:ext cx="4470991" cy="2658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28847B-62BA-4858-8CD7-EBA0E5B26D81}"/>
              </a:ext>
            </a:extLst>
          </p:cNvPr>
          <p:cNvSpPr txBox="1"/>
          <p:nvPr/>
        </p:nvSpPr>
        <p:spPr>
          <a:xfrm>
            <a:off x="1722651" y="5957102"/>
            <a:ext cx="56214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GMTI 2019 (Global Muslim Travel Index) </a:t>
            </a:r>
          </a:p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Mastercard-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CrescentRating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1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D4EE1-55C8-4F7A-BD0F-6D7FF96107F4}"/>
              </a:ext>
            </a:extLst>
          </p:cNvPr>
          <p:cNvSpPr txBox="1"/>
          <p:nvPr/>
        </p:nvSpPr>
        <p:spPr>
          <a:xfrm>
            <a:off x="315312" y="341301"/>
            <a:ext cx="272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542FE0-E912-42AF-99ED-A71C895DAE02}"/>
              </a:ext>
            </a:extLst>
          </p:cNvPr>
          <p:cNvCxnSpPr>
            <a:cxnSpLocks/>
          </p:cNvCxnSpPr>
          <p:nvPr/>
        </p:nvCxnSpPr>
        <p:spPr>
          <a:xfrm>
            <a:off x="0" y="971132"/>
            <a:ext cx="2312276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A0F9562-9F70-44AE-8889-3EB84F91B9CA}"/>
              </a:ext>
            </a:extLst>
          </p:cNvPr>
          <p:cNvGraphicFramePr>
            <a:graphicFrameLocks/>
          </p:cNvGraphicFramePr>
          <p:nvPr/>
        </p:nvGraphicFramePr>
        <p:xfrm>
          <a:off x="5938619" y="1575750"/>
          <a:ext cx="5342190" cy="357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C66E85-187D-41B5-A044-64C24ABD35E8}"/>
              </a:ext>
            </a:extLst>
          </p:cNvPr>
          <p:cNvSpPr/>
          <p:nvPr/>
        </p:nvSpPr>
        <p:spPr>
          <a:xfrm>
            <a:off x="6828239" y="5691319"/>
            <a:ext cx="4014951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중동 지역의 외래 관광객 지속적 증가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E8E709-DBFC-42C2-8509-D8BDCD7E7370}"/>
              </a:ext>
            </a:extLst>
          </p:cNvPr>
          <p:cNvSpPr/>
          <p:nvPr/>
        </p:nvSpPr>
        <p:spPr>
          <a:xfrm>
            <a:off x="743037" y="5691319"/>
            <a:ext cx="4924054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2019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무슬림들이 여행한 비 이슬람권 국가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위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비교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5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순위 상승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50947B-76F2-4652-8B28-5AB06EFA813E}"/>
              </a:ext>
            </a:extLst>
          </p:cNvPr>
          <p:cNvGrpSpPr/>
          <p:nvPr/>
        </p:nvGrpSpPr>
        <p:grpSpPr>
          <a:xfrm>
            <a:off x="1187846" y="1304096"/>
            <a:ext cx="4125299" cy="3737605"/>
            <a:chOff x="658457" y="1304097"/>
            <a:chExt cx="4758067" cy="42498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CF85D72-CC01-4C1F-9211-4B542575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457" y="1304097"/>
              <a:ext cx="4758067" cy="4249806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D55DF6-4EFA-43D5-A39A-F2F87405E552}"/>
                </a:ext>
              </a:extLst>
            </p:cNvPr>
            <p:cNvSpPr/>
            <p:nvPr/>
          </p:nvSpPr>
          <p:spPr>
            <a:xfrm>
              <a:off x="749595" y="4136065"/>
              <a:ext cx="4470991" cy="2658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28847B-62BA-4858-8CD7-EBA0E5B26D81}"/>
              </a:ext>
            </a:extLst>
          </p:cNvPr>
          <p:cNvSpPr txBox="1"/>
          <p:nvPr/>
        </p:nvSpPr>
        <p:spPr>
          <a:xfrm>
            <a:off x="1484696" y="5009217"/>
            <a:ext cx="38284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GMTI 2019 (Global Muslim Travel Index) </a:t>
            </a:r>
          </a:p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Mastercard-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CrescentRating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48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D4EE1-55C8-4F7A-BD0F-6D7FF96107F4}"/>
              </a:ext>
            </a:extLst>
          </p:cNvPr>
          <p:cNvSpPr txBox="1"/>
          <p:nvPr/>
        </p:nvSpPr>
        <p:spPr>
          <a:xfrm>
            <a:off x="315312" y="341301"/>
            <a:ext cx="272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542FE0-E912-42AF-99ED-A71C895DAE02}"/>
              </a:ext>
            </a:extLst>
          </p:cNvPr>
          <p:cNvCxnSpPr>
            <a:cxnSpLocks/>
          </p:cNvCxnSpPr>
          <p:nvPr/>
        </p:nvCxnSpPr>
        <p:spPr>
          <a:xfrm>
            <a:off x="0" y="971132"/>
            <a:ext cx="2312276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E8E709-DBFC-42C2-8509-D8BDCD7E7370}"/>
              </a:ext>
            </a:extLst>
          </p:cNvPr>
          <p:cNvSpPr/>
          <p:nvPr/>
        </p:nvSpPr>
        <p:spPr>
          <a:xfrm>
            <a:off x="829665" y="5282250"/>
            <a:ext cx="7996702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관광객의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인당 평균 지출액 규모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&gt;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전체 관광객의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인당 평균 지출액 규모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57C7F44C-14D0-46BD-81C2-B83FCD537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540893"/>
              </p:ext>
            </p:extLst>
          </p:nvPr>
        </p:nvGraphicFramePr>
        <p:xfrm>
          <a:off x="743037" y="1575750"/>
          <a:ext cx="5114709" cy="3439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9E8061-C0DB-4CBD-9E67-CBF2817499B1}"/>
              </a:ext>
            </a:extLst>
          </p:cNvPr>
          <p:cNvSpPr/>
          <p:nvPr/>
        </p:nvSpPr>
        <p:spPr>
          <a:xfrm>
            <a:off x="7584707" y="1318661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무슬림의 한국 여행 수요 증가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203B94B-BAFE-4FCA-8CC0-AAD5B68C6F53}"/>
              </a:ext>
            </a:extLst>
          </p:cNvPr>
          <p:cNvSpPr/>
          <p:nvPr/>
        </p:nvSpPr>
        <p:spPr>
          <a:xfrm>
            <a:off x="7584707" y="2036738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 시장 다변화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65CB5E-F233-4C93-896E-1EF5945A5890}"/>
              </a:ext>
            </a:extLst>
          </p:cNvPr>
          <p:cNvSpPr/>
          <p:nvPr/>
        </p:nvSpPr>
        <p:spPr>
          <a:xfrm>
            <a:off x="7584707" y="2741107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중동국가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</a:t>
            </a: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시장 규모는 작지만 높은 수익성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CD5E7C9-AD20-4112-B8CF-71FCB6B56AF5}"/>
              </a:ext>
            </a:extLst>
          </p:cNvPr>
          <p:cNvSpPr/>
          <p:nvPr/>
        </p:nvSpPr>
        <p:spPr>
          <a:xfrm>
            <a:off x="7584706" y="4486354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분석 목표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코로나 이후 중동 국가 관광객 유치 활성화를 위한 대비 전략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AD0368-146F-456F-B17B-FF62FA86C326}"/>
              </a:ext>
            </a:extLst>
          </p:cNvPr>
          <p:cNvCxnSpPr/>
          <p:nvPr/>
        </p:nvCxnSpPr>
        <p:spPr>
          <a:xfrm>
            <a:off x="9589023" y="3676851"/>
            <a:ext cx="0" cy="577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509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241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서울남산체 B</vt:lpstr>
      <vt:lpstr>서울남산체 EB</vt:lpstr>
      <vt:lpstr>Calibri</vt:lpstr>
      <vt:lpstr>Garamond</vt:lpstr>
      <vt:lpstr>RetrospectVTI</vt:lpstr>
      <vt:lpstr>무슬림 관광 활성화 방안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무슬림 관광 활성화 방안</dc:title>
  <dc:creator>2009104471@office.khu.ac.kr</dc:creator>
  <cp:lastModifiedBy>2009104471@office.khu.ac.kr</cp:lastModifiedBy>
  <cp:revision>26</cp:revision>
  <dcterms:created xsi:type="dcterms:W3CDTF">2020-08-10T02:15:05Z</dcterms:created>
  <dcterms:modified xsi:type="dcterms:W3CDTF">2020-08-10T11:38:42Z</dcterms:modified>
</cp:coreProperties>
</file>