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257" r:id="rId3"/>
    <p:sldId id="265" r:id="rId4"/>
    <p:sldId id="266" r:id="rId5"/>
    <p:sldId id="267" r:id="rId6"/>
    <p:sldId id="271" r:id="rId7"/>
    <p:sldId id="275" r:id="rId8"/>
    <p:sldId id="281" r:id="rId9"/>
    <p:sldId id="273" r:id="rId10"/>
    <p:sldId id="278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185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llio\Downloads\SPOTFIRE_TEMPLATE_1_1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dirty="0"/>
              <a:t>주요 참여 활동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A군집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Sheet3!$B$2:$B$15</c:f>
              <c:numCache>
                <c:formatCode>0.0000</c:formatCode>
                <c:ptCount val="14"/>
                <c:pt idx="0">
                  <c:v>0.59708737999999995</c:v>
                </c:pt>
                <c:pt idx="1">
                  <c:v>0.94951456000000001</c:v>
                </c:pt>
                <c:pt idx="2">
                  <c:v>0.74466019000000006</c:v>
                </c:pt>
                <c:pt idx="3">
                  <c:v>0.67961165000000001</c:v>
                </c:pt>
                <c:pt idx="4">
                  <c:v>0.43786407999999999</c:v>
                </c:pt>
                <c:pt idx="5">
                  <c:v>0.32815534000000002</c:v>
                </c:pt>
                <c:pt idx="6">
                  <c:v>0.17961165000000001</c:v>
                </c:pt>
                <c:pt idx="7">
                  <c:v>0.1961165</c:v>
                </c:pt>
                <c:pt idx="8">
                  <c:v>9.2233010000000004E-2</c:v>
                </c:pt>
                <c:pt idx="9">
                  <c:v>0.11262136</c:v>
                </c:pt>
                <c:pt idx="10">
                  <c:v>0.26116505000000001</c:v>
                </c:pt>
                <c:pt idx="11">
                  <c:v>6.7961170000000001E-2</c:v>
                </c:pt>
                <c:pt idx="12">
                  <c:v>2.912621E-2</c:v>
                </c:pt>
                <c:pt idx="13">
                  <c:v>0.25339800000000001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AC-43F8-A90A-CF8B4414050E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B군집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Sheet3!$C$2:$C$15</c:f>
              <c:numCache>
                <c:formatCode>0.0000</c:formatCode>
                <c:ptCount val="14"/>
                <c:pt idx="0">
                  <c:v>0.59017713000000005</c:v>
                </c:pt>
                <c:pt idx="1">
                  <c:v>0.98953301000000005</c:v>
                </c:pt>
                <c:pt idx="2">
                  <c:v>0.76650563999999999</c:v>
                </c:pt>
                <c:pt idx="3">
                  <c:v>0.70853462</c:v>
                </c:pt>
                <c:pt idx="4">
                  <c:v>0.48309179000000002</c:v>
                </c:pt>
                <c:pt idx="5">
                  <c:v>0.38888888999999999</c:v>
                </c:pt>
                <c:pt idx="6">
                  <c:v>0.22383253</c:v>
                </c:pt>
                <c:pt idx="7">
                  <c:v>0.18276972999999999</c:v>
                </c:pt>
                <c:pt idx="8">
                  <c:v>0.10305958</c:v>
                </c:pt>
                <c:pt idx="9">
                  <c:v>0.10950081</c:v>
                </c:pt>
                <c:pt idx="10">
                  <c:v>0.11996779</c:v>
                </c:pt>
                <c:pt idx="11">
                  <c:v>6.1996780000000001E-2</c:v>
                </c:pt>
                <c:pt idx="12">
                  <c:v>1.3687599999999999E-2</c:v>
                </c:pt>
                <c:pt idx="13">
                  <c:v>0.26892110000000002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AC-43F8-A90A-CF8B44140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90700143"/>
        <c:axId val="1585856031"/>
      </c:barChart>
      <c:catAx>
        <c:axId val="16907001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5856031"/>
        <c:crosses val="autoZero"/>
        <c:auto val="1"/>
        <c:lblAlgn val="ctr"/>
        <c:lblOffset val="100"/>
        <c:noMultiLvlLbl val="0"/>
      </c:catAx>
      <c:valAx>
        <c:axId val="15858560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90700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>
                <a:effectLst/>
              </a:rPr>
              <a:t>주요 참여 활동 여부</a:t>
            </a:r>
            <a:endParaRPr lang="ko-KR" altLang="ko-KR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C군집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Sheet4!$B$2:$B$15</c:f>
              <c:numCache>
                <c:formatCode>General</c:formatCode>
                <c:ptCount val="14"/>
                <c:pt idx="0">
                  <c:v>0.36463224</c:v>
                </c:pt>
                <c:pt idx="1">
                  <c:v>0.85289515000000005</c:v>
                </c:pt>
                <c:pt idx="2">
                  <c:v>0.54303599000000002</c:v>
                </c:pt>
                <c:pt idx="3">
                  <c:v>0.50234741999999999</c:v>
                </c:pt>
                <c:pt idx="4">
                  <c:v>0.27543035999999999</c:v>
                </c:pt>
                <c:pt idx="5">
                  <c:v>0.26447574000000001</c:v>
                </c:pt>
                <c:pt idx="6">
                  <c:v>6.2597810000000004E-2</c:v>
                </c:pt>
                <c:pt idx="7">
                  <c:v>0.17527387</c:v>
                </c:pt>
                <c:pt idx="8">
                  <c:v>0.12519562000000001</c:v>
                </c:pt>
                <c:pt idx="9">
                  <c:v>6.8857589999999996E-2</c:v>
                </c:pt>
                <c:pt idx="10">
                  <c:v>0.39593114000000001</c:v>
                </c:pt>
                <c:pt idx="11">
                  <c:v>0.10798122</c:v>
                </c:pt>
                <c:pt idx="12">
                  <c:v>4.6948360000000001E-2</c:v>
                </c:pt>
                <c:pt idx="13">
                  <c:v>0.20031299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90-4C2D-B516-D4B99F5760B4}"/>
            </c:ext>
          </c:extLst>
        </c:ser>
        <c:ser>
          <c:idx val="1"/>
          <c:order val="1"/>
          <c:tx>
            <c:strRef>
              <c:f>Sheet4!$C$1</c:f>
              <c:strCache>
                <c:ptCount val="1"/>
                <c:pt idx="0">
                  <c:v>D군집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Sheet4!$C$2:$C$15</c:f>
              <c:numCache>
                <c:formatCode>General</c:formatCode>
                <c:ptCount val="14"/>
                <c:pt idx="0">
                  <c:v>0.35746605999999997</c:v>
                </c:pt>
                <c:pt idx="1">
                  <c:v>0.96380089999999996</c:v>
                </c:pt>
                <c:pt idx="2">
                  <c:v>0.57013575000000005</c:v>
                </c:pt>
                <c:pt idx="3">
                  <c:v>0.56787330000000003</c:v>
                </c:pt>
                <c:pt idx="4">
                  <c:v>0.32579185999999999</c:v>
                </c:pt>
                <c:pt idx="5">
                  <c:v>0.32126696999999999</c:v>
                </c:pt>
                <c:pt idx="6">
                  <c:v>0.11085973</c:v>
                </c:pt>
                <c:pt idx="7">
                  <c:v>0.20588234999999999</c:v>
                </c:pt>
                <c:pt idx="8">
                  <c:v>0.30995475</c:v>
                </c:pt>
                <c:pt idx="9">
                  <c:v>7.2398190000000001E-2</c:v>
                </c:pt>
                <c:pt idx="10">
                  <c:v>0.27149320999999998</c:v>
                </c:pt>
                <c:pt idx="11">
                  <c:v>0.12443439000000001</c:v>
                </c:pt>
                <c:pt idx="12">
                  <c:v>4.072398E-2</c:v>
                </c:pt>
                <c:pt idx="13">
                  <c:v>0.22171946000000001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90-4C2D-B516-D4B99F5760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79718399"/>
        <c:axId val="1785950063"/>
      </c:barChart>
      <c:catAx>
        <c:axId val="18797183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85950063"/>
        <c:crosses val="autoZero"/>
        <c:auto val="1"/>
        <c:lblAlgn val="ctr"/>
        <c:lblOffset val="100"/>
        <c:noMultiLvlLbl val="0"/>
      </c:catAx>
      <c:valAx>
        <c:axId val="1785950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79718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>
                <a:effectLst/>
              </a:rPr>
              <a:t>주요 참여 활동 여부</a:t>
            </a:r>
            <a:endParaRPr lang="ko-KR" altLang="ko-KR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C군집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Sheet5!$B$2:$B$15</c:f>
              <c:numCache>
                <c:formatCode>General</c:formatCode>
                <c:ptCount val="14"/>
                <c:pt idx="0">
                  <c:v>0.36463224</c:v>
                </c:pt>
                <c:pt idx="1">
                  <c:v>0.85289515000000005</c:v>
                </c:pt>
                <c:pt idx="2">
                  <c:v>0.54303599000000002</c:v>
                </c:pt>
                <c:pt idx="3">
                  <c:v>0.50234741999999999</c:v>
                </c:pt>
                <c:pt idx="4">
                  <c:v>0.27543035999999999</c:v>
                </c:pt>
                <c:pt idx="5">
                  <c:v>0.26447574000000001</c:v>
                </c:pt>
                <c:pt idx="6">
                  <c:v>6.2597810000000004E-2</c:v>
                </c:pt>
                <c:pt idx="7">
                  <c:v>0.17527387</c:v>
                </c:pt>
                <c:pt idx="8">
                  <c:v>0.12519562000000001</c:v>
                </c:pt>
                <c:pt idx="9">
                  <c:v>6.8857589999999996E-2</c:v>
                </c:pt>
                <c:pt idx="10">
                  <c:v>0.39593114000000001</c:v>
                </c:pt>
                <c:pt idx="11">
                  <c:v>0.10798122</c:v>
                </c:pt>
                <c:pt idx="12">
                  <c:v>4.6948360000000001E-2</c:v>
                </c:pt>
                <c:pt idx="13">
                  <c:v>0.20031299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9E-44D7-B619-2774D67766E8}"/>
            </c:ext>
          </c:extLst>
        </c:ser>
        <c:ser>
          <c:idx val="1"/>
          <c:order val="1"/>
          <c:tx>
            <c:strRef>
              <c:f>Sheet5!$C$1</c:f>
              <c:strCache>
                <c:ptCount val="1"/>
                <c:pt idx="0">
                  <c:v>E군집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Sheet5!$C$2:$C$15</c:f>
              <c:numCache>
                <c:formatCode>General</c:formatCode>
                <c:ptCount val="14"/>
                <c:pt idx="0">
                  <c:v>0.444954128</c:v>
                </c:pt>
                <c:pt idx="1">
                  <c:v>0.93577981700000001</c:v>
                </c:pt>
                <c:pt idx="2">
                  <c:v>0.66972477100000005</c:v>
                </c:pt>
                <c:pt idx="3">
                  <c:v>0.58256880700000002</c:v>
                </c:pt>
                <c:pt idx="4">
                  <c:v>0.32568807300000002</c:v>
                </c:pt>
                <c:pt idx="5">
                  <c:v>0.27522935799999998</c:v>
                </c:pt>
                <c:pt idx="6">
                  <c:v>0.11009174300000001</c:v>
                </c:pt>
                <c:pt idx="7">
                  <c:v>0.270642202</c:v>
                </c:pt>
                <c:pt idx="8">
                  <c:v>0.38073394500000002</c:v>
                </c:pt>
                <c:pt idx="9">
                  <c:v>8.2568806999999994E-2</c:v>
                </c:pt>
                <c:pt idx="10">
                  <c:v>5.5045872000000003E-2</c:v>
                </c:pt>
                <c:pt idx="11">
                  <c:v>1.3761468000000001E-2</c:v>
                </c:pt>
                <c:pt idx="12">
                  <c:v>9.1743120000000004E-3</c:v>
                </c:pt>
                <c:pt idx="13">
                  <c:v>5.0458716000000001E-2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9E-44D7-B619-2774D6776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73609103"/>
        <c:axId val="1676617167"/>
      </c:barChart>
      <c:catAx>
        <c:axId val="18736091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76617167"/>
        <c:crosses val="autoZero"/>
        <c:auto val="1"/>
        <c:lblAlgn val="ctr"/>
        <c:lblOffset val="100"/>
        <c:noMultiLvlLbl val="0"/>
      </c:catAx>
      <c:valAx>
        <c:axId val="1676617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73609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baseline="0" dirty="0">
                <a:effectLst/>
              </a:rPr>
              <a:t>한국 여행정보 입수경로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SPOTFIRE_TEMPLATE_1_1!$A$4</c:f>
              <c:strCache>
                <c:ptCount val="1"/>
                <c:pt idx="0">
                  <c:v>중동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SPOTFIRE_TEMPLATE_1_1!$B$3:$L$3</c:f>
              <c:strCache>
                <c:ptCount val="11"/>
                <c:pt idx="0">
                  <c:v>주변사람</c:v>
                </c:pt>
                <c:pt idx="1">
                  <c:v>글로벌 인터넷</c:v>
                </c:pt>
                <c:pt idx="2">
                  <c:v>자국의 인터넷</c:v>
                </c:pt>
                <c:pt idx="3">
                  <c:v>주요언론 매체</c:v>
                </c:pt>
                <c:pt idx="4">
                  <c:v>한국여행 웹</c:v>
                </c:pt>
                <c:pt idx="5">
                  <c:v>자국 여행사(오프라인)</c:v>
                </c:pt>
                <c:pt idx="6">
                  <c:v>관광안내서적</c:v>
                </c:pt>
                <c:pt idx="7">
                  <c:v>항공사/호텔</c:v>
                </c:pt>
                <c:pt idx="8">
                  <c:v>한국기관</c:v>
                </c:pt>
                <c:pt idx="9">
                  <c:v>기 타</c:v>
                </c:pt>
                <c:pt idx="10">
                  <c:v>얻지 않는다</c:v>
                </c:pt>
              </c:strCache>
            </c:strRef>
          </c:cat>
          <c:val>
            <c:numRef>
              <c:f>SPOTFIRE_TEMPLATE_1_1!$B$4:$L$4</c:f>
              <c:numCache>
                <c:formatCode>General</c:formatCode>
                <c:ptCount val="11"/>
                <c:pt idx="0">
                  <c:v>54.8</c:v>
                </c:pt>
                <c:pt idx="1">
                  <c:v>60.849999999999994</c:v>
                </c:pt>
                <c:pt idx="2">
                  <c:v>21.5</c:v>
                </c:pt>
                <c:pt idx="3">
                  <c:v>16.399999999999999</c:v>
                </c:pt>
                <c:pt idx="4">
                  <c:v>17.45</c:v>
                </c:pt>
                <c:pt idx="5">
                  <c:v>9.0500000000000007</c:v>
                </c:pt>
                <c:pt idx="6">
                  <c:v>10.050000000000001</c:v>
                </c:pt>
                <c:pt idx="7">
                  <c:v>7.8</c:v>
                </c:pt>
                <c:pt idx="8">
                  <c:v>9.35</c:v>
                </c:pt>
                <c:pt idx="9">
                  <c:v>0.85000000000000009</c:v>
                </c:pt>
                <c:pt idx="10">
                  <c:v>7.15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98-4762-8923-E38FFFAC3B8F}"/>
            </c:ext>
          </c:extLst>
        </c:ser>
        <c:ser>
          <c:idx val="1"/>
          <c:order val="1"/>
          <c:tx>
            <c:strRef>
              <c:f>SPOTFIRE_TEMPLATE_1_1!$A$5</c:f>
              <c:strCache>
                <c:ptCount val="1"/>
                <c:pt idx="0">
                  <c:v>비중동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SPOTFIRE_TEMPLATE_1_1!$B$3:$L$3</c:f>
              <c:strCache>
                <c:ptCount val="11"/>
                <c:pt idx="0">
                  <c:v>주변사람</c:v>
                </c:pt>
                <c:pt idx="1">
                  <c:v>글로벌 인터넷</c:v>
                </c:pt>
                <c:pt idx="2">
                  <c:v>자국의 인터넷</c:v>
                </c:pt>
                <c:pt idx="3">
                  <c:v>주요언론 매체</c:v>
                </c:pt>
                <c:pt idx="4">
                  <c:v>한국여행 웹</c:v>
                </c:pt>
                <c:pt idx="5">
                  <c:v>자국 여행사(오프라인)</c:v>
                </c:pt>
                <c:pt idx="6">
                  <c:v>관광안내서적</c:v>
                </c:pt>
                <c:pt idx="7">
                  <c:v>항공사/호텔</c:v>
                </c:pt>
                <c:pt idx="8">
                  <c:v>한국기관</c:v>
                </c:pt>
                <c:pt idx="9">
                  <c:v>기 타</c:v>
                </c:pt>
                <c:pt idx="10">
                  <c:v>얻지 않는다</c:v>
                </c:pt>
              </c:strCache>
            </c:strRef>
          </c:cat>
          <c:val>
            <c:numRef>
              <c:f>SPOTFIRE_TEMPLATE_1_1!$B$5:$L$5</c:f>
              <c:numCache>
                <c:formatCode>General</c:formatCode>
                <c:ptCount val="11"/>
                <c:pt idx="0">
                  <c:v>49.5</c:v>
                </c:pt>
                <c:pt idx="1">
                  <c:v>59</c:v>
                </c:pt>
                <c:pt idx="2">
                  <c:v>39.924999999999997</c:v>
                </c:pt>
                <c:pt idx="3">
                  <c:v>32.625</c:v>
                </c:pt>
                <c:pt idx="4">
                  <c:v>31.724999999999998</c:v>
                </c:pt>
                <c:pt idx="5">
                  <c:v>21.324999999999999</c:v>
                </c:pt>
                <c:pt idx="6">
                  <c:v>11.024999999999999</c:v>
                </c:pt>
                <c:pt idx="7">
                  <c:v>3.9249999999999998</c:v>
                </c:pt>
                <c:pt idx="8">
                  <c:v>9</c:v>
                </c:pt>
                <c:pt idx="9">
                  <c:v>0.57499999999999996</c:v>
                </c:pt>
                <c:pt idx="10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98-4762-8923-E38FFFAC3B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0689743"/>
        <c:axId val="1683457967"/>
      </c:barChart>
      <c:catAx>
        <c:axId val="169068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3457967"/>
        <c:crosses val="autoZero"/>
        <c:auto val="1"/>
        <c:lblAlgn val="ctr"/>
        <c:lblOffset val="100"/>
        <c:noMultiLvlLbl val="0"/>
      </c:catAx>
      <c:valAx>
        <c:axId val="1683457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90689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A군집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Sheet6!$A$2:$A$13</c:f>
              <c:strCache>
                <c:ptCount val="12"/>
                <c:pt idx="0">
                  <c:v>출입국 절차</c:v>
                </c:pt>
                <c:pt idx="1">
                  <c:v>대중교통</c:v>
                </c:pt>
                <c:pt idx="2">
                  <c:v>길찾기</c:v>
                </c:pt>
                <c:pt idx="3">
                  <c:v>숙박</c:v>
                </c:pt>
                <c:pt idx="4">
                  <c:v>음식</c:v>
                </c:pt>
                <c:pt idx="5">
                  <c:v>쇼핑</c:v>
                </c:pt>
                <c:pt idx="6">
                  <c:v>관광안내</c:v>
                </c:pt>
                <c:pt idx="7">
                  <c:v>관광지매력</c:v>
                </c:pt>
                <c:pt idx="8">
                  <c:v>언어소통</c:v>
                </c:pt>
                <c:pt idx="9">
                  <c:v>여행경비</c:v>
                </c:pt>
                <c:pt idx="10">
                  <c:v>치안</c:v>
                </c:pt>
                <c:pt idx="11">
                  <c:v>모바일/인터넷</c:v>
                </c:pt>
              </c:strCache>
            </c:strRef>
          </c:cat>
          <c:val>
            <c:numRef>
              <c:f>Sheet6!$B$2:$B$13</c:f>
              <c:numCache>
                <c:formatCode>General</c:formatCode>
                <c:ptCount val="12"/>
                <c:pt idx="0">
                  <c:v>4.3408009999999999</c:v>
                </c:pt>
                <c:pt idx="1">
                  <c:v>4.2962759999999998</c:v>
                </c:pt>
                <c:pt idx="2">
                  <c:v>4.2150660000000002</c:v>
                </c:pt>
                <c:pt idx="3">
                  <c:v>4.1979839999999999</c:v>
                </c:pt>
                <c:pt idx="4">
                  <c:v>4.1641000000000004</c:v>
                </c:pt>
                <c:pt idx="5">
                  <c:v>4.2427890000000001</c:v>
                </c:pt>
                <c:pt idx="6">
                  <c:v>3.8664239999999999</c:v>
                </c:pt>
                <c:pt idx="7">
                  <c:v>4.401008</c:v>
                </c:pt>
                <c:pt idx="8">
                  <c:v>3.92075</c:v>
                </c:pt>
                <c:pt idx="9">
                  <c:v>3.5737890000000001</c:v>
                </c:pt>
                <c:pt idx="10">
                  <c:v>4.194623</c:v>
                </c:pt>
                <c:pt idx="11">
                  <c:v>4.0747689999999999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6A-4F6B-9594-F4BE9396C02F}"/>
            </c:ext>
          </c:extLst>
        </c:ser>
        <c:ser>
          <c:idx val="1"/>
          <c:order val="1"/>
          <c:tx>
            <c:strRef>
              <c:f>Sheet6!$C$1</c:f>
              <c:strCache>
                <c:ptCount val="1"/>
                <c:pt idx="0">
                  <c:v>B군집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Sheet6!$A$2:$A$13</c:f>
              <c:strCache>
                <c:ptCount val="12"/>
                <c:pt idx="0">
                  <c:v>출입국 절차</c:v>
                </c:pt>
                <c:pt idx="1">
                  <c:v>대중교통</c:v>
                </c:pt>
                <c:pt idx="2">
                  <c:v>길찾기</c:v>
                </c:pt>
                <c:pt idx="3">
                  <c:v>숙박</c:v>
                </c:pt>
                <c:pt idx="4">
                  <c:v>음식</c:v>
                </c:pt>
                <c:pt idx="5">
                  <c:v>쇼핑</c:v>
                </c:pt>
                <c:pt idx="6">
                  <c:v>관광안내</c:v>
                </c:pt>
                <c:pt idx="7">
                  <c:v>관광지매력</c:v>
                </c:pt>
                <c:pt idx="8">
                  <c:v>언어소통</c:v>
                </c:pt>
                <c:pt idx="9">
                  <c:v>여행경비</c:v>
                </c:pt>
                <c:pt idx="10">
                  <c:v>치안</c:v>
                </c:pt>
                <c:pt idx="11">
                  <c:v>모바일/인터넷</c:v>
                </c:pt>
              </c:strCache>
            </c:strRef>
          </c:cat>
          <c:val>
            <c:numRef>
              <c:f>Sheet6!$C$2:$C$13</c:f>
              <c:numCache>
                <c:formatCode>General</c:formatCode>
                <c:ptCount val="12"/>
                <c:pt idx="0">
                  <c:v>4.2608699999999997</c:v>
                </c:pt>
                <c:pt idx="1">
                  <c:v>4.1714979999999997</c:v>
                </c:pt>
                <c:pt idx="2">
                  <c:v>4.0925929999999999</c:v>
                </c:pt>
                <c:pt idx="3">
                  <c:v>4.1602249999999996</c:v>
                </c:pt>
                <c:pt idx="4">
                  <c:v>4.2222220000000004</c:v>
                </c:pt>
                <c:pt idx="5">
                  <c:v>4.31562</c:v>
                </c:pt>
                <c:pt idx="6">
                  <c:v>3.9726249999999999</c:v>
                </c:pt>
                <c:pt idx="7">
                  <c:v>4.3679550000000003</c:v>
                </c:pt>
                <c:pt idx="8">
                  <c:v>3.9017710000000001</c:v>
                </c:pt>
                <c:pt idx="9">
                  <c:v>3.5491139999999999</c:v>
                </c:pt>
                <c:pt idx="10">
                  <c:v>4.1223830000000001</c:v>
                </c:pt>
                <c:pt idx="11">
                  <c:v>4.0756839999999999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6A-4F6B-9594-F4BE9396C02F}"/>
            </c:ext>
          </c:extLst>
        </c:ser>
        <c:ser>
          <c:idx val="2"/>
          <c:order val="2"/>
          <c:tx>
            <c:strRef>
              <c:f>Sheet6!$D$1</c:f>
              <c:strCache>
                <c:ptCount val="1"/>
                <c:pt idx="0">
                  <c:v>C군집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Sheet6!$A$2:$A$13</c:f>
              <c:strCache>
                <c:ptCount val="12"/>
                <c:pt idx="0">
                  <c:v>출입국 절차</c:v>
                </c:pt>
                <c:pt idx="1">
                  <c:v>대중교통</c:v>
                </c:pt>
                <c:pt idx="2">
                  <c:v>길찾기</c:v>
                </c:pt>
                <c:pt idx="3">
                  <c:v>숙박</c:v>
                </c:pt>
                <c:pt idx="4">
                  <c:v>음식</c:v>
                </c:pt>
                <c:pt idx="5">
                  <c:v>쇼핑</c:v>
                </c:pt>
                <c:pt idx="6">
                  <c:v>관광안내</c:v>
                </c:pt>
                <c:pt idx="7">
                  <c:v>관광지매력</c:v>
                </c:pt>
                <c:pt idx="8">
                  <c:v>언어소통</c:v>
                </c:pt>
                <c:pt idx="9">
                  <c:v>여행경비</c:v>
                </c:pt>
                <c:pt idx="10">
                  <c:v>치안</c:v>
                </c:pt>
                <c:pt idx="11">
                  <c:v>모바일/인터넷</c:v>
                </c:pt>
              </c:strCache>
            </c:strRef>
          </c:cat>
          <c:val>
            <c:numRef>
              <c:f>Sheet6!$D$2:$D$13</c:f>
              <c:numCache>
                <c:formatCode>General</c:formatCode>
                <c:ptCount val="12"/>
                <c:pt idx="0">
                  <c:v>4.5023470000000003</c:v>
                </c:pt>
                <c:pt idx="1">
                  <c:v>4.5446010000000001</c:v>
                </c:pt>
                <c:pt idx="2">
                  <c:v>4.3818469999999996</c:v>
                </c:pt>
                <c:pt idx="3">
                  <c:v>4.3411580000000001</c:v>
                </c:pt>
                <c:pt idx="4">
                  <c:v>4.0375589999999999</c:v>
                </c:pt>
                <c:pt idx="5">
                  <c:v>4.0672930000000003</c:v>
                </c:pt>
                <c:pt idx="6">
                  <c:v>3.6995309999999999</c:v>
                </c:pt>
                <c:pt idx="7">
                  <c:v>4.4428789999999996</c:v>
                </c:pt>
                <c:pt idx="8">
                  <c:v>3.909233</c:v>
                </c:pt>
                <c:pt idx="9">
                  <c:v>3.683881</c:v>
                </c:pt>
                <c:pt idx="10">
                  <c:v>4.3599370000000004</c:v>
                </c:pt>
                <c:pt idx="11">
                  <c:v>4.1142409999999998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6A-4F6B-9594-F4BE9396C02F}"/>
            </c:ext>
          </c:extLst>
        </c:ser>
        <c:ser>
          <c:idx val="3"/>
          <c:order val="3"/>
          <c:tx>
            <c:strRef>
              <c:f>Sheet6!$E$1</c:f>
              <c:strCache>
                <c:ptCount val="1"/>
                <c:pt idx="0">
                  <c:v>D군집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Sheet6!$A$2:$A$13</c:f>
              <c:strCache>
                <c:ptCount val="12"/>
                <c:pt idx="0">
                  <c:v>출입국 절차</c:v>
                </c:pt>
                <c:pt idx="1">
                  <c:v>대중교통</c:v>
                </c:pt>
                <c:pt idx="2">
                  <c:v>길찾기</c:v>
                </c:pt>
                <c:pt idx="3">
                  <c:v>숙박</c:v>
                </c:pt>
                <c:pt idx="4">
                  <c:v>음식</c:v>
                </c:pt>
                <c:pt idx="5">
                  <c:v>쇼핑</c:v>
                </c:pt>
                <c:pt idx="6">
                  <c:v>관광안내</c:v>
                </c:pt>
                <c:pt idx="7">
                  <c:v>관광지매력</c:v>
                </c:pt>
                <c:pt idx="8">
                  <c:v>언어소통</c:v>
                </c:pt>
                <c:pt idx="9">
                  <c:v>여행경비</c:v>
                </c:pt>
                <c:pt idx="10">
                  <c:v>치안</c:v>
                </c:pt>
                <c:pt idx="11">
                  <c:v>모바일/인터넷</c:v>
                </c:pt>
              </c:strCache>
            </c:strRef>
          </c:cat>
          <c:val>
            <c:numRef>
              <c:f>Sheet6!$E$2:$E$13</c:f>
              <c:numCache>
                <c:formatCode>General</c:formatCode>
                <c:ptCount val="12"/>
                <c:pt idx="0">
                  <c:v>4.3959279999999996</c:v>
                </c:pt>
                <c:pt idx="1">
                  <c:v>4.4072399999999998</c:v>
                </c:pt>
                <c:pt idx="2">
                  <c:v>4.3099550000000004</c:v>
                </c:pt>
                <c:pt idx="3">
                  <c:v>4.1515839999999997</c:v>
                </c:pt>
                <c:pt idx="4">
                  <c:v>4.1990949999999998</c:v>
                </c:pt>
                <c:pt idx="5">
                  <c:v>4.3755660000000001</c:v>
                </c:pt>
                <c:pt idx="6">
                  <c:v>3.7149320000000001</c:v>
                </c:pt>
                <c:pt idx="7">
                  <c:v>4.4841629999999997</c:v>
                </c:pt>
                <c:pt idx="8">
                  <c:v>3.9095019999999998</c:v>
                </c:pt>
                <c:pt idx="9">
                  <c:v>3.6085970000000001</c:v>
                </c:pt>
                <c:pt idx="10">
                  <c:v>4.3257919999999999</c:v>
                </c:pt>
                <c:pt idx="11">
                  <c:v>4.2579190000000002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6A-4F6B-9594-F4BE9396C02F}"/>
            </c:ext>
          </c:extLst>
        </c:ser>
        <c:ser>
          <c:idx val="4"/>
          <c:order val="4"/>
          <c:tx>
            <c:strRef>
              <c:f>Sheet6!$F$1</c:f>
              <c:strCache>
                <c:ptCount val="1"/>
                <c:pt idx="0">
                  <c:v>E군집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Sheet6!$A$2:$A$13</c:f>
              <c:strCache>
                <c:ptCount val="12"/>
                <c:pt idx="0">
                  <c:v>출입국 절차</c:v>
                </c:pt>
                <c:pt idx="1">
                  <c:v>대중교통</c:v>
                </c:pt>
                <c:pt idx="2">
                  <c:v>길찾기</c:v>
                </c:pt>
                <c:pt idx="3">
                  <c:v>숙박</c:v>
                </c:pt>
                <c:pt idx="4">
                  <c:v>음식</c:v>
                </c:pt>
                <c:pt idx="5">
                  <c:v>쇼핑</c:v>
                </c:pt>
                <c:pt idx="6">
                  <c:v>관광안내</c:v>
                </c:pt>
                <c:pt idx="7">
                  <c:v>관광지매력</c:v>
                </c:pt>
                <c:pt idx="8">
                  <c:v>언어소통</c:v>
                </c:pt>
                <c:pt idx="9">
                  <c:v>여행경비</c:v>
                </c:pt>
                <c:pt idx="10">
                  <c:v>치안</c:v>
                </c:pt>
                <c:pt idx="11">
                  <c:v>모바일/인터넷</c:v>
                </c:pt>
              </c:strCache>
            </c:strRef>
          </c:cat>
          <c:val>
            <c:numRef>
              <c:f>Sheet6!$F$2:$F$13</c:f>
              <c:numCache>
                <c:formatCode>General</c:formatCode>
                <c:ptCount val="12"/>
                <c:pt idx="0">
                  <c:v>4.4403670000000002</c:v>
                </c:pt>
                <c:pt idx="1">
                  <c:v>4.5</c:v>
                </c:pt>
                <c:pt idx="2">
                  <c:v>4.4449540000000001</c:v>
                </c:pt>
                <c:pt idx="3">
                  <c:v>4.2201829999999996</c:v>
                </c:pt>
                <c:pt idx="4">
                  <c:v>4.3899080000000001</c:v>
                </c:pt>
                <c:pt idx="5">
                  <c:v>4.3577979999999998</c:v>
                </c:pt>
                <c:pt idx="6">
                  <c:v>3.9954130000000001</c:v>
                </c:pt>
                <c:pt idx="7">
                  <c:v>4.6284400000000003</c:v>
                </c:pt>
                <c:pt idx="8">
                  <c:v>4.4311930000000004</c:v>
                </c:pt>
                <c:pt idx="9">
                  <c:v>3.651376</c:v>
                </c:pt>
                <c:pt idx="10">
                  <c:v>4.2110089999999998</c:v>
                </c:pt>
                <c:pt idx="11">
                  <c:v>3.876147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6A-4F6B-9594-F4BE9396C0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6068991"/>
        <c:axId val="83437919"/>
      </c:barChar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6068991"/>
        <c:axId val="83437919"/>
        <c:extLst>
          <c:ext xmlns:c15="http://schemas.microsoft.com/office/drawing/2012/chart" uri="{02D57815-91ED-43cb-92C2-25804820EDAC}">
            <c15:filteredLineSeries>
              <c15:ser>
                <c:idx val="5"/>
                <c:order val="5"/>
                <c:tx>
                  <c:strRef>
                    <c:extLst>
                      <c:ext uri="{02D57815-91ED-43cb-92C2-25804820EDAC}">
                        <c15:formulaRef>
                          <c15:sqref>Sheet6!$G$1</c15:sqref>
                        </c15:formulaRef>
                      </c:ext>
                    </c:extLst>
                    <c:strCache>
                      <c:ptCount val="1"/>
                      <c:pt idx="0">
                        <c:v>합계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Sheet6!$A$2:$A$13</c15:sqref>
                        </c15:formulaRef>
                      </c:ext>
                    </c:extLst>
                    <c:strCache>
                      <c:ptCount val="12"/>
                      <c:pt idx="0">
                        <c:v>출입국 절차</c:v>
                      </c:pt>
                      <c:pt idx="1">
                        <c:v>대중교통</c:v>
                      </c:pt>
                      <c:pt idx="2">
                        <c:v>길찾기</c:v>
                      </c:pt>
                      <c:pt idx="3">
                        <c:v>숙박</c:v>
                      </c:pt>
                      <c:pt idx="4">
                        <c:v>음식</c:v>
                      </c:pt>
                      <c:pt idx="5">
                        <c:v>쇼핑</c:v>
                      </c:pt>
                      <c:pt idx="6">
                        <c:v>관광안내</c:v>
                      </c:pt>
                      <c:pt idx="7">
                        <c:v>관광지매력</c:v>
                      </c:pt>
                      <c:pt idx="8">
                        <c:v>언어소통</c:v>
                      </c:pt>
                      <c:pt idx="9">
                        <c:v>여행경비</c:v>
                      </c:pt>
                      <c:pt idx="10">
                        <c:v>치안</c:v>
                      </c:pt>
                      <c:pt idx="11">
                        <c:v>모바일/인터넷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Sheet6!$G$2:$G$13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4.3880626000000005</c:v>
                      </c:pt>
                      <c:pt idx="1">
                        <c:v>4.3839230000000002</c:v>
                      </c:pt>
                      <c:pt idx="2">
                        <c:v>4.2888830000000002</c:v>
                      </c:pt>
                      <c:pt idx="3">
                        <c:v>4.2142267999999996</c:v>
                      </c:pt>
                      <c:pt idx="4">
                        <c:v>4.2025768000000001</c:v>
                      </c:pt>
                      <c:pt idx="5">
                        <c:v>4.2718131999999995</c:v>
                      </c:pt>
                      <c:pt idx="6">
                        <c:v>3.8497849999999998</c:v>
                      </c:pt>
                      <c:pt idx="7">
                        <c:v>4.4648890000000003</c:v>
                      </c:pt>
                      <c:pt idx="8">
                        <c:v>4.0144897999999998</c:v>
                      </c:pt>
                      <c:pt idx="9">
                        <c:v>3.6133514</c:v>
                      </c:pt>
                      <c:pt idx="10">
                        <c:v>4.2427488000000002</c:v>
                      </c:pt>
                      <c:pt idx="11">
                        <c:v>4.079752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E06A-4F6B-9594-F4BE9396C02F}"/>
                  </c:ext>
                </c:extLst>
              </c15:ser>
            </c15:filteredLineSeries>
          </c:ext>
        </c:extLst>
      </c:lineChart>
      <c:catAx>
        <c:axId val="2056068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437919"/>
        <c:crosses val="autoZero"/>
        <c:auto val="1"/>
        <c:lblAlgn val="ctr"/>
        <c:lblOffset val="100"/>
        <c:noMultiLvlLbl val="0"/>
      </c:catAx>
      <c:valAx>
        <c:axId val="8343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56068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21594-DCCB-45F6-B0EA-BE687ECEAE00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6F1E4-6089-4D9F-BCF4-AA5E6573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57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90D3E-1739-48DD-AC5E-B9B370ED1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6A144E-6B2E-4ACD-829B-A68F7EFAE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77CAE-5809-4024-BF01-2357AE24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38854-4ECC-4D8B-93CF-6CDB7434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A6D19-5E81-428A-B1D4-D3AF6786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4E936AF8-751B-4306-AB02-10E788B777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103028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57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B7E3D-C5E4-49B5-9AF6-98C58DD7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367114-D362-4ABC-94E6-05D665521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48C50-CEB2-4E8E-9655-73E4C565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36D10-FE99-4530-9CED-484A30A78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5074A-5B75-4993-84E3-D74FE874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18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392355-C6BB-49ED-BC93-1ABE2994A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538951-03D1-4D25-9297-836C41996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E096E-4DAF-445C-9732-AFED319F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F56F5-6B47-4D61-8C39-B5B77B9F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7D2AD-3E5F-4EA2-8C32-8B54BC97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90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5056C-B043-4ED2-9080-8EF4B328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A81267-EC8F-4437-AC04-087A7B2F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9696-C68B-4973-B99C-BD269E9A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B74442-208B-4C45-9BFB-3E94BF26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9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A5039-6746-4AAE-A1D3-77BE8954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BEB27-3394-408D-AE13-344BEFADF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ACD81-49AE-4259-B321-7E5965B1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18B5B-9526-4579-9568-E55BAC47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D1BF69-50FC-45F8-8DDE-2B29DBA7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2FE6916-4D23-4CF3-B846-A9CAC88C1F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8540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6943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40345-6C4D-4F8F-977F-FFD83F1D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A276AD-F804-421C-BDEB-EE671EF8E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0A0748-1491-413D-928E-1ABC0F55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CE061-055E-4A3C-8DC6-6F261026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E4445-1724-493C-82B0-9B491C79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35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A54E6-905D-495C-8563-88A9C5FC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0C226-A71A-483B-895D-C71BC2209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5525A1-9245-4AF7-9A37-2B0D5DEA2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A5E708-4790-4DB9-978C-704A48EB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374B8-F619-4ED9-974D-FE868786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619A3A-6B9B-4112-87D9-2A53CC29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2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99868-E30C-40A1-921F-1D4524BA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DBFADA-3C87-4389-9A35-ABCB784B3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176DE4-1FAC-4F72-9CD9-4DD755C76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9A57C5-E898-4E3E-9D85-FAF8C7E2B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13489B-319D-41AE-BDCA-0428A1D10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7AFEF8-0E27-45BD-B96E-60155E38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951C3B-C284-487D-B74E-94E9454E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CD7A76-A40E-4F08-9A68-979AB3A6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39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445AA-7623-4989-A062-6D51E911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A52A60-3988-4208-AE00-117EC9CA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5359D8-C69A-4F4A-9BBC-55EC2345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E3D408-96B8-4B61-82AD-D1A698EB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73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F538C2-230C-4E12-AF91-D35077B7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AA1EBF-2B5C-4FCB-A453-27AB23A5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AFD646-9CD0-418A-A042-68D6F6C5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57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1DFEB-D582-4554-87A5-8E555FEC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D73AB8-B251-45B3-9B68-91A4D8397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039108-DA06-4B87-A9A9-F0DDC805A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B45D47-4761-43F7-B5F6-47E45D78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9B8518-6448-43C2-809C-F6272041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289A4B-61F8-4E62-9127-CC39106A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07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4F0B3-A950-4C33-A3C4-335626BD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583FD1-3121-4480-ACA2-A1D527147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FCA6E9-A72E-445C-81EE-1B32A45F3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8D3CC4-0F3C-497C-AC1B-C5687FC9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A28AE7-F142-4C13-BC04-E87DD09C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B66F93-B8A1-4616-85CC-90C8C6F1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16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9A649D-DBC7-432D-8127-3C014B0A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12C55D-AD16-44CC-8C17-F06A12BDE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E8257-21E2-462B-A718-57E31804F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B223E-74BD-489F-A99B-0C0730D34E68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DA894-13F8-404E-A83E-9F32715F5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31E0F1-7288-40B1-8516-168FB0C91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4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E95B2BA-9A7C-4E78-BC65-AA303A728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112576"/>
              </p:ext>
            </p:extLst>
          </p:nvPr>
        </p:nvGraphicFramePr>
        <p:xfrm>
          <a:off x="593559" y="653936"/>
          <a:ext cx="11004882" cy="4959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792">
                  <a:extLst>
                    <a:ext uri="{9D8B030D-6E8A-4147-A177-3AD203B41FA5}">
                      <a16:colId xmlns:a16="http://schemas.microsoft.com/office/drawing/2014/main" val="3408141763"/>
                    </a:ext>
                  </a:extLst>
                </a:gridCol>
                <a:gridCol w="1896177">
                  <a:extLst>
                    <a:ext uri="{9D8B030D-6E8A-4147-A177-3AD203B41FA5}">
                      <a16:colId xmlns:a16="http://schemas.microsoft.com/office/drawing/2014/main" val="360140592"/>
                    </a:ext>
                  </a:extLst>
                </a:gridCol>
                <a:gridCol w="2085472">
                  <a:extLst>
                    <a:ext uri="{9D8B030D-6E8A-4147-A177-3AD203B41FA5}">
                      <a16:colId xmlns:a16="http://schemas.microsoft.com/office/drawing/2014/main" val="2914321718"/>
                    </a:ext>
                  </a:extLst>
                </a:gridCol>
                <a:gridCol w="1834147">
                  <a:extLst>
                    <a:ext uri="{9D8B030D-6E8A-4147-A177-3AD203B41FA5}">
                      <a16:colId xmlns:a16="http://schemas.microsoft.com/office/drawing/2014/main" val="2689460270"/>
                    </a:ext>
                  </a:extLst>
                </a:gridCol>
                <a:gridCol w="1834147">
                  <a:extLst>
                    <a:ext uri="{9D8B030D-6E8A-4147-A177-3AD203B41FA5}">
                      <a16:colId xmlns:a16="http://schemas.microsoft.com/office/drawing/2014/main" val="3144266666"/>
                    </a:ext>
                  </a:extLst>
                </a:gridCol>
                <a:gridCol w="1834147">
                  <a:extLst>
                    <a:ext uri="{9D8B030D-6E8A-4147-A177-3AD203B41FA5}">
                      <a16:colId xmlns:a16="http://schemas.microsoft.com/office/drawing/2014/main" val="4136338892"/>
                    </a:ext>
                  </a:extLst>
                </a:gridCol>
              </a:tblGrid>
              <a:tr h="57815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군집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군집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r>
                        <a:rPr lang="ko-KR" altLang="en-US" dirty="0"/>
                        <a:t>군집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r>
                        <a:rPr lang="ko-KR" altLang="en-US" dirty="0"/>
                        <a:t>군집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r>
                        <a:rPr lang="ko-KR" altLang="en-US" dirty="0"/>
                        <a:t>군집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778898"/>
                  </a:ext>
                </a:extLst>
              </a:tr>
              <a:tr h="759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방한목적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여가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휴가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여가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휴가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여가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휴가</a:t>
                      </a:r>
                    </a:p>
                    <a:p>
                      <a:pPr algn="ctr" latinLnBrk="1"/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사업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여가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휴가</a:t>
                      </a:r>
                    </a:p>
                    <a:p>
                      <a:pPr algn="ctr" latinLnBrk="1"/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사업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995167"/>
                  </a:ext>
                </a:extLst>
              </a:tr>
              <a:tr h="759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지출경비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2.422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2.404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2.311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5.511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2.982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956867"/>
                  </a:ext>
                </a:extLst>
              </a:tr>
              <a:tr h="759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중동</a:t>
                      </a:r>
                      <a:r>
                        <a:rPr lang="en-US" altLang="ko-KR" dirty="0"/>
                        <a:t>/</a:t>
                      </a:r>
                    </a:p>
                    <a:p>
                      <a:pPr algn="ctr" latinLnBrk="1"/>
                      <a:r>
                        <a:rPr lang="ko-KR" altLang="en-US" dirty="0" err="1"/>
                        <a:t>비중동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비중동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비중동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중동우세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(0.8416)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중동우세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(0.6651)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0244884"/>
                  </a:ext>
                </a:extLst>
              </a:tr>
              <a:tr h="700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남자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남자우세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(1.305)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남자우세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(1.455)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여성우세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(1.541)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811927"/>
                  </a:ext>
                </a:extLst>
              </a:tr>
              <a:tr h="700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3.17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98987"/>
                  </a:ext>
                </a:extLst>
              </a:tr>
              <a:tr h="700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만족도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평균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4.06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4.18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4.26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647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359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407B0AC7-D205-4FB4-A651-FFDF832856B7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24DAB6E-6E8E-4CC7-84EF-E4E597EF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D3F4A53-089C-4A90-A908-AEEB082F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5E23B2B-92D8-454B-BEF4-1706392B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E8AFCCA-09D7-44EC-BDF6-BE512AA5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81CF0A4-D639-4CF3-9B9D-8B5B0E086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0C972225-AB38-48FA-BB1B-F02FB437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- K-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평균 군집화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C30BE-8561-45F5-AF06-50B1626DA7DD}"/>
              </a:ext>
            </a:extLst>
          </p:cNvPr>
          <p:cNvSpPr txBox="1"/>
          <p:nvPr/>
        </p:nvSpPr>
        <p:spPr>
          <a:xfrm>
            <a:off x="808522" y="1209201"/>
            <a:ext cx="9933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 </a:t>
            </a:r>
            <a:r>
              <a:rPr lang="en-US" altLang="ko-KR" b="1" dirty="0"/>
              <a:t>K-</a:t>
            </a:r>
            <a:r>
              <a:rPr lang="ko-KR" altLang="en-US" b="1" dirty="0"/>
              <a:t> 평균 </a:t>
            </a:r>
            <a:r>
              <a:rPr lang="ko-KR" altLang="en-US" b="1" dirty="0" err="1"/>
              <a:t>군집화란</a:t>
            </a:r>
            <a:r>
              <a:rPr lang="en-US" altLang="ko-KR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주어진 데이터를 </a:t>
            </a:r>
            <a:r>
              <a:rPr lang="en-US" altLang="ko-KR" dirty="0"/>
              <a:t>k</a:t>
            </a:r>
            <a:r>
              <a:rPr lang="ko-KR" altLang="en-US" dirty="0"/>
              <a:t>개의 클러스터로 묶는 알고리즘으로</a:t>
            </a:r>
            <a:r>
              <a:rPr lang="en-US" altLang="ko-KR" dirty="0"/>
              <a:t>, </a:t>
            </a:r>
            <a:r>
              <a:rPr lang="ko-KR" altLang="en-US" dirty="0"/>
              <a:t>각 클러스터와 거리 차이의 분산을 최소화하는 방식으로 동작한다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 </a:t>
            </a:r>
            <a:r>
              <a:rPr lang="ko-KR" altLang="en-US" dirty="0"/>
              <a:t>의 </a:t>
            </a:r>
            <a:r>
              <a:rPr lang="en-US" altLang="ko-KR" dirty="0" err="1"/>
              <a:t>factoextra</a:t>
            </a:r>
            <a:r>
              <a:rPr lang="en-US" altLang="ko-KR" dirty="0"/>
              <a:t> </a:t>
            </a:r>
            <a:r>
              <a:rPr lang="ko-KR" altLang="en-US" dirty="0"/>
              <a:t>라이브러리 사용 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22B4E-5260-460C-B0E5-056BBB097627}"/>
              </a:ext>
            </a:extLst>
          </p:cNvPr>
          <p:cNvSpPr txBox="1"/>
          <p:nvPr/>
        </p:nvSpPr>
        <p:spPr>
          <a:xfrm>
            <a:off x="842210" y="2634054"/>
            <a:ext cx="9865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분석 요인 설정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최적의 </a:t>
            </a:r>
            <a:r>
              <a:rPr lang="en-US" altLang="ko-KR" dirty="0"/>
              <a:t>k</a:t>
            </a:r>
            <a:r>
              <a:rPr lang="ko-KR" altLang="en-US" dirty="0"/>
              <a:t>값을 구하기 위해 분석 요인 확인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갭방식을 이용한 최적의 </a:t>
            </a:r>
            <a:r>
              <a:rPr lang="ko-KR" altLang="en-US" dirty="0" err="1"/>
              <a:t>군집수</a:t>
            </a:r>
            <a:r>
              <a:rPr lang="ko-KR" altLang="en-US" dirty="0"/>
              <a:t>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9D20F6-87BB-47BB-8563-4AEFD06ED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22" y="4047494"/>
            <a:ext cx="10945486" cy="111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1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407B0AC7-D205-4FB4-A651-FFDF832856B7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24DAB6E-6E8E-4CC7-84EF-E4E597EF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D3F4A53-089C-4A90-A908-AEEB082F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5E23B2B-92D8-454B-BEF4-1706392B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E8AFCCA-09D7-44EC-BDF6-BE512AA5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81CF0A4-D639-4CF3-9B9D-8B5B0E086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0C972225-AB38-48FA-BB1B-F02FB437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- K-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평균 군집화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084CA-CC9F-4C8A-9C51-A46938C37881}"/>
              </a:ext>
            </a:extLst>
          </p:cNvPr>
          <p:cNvSpPr txBox="1"/>
          <p:nvPr/>
        </p:nvSpPr>
        <p:spPr>
          <a:xfrm>
            <a:off x="980756" y="1273384"/>
            <a:ext cx="9865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분석 요인 결정 결과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첫번째 분석 요인 </a:t>
            </a:r>
            <a:r>
              <a:rPr lang="en-US" altLang="ko-KR" dirty="0"/>
              <a:t>(</a:t>
            </a:r>
            <a:r>
              <a:rPr lang="ko-KR" altLang="en-US" dirty="0"/>
              <a:t>방한 목적</a:t>
            </a:r>
            <a:r>
              <a:rPr lang="en-US" altLang="ko-KR" dirty="0"/>
              <a:t>, </a:t>
            </a:r>
            <a:r>
              <a:rPr lang="ko-KR" altLang="en-US" dirty="0"/>
              <a:t>평균 지출 경비</a:t>
            </a:r>
            <a:r>
              <a:rPr lang="en-US" altLang="ko-KR" dirty="0"/>
              <a:t>, </a:t>
            </a:r>
            <a:r>
              <a:rPr lang="ko-KR" altLang="en-US" dirty="0"/>
              <a:t>국가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)</a:t>
            </a:r>
            <a:r>
              <a:rPr lang="ko-KR" altLang="en-US" dirty="0"/>
              <a:t>이 적합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최적의 군집 개수는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적합성은 </a:t>
            </a:r>
            <a:r>
              <a:rPr lang="en-US" altLang="ko-KR" dirty="0"/>
              <a:t>68.2%</a:t>
            </a:r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096F43E0-3F36-4B5D-A4AF-14AEBBD0D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533" y="2895532"/>
            <a:ext cx="4464279" cy="1346269"/>
          </a:xfrm>
          <a:prstGeom prst="rect">
            <a:avLst/>
          </a:prstGeom>
        </p:spPr>
      </p:pic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332E2CBB-62C9-4E8F-A55F-6A81C49CC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533" y="4944326"/>
            <a:ext cx="3181514" cy="571529"/>
          </a:xfrm>
          <a:prstGeom prst="rect">
            <a:avLst/>
          </a:prstGeom>
        </p:spPr>
      </p:pic>
      <p:pic>
        <p:nvPicPr>
          <p:cNvPr id="16" name="그림 15" descr="지도이(가) 표시된 사진&#10;&#10;자동 생성된 설명">
            <a:extLst>
              <a:ext uri="{FF2B5EF4-FFF2-40B4-BE49-F238E27FC236}">
                <a16:creationId xmlns:a16="http://schemas.microsoft.com/office/drawing/2014/main" id="{001F8E6A-EA76-4A10-A9A8-DA03EB6EBF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8" y="2632364"/>
            <a:ext cx="5126182" cy="39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56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407B0AC7-D205-4FB4-A651-FFDF832856B7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24DAB6E-6E8E-4CC7-84EF-E4E597EF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D3F4A53-089C-4A90-A908-AEEB082F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5E23B2B-92D8-454B-BEF4-1706392B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E8AFCCA-09D7-44EC-BDF6-BE512AA5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81CF0A4-D639-4CF3-9B9D-8B5B0E086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0C972225-AB38-48FA-BB1B-F02FB437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- K-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평균 군집화</a:t>
            </a:r>
          </a:p>
        </p:txBody>
      </p:sp>
      <p:graphicFrame>
        <p:nvGraphicFramePr>
          <p:cNvPr id="15" name="표 8">
            <a:extLst>
              <a:ext uri="{FF2B5EF4-FFF2-40B4-BE49-F238E27FC236}">
                <a16:creationId xmlns:a16="http://schemas.microsoft.com/office/drawing/2014/main" id="{16B0FBD2-BBDC-48C6-8607-3081F73D9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395147"/>
              </p:ext>
            </p:extLst>
          </p:nvPr>
        </p:nvGraphicFramePr>
        <p:xfrm>
          <a:off x="7185892" y="1873454"/>
          <a:ext cx="4467972" cy="387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662">
                  <a:extLst>
                    <a:ext uri="{9D8B030D-6E8A-4147-A177-3AD203B41FA5}">
                      <a16:colId xmlns:a16="http://schemas.microsoft.com/office/drawing/2014/main" val="3408141763"/>
                    </a:ext>
                  </a:extLst>
                </a:gridCol>
                <a:gridCol w="744662">
                  <a:extLst>
                    <a:ext uri="{9D8B030D-6E8A-4147-A177-3AD203B41FA5}">
                      <a16:colId xmlns:a16="http://schemas.microsoft.com/office/drawing/2014/main" val="360140592"/>
                    </a:ext>
                  </a:extLst>
                </a:gridCol>
                <a:gridCol w="744662">
                  <a:extLst>
                    <a:ext uri="{9D8B030D-6E8A-4147-A177-3AD203B41FA5}">
                      <a16:colId xmlns:a16="http://schemas.microsoft.com/office/drawing/2014/main" val="2914321718"/>
                    </a:ext>
                  </a:extLst>
                </a:gridCol>
                <a:gridCol w="744662">
                  <a:extLst>
                    <a:ext uri="{9D8B030D-6E8A-4147-A177-3AD203B41FA5}">
                      <a16:colId xmlns:a16="http://schemas.microsoft.com/office/drawing/2014/main" val="2689460270"/>
                    </a:ext>
                  </a:extLst>
                </a:gridCol>
                <a:gridCol w="744662">
                  <a:extLst>
                    <a:ext uri="{9D8B030D-6E8A-4147-A177-3AD203B41FA5}">
                      <a16:colId xmlns:a16="http://schemas.microsoft.com/office/drawing/2014/main" val="3144266666"/>
                    </a:ext>
                  </a:extLst>
                </a:gridCol>
                <a:gridCol w="744662">
                  <a:extLst>
                    <a:ext uri="{9D8B030D-6E8A-4147-A177-3AD203B41FA5}">
                      <a16:colId xmlns:a16="http://schemas.microsoft.com/office/drawing/2014/main" val="4136338892"/>
                    </a:ext>
                  </a:extLst>
                </a:gridCol>
              </a:tblGrid>
              <a:tr h="3063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</a:t>
                      </a:r>
                      <a:r>
                        <a:rPr lang="ko-KR" altLang="en-US" sz="1100" dirty="0"/>
                        <a:t>군집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B</a:t>
                      </a:r>
                      <a:r>
                        <a:rPr lang="ko-KR" altLang="en-US" sz="1100" dirty="0"/>
                        <a:t>군집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</a:t>
                      </a:r>
                      <a:r>
                        <a:rPr lang="ko-KR" altLang="en-US" sz="1100" dirty="0"/>
                        <a:t>군집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</a:t>
                      </a:r>
                      <a:r>
                        <a:rPr lang="ko-KR" altLang="en-US" sz="1100" dirty="0"/>
                        <a:t>군집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</a:t>
                      </a:r>
                      <a:r>
                        <a:rPr lang="ko-KR" altLang="en-US" sz="1100" dirty="0"/>
                        <a:t>군집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778898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방한목적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여가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휴가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여가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휴가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여가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휴가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사업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여가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휴가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사업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99516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평균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지출경비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2.422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2.404 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2.311 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5.511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2.982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95686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중동</a:t>
                      </a:r>
                      <a:r>
                        <a:rPr lang="en-US" altLang="ko-KR" sz="1100" dirty="0"/>
                        <a:t>/</a:t>
                      </a:r>
                    </a:p>
                    <a:p>
                      <a:pPr algn="ctr" latinLnBrk="1"/>
                      <a:r>
                        <a:rPr lang="ko-KR" altLang="en-US" sz="1100" dirty="0" err="1"/>
                        <a:t>비중동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비중동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비중동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중동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중동우세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(0.8416)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중동우세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(0.6651)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024488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남자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남자우세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(1.305)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남자우세</a:t>
                      </a:r>
                      <a:endParaRPr lang="en-US" altLang="ko-KR" sz="11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(1.455)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여성우세</a:t>
                      </a:r>
                      <a:endParaRPr lang="en-US" altLang="ko-KR" sz="11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(1.541)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8119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3.17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9898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만족도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평균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4.06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4.1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4.17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4.18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4.26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647127"/>
                  </a:ext>
                </a:extLst>
              </a:tr>
            </a:tbl>
          </a:graphicData>
        </a:graphic>
      </p:graphicFrame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3009A04-1903-4A6E-8B56-26BDCE21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22" y="1391009"/>
            <a:ext cx="4837378" cy="483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59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407B0AC7-D205-4FB4-A651-FFDF832856B7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24DAB6E-6E8E-4CC7-84EF-E4E597EF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D3F4A53-089C-4A90-A908-AEEB082F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5E23B2B-92D8-454B-BEF4-1706392B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E8AFCCA-09D7-44EC-BDF6-BE512AA5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81CF0A4-D639-4CF3-9B9D-8B5B0E086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0C972225-AB38-48FA-BB1B-F02FB437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- K-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평균 군집화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B5DAB6-0296-4226-8E83-8238C82DC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94" y="1273384"/>
            <a:ext cx="4180183" cy="418018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4AB5A69-0FF6-4743-B700-363DDB534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984" y="1273384"/>
            <a:ext cx="4837378" cy="408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1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CB12BC91-F39E-4C4A-9F8B-29A61B3753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883589"/>
              </p:ext>
            </p:extLst>
          </p:nvPr>
        </p:nvGraphicFramePr>
        <p:xfrm>
          <a:off x="1190560" y="777645"/>
          <a:ext cx="4905440" cy="4594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360">
                  <a:extLst>
                    <a:ext uri="{9D8B030D-6E8A-4147-A177-3AD203B41FA5}">
                      <a16:colId xmlns:a16="http://schemas.microsoft.com/office/drawing/2014/main" val="1519818299"/>
                    </a:ext>
                  </a:extLst>
                </a:gridCol>
                <a:gridCol w="1226360">
                  <a:extLst>
                    <a:ext uri="{9D8B030D-6E8A-4147-A177-3AD203B41FA5}">
                      <a16:colId xmlns:a16="http://schemas.microsoft.com/office/drawing/2014/main" val="4032324699"/>
                    </a:ext>
                  </a:extLst>
                </a:gridCol>
                <a:gridCol w="1226360">
                  <a:extLst>
                    <a:ext uri="{9D8B030D-6E8A-4147-A177-3AD203B41FA5}">
                      <a16:colId xmlns:a16="http://schemas.microsoft.com/office/drawing/2014/main" val="2082006588"/>
                    </a:ext>
                  </a:extLst>
                </a:gridCol>
                <a:gridCol w="1226360">
                  <a:extLst>
                    <a:ext uri="{9D8B030D-6E8A-4147-A177-3AD203B41FA5}">
                      <a16:colId xmlns:a16="http://schemas.microsoft.com/office/drawing/2014/main" val="1002940846"/>
                    </a:ext>
                  </a:extLst>
                </a:gridCol>
              </a:tblGrid>
              <a:tr h="27541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</a:t>
                      </a:r>
                      <a:r>
                        <a:rPr lang="ko-KR" altLang="en-US" sz="1100" dirty="0"/>
                        <a:t>군집 </a:t>
                      </a:r>
                      <a:r>
                        <a:rPr lang="en-US" altLang="ko-KR" sz="1100" dirty="0"/>
                        <a:t>/ B</a:t>
                      </a:r>
                      <a:r>
                        <a:rPr lang="ko-KR" altLang="en-US" sz="1100" dirty="0"/>
                        <a:t>군집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15728"/>
                  </a:ext>
                </a:extLst>
              </a:tr>
              <a:tr h="275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</a:rPr>
                        <a:t>변수명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p-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값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신뢰수준에서 차이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402912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식도락</a:t>
                      </a:r>
                      <a:r>
                        <a:rPr lang="en-US" altLang="ko-KR" sz="1100" dirty="0"/>
                        <a:t>(QQ_1)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0.7386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-0.0337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0.0475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369778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쇼핑</a:t>
                      </a:r>
                      <a:r>
                        <a:rPr lang="en-US" altLang="ko-KR" sz="1100" dirty="0"/>
                        <a:t>(QQ_2)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7.849e-08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-0.0546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-0.0255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79774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자연경관</a:t>
                      </a:r>
                      <a:r>
                        <a:rPr lang="en-US" altLang="ko-KR" sz="1100" dirty="0"/>
                        <a:t>(QQ_3)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0.2286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-0.0574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0.0137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08071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유적지</a:t>
                      </a:r>
                      <a:r>
                        <a:rPr lang="en-US" altLang="ko-KR" sz="1100" dirty="0"/>
                        <a:t>(QQ_4)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0.137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-0.0671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0.0092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21127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전통문화</a:t>
                      </a:r>
                      <a:r>
                        <a:rPr lang="en-US" altLang="ko-KR" sz="1100" dirty="0"/>
                        <a:t>(QQ_5)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0.03126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-0.0864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-0.0041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380884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박물관</a:t>
                      </a:r>
                      <a:r>
                        <a:rPr lang="en-US" altLang="ko-KR" sz="1100" dirty="0"/>
                        <a:t>(QQ_6)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0.002598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-0.1002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-0.0212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036100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한류</a:t>
                      </a:r>
                      <a:r>
                        <a:rPr lang="en-US" altLang="ko-KR" sz="1100" dirty="0"/>
                        <a:t>(QQ_7)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0.008653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-0.0772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-0.0112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464426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유흥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오락</a:t>
                      </a:r>
                      <a:r>
                        <a:rPr lang="en-US" altLang="ko-KR" sz="1100" dirty="0"/>
                        <a:t>(QQ_8)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0.4198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-0.0191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0.0458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7172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뷰티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의료</a:t>
                      </a:r>
                      <a:r>
                        <a:rPr lang="en-US" altLang="ko-KR" sz="1100" dirty="0"/>
                        <a:t>(QQ_9)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0.3859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-0.0353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0.0137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276652"/>
                  </a:ext>
                </a:extLst>
              </a:tr>
              <a:tr h="425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스포츠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레저</a:t>
                      </a:r>
                      <a:r>
                        <a:rPr lang="en-US" altLang="ko-KR" sz="1100" dirty="0"/>
                        <a:t>(QQ_10)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0.8139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-0.0229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0.0291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345247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업무수행</a:t>
                      </a:r>
                      <a:r>
                        <a:rPr lang="en-US" altLang="ko-KR" sz="1100" dirty="0"/>
                        <a:t>(QQ_11)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&lt; 2.2e-16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0.1088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0.1736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662919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교육</a:t>
                      </a:r>
                      <a:r>
                        <a:rPr lang="en-US" altLang="ko-KR" sz="1100" dirty="0"/>
                        <a:t>(QQ_12)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0.5668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-0.0145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0.0264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05192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시찰</a:t>
                      </a:r>
                      <a:r>
                        <a:rPr lang="en-US" altLang="ko-KR" sz="1100" dirty="0"/>
                        <a:t>(QQ_13)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0.01277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0.0033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0.0276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542977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기타</a:t>
                      </a:r>
                      <a:r>
                        <a:rPr lang="en-US" altLang="ko-KR" sz="1100" dirty="0"/>
                        <a:t>(QQ_14)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0.4015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-0.0518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0.0208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818903"/>
                  </a:ext>
                </a:extLst>
              </a:tr>
            </a:tbl>
          </a:graphicData>
        </a:graphic>
      </p:graphicFrame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52FF33D7-DA01-48B9-A86B-72FD366184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615511"/>
              </p:ext>
            </p:extLst>
          </p:nvPr>
        </p:nvGraphicFramePr>
        <p:xfrm>
          <a:off x="6487488" y="777644"/>
          <a:ext cx="4246972" cy="4594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0E879EF-8321-4456-9D6D-7E55209FD7F1}"/>
              </a:ext>
            </a:extLst>
          </p:cNvPr>
          <p:cNvSpPr txBox="1"/>
          <p:nvPr/>
        </p:nvSpPr>
        <p:spPr>
          <a:xfrm>
            <a:off x="1893454" y="5711023"/>
            <a:ext cx="840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쇼핑</a:t>
            </a:r>
            <a:r>
              <a:rPr lang="en-US" altLang="ko-KR" dirty="0"/>
              <a:t>, </a:t>
            </a:r>
            <a:r>
              <a:rPr lang="ko-KR" altLang="en-US" dirty="0"/>
              <a:t>전통문화</a:t>
            </a:r>
            <a:r>
              <a:rPr lang="en-US" altLang="ko-KR" dirty="0"/>
              <a:t>, </a:t>
            </a:r>
            <a:r>
              <a:rPr lang="ko-KR" altLang="en-US" dirty="0"/>
              <a:t>박물관</a:t>
            </a:r>
            <a:r>
              <a:rPr lang="en-US" altLang="ko-KR" dirty="0"/>
              <a:t>, </a:t>
            </a:r>
            <a:r>
              <a:rPr lang="ko-KR" altLang="en-US" dirty="0"/>
              <a:t>한류</a:t>
            </a:r>
            <a:r>
              <a:rPr lang="en-US" altLang="ko-KR" dirty="0"/>
              <a:t>, </a:t>
            </a:r>
            <a:r>
              <a:rPr lang="ko-KR" altLang="en-US" dirty="0"/>
              <a:t>업무수행</a:t>
            </a:r>
            <a:r>
              <a:rPr lang="en-US" altLang="ko-KR" dirty="0"/>
              <a:t>, </a:t>
            </a:r>
            <a:r>
              <a:rPr lang="ko-KR" altLang="en-US" dirty="0"/>
              <a:t>시찰에서 차이 발생</a:t>
            </a:r>
          </a:p>
        </p:txBody>
      </p:sp>
    </p:spTree>
    <p:extLst>
      <p:ext uri="{BB962C8B-B14F-4D97-AF65-F5344CB8AC3E}">
        <p14:creationId xmlns:p14="http://schemas.microsoft.com/office/powerpoint/2010/main" val="3004675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CB12BC91-F39E-4C4A-9F8B-29A61B3753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652441"/>
              </p:ext>
            </p:extLst>
          </p:nvPr>
        </p:nvGraphicFramePr>
        <p:xfrm>
          <a:off x="1075910" y="758541"/>
          <a:ext cx="4905440" cy="460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818">
                  <a:extLst>
                    <a:ext uri="{9D8B030D-6E8A-4147-A177-3AD203B41FA5}">
                      <a16:colId xmlns:a16="http://schemas.microsoft.com/office/drawing/2014/main" val="1519818299"/>
                    </a:ext>
                  </a:extLst>
                </a:gridCol>
                <a:gridCol w="1011251">
                  <a:extLst>
                    <a:ext uri="{9D8B030D-6E8A-4147-A177-3AD203B41FA5}">
                      <a16:colId xmlns:a16="http://schemas.microsoft.com/office/drawing/2014/main" val="4032324699"/>
                    </a:ext>
                  </a:extLst>
                </a:gridCol>
                <a:gridCol w="968351">
                  <a:extLst>
                    <a:ext uri="{9D8B030D-6E8A-4147-A177-3AD203B41FA5}">
                      <a16:colId xmlns:a16="http://schemas.microsoft.com/office/drawing/2014/main" val="2082006588"/>
                    </a:ext>
                  </a:extLst>
                </a:gridCol>
                <a:gridCol w="1174020">
                  <a:extLst>
                    <a:ext uri="{9D8B030D-6E8A-4147-A177-3AD203B41FA5}">
                      <a16:colId xmlns:a16="http://schemas.microsoft.com/office/drawing/2014/main" val="1002940846"/>
                    </a:ext>
                  </a:extLst>
                </a:gridCol>
              </a:tblGrid>
              <a:tr h="27659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</a:t>
                      </a:r>
                      <a:r>
                        <a:rPr lang="ko-KR" altLang="en-US" sz="1100" dirty="0"/>
                        <a:t>군집</a:t>
                      </a:r>
                      <a:r>
                        <a:rPr lang="en-US" altLang="ko-KR" sz="1100" dirty="0"/>
                        <a:t> / D</a:t>
                      </a:r>
                      <a:r>
                        <a:rPr lang="ko-KR" altLang="en-US" sz="1100" dirty="0"/>
                        <a:t>군집</a:t>
                      </a:r>
                      <a:endParaRPr lang="en-US" altLang="ko-KR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15728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</a:rPr>
                        <a:t>변수명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p-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값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95% 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신뢰수준에서 차이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402912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식도락</a:t>
                      </a:r>
                      <a:r>
                        <a:rPr lang="en-US" altLang="ko-KR" sz="1100" b="0" dirty="0"/>
                        <a:t>(QQ_1)</a:t>
                      </a:r>
                      <a:endParaRPr lang="ko-KR" altLang="en-US" sz="11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0.8096</a:t>
                      </a:r>
                      <a:endParaRPr lang="ko-KR" altLang="en-US" sz="11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-0.0512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0.0655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369778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쇼핑</a:t>
                      </a:r>
                      <a:r>
                        <a:rPr lang="en-US" altLang="ko-KR" sz="1100" dirty="0"/>
                        <a:t>(QQ_2)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3.965e-11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-0.1435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-0.0783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79774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자연경관</a:t>
                      </a:r>
                      <a:r>
                        <a:rPr lang="en-US" altLang="ko-KR" sz="1100" dirty="0"/>
                        <a:t>(QQ_3)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0.3782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-0.0874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0.0332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08071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유적지</a:t>
                      </a:r>
                      <a:r>
                        <a:rPr lang="en-US" altLang="ko-KR" sz="1100" dirty="0"/>
                        <a:t>(QQ_4)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0.0336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-0.1260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-0.0051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21127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전통문화</a:t>
                      </a:r>
                      <a:r>
                        <a:rPr lang="en-US" altLang="ko-KR" sz="1100" dirty="0"/>
                        <a:t>(QQ_5)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0.0773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-0.1062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0.0055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380884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박물관</a:t>
                      </a:r>
                      <a:r>
                        <a:rPr lang="en-US" altLang="ko-KR" sz="1100" dirty="0"/>
                        <a:t>(QQ_6)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0.04487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-0.1123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-0.0013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036100"/>
                  </a:ext>
                </a:extLst>
              </a:tr>
              <a:tr h="3084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한류</a:t>
                      </a:r>
                      <a:r>
                        <a:rPr lang="en-US" altLang="ko-KR" sz="1100" dirty="0"/>
                        <a:t>(QQ_7)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0.00673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-0.0831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-0.0134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464426"/>
                  </a:ext>
                </a:extLst>
              </a:tr>
              <a:tr h="349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유흥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오락</a:t>
                      </a:r>
                      <a:r>
                        <a:rPr lang="en-US" altLang="ko-KR" sz="1100" dirty="0"/>
                        <a:t>(QQ_8)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0.2107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-0.2351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-0.1345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7172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뷰티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의료</a:t>
                      </a:r>
                      <a:r>
                        <a:rPr lang="en-US" altLang="ko-KR" sz="1100" dirty="0"/>
                        <a:t>(QQ_9)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1.378e-12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-0.2351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-0.1345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276652"/>
                  </a:ext>
                </a:extLst>
              </a:tr>
              <a:tr h="301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스포츠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레저</a:t>
                      </a:r>
                      <a:r>
                        <a:rPr lang="en-US" altLang="ko-KR" sz="1100" dirty="0"/>
                        <a:t>(QQ_10)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0.8238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-0.0347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0.0277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345247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업무수행</a:t>
                      </a:r>
                      <a:r>
                        <a:rPr lang="en-US" altLang="ko-KR" sz="1100" dirty="0"/>
                        <a:t>(QQ_11)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1.593e-05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0.0681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0.1807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662919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교육</a:t>
                      </a:r>
                      <a:r>
                        <a:rPr lang="en-US" altLang="ko-KR" sz="1100" dirty="0"/>
                        <a:t>(QQ_12)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0.4098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-0.0556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0.0227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05192"/>
                  </a:ext>
                </a:extLst>
              </a:tr>
              <a:tr h="287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시찰</a:t>
                      </a:r>
                      <a:r>
                        <a:rPr lang="en-US" altLang="ko-KR" sz="1100" dirty="0"/>
                        <a:t>(QQ_13)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0.6214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-0.0185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0.0309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542977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기타</a:t>
                      </a:r>
                      <a:r>
                        <a:rPr lang="en-US" altLang="ko-KR" sz="1100" dirty="0"/>
                        <a:t>(QQ_14)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0.3986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-0.0711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0.0283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818903"/>
                  </a:ext>
                </a:extLst>
              </a:tr>
            </a:tbl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334078FA-F5EC-43FD-A7C0-8ED28D8240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8771471"/>
              </p:ext>
            </p:extLst>
          </p:nvPr>
        </p:nvGraphicFramePr>
        <p:xfrm>
          <a:off x="6617728" y="758542"/>
          <a:ext cx="4905440" cy="4607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22A6C29-6C1B-485B-A0D0-F7D66B0D261F}"/>
              </a:ext>
            </a:extLst>
          </p:cNvPr>
          <p:cNvSpPr txBox="1"/>
          <p:nvPr/>
        </p:nvSpPr>
        <p:spPr>
          <a:xfrm>
            <a:off x="1893454" y="5711023"/>
            <a:ext cx="840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쇼핑</a:t>
            </a:r>
            <a:r>
              <a:rPr lang="en-US" altLang="ko-KR" dirty="0"/>
              <a:t>, </a:t>
            </a:r>
            <a:r>
              <a:rPr lang="ko-KR" altLang="en-US" dirty="0"/>
              <a:t>유적지</a:t>
            </a:r>
            <a:r>
              <a:rPr lang="en-US" altLang="ko-KR" dirty="0"/>
              <a:t>, </a:t>
            </a:r>
            <a:r>
              <a:rPr lang="ko-KR" altLang="en-US" dirty="0"/>
              <a:t>한류</a:t>
            </a:r>
            <a:r>
              <a:rPr lang="en-US" altLang="ko-KR" dirty="0"/>
              <a:t>, </a:t>
            </a:r>
            <a:r>
              <a:rPr lang="ko-KR" altLang="en-US" dirty="0"/>
              <a:t>뷰티</a:t>
            </a:r>
            <a:r>
              <a:rPr lang="en-US" altLang="ko-KR" dirty="0"/>
              <a:t>/</a:t>
            </a:r>
            <a:r>
              <a:rPr lang="ko-KR" altLang="en-US" dirty="0"/>
              <a:t>의료</a:t>
            </a:r>
            <a:r>
              <a:rPr lang="en-US" altLang="ko-KR" dirty="0"/>
              <a:t>, </a:t>
            </a:r>
            <a:r>
              <a:rPr lang="ko-KR" altLang="en-US" dirty="0"/>
              <a:t>업무수행에서 차이 발생</a:t>
            </a:r>
          </a:p>
        </p:txBody>
      </p:sp>
    </p:spTree>
    <p:extLst>
      <p:ext uri="{BB962C8B-B14F-4D97-AF65-F5344CB8AC3E}">
        <p14:creationId xmlns:p14="http://schemas.microsoft.com/office/powerpoint/2010/main" val="163977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CB12BC91-F39E-4C4A-9F8B-29A61B3753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326881"/>
              </p:ext>
            </p:extLst>
          </p:nvPr>
        </p:nvGraphicFramePr>
        <p:xfrm>
          <a:off x="738909" y="935307"/>
          <a:ext cx="4905440" cy="460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818">
                  <a:extLst>
                    <a:ext uri="{9D8B030D-6E8A-4147-A177-3AD203B41FA5}">
                      <a16:colId xmlns:a16="http://schemas.microsoft.com/office/drawing/2014/main" val="1519818299"/>
                    </a:ext>
                  </a:extLst>
                </a:gridCol>
                <a:gridCol w="1011251">
                  <a:extLst>
                    <a:ext uri="{9D8B030D-6E8A-4147-A177-3AD203B41FA5}">
                      <a16:colId xmlns:a16="http://schemas.microsoft.com/office/drawing/2014/main" val="4032324699"/>
                    </a:ext>
                  </a:extLst>
                </a:gridCol>
                <a:gridCol w="968351">
                  <a:extLst>
                    <a:ext uri="{9D8B030D-6E8A-4147-A177-3AD203B41FA5}">
                      <a16:colId xmlns:a16="http://schemas.microsoft.com/office/drawing/2014/main" val="2082006588"/>
                    </a:ext>
                  </a:extLst>
                </a:gridCol>
                <a:gridCol w="1174020">
                  <a:extLst>
                    <a:ext uri="{9D8B030D-6E8A-4147-A177-3AD203B41FA5}">
                      <a16:colId xmlns:a16="http://schemas.microsoft.com/office/drawing/2014/main" val="1002940846"/>
                    </a:ext>
                  </a:extLst>
                </a:gridCol>
              </a:tblGrid>
              <a:tr h="27659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</a:t>
                      </a:r>
                      <a:r>
                        <a:rPr lang="ko-KR" altLang="en-US" sz="1100" dirty="0"/>
                        <a:t>군집</a:t>
                      </a:r>
                      <a:r>
                        <a:rPr lang="en-US" altLang="ko-KR" sz="1100" dirty="0"/>
                        <a:t> / E</a:t>
                      </a:r>
                      <a:r>
                        <a:rPr lang="ko-KR" altLang="en-US" sz="1100" dirty="0"/>
                        <a:t>군집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15728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</a:rPr>
                        <a:t>변수명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p-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값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95% 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신뢰수준에서 차이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402912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식도락</a:t>
                      </a:r>
                      <a:r>
                        <a:rPr lang="en-US" altLang="ko-KR" sz="1100" dirty="0"/>
                        <a:t>(QQ_1)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0.03887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-0.1565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-0.0041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369778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쇼핑</a:t>
                      </a:r>
                      <a:r>
                        <a:rPr lang="en-US" altLang="ko-KR" sz="1100" dirty="0"/>
                        <a:t>(QQ_2)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0.0001557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-0.1256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-0.0401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79774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자연경관</a:t>
                      </a:r>
                      <a:r>
                        <a:rPr lang="en-US" altLang="ko-KR" sz="1100" dirty="0"/>
                        <a:t>(QQ_3)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0.0008086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-0.2005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-0.0529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08071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유적지</a:t>
                      </a:r>
                      <a:r>
                        <a:rPr lang="en-US" altLang="ko-KR" sz="1100" dirty="0"/>
                        <a:t>(QQ_4)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0.03982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-0.1567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-0.0038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21127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전통문화</a:t>
                      </a:r>
                      <a:r>
                        <a:rPr lang="en-US" altLang="ko-KR" sz="1100" dirty="0"/>
                        <a:t>(QQ_5)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0.1682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-0.1218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0.0213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380884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박물관</a:t>
                      </a:r>
                      <a:r>
                        <a:rPr lang="en-US" altLang="ko-KR" sz="1100" dirty="0"/>
                        <a:t>(QQ_6)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0.7587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-0.0796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0.0580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036100"/>
                  </a:ext>
                </a:extLst>
              </a:tr>
              <a:tr h="308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한류</a:t>
                      </a:r>
                      <a:r>
                        <a:rPr lang="en-US" altLang="ko-KR" sz="1100" dirty="0"/>
                        <a:t>(QQ_7)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0.04247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-0.0934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-0.0016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464426"/>
                  </a:ext>
                </a:extLst>
              </a:tr>
              <a:tr h="349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유흥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오락</a:t>
                      </a:r>
                      <a:r>
                        <a:rPr lang="en-US" altLang="ko-KR" sz="1100" dirty="0"/>
                        <a:t>(QQ_8)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0.00495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-0.1617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-0.0291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7172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뷰티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의료</a:t>
                      </a:r>
                      <a:r>
                        <a:rPr lang="en-US" altLang="ko-KR" sz="1100" dirty="0"/>
                        <a:t>(QQ_9)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5.11e-12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-0.3254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-0.1857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276652"/>
                  </a:ext>
                </a:extLst>
              </a:tr>
              <a:tr h="301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스포츠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레저</a:t>
                      </a:r>
                      <a:r>
                        <a:rPr lang="en-US" altLang="ko-KR" sz="1100" dirty="0"/>
                        <a:t>(QQ_10)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0.5183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-0.0554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0.0280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345247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업무수행</a:t>
                      </a:r>
                      <a:r>
                        <a:rPr lang="en-US" altLang="ko-KR" sz="1100" dirty="0"/>
                        <a:t>(QQ_11)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&lt; 2.2e-16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0.2922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0.3895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662919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교육</a:t>
                      </a:r>
                      <a:r>
                        <a:rPr lang="en-US" altLang="ko-KR" sz="1100" dirty="0"/>
                        <a:t>(QQ_12)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1.901e-10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0.0655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0.1229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05192"/>
                  </a:ext>
                </a:extLst>
              </a:tr>
              <a:tr h="287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시찰</a:t>
                      </a:r>
                      <a:r>
                        <a:rPr lang="en-US" altLang="ko-KR" sz="1100" dirty="0"/>
                        <a:t>(QQ_13)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0.0003799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0.0170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0.0586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542977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기타</a:t>
                      </a:r>
                      <a:r>
                        <a:rPr lang="en-US" altLang="ko-KR" sz="1100" dirty="0"/>
                        <a:t>(QQ_14)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1.193e-11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0.1072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0.1925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818903"/>
                  </a:ext>
                </a:extLst>
              </a:tr>
            </a:tbl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E748272E-FC03-4B8C-A08D-47FC2A89E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0702743"/>
              </p:ext>
            </p:extLst>
          </p:nvPr>
        </p:nvGraphicFramePr>
        <p:xfrm>
          <a:off x="6096000" y="1009198"/>
          <a:ext cx="5069840" cy="4607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140E8C-45A0-4694-8DBC-FD555E40B41F}"/>
              </a:ext>
            </a:extLst>
          </p:cNvPr>
          <p:cNvSpPr txBox="1"/>
          <p:nvPr/>
        </p:nvSpPr>
        <p:spPr>
          <a:xfrm>
            <a:off x="1893454" y="5711023"/>
            <a:ext cx="840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식도락</a:t>
            </a:r>
            <a:r>
              <a:rPr lang="en-US" altLang="ko-KR" dirty="0"/>
              <a:t>,</a:t>
            </a:r>
            <a:r>
              <a:rPr lang="ko-KR" altLang="en-US" dirty="0"/>
              <a:t> 쇼핑</a:t>
            </a:r>
            <a:r>
              <a:rPr lang="en-US" altLang="ko-KR" dirty="0"/>
              <a:t>, </a:t>
            </a:r>
            <a:r>
              <a:rPr lang="ko-KR" altLang="en-US" dirty="0"/>
              <a:t>자연경관</a:t>
            </a:r>
            <a:r>
              <a:rPr lang="en-US" altLang="ko-KR" dirty="0"/>
              <a:t>, </a:t>
            </a:r>
            <a:r>
              <a:rPr lang="ko-KR" altLang="en-US" dirty="0"/>
              <a:t>유적지</a:t>
            </a:r>
            <a:r>
              <a:rPr lang="en-US" altLang="ko-KR" dirty="0"/>
              <a:t>, </a:t>
            </a:r>
            <a:r>
              <a:rPr lang="ko-KR" altLang="en-US" dirty="0"/>
              <a:t>한류</a:t>
            </a:r>
            <a:r>
              <a:rPr lang="en-US" altLang="ko-KR" dirty="0"/>
              <a:t>, </a:t>
            </a:r>
            <a:r>
              <a:rPr lang="ko-KR" altLang="en-US" dirty="0"/>
              <a:t>유흥</a:t>
            </a:r>
            <a:r>
              <a:rPr lang="en-US" altLang="ko-KR" dirty="0"/>
              <a:t>/</a:t>
            </a:r>
            <a:r>
              <a:rPr lang="ko-KR" altLang="en-US" dirty="0"/>
              <a:t>오락</a:t>
            </a:r>
            <a:r>
              <a:rPr lang="en-US" altLang="ko-KR" dirty="0"/>
              <a:t>, </a:t>
            </a:r>
            <a:r>
              <a:rPr lang="ko-KR" altLang="en-US" dirty="0"/>
              <a:t>뷰티</a:t>
            </a:r>
            <a:r>
              <a:rPr lang="en-US" altLang="ko-KR" dirty="0"/>
              <a:t>/</a:t>
            </a:r>
            <a:r>
              <a:rPr lang="ko-KR" altLang="en-US" dirty="0"/>
              <a:t>의료</a:t>
            </a:r>
            <a:r>
              <a:rPr lang="en-US" altLang="ko-KR" dirty="0"/>
              <a:t>, </a:t>
            </a:r>
            <a:r>
              <a:rPr lang="ko-KR" altLang="en-US" dirty="0"/>
              <a:t>업무수행</a:t>
            </a:r>
            <a:r>
              <a:rPr lang="en-US" altLang="ko-KR" dirty="0"/>
              <a:t>, </a:t>
            </a:r>
            <a:r>
              <a:rPr lang="ko-KR" altLang="en-US" dirty="0"/>
              <a:t>교육</a:t>
            </a:r>
            <a:r>
              <a:rPr lang="en-US" altLang="ko-KR" dirty="0"/>
              <a:t>, </a:t>
            </a:r>
          </a:p>
          <a:p>
            <a:pPr algn="ctr"/>
            <a:r>
              <a:rPr lang="ko-KR" altLang="en-US" dirty="0"/>
              <a:t>시찰</a:t>
            </a:r>
            <a:r>
              <a:rPr lang="en-US" altLang="ko-KR" dirty="0"/>
              <a:t>, </a:t>
            </a:r>
            <a:r>
              <a:rPr lang="ko-KR" altLang="en-US" dirty="0"/>
              <a:t>기타 에서 차이 발생</a:t>
            </a:r>
          </a:p>
        </p:txBody>
      </p:sp>
    </p:spTree>
    <p:extLst>
      <p:ext uri="{BB962C8B-B14F-4D97-AF65-F5344CB8AC3E}">
        <p14:creationId xmlns:p14="http://schemas.microsoft.com/office/powerpoint/2010/main" val="176376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472041D1-D00A-41E6-AEDD-90BB910207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980341"/>
              </p:ext>
            </p:extLst>
          </p:nvPr>
        </p:nvGraphicFramePr>
        <p:xfrm>
          <a:off x="838200" y="114490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6BDEF2-920E-43DB-88F6-FA811C80344D}"/>
              </a:ext>
            </a:extLst>
          </p:cNvPr>
          <p:cNvSpPr txBox="1"/>
          <p:nvPr/>
        </p:nvSpPr>
        <p:spPr>
          <a:xfrm>
            <a:off x="8656320" y="5039043"/>
            <a:ext cx="2468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문화샘터</a:t>
            </a:r>
            <a:r>
              <a:rPr lang="en-US" altLang="ko-KR" sz="1200" dirty="0"/>
              <a:t>,</a:t>
            </a:r>
            <a:r>
              <a:rPr lang="ko-KR" altLang="en-US" sz="1200" dirty="0"/>
              <a:t> 외래관광객조사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92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DBAA71F8-E4BE-4A78-9CB0-4D4F3EF7D3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3344"/>
              </p:ext>
            </p:extLst>
          </p:nvPr>
        </p:nvGraphicFramePr>
        <p:xfrm>
          <a:off x="701040" y="416560"/>
          <a:ext cx="10901680" cy="614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325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407B0AC7-D205-4FB4-A651-FFDF832856B7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24DAB6E-6E8E-4CC7-84EF-E4E597EF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D3F4A53-089C-4A90-A908-AEEB082F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5E23B2B-92D8-454B-BEF4-1706392B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E8AFCCA-09D7-44EC-BDF6-BE512AA5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81CF0A4-D639-4CF3-9B9D-8B5B0E086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0C972225-AB38-48FA-BB1B-F02FB437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D0FE5-F8C6-459B-821F-C2DD8D5F402F}"/>
              </a:ext>
            </a:extLst>
          </p:cNvPr>
          <p:cNvSpPr txBox="1"/>
          <p:nvPr/>
        </p:nvSpPr>
        <p:spPr>
          <a:xfrm>
            <a:off x="629920" y="1330960"/>
            <a:ext cx="106984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데이터 선택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외래관광객조사 </a:t>
            </a:r>
            <a:r>
              <a:rPr lang="en-US" altLang="ko-KR" dirty="0"/>
              <a:t>(2019 ~ 2018)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신한카드 데이터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무슬림 친화 레스토랑 </a:t>
            </a:r>
            <a:r>
              <a:rPr lang="ko-KR" altLang="en-US" dirty="0" err="1"/>
              <a:t>분류제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분석 및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Tool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파이썬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엑셀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분석 기법</a:t>
            </a:r>
            <a:endParaRPr lang="en-US" altLang="ko-KR" dirty="0"/>
          </a:p>
          <a:p>
            <a:r>
              <a:rPr lang="en-US" altLang="ko-KR" dirty="0"/>
              <a:t>– K-</a:t>
            </a:r>
            <a:r>
              <a:rPr lang="ko-KR" altLang="en-US" dirty="0"/>
              <a:t>평균 군집화 </a:t>
            </a:r>
            <a:r>
              <a:rPr lang="en-US" altLang="ko-KR" dirty="0"/>
              <a:t>(K-means Clustering)</a:t>
            </a:r>
          </a:p>
          <a:p>
            <a:r>
              <a:rPr lang="en-US" altLang="ko-KR" dirty="0"/>
              <a:t>- T-</a:t>
            </a:r>
            <a:r>
              <a:rPr lang="ko-KR" altLang="en-US" dirty="0"/>
              <a:t>검정 </a:t>
            </a:r>
            <a:r>
              <a:rPr lang="en-US" altLang="ko-KR" dirty="0"/>
              <a:t>(T-Test)</a:t>
            </a:r>
          </a:p>
        </p:txBody>
      </p:sp>
    </p:spTree>
    <p:extLst>
      <p:ext uri="{BB962C8B-B14F-4D97-AF65-F5344CB8AC3E}">
        <p14:creationId xmlns:p14="http://schemas.microsoft.com/office/powerpoint/2010/main" val="330735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407B0AC7-D205-4FB4-A651-FFDF832856B7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24DAB6E-6E8E-4CC7-84EF-E4E597EF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D3F4A53-089C-4A90-A908-AEEB082F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5E23B2B-92D8-454B-BEF4-1706392B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E8AFCCA-09D7-44EC-BDF6-BE512AA5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81CF0A4-D639-4CF3-9B9D-8B5B0E086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0C972225-AB38-48FA-BB1B-F02FB437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D0FE5-F8C6-459B-821F-C2DD8D5F402F}"/>
              </a:ext>
            </a:extLst>
          </p:cNvPr>
          <p:cNvSpPr txBox="1"/>
          <p:nvPr/>
        </p:nvSpPr>
        <p:spPr>
          <a:xfrm>
            <a:off x="7556740" y="2443768"/>
            <a:ext cx="36422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2019</a:t>
            </a:r>
            <a:r>
              <a:rPr lang="ko-KR" altLang="en-US" dirty="0"/>
              <a:t>년 기준으로 변수 설정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중동</a:t>
            </a:r>
            <a:r>
              <a:rPr lang="en-US" altLang="ko-KR" dirty="0"/>
              <a:t>, </a:t>
            </a:r>
            <a:r>
              <a:rPr lang="ko-KR" altLang="en-US" dirty="0"/>
              <a:t>비중동으로 구분하여 재범주화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활동 참여 여부에 대해 참여 여부 파악을 위해 해당 응답항목 별 변수 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재방문 여부 보통 이하는 부정적으로 설정하여 재범주화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평균 지출 경비에서 이상치 응답항목 삭제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분류 데이터에 </a:t>
            </a:r>
            <a:r>
              <a:rPr lang="ko-KR" altLang="en-US" dirty="0" err="1"/>
              <a:t>결측치</a:t>
            </a:r>
            <a:r>
              <a:rPr lang="ko-KR" altLang="en-US" dirty="0"/>
              <a:t> </a:t>
            </a:r>
            <a:r>
              <a:rPr lang="ko-KR" altLang="en-US" dirty="0" err="1"/>
              <a:t>미발견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7E080-D4E7-4239-8F74-777592366316}"/>
              </a:ext>
            </a:extLst>
          </p:cNvPr>
          <p:cNvSpPr txBox="1"/>
          <p:nvPr/>
        </p:nvSpPr>
        <p:spPr>
          <a:xfrm>
            <a:off x="7738853" y="1873980"/>
            <a:ext cx="327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내용</a:t>
            </a: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025FDE8-E5DE-477A-9DD8-C10DEB87A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50" y="1873980"/>
            <a:ext cx="2405713" cy="3463029"/>
          </a:xfrm>
          <a:prstGeom prst="rect">
            <a:avLst/>
          </a:prstGeom>
        </p:spPr>
      </p:pic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B8CBA52-8593-408D-8A23-9587F1645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60" y="1873980"/>
            <a:ext cx="2693540" cy="359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8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407B0AC7-D205-4FB4-A651-FFDF832856B7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24DAB6E-6E8E-4CC7-84EF-E4E597EF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D3F4A53-089C-4A90-A908-AEEB082F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5E23B2B-92D8-454B-BEF4-1706392B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E8AFCCA-09D7-44EC-BDF6-BE512AA5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81CF0A4-D639-4CF3-9B9D-8B5B0E086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0C972225-AB38-48FA-BB1B-F02FB437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- </a:t>
            </a:r>
            <a:r>
              <a:rPr lang="ko-KR" altLang="en-US" sz="2400" b="1" dirty="0" err="1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전처리</a:t>
            </a:r>
            <a:endParaRPr lang="ko-KR" altLang="en-US" sz="2400" b="1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775D3F6-FFC5-431F-987F-7D43A99E7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391272"/>
              </p:ext>
            </p:extLst>
          </p:nvPr>
        </p:nvGraphicFramePr>
        <p:xfrm>
          <a:off x="1384300" y="1925053"/>
          <a:ext cx="9131300" cy="4004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2022443141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3065443643"/>
                    </a:ext>
                  </a:extLst>
                </a:gridCol>
                <a:gridCol w="6083300">
                  <a:extLst>
                    <a:ext uri="{9D8B030D-6E8A-4147-A177-3AD203B41FA5}">
                      <a16:colId xmlns:a16="http://schemas.microsoft.com/office/drawing/2014/main" val="2043608539"/>
                    </a:ext>
                  </a:extLst>
                </a:gridCol>
              </a:tblGrid>
              <a:tr h="4449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변수내용</a:t>
                      </a:r>
                      <a:endParaRPr lang="ko-KR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변수명</a:t>
                      </a:r>
                      <a:endParaRPr lang="ko-KR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변수값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응답항목</a:t>
                      </a:r>
                      <a:endParaRPr lang="ko-KR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115882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주요 방한목적 </a:t>
                      </a:r>
                      <a:endParaRPr lang="ko-KR" altLang="en-US" sz="11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Q5_1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1: </a:t>
                      </a:r>
                      <a:r>
                        <a:rPr lang="ko-KR" altLang="en-US" sz="1100" u="none" strike="noStrike" dirty="0">
                          <a:effectLst/>
                        </a:rPr>
                        <a:t>여가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위락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휴가 </a:t>
                      </a:r>
                      <a:r>
                        <a:rPr lang="en-US" altLang="ko-KR" sz="1100" u="none" strike="noStrike" dirty="0">
                          <a:effectLst/>
                        </a:rPr>
                        <a:t>/ 2: </a:t>
                      </a:r>
                      <a:r>
                        <a:rPr lang="ko-KR" altLang="en-US" sz="1100" u="none" strike="noStrike" dirty="0">
                          <a:effectLst/>
                        </a:rPr>
                        <a:t>사업 또는 전문활동 </a:t>
                      </a:r>
                      <a:r>
                        <a:rPr lang="en-US" altLang="ko-KR" sz="1100" u="none" strike="noStrike" dirty="0">
                          <a:effectLst/>
                        </a:rPr>
                        <a:t>/ 3: </a:t>
                      </a:r>
                      <a:r>
                        <a:rPr lang="ko-KR" altLang="en-US" sz="1100" u="none" strike="noStrike" dirty="0">
                          <a:effectLst/>
                        </a:rPr>
                        <a:t>교육 </a:t>
                      </a:r>
                      <a:r>
                        <a:rPr lang="en-US" altLang="ko-KR" sz="1100" u="none" strike="noStrike" dirty="0">
                          <a:effectLst/>
                        </a:rPr>
                        <a:t>/ 4: </a:t>
                      </a:r>
                      <a:r>
                        <a:rPr lang="ko-KR" altLang="en-US" sz="1100" u="none" strike="noStrike" dirty="0">
                          <a:effectLst/>
                        </a:rPr>
                        <a:t>종교 및 순례 </a:t>
                      </a:r>
                      <a:r>
                        <a:rPr lang="en-US" altLang="ko-KR" sz="1100" u="none" strike="noStrike" dirty="0">
                          <a:effectLst/>
                        </a:rPr>
                        <a:t>/ 5: </a:t>
                      </a:r>
                      <a:r>
                        <a:rPr lang="ko-KR" altLang="en-US" sz="1100" u="none" strike="noStrike" dirty="0">
                          <a:effectLst/>
                        </a:rPr>
                        <a:t>기타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1690538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주요 활동 참여 여부 </a:t>
                      </a:r>
                      <a:endParaRPr lang="ko-KR" altLang="en-US" sz="11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QQ_1 ~ QQ_14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1: </a:t>
                      </a:r>
                      <a:r>
                        <a:rPr lang="ko-KR" altLang="en-US" sz="1100" u="none" strike="noStrike">
                          <a:effectLst/>
                        </a:rPr>
                        <a:t>참여 </a:t>
                      </a:r>
                      <a:r>
                        <a:rPr lang="en-US" altLang="ko-KR" sz="1100" u="none" strike="noStrike">
                          <a:effectLst/>
                        </a:rPr>
                        <a:t>/ 0: </a:t>
                      </a:r>
                      <a:r>
                        <a:rPr lang="ko-KR" altLang="en-US" sz="1100" u="none" strike="noStrike">
                          <a:effectLst/>
                        </a:rPr>
                        <a:t>참여하지 않음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63869095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항목별 만족도</a:t>
                      </a:r>
                      <a:endParaRPr lang="ko-KR" altLang="en-US" sz="1100" b="0" i="0" u="none" strike="noStrike">
                        <a:solidFill>
                          <a:srgbClr val="24292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Q15_2A1 ~ Q15_2A12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0: </a:t>
                      </a:r>
                      <a:r>
                        <a:rPr lang="ko-KR" altLang="en-US" sz="1100" u="none" strike="noStrike">
                          <a:effectLst/>
                        </a:rPr>
                        <a:t>해당 없음 </a:t>
                      </a:r>
                      <a:r>
                        <a:rPr lang="en-US" altLang="ko-KR" sz="1100" u="none" strike="noStrike">
                          <a:effectLst/>
                        </a:rPr>
                        <a:t>/ 1: </a:t>
                      </a:r>
                      <a:r>
                        <a:rPr lang="ko-KR" altLang="en-US" sz="1100" u="none" strike="noStrike">
                          <a:effectLst/>
                        </a:rPr>
                        <a:t>매우 불만족 </a:t>
                      </a:r>
                      <a:r>
                        <a:rPr lang="en-US" altLang="ko-KR" sz="1100" u="none" strike="noStrike">
                          <a:effectLst/>
                        </a:rPr>
                        <a:t>/ 2: </a:t>
                      </a:r>
                      <a:r>
                        <a:rPr lang="ko-KR" altLang="en-US" sz="1100" u="none" strike="noStrike">
                          <a:effectLst/>
                        </a:rPr>
                        <a:t>대체로 불만족 </a:t>
                      </a:r>
                      <a:r>
                        <a:rPr lang="en-US" altLang="ko-KR" sz="1100" u="none" strike="noStrike">
                          <a:effectLst/>
                        </a:rPr>
                        <a:t>/ 3: </a:t>
                      </a:r>
                      <a:r>
                        <a:rPr lang="ko-KR" altLang="en-US" sz="1100" u="none" strike="noStrike">
                          <a:effectLst/>
                        </a:rPr>
                        <a:t>보통 </a:t>
                      </a:r>
                      <a:r>
                        <a:rPr lang="en-US" altLang="ko-KR" sz="1100" u="none" strike="noStrike">
                          <a:effectLst/>
                        </a:rPr>
                        <a:t>/ 4: </a:t>
                      </a:r>
                      <a:r>
                        <a:rPr lang="ko-KR" altLang="en-US" sz="1100" u="none" strike="noStrike">
                          <a:effectLst/>
                        </a:rPr>
                        <a:t>대체로 만족 </a:t>
                      </a:r>
                      <a:r>
                        <a:rPr lang="en-US" altLang="ko-KR" sz="1100" u="none" strike="noStrike">
                          <a:effectLst/>
                        </a:rPr>
                        <a:t>/ 5: </a:t>
                      </a:r>
                      <a:r>
                        <a:rPr lang="ko-KR" altLang="en-US" sz="1100" u="none" strike="noStrike">
                          <a:effectLst/>
                        </a:rPr>
                        <a:t>매우 만족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10574978"/>
                  </a:ext>
                </a:extLst>
              </a:tr>
              <a:tr h="8898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</a:rPr>
                        <a:t>인 평균 지출 경비  </a:t>
                      </a:r>
                      <a:endParaRPr lang="ko-KR" altLang="en-US" sz="1100" b="0" i="0" u="none" strike="noStrike" dirty="0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CQ14_1T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1:  ~ 500$</a:t>
                      </a:r>
                      <a:r>
                        <a:rPr lang="ko-KR" altLang="en-US" sz="1100" u="none" strike="noStrike">
                          <a:effectLst/>
                        </a:rPr>
                        <a:t>이하 </a:t>
                      </a:r>
                      <a:r>
                        <a:rPr lang="en-US" altLang="ko-KR" sz="1100" u="none" strike="noStrike">
                          <a:effectLst/>
                        </a:rPr>
                        <a:t>/ 2:  ~1,000$</a:t>
                      </a:r>
                      <a:r>
                        <a:rPr lang="ko-KR" altLang="en-US" sz="1100" u="none" strike="noStrike">
                          <a:effectLst/>
                        </a:rPr>
                        <a:t>이하 </a:t>
                      </a:r>
                      <a:r>
                        <a:rPr lang="en-US" altLang="ko-KR" sz="1100" u="none" strike="noStrike">
                          <a:effectLst/>
                        </a:rPr>
                        <a:t>/ 3:  ~1,500$</a:t>
                      </a:r>
                      <a:r>
                        <a:rPr lang="ko-KR" altLang="en-US" sz="1100" u="none" strike="noStrike">
                          <a:effectLst/>
                        </a:rPr>
                        <a:t>이하 </a:t>
                      </a:r>
                      <a:r>
                        <a:rPr lang="en-US" altLang="ko-KR" sz="1100" u="none" strike="noStrike">
                          <a:effectLst/>
                        </a:rPr>
                        <a:t>/ </a:t>
                      </a:r>
                      <a:br>
                        <a:rPr lang="en-US" altLang="ko-KR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4:  ~2,000$</a:t>
                      </a:r>
                      <a:r>
                        <a:rPr lang="ko-KR" altLang="en-US" sz="1100" u="none" strike="noStrike">
                          <a:effectLst/>
                        </a:rPr>
                        <a:t>이하 </a:t>
                      </a:r>
                      <a:r>
                        <a:rPr lang="en-US" altLang="ko-KR" sz="1100" u="none" strike="noStrike">
                          <a:effectLst/>
                        </a:rPr>
                        <a:t>/ 5:  ~ 3,000$</a:t>
                      </a:r>
                      <a:r>
                        <a:rPr lang="ko-KR" altLang="en-US" sz="1100" u="none" strike="noStrike">
                          <a:effectLst/>
                        </a:rPr>
                        <a:t>이하 </a:t>
                      </a:r>
                      <a:r>
                        <a:rPr lang="en-US" altLang="ko-KR" sz="1100" u="none" strike="noStrike">
                          <a:effectLst/>
                        </a:rPr>
                        <a:t>/ 6: 3,000$</a:t>
                      </a:r>
                      <a:r>
                        <a:rPr lang="ko-KR" altLang="en-US" sz="1100" u="none" strike="noStrike">
                          <a:effectLst/>
                        </a:rPr>
                        <a:t>초과 </a:t>
                      </a:r>
                      <a:r>
                        <a:rPr lang="en-US" altLang="ko-KR" sz="1100" u="none" strike="noStrike">
                          <a:effectLst/>
                        </a:rPr>
                        <a:t>/ 7: </a:t>
                      </a:r>
                      <a:r>
                        <a:rPr lang="ko-KR" altLang="en-US" sz="1100" u="none" strike="noStrike">
                          <a:effectLst/>
                        </a:rPr>
                        <a:t>최대금액 초과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8304932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국가 </a:t>
                      </a:r>
                      <a:endParaRPr lang="ko-KR" altLang="en-US" sz="11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D_COU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0: </a:t>
                      </a:r>
                      <a:r>
                        <a:rPr lang="ko-KR" altLang="en-US" sz="1100" u="none" strike="noStrike">
                          <a:effectLst/>
                        </a:rPr>
                        <a:t>비중동 </a:t>
                      </a:r>
                      <a:r>
                        <a:rPr lang="en-US" altLang="ko-KR" sz="1100" u="none" strike="noStrike">
                          <a:effectLst/>
                        </a:rPr>
                        <a:t>/ 1: </a:t>
                      </a:r>
                      <a:r>
                        <a:rPr lang="ko-KR" altLang="en-US" sz="1100" u="none" strike="noStrike">
                          <a:effectLst/>
                        </a:rPr>
                        <a:t>중동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53381706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성별 </a:t>
                      </a:r>
                      <a:endParaRPr lang="ko-KR" altLang="en-US" sz="11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D_GEN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1: </a:t>
                      </a:r>
                      <a:r>
                        <a:rPr lang="ko-KR" altLang="en-US" sz="1100" u="none" strike="noStrike">
                          <a:effectLst/>
                        </a:rPr>
                        <a:t>남성 </a:t>
                      </a:r>
                      <a:r>
                        <a:rPr lang="en-US" altLang="ko-KR" sz="1100" u="none" strike="noStrike">
                          <a:effectLst/>
                        </a:rPr>
                        <a:t>/ 2: </a:t>
                      </a:r>
                      <a:r>
                        <a:rPr lang="ko-KR" altLang="en-US" sz="1100" u="none" strike="noStrike">
                          <a:effectLst/>
                        </a:rPr>
                        <a:t>여성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82977127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연령별 </a:t>
                      </a:r>
                      <a:endParaRPr lang="ko-KR" altLang="en-US" sz="11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D_AGE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1: 15-20</a:t>
                      </a:r>
                      <a:r>
                        <a:rPr lang="ko-KR" altLang="en-US" sz="1100" u="none" strike="noStrike" dirty="0">
                          <a:effectLst/>
                        </a:rPr>
                        <a:t>세 </a:t>
                      </a:r>
                      <a:r>
                        <a:rPr lang="en-US" altLang="ko-KR" sz="1100" u="none" strike="noStrike" dirty="0">
                          <a:effectLst/>
                        </a:rPr>
                        <a:t>/ 2: 21-30</a:t>
                      </a:r>
                      <a:r>
                        <a:rPr lang="ko-KR" altLang="en-US" sz="1100" u="none" strike="noStrike" dirty="0">
                          <a:effectLst/>
                        </a:rPr>
                        <a:t>세 </a:t>
                      </a:r>
                      <a:r>
                        <a:rPr lang="en-US" altLang="ko-KR" sz="1100" u="none" strike="noStrike" dirty="0">
                          <a:effectLst/>
                        </a:rPr>
                        <a:t>/ 3: 31-40</a:t>
                      </a:r>
                      <a:r>
                        <a:rPr lang="ko-KR" altLang="en-US" sz="1100" u="none" strike="noStrike" dirty="0">
                          <a:effectLst/>
                        </a:rPr>
                        <a:t>세 </a:t>
                      </a:r>
                      <a:r>
                        <a:rPr lang="en-US" altLang="ko-KR" sz="1100" u="none" strike="noStrike" dirty="0">
                          <a:effectLst/>
                        </a:rPr>
                        <a:t>/ 4: 41-50</a:t>
                      </a:r>
                      <a:r>
                        <a:rPr lang="ko-KR" altLang="en-US" sz="1100" u="none" strike="noStrike" dirty="0">
                          <a:effectLst/>
                        </a:rPr>
                        <a:t>세 </a:t>
                      </a:r>
                      <a:r>
                        <a:rPr lang="en-US" altLang="ko-KR" sz="1100" u="none" strike="noStrike" dirty="0">
                          <a:effectLst/>
                        </a:rPr>
                        <a:t>/ 5: 51-60</a:t>
                      </a:r>
                      <a:r>
                        <a:rPr lang="ko-KR" altLang="en-US" sz="1100" u="none" strike="noStrike" dirty="0">
                          <a:effectLst/>
                        </a:rPr>
                        <a:t>세 </a:t>
                      </a:r>
                      <a:r>
                        <a:rPr lang="en-US" altLang="ko-KR" sz="1100" u="none" strike="noStrike" dirty="0">
                          <a:effectLst/>
                        </a:rPr>
                        <a:t>/ 6: 61</a:t>
                      </a:r>
                      <a:r>
                        <a:rPr lang="ko-KR" altLang="en-US" sz="1100" u="none" strike="noStrike" dirty="0">
                          <a:effectLst/>
                        </a:rPr>
                        <a:t>세 이상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6335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34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1117</Words>
  <Application>Microsoft Office PowerPoint</Application>
  <PresentationFormat>와이드스크린</PresentationFormat>
  <Paragraphs>353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서울남산체 EB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원중 김</dc:creator>
  <cp:lastModifiedBy>원중 김</cp:lastModifiedBy>
  <cp:revision>20</cp:revision>
  <dcterms:created xsi:type="dcterms:W3CDTF">2020-08-10T10:51:01Z</dcterms:created>
  <dcterms:modified xsi:type="dcterms:W3CDTF">2020-08-10T18:50:04Z</dcterms:modified>
</cp:coreProperties>
</file>