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  <p:sldMasterId id="2147483776" r:id="rId2"/>
  </p:sldMasterIdLst>
  <p:sldIdLst>
    <p:sldId id="260" r:id="rId3"/>
    <p:sldId id="278" r:id="rId4"/>
    <p:sldId id="283" r:id="rId5"/>
    <p:sldId id="273" r:id="rId6"/>
    <p:sldId id="285" r:id="rId7"/>
    <p:sldId id="284" r:id="rId8"/>
    <p:sldId id="286" r:id="rId9"/>
    <p:sldId id="288" r:id="rId10"/>
    <p:sldId id="28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orient="horz" pos="21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009104471@office.khu.ac.kr" initials="2" lastIdx="2" clrIdx="0">
    <p:extLst>
      <p:ext uri="{19B8F6BF-5375-455C-9EA6-DF929625EA0E}">
        <p15:presenceInfo xmlns:p15="http://schemas.microsoft.com/office/powerpoint/2012/main" userId="2009104471@office.khu.ac.k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DC2C"/>
    <a:srgbClr val="EEAC08"/>
    <a:srgbClr val="FACDAC"/>
    <a:srgbClr val="1CADE4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28" y="88"/>
      </p:cViewPr>
      <p:guideLst>
        <p:guide orient="horz" pos="2160"/>
        <p:guide pos="3863"/>
        <p:guide orient="horz" pos="21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ung\Downloads\TourStat_2020-08-08%20(2)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ung\Downloads\TourStat_2020-08-11.xls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ung\Desktop\ppt\1&#51064;%20&#54217;&#44512;%20&#51648;&#52636;.txt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40" b="0" i="0" u="none" strike="noStrike" kern="1200" cap="none" spc="50" normalizeH="0" baseline="0">
                <a:solidFill>
                  <a:schemeClr val="tx1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defRPr>
            </a:pPr>
            <a:r>
              <a:rPr lang="en-US"/>
              <a:t>2015-2019 </a:t>
            </a:r>
            <a:r>
              <a:rPr lang="ko-KR"/>
              <a:t>중동 지역 입국객</a:t>
            </a:r>
            <a:r>
              <a:rPr lang="en-US"/>
              <a:t> (</a:t>
            </a:r>
            <a:r>
              <a:rPr lang="ko-KR"/>
              <a:t>단위</a:t>
            </a:r>
            <a:r>
              <a:rPr lang="en-US"/>
              <a:t>: </a:t>
            </a:r>
            <a:r>
              <a:rPr lang="ko-KR"/>
              <a:t>명</a:t>
            </a:r>
            <a:r>
              <a:rPr lang="en-US"/>
              <a:t>)</a:t>
            </a:r>
            <a:r>
              <a:rPr lang="ko-KR"/>
              <a:t> </a:t>
            </a:r>
          </a:p>
        </c:rich>
      </c:tx>
      <c:layout>
        <c:manualLayout>
          <c:xMode val="edge"/>
          <c:yMode val="edge"/>
          <c:x val="0.21937856946308537"/>
          <c:y val="3.59712975052087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40" b="0" i="0" u="none" strike="noStrike" kern="1200" cap="none" spc="50" normalizeH="0" baseline="0">
              <a:solidFill>
                <a:schemeClr val="tx1"/>
              </a:solidFill>
              <a:latin typeface="서울남산체 B" panose="02020503020101020101" pitchFamily="18" charset="-127"/>
              <a:ea typeface="서울남산체 B" panose="02020503020101020101" pitchFamily="18" charset="-127"/>
              <a:cs typeface="+mj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'TourStat_2020-08-08 (2)'!$K$6</c:f>
              <c:strCache>
                <c:ptCount val="1"/>
                <c:pt idx="0">
                  <c:v>중 동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서울남산체 B" panose="02020503020101020101" pitchFamily="18" charset="-127"/>
                    <a:ea typeface="서울남산체 B" panose="02020503020101020101" pitchFamily="18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'TourStat_2020-08-08 (2)'!$L$5:$P$5</c:f>
              <c:strCache>
                <c:ptCount val="5"/>
                <c:pt idx="0">
                  <c:v>2015년</c:v>
                </c:pt>
                <c:pt idx="1">
                  <c:v>2016년</c:v>
                </c:pt>
                <c:pt idx="2">
                  <c:v>2017년</c:v>
                </c:pt>
                <c:pt idx="3">
                  <c:v>2018년</c:v>
                </c:pt>
                <c:pt idx="4">
                  <c:v>2019년</c:v>
                </c:pt>
              </c:strCache>
            </c:strRef>
          </c:cat>
          <c:val>
            <c:numRef>
              <c:f>'TourStat_2020-08-08 (2)'!$L$6:$P$6</c:f>
              <c:numCache>
                <c:formatCode>#,##0</c:formatCode>
                <c:ptCount val="5"/>
                <c:pt idx="0">
                  <c:v>194143</c:v>
                </c:pt>
                <c:pt idx="1">
                  <c:v>221604</c:v>
                </c:pt>
                <c:pt idx="2">
                  <c:v>247971</c:v>
                </c:pt>
                <c:pt idx="3">
                  <c:v>271017</c:v>
                </c:pt>
                <c:pt idx="4">
                  <c:v>291354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8B-4911-B85D-7AC1A435A77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585592280"/>
        <c:axId val="585592608"/>
      </c:barChart>
      <c:catAx>
        <c:axId val="5855922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cap="all" baseline="0">
                    <a:solidFill>
                      <a:schemeClr val="tx1"/>
                    </a:solidFill>
                    <a:latin typeface="서울남산체 B" panose="02020503020101020101" pitchFamily="18" charset="-127"/>
                    <a:ea typeface="서울남산체 B" panose="02020503020101020101" pitchFamily="18" charset="-127"/>
                    <a:cs typeface="+mn-cs"/>
                  </a:defRPr>
                </a:pPr>
                <a:r>
                  <a:rPr lang="en-US" dirty="0"/>
                  <a:t>2019 </a:t>
                </a:r>
                <a:r>
                  <a:rPr lang="ko-KR" dirty="0"/>
                  <a:t>출입국관광통계</a:t>
                </a:r>
              </a:p>
            </c:rich>
          </c:tx>
          <c:layout>
            <c:manualLayout>
              <c:xMode val="edge"/>
              <c:yMode val="edge"/>
              <c:x val="0.73256925875816015"/>
              <c:y val="0.9262597272373165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cap="all" baseline="0">
                  <a:solidFill>
                    <a:schemeClr val="tx1"/>
                  </a:solidFill>
                  <a:latin typeface="서울남산체 B" panose="02020503020101020101" pitchFamily="18" charset="-127"/>
                  <a:ea typeface="서울남산체 B" panose="02020503020101020101" pitchFamily="18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none" spc="20" normalizeH="0" baseline="0">
                <a:solidFill>
                  <a:schemeClr val="tx1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  <a:cs typeface="+mn-cs"/>
              </a:defRPr>
            </a:pPr>
            <a:endParaRPr lang="ko-KR"/>
          </a:p>
        </c:txPr>
        <c:crossAx val="585592608"/>
        <c:crosses val="autoZero"/>
        <c:auto val="1"/>
        <c:lblAlgn val="ctr"/>
        <c:lblOffset val="100"/>
        <c:noMultiLvlLbl val="0"/>
      </c:catAx>
      <c:valAx>
        <c:axId val="58559260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585592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0">
          <a:solidFill>
            <a:schemeClr val="tx1"/>
          </a:solidFill>
          <a:latin typeface="서울남산체 B" panose="02020503020101020101" pitchFamily="18" charset="-127"/>
          <a:ea typeface="서울남산체 B" panose="02020503020101020101" pitchFamily="18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  <a:cs typeface="+mn-cs"/>
              </a:defRPr>
            </a:pPr>
            <a:r>
              <a:rPr lang="en-US"/>
              <a:t>2019 </a:t>
            </a:r>
            <a:r>
              <a:rPr lang="ko-KR"/>
              <a:t>국적별 입국 비율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tx1">
                  <a:lumMod val="50000"/>
                  <a:lumOff val="50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'TourStat_2020-08-11'!$E$88</c:f>
              <c:strCache>
                <c:ptCount val="1"/>
                <c:pt idx="0">
                  <c:v>구성비(%)</c:v>
                </c:pt>
              </c:strCache>
            </c:strRef>
          </c:tx>
          <c:dPt>
            <c:idx val="0"/>
            <c:bubble3D val="0"/>
            <c:spPr>
              <a:pattFill prst="ltUpDiag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AD47-4F6B-A697-FA6A31B8DE76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AD47-4F6B-A697-FA6A31B8DE76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AD47-4F6B-A697-FA6A31B8DE76}"/>
              </c:ext>
            </c:extLst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AD47-4F6B-A697-FA6A31B8DE76}"/>
              </c:ext>
            </c:extLst>
          </c:dPt>
          <c:dPt>
            <c:idx val="4"/>
            <c:bubble3D val="0"/>
            <c:spPr>
              <a:pattFill prst="ltUpDiag">
                <a:fgClr>
                  <a:schemeClr val="accent5"/>
                </a:fgClr>
                <a:bgClr>
                  <a:schemeClr val="accent5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5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9-AD47-4F6B-A697-FA6A31B8DE76}"/>
              </c:ext>
            </c:extLst>
          </c:dPt>
          <c:dPt>
            <c:idx val="5"/>
            <c:bubble3D val="0"/>
            <c:spPr>
              <a:pattFill prst="ltUpDiag">
                <a:fgClr>
                  <a:schemeClr val="accent6"/>
                </a:fgClr>
                <a:bgClr>
                  <a:schemeClr val="accent6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6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B-AD47-4F6B-A697-FA6A31B8DE76}"/>
              </c:ext>
            </c:extLst>
          </c:dPt>
          <c:dPt>
            <c:idx val="6"/>
            <c:bubble3D val="0"/>
            <c:spPr>
              <a:pattFill prst="ltUpDiag">
                <a:fgClr>
                  <a:schemeClr val="accent1">
                    <a:lumMod val="60000"/>
                  </a:schemeClr>
                </a:fgClr>
                <a:bgClr>
                  <a:schemeClr val="accent1">
                    <a:lumMod val="60000"/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>
                    <a:lumMod val="60000"/>
                  </a:schemeClr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D-AD47-4F6B-A697-FA6A31B8DE7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서울남산체 B" panose="02020503020101020101" pitchFamily="18" charset="-127"/>
                    <a:ea typeface="서울남산체 B" panose="02020503020101020101" pitchFamily="18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'TourStat_2020-08-11'!$C$89:$C$95</c:f>
              <c:strCache>
                <c:ptCount val="7"/>
                <c:pt idx="0">
                  <c:v>아시아</c:v>
                </c:pt>
                <c:pt idx="1">
                  <c:v>중동</c:v>
                </c:pt>
                <c:pt idx="2">
                  <c:v>아메리카</c:v>
                </c:pt>
                <c:pt idx="3">
                  <c:v>유럽</c:v>
                </c:pt>
                <c:pt idx="4">
                  <c:v>오세아니아</c:v>
                </c:pt>
                <c:pt idx="5">
                  <c:v>아프리카</c:v>
                </c:pt>
                <c:pt idx="6">
                  <c:v>기 타</c:v>
                </c:pt>
              </c:strCache>
            </c:strRef>
          </c:cat>
          <c:val>
            <c:numRef>
              <c:f>'TourStat_2020-08-11'!$E$89:$E$95</c:f>
              <c:numCache>
                <c:formatCode>#,##0</c:formatCode>
                <c:ptCount val="7"/>
                <c:pt idx="0">
                  <c:v>82.75</c:v>
                </c:pt>
                <c:pt idx="1">
                  <c:v>1.66</c:v>
                </c:pt>
                <c:pt idx="2">
                  <c:v>7.7700000000000005</c:v>
                </c:pt>
                <c:pt idx="3">
                  <c:v>6.83</c:v>
                </c:pt>
                <c:pt idx="4">
                  <c:v>1.26</c:v>
                </c:pt>
                <c:pt idx="5">
                  <c:v>0.56000000000000005</c:v>
                </c:pt>
                <c:pt idx="6" formatCode="General">
                  <c:v>1.1000000000000001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AD47-4F6B-A697-FA6A31B8DE7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서울남산체 B" panose="02020503020101020101" pitchFamily="18" charset="-127"/>
          <a:ea typeface="서울남산체 B" panose="02020503020101020101" pitchFamily="18" charset="-127"/>
        </a:defRPr>
      </a:pPr>
      <a:endParaRPr lang="ko-KR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defRPr>
            </a:pPr>
            <a:r>
              <a:rPr lang="ko-KR" dirty="0"/>
              <a:t>외래관광객 </a:t>
            </a:r>
            <a:r>
              <a:rPr lang="en-US" dirty="0"/>
              <a:t>1</a:t>
            </a:r>
            <a:r>
              <a:rPr lang="ko-KR" dirty="0"/>
              <a:t>인 지출 경비</a:t>
            </a:r>
            <a:r>
              <a:rPr lang="en-US" dirty="0"/>
              <a:t> (</a:t>
            </a:r>
            <a:r>
              <a:rPr lang="ko-KR" dirty="0"/>
              <a:t>단위</a:t>
            </a:r>
            <a:r>
              <a:rPr lang="en-US" dirty="0"/>
              <a:t>: $)</a:t>
            </a:r>
            <a:endParaRPr lang="ko-K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/>
              </a:solidFill>
              <a:latin typeface="서울남산체 B" panose="02020503020101020101" pitchFamily="18" charset="-127"/>
              <a:ea typeface="서울남산체 B" panose="02020503020101020101" pitchFamily="18" charset="-127"/>
              <a:cs typeface="+mj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'1인 평균 지출'!$B$1:$B$2</c:f>
              <c:strCache>
                <c:ptCount val="2"/>
                <c:pt idx="0">
                  <c:v>2019</c:v>
                </c:pt>
                <c:pt idx="1">
                  <c:v>9.평균</c:v>
                </c:pt>
              </c:strCache>
            </c:strRef>
          </c:tx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>
                  <a:lumMod val="85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58-45BA-AD07-E24467D97EBF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85000"/>
                  <a:alpha val="7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58-45BA-AD07-E24467D97EBF}"/>
              </c:ext>
            </c:extLst>
          </c:dPt>
          <c:dPt>
            <c:idx val="2"/>
            <c:invertIfNegative val="0"/>
            <c:bubble3D val="0"/>
            <c:spPr>
              <a:solidFill>
                <a:srgbClr val="FFC000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158-45BA-AD07-E24467D97EBF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>
                  <a:alpha val="69804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158-45BA-AD07-E24467D97EBF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158-45BA-AD07-E24467D97EB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서울남산체 B" panose="02020503020101020101" pitchFamily="18" charset="-127"/>
                    <a:ea typeface="서울남산체 B" panose="02020503020101020101" pitchFamily="18" charset="-127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'1인 평균 지출'!$A$3:$A$27</c:f>
              <c:strCache>
                <c:ptCount val="5"/>
                <c:pt idx="0">
                  <c:v>일본</c:v>
                </c:pt>
                <c:pt idx="1">
                  <c:v>중국</c:v>
                </c:pt>
                <c:pt idx="2">
                  <c:v>중동전체</c:v>
                </c:pt>
                <c:pt idx="3">
                  <c:v>GCC</c:v>
                </c:pt>
                <c:pt idx="4">
                  <c:v>전체 평균</c:v>
                </c:pt>
              </c:strCache>
              <c:extLst/>
            </c:strRef>
          </c:cat>
          <c:val>
            <c:numRef>
              <c:f>'1인 평균 지출'!$B$3:$B$27</c:f>
              <c:numCache>
                <c:formatCode>#,##0.00</c:formatCode>
                <c:ptCount val="5"/>
                <c:pt idx="0" formatCode="General">
                  <c:v>758.9</c:v>
                </c:pt>
                <c:pt idx="1">
                  <c:v>1632.6</c:v>
                </c:pt>
                <c:pt idx="2">
                  <c:v>1696.5</c:v>
                </c:pt>
                <c:pt idx="3">
                  <c:v>2558.8000000000002</c:v>
                </c:pt>
                <c:pt idx="4">
                  <c:v>1275.72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A-1158-45BA-AD07-E24467D97EB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37"/>
        <c:axId val="464400400"/>
        <c:axId val="617167664"/>
      </c:barChart>
      <c:catAx>
        <c:axId val="46440040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  <a:cs typeface="+mn-cs"/>
              </a:defRPr>
            </a:pPr>
            <a:endParaRPr lang="ko-KR"/>
          </a:p>
        </c:txPr>
        <c:crossAx val="617167664"/>
        <c:crosses val="autoZero"/>
        <c:auto val="1"/>
        <c:lblAlgn val="ctr"/>
        <c:lblOffset val="100"/>
        <c:noMultiLvlLbl val="0"/>
      </c:catAx>
      <c:valAx>
        <c:axId val="61716766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/>
                    </a:solidFill>
                    <a:latin typeface="서울남산체 B" panose="02020503020101020101" pitchFamily="18" charset="-127"/>
                    <a:ea typeface="서울남산체 B" panose="02020503020101020101" pitchFamily="18" charset="-127"/>
                    <a:cs typeface="+mn-cs"/>
                  </a:defRPr>
                </a:pPr>
                <a:r>
                  <a:rPr lang="en-US"/>
                  <a:t>2019 </a:t>
                </a:r>
                <a:r>
                  <a:rPr lang="ko-KR"/>
                  <a:t>한국외래관광객 조사</a:t>
                </a:r>
              </a:p>
            </c:rich>
          </c:tx>
          <c:layout>
            <c:manualLayout>
              <c:xMode val="edge"/>
              <c:yMode val="edge"/>
              <c:x val="0.68525000000000003"/>
              <c:y val="0.8862962962962962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/>
                  </a:solidFill>
                  <a:latin typeface="서울남산체 B" panose="02020503020101020101" pitchFamily="18" charset="-127"/>
                  <a:ea typeface="서울남산체 B" panose="02020503020101020101" pitchFamily="18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crossAx val="464400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서울남산체 B" panose="02020503020101020101" pitchFamily="18" charset="-127"/>
          <a:ea typeface="서울남산체 B" panose="02020503020101020101" pitchFamily="18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0.33652</cdr:x>
      <cdr:y>0.41409</cdr:y>
    </cdr:from>
    <cdr:to>
      <cdr:x>0.40931</cdr:x>
      <cdr:y>0.45453</cdr:y>
    </cdr:to>
    <cdr:sp macro="" textlink="">
      <cdr:nvSpPr>
        <cdr:cNvPr id="2" name="직사각형 1">
          <a:extLst xmlns:a="http://schemas.openxmlformats.org/drawingml/2006/main">
            <a:ext uri="{FF2B5EF4-FFF2-40B4-BE49-F238E27FC236}">
              <a16:creationId xmlns:a16="http://schemas.microsoft.com/office/drawing/2014/main" id="{DDC5BF2E-A20D-493E-A61A-90368F67F289}"/>
            </a:ext>
          </a:extLst>
        </cdr:cNvPr>
        <cdr:cNvSpPr/>
      </cdr:nvSpPr>
      <cdr:spPr>
        <a:xfrm xmlns:a="http://schemas.openxmlformats.org/drawingml/2006/main">
          <a:off x="1797750" y="1479854"/>
          <a:ext cx="388883" cy="14451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ko-KR"/>
        </a:p>
      </cdr:txBody>
    </cdr:sp>
  </cdr:relSizeAnchor>
  <cdr:relSizeAnchor xmlns:cdr="http://schemas.openxmlformats.org/drawingml/2006/chartDrawing">
    <cdr:from>
      <cdr:x>0.02534</cdr:x>
      <cdr:y>0.4243</cdr:y>
    </cdr:from>
    <cdr:to>
      <cdr:x>0.09813</cdr:x>
      <cdr:y>0.46474</cdr:y>
    </cdr:to>
    <cdr:sp macro="" textlink="">
      <cdr:nvSpPr>
        <cdr:cNvPr id="3" name="직사각형 2">
          <a:extLst xmlns:a="http://schemas.openxmlformats.org/drawingml/2006/main">
            <a:ext uri="{FF2B5EF4-FFF2-40B4-BE49-F238E27FC236}">
              <a16:creationId xmlns:a16="http://schemas.microsoft.com/office/drawing/2014/main" id="{629807CB-5588-4331-8A21-F5FA4369AE0C}"/>
            </a:ext>
          </a:extLst>
        </cdr:cNvPr>
        <cdr:cNvSpPr/>
      </cdr:nvSpPr>
      <cdr:spPr>
        <a:xfrm xmlns:a="http://schemas.openxmlformats.org/drawingml/2006/main">
          <a:off x="135365" y="1516366"/>
          <a:ext cx="388883" cy="144517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solidFill>
            <a:srgbClr val="FF0000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ko-KR"/>
        </a:p>
      </cdr:txBody>
    </cdr:sp>
  </cdr:relSizeAnchor>
  <cdr:relSizeAnchor xmlns:cdr="http://schemas.openxmlformats.org/drawingml/2006/chartDrawing">
    <cdr:from>
      <cdr:x>0.7147</cdr:x>
      <cdr:y>0.90959</cdr:y>
    </cdr:from>
    <cdr:to>
      <cdr:x>1</cdr:x>
      <cdr:y>1</cdr:y>
    </cdr:to>
    <cdr:pic>
      <cdr:nvPicPr>
        <cdr:cNvPr id="4" name="chart">
          <a:extLst xmlns:a="http://schemas.openxmlformats.org/drawingml/2006/main">
            <a:ext uri="{FF2B5EF4-FFF2-40B4-BE49-F238E27FC236}">
              <a16:creationId xmlns:a16="http://schemas.microsoft.com/office/drawing/2014/main" id="{88F1B9E9-CBE3-4127-9CAA-6C2BC0C67E7B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3818058" y="3250650"/>
          <a:ext cx="1524132" cy="323116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1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5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008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8EDA9-A53C-4128-82B5-3A72636F1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A7DA21-D2C7-4842-AC1F-FF66EA0FC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3DD623-31A2-4AED-905F-A7C0409EB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1DC-17C1-42AC-B200-BF7A4135100B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8613E2-9A58-4D24-86BE-36E9799A6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4246F7-38BF-4833-8A64-642BF0F1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B9A7-95EF-46E5-9826-46114E8E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437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DFEF7-0864-403C-84A7-183F09D9C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2E8846-CC67-49CA-90E1-698252A39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575C26-52FB-4BC9-863F-61CFA1357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1DC-17C1-42AC-B200-BF7A4135100B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C5DE6F-6797-4293-A176-6C9C409D5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8E408-8038-4C0D-AF7C-3179AADFA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B9A7-95EF-46E5-9826-46114E8E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455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FAD17-FA97-40F7-B2CA-31AE278BB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43FD5C-9ADD-4B8D-9983-A84717FAF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AEB86-011C-4080-9F46-188492AA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1DC-17C1-42AC-B200-BF7A4135100B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3DECF8-429C-451E-8705-B60E09B3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B4EBF4-7D8F-4B14-AFBE-679C7FEA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B9A7-95EF-46E5-9826-46114E8E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80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B126B-CB0F-419F-B9A5-2D56522BA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E4E67-EA24-41D5-AE19-B2C38E485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6B2B62-5822-4DE2-8C70-D51A5BFED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29A29E-B521-4E9B-8523-AB3295E8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1DC-17C1-42AC-B200-BF7A4135100B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009116-5BE6-405F-AC83-7C646E1B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40B778-D96D-44CA-BF11-66750F8D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B9A7-95EF-46E5-9826-46114E8E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908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B30DB-733F-4678-8FD8-C5A574023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EECF13-1FA8-49E2-AE51-F8F808D15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4A1398-D5E7-4B9E-85F6-F38A7C6F8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7DD4D2-425B-4349-AF34-D8B1DB4B90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2F07A3-7499-4E04-A3B7-F1B298127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39C6DE-8916-455F-9D5F-52102F832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1DC-17C1-42AC-B200-BF7A4135100B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E09F13-C4E0-4826-A407-0FCCD56D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3D334A-424E-478E-85D8-4D22F87B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B9A7-95EF-46E5-9826-46114E8E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072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D77BC-9E4A-41B2-80B4-E94CE4E42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3FAB20-A9D4-4A0C-B76D-1B8E582F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1DC-17C1-42AC-B200-BF7A4135100B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C83CC6F-D4DE-4F15-A115-FE93A22C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43D8FB-813A-4300-AEAB-7ED9683AF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B9A7-95EF-46E5-9826-46114E8E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186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E1284F-3070-4541-9167-C2AE86E0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1DC-17C1-42AC-B200-BF7A4135100B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CDF0A-6620-4CD3-8463-67C57CA4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322E0E-DAF1-4656-A49B-1E1E355C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B9A7-95EF-46E5-9826-46114E8E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4163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6F107-8C6B-4B66-87C2-C9A5A1C01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F6E4C-0185-4587-B98B-591DDFAA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6CA09E-2DEA-45EF-91BB-331685FCAE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10B11E-D958-46A3-8C64-56A9E42D5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1DC-17C1-42AC-B200-BF7A4135100B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E7A4C3-12DB-4627-B81F-83E29F0F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E5D72E-D45A-45FD-A1CC-7952C055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B9A7-95EF-46E5-9826-46114E8E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3610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9740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B14F2-6978-4288-B8EB-FB93AFC34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4E76459-5C5C-4FE8-B4EA-BBA78D294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E504A0-67AF-4D10-A86A-F08A5049F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8F15C2-D21C-44A8-A969-1D9A8976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1DC-17C1-42AC-B200-BF7A4135100B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63B07D-F5E6-4842-9DCD-5E7C0BE59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FFCA51-2C34-4F65-8721-7E096E4C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B9A7-95EF-46E5-9826-46114E8E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546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72F52B-5FFF-403E-9E27-97B80F62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AADD4-3305-456A-BF1C-E5389541F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FA4BDB-75BF-442E-AA58-D32763BB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1DC-17C1-42AC-B200-BF7A4135100B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DBFE4-7F6A-4C24-AADF-BDC0FA7A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D7A9B1-EA38-4843-ADD4-19EAAAFB3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B9A7-95EF-46E5-9826-46114E8E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8513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1B4560-E987-4A7C-BF46-71F6344A0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2FE6F3-7D59-43FD-9DC1-37507A1E9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8C099D-AD66-4C94-B089-2F8D4065A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251DC-17C1-42AC-B200-BF7A4135100B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03D4E2-CE13-4352-94E8-2DA162023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B33AAE-80DC-4FD8-A5CA-69960005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B9A7-95EF-46E5-9826-46114E8E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43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79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8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2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52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15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6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38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366A17-BF35-4E6B-B466-5630363FB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AFBCAA-6CE1-43FE-8973-0EF74B4BA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AD1A5B-A6A5-4C4E-8BFE-D73AE4E32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251DC-17C1-42AC-B200-BF7A4135100B}" type="datetimeFigureOut">
              <a:rPr lang="ko-KR" altLang="en-US" smtClean="0"/>
              <a:t>2020-08-11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37AF3E-DA21-4722-967B-BF2387EE4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9B6C76-B7F1-4F75-8B77-5FE08223CA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B9A7-95EF-46E5-9826-46114E8E4A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66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다채로운, 건물, 테이블, 많은이(가) 표시된 사진&#10;&#10;자동 생성된 설명">
            <a:extLst>
              <a:ext uri="{FF2B5EF4-FFF2-40B4-BE49-F238E27FC236}">
                <a16:creationId xmlns:a16="http://schemas.microsoft.com/office/drawing/2014/main" id="{048B73D7-154E-49C4-9446-B20E720734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8" r="8678"/>
          <a:stretch/>
        </p:blipFill>
        <p:spPr>
          <a:xfrm>
            <a:off x="16" y="10"/>
            <a:ext cx="7556889" cy="6857990"/>
          </a:xfrm>
          <a:prstGeom prst="rect">
            <a:avLst/>
          </a:prstGeom>
        </p:spPr>
      </p:pic>
      <p:sp>
        <p:nvSpPr>
          <p:cNvPr id="53" name="Rectangle 46">
            <a:extLst>
              <a:ext uri="{FF2B5EF4-FFF2-40B4-BE49-F238E27FC236}">
                <a16:creationId xmlns:a16="http://schemas.microsoft.com/office/drawing/2014/main" id="{6482F060-A4AF-4E0B-B364-7C6BA4A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556905" y="0"/>
            <a:ext cx="464131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8647812-89F5-4DCD-9B42-E7F5E1B5B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850320"/>
          </a:xfrm>
        </p:spPr>
        <p:txBody>
          <a:bodyPr>
            <a:normAutofit/>
          </a:bodyPr>
          <a:lstStyle/>
          <a:p>
            <a:r>
              <a:rPr lang="ko-KR" altLang="en-US" sz="5000" dirty="0">
                <a:solidFill>
                  <a:srgbClr val="FFFFFF"/>
                </a:solidFill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무슬림 관광 활성화 방안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6A23FC-22E6-4453-9753-FC688553D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812135"/>
            <a:ext cx="3659246" cy="159665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800" dirty="0">
                <a:solidFill>
                  <a:srgbClr val="FFFFFF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:</a:t>
            </a:r>
            <a:r>
              <a:rPr lang="ko-KR" altLang="en-US" sz="1800" dirty="0">
                <a:solidFill>
                  <a:srgbClr val="FFFFFF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 코로나</a:t>
            </a:r>
            <a:r>
              <a:rPr lang="en-US" altLang="ko-KR" sz="1800" dirty="0">
                <a:solidFill>
                  <a:srgbClr val="FFFFFF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,</a:t>
            </a:r>
            <a:r>
              <a:rPr lang="ko-KR" altLang="en-US" sz="1800" dirty="0">
                <a:solidFill>
                  <a:srgbClr val="FFFFFF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 위기를 기회로</a:t>
            </a:r>
            <a:endParaRPr lang="en-US" altLang="ko-KR" sz="1800" dirty="0">
              <a:solidFill>
                <a:srgbClr val="FFFFFF"/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  <a:p>
            <a:endParaRPr lang="en-US" altLang="ko-KR" sz="1800" dirty="0">
              <a:solidFill>
                <a:srgbClr val="FFFFFF"/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  <a:p>
            <a:r>
              <a:rPr lang="ko-KR" altLang="en-US" sz="1800" dirty="0">
                <a:solidFill>
                  <a:srgbClr val="FFFFFF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문화관광 빅 데이터 분석대회</a:t>
            </a:r>
            <a:endParaRPr lang="en-US" altLang="ko-KR" sz="1800" dirty="0">
              <a:solidFill>
                <a:srgbClr val="FFFFFF"/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  <a:p>
            <a:r>
              <a:rPr lang="en-US" altLang="ko-KR" sz="1800" dirty="0">
                <a:solidFill>
                  <a:srgbClr val="FFFFFF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Data 265</a:t>
            </a:r>
            <a:endParaRPr lang="ko-KR" altLang="en-US" sz="1800" dirty="0">
              <a:solidFill>
                <a:srgbClr val="FFFFFF"/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cxnSp>
        <p:nvCxnSpPr>
          <p:cNvPr id="54" name="Straight Connector 48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651268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FBEC21C-E8D7-4205-9622-CF9C9D42DAE2}"/>
              </a:ext>
            </a:extLst>
          </p:cNvPr>
          <p:cNvCxnSpPr/>
          <p:nvPr/>
        </p:nvCxnSpPr>
        <p:spPr>
          <a:xfrm>
            <a:off x="8185922" y="3651268"/>
            <a:ext cx="3383280" cy="0"/>
          </a:xfrm>
          <a:prstGeom prst="line">
            <a:avLst/>
          </a:prstGeom>
          <a:ln>
            <a:solidFill>
              <a:srgbClr val="EEAC0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767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7F72D2-BAF6-4217-ABE3-849D68DA94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1" b="22639"/>
          <a:stretch/>
        </p:blipFill>
        <p:spPr>
          <a:xfrm>
            <a:off x="10530" y="10"/>
            <a:ext cx="121919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972FE8-AB99-471B-82FE-5124694CACB6}"/>
              </a:ext>
            </a:extLst>
          </p:cNvPr>
          <p:cNvSpPr txBox="1"/>
          <p:nvPr/>
        </p:nvSpPr>
        <p:spPr>
          <a:xfrm>
            <a:off x="525517" y="390348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INDEX</a:t>
            </a:r>
            <a:endParaRPr lang="ko-KR" altLang="en-US" sz="5400" b="1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317267-3DDA-43C8-B88D-BBEEF6A7AB2C}"/>
              </a:ext>
            </a:extLst>
          </p:cNvPr>
          <p:cNvSpPr txBox="1"/>
          <p:nvPr/>
        </p:nvSpPr>
        <p:spPr>
          <a:xfrm>
            <a:off x="520259" y="2417230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02. </a:t>
            </a: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배경설명</a:t>
            </a:r>
            <a:endParaRPr lang="en-US" altLang="ko-KR" sz="3200" b="1" dirty="0">
              <a:solidFill>
                <a:schemeClr val="accent1">
                  <a:lumMod val="50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8C6135-A4CD-4E13-B4F4-C16585583B33}"/>
              </a:ext>
            </a:extLst>
          </p:cNvPr>
          <p:cNvSpPr txBox="1"/>
          <p:nvPr/>
        </p:nvSpPr>
        <p:spPr>
          <a:xfrm>
            <a:off x="520259" y="1556944"/>
            <a:ext cx="5029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01. </a:t>
            </a: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연구배경</a:t>
            </a:r>
            <a:endParaRPr lang="en-US" altLang="ko-KR" sz="3200" b="1" dirty="0">
              <a:solidFill>
                <a:schemeClr val="accent1">
                  <a:lumMod val="50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61A8A9-5B54-4591-BB21-27287EFE4A55}"/>
              </a:ext>
            </a:extLst>
          </p:cNvPr>
          <p:cNvSpPr txBox="1"/>
          <p:nvPr/>
        </p:nvSpPr>
        <p:spPr>
          <a:xfrm>
            <a:off x="520258" y="3273676"/>
            <a:ext cx="5029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03. </a:t>
            </a: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배경설명</a:t>
            </a:r>
            <a:endParaRPr lang="en-US" altLang="ko-KR" sz="3200" b="1" dirty="0">
              <a:solidFill>
                <a:schemeClr val="accent1">
                  <a:lumMod val="50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4EB491-1830-4736-ABFA-8D8567D3EB7B}"/>
              </a:ext>
            </a:extLst>
          </p:cNvPr>
          <p:cNvSpPr txBox="1"/>
          <p:nvPr/>
        </p:nvSpPr>
        <p:spPr>
          <a:xfrm>
            <a:off x="520258" y="4130122"/>
            <a:ext cx="50292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04. </a:t>
            </a: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배경설명</a:t>
            </a:r>
            <a:endParaRPr lang="en-US" altLang="ko-KR" sz="3200" b="1" dirty="0">
              <a:solidFill>
                <a:schemeClr val="accent1">
                  <a:lumMod val="50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08F361-8644-4F79-B91D-B95B711064AE}"/>
              </a:ext>
            </a:extLst>
          </p:cNvPr>
          <p:cNvSpPr txBox="1"/>
          <p:nvPr/>
        </p:nvSpPr>
        <p:spPr>
          <a:xfrm>
            <a:off x="520258" y="4986568"/>
            <a:ext cx="5029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05. </a:t>
            </a: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배경설명</a:t>
            </a:r>
            <a:endParaRPr lang="en-US" altLang="ko-KR" sz="3200" b="1" dirty="0">
              <a:solidFill>
                <a:schemeClr val="accent1">
                  <a:lumMod val="50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E3E1CF-C7A3-466C-B32E-C04DFEB4B9BE}"/>
              </a:ext>
            </a:extLst>
          </p:cNvPr>
          <p:cNvSpPr txBox="1"/>
          <p:nvPr/>
        </p:nvSpPr>
        <p:spPr>
          <a:xfrm>
            <a:off x="520257" y="5776111"/>
            <a:ext cx="502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06. </a:t>
            </a: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배경설명</a:t>
            </a:r>
            <a:endParaRPr lang="en-US" altLang="ko-KR" sz="3200" b="1" dirty="0">
              <a:solidFill>
                <a:schemeClr val="accent1">
                  <a:lumMod val="50000"/>
                </a:schemeClr>
              </a:solidFill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3760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DDC12B7-2293-4465-9A80-811AB739417A}"/>
              </a:ext>
            </a:extLst>
          </p:cNvPr>
          <p:cNvGrpSpPr/>
          <p:nvPr/>
        </p:nvGrpSpPr>
        <p:grpSpPr>
          <a:xfrm>
            <a:off x="1" y="-16542"/>
            <a:ext cx="14512134" cy="870519"/>
            <a:chOff x="1" y="-16542"/>
            <a:chExt cx="14512134" cy="87051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C7A1B08-A909-4CF2-B9C4-E0E656533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-6181"/>
              <a:ext cx="4837378" cy="433429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1814924-F3CE-44B3-B4FD-2EC92D1E7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-6182"/>
              <a:ext cx="4837378" cy="43342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029C520-A684-40B3-B50C-1999AB952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-16542"/>
              <a:ext cx="4837378" cy="433429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6EC80B7-25F0-499F-A61B-78A2BE8BC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416887"/>
              <a:ext cx="4837378" cy="433429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221FDC5-0F30-49D9-A663-78440C704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418136"/>
              <a:ext cx="4837378" cy="433429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C5673B7-C4D3-4054-8CBA-661E4909B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420548"/>
              <a:ext cx="4837378" cy="433429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53410A1-6F60-436A-BDBA-AA323E5A0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33" y="2061698"/>
            <a:ext cx="5610225" cy="7905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07468E-37AB-49DD-8154-3326973B5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8028">
            <a:off x="1222090" y="3424993"/>
            <a:ext cx="8992870" cy="4645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219B72-F3C0-49DD-B1CC-FBBDD57CE6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26542">
            <a:off x="3074932" y="1314371"/>
            <a:ext cx="4943200" cy="4368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DC30161-58BC-4C0E-A9E8-1397441DBB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6182" y="4264888"/>
            <a:ext cx="8429024" cy="944632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E556A6C-C4AA-4495-AC5F-78B14715C6EE}"/>
              </a:ext>
            </a:extLst>
          </p:cNvPr>
          <p:cNvSpPr/>
          <p:nvPr/>
        </p:nvSpPr>
        <p:spPr>
          <a:xfrm>
            <a:off x="711200" y="5378462"/>
            <a:ext cx="10742113" cy="1164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코로나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19(COVID-19)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에 따른 </a:t>
            </a:r>
            <a:r>
              <a:rPr lang="ko-KR" altLang="en-US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인바운드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(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외국인의 국내여행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)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관광 침체 장기화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  <a:p>
            <a:pPr algn="ctr"/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  <a:p>
            <a:pPr algn="ctr"/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그러나 코로나 이후 </a:t>
            </a:r>
            <a:r>
              <a:rPr lang="ko-KR" altLang="en-US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인바운드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관광의 조기 정상화를 위한 사전 대비 전략 필요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82CDA8-E98D-48A4-AD68-DEFF98A473BA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01.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연구배경 </a:t>
            </a:r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–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주제 선정 이유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1AF8FD-28F1-4389-83C7-3DBB2C1036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863781">
            <a:off x="6568359" y="2522388"/>
            <a:ext cx="4901276" cy="37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86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407B0AC7-D205-4FB4-A651-FFDF832856B7}"/>
              </a:ext>
            </a:extLst>
          </p:cNvPr>
          <p:cNvGrpSpPr/>
          <p:nvPr/>
        </p:nvGrpSpPr>
        <p:grpSpPr>
          <a:xfrm>
            <a:off x="1" y="-16542"/>
            <a:ext cx="14512134" cy="870519"/>
            <a:chOff x="1" y="-16542"/>
            <a:chExt cx="14512134" cy="87051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724DAB6E-6E8E-4CC7-84EF-E4E597EF7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-6181"/>
              <a:ext cx="4837378" cy="433429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BD3F4A53-089C-4A90-A908-AEEB082F2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-6182"/>
              <a:ext cx="4837378" cy="433429"/>
            </a:xfrm>
            <a:prstGeom prst="rect">
              <a:avLst/>
            </a:prstGeom>
          </p:spPr>
        </p:pic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65E23B2B-92D8-454B-BEF4-1706392B5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-16542"/>
              <a:ext cx="4837378" cy="433429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5E8AFCCA-09D7-44EC-BDF6-BE512AA53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416887"/>
              <a:ext cx="4837378" cy="433429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F81CF0A4-D639-4CF3-9B9D-8B5B0E086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418136"/>
              <a:ext cx="4837378" cy="433429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0C972225-AB38-48FA-BB1B-F02FB4372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420548"/>
              <a:ext cx="4837378" cy="4334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0B945B9-D288-463D-857D-5127275EF6C7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01.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연구배경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D148F60-0D16-4626-985B-B8333F93FA8F}"/>
              </a:ext>
            </a:extLst>
          </p:cNvPr>
          <p:cNvGrpSpPr/>
          <p:nvPr/>
        </p:nvGrpSpPr>
        <p:grpSpPr>
          <a:xfrm>
            <a:off x="746412" y="1472262"/>
            <a:ext cx="5917147" cy="4644759"/>
            <a:chOff x="658457" y="1304097"/>
            <a:chExt cx="4758067" cy="4249806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E79CDE7-82AA-4B22-877F-41147E093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457" y="1304097"/>
              <a:ext cx="4758067" cy="4249806"/>
            </a:xfrm>
            <a:prstGeom prst="rect">
              <a:avLst/>
            </a:prstGeom>
          </p:spPr>
        </p:pic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43459AB-8980-4D22-A980-A82AFBC4C967}"/>
                </a:ext>
              </a:extLst>
            </p:cNvPr>
            <p:cNvSpPr/>
            <p:nvPr/>
          </p:nvSpPr>
          <p:spPr>
            <a:xfrm>
              <a:off x="749595" y="4136065"/>
              <a:ext cx="4470991" cy="26581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B6667D5-8DE9-4051-B4E9-2FDD1EFC8F78}"/>
              </a:ext>
            </a:extLst>
          </p:cNvPr>
          <p:cNvSpPr txBox="1"/>
          <p:nvPr/>
        </p:nvSpPr>
        <p:spPr>
          <a:xfrm>
            <a:off x="894272" y="6100234"/>
            <a:ext cx="56214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100" b="1" i="0" u="none" strike="noStrike" kern="1200" cap="all" baseline="0">
                <a:solidFill>
                  <a:prstClr val="black">
                    <a:lumMod val="65000"/>
                    <a:lumOff val="35000"/>
                  </a:prst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  <a:cs typeface="+mn-cs"/>
              </a:defRPr>
            </a:pP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출처 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: GMTI 2019 (Global Muslim Travel Index) </a:t>
            </a:r>
          </a:p>
          <a:p>
            <a:pPr algn="r">
              <a:defRPr sz="1100" b="1" i="0" u="none" strike="noStrike" kern="1200" cap="all" baseline="0">
                <a:solidFill>
                  <a:prstClr val="black">
                    <a:lumMod val="65000"/>
                    <a:lumOff val="35000"/>
                  </a:prstClr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  <a:cs typeface="+mn-cs"/>
              </a:defRPr>
            </a:pP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- Mastercard-</a:t>
            </a:r>
            <a:r>
              <a:rPr lang="en-US" altLang="ko-KR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CrescentRating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4FDB468-7243-45CE-87C3-F2DD15CEB989}"/>
              </a:ext>
            </a:extLst>
          </p:cNvPr>
          <p:cNvSpPr/>
          <p:nvPr/>
        </p:nvSpPr>
        <p:spPr>
          <a:xfrm>
            <a:off x="7036521" y="2102882"/>
            <a:ext cx="4409067" cy="662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Global Muslim Travel Index </a:t>
            </a:r>
          </a:p>
          <a:p>
            <a:pPr algn="ctr"/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MasterCard &amp;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en-US" altLang="ko-KR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Crescentrating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공동조사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40DF6FD-774E-4CA5-BD82-0EFCDE3BF263}"/>
              </a:ext>
            </a:extLst>
          </p:cNvPr>
          <p:cNvSpPr/>
          <p:nvPr/>
        </p:nvSpPr>
        <p:spPr>
          <a:xfrm>
            <a:off x="7036521" y="4914667"/>
            <a:ext cx="4409067" cy="66215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비 이슬람 협력기구 국가 순위에서 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  <a:p>
            <a:pPr algn="ctr"/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첫 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TOP 10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진입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9BB47ED-6D1E-4E15-8C8A-2368E70B1611}"/>
              </a:ext>
            </a:extLst>
          </p:cNvPr>
          <p:cNvSpPr/>
          <p:nvPr/>
        </p:nvSpPr>
        <p:spPr>
          <a:xfrm>
            <a:off x="7036521" y="3004073"/>
            <a:ext cx="4409067" cy="662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전 세계 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130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개국 대상 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  <a:p>
            <a:pPr algn="ctr"/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무슬림 여행객의 관광 여건 평가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ACB07D9-816E-468F-B3A6-55EFB4A248B3}"/>
              </a:ext>
            </a:extLst>
          </p:cNvPr>
          <p:cNvSpPr/>
          <p:nvPr/>
        </p:nvSpPr>
        <p:spPr>
          <a:xfrm>
            <a:off x="7036521" y="5814166"/>
            <a:ext cx="4409067" cy="62328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2018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년 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13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위 → 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2019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년 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8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위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  <a:p>
            <a:pPr algn="ctr"/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5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순위 상승 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6E87833-87A9-4D59-8E8B-3323593C35CD}"/>
              </a:ext>
            </a:extLst>
          </p:cNvPr>
          <p:cNvSpPr/>
          <p:nvPr/>
        </p:nvSpPr>
        <p:spPr>
          <a:xfrm>
            <a:off x="7036521" y="1381760"/>
            <a:ext cx="1879600" cy="538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GMTI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9F6FA00-2E74-4FEF-AA8F-EACDE8D179EB}"/>
              </a:ext>
            </a:extLst>
          </p:cNvPr>
          <p:cNvSpPr/>
          <p:nvPr/>
        </p:nvSpPr>
        <p:spPr>
          <a:xfrm>
            <a:off x="7036521" y="4175760"/>
            <a:ext cx="1879600" cy="5369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GMTI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에서의 한국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134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0A0F9562-9F70-44AE-8889-3EB84F91B9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1437400"/>
              </p:ext>
            </p:extLst>
          </p:nvPr>
        </p:nvGraphicFramePr>
        <p:xfrm>
          <a:off x="620384" y="1502178"/>
          <a:ext cx="5342190" cy="3573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EC66E85-187D-41B5-A044-64C24ABD35E8}"/>
              </a:ext>
            </a:extLst>
          </p:cNvPr>
          <p:cNvSpPr/>
          <p:nvPr/>
        </p:nvSpPr>
        <p:spPr>
          <a:xfrm>
            <a:off x="1144244" y="5617747"/>
            <a:ext cx="4014951" cy="662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중동 지역의 외래 관광객 지속적 증가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617419-155C-4082-8C1B-FF3C43F011B4}"/>
              </a:ext>
            </a:extLst>
          </p:cNvPr>
          <p:cNvGrpSpPr/>
          <p:nvPr/>
        </p:nvGrpSpPr>
        <p:grpSpPr>
          <a:xfrm>
            <a:off x="1" y="-16542"/>
            <a:ext cx="14512134" cy="870519"/>
            <a:chOff x="1" y="-16542"/>
            <a:chExt cx="14512134" cy="870519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1CF8F48F-85DC-4A47-80B1-CD6E55C75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-6181"/>
              <a:ext cx="4837378" cy="433429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D0A158C2-E31D-4BA9-8E09-5CED7086E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-6182"/>
              <a:ext cx="4837378" cy="433429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E246792-7E5A-480B-B402-545FB2870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-16542"/>
              <a:ext cx="4837378" cy="433429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075D4F17-1E5C-4914-B77F-F587F983B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416887"/>
              <a:ext cx="4837378" cy="433429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79D1637C-0300-4F8B-A57A-E8974173A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418136"/>
              <a:ext cx="4837378" cy="433429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08292F74-51A7-4318-9CB4-C62C0239C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420548"/>
              <a:ext cx="4837378" cy="433429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34CE117-3A3D-4EEF-AD96-079049B82408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01.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연구배경 </a:t>
            </a:r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–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주제 선정 이유</a:t>
            </a:r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6F153ACA-5A89-4D73-B1EC-BC1B2DDCFC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0644203"/>
              </p:ext>
            </p:extLst>
          </p:nvPr>
        </p:nvGraphicFramePr>
        <p:xfrm>
          <a:off x="6473890" y="1912634"/>
          <a:ext cx="5342190" cy="3573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93485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3D4EE1-55C8-4F7A-BD0F-6D7FF96107F4}"/>
              </a:ext>
            </a:extLst>
          </p:cNvPr>
          <p:cNvSpPr txBox="1"/>
          <p:nvPr/>
        </p:nvSpPr>
        <p:spPr>
          <a:xfrm>
            <a:off x="315312" y="341301"/>
            <a:ext cx="2722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01.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연구배경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7542FE0-E912-42AF-99ED-A71C895DAE02}"/>
              </a:ext>
            </a:extLst>
          </p:cNvPr>
          <p:cNvCxnSpPr>
            <a:cxnSpLocks/>
          </p:cNvCxnSpPr>
          <p:nvPr/>
        </p:nvCxnSpPr>
        <p:spPr>
          <a:xfrm>
            <a:off x="0" y="971132"/>
            <a:ext cx="2312276" cy="0"/>
          </a:xfrm>
          <a:prstGeom prst="line">
            <a:avLst/>
          </a:prstGeom>
          <a:ln>
            <a:solidFill>
              <a:srgbClr val="EEAC08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4E8E709-DBFC-42C2-8509-D8BDCD7E7370}"/>
              </a:ext>
            </a:extLst>
          </p:cNvPr>
          <p:cNvSpPr/>
          <p:nvPr/>
        </p:nvSpPr>
        <p:spPr>
          <a:xfrm>
            <a:off x="829665" y="5282250"/>
            <a:ext cx="7996702" cy="662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무슬림 관광객의 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1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인당 평균 지출액 규모 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&gt;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전체 관광객의 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1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인당 평균 지출액 규모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57C7F44C-14D0-46BD-81C2-B83FCD5375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87156"/>
              </p:ext>
            </p:extLst>
          </p:nvPr>
        </p:nvGraphicFramePr>
        <p:xfrm>
          <a:off x="743037" y="1575750"/>
          <a:ext cx="5114709" cy="34390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E9E8061-C0DB-4CBD-9E67-CBF2817499B1}"/>
              </a:ext>
            </a:extLst>
          </p:cNvPr>
          <p:cNvSpPr/>
          <p:nvPr/>
        </p:nvSpPr>
        <p:spPr>
          <a:xfrm>
            <a:off x="7584707" y="1318661"/>
            <a:ext cx="4008635" cy="662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무슬림의 한국 여행 수요 증가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203B94B-BAFE-4FCA-8CC0-AAD5B68C6F53}"/>
              </a:ext>
            </a:extLst>
          </p:cNvPr>
          <p:cNvSpPr/>
          <p:nvPr/>
        </p:nvSpPr>
        <p:spPr>
          <a:xfrm>
            <a:off x="7584707" y="2036738"/>
            <a:ext cx="4008635" cy="662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인바운드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관광 시장 다변화 필요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C65CB5E-F233-4C93-896E-1EF5945A5890}"/>
              </a:ext>
            </a:extLst>
          </p:cNvPr>
          <p:cNvSpPr/>
          <p:nvPr/>
        </p:nvSpPr>
        <p:spPr>
          <a:xfrm>
            <a:off x="7584707" y="2741107"/>
            <a:ext cx="4008635" cy="662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중동국가 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: </a:t>
            </a:r>
          </a:p>
          <a:p>
            <a:pPr algn="ctr"/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시장 규모는 작지만 높은 수익성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CD5E7C9-AD20-4112-B8CF-71FCB6B56AF5}"/>
              </a:ext>
            </a:extLst>
          </p:cNvPr>
          <p:cNvSpPr/>
          <p:nvPr/>
        </p:nvSpPr>
        <p:spPr>
          <a:xfrm>
            <a:off x="7584706" y="4486354"/>
            <a:ext cx="4008635" cy="662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분석 목표 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: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코로나 이후 중동 국가 관광객 유치 활성화를 위한 대비 전략 필요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CAD0368-146F-456F-B17B-FF62FA86C326}"/>
              </a:ext>
            </a:extLst>
          </p:cNvPr>
          <p:cNvCxnSpPr/>
          <p:nvPr/>
        </p:nvCxnSpPr>
        <p:spPr>
          <a:xfrm>
            <a:off x="9589023" y="3676851"/>
            <a:ext cx="0" cy="5775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350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DDC12B7-2293-4465-9A80-811AB739417A}"/>
              </a:ext>
            </a:extLst>
          </p:cNvPr>
          <p:cNvGrpSpPr/>
          <p:nvPr/>
        </p:nvGrpSpPr>
        <p:grpSpPr>
          <a:xfrm>
            <a:off x="1" y="-16542"/>
            <a:ext cx="14512134" cy="870519"/>
            <a:chOff x="1" y="-16542"/>
            <a:chExt cx="14512134" cy="87051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C7A1B08-A909-4CF2-B9C4-E0E656533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-6181"/>
              <a:ext cx="4837378" cy="433429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1814924-F3CE-44B3-B4FD-2EC92D1E7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-6182"/>
              <a:ext cx="4837378" cy="43342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029C520-A684-40B3-B50C-1999AB952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-16542"/>
              <a:ext cx="4837378" cy="433429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6EC80B7-25F0-499F-A61B-78A2BE8BC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416887"/>
              <a:ext cx="4837378" cy="433429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221FDC5-0F30-49D9-A663-78440C704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418136"/>
              <a:ext cx="4837378" cy="433429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C5673B7-C4D3-4054-8CBA-661E4909B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420548"/>
              <a:ext cx="4837378" cy="4334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482CDA8-E98D-48A4-AD68-DEFF98A473BA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01.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데이터 시각화</a:t>
            </a:r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DEF2DCA5-EBF8-41B3-9D96-E9289569F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16" y="607377"/>
            <a:ext cx="6179820" cy="617982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167CD4B-5BDB-4B83-A053-B7F760DFB90C}"/>
              </a:ext>
            </a:extLst>
          </p:cNvPr>
          <p:cNvSpPr/>
          <p:nvPr/>
        </p:nvSpPr>
        <p:spPr>
          <a:xfrm>
            <a:off x="486110" y="1347993"/>
            <a:ext cx="3865159" cy="612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서울시 무슬림 친화 식당 분포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1C890D5-BE91-4031-9A4D-09AEEFB55359}"/>
              </a:ext>
            </a:extLst>
          </p:cNvPr>
          <p:cNvCxnSpPr>
            <a:cxnSpLocks/>
          </p:cNvCxnSpPr>
          <p:nvPr/>
        </p:nvCxnSpPr>
        <p:spPr>
          <a:xfrm>
            <a:off x="9674757" y="6278137"/>
            <a:ext cx="251724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FFD2A2D-2A1B-4BE0-9BA3-CDAD90EA7926}"/>
              </a:ext>
            </a:extLst>
          </p:cNvPr>
          <p:cNvSpPr txBox="1"/>
          <p:nvPr/>
        </p:nvSpPr>
        <p:spPr>
          <a:xfrm>
            <a:off x="9567746" y="5631806"/>
            <a:ext cx="2624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한국관광공사 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  <a:p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무슬림 친화 식당 </a:t>
            </a:r>
            <a:r>
              <a:rPr lang="ko-KR" altLang="en-US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크롤링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4833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BDDC12B7-2293-4465-9A80-811AB739417A}"/>
              </a:ext>
            </a:extLst>
          </p:cNvPr>
          <p:cNvGrpSpPr/>
          <p:nvPr/>
        </p:nvGrpSpPr>
        <p:grpSpPr>
          <a:xfrm>
            <a:off x="1" y="-16542"/>
            <a:ext cx="14512134" cy="870519"/>
            <a:chOff x="1" y="-16542"/>
            <a:chExt cx="14512134" cy="87051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C7A1B08-A909-4CF2-B9C4-E0E656533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-6181"/>
              <a:ext cx="4837378" cy="433429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1814924-F3CE-44B3-B4FD-2EC92D1E7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-6182"/>
              <a:ext cx="4837378" cy="43342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029C520-A684-40B3-B50C-1999AB952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-16542"/>
              <a:ext cx="4837378" cy="433429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6EC80B7-25F0-499F-A61B-78A2BE8BC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416887"/>
              <a:ext cx="4837378" cy="433429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221FDC5-0F30-49D9-A663-78440C704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418136"/>
              <a:ext cx="4837378" cy="433429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C5673B7-C4D3-4054-8CBA-661E4909B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420548"/>
              <a:ext cx="4837378" cy="4334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482CDA8-E98D-48A4-AD68-DEFF98A473BA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01.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데이터 시각화</a:t>
            </a:r>
          </a:p>
        </p:txBody>
      </p:sp>
      <p:pic>
        <p:nvPicPr>
          <p:cNvPr id="5" name="그림 4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DEF2DCA5-EBF8-41B3-9D96-E9289569F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16" y="607377"/>
            <a:ext cx="6179820" cy="617982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167CD4B-5BDB-4B83-A053-B7F760DFB90C}"/>
              </a:ext>
            </a:extLst>
          </p:cNvPr>
          <p:cNvSpPr/>
          <p:nvPr/>
        </p:nvSpPr>
        <p:spPr>
          <a:xfrm>
            <a:off x="486110" y="1347993"/>
            <a:ext cx="3865159" cy="612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서울시 무슬림 친화 식당 분포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91C890D5-BE91-4031-9A4D-09AEEFB55359}"/>
              </a:ext>
            </a:extLst>
          </p:cNvPr>
          <p:cNvCxnSpPr>
            <a:cxnSpLocks/>
          </p:cNvCxnSpPr>
          <p:nvPr/>
        </p:nvCxnSpPr>
        <p:spPr>
          <a:xfrm>
            <a:off x="9674757" y="6278137"/>
            <a:ext cx="251724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FFD2A2D-2A1B-4BE0-9BA3-CDAD90EA7926}"/>
              </a:ext>
            </a:extLst>
          </p:cNvPr>
          <p:cNvSpPr txBox="1"/>
          <p:nvPr/>
        </p:nvSpPr>
        <p:spPr>
          <a:xfrm>
            <a:off x="9567746" y="5631806"/>
            <a:ext cx="2624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한국관광공사 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  <a:p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무슬림 친화 식당 </a:t>
            </a:r>
            <a:r>
              <a:rPr lang="ko-KR" altLang="en-US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크롤링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625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지도이(가) 표시된 사진&#10;&#10;자동 생성된 설명">
            <a:extLst>
              <a:ext uri="{FF2B5EF4-FFF2-40B4-BE49-F238E27FC236}">
                <a16:creationId xmlns:a16="http://schemas.microsoft.com/office/drawing/2014/main" id="{B050A84E-3DC5-4AE1-94AE-78FEE8785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622" y="521334"/>
            <a:ext cx="6310467" cy="6310467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BDDC12B7-2293-4465-9A80-811AB739417A}"/>
              </a:ext>
            </a:extLst>
          </p:cNvPr>
          <p:cNvGrpSpPr/>
          <p:nvPr/>
        </p:nvGrpSpPr>
        <p:grpSpPr>
          <a:xfrm>
            <a:off x="1" y="-16542"/>
            <a:ext cx="14512134" cy="870519"/>
            <a:chOff x="1" y="-16542"/>
            <a:chExt cx="14512134" cy="87051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C7A1B08-A909-4CF2-B9C4-E0E656533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-6181"/>
              <a:ext cx="4837378" cy="433429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1814924-F3CE-44B3-B4FD-2EC92D1E7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-6182"/>
              <a:ext cx="4837378" cy="43342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029C520-A684-40B3-B50C-1999AB952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-16542"/>
              <a:ext cx="4837378" cy="433429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6EC80B7-25F0-499F-A61B-78A2BE8BC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416887"/>
              <a:ext cx="4837378" cy="433429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221FDC5-0F30-49D9-A663-78440C704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37379" y="418136"/>
              <a:ext cx="4837378" cy="433429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C5673B7-C4D3-4054-8CBA-661E4909B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4757" y="420548"/>
              <a:ext cx="4837378" cy="433429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482CDA8-E98D-48A4-AD68-DEFF98A473BA}"/>
              </a:ext>
            </a:extLst>
          </p:cNvPr>
          <p:cNvSpPr txBox="1"/>
          <p:nvPr/>
        </p:nvSpPr>
        <p:spPr>
          <a:xfrm>
            <a:off x="286051" y="236757"/>
            <a:ext cx="4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01. </a:t>
            </a:r>
            <a:r>
              <a:rPr lang="ko-KR" altLang="en-US" sz="2400" b="1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데이터 시각화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167CD4B-5BDB-4B83-A053-B7F760DFB90C}"/>
              </a:ext>
            </a:extLst>
          </p:cNvPr>
          <p:cNvSpPr/>
          <p:nvPr/>
        </p:nvSpPr>
        <p:spPr>
          <a:xfrm>
            <a:off x="486110" y="1347993"/>
            <a:ext cx="3865159" cy="612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서울 시내 쇼핑 목적 </a:t>
            </a:r>
            <a:r>
              <a:rPr lang="ko-KR" altLang="en-US" dirty="0" err="1">
                <a:latin typeface="서울남산체 B" panose="02020503020101020101" pitchFamily="18" charset="-127"/>
                <a:ea typeface="서울남산체 B" panose="02020503020101020101" pitchFamily="18" charset="-127"/>
              </a:rPr>
              <a:t>방문지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분포</a:t>
            </a:r>
            <a:endParaRPr lang="en-US" altLang="ko-KR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5870BBC-9938-4322-A0DC-4B7CC0CD88D9}"/>
              </a:ext>
            </a:extLst>
          </p:cNvPr>
          <p:cNvCxnSpPr/>
          <p:nvPr/>
        </p:nvCxnSpPr>
        <p:spPr>
          <a:xfrm>
            <a:off x="9674757" y="6278137"/>
            <a:ext cx="251724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7D9E98C-06B2-4F3E-9F42-9268294DB390}"/>
              </a:ext>
            </a:extLst>
          </p:cNvPr>
          <p:cNvSpPr txBox="1"/>
          <p:nvPr/>
        </p:nvSpPr>
        <p:spPr>
          <a:xfrm>
            <a:off x="9567746" y="5884091"/>
            <a:ext cx="262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신한은행 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25373939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256</Words>
  <Application>Microsoft Office PowerPoint</Application>
  <PresentationFormat>와이드스크린</PresentationFormat>
  <Paragraphs>54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맑은 고딕</vt:lpstr>
      <vt:lpstr>서울남산체 B</vt:lpstr>
      <vt:lpstr>서울남산체 EB</vt:lpstr>
      <vt:lpstr>Arial</vt:lpstr>
      <vt:lpstr>Calibri</vt:lpstr>
      <vt:lpstr>Garamond</vt:lpstr>
      <vt:lpstr>RetrospectVTI</vt:lpstr>
      <vt:lpstr>디자인 사용자 지정</vt:lpstr>
      <vt:lpstr>무슬림 관광 활성화 방안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무슬림 관광 활성화 방안</dc:title>
  <dc:creator>2009104471@office.khu.ac.kr</dc:creator>
  <cp:lastModifiedBy>2009104471@office.khu.ac.kr</cp:lastModifiedBy>
  <cp:revision>43</cp:revision>
  <dcterms:created xsi:type="dcterms:W3CDTF">2020-08-10T02:15:05Z</dcterms:created>
  <dcterms:modified xsi:type="dcterms:W3CDTF">2020-08-10T16:49:59Z</dcterms:modified>
</cp:coreProperties>
</file>