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</p:sldIdLst>
  <p:sldSz cx="9144000" cy="5143500" type="screen16x9"/>
  <p:notesSz cx="6858000" cy="9144000"/>
  <p:embeddedFontLst>
    <p:embeddedFont>
      <p:font typeface="Open Sans" pitchFamily="34" charset="0"/>
      <p:regular r:id="rId16"/>
    </p:embeddedFont>
    <p:embeddedFont>
      <p:font typeface="Oswald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8" autoAdjust="0"/>
    <p:restoredTop sz="94729" autoAdjust="0"/>
  </p:normalViewPr>
  <p:slideViewPr>
    <p:cSldViewPr snapToGrid="0">
      <p:cViewPr>
        <p:scale>
          <a:sx n="124" d="100"/>
          <a:sy n="124" d="100"/>
        </p:scale>
        <p:origin x="-522" y="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5060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2dc0abd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2dc0abd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42dc0abd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42dc0abd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42dc0abd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42dc0abd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43d9bab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43d9bab2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310a79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310a79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30dfa5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30dfa5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b15c6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b15c6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b15c6ad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b15c6ad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b15c6ad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b15c6ad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b15c6ad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b15c6ad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310a791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310a791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2dc0abd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2dc0abd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35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362050" y="4245175"/>
            <a:ext cx="35586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Communication Redefined</a:t>
            </a:r>
            <a:endParaRPr sz="18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50" y="79600"/>
            <a:ext cx="1191975" cy="14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425" y="293050"/>
            <a:ext cx="6603150" cy="47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1863900" y="4793700"/>
            <a:ext cx="541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545113" y="1967977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1248013" y="15402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/>
          <p:nvPr/>
        </p:nvSpPr>
        <p:spPr>
          <a:xfrm rot="-3496513">
            <a:off x="1253932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3466288" y="19679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4169188" y="15402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/>
          <p:nvPr/>
        </p:nvSpPr>
        <p:spPr>
          <a:xfrm rot="-3496513">
            <a:off x="41751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278688" y="19679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6981588" y="15402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 rot="-3496513">
            <a:off x="69875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45100" y="3701275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1248000" y="32735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 rot="-3496513">
            <a:off x="1253920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466275" y="37012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4169175" y="32735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rot="-3496513">
            <a:off x="4175095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6278675" y="37012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6981575" y="32735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rot="-3496513">
            <a:off x="6987495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599875" y="1976561"/>
            <a:ext cx="22107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</a:t>
            </a:r>
            <a:r>
              <a:rPr lang="en" sz="13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ANALYTICS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 customer answered calls, missed calls and team's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6303750" y="196797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 pitchFamily="34" charset="0"/>
              </a:rPr>
              <a:t>LIVE CALL FEED</a:t>
            </a:r>
            <a:endParaRPr sz="1300" b="1" dirty="0">
              <a:solidFill>
                <a:srgbClr val="FFFFFF"/>
              </a:solidFill>
              <a:latin typeface="Source Sans Pro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 the live status of the ongoing calls in your live call feed section in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3491325" y="196797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EXTENSTIONS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3-digit extensions for all the users and use the extension for transferring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calls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6278675" y="373969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BLOCKLIST NUMBERS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Block unwanted spam callers and stop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calls in the dashboard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466650" y="3739695"/>
            <a:ext cx="2210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call reports based on tags to view it as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desired report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595225" y="3755063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FILTERS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by customer number, user activity, team call history and more in the dashboard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5" name="Google Shape;2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075" y="157867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850" y="154027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675" y="160882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7100" y="331832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8250" y="3273563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0650" y="3322813"/>
            <a:ext cx="4762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>
            <a:spLocks noGrp="1"/>
          </p:cNvSpPr>
          <p:nvPr>
            <p:ph type="title" idx="4294967295"/>
          </p:nvPr>
        </p:nvSpPr>
        <p:spPr>
          <a:xfrm>
            <a:off x="3881475" y="374950"/>
            <a:ext cx="154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2" name="Google Shape;262;p22"/>
          <p:cNvCxnSpPr/>
          <p:nvPr/>
        </p:nvCxnSpPr>
        <p:spPr>
          <a:xfrm>
            <a:off x="4355925" y="88015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3" name="Google Shape;26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8975" y="60025"/>
            <a:ext cx="1055950" cy="1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/>
      <p:bldP spid="250" grpId="0"/>
      <p:bldP spid="251" grpId="0"/>
      <p:bldP spid="252" grpId="0"/>
      <p:bldP spid="253" grpId="0"/>
      <p:bldP spid="2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/>
        </p:nvSpPr>
        <p:spPr>
          <a:xfrm>
            <a:off x="1863900" y="4793700"/>
            <a:ext cx="541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545113" y="1967977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248013" y="15402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/>
          <p:nvPr/>
        </p:nvSpPr>
        <p:spPr>
          <a:xfrm rot="-3496513">
            <a:off x="1253932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3466288" y="19679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169188" y="15402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"/>
          <p:cNvSpPr/>
          <p:nvPr/>
        </p:nvSpPr>
        <p:spPr>
          <a:xfrm rot="-3496513">
            <a:off x="41751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6278688" y="19679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981588" y="15402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3"/>
          <p:cNvSpPr/>
          <p:nvPr/>
        </p:nvSpPr>
        <p:spPr>
          <a:xfrm rot="-3496513">
            <a:off x="69875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545100" y="3701275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8000" y="32735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 rot="-3496513">
            <a:off x="1253920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 rot="-3496513">
            <a:off x="4175177" y="3139679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3466275" y="37012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4169175" y="32735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6278675" y="37012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6981575" y="32735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/>
          <p:nvPr/>
        </p:nvSpPr>
        <p:spPr>
          <a:xfrm rot="-3496513">
            <a:off x="6987495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599875" y="1999613"/>
            <a:ext cx="22107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HOURS CALL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Configure call routing to users based on business and non-business days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6303750" y="196797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 pitchFamily="34" charset="0"/>
              </a:rPr>
              <a:t>CALL FORWARDING</a:t>
            </a:r>
            <a:endParaRPr sz="1300" b="1" dirty="0">
              <a:solidFill>
                <a:srgbClr val="FFFFFF"/>
              </a:solidFill>
              <a:latin typeface="Source Sans Pro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Forward incoming customer calls to multiple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numbers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the same team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3491325" y="196797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CONFERENCING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Users can add and merge another user from your team to a conference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6278675" y="3732011"/>
            <a:ext cx="22701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 BASED ROUTING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Assign users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a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based on their skills for receiving customer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calls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3466650" y="3732011"/>
            <a:ext cx="2210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BASED ROUTING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Route incoming customer calls to reach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particular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user's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595225" y="3724327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DESKTOP NOTIFICATIONS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instant updates as notifications in the dashboard for each and every new report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150" y="1593750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850" y="1593750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675" y="160882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7075" y="3273563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5838" y="3319400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0675" y="3273563"/>
            <a:ext cx="4762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 txBox="1">
            <a:spLocks noGrp="1"/>
          </p:cNvSpPr>
          <p:nvPr>
            <p:ph type="title" idx="4294967295"/>
          </p:nvPr>
        </p:nvSpPr>
        <p:spPr>
          <a:xfrm>
            <a:off x="3881450" y="374950"/>
            <a:ext cx="154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0" name="Google Shape;300;p23"/>
          <p:cNvCxnSpPr/>
          <p:nvPr/>
        </p:nvCxnSpPr>
        <p:spPr>
          <a:xfrm>
            <a:off x="4355900" y="88015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1" name="Google Shape;30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8975" y="60025"/>
            <a:ext cx="1055950" cy="1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/>
      <p:bldP spid="288" grpId="0"/>
      <p:bldP spid="289" grpId="0"/>
      <p:bldP spid="290" grpId="0"/>
      <p:bldP spid="291" grpId="0"/>
      <p:bldP spid="2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/>
        </p:nvSpPr>
        <p:spPr>
          <a:xfrm>
            <a:off x="1863900" y="4793700"/>
            <a:ext cx="541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545113" y="1967977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1248013" y="15402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 rot="-3496513">
            <a:off x="1253932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3466288" y="19679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4169188" y="15402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 rot="-3496513">
            <a:off x="41751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599875" y="2038033"/>
            <a:ext cx="22107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WEBHOOKS AND API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our webhooks and RestAPIs to design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customized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 on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3491325" y="2021763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CRM INTEGRATIONS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FFFFFF"/>
                </a:solidFill>
                <a:latin typeface="Source Sans Pro" pitchFamily="34" charset="0"/>
                <a:ea typeface="Open Sans"/>
                <a:cs typeface="Open Sans"/>
                <a:sym typeface="Open Sans"/>
              </a:rPr>
              <a:t>Integrate all the calling features of TeleCMI in any of your existing or new CRM tool</a:t>
            </a:r>
            <a:endParaRPr sz="1200" dirty="0">
              <a:solidFill>
                <a:srgbClr val="FFFFFF"/>
              </a:solidFill>
              <a:latin typeface="Source Sans Pro" pitchFamily="34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100" y="154027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8250" y="1540275"/>
            <a:ext cx="4762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 txBox="1">
            <a:spLocks noGrp="1"/>
          </p:cNvSpPr>
          <p:nvPr>
            <p:ph type="title" idx="4294967295"/>
          </p:nvPr>
        </p:nvSpPr>
        <p:spPr>
          <a:xfrm>
            <a:off x="3881450" y="374950"/>
            <a:ext cx="154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8" name="Google Shape;318;p24"/>
          <p:cNvCxnSpPr/>
          <p:nvPr/>
        </p:nvCxnSpPr>
        <p:spPr>
          <a:xfrm>
            <a:off x="4355900" y="88015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9" name="Google Shape;31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975" y="60025"/>
            <a:ext cx="1055950" cy="1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4"/>
          <p:cNvSpPr/>
          <p:nvPr/>
        </p:nvSpPr>
        <p:spPr>
          <a:xfrm>
            <a:off x="6278688" y="19679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6981588" y="15402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 rot="-3496513">
            <a:off x="69875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6303750" y="2014079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 pitchFamily="34" charset="0"/>
              </a:rPr>
              <a:t>INTERCOM</a:t>
            </a:r>
            <a:endParaRPr sz="1300" b="1" dirty="0">
              <a:solidFill>
                <a:srgbClr val="FFFFFF"/>
              </a:solidFill>
              <a:latin typeface="Source Sans Pro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Integrate cloud based intercom platform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connect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departments through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6387463" y="369202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7090363" y="326432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 rot="-3496513">
            <a:off x="7096282" y="313959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6412525" y="3738129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 pitchFamily="34" charset="0"/>
              </a:rPr>
              <a:t>VOICE MAIL</a:t>
            </a:r>
            <a:endParaRPr sz="1300" b="1" dirty="0">
              <a:solidFill>
                <a:srgbClr val="FFFFFF"/>
              </a:solidFill>
              <a:latin typeface="Source Sans Pro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Receive customer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queries after working hours through voice mail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24"/>
          <p:cNvSpPr/>
          <p:nvPr/>
        </p:nvSpPr>
        <p:spPr>
          <a:xfrm rot="-3496513">
            <a:off x="4175177" y="3139679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3466275" y="37012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4169175" y="32735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3466650" y="3739695"/>
            <a:ext cx="2210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SMS TEMPLATE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creating customized SMS template for missed and answered calls to customers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545100" y="3701275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1248000" y="32735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 rot="-3496513">
            <a:off x="1253920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595225" y="373969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SUPERVISOR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supervisor account to monitor and listen to active customer calls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6" name="Google Shape;33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075" y="3398100"/>
            <a:ext cx="348630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6650" y="1657100"/>
            <a:ext cx="348625" cy="34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5425" y="3398123"/>
            <a:ext cx="348625" cy="34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46800" y="3398114"/>
            <a:ext cx="384250" cy="38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/>
      <p:bldP spid="314" grpId="0"/>
      <p:bldP spid="320" grpId="0" animBg="1"/>
      <p:bldP spid="321" grpId="0" animBg="1"/>
      <p:bldP spid="322" grpId="0" animBg="1"/>
      <p:bldP spid="323" grpId="0"/>
      <p:bldP spid="324" grpId="0" animBg="1"/>
      <p:bldP spid="325" grpId="0" animBg="1"/>
      <p:bldP spid="326" grpId="0" animBg="1"/>
      <p:bldP spid="327" grpId="0"/>
      <p:bldP spid="328" grpId="0" animBg="1"/>
      <p:bldP spid="329" grpId="0" animBg="1"/>
      <p:bldP spid="330" grpId="0" animBg="1"/>
      <p:bldP spid="331" grpId="0"/>
      <p:bldP spid="332" grpId="0" animBg="1"/>
      <p:bldP spid="333" grpId="0" animBg="1"/>
      <p:bldP spid="334" grpId="0" animBg="1"/>
      <p:bldP spid="3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 txBox="1"/>
          <p:nvPr/>
        </p:nvSpPr>
        <p:spPr>
          <a:xfrm>
            <a:off x="1863900" y="4663950"/>
            <a:ext cx="54162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0" name="Google Shape;4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75" y="60025"/>
            <a:ext cx="1055950" cy="12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700" y="1641325"/>
            <a:ext cx="518146" cy="53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4700" y="2482262"/>
            <a:ext cx="518146" cy="60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5525" y="3418838"/>
            <a:ext cx="536500" cy="48266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0"/>
          <p:cNvSpPr txBox="1"/>
          <p:nvPr/>
        </p:nvSpPr>
        <p:spPr>
          <a:xfrm>
            <a:off x="2923350" y="1587813"/>
            <a:ext cx="43599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4C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No.386, 2nd Floor, Anna Salai, Saidapet, Chennai-600015</a:t>
            </a:r>
            <a:endParaRPr sz="1800" b="1">
              <a:solidFill>
                <a:srgbClr val="E84C3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Google Shape;495;p30"/>
          <p:cNvSpPr txBox="1"/>
          <p:nvPr/>
        </p:nvSpPr>
        <p:spPr>
          <a:xfrm>
            <a:off x="2923350" y="2599563"/>
            <a:ext cx="36666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E84C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info@telecmi.com</a:t>
            </a:r>
            <a:endParaRPr sz="1800" b="1" dirty="0">
              <a:solidFill>
                <a:srgbClr val="E84C3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2963550" y="3495088"/>
            <a:ext cx="3315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4C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7449-050-050</a:t>
            </a:r>
            <a:endParaRPr sz="1800" b="1">
              <a:solidFill>
                <a:srgbClr val="E84C3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7" name="Google Shape;497;p30"/>
          <p:cNvSpPr txBox="1">
            <a:spLocks noGrp="1"/>
          </p:cNvSpPr>
          <p:nvPr>
            <p:ph type="title" idx="4294967295"/>
          </p:nvPr>
        </p:nvSpPr>
        <p:spPr>
          <a:xfrm>
            <a:off x="2838750" y="495700"/>
            <a:ext cx="356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Contact Us</a:t>
            </a: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98" name="Google Shape;498;p30"/>
          <p:cNvCxnSpPr/>
          <p:nvPr/>
        </p:nvCxnSpPr>
        <p:spPr>
          <a:xfrm>
            <a:off x="4273950" y="991733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988750" y="4622225"/>
            <a:ext cx="54162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" name="Google Shape;62;p14"/>
          <p:cNvCxnSpPr>
            <a:stCxn id="63" idx="3"/>
          </p:cNvCxnSpPr>
          <p:nvPr/>
        </p:nvCxnSpPr>
        <p:spPr>
          <a:xfrm>
            <a:off x="6016050" y="7839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2538850" y="1265300"/>
            <a:ext cx="112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183975" y="2243225"/>
            <a:ext cx="479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75" y="60025"/>
            <a:ext cx="1055950" cy="1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93100" y="1376600"/>
            <a:ext cx="82515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TeleCMI is one of the leading cloud telephony company based on chennai, india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93100" y="1904425"/>
            <a:ext cx="84075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We deliver high quality communication products that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suit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 startups, SME's and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enterprises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3100" y="2724950"/>
            <a:ext cx="75180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Our main focus is to develop a user friendly communication platform to change the traditional way of business communication works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3100" y="3580475"/>
            <a:ext cx="77931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As a cloud telephony provider, our products can be reached to any business in india and outside india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4294967295"/>
          </p:nvPr>
        </p:nvSpPr>
        <p:spPr>
          <a:xfrm>
            <a:off x="3279150" y="497625"/>
            <a:ext cx="25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Oswald"/>
                <a:ea typeface="Oswald"/>
                <a:cs typeface="Oswald"/>
                <a:sym typeface="Oswald"/>
              </a:rPr>
              <a:t>Who we are</a:t>
            </a:r>
            <a:endParaRPr sz="2400" b="1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4273950" y="1026833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2019850" y="4716250"/>
            <a:ext cx="541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50" y="106200"/>
            <a:ext cx="1055950" cy="1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75925" y="1288675"/>
            <a:ext cx="63246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Integrate TeleCMI's virtual number for your business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75925" y="1633500"/>
            <a:ext cx="6702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Publish the one number and register an identity of your business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75925" y="2024163"/>
            <a:ext cx="6702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Receive and handle concurrent business calls at promotion times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75925" y="2414850"/>
            <a:ext cx="6142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Route customer calls to concern department through IVR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75925" y="2822600"/>
            <a:ext cx="5766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Connect your entire team in a single virtual number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75925" y="3242825"/>
            <a:ext cx="6702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Track call history in the dashboard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75925" y="3663038"/>
            <a:ext cx="5280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Review call recordings in the dashboard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5925" y="4038238"/>
            <a:ext cx="5280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Download call reports instantly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3036300" y="505200"/>
            <a:ext cx="307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en" sz="2400" b="1" dirty="0">
                <a:latin typeface="Oswald"/>
                <a:ea typeface="Oswald"/>
                <a:cs typeface="Oswald"/>
                <a:sym typeface="Oswald"/>
              </a:rPr>
              <a:t>Virtual Number</a:t>
            </a:r>
            <a:endParaRPr sz="2400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4273950" y="1066383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1737975" y="4768750"/>
            <a:ext cx="541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50" y="106200"/>
            <a:ext cx="1055950" cy="1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403425" y="1223750"/>
            <a:ext cx="6454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Introduce a no-cost communication platform for your business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03425" y="1568563"/>
            <a:ext cx="5766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Toll-free numbers will normally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be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 1-800 series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03425" y="1959238"/>
            <a:ext cx="6702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Toll-free numbers are easy to remember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03425" y="2349913"/>
            <a:ext cx="5280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Toll-free numbers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increase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your business branding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03425" y="2757675"/>
            <a:ext cx="8587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Toll-free numbers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allow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your customers to reach your business from across the country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03425" y="3177900"/>
            <a:ext cx="8135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Integrating toll-free number for your business gives you a professional look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03425" y="3598125"/>
            <a:ext cx="8085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Toll-free numbers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give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your business a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nationwide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reach and recognition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03425" y="3973325"/>
            <a:ext cx="8085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TeleCMI's toll-free number will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come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up with all the cloud telephony features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4294967295"/>
          </p:nvPr>
        </p:nvSpPr>
        <p:spPr>
          <a:xfrm>
            <a:off x="2425425" y="493400"/>
            <a:ext cx="40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Oswald"/>
                <a:ea typeface="Oswald"/>
                <a:cs typeface="Oswald"/>
                <a:sym typeface="Oswald"/>
              </a:rPr>
              <a:t>2.  Toll-Free Number</a:t>
            </a:r>
            <a:endParaRPr sz="2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4273950" y="102240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019850" y="4716250"/>
            <a:ext cx="541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50" y="106200"/>
            <a:ext cx="1055950" cy="1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03425" y="1577100"/>
            <a:ext cx="7140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Missed call solution is the easiest way to generate new business leads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03425" y="1998125"/>
            <a:ext cx="6437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Cost-effective marketing technique for business promotions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03425" y="2388800"/>
            <a:ext cx="7532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Customers will give a missed call to your missed call promotion number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03424" y="2779475"/>
            <a:ext cx="8104801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After receiving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a missed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call,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the customer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will receive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an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acknowledgment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SMS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03425" y="3187225"/>
            <a:ext cx="8104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No-cost for customers for giving a missed call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03425" y="3607450"/>
            <a:ext cx="7096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All the missed calls can be tracked in the dashboard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 idx="4294967295"/>
          </p:nvPr>
        </p:nvSpPr>
        <p:spPr>
          <a:xfrm>
            <a:off x="1747725" y="441000"/>
            <a:ext cx="541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Oswald"/>
                <a:ea typeface="Oswald"/>
                <a:cs typeface="Oswald"/>
                <a:sym typeface="Oswald"/>
              </a:rPr>
              <a:t>3. Missed Call Service</a:t>
            </a:r>
            <a:endParaRPr sz="2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4273950" y="94620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2019850" y="4716250"/>
            <a:ext cx="541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50" y="106200"/>
            <a:ext cx="1055950" cy="1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03425" y="1223750"/>
            <a:ext cx="82515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Integrate never imagined communication features through our SMS,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voice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and internet calling through PIOPIY API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03425" y="1949563"/>
            <a:ext cx="5766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Reduce the amount of time for scripting and coding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03425" y="2340238"/>
            <a:ext cx="6702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Use our API features to match your business use case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03425" y="2730913"/>
            <a:ext cx="5280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Best for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enterprise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grade business solutions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03425" y="3121600"/>
            <a:ext cx="8104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Advanced API features with best as you go pricing plans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03425" y="3491238"/>
            <a:ext cx="8740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Start integrating PIOPIY API in your application in less than an hour with no infrastructure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03425" y="3860900"/>
            <a:ext cx="7010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Get PIOPIY API today with a free trial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4294967295"/>
          </p:nvPr>
        </p:nvSpPr>
        <p:spPr>
          <a:xfrm>
            <a:off x="2130125" y="441000"/>
            <a:ext cx="48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Oswald"/>
                <a:ea typeface="Oswald"/>
                <a:cs typeface="Oswald"/>
                <a:sym typeface="Oswald"/>
              </a:rPr>
              <a:t>4. PIOPIY (Phone Call API)</a:t>
            </a:r>
            <a:endParaRPr sz="2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4273950" y="94620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/>
      <p:bldP spid="128" grpId="0"/>
      <p:bldP spid="129" grpId="0"/>
      <p:bldP spid="130" grpId="0"/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2019850" y="4716250"/>
            <a:ext cx="541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50" y="106200"/>
            <a:ext cx="1055950" cy="1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403425" y="1223750"/>
            <a:ext cx="75126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Integrate powerful outbound calling platform using TeleCMI's auto dialer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03425" y="1568563"/>
            <a:ext cx="5766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Helps to dial out customer contacts automatically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03425" y="1959238"/>
            <a:ext cx="6702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Replaces traditional way of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dialing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one after one manually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03425" y="2349913"/>
            <a:ext cx="5280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Increases agent productivity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03425" y="2757675"/>
            <a:ext cx="8104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Saves time, increase business productivity and customer engagement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03425" y="3177900"/>
            <a:ext cx="7096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Keeps complete security for business leads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03425" y="3598125"/>
            <a:ext cx="8175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Maintains the call history, call recording and statistics of all agents in dashboard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03425" y="3973325"/>
            <a:ext cx="7417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Reduces manpower and increase sales which leads to revenue growth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 idx="4294967295"/>
          </p:nvPr>
        </p:nvSpPr>
        <p:spPr>
          <a:xfrm>
            <a:off x="1411725" y="441000"/>
            <a:ext cx="60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Oswald"/>
                <a:ea typeface="Oswald"/>
                <a:cs typeface="Oswald"/>
                <a:sym typeface="Oswald"/>
              </a:rPr>
              <a:t>5. Auto Dialer</a:t>
            </a:r>
            <a:endParaRPr sz="2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>
            <a:off x="4157775" y="94620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 idx="4294967295"/>
          </p:nvPr>
        </p:nvSpPr>
        <p:spPr>
          <a:xfrm>
            <a:off x="3881450" y="374950"/>
            <a:ext cx="154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863900" y="4793700"/>
            <a:ext cx="541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545113" y="1967977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248013" y="15402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-3496513">
            <a:off x="1253932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3466288" y="19679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4169188" y="15402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 rot="-3496513">
            <a:off x="41751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278688" y="19679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981588" y="15402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 rot="-3496513">
            <a:off x="6987507" y="1390922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45100" y="3701275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248000" y="32735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 rot="-3496513">
            <a:off x="1253920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466275" y="37012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4169175" y="32735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 rot="-3496513">
            <a:off x="4175095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6278675" y="37012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6981575" y="32735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 rot="-3496513">
            <a:off x="6987495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599875" y="1999613"/>
            <a:ext cx="22107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CALL CENTER 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up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call center virtually with all the features, without worrying about</a:t>
            </a:r>
            <a:r>
              <a:rPr lang="en" sz="13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infrastructure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303750" y="200639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 pitchFamily="34" charset="0"/>
              </a:rPr>
              <a:t>CALL QUEUEING</a:t>
            </a:r>
            <a:endParaRPr sz="1300" b="1" dirty="0">
              <a:solidFill>
                <a:srgbClr val="FFFFFF"/>
              </a:solidFill>
              <a:latin typeface="Source Sans Pro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 all the customer calls in queue and route to agent based on their availability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491325" y="1998711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HOURS   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Configure business working hours to receive calls and to intimate the closing time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278675" y="370127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ROUTING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call routing methods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 suit your business technique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466650" y="3701275"/>
            <a:ext cx="2210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RING TEAMS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Assign right persons and group them as each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</a:t>
            </a: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better customer service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95225" y="370127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IVR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Greet all the customer calls through an IVR and direct the calls to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right person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075" y="157867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850" y="157867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675" y="154292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2150" y="3273563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5825" y="3318138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5774" y="3352550"/>
            <a:ext cx="406050" cy="39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0"/>
          <p:cNvCxnSpPr/>
          <p:nvPr/>
        </p:nvCxnSpPr>
        <p:spPr>
          <a:xfrm>
            <a:off x="4355900" y="88015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7" name="Google Shape;18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8975" y="60025"/>
            <a:ext cx="1055950" cy="1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1863900" y="4793700"/>
            <a:ext cx="541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© 2019 TeleCMI Technologies (P) Ltd. All rights reserved.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545113" y="1967977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248013" y="15402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3496513">
            <a:off x="1253932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466288" y="19679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169188" y="15402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 rot="-3496513">
            <a:off x="41751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278688" y="19679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6981588" y="15402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 rot="-3496513">
            <a:off x="6987507" y="14155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545100" y="3701275"/>
            <a:ext cx="2320200" cy="1011000"/>
          </a:xfrm>
          <a:prstGeom prst="rect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248000" y="3273575"/>
            <a:ext cx="914400" cy="9477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 rot="-3496513">
            <a:off x="1253920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89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466275" y="3701277"/>
            <a:ext cx="2320200" cy="1011000"/>
          </a:xfrm>
          <a:prstGeom prst="rect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4169175" y="3273575"/>
            <a:ext cx="914400" cy="947700"/>
          </a:xfrm>
          <a:prstGeom prst="ellipse">
            <a:avLst/>
          </a:prstGeom>
          <a:solidFill>
            <a:srgbClr val="F78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 rot="-3496513">
            <a:off x="4175095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F78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278675" y="3701277"/>
            <a:ext cx="2320200" cy="1011000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981575" y="3273575"/>
            <a:ext cx="914400" cy="947700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/>
          <p:nvPr/>
        </p:nvSpPr>
        <p:spPr>
          <a:xfrm rot="-3496513">
            <a:off x="6987495" y="3148847"/>
            <a:ext cx="902557" cy="902557"/>
          </a:xfrm>
          <a:prstGeom prst="arc">
            <a:avLst>
              <a:gd name="adj1" fmla="val 15369784"/>
              <a:gd name="adj2" fmla="val 2427058"/>
            </a:avLst>
          </a:prstGeom>
          <a:noFill/>
          <a:ln w="19050" cap="flat" cmpd="sng">
            <a:solidFill>
              <a:srgbClr val="E84C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599875" y="2038033"/>
            <a:ext cx="22107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COMMENT ON CALLS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down the feedback or comment for the particular customer </a:t>
            </a:r>
            <a:r>
              <a:rPr lang="en" sz="11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</a:t>
            </a:r>
            <a:endParaRPr sz="11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6303750" y="2029447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 pitchFamily="34" charset="0"/>
              </a:rPr>
              <a:t>CALL MONITORING</a:t>
            </a:r>
            <a:endParaRPr sz="1300" b="1" dirty="0">
              <a:solidFill>
                <a:srgbClr val="FFFFFF"/>
              </a:solidFill>
              <a:latin typeface="Source Sans Pro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 and </a:t>
            </a:r>
            <a:r>
              <a:rPr lang="en" sz="11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listen to </a:t>
            </a:r>
            <a:r>
              <a:rPr lang="en" sz="11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active user calls to improve user performance and to resolve customer </a:t>
            </a:r>
            <a:r>
              <a:rPr lang="en" sz="11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queries</a:t>
            </a:r>
            <a:endParaRPr sz="11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3491325" y="2022665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CONCURRENT CALLS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Receive more than 4 concurrent calls or any number of calls </a:t>
            </a:r>
            <a:r>
              <a:rPr lang="en" sz="11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concurrently</a:t>
            </a:r>
            <a:endParaRPr sz="11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6278675" y="3747379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INSTANT MODIFICATIONS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Drag and drop users, arrange users based on their priority instantly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anytime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3466650" y="3739695"/>
            <a:ext cx="2210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RECORDING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Record customer calls to improve user and customer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conversations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595225" y="3747379"/>
            <a:ext cx="22701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WHISPERING</a:t>
            </a:r>
            <a:endParaRPr sz="13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Speak to users secretly while they are on the active call without </a:t>
            </a:r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disturbing</a:t>
            </a:r>
            <a:endParaRPr sz="12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100" y="1588913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838" y="1604294"/>
            <a:ext cx="378999" cy="4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675" y="1558281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2150" y="3288931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5838" y="3288931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0675" y="3296615"/>
            <a:ext cx="4762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>
            <a:spLocks noGrp="1"/>
          </p:cNvSpPr>
          <p:nvPr>
            <p:ph type="title" idx="4294967295"/>
          </p:nvPr>
        </p:nvSpPr>
        <p:spPr>
          <a:xfrm>
            <a:off x="3881475" y="374950"/>
            <a:ext cx="154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2400"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4" name="Google Shape;224;p21"/>
          <p:cNvCxnSpPr/>
          <p:nvPr/>
        </p:nvCxnSpPr>
        <p:spPr>
          <a:xfrm>
            <a:off x="4355925" y="880158"/>
            <a:ext cx="596100" cy="0"/>
          </a:xfrm>
          <a:prstGeom prst="straightConnector1">
            <a:avLst/>
          </a:prstGeom>
          <a:noFill/>
          <a:ln w="38100" cap="flat" cmpd="sng">
            <a:solidFill>
              <a:srgbClr val="F89E4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5" name="Google Shape;22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8975" y="60025"/>
            <a:ext cx="1055950" cy="1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/>
      <p:bldP spid="212" grpId="0"/>
      <p:bldP spid="213" grpId="0"/>
      <p:bldP spid="214" grpId="0"/>
      <p:bldP spid="215" grpId="0"/>
      <p:bldP spid="216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1052</Words>
  <Application>Microsoft Office PowerPoint</Application>
  <PresentationFormat>On-screen Show (16:9)</PresentationFormat>
  <Paragraphs>181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Source Sans Pro</vt:lpstr>
      <vt:lpstr>Open Sans</vt:lpstr>
      <vt:lpstr>Oswald</vt:lpstr>
      <vt:lpstr>Simple Light</vt:lpstr>
      <vt:lpstr>Communication Redefined</vt:lpstr>
      <vt:lpstr>Who we are</vt:lpstr>
      <vt:lpstr>Virtual Number </vt:lpstr>
      <vt:lpstr>2.  Toll-Free Number </vt:lpstr>
      <vt:lpstr>3. Missed Call Service </vt:lpstr>
      <vt:lpstr>4. PIOPIY (Phone Call API) </vt:lpstr>
      <vt:lpstr>5. Auto Dialer </vt:lpstr>
      <vt:lpstr>Features</vt:lpstr>
      <vt:lpstr>Features</vt:lpstr>
      <vt:lpstr>Features</vt:lpstr>
      <vt:lpstr>Features</vt:lpstr>
      <vt:lpstr>Features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Redefined</dc:title>
  <cp:lastModifiedBy>HP</cp:lastModifiedBy>
  <cp:revision>37</cp:revision>
  <dcterms:modified xsi:type="dcterms:W3CDTF">2019-12-24T10:52:02Z</dcterms:modified>
</cp:coreProperties>
</file>