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2" r:id="rId7"/>
    <p:sldId id="263" r:id="rId8"/>
    <p:sldId id="268" r:id="rId9"/>
    <p:sldId id="265" r:id="rId10"/>
    <p:sldId id="274" r:id="rId11"/>
    <p:sldId id="270" r:id="rId12"/>
    <p:sldId id="271" r:id="rId13"/>
    <p:sldId id="272" r:id="rId14"/>
    <p:sldId id="273" r:id="rId15"/>
    <p:sldId id="269" r:id="rId16"/>
    <p:sldId id="267" r:id="rId17"/>
    <p:sldId id="266" r:id="rId1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638" autoAdjust="0"/>
  </p:normalViewPr>
  <p:slideViewPr>
    <p:cSldViewPr>
      <p:cViewPr varScale="1">
        <p:scale>
          <a:sx n="90" d="100"/>
          <a:sy n="90" d="100"/>
        </p:scale>
        <p:origin x="221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D:\Sam\Wichtiges\Erasmus\DLAI\presentations\final_all_outputs\loss%20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s-ES" sz="2200" b="1" i="0" u="none" strike="noStrike" kern="1200" baseline="0">
              <a:solidFill>
                <a:schemeClr val="dk1">
                  <a:lumMod val="75000"/>
                  <a:lumOff val="25000"/>
                </a:schemeClr>
              </a:solidFill>
              <a:latin typeface="+mn-lt"/>
              <a:ea typeface="+mn-ea"/>
              <a:cs typeface="+mn-cs"/>
            </a:defRPr>
          </a:pPr>
          <a:endParaRPr lang="cs-CZ"/>
        </a:p>
      </c:txPr>
    </c:title>
    <c:autoTitleDeleted val="0"/>
    <c:plotArea>
      <c:layout/>
      <c:pieChart>
        <c:varyColors val="1"/>
        <c:ser>
          <c:idx val="0"/>
          <c:order val="0"/>
          <c:tx>
            <c:strRef>
              <c:f>Sheet1!$B$1</c:f>
              <c:strCache>
                <c:ptCount val="1"/>
                <c:pt idx="0">
                  <c:v>Time Consumption</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0-7001-49F7-A417-9CAE561DA07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001-49F7-A417-9CAE561DA07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7001-49F7-A417-9CAE561DA07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001-49F7-A417-9CAE561DA07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lang="es-ES" sz="1330" b="1" i="0" u="none" strike="noStrike" kern="1200" baseline="0">
                    <a:solidFill>
                      <a:schemeClr val="lt1"/>
                    </a:solidFill>
                    <a:latin typeface="+mn-lt"/>
                    <a:ea typeface="+mn-ea"/>
                    <a:cs typeface="+mn-cs"/>
                  </a:defRPr>
                </a:pPr>
                <a:endParaRPr lang="cs-CZ"/>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 Research</c:v>
                </c:pt>
                <c:pt idx="1">
                  <c:v> Setting up the System</c:v>
                </c:pt>
                <c:pt idx="2">
                  <c:v> Work with the machine</c:v>
                </c:pt>
                <c:pt idx="3">
                  <c:v> Text Preparation</c:v>
                </c:pt>
              </c:strCache>
            </c:strRef>
          </c:cat>
          <c:val>
            <c:numRef>
              <c:f>Sheet1!$B$2:$B$5</c:f>
              <c:numCache>
                <c:formatCode>General</c:formatCode>
                <c:ptCount val="4"/>
                <c:pt idx="0">
                  <c:v>5</c:v>
                </c:pt>
                <c:pt idx="1">
                  <c:v>80</c:v>
                </c:pt>
                <c:pt idx="2">
                  <c:v>5</c:v>
                </c:pt>
                <c:pt idx="3">
                  <c:v>10</c:v>
                </c:pt>
              </c:numCache>
            </c:numRef>
          </c:val>
          <c:extLst>
            <c:ext xmlns:c16="http://schemas.microsoft.com/office/drawing/2014/chart" uri="{C3380CC4-5D6E-409C-BE32-E72D297353CC}">
              <c16:uniqueId val="{00000004-7001-49F7-A417-9CAE561DA07E}"/>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lang="es-ES" sz="1400" b="0" i="0" u="none" strike="noStrike" kern="1200" baseline="0">
              <a:solidFill>
                <a:schemeClr val="dk1">
                  <a:lumMod val="75000"/>
                  <a:lumOff val="25000"/>
                </a:schemeClr>
              </a:solidFill>
              <a:latin typeface="+mn-lt"/>
              <a:ea typeface="+mn-ea"/>
              <a:cs typeface="+mn-cs"/>
            </a:defRPr>
          </a:pPr>
          <a:endParaRPr lang="cs-CZ"/>
        </a:p>
      </c:txPr>
    </c:legend>
    <c:plotVisOnly val="1"/>
    <c:dispBlanksAs val="zero"/>
    <c:showDLblsOverMax val="0"/>
  </c:chart>
  <c:spPr>
    <a:noFill/>
    <a:ln w="9525" cap="flat" cmpd="sng" algn="ctr">
      <a:solidFill>
        <a:schemeClr val="dk1">
          <a:lumMod val="25000"/>
          <a:lumOff val="75000"/>
        </a:schemeClr>
      </a:solidFill>
      <a:round/>
    </a:ln>
    <a:effectLst/>
  </c:spPr>
  <c:txPr>
    <a:bodyPr/>
    <a:lstStyle/>
    <a:p>
      <a:pPr>
        <a:defRPr/>
      </a:pPr>
      <a:endParaRPr lang="cs-CZ"/>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600752575830896E-2"/>
          <c:y val="8.8504517058032736E-2"/>
          <c:w val="0.8991094236197833"/>
          <c:h val="0.80423490434451961"/>
        </c:manualLayout>
      </c:layout>
      <c:scatterChart>
        <c:scatterStyle val="smoothMarker"/>
        <c:varyColors val="0"/>
        <c:ser>
          <c:idx val="0"/>
          <c:order val="0"/>
          <c:tx>
            <c:v>letter by letter</c:v>
          </c:tx>
          <c:spPr>
            <a:ln w="19050" cap="rnd">
              <a:solidFill>
                <a:schemeClr val="accent1"/>
              </a:solidFill>
              <a:round/>
            </a:ln>
            <a:effectLst/>
          </c:spPr>
          <c:marker>
            <c:symbol val="none"/>
          </c:marker>
          <c:xVal>
            <c:numRef>
              <c:f>List1!$A$2:$A$201</c:f>
              <c:numCache>
                <c:formatCode>General</c:formatCode>
                <c:ptCount val="2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numCache>
            </c:numRef>
          </c:xVal>
          <c:yVal>
            <c:numRef>
              <c:f>List1!$B$2:$B$201</c:f>
              <c:numCache>
                <c:formatCode>General</c:formatCode>
                <c:ptCount val="200"/>
                <c:pt idx="0">
                  <c:v>1.7694000000000001</c:v>
                </c:pt>
                <c:pt idx="1">
                  <c:v>1.3196999999999997</c:v>
                </c:pt>
                <c:pt idx="2">
                  <c:v>1.2354999999999996</c:v>
                </c:pt>
                <c:pt idx="3">
                  <c:v>1.1869000000000001</c:v>
                </c:pt>
                <c:pt idx="4">
                  <c:v>1.1496999999999995</c:v>
                </c:pt>
                <c:pt idx="5">
                  <c:v>1.1177999999999995</c:v>
                </c:pt>
                <c:pt idx="6">
                  <c:v>1.0885</c:v>
                </c:pt>
                <c:pt idx="7">
                  <c:v>1.0605</c:v>
                </c:pt>
                <c:pt idx="8">
                  <c:v>1.0335999999999996</c:v>
                </c:pt>
                <c:pt idx="9">
                  <c:v>1.0077999999999996</c:v>
                </c:pt>
                <c:pt idx="10">
                  <c:v>0.98309999999999997</c:v>
                </c:pt>
                <c:pt idx="11">
                  <c:v>0.95950000000000002</c:v>
                </c:pt>
                <c:pt idx="12">
                  <c:v>0.93720000000000003</c:v>
                </c:pt>
                <c:pt idx="13">
                  <c:v>0.91620000000000001</c:v>
                </c:pt>
                <c:pt idx="14">
                  <c:v>0.89700000000000024</c:v>
                </c:pt>
                <c:pt idx="15">
                  <c:v>0.87880000000000025</c:v>
                </c:pt>
                <c:pt idx="16">
                  <c:v>0.86230000000000018</c:v>
                </c:pt>
                <c:pt idx="17">
                  <c:v>0.84660000000000024</c:v>
                </c:pt>
                <c:pt idx="18">
                  <c:v>0.8329000000000002</c:v>
                </c:pt>
                <c:pt idx="19">
                  <c:v>0.81990000000000018</c:v>
                </c:pt>
                <c:pt idx="20">
                  <c:v>0.80800000000000005</c:v>
                </c:pt>
                <c:pt idx="21">
                  <c:v>0.79690000000000005</c:v>
                </c:pt>
                <c:pt idx="22">
                  <c:v>0.78669999999999995</c:v>
                </c:pt>
                <c:pt idx="23">
                  <c:v>0.77769999999999995</c:v>
                </c:pt>
                <c:pt idx="24">
                  <c:v>0.76880000000000026</c:v>
                </c:pt>
                <c:pt idx="25">
                  <c:v>0.76010000000000022</c:v>
                </c:pt>
                <c:pt idx="26">
                  <c:v>0.75280000000000025</c:v>
                </c:pt>
                <c:pt idx="27">
                  <c:v>0.74550000000000005</c:v>
                </c:pt>
                <c:pt idx="28">
                  <c:v>0.73839999999999995</c:v>
                </c:pt>
                <c:pt idx="29">
                  <c:v>0.73160000000000025</c:v>
                </c:pt>
                <c:pt idx="30">
                  <c:v>0.72520000000000018</c:v>
                </c:pt>
                <c:pt idx="31">
                  <c:v>0.71950000000000003</c:v>
                </c:pt>
                <c:pt idx="32">
                  <c:v>0.71370000000000022</c:v>
                </c:pt>
                <c:pt idx="33">
                  <c:v>0.70880000000000021</c:v>
                </c:pt>
                <c:pt idx="34">
                  <c:v>0.70340000000000003</c:v>
                </c:pt>
                <c:pt idx="35">
                  <c:v>0.69830000000000025</c:v>
                </c:pt>
                <c:pt idx="36">
                  <c:v>0.69340000000000024</c:v>
                </c:pt>
                <c:pt idx="37">
                  <c:v>0.68880000000000041</c:v>
                </c:pt>
                <c:pt idx="38">
                  <c:v>0.68440000000000023</c:v>
                </c:pt>
                <c:pt idx="39">
                  <c:v>0.67950000000000021</c:v>
                </c:pt>
                <c:pt idx="40">
                  <c:v>0.67530000000000023</c:v>
                </c:pt>
                <c:pt idx="41">
                  <c:v>0.67130000000000023</c:v>
                </c:pt>
                <c:pt idx="42">
                  <c:v>0.66730000000000023</c:v>
                </c:pt>
                <c:pt idx="43">
                  <c:v>0.6626000000000003</c:v>
                </c:pt>
                <c:pt idx="44">
                  <c:v>0.6586000000000003</c:v>
                </c:pt>
                <c:pt idx="45">
                  <c:v>0.65460000000000029</c:v>
                </c:pt>
                <c:pt idx="46">
                  <c:v>0.65130000000000021</c:v>
                </c:pt>
                <c:pt idx="47">
                  <c:v>0.64680000000000026</c:v>
                </c:pt>
                <c:pt idx="48">
                  <c:v>0.64359999999999995</c:v>
                </c:pt>
                <c:pt idx="49">
                  <c:v>0.63970000000000038</c:v>
                </c:pt>
                <c:pt idx="50">
                  <c:v>0.63590000000000024</c:v>
                </c:pt>
                <c:pt idx="51">
                  <c:v>0.63290000000000024</c:v>
                </c:pt>
                <c:pt idx="52">
                  <c:v>0.62830000000000019</c:v>
                </c:pt>
                <c:pt idx="53">
                  <c:v>0.62530000000000019</c:v>
                </c:pt>
                <c:pt idx="54">
                  <c:v>0.62190000000000023</c:v>
                </c:pt>
                <c:pt idx="55">
                  <c:v>0.61760000000000026</c:v>
                </c:pt>
                <c:pt idx="56">
                  <c:v>0.61490000000000022</c:v>
                </c:pt>
                <c:pt idx="57">
                  <c:v>0.61160000000000025</c:v>
                </c:pt>
                <c:pt idx="58">
                  <c:v>0.60860000000000025</c:v>
                </c:pt>
                <c:pt idx="59">
                  <c:v>0.60540000000000005</c:v>
                </c:pt>
                <c:pt idx="60">
                  <c:v>0.60229999999999995</c:v>
                </c:pt>
                <c:pt idx="61">
                  <c:v>0.59850000000000003</c:v>
                </c:pt>
                <c:pt idx="62">
                  <c:v>0.59510000000000018</c:v>
                </c:pt>
                <c:pt idx="63">
                  <c:v>0.59200000000000019</c:v>
                </c:pt>
                <c:pt idx="64">
                  <c:v>0.58980000000000021</c:v>
                </c:pt>
                <c:pt idx="65">
                  <c:v>0.58680000000000021</c:v>
                </c:pt>
                <c:pt idx="66">
                  <c:v>0.5829000000000002</c:v>
                </c:pt>
                <c:pt idx="67">
                  <c:v>0.57950000000000002</c:v>
                </c:pt>
                <c:pt idx="68">
                  <c:v>0.57670000000000021</c:v>
                </c:pt>
                <c:pt idx="69">
                  <c:v>0.57399999999999995</c:v>
                </c:pt>
                <c:pt idx="70">
                  <c:v>0.57070000000000021</c:v>
                </c:pt>
                <c:pt idx="71">
                  <c:v>0.56740000000000002</c:v>
                </c:pt>
                <c:pt idx="72">
                  <c:v>0.5647000000000002</c:v>
                </c:pt>
                <c:pt idx="73">
                  <c:v>0.56240000000000001</c:v>
                </c:pt>
                <c:pt idx="74">
                  <c:v>0.5595</c:v>
                </c:pt>
                <c:pt idx="75">
                  <c:v>0.55630000000000002</c:v>
                </c:pt>
                <c:pt idx="76">
                  <c:v>0.55370000000000019</c:v>
                </c:pt>
                <c:pt idx="77">
                  <c:v>0.5514</c:v>
                </c:pt>
                <c:pt idx="78">
                  <c:v>0.54820000000000002</c:v>
                </c:pt>
                <c:pt idx="79">
                  <c:v>0.54590000000000005</c:v>
                </c:pt>
                <c:pt idx="80">
                  <c:v>0.54310000000000003</c:v>
                </c:pt>
                <c:pt idx="81">
                  <c:v>0.54</c:v>
                </c:pt>
                <c:pt idx="82">
                  <c:v>0.53700000000000003</c:v>
                </c:pt>
                <c:pt idx="83">
                  <c:v>0.53490000000000004</c:v>
                </c:pt>
                <c:pt idx="84">
                  <c:v>0.53320000000000001</c:v>
                </c:pt>
                <c:pt idx="85">
                  <c:v>0.53049999999999997</c:v>
                </c:pt>
                <c:pt idx="86">
                  <c:v>0.52780000000000005</c:v>
                </c:pt>
                <c:pt idx="87">
                  <c:v>0.52549999999999997</c:v>
                </c:pt>
                <c:pt idx="88">
                  <c:v>0.52300000000000002</c:v>
                </c:pt>
                <c:pt idx="89">
                  <c:v>0.52070000000000005</c:v>
                </c:pt>
                <c:pt idx="90">
                  <c:v>0.51870000000000005</c:v>
                </c:pt>
                <c:pt idx="91">
                  <c:v>0.51629999999999998</c:v>
                </c:pt>
                <c:pt idx="92">
                  <c:v>0.51329999999999998</c:v>
                </c:pt>
                <c:pt idx="93">
                  <c:v>0.51149999999999973</c:v>
                </c:pt>
                <c:pt idx="94">
                  <c:v>0.50860000000000005</c:v>
                </c:pt>
                <c:pt idx="95">
                  <c:v>0.50649999999999973</c:v>
                </c:pt>
                <c:pt idx="96">
                  <c:v>0.504</c:v>
                </c:pt>
                <c:pt idx="97">
                  <c:v>0.50209999999999999</c:v>
                </c:pt>
                <c:pt idx="98">
                  <c:v>0.50029999999999997</c:v>
                </c:pt>
                <c:pt idx="99">
                  <c:v>0.49750000000000011</c:v>
                </c:pt>
                <c:pt idx="100">
                  <c:v>0.49550000000000011</c:v>
                </c:pt>
                <c:pt idx="101">
                  <c:v>0.49420000000000008</c:v>
                </c:pt>
                <c:pt idx="102">
                  <c:v>0.49140000000000011</c:v>
                </c:pt>
                <c:pt idx="103">
                  <c:v>0.48960000000000009</c:v>
                </c:pt>
                <c:pt idx="104">
                  <c:v>0.48820000000000002</c:v>
                </c:pt>
                <c:pt idx="105">
                  <c:v>0.48550000000000015</c:v>
                </c:pt>
                <c:pt idx="106">
                  <c:v>0.48360000000000009</c:v>
                </c:pt>
                <c:pt idx="107">
                  <c:v>0.48150000000000009</c:v>
                </c:pt>
                <c:pt idx="108">
                  <c:v>0.48060000000000008</c:v>
                </c:pt>
                <c:pt idx="109">
                  <c:v>0.47830000000000011</c:v>
                </c:pt>
                <c:pt idx="110">
                  <c:v>0.47670000000000001</c:v>
                </c:pt>
                <c:pt idx="111">
                  <c:v>0.47360000000000002</c:v>
                </c:pt>
                <c:pt idx="112">
                  <c:v>0.47250000000000009</c:v>
                </c:pt>
                <c:pt idx="113">
                  <c:v>0.47120000000000001</c:v>
                </c:pt>
                <c:pt idx="114">
                  <c:v>0.46910000000000002</c:v>
                </c:pt>
                <c:pt idx="115">
                  <c:v>0.46710000000000002</c:v>
                </c:pt>
                <c:pt idx="116">
                  <c:v>0.46540000000000009</c:v>
                </c:pt>
                <c:pt idx="117">
                  <c:v>0.4638000000000001</c:v>
                </c:pt>
                <c:pt idx="118">
                  <c:v>0.46200000000000002</c:v>
                </c:pt>
                <c:pt idx="119">
                  <c:v>0.4603000000000001</c:v>
                </c:pt>
                <c:pt idx="120">
                  <c:v>0.4583000000000001</c:v>
                </c:pt>
                <c:pt idx="121">
                  <c:v>0.45650000000000002</c:v>
                </c:pt>
                <c:pt idx="122">
                  <c:v>0.45540000000000008</c:v>
                </c:pt>
                <c:pt idx="123">
                  <c:v>0.45429999999999998</c:v>
                </c:pt>
                <c:pt idx="124">
                  <c:v>0.45270000000000005</c:v>
                </c:pt>
                <c:pt idx="125">
                  <c:v>0.45190000000000002</c:v>
                </c:pt>
                <c:pt idx="126">
                  <c:v>0.44950000000000012</c:v>
                </c:pt>
                <c:pt idx="127">
                  <c:v>0.44830000000000014</c:v>
                </c:pt>
                <c:pt idx="128">
                  <c:v>0.44620000000000015</c:v>
                </c:pt>
                <c:pt idx="129">
                  <c:v>0.44550000000000012</c:v>
                </c:pt>
                <c:pt idx="130">
                  <c:v>0.44340000000000013</c:v>
                </c:pt>
                <c:pt idx="131">
                  <c:v>0.44230000000000025</c:v>
                </c:pt>
                <c:pt idx="132">
                  <c:v>0.43950000000000011</c:v>
                </c:pt>
                <c:pt idx="133">
                  <c:v>0.43890000000000012</c:v>
                </c:pt>
                <c:pt idx="134">
                  <c:v>0.43760000000000016</c:v>
                </c:pt>
                <c:pt idx="135">
                  <c:v>0.43660000000000015</c:v>
                </c:pt>
                <c:pt idx="136">
                  <c:v>0.43590000000000012</c:v>
                </c:pt>
                <c:pt idx="137">
                  <c:v>0.43420000000000009</c:v>
                </c:pt>
                <c:pt idx="138">
                  <c:v>0.43240000000000012</c:v>
                </c:pt>
                <c:pt idx="139">
                  <c:v>0.43170000000000008</c:v>
                </c:pt>
                <c:pt idx="140">
                  <c:v>0.43060000000000009</c:v>
                </c:pt>
                <c:pt idx="141">
                  <c:v>0.42990000000000012</c:v>
                </c:pt>
                <c:pt idx="142">
                  <c:v>0.42850000000000016</c:v>
                </c:pt>
                <c:pt idx="143">
                  <c:v>0.42730000000000012</c:v>
                </c:pt>
                <c:pt idx="144">
                  <c:v>0.42540000000000011</c:v>
                </c:pt>
                <c:pt idx="145">
                  <c:v>0.42430000000000012</c:v>
                </c:pt>
                <c:pt idx="146">
                  <c:v>0.42330000000000012</c:v>
                </c:pt>
                <c:pt idx="147">
                  <c:v>0.42170000000000002</c:v>
                </c:pt>
                <c:pt idx="148">
                  <c:v>0.42080000000000012</c:v>
                </c:pt>
                <c:pt idx="149">
                  <c:v>0.41990000000000011</c:v>
                </c:pt>
                <c:pt idx="150">
                  <c:v>0.41900000000000009</c:v>
                </c:pt>
                <c:pt idx="151">
                  <c:v>0.41760000000000008</c:v>
                </c:pt>
                <c:pt idx="152">
                  <c:v>0.41520000000000001</c:v>
                </c:pt>
                <c:pt idx="153">
                  <c:v>0.41500000000000009</c:v>
                </c:pt>
                <c:pt idx="154">
                  <c:v>0.41420000000000001</c:v>
                </c:pt>
                <c:pt idx="155">
                  <c:v>0.41310000000000002</c:v>
                </c:pt>
                <c:pt idx="156">
                  <c:v>0.41250000000000009</c:v>
                </c:pt>
                <c:pt idx="157">
                  <c:v>0.41130000000000011</c:v>
                </c:pt>
                <c:pt idx="158">
                  <c:v>0.40990000000000015</c:v>
                </c:pt>
                <c:pt idx="159">
                  <c:v>0.40920000000000001</c:v>
                </c:pt>
                <c:pt idx="160">
                  <c:v>0.40800000000000008</c:v>
                </c:pt>
                <c:pt idx="161">
                  <c:v>0.4079000000000001</c:v>
                </c:pt>
                <c:pt idx="162">
                  <c:v>0.40680000000000011</c:v>
                </c:pt>
                <c:pt idx="163">
                  <c:v>0.4053000000000001</c:v>
                </c:pt>
                <c:pt idx="164">
                  <c:v>0.40460000000000002</c:v>
                </c:pt>
                <c:pt idx="165">
                  <c:v>0.4027</c:v>
                </c:pt>
                <c:pt idx="166">
                  <c:v>0.4032</c:v>
                </c:pt>
                <c:pt idx="167">
                  <c:v>0.40160000000000001</c:v>
                </c:pt>
                <c:pt idx="168">
                  <c:v>0.4003000000000001</c:v>
                </c:pt>
                <c:pt idx="169">
                  <c:v>0.39900000000000013</c:v>
                </c:pt>
                <c:pt idx="170">
                  <c:v>0.39870000000000011</c:v>
                </c:pt>
                <c:pt idx="171">
                  <c:v>0.39780000000000021</c:v>
                </c:pt>
                <c:pt idx="172">
                  <c:v>0.39700000000000013</c:v>
                </c:pt>
                <c:pt idx="173">
                  <c:v>0.39600000000000013</c:v>
                </c:pt>
                <c:pt idx="174">
                  <c:v>0.39520000000000011</c:v>
                </c:pt>
                <c:pt idx="175">
                  <c:v>0.39450000000000013</c:v>
                </c:pt>
                <c:pt idx="176">
                  <c:v>0.39340000000000025</c:v>
                </c:pt>
                <c:pt idx="177">
                  <c:v>0.39290000000000025</c:v>
                </c:pt>
                <c:pt idx="178">
                  <c:v>0.39140000000000025</c:v>
                </c:pt>
                <c:pt idx="179">
                  <c:v>0.39110000000000011</c:v>
                </c:pt>
                <c:pt idx="180">
                  <c:v>0.39060000000000011</c:v>
                </c:pt>
                <c:pt idx="181">
                  <c:v>0.39010000000000011</c:v>
                </c:pt>
                <c:pt idx="182">
                  <c:v>0.38930000000000015</c:v>
                </c:pt>
                <c:pt idx="183">
                  <c:v>0.38890000000000013</c:v>
                </c:pt>
                <c:pt idx="184">
                  <c:v>0.38790000000000013</c:v>
                </c:pt>
                <c:pt idx="185">
                  <c:v>0.38670000000000015</c:v>
                </c:pt>
                <c:pt idx="186">
                  <c:v>0.38640000000000013</c:v>
                </c:pt>
                <c:pt idx="187">
                  <c:v>0.38530000000000014</c:v>
                </c:pt>
                <c:pt idx="188">
                  <c:v>0.38500000000000012</c:v>
                </c:pt>
                <c:pt idx="189">
                  <c:v>0.38450000000000012</c:v>
                </c:pt>
                <c:pt idx="190">
                  <c:v>0.38400000000000012</c:v>
                </c:pt>
                <c:pt idx="191">
                  <c:v>0.38340000000000013</c:v>
                </c:pt>
                <c:pt idx="192">
                  <c:v>0.38300000000000012</c:v>
                </c:pt>
                <c:pt idx="193">
                  <c:v>0.38140000000000013</c:v>
                </c:pt>
                <c:pt idx="194">
                  <c:v>0.38100000000000012</c:v>
                </c:pt>
                <c:pt idx="195">
                  <c:v>0.38080000000000025</c:v>
                </c:pt>
                <c:pt idx="196">
                  <c:v>0.38020000000000009</c:v>
                </c:pt>
                <c:pt idx="197">
                  <c:v>0.37890000000000013</c:v>
                </c:pt>
                <c:pt idx="198">
                  <c:v>0.37920000000000009</c:v>
                </c:pt>
                <c:pt idx="199">
                  <c:v>0.37790000000000012</c:v>
                </c:pt>
              </c:numCache>
            </c:numRef>
          </c:yVal>
          <c:smooth val="1"/>
          <c:extLst>
            <c:ext xmlns:c16="http://schemas.microsoft.com/office/drawing/2014/chart" uri="{C3380CC4-5D6E-409C-BE32-E72D297353CC}">
              <c16:uniqueId val="{00000000-4F46-417E-B87C-E84FAFD4B70F}"/>
            </c:ext>
          </c:extLst>
        </c:ser>
        <c:ser>
          <c:idx val="1"/>
          <c:order val="1"/>
          <c:tx>
            <c:v>word by word</c:v>
          </c:tx>
          <c:spPr>
            <a:ln w="19050" cap="rnd">
              <a:solidFill>
                <a:schemeClr val="accent2"/>
              </a:solidFill>
              <a:round/>
            </a:ln>
            <a:effectLst/>
          </c:spPr>
          <c:marker>
            <c:symbol val="none"/>
          </c:marker>
          <c:xVal>
            <c:numRef>
              <c:f>List1!$A$2:$A$141</c:f>
              <c:numCache>
                <c:formatCode>General</c:formatCode>
                <c:ptCount val="1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numCache>
            </c:numRef>
          </c:xVal>
          <c:yVal>
            <c:numRef>
              <c:f>List1!$C$2:$C$141</c:f>
              <c:numCache>
                <c:formatCode>General</c:formatCode>
                <c:ptCount val="140"/>
                <c:pt idx="0">
                  <c:v>5.8383000000000003</c:v>
                </c:pt>
                <c:pt idx="1">
                  <c:v>5.1661999999999981</c:v>
                </c:pt>
                <c:pt idx="2">
                  <c:v>4.9117000000000015</c:v>
                </c:pt>
                <c:pt idx="3">
                  <c:v>4.7656000000000001</c:v>
                </c:pt>
                <c:pt idx="4">
                  <c:v>4.6512000000000002</c:v>
                </c:pt>
                <c:pt idx="5">
                  <c:v>4.5577999999999985</c:v>
                </c:pt>
                <c:pt idx="6">
                  <c:v>4.4687999999999999</c:v>
                </c:pt>
                <c:pt idx="7">
                  <c:v>4.3648999999999978</c:v>
                </c:pt>
                <c:pt idx="8">
                  <c:v>4.2523</c:v>
                </c:pt>
                <c:pt idx="9">
                  <c:v>4.1322000000000001</c:v>
                </c:pt>
                <c:pt idx="10">
                  <c:v>4.0054999999999996</c:v>
                </c:pt>
                <c:pt idx="11">
                  <c:v>3.8584999999999989</c:v>
                </c:pt>
                <c:pt idx="12">
                  <c:v>3.6888999999999998</c:v>
                </c:pt>
                <c:pt idx="13">
                  <c:v>3.5379999999999998</c:v>
                </c:pt>
                <c:pt idx="14">
                  <c:v>3.3905999999999992</c:v>
                </c:pt>
                <c:pt idx="15">
                  <c:v>3.2517</c:v>
                </c:pt>
                <c:pt idx="16">
                  <c:v>3.1221000000000001</c:v>
                </c:pt>
                <c:pt idx="17">
                  <c:v>3.002699999999999</c:v>
                </c:pt>
                <c:pt idx="18">
                  <c:v>2.8837000000000002</c:v>
                </c:pt>
                <c:pt idx="19">
                  <c:v>2.7840000000000007</c:v>
                </c:pt>
                <c:pt idx="20">
                  <c:v>2.7029000000000001</c:v>
                </c:pt>
                <c:pt idx="21">
                  <c:v>2.636499999999999</c:v>
                </c:pt>
                <c:pt idx="22">
                  <c:v>2.5751999999999997</c:v>
                </c:pt>
                <c:pt idx="23">
                  <c:v>2.5125999999999991</c:v>
                </c:pt>
                <c:pt idx="24">
                  <c:v>2.4651000000000001</c:v>
                </c:pt>
                <c:pt idx="25">
                  <c:v>2.4177</c:v>
                </c:pt>
                <c:pt idx="26">
                  <c:v>2.3745999999999992</c:v>
                </c:pt>
                <c:pt idx="27">
                  <c:v>2.3367999999999989</c:v>
                </c:pt>
                <c:pt idx="28">
                  <c:v>2.3077000000000001</c:v>
                </c:pt>
                <c:pt idx="29">
                  <c:v>2.283700000000001</c:v>
                </c:pt>
                <c:pt idx="30">
                  <c:v>2.2585000000000002</c:v>
                </c:pt>
                <c:pt idx="31">
                  <c:v>2.2353000000000001</c:v>
                </c:pt>
                <c:pt idx="32">
                  <c:v>2.2056</c:v>
                </c:pt>
                <c:pt idx="33">
                  <c:v>2.1614</c:v>
                </c:pt>
                <c:pt idx="34">
                  <c:v>2.1335999999999999</c:v>
                </c:pt>
                <c:pt idx="35">
                  <c:v>2.1175000000000002</c:v>
                </c:pt>
                <c:pt idx="36">
                  <c:v>2.1006999999999998</c:v>
                </c:pt>
                <c:pt idx="37">
                  <c:v>2.0840000000000001</c:v>
                </c:pt>
                <c:pt idx="38">
                  <c:v>2.0665</c:v>
                </c:pt>
                <c:pt idx="39">
                  <c:v>2.0472999999999999</c:v>
                </c:pt>
                <c:pt idx="40">
                  <c:v>2.0284</c:v>
                </c:pt>
                <c:pt idx="41">
                  <c:v>2.010899999999999</c:v>
                </c:pt>
                <c:pt idx="42">
                  <c:v>1.9949999999999997</c:v>
                </c:pt>
                <c:pt idx="43">
                  <c:v>1.9813999999999996</c:v>
                </c:pt>
                <c:pt idx="44">
                  <c:v>1.9705999999999995</c:v>
                </c:pt>
                <c:pt idx="45">
                  <c:v>1.9586999999999997</c:v>
                </c:pt>
                <c:pt idx="46">
                  <c:v>1.9449999999999996</c:v>
                </c:pt>
                <c:pt idx="47">
                  <c:v>1.9310999999999996</c:v>
                </c:pt>
                <c:pt idx="48">
                  <c:v>1.9112999999999996</c:v>
                </c:pt>
                <c:pt idx="49">
                  <c:v>1.8945000000000001</c:v>
                </c:pt>
                <c:pt idx="50">
                  <c:v>1.8766</c:v>
                </c:pt>
                <c:pt idx="51">
                  <c:v>1.8574999999999995</c:v>
                </c:pt>
                <c:pt idx="52">
                  <c:v>1.8391999999999995</c:v>
                </c:pt>
                <c:pt idx="53">
                  <c:v>1.825</c:v>
                </c:pt>
                <c:pt idx="54">
                  <c:v>1.8090999999999995</c:v>
                </c:pt>
                <c:pt idx="55">
                  <c:v>1.7938000000000001</c:v>
                </c:pt>
                <c:pt idx="56">
                  <c:v>1.7781000000000005</c:v>
                </c:pt>
                <c:pt idx="57">
                  <c:v>1.7635000000000001</c:v>
                </c:pt>
                <c:pt idx="58">
                  <c:v>1.7513000000000001</c:v>
                </c:pt>
                <c:pt idx="59">
                  <c:v>1.7358</c:v>
                </c:pt>
                <c:pt idx="60">
                  <c:v>1.7232000000000001</c:v>
                </c:pt>
                <c:pt idx="61">
                  <c:v>1.7137</c:v>
                </c:pt>
                <c:pt idx="62">
                  <c:v>1.7018</c:v>
                </c:pt>
                <c:pt idx="63">
                  <c:v>1.6900999999999999</c:v>
                </c:pt>
                <c:pt idx="64">
                  <c:v>1.6776</c:v>
                </c:pt>
                <c:pt idx="65">
                  <c:v>1.6698</c:v>
                </c:pt>
                <c:pt idx="66">
                  <c:v>1.6573</c:v>
                </c:pt>
                <c:pt idx="67">
                  <c:v>1.6473</c:v>
                </c:pt>
                <c:pt idx="68">
                  <c:v>1.6402000000000001</c:v>
                </c:pt>
                <c:pt idx="69">
                  <c:v>1.6316999999999995</c:v>
                </c:pt>
                <c:pt idx="70">
                  <c:v>1.6237999999999995</c:v>
                </c:pt>
                <c:pt idx="71">
                  <c:v>1.6158999999999994</c:v>
                </c:pt>
                <c:pt idx="72">
                  <c:v>1.6093999999999995</c:v>
                </c:pt>
                <c:pt idx="73">
                  <c:v>1.6006</c:v>
                </c:pt>
                <c:pt idx="74">
                  <c:v>1.5944</c:v>
                </c:pt>
                <c:pt idx="75">
                  <c:v>1.5875999999999995</c:v>
                </c:pt>
                <c:pt idx="76">
                  <c:v>1.5818999999999996</c:v>
                </c:pt>
                <c:pt idx="77">
                  <c:v>1.5766</c:v>
                </c:pt>
                <c:pt idx="78">
                  <c:v>1.5689</c:v>
                </c:pt>
                <c:pt idx="79">
                  <c:v>1.5621</c:v>
                </c:pt>
                <c:pt idx="80">
                  <c:v>1.5577999999999996</c:v>
                </c:pt>
                <c:pt idx="81">
                  <c:v>1.5515999999999996</c:v>
                </c:pt>
                <c:pt idx="82">
                  <c:v>1.5447</c:v>
                </c:pt>
                <c:pt idx="83">
                  <c:v>1.5376999999999996</c:v>
                </c:pt>
                <c:pt idx="84">
                  <c:v>1.5348999999999995</c:v>
                </c:pt>
                <c:pt idx="85">
                  <c:v>1.5289999999999995</c:v>
                </c:pt>
                <c:pt idx="86">
                  <c:v>1.5223</c:v>
                </c:pt>
                <c:pt idx="87">
                  <c:v>1.5164</c:v>
                </c:pt>
                <c:pt idx="88">
                  <c:v>1.5113999999999996</c:v>
                </c:pt>
                <c:pt idx="89">
                  <c:v>1.5067999999999995</c:v>
                </c:pt>
                <c:pt idx="90">
                  <c:v>1.5044</c:v>
                </c:pt>
                <c:pt idx="91">
                  <c:v>1.4968999999999995</c:v>
                </c:pt>
                <c:pt idx="92">
                  <c:v>1.4903</c:v>
                </c:pt>
                <c:pt idx="93">
                  <c:v>1.4883999999999995</c:v>
                </c:pt>
                <c:pt idx="94">
                  <c:v>1.4845999999999995</c:v>
                </c:pt>
                <c:pt idx="95">
                  <c:v>1.4810999999999996</c:v>
                </c:pt>
                <c:pt idx="96">
                  <c:v>1.4763999999999995</c:v>
                </c:pt>
                <c:pt idx="97">
                  <c:v>1.4705999999999995</c:v>
                </c:pt>
                <c:pt idx="98">
                  <c:v>1.4664999999999995</c:v>
                </c:pt>
                <c:pt idx="99">
                  <c:v>1.466</c:v>
                </c:pt>
                <c:pt idx="100">
                  <c:v>1.4617999999999995</c:v>
                </c:pt>
                <c:pt idx="101">
                  <c:v>1.4549999999999996</c:v>
                </c:pt>
                <c:pt idx="102">
                  <c:v>1.4532999999999996</c:v>
                </c:pt>
                <c:pt idx="103">
                  <c:v>1.4502999999999995</c:v>
                </c:pt>
                <c:pt idx="104">
                  <c:v>1.4446999999999997</c:v>
                </c:pt>
                <c:pt idx="105">
                  <c:v>1.4385999999999997</c:v>
                </c:pt>
                <c:pt idx="106">
                  <c:v>1.4348999999999996</c:v>
                </c:pt>
                <c:pt idx="107">
                  <c:v>1.4328999999999996</c:v>
                </c:pt>
                <c:pt idx="108">
                  <c:v>1.4268999999999996</c:v>
                </c:pt>
                <c:pt idx="109">
                  <c:v>1.4241999999999995</c:v>
                </c:pt>
                <c:pt idx="110">
                  <c:v>1.4188999999999996</c:v>
                </c:pt>
                <c:pt idx="111">
                  <c:v>1.4150999999999996</c:v>
                </c:pt>
                <c:pt idx="112">
                  <c:v>1.4124999999999996</c:v>
                </c:pt>
                <c:pt idx="113">
                  <c:v>1.4085999999999996</c:v>
                </c:pt>
                <c:pt idx="114">
                  <c:v>1.4076999999999993</c:v>
                </c:pt>
                <c:pt idx="115">
                  <c:v>1.403899999999999</c:v>
                </c:pt>
                <c:pt idx="116">
                  <c:v>1.4012999999999995</c:v>
                </c:pt>
                <c:pt idx="117">
                  <c:v>1.3982000000000001</c:v>
                </c:pt>
                <c:pt idx="118">
                  <c:v>1.3953</c:v>
                </c:pt>
                <c:pt idx="119">
                  <c:v>1.3909</c:v>
                </c:pt>
                <c:pt idx="120">
                  <c:v>1.3894</c:v>
                </c:pt>
                <c:pt idx="121">
                  <c:v>1.3865000000000001</c:v>
                </c:pt>
                <c:pt idx="122">
                  <c:v>1.3835</c:v>
                </c:pt>
                <c:pt idx="123">
                  <c:v>1.3811</c:v>
                </c:pt>
                <c:pt idx="124">
                  <c:v>1.3795999999999995</c:v>
                </c:pt>
                <c:pt idx="125">
                  <c:v>1.3769</c:v>
                </c:pt>
                <c:pt idx="126">
                  <c:v>1.3737999999999995</c:v>
                </c:pt>
                <c:pt idx="127">
                  <c:v>1.3682000000000001</c:v>
                </c:pt>
                <c:pt idx="128">
                  <c:v>1.3672</c:v>
                </c:pt>
                <c:pt idx="129">
                  <c:v>1.3633999999999995</c:v>
                </c:pt>
                <c:pt idx="130">
                  <c:v>1.363</c:v>
                </c:pt>
                <c:pt idx="131">
                  <c:v>1.3592</c:v>
                </c:pt>
                <c:pt idx="132">
                  <c:v>1.3576999999999995</c:v>
                </c:pt>
                <c:pt idx="133">
                  <c:v>1.3536999999999995</c:v>
                </c:pt>
                <c:pt idx="134">
                  <c:v>1.3523000000000001</c:v>
                </c:pt>
                <c:pt idx="135">
                  <c:v>1.3502000000000001</c:v>
                </c:pt>
                <c:pt idx="136">
                  <c:v>1.3468</c:v>
                </c:pt>
                <c:pt idx="137">
                  <c:v>1.3455999999999995</c:v>
                </c:pt>
                <c:pt idx="138">
                  <c:v>1.3426</c:v>
                </c:pt>
                <c:pt idx="139">
                  <c:v>1.339</c:v>
                </c:pt>
              </c:numCache>
            </c:numRef>
          </c:yVal>
          <c:smooth val="1"/>
          <c:extLst>
            <c:ext xmlns:c16="http://schemas.microsoft.com/office/drawing/2014/chart" uri="{C3380CC4-5D6E-409C-BE32-E72D297353CC}">
              <c16:uniqueId val="{00000000-382C-4C96-9DDF-7A6850928E64}"/>
            </c:ext>
          </c:extLst>
        </c:ser>
        <c:dLbls>
          <c:showLegendKey val="0"/>
          <c:showVal val="0"/>
          <c:showCatName val="0"/>
          <c:showSerName val="0"/>
          <c:showPercent val="0"/>
          <c:showBubbleSize val="0"/>
        </c:dLbls>
        <c:axId val="82233600"/>
        <c:axId val="81527168"/>
      </c:scatterChart>
      <c:valAx>
        <c:axId val="82233600"/>
        <c:scaling>
          <c:orientation val="minMax"/>
          <c:max val="140"/>
        </c:scaling>
        <c:delete val="0"/>
        <c:axPos val="b"/>
        <c:majorGridlines>
          <c:spPr>
            <a:ln>
              <a:solidFill>
                <a:schemeClr val="bg1">
                  <a:lumMod val="85000"/>
                </a:schemeClr>
              </a:solidFill>
            </a:ln>
          </c:spPr>
        </c:majorGridlines>
        <c:title>
          <c:tx>
            <c:rich>
              <a:bodyPr rot="0" spcFirstLastPara="1" vertOverflow="ellipsis" vert="horz" wrap="square" anchor="ctr" anchorCtr="1"/>
              <a:lstStyle/>
              <a:p>
                <a:pPr>
                  <a:defRPr lang="cs-CZ" sz="1000" b="0" i="0" u="none" strike="noStrike" kern="1200" baseline="0">
                    <a:solidFill>
                      <a:schemeClr val="tx1">
                        <a:lumMod val="65000"/>
                        <a:lumOff val="35000"/>
                      </a:schemeClr>
                    </a:solidFill>
                    <a:latin typeface="+mn-lt"/>
                    <a:ea typeface="+mn-ea"/>
                    <a:cs typeface="+mn-cs"/>
                  </a:defRPr>
                </a:pPr>
                <a:r>
                  <a:rPr lang="cs-CZ" sz="1200"/>
                  <a:t>EPOCH</a:t>
                </a:r>
                <a:endParaRPr lang="cs-CZ"/>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cs-CZ" sz="900" b="0" i="0" u="none" strike="noStrike" kern="1200" baseline="0">
                <a:solidFill>
                  <a:schemeClr val="tx1">
                    <a:lumMod val="65000"/>
                    <a:lumOff val="35000"/>
                  </a:schemeClr>
                </a:solidFill>
                <a:latin typeface="+mn-lt"/>
                <a:ea typeface="+mn-ea"/>
                <a:cs typeface="+mn-cs"/>
              </a:defRPr>
            </a:pPr>
            <a:endParaRPr lang="cs-CZ"/>
          </a:p>
        </c:txPr>
        <c:crossAx val="81527168"/>
        <c:crosses val="autoZero"/>
        <c:crossBetween val="midCat"/>
      </c:valAx>
      <c:valAx>
        <c:axId val="81527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cs-CZ" sz="1000" b="0" i="0" u="none" strike="noStrike" kern="1200" baseline="0">
                    <a:solidFill>
                      <a:schemeClr val="tx1">
                        <a:lumMod val="65000"/>
                        <a:lumOff val="35000"/>
                      </a:schemeClr>
                    </a:solidFill>
                    <a:latin typeface="+mn-lt"/>
                    <a:ea typeface="+mn-ea"/>
                    <a:cs typeface="+mn-cs"/>
                  </a:defRPr>
                </a:pPr>
                <a:r>
                  <a:rPr lang="cs-CZ" sz="1400"/>
                  <a:t>LOS</a:t>
                </a:r>
                <a:r>
                  <a:rPr lang="en-US" sz="1400"/>
                  <a:t>S</a:t>
                </a:r>
                <a:endParaRPr lang="cs-CZ" sz="1400"/>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cs-CZ" sz="900" b="0" i="0" u="none" strike="noStrike" kern="1200" baseline="0">
                <a:solidFill>
                  <a:schemeClr val="tx1">
                    <a:lumMod val="65000"/>
                    <a:lumOff val="35000"/>
                  </a:schemeClr>
                </a:solidFill>
                <a:latin typeface="+mn-lt"/>
                <a:ea typeface="+mn-ea"/>
                <a:cs typeface="+mn-cs"/>
              </a:defRPr>
            </a:pPr>
            <a:endParaRPr lang="cs-CZ"/>
          </a:p>
        </c:txPr>
        <c:crossAx val="82233600"/>
        <c:crossesAt val="0"/>
        <c:crossBetween val="midCat"/>
      </c:valAx>
      <c:spPr>
        <a:noFill/>
        <a:ln>
          <a:noFill/>
        </a:ln>
        <a:effectLst/>
      </c:spPr>
    </c:plotArea>
    <c:legend>
      <c:legendPos val="r"/>
      <c:layout>
        <c:manualLayout>
          <c:xMode val="edge"/>
          <c:yMode val="edge"/>
          <c:x val="0.75222530840602864"/>
          <c:y val="6.619310232868382E-2"/>
          <c:w val="0.23914470238145799"/>
          <c:h val="0.27932151895945095"/>
        </c:manualLayout>
      </c:layout>
      <c:overlay val="0"/>
      <c:spPr>
        <a:noFill/>
        <a:ln>
          <a:noFill/>
        </a:ln>
        <a:effectLst/>
      </c:spPr>
      <c:txPr>
        <a:bodyPr rot="0" spcFirstLastPara="1" vertOverflow="ellipsis" vert="horz" wrap="square" anchor="ctr" anchorCtr="1"/>
        <a:lstStyle/>
        <a:p>
          <a:pPr>
            <a:defRPr lang="cs-CZ" sz="1600" b="0" i="0" u="none" strike="noStrike" kern="1200" baseline="0">
              <a:solidFill>
                <a:schemeClr val="tx1">
                  <a:lumMod val="65000"/>
                  <a:lumOff val="35000"/>
                </a:schemeClr>
              </a:solidFill>
              <a:latin typeface="+mn-lt"/>
              <a:ea typeface="+mn-ea"/>
              <a:cs typeface="+mn-cs"/>
            </a:defRPr>
          </a:pPr>
          <a:endParaRPr lang="cs-CZ"/>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cs-CZ"/>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14381-3FA1-45D8-9A44-147F01D1ADA7}" type="datetimeFigureOut">
              <a:rPr lang="es-ES" smtClean="0"/>
              <a:pPr/>
              <a:t>12/12/2017</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3AB4D-F64E-4BC3-AFD4-42535EB734B5}" type="slidenum">
              <a:rPr lang="es-ES" smtClean="0"/>
              <a:pPr/>
              <a:t>‹#›</a:t>
            </a:fld>
            <a:endParaRPr lang="es-ES"/>
          </a:p>
        </p:txBody>
      </p:sp>
    </p:spTree>
    <p:extLst>
      <p:ext uri="{BB962C8B-B14F-4D97-AF65-F5344CB8AC3E}">
        <p14:creationId xmlns:p14="http://schemas.microsoft.com/office/powerpoint/2010/main" val="1448485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kern="1200" dirty="0">
                <a:solidFill>
                  <a:schemeClr val="tx1"/>
                </a:solidFill>
                <a:effectLst/>
                <a:latin typeface="+mn-lt"/>
                <a:ea typeface="+mn-ea"/>
                <a:cs typeface="+mn-cs"/>
              </a:rPr>
              <a:t>The field of Machine Learning is kind of one single big experiment of letting machines think on their own. Instead of programming every single step of computation, instead of dictating to them what they have to think, and more importantly - how to think it, we are just giving them a task. Setting up the environment and letting them find their own way.</a:t>
            </a:r>
            <a:endParaRPr lang="es-E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It's like having a child learn. you can teach it just the good words, let it grow up in a good family - but the child will have its own ideas, its own way of thinking.</a:t>
            </a:r>
            <a:endParaRPr lang="es-E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the pictures the child will draw, the texts it writes, are a product of its mind and the patterns of its thoughts are somewhere entwined in the stories it tells.</a:t>
            </a:r>
            <a:endParaRPr lang="es-E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Since Pictures are very complex, with a lot of information, they are a complicated and time-consuming way of communication. Written language however, is a lot more simple. In the English alphabet there are 26 letters, plus 26 if case-sensitive, plus some signs:  ,.!?:" so around 60 characters. A big book only takes under 5 MBs of storage, which is as much as just two standard images.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That is why we chose to create our project around text, not images.</a:t>
            </a:r>
            <a:endParaRPr lang="es-E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main idea, the far goal was to get a sense of how our machine thinks.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Of course, we are Beginners in the field. We started without knowledge of Ubuntu, python, let alone machine learning algorithms. So we had to define goals that were easier to achieve: Create sentences, words, letters. In hindsight all these goals are achieved with the same machine.</a:t>
            </a:r>
            <a:endParaRPr lang="es-E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8553AB4D-F64E-4BC3-AFD4-42535EB734B5}" type="slidenum">
              <a:rPr lang="es-ES" smtClean="0"/>
              <a:pPr/>
              <a:t>2</a:t>
            </a:fld>
            <a:endParaRPr lang="es-ES"/>
          </a:p>
        </p:txBody>
      </p:sp>
    </p:spTree>
    <p:extLst>
      <p:ext uri="{BB962C8B-B14F-4D97-AF65-F5344CB8AC3E}">
        <p14:creationId xmlns:p14="http://schemas.microsoft.com/office/powerpoint/2010/main" val="221339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kern="1200" dirty="0">
                <a:solidFill>
                  <a:schemeClr val="tx1"/>
                </a:solidFill>
                <a:effectLst/>
                <a:latin typeface="+mn-lt"/>
                <a:ea typeface="+mn-ea"/>
                <a:cs typeface="+mn-cs"/>
              </a:rPr>
              <a:t>Our first step was to find some kind of tutorial, get some example code, run it and then start to adjust it to our needs. Aside from slides of some groups of this year's DSLS course, we found the blog of xxx, who also used </a:t>
            </a:r>
            <a:r>
              <a:rPr lang="en-US" sz="1200" kern="1200" dirty="0" err="1">
                <a:solidFill>
                  <a:schemeClr val="tx1"/>
                </a:solidFill>
                <a:effectLst/>
                <a:latin typeface="+mn-lt"/>
                <a:ea typeface="+mn-ea"/>
                <a:cs typeface="+mn-cs"/>
              </a:rPr>
              <a:t>Keras</a:t>
            </a:r>
            <a:r>
              <a:rPr lang="en-US" sz="1200" kern="1200" dirty="0">
                <a:solidFill>
                  <a:schemeClr val="tx1"/>
                </a:solidFill>
                <a:effectLst/>
                <a:latin typeface="+mn-lt"/>
                <a:ea typeface="+mn-ea"/>
                <a:cs typeface="+mn-cs"/>
              </a:rPr>
              <a:t>.</a:t>
            </a:r>
            <a:endParaRPr lang="es-E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xxx was training his machine on a letter-by-letter basis.</a:t>
            </a:r>
            <a:endParaRPr lang="es-E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next idea was to train on a word-by-word basis, then later maybe divide the text in sentences.</a:t>
            </a:r>
            <a:endParaRPr lang="es-E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Furthermore we found the model set Word2Vec very interesting, but since this is a machine learning task on its own, it was a far goal to use it.</a:t>
            </a:r>
            <a:endParaRPr lang="es-E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8553AB4D-F64E-4BC3-AFD4-42535EB734B5}" type="slidenum">
              <a:rPr lang="es-ES" smtClean="0"/>
              <a:pPr/>
              <a:t>3</a:t>
            </a:fld>
            <a:endParaRPr lang="es-ES"/>
          </a:p>
        </p:txBody>
      </p:sp>
    </p:spTree>
    <p:extLst>
      <p:ext uri="{BB962C8B-B14F-4D97-AF65-F5344CB8AC3E}">
        <p14:creationId xmlns:p14="http://schemas.microsoft.com/office/powerpoint/2010/main" val="626178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kern="1200" dirty="0">
                <a:solidFill>
                  <a:schemeClr val="tx1"/>
                </a:solidFill>
                <a:effectLst/>
                <a:latin typeface="+mn-lt"/>
                <a:ea typeface="+mn-ea"/>
                <a:cs typeface="+mn-cs"/>
              </a:rPr>
              <a:t>We began with War and Peace by L. Tolstoy. But since this peace contains German and French sentences, it is overly complex.</a:t>
            </a:r>
            <a:endParaRPr lang="es-E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next text was a trilogy novel we found online, Delver Magic (Jeff </a:t>
            </a:r>
            <a:r>
              <a:rPr lang="en-US" sz="1200" kern="1200" dirty="0" err="1">
                <a:solidFill>
                  <a:schemeClr val="tx1"/>
                </a:solidFill>
                <a:effectLst/>
                <a:latin typeface="+mn-lt"/>
                <a:ea typeface="+mn-ea"/>
                <a:cs typeface="+mn-cs"/>
              </a:rPr>
              <a:t>Inlo</a:t>
            </a:r>
            <a:r>
              <a:rPr lang="en-US" sz="1200" kern="1200" dirty="0">
                <a:solidFill>
                  <a:schemeClr val="tx1"/>
                </a:solidFill>
                <a:effectLst/>
                <a:latin typeface="+mn-lt"/>
                <a:ea typeface="+mn-ea"/>
                <a:cs typeface="+mn-cs"/>
              </a:rPr>
              <a:t>). </a:t>
            </a:r>
            <a:endParaRPr lang="es-E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Later we used the trilogy Lord of the Rings by </a:t>
            </a:r>
            <a:r>
              <a:rPr lang="cs-CZ" sz="1200" kern="1200" dirty="0">
                <a:solidFill>
                  <a:schemeClr val="tx1"/>
                </a:solidFill>
                <a:effectLst/>
                <a:latin typeface="+mn-lt"/>
                <a:ea typeface="+mn-ea"/>
                <a:cs typeface="+mn-cs"/>
              </a:rPr>
              <a:t>J.R.R. Tolkien, since we wanted a larger body of text.</a:t>
            </a:r>
            <a:endParaRPr lang="es-ES" sz="1200" kern="1200" dirty="0">
              <a:solidFill>
                <a:schemeClr val="tx1"/>
              </a:solidFill>
              <a:effectLst/>
              <a:latin typeface="+mn-lt"/>
              <a:ea typeface="+mn-ea"/>
              <a:cs typeface="+mn-cs"/>
            </a:endParaRPr>
          </a:p>
          <a:p>
            <a:r>
              <a:rPr lang="cs-CZ" sz="1200" kern="1200" dirty="0">
                <a:solidFill>
                  <a:schemeClr val="tx1"/>
                </a:solidFill>
                <a:effectLst/>
                <a:latin typeface="+mn-lt"/>
                <a:ea typeface="+mn-ea"/>
                <a:cs typeface="+mn-cs"/>
              </a:rPr>
              <a:t>We also regarded Shakespeare's texts, which seemed to complex though, for they are structured like theater instructions with only commands and direct speech.</a:t>
            </a:r>
            <a:endParaRPr lang="es-ES" sz="1200" kern="1200" dirty="0">
              <a:solidFill>
                <a:schemeClr val="tx1"/>
              </a:solidFill>
              <a:effectLst/>
              <a:latin typeface="+mn-lt"/>
              <a:ea typeface="+mn-ea"/>
              <a:cs typeface="+mn-cs"/>
            </a:endParaRPr>
          </a:p>
          <a:p>
            <a:r>
              <a:rPr lang="cs-CZ" sz="1200" kern="1200" dirty="0">
                <a:solidFill>
                  <a:schemeClr val="tx1"/>
                </a:solidFill>
                <a:effectLst/>
                <a:latin typeface="+mn-lt"/>
                <a:ea typeface="+mn-ea"/>
                <a:cs typeface="+mn-cs"/>
              </a:rPr>
              <a:t>In theory it should be possible to match the author's style doing this, but we will see that the machine's influence is quite big, too.</a:t>
            </a:r>
            <a:endParaRPr lang="es-E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8553AB4D-F64E-4BC3-AFD4-42535EB734B5}" type="slidenum">
              <a:rPr lang="es-ES" smtClean="0"/>
              <a:pPr/>
              <a:t>4</a:t>
            </a:fld>
            <a:endParaRPr lang="es-ES"/>
          </a:p>
        </p:txBody>
      </p:sp>
    </p:spTree>
    <p:extLst>
      <p:ext uri="{BB962C8B-B14F-4D97-AF65-F5344CB8AC3E}">
        <p14:creationId xmlns:p14="http://schemas.microsoft.com/office/powerpoint/2010/main" val="2736017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kern="1200" dirty="0">
                <a:solidFill>
                  <a:schemeClr val="tx1"/>
                </a:solidFill>
                <a:effectLst/>
                <a:latin typeface="+mn-lt"/>
                <a:ea typeface="+mn-ea"/>
                <a:cs typeface="+mn-cs"/>
              </a:rPr>
              <a:t>Our Research was quite easy. We knew we wanted to do text </a:t>
            </a:r>
            <a:r>
              <a:rPr lang="en-US" sz="1200" kern="1200" dirty="0" err="1">
                <a:solidFill>
                  <a:schemeClr val="tx1"/>
                </a:solidFill>
                <a:effectLst/>
                <a:latin typeface="+mn-lt"/>
                <a:ea typeface="+mn-ea"/>
                <a:cs typeface="+mn-cs"/>
              </a:rPr>
              <a:t>analysation</a:t>
            </a:r>
            <a:r>
              <a:rPr lang="en-US" sz="1200" kern="1200" dirty="0">
                <a:solidFill>
                  <a:schemeClr val="tx1"/>
                </a:solidFill>
                <a:effectLst/>
                <a:latin typeface="+mn-lt"/>
                <a:ea typeface="+mn-ea"/>
                <a:cs typeface="+mn-cs"/>
              </a:rPr>
              <a:t>/generation, found about five tutorials, read three of them, decided for one.</a:t>
            </a:r>
            <a:endParaRPr lang="es-E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Text Preparation for the first type, letter-by-letter was not overly difficult. We had to take care of semicolons and multiple full stops, delete a few errors in the text. The word-by-word variant took a lot more time, because we had to create our own dictionary word - to - number and execute it.</a:t>
            </a:r>
            <a:endParaRPr lang="es-E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Setting up the System was a nearly impossible task for us:</a:t>
            </a:r>
            <a:endParaRPr lang="es-E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8553AB4D-F64E-4BC3-AFD4-42535EB734B5}" type="slidenum">
              <a:rPr lang="es-ES" smtClean="0"/>
              <a:pPr/>
              <a:t>5</a:t>
            </a:fld>
            <a:endParaRPr lang="es-ES"/>
          </a:p>
        </p:txBody>
      </p:sp>
    </p:spTree>
    <p:extLst>
      <p:ext uri="{BB962C8B-B14F-4D97-AF65-F5344CB8AC3E}">
        <p14:creationId xmlns:p14="http://schemas.microsoft.com/office/powerpoint/2010/main" val="615407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have the main system.. running on a </a:t>
            </a:r>
            <a:r>
              <a:rPr lang="en-US" sz="1200" kern="1200" dirty="0" err="1">
                <a:solidFill>
                  <a:schemeClr val="tx1"/>
                </a:solidFill>
                <a:effectLst/>
                <a:latin typeface="+mn-lt"/>
                <a:ea typeface="+mn-ea"/>
                <a:cs typeface="+mn-cs"/>
              </a:rPr>
              <a:t>gCloud</a:t>
            </a:r>
            <a:r>
              <a:rPr lang="en-US" sz="1200" kern="1200" dirty="0">
                <a:solidFill>
                  <a:schemeClr val="tx1"/>
                </a:solidFill>
                <a:effectLst/>
                <a:latin typeface="+mn-lt"/>
                <a:ea typeface="+mn-ea"/>
                <a:cs typeface="+mn-cs"/>
              </a:rPr>
              <a:t> instance, which is accessed and installed only via SSH. To do heavy computation, we need the GPU, and everything has to be in the right versions, in order to work together. Downwards compatibility is not usually given. And of course we are working on the machine together, and for ease of use and a little bit of GUI, we need </a:t>
            </a:r>
            <a:r>
              <a:rPr lang="en-US" sz="1200" kern="1200" dirty="0" err="1">
                <a:solidFill>
                  <a:schemeClr val="tx1"/>
                </a:solidFill>
                <a:effectLst/>
                <a:latin typeface="+mn-lt"/>
                <a:ea typeface="+mn-ea"/>
                <a:cs typeface="+mn-cs"/>
              </a:rPr>
              <a:t>Jupyter</a:t>
            </a:r>
            <a:r>
              <a:rPr lang="en-US" sz="1200" kern="1200" dirty="0">
                <a:solidFill>
                  <a:schemeClr val="tx1"/>
                </a:solidFill>
                <a:effectLst/>
                <a:latin typeface="+mn-lt"/>
                <a:ea typeface="+mn-ea"/>
                <a:cs typeface="+mn-cs"/>
              </a:rPr>
              <a:t>. Then we need to get our data on the cloud, which is easiest via </a:t>
            </a:r>
            <a:r>
              <a:rPr lang="en-US" sz="1200" kern="1200" dirty="0" err="1">
                <a:solidFill>
                  <a:schemeClr val="tx1"/>
                </a:solidFill>
                <a:effectLst/>
                <a:latin typeface="+mn-lt"/>
                <a:ea typeface="+mn-ea"/>
                <a:cs typeface="+mn-cs"/>
              </a:rPr>
              <a:t>Github</a:t>
            </a:r>
            <a:r>
              <a:rPr lang="en-US" sz="1200" kern="1200" dirty="0">
                <a:solidFill>
                  <a:schemeClr val="tx1"/>
                </a:solidFill>
                <a:effectLst/>
                <a:latin typeface="+mn-lt"/>
                <a:ea typeface="+mn-ea"/>
                <a:cs typeface="+mn-cs"/>
              </a:rPr>
              <a:t>.</a:t>
            </a:r>
            <a:endParaRPr lang="es-E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8553AB4D-F64E-4BC3-AFD4-42535EB734B5}" type="slidenum">
              <a:rPr lang="es-ES" smtClean="0"/>
              <a:pPr/>
              <a:t>6</a:t>
            </a:fld>
            <a:endParaRPr lang="es-ES"/>
          </a:p>
        </p:txBody>
      </p:sp>
    </p:spTree>
    <p:extLst>
      <p:ext uri="{BB962C8B-B14F-4D97-AF65-F5344CB8AC3E}">
        <p14:creationId xmlns:p14="http://schemas.microsoft.com/office/powerpoint/2010/main" val="519233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u="sng" dirty="0"/>
          </a:p>
        </p:txBody>
      </p:sp>
      <p:sp>
        <p:nvSpPr>
          <p:cNvPr id="4" name="Marcador de número de diapositiva 3"/>
          <p:cNvSpPr>
            <a:spLocks noGrp="1"/>
          </p:cNvSpPr>
          <p:nvPr>
            <p:ph type="sldNum" sz="quarter" idx="10"/>
          </p:nvPr>
        </p:nvSpPr>
        <p:spPr/>
        <p:txBody>
          <a:bodyPr/>
          <a:lstStyle/>
          <a:p>
            <a:fld id="{8553AB4D-F64E-4BC3-AFD4-42535EB734B5}" type="slidenum">
              <a:rPr lang="es-ES" smtClean="0"/>
              <a:pPr/>
              <a:t>7</a:t>
            </a:fld>
            <a:endParaRPr lang="es-ES"/>
          </a:p>
        </p:txBody>
      </p:sp>
    </p:spTree>
    <p:extLst>
      <p:ext uri="{BB962C8B-B14F-4D97-AF65-F5344CB8AC3E}">
        <p14:creationId xmlns:p14="http://schemas.microsoft.com/office/powerpoint/2010/main" val="2350145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u="sng" dirty="0"/>
          </a:p>
        </p:txBody>
      </p:sp>
      <p:sp>
        <p:nvSpPr>
          <p:cNvPr id="4" name="Marcador de número de diapositiva 3"/>
          <p:cNvSpPr>
            <a:spLocks noGrp="1"/>
          </p:cNvSpPr>
          <p:nvPr>
            <p:ph type="sldNum" sz="quarter" idx="10"/>
          </p:nvPr>
        </p:nvSpPr>
        <p:spPr/>
        <p:txBody>
          <a:bodyPr/>
          <a:lstStyle/>
          <a:p>
            <a:fld id="{8553AB4D-F64E-4BC3-AFD4-42535EB734B5}" type="slidenum">
              <a:rPr lang="es-ES" smtClean="0"/>
              <a:pPr/>
              <a:t>8</a:t>
            </a:fld>
            <a:endParaRPr lang="es-ES"/>
          </a:p>
        </p:txBody>
      </p:sp>
    </p:spTree>
    <p:extLst>
      <p:ext uri="{BB962C8B-B14F-4D97-AF65-F5344CB8AC3E}">
        <p14:creationId xmlns:p14="http://schemas.microsoft.com/office/powerpoint/2010/main" val="762775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Word-by-word: words with occurrence 1 renamed as unknown</a:t>
            </a:r>
            <a:endParaRPr lang="cs-CZ" dirty="0"/>
          </a:p>
        </p:txBody>
      </p:sp>
      <p:sp>
        <p:nvSpPr>
          <p:cNvPr id="4" name="Zástupný symbol pro číslo snímku 3"/>
          <p:cNvSpPr>
            <a:spLocks noGrp="1"/>
          </p:cNvSpPr>
          <p:nvPr>
            <p:ph type="sldNum" sz="quarter" idx="10"/>
          </p:nvPr>
        </p:nvSpPr>
        <p:spPr/>
        <p:txBody>
          <a:bodyPr/>
          <a:lstStyle/>
          <a:p>
            <a:fld id="{8553AB4D-F64E-4BC3-AFD4-42535EB734B5}" type="slidenum">
              <a:rPr lang="es-ES" smtClean="0"/>
              <a:pPr/>
              <a:t>10</a:t>
            </a:fld>
            <a:endParaRPr lang="es-ES"/>
          </a:p>
        </p:txBody>
      </p:sp>
    </p:spTree>
    <p:extLst>
      <p:ext uri="{BB962C8B-B14F-4D97-AF65-F5344CB8AC3E}">
        <p14:creationId xmlns:p14="http://schemas.microsoft.com/office/powerpoint/2010/main" val="497672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DDE4D-4C44-4BEE-A4BA-17759DFD9FBE}" type="datetimeFigureOut">
              <a:rPr lang="de-DE" smtClean="0"/>
              <a:pPr/>
              <a:t>12.12.2017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965D63E-4819-4132-9B90-F7FB9170D758}" type="slidenum">
              <a:rPr lang="de-DE" smtClean="0"/>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DDE4D-4C44-4BEE-A4BA-17759DFD9FBE}" type="datetimeFigureOut">
              <a:rPr lang="de-DE" smtClean="0"/>
              <a:pPr/>
              <a:t>12.12.2017</a:t>
            </a:fld>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5D63E-4819-4132-9B90-F7FB9170D758}" type="slidenum">
              <a:rPr lang="de-DE" smtClean="0"/>
              <a:pPr/>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papers.nips.cc/paper/5166-training-and-analysing-deep-recurrent-neural-networks.pdf" TargetMode="External"/><Relationship Id="rId2" Type="http://schemas.openxmlformats.org/officeDocument/2006/relationships/hyperlink" Target="https://chunml.github.io/ChunML.github.io/project/Creating-Text-Generator-Using-Recurrent-Neural-Network" TargetMode="External"/><Relationship Id="rId1" Type="http://schemas.openxmlformats.org/officeDocument/2006/relationships/slideLayout" Target="../slideLayouts/slideLayout2.xml"/><Relationship Id="rId4" Type="http://schemas.openxmlformats.org/officeDocument/2006/relationships/hyperlink" Target="https://diplernin.github.i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Cloud Callout 4"/>
          <p:cNvSpPr/>
          <p:nvPr/>
        </p:nvSpPr>
        <p:spPr>
          <a:xfrm>
            <a:off x="4429124" y="3357562"/>
            <a:ext cx="1714512" cy="1071570"/>
          </a:xfrm>
          <a:prstGeom prst="cloudCallout">
            <a:avLst>
              <a:gd name="adj1" fmla="val -44098"/>
              <a:gd name="adj2" fmla="val 72949"/>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sz="1400" dirty="0"/>
              <a:t>100010111100011001010010010..</a:t>
            </a:r>
          </a:p>
        </p:txBody>
      </p:sp>
      <p:sp>
        <p:nvSpPr>
          <p:cNvPr id="2" name="Title 1"/>
          <p:cNvSpPr>
            <a:spLocks noGrp="1"/>
          </p:cNvSpPr>
          <p:nvPr>
            <p:ph type="ctrTitle"/>
          </p:nvPr>
        </p:nvSpPr>
        <p:spPr>
          <a:xfrm>
            <a:off x="728690" y="1285860"/>
            <a:ext cx="7772400" cy="1470025"/>
          </a:xfrm>
        </p:spPr>
        <p:txBody>
          <a:bodyPr>
            <a:normAutofit fontScale="90000"/>
          </a:bodyPr>
          <a:lstStyle/>
          <a:p>
            <a:r>
              <a:rPr lang="en-US" u="sng" dirty="0">
                <a:solidFill>
                  <a:schemeClr val="bg1"/>
                </a:solidFill>
              </a:rPr>
              <a:t>Creative Writing 101</a:t>
            </a:r>
            <a:br>
              <a:rPr lang="en-US" u="sng" dirty="0">
                <a:solidFill>
                  <a:schemeClr val="bg1"/>
                </a:solidFill>
              </a:rPr>
            </a:br>
            <a:br>
              <a:rPr lang="en-US" sz="3100" u="sng" dirty="0">
                <a:solidFill>
                  <a:schemeClr val="bg1"/>
                </a:solidFill>
              </a:rPr>
            </a:br>
            <a:r>
              <a:rPr lang="en-US" sz="3100" dirty="0">
                <a:solidFill>
                  <a:schemeClr val="bg1"/>
                </a:solidFill>
              </a:rPr>
              <a:t>Machines Expressing their thoughts</a:t>
            </a:r>
            <a:endParaRPr lang="de-DE" sz="3100" dirty="0">
              <a:solidFill>
                <a:schemeClr val="bg1"/>
              </a:solidFill>
            </a:endParaRPr>
          </a:p>
        </p:txBody>
      </p:sp>
      <p:pic>
        <p:nvPicPr>
          <p:cNvPr id="1026" name="Picture 2" descr="E:\Program Files (x86)\Microsoft Office\MEDIA\CAGCAT10\j0292982.wmf"/>
          <p:cNvPicPr>
            <a:picLocks noChangeAspect="1" noChangeArrowheads="1"/>
          </p:cNvPicPr>
          <p:nvPr/>
        </p:nvPicPr>
        <p:blipFill>
          <a:blip r:embed="rId2">
            <a:biLevel thresh="50000"/>
          </a:blip>
          <a:srcRect/>
          <a:stretch>
            <a:fillRect/>
          </a:stretch>
        </p:blipFill>
        <p:spPr bwMode="auto">
          <a:xfrm>
            <a:off x="2857488" y="4357694"/>
            <a:ext cx="1843430" cy="1819656"/>
          </a:xfrm>
          <a:prstGeom prst="rect">
            <a:avLst/>
          </a:prstGeom>
          <a:noFill/>
        </p:spPr>
      </p:pic>
      <p:sp>
        <p:nvSpPr>
          <p:cNvPr id="6" name="TextBox 5"/>
          <p:cNvSpPr txBox="1"/>
          <p:nvPr/>
        </p:nvSpPr>
        <p:spPr>
          <a:xfrm>
            <a:off x="7500958" y="6143644"/>
            <a:ext cx="1428760" cy="523220"/>
          </a:xfrm>
          <a:prstGeom prst="rect">
            <a:avLst/>
          </a:prstGeom>
          <a:noFill/>
        </p:spPr>
        <p:txBody>
          <a:bodyPr wrap="square" rtlCol="0">
            <a:spAutoFit/>
          </a:bodyPr>
          <a:lstStyle/>
          <a:p>
            <a:r>
              <a:rPr lang="de-DE" sz="1400" dirty="0">
                <a:solidFill>
                  <a:schemeClr val="bg1"/>
                </a:solidFill>
              </a:rPr>
              <a:t>Tomas </a:t>
            </a:r>
            <a:r>
              <a:rPr lang="de-DE" sz="1400" dirty="0" err="1">
                <a:solidFill>
                  <a:schemeClr val="bg1"/>
                </a:solidFill>
              </a:rPr>
              <a:t>Suchomel</a:t>
            </a:r>
            <a:endParaRPr lang="de-DE" sz="1400" dirty="0">
              <a:solidFill>
                <a:schemeClr val="bg1"/>
              </a:solidFill>
            </a:endParaRPr>
          </a:p>
          <a:p>
            <a:r>
              <a:rPr lang="de-DE" sz="1400" dirty="0">
                <a:solidFill>
                  <a:schemeClr val="bg1"/>
                </a:solidFill>
              </a:rPr>
              <a:t>Samuel Gamer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err="1"/>
              <a:t>Results</a:t>
            </a:r>
            <a:r>
              <a:rPr lang="de-DE" dirty="0"/>
              <a:t>: </a:t>
            </a:r>
            <a:r>
              <a:rPr lang="cs-CZ" dirty="0" err="1"/>
              <a:t>The</a:t>
            </a:r>
            <a:r>
              <a:rPr lang="cs-CZ" dirty="0"/>
              <a:t> Lord </a:t>
            </a:r>
            <a:r>
              <a:rPr lang="cs-CZ" dirty="0" err="1"/>
              <a:t>of</a:t>
            </a:r>
            <a:r>
              <a:rPr lang="cs-CZ" dirty="0"/>
              <a:t> </a:t>
            </a:r>
            <a:r>
              <a:rPr lang="cs-CZ" dirty="0" err="1"/>
              <a:t>the</a:t>
            </a:r>
            <a:r>
              <a:rPr lang="cs-CZ" dirty="0"/>
              <a:t> </a:t>
            </a:r>
            <a:r>
              <a:rPr lang="cs-CZ" dirty="0" err="1"/>
              <a:t>Rings</a:t>
            </a:r>
            <a:endParaRPr lang="de-DE" dirty="0"/>
          </a:p>
        </p:txBody>
      </p:sp>
      <p:sp>
        <p:nvSpPr>
          <p:cNvPr id="3" name="Content Placeholder 2"/>
          <p:cNvSpPr>
            <a:spLocks noGrp="1"/>
          </p:cNvSpPr>
          <p:nvPr>
            <p:ph idx="1"/>
          </p:nvPr>
        </p:nvSpPr>
        <p:spPr>
          <a:xfrm>
            <a:off x="457200" y="2348880"/>
            <a:ext cx="4186808" cy="3777283"/>
          </a:xfrm>
        </p:spPr>
        <p:txBody>
          <a:bodyPr>
            <a:normAutofit lnSpcReduction="10000"/>
          </a:bodyPr>
          <a:lstStyle/>
          <a:p>
            <a:pPr marL="0" indent="0">
              <a:buNone/>
            </a:pPr>
            <a:r>
              <a:rPr lang="cs-CZ" dirty="0" err="1"/>
              <a:t>Letter</a:t>
            </a:r>
            <a:r>
              <a:rPr lang="cs-CZ" dirty="0"/>
              <a:t>-by-</a:t>
            </a:r>
            <a:r>
              <a:rPr lang="cs-CZ" dirty="0" err="1"/>
              <a:t>Letter</a:t>
            </a:r>
            <a:endParaRPr lang="en-US" dirty="0"/>
          </a:p>
          <a:p>
            <a:pPr marL="0" indent="0">
              <a:buNone/>
            </a:pPr>
            <a:endParaRPr lang="en-US" sz="2000" dirty="0"/>
          </a:p>
          <a:p>
            <a:pPr marL="0" indent="0">
              <a:lnSpc>
                <a:spcPct val="150000"/>
              </a:lnSpc>
              <a:buNone/>
            </a:pPr>
            <a:r>
              <a:rPr lang="en-US" sz="2000" dirty="0"/>
              <a:t>Deleted</a:t>
            </a:r>
            <a:r>
              <a:rPr lang="cs-CZ" sz="2000" dirty="0"/>
              <a:t>:	</a:t>
            </a:r>
            <a:r>
              <a:rPr lang="en-US" sz="2000" dirty="0"/>
              <a:t>	4360</a:t>
            </a:r>
            <a:br>
              <a:rPr lang="cs-CZ" sz="2000" dirty="0"/>
            </a:br>
            <a:r>
              <a:rPr lang="en-US" sz="2000" dirty="0"/>
              <a:t>F</a:t>
            </a:r>
            <a:r>
              <a:rPr lang="cs-CZ" sz="2000" dirty="0" err="1"/>
              <a:t>inal</a:t>
            </a:r>
            <a:r>
              <a:rPr lang="cs-CZ" sz="2000" dirty="0"/>
              <a:t> </a:t>
            </a:r>
            <a:r>
              <a:rPr lang="cs-CZ" sz="2000" dirty="0" err="1"/>
              <a:t>length</a:t>
            </a:r>
            <a:r>
              <a:rPr lang="cs-CZ" sz="2000" dirty="0"/>
              <a:t>:	</a:t>
            </a:r>
            <a:r>
              <a:rPr lang="en-US" sz="2000" dirty="0"/>
              <a:t>2 466 606</a:t>
            </a:r>
          </a:p>
          <a:p>
            <a:pPr marL="0" indent="0">
              <a:lnSpc>
                <a:spcPct val="150000"/>
              </a:lnSpc>
              <a:buNone/>
            </a:pPr>
            <a:r>
              <a:rPr lang="en-US" sz="2000" b="1" dirty="0"/>
              <a:t>Unique words</a:t>
            </a:r>
            <a:r>
              <a:rPr lang="cs-CZ" sz="2000" b="1" dirty="0"/>
              <a:t>:	</a:t>
            </a:r>
            <a:r>
              <a:rPr lang="en-US" sz="2000" b="1" dirty="0"/>
              <a:t>60 </a:t>
            </a:r>
            <a:br>
              <a:rPr lang="en-US" sz="2000" b="1" dirty="0"/>
            </a:br>
            <a:r>
              <a:rPr lang="en-US" sz="2000" b="1" dirty="0"/>
              <a:t>	</a:t>
            </a:r>
            <a:r>
              <a:rPr lang="en-US" sz="2000" dirty="0"/>
              <a:t>= vocabulary size</a:t>
            </a:r>
          </a:p>
          <a:p>
            <a:pPr marL="0" indent="0">
              <a:lnSpc>
                <a:spcPct val="150000"/>
              </a:lnSpc>
              <a:buNone/>
            </a:pPr>
            <a:r>
              <a:rPr lang="en-US" sz="2000" b="1" dirty="0"/>
              <a:t>Seq. length:	50</a:t>
            </a:r>
          </a:p>
          <a:p>
            <a:pPr marL="0" indent="0">
              <a:lnSpc>
                <a:spcPct val="150000"/>
              </a:lnSpc>
              <a:buNone/>
            </a:pPr>
            <a:r>
              <a:rPr lang="en-US" sz="2000" b="1" dirty="0"/>
              <a:t>Num. of seq.:	49 420</a:t>
            </a:r>
          </a:p>
          <a:p>
            <a:pPr marL="0" indent="0">
              <a:lnSpc>
                <a:spcPct val="150000"/>
              </a:lnSpc>
              <a:buNone/>
            </a:pPr>
            <a:endParaRPr lang="en-US" sz="2000" b="1" dirty="0"/>
          </a:p>
          <a:p>
            <a:pPr marL="0" indent="0">
              <a:buNone/>
            </a:pPr>
            <a:endParaRPr lang="en-US" dirty="0"/>
          </a:p>
        </p:txBody>
      </p:sp>
      <p:sp>
        <p:nvSpPr>
          <p:cNvPr id="5" name="Content Placeholder 2">
            <a:extLst>
              <a:ext uri="{FF2B5EF4-FFF2-40B4-BE49-F238E27FC236}">
                <a16:creationId xmlns:a16="http://schemas.microsoft.com/office/drawing/2014/main" id="{9C2A3097-B031-4663-9A87-D619FFC26F75}"/>
              </a:ext>
            </a:extLst>
          </p:cNvPr>
          <p:cNvSpPr txBox="1">
            <a:spLocks/>
          </p:cNvSpPr>
          <p:nvPr/>
        </p:nvSpPr>
        <p:spPr>
          <a:xfrm>
            <a:off x="4644008" y="2348880"/>
            <a:ext cx="4176464" cy="4392488"/>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cs-CZ" dirty="0"/>
              <a:t>Word</a:t>
            </a:r>
            <a:r>
              <a:rPr lang="en-US" dirty="0"/>
              <a:t>-by-Word</a:t>
            </a:r>
          </a:p>
          <a:p>
            <a:pPr marL="0" indent="0">
              <a:buFont typeface="Arial" pitchFamily="34" charset="0"/>
              <a:buNone/>
            </a:pPr>
            <a:endParaRPr lang="cs-CZ" sz="2000" dirty="0"/>
          </a:p>
          <a:p>
            <a:pPr marL="0" indent="0">
              <a:lnSpc>
                <a:spcPct val="150000"/>
              </a:lnSpc>
              <a:buFont typeface="Arial" pitchFamily="34" charset="0"/>
              <a:buNone/>
            </a:pPr>
            <a:r>
              <a:rPr lang="en-US" sz="2000" dirty="0"/>
              <a:t>Input text</a:t>
            </a:r>
            <a:r>
              <a:rPr lang="cs-CZ" sz="2000" dirty="0"/>
              <a:t>:	</a:t>
            </a:r>
            <a:r>
              <a:rPr lang="en-US" sz="2000" dirty="0"/>
              <a:t>1 000 000</a:t>
            </a:r>
          </a:p>
          <a:p>
            <a:pPr marL="0" indent="0">
              <a:lnSpc>
                <a:spcPct val="150000"/>
              </a:lnSpc>
              <a:buFont typeface="Arial" pitchFamily="34" charset="0"/>
              <a:buNone/>
            </a:pPr>
            <a:r>
              <a:rPr lang="en-US" sz="2000" dirty="0"/>
              <a:t>Input words:	228 165</a:t>
            </a:r>
            <a:br>
              <a:rPr lang="cs-CZ" sz="2000" dirty="0"/>
            </a:br>
            <a:r>
              <a:rPr lang="en-US" sz="2000" dirty="0"/>
              <a:t>Unique words</a:t>
            </a:r>
            <a:r>
              <a:rPr lang="cs-CZ" sz="2000" dirty="0"/>
              <a:t>:	</a:t>
            </a:r>
            <a:r>
              <a:rPr lang="en-US" sz="2000" dirty="0"/>
              <a:t>8 439</a:t>
            </a:r>
            <a:br>
              <a:rPr lang="cs-CZ" sz="2000" dirty="0"/>
            </a:br>
            <a:r>
              <a:rPr lang="en-US" sz="2000" dirty="0"/>
              <a:t>Deleted words</a:t>
            </a:r>
            <a:r>
              <a:rPr lang="cs-CZ" sz="2000" dirty="0"/>
              <a:t>:	</a:t>
            </a:r>
            <a:r>
              <a:rPr lang="en-US" sz="2000" dirty="0"/>
              <a:t>1 606 – as “unknown”</a:t>
            </a:r>
          </a:p>
          <a:p>
            <a:pPr marL="0" indent="0">
              <a:lnSpc>
                <a:spcPct val="150000"/>
              </a:lnSpc>
              <a:buNone/>
            </a:pPr>
            <a:r>
              <a:rPr lang="en-US" sz="2000" b="1" dirty="0"/>
              <a:t>Vocabulary size</a:t>
            </a:r>
            <a:r>
              <a:rPr lang="cs-CZ" sz="2000" b="1" dirty="0"/>
              <a:t>:	</a:t>
            </a:r>
            <a:r>
              <a:rPr lang="en-US" sz="2000" b="1" dirty="0"/>
              <a:t>6 832</a:t>
            </a:r>
          </a:p>
          <a:p>
            <a:pPr marL="0" indent="0">
              <a:lnSpc>
                <a:spcPct val="150000"/>
              </a:lnSpc>
              <a:buNone/>
            </a:pPr>
            <a:r>
              <a:rPr lang="en-US" sz="2000" b="1" dirty="0"/>
              <a:t>Seq. length: 	10</a:t>
            </a:r>
          </a:p>
          <a:p>
            <a:pPr marL="0" indent="0">
              <a:lnSpc>
                <a:spcPct val="150000"/>
              </a:lnSpc>
              <a:buNone/>
            </a:pPr>
            <a:r>
              <a:rPr lang="en-US" sz="2000" b="1" dirty="0"/>
              <a:t>Num. of seq.: 	22 817</a:t>
            </a:r>
          </a:p>
          <a:p>
            <a:pPr marL="0" indent="0">
              <a:lnSpc>
                <a:spcPct val="150000"/>
              </a:lnSpc>
              <a:buNone/>
            </a:pPr>
            <a:endParaRPr lang="en-US" sz="2000" dirty="0"/>
          </a:p>
          <a:p>
            <a:pPr marL="0" indent="0">
              <a:buFont typeface="Arial" pitchFamily="34" charset="0"/>
              <a:buNone/>
            </a:pPr>
            <a:endParaRPr lang="en-US" dirty="0"/>
          </a:p>
        </p:txBody>
      </p:sp>
      <p:sp>
        <p:nvSpPr>
          <p:cNvPr id="6" name="Title 1">
            <a:extLst>
              <a:ext uri="{FF2B5EF4-FFF2-40B4-BE49-F238E27FC236}">
                <a16:creationId xmlns:a16="http://schemas.microsoft.com/office/drawing/2014/main" id="{A5B06BE2-0122-451F-A80A-5205E4E8B6E4}"/>
              </a:ext>
            </a:extLst>
          </p:cNvPr>
          <p:cNvSpPr txBox="1">
            <a:spLocks/>
          </p:cNvSpPr>
          <p:nvPr/>
        </p:nvSpPr>
        <p:spPr>
          <a:xfrm>
            <a:off x="457200" y="1412776"/>
            <a:ext cx="8229600" cy="6217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400" dirty="0"/>
              <a:t>Input </a:t>
            </a:r>
            <a:r>
              <a:rPr lang="de-DE" sz="2400" dirty="0" err="1"/>
              <a:t>text</a:t>
            </a:r>
            <a:r>
              <a:rPr lang="de-DE" sz="2400" dirty="0"/>
              <a:t> = 2 470 966 </a:t>
            </a:r>
            <a:r>
              <a:rPr lang="de-DE" sz="2400" dirty="0" err="1"/>
              <a:t>chars</a:t>
            </a:r>
            <a:endParaRPr lang="de-DE" sz="2400" dirty="0"/>
          </a:p>
        </p:txBody>
      </p:sp>
    </p:spTree>
    <p:extLst>
      <p:ext uri="{BB962C8B-B14F-4D97-AF65-F5344CB8AC3E}">
        <p14:creationId xmlns:p14="http://schemas.microsoft.com/office/powerpoint/2010/main" val="253429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Results</a:t>
            </a:r>
            <a:r>
              <a:rPr lang="de-DE" dirty="0"/>
              <a:t>: </a:t>
            </a:r>
            <a:r>
              <a:rPr lang="de-DE" dirty="0" err="1"/>
              <a:t>Sentences</a:t>
            </a:r>
            <a:endParaRPr lang="de-DE" dirty="0"/>
          </a:p>
        </p:txBody>
      </p:sp>
      <p:sp>
        <p:nvSpPr>
          <p:cNvPr id="3" name="Content Placeholder 2"/>
          <p:cNvSpPr>
            <a:spLocks noGrp="1"/>
          </p:cNvSpPr>
          <p:nvPr>
            <p:ph idx="1"/>
          </p:nvPr>
        </p:nvSpPr>
        <p:spPr/>
        <p:txBody>
          <a:bodyPr/>
          <a:lstStyle/>
          <a:p>
            <a:pPr algn="ctr">
              <a:buNone/>
            </a:pPr>
            <a:r>
              <a:rPr lang="en-US" u="sng" dirty="0"/>
              <a:t>Epoch  5: </a:t>
            </a:r>
          </a:p>
          <a:p>
            <a:pPr>
              <a:buNone/>
            </a:pPr>
            <a:r>
              <a:rPr lang="en-US" sz="2800" u="sng" dirty="0"/>
              <a:t>Words:</a:t>
            </a:r>
            <a:r>
              <a:rPr lang="en-US" sz="2800" dirty="0"/>
              <a:t> ..Grows ' of , unknown to , enemy the and </a:t>
            </a:r>
            <a:r>
              <a:rPr lang="en-US" sz="2800" dirty="0" err="1"/>
              <a:t>and</a:t>
            </a:r>
            <a:r>
              <a:rPr lang="en-US" sz="2800" dirty="0"/>
              <a:t> in am not know ' and unknown Frodo and unknown..</a:t>
            </a:r>
          </a:p>
          <a:p>
            <a:pPr>
              <a:buNone/>
            </a:pPr>
            <a:endParaRPr lang="en-US" sz="2200" dirty="0"/>
          </a:p>
          <a:p>
            <a:pPr>
              <a:buNone/>
            </a:pPr>
            <a:endParaRPr lang="en-US" sz="2200" dirty="0"/>
          </a:p>
          <a:p>
            <a:pPr>
              <a:buNone/>
            </a:pPr>
            <a:r>
              <a:rPr lang="en-US" sz="2800" u="sng" dirty="0"/>
              <a:t>Letters:</a:t>
            </a:r>
            <a:r>
              <a:rPr lang="en-US" sz="2800" dirty="0"/>
              <a:t> ..</a:t>
            </a:r>
            <a:r>
              <a:rPr lang="en-US" sz="2800" dirty="0" err="1"/>
              <a:t>xing</a:t>
            </a:r>
            <a:r>
              <a:rPr lang="en-US" sz="2800" dirty="0"/>
              <a:t> to the walls of the City, and the strangers were still the strangers and the strangers and the water and the walls of the East and the walls of the East.. </a:t>
            </a:r>
            <a:endParaRPr lang="de-DE"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Results</a:t>
            </a:r>
            <a:r>
              <a:rPr lang="de-DE" dirty="0"/>
              <a:t>: </a:t>
            </a:r>
            <a:r>
              <a:rPr lang="de-DE" dirty="0" err="1"/>
              <a:t>Sentences</a:t>
            </a:r>
            <a:endParaRPr lang="de-DE" dirty="0"/>
          </a:p>
        </p:txBody>
      </p:sp>
      <p:sp>
        <p:nvSpPr>
          <p:cNvPr id="3" name="Content Placeholder 2"/>
          <p:cNvSpPr>
            <a:spLocks noGrp="1"/>
          </p:cNvSpPr>
          <p:nvPr>
            <p:ph idx="1"/>
          </p:nvPr>
        </p:nvSpPr>
        <p:spPr/>
        <p:txBody>
          <a:bodyPr>
            <a:noAutofit/>
          </a:bodyPr>
          <a:lstStyle/>
          <a:p>
            <a:pPr algn="ctr">
              <a:buNone/>
            </a:pPr>
            <a:r>
              <a:rPr lang="en-US" u="sng" dirty="0"/>
              <a:t>Epoch 10: </a:t>
            </a:r>
          </a:p>
          <a:p>
            <a:pPr>
              <a:buNone/>
            </a:pPr>
            <a:r>
              <a:rPr lang="en-US" sz="2800" u="sng" dirty="0"/>
              <a:t>Words:</a:t>
            </a:r>
            <a:r>
              <a:rPr lang="en-US" sz="2800" dirty="0"/>
              <a:t> ..Gather the and </a:t>
            </a:r>
            <a:r>
              <a:rPr lang="en-US" sz="2800" dirty="0" err="1"/>
              <a:t>and</a:t>
            </a:r>
            <a:r>
              <a:rPr lang="en-US" sz="2800" dirty="0"/>
              <a:t> in will ' and unknown </a:t>
            </a:r>
            <a:r>
              <a:rPr lang="en-US" sz="2800" dirty="0" err="1"/>
              <a:t>frodo</a:t>
            </a:r>
            <a:r>
              <a:rPr lang="en-US" sz="2800" dirty="0"/>
              <a:t> the and in am sorry ' and unknown but have come a , way the and </a:t>
            </a:r>
            <a:r>
              <a:rPr lang="en-US" sz="2800" dirty="0" err="1"/>
              <a:t>and</a:t>
            </a:r>
            <a:r>
              <a:rPr lang="en-US" sz="2800" dirty="0"/>
              <a:t> in am sorry a the and of in they too </a:t>
            </a:r>
            <a:r>
              <a:rPr lang="en-US" sz="2800" dirty="0" err="1"/>
              <a:t>rohan</a:t>
            </a:r>
            <a:r>
              <a:rPr lang="en-US" sz="2800" dirty="0"/>
              <a:t> a..</a:t>
            </a:r>
          </a:p>
          <a:p>
            <a:pPr>
              <a:buNone/>
            </a:pPr>
            <a:r>
              <a:rPr lang="en-US" sz="2800" u="sng" dirty="0"/>
              <a:t>Letters:</a:t>
            </a:r>
            <a:r>
              <a:rPr lang="en-US" sz="2800" dirty="0"/>
              <a:t> ..? ' said Frodo. 'But I cannot see them and the strength of the house of </a:t>
            </a:r>
            <a:r>
              <a:rPr lang="en-US" sz="2800" dirty="0" err="1"/>
              <a:t>Elendil</a:t>
            </a:r>
            <a:r>
              <a:rPr lang="en-US" sz="2800" dirty="0"/>
              <a:t> and </a:t>
            </a:r>
            <a:r>
              <a:rPr lang="en-US" sz="2800" dirty="0" err="1"/>
              <a:t>Isildur's</a:t>
            </a:r>
            <a:r>
              <a:rPr lang="en-US" sz="2800" dirty="0"/>
              <a:t> Bane. I have not seen the next move. He wondered what he was of the words of the Shire and the sound of the stream that was still to be seen. The sun was shining in the sunlight of steel.. </a:t>
            </a:r>
            <a:endParaRPr lang="de-DE" sz="2800" dirty="0"/>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Results</a:t>
            </a:r>
            <a:r>
              <a:rPr lang="de-DE" dirty="0"/>
              <a:t>: </a:t>
            </a:r>
            <a:r>
              <a:rPr lang="de-DE" dirty="0" err="1"/>
              <a:t>Sentences</a:t>
            </a:r>
            <a:endParaRPr lang="de-DE" dirty="0"/>
          </a:p>
        </p:txBody>
      </p:sp>
      <p:sp>
        <p:nvSpPr>
          <p:cNvPr id="3" name="Content Placeholder 2"/>
          <p:cNvSpPr>
            <a:spLocks noGrp="1"/>
          </p:cNvSpPr>
          <p:nvPr>
            <p:ph idx="1"/>
          </p:nvPr>
        </p:nvSpPr>
        <p:spPr/>
        <p:txBody>
          <a:bodyPr>
            <a:noAutofit/>
          </a:bodyPr>
          <a:lstStyle/>
          <a:p>
            <a:pPr algn="ctr">
              <a:buNone/>
            </a:pPr>
            <a:r>
              <a:rPr lang="en-US" u="sng" dirty="0"/>
              <a:t>Epoch 40: </a:t>
            </a:r>
          </a:p>
          <a:p>
            <a:pPr>
              <a:buNone/>
            </a:pPr>
            <a:r>
              <a:rPr lang="en-US" sz="2800" u="sng" dirty="0"/>
              <a:t>Words:</a:t>
            </a:r>
            <a:r>
              <a:rPr lang="en-US" sz="2800" dirty="0"/>
              <a:t> ..Burst it stars to blue of green ' or after full are ever and </a:t>
            </a:r>
            <a:r>
              <a:rPr lang="en-US" sz="2800" dirty="0" err="1"/>
              <a:t>and</a:t>
            </a:r>
            <a:r>
              <a:rPr lang="en-US" sz="2800" dirty="0"/>
              <a:t> </a:t>
            </a:r>
            <a:r>
              <a:rPr lang="en-US" sz="2800" dirty="0" err="1"/>
              <a:t>i</a:t>
            </a:r>
            <a:r>
              <a:rPr lang="en-US" sz="2800" dirty="0"/>
              <a:t> ? The and </a:t>
            </a:r>
            <a:r>
              <a:rPr lang="en-US" sz="2800" dirty="0" err="1"/>
              <a:t>and</a:t>
            </a:r>
            <a:r>
              <a:rPr lang="en-US" sz="2800" dirty="0"/>
              <a:t> unknown we unknown </a:t>
            </a:r>
            <a:r>
              <a:rPr lang="en-US" sz="2800" dirty="0" err="1"/>
              <a:t>unknown</a:t>
            </a:r>
            <a:r>
              <a:rPr lang="en-US" sz="2800" dirty="0"/>
              <a:t> the , road we now ? Yet do but with would name ? ? ?..</a:t>
            </a:r>
          </a:p>
          <a:p>
            <a:pPr>
              <a:buNone/>
            </a:pPr>
            <a:r>
              <a:rPr lang="en-US" sz="2800" u="sng" dirty="0"/>
              <a:t>Letters:</a:t>
            </a:r>
            <a:r>
              <a:rPr lang="en-US" sz="2800" dirty="0"/>
              <a:t> ..Now Sam stirred. 'Well, well! may you leave him already.' He pained his eyes and struggled on the rim of the strange light of the mountain-side when the hearth will of the </a:t>
            </a:r>
            <a:r>
              <a:rPr lang="en-US" sz="2800" dirty="0" err="1"/>
              <a:t>Entwash</a:t>
            </a:r>
            <a:r>
              <a:rPr lang="en-US" sz="2800" dirty="0"/>
              <a:t>. The Shire was greater and stronger. For the moment more to the world.. </a:t>
            </a:r>
            <a:endParaRPr lang="de-DE" sz="2800" dirty="0"/>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Results</a:t>
            </a:r>
            <a:r>
              <a:rPr lang="de-DE" dirty="0"/>
              <a:t>: </a:t>
            </a:r>
            <a:r>
              <a:rPr lang="de-DE" dirty="0" err="1"/>
              <a:t>Sentences</a:t>
            </a:r>
            <a:endParaRPr lang="de-DE" dirty="0"/>
          </a:p>
        </p:txBody>
      </p:sp>
      <p:sp>
        <p:nvSpPr>
          <p:cNvPr id="3" name="Content Placeholder 2"/>
          <p:cNvSpPr>
            <a:spLocks noGrp="1"/>
          </p:cNvSpPr>
          <p:nvPr>
            <p:ph idx="1"/>
          </p:nvPr>
        </p:nvSpPr>
        <p:spPr/>
        <p:txBody>
          <a:bodyPr>
            <a:noAutofit/>
          </a:bodyPr>
          <a:lstStyle/>
          <a:p>
            <a:pPr algn="ctr">
              <a:buNone/>
            </a:pPr>
            <a:r>
              <a:rPr lang="en-US" u="sng" dirty="0"/>
              <a:t>Epoch 140: </a:t>
            </a:r>
          </a:p>
          <a:p>
            <a:pPr>
              <a:buNone/>
            </a:pPr>
            <a:r>
              <a:rPr lang="en-US" sz="2800" u="sng" dirty="0"/>
              <a:t>Words:</a:t>
            </a:r>
            <a:r>
              <a:rPr lang="en-US" sz="2800" dirty="0"/>
              <a:t> ..Backward , first unknown their shire the tell them ' was may be right south sod unknown our unknown </a:t>
            </a:r>
            <a:r>
              <a:rPr lang="en-US" sz="2800" dirty="0" err="1"/>
              <a:t>gandalf</a:t>
            </a:r>
            <a:r>
              <a:rPr lang="en-US" sz="2800" dirty="0"/>
              <a:t> </a:t>
            </a:r>
            <a:r>
              <a:rPr lang="en-US" sz="2800" dirty="0" err="1"/>
              <a:t>gimli</a:t>
            </a:r>
            <a:r>
              <a:rPr lang="en-US" sz="2800" dirty="0"/>
              <a:t> very </a:t>
            </a:r>
            <a:r>
              <a:rPr lang="en-US" sz="2800" dirty="0" err="1"/>
              <a:t>gandalf</a:t>
            </a:r>
            <a:r>
              <a:rPr lang="en-US" sz="2800" dirty="0"/>
              <a:t>..</a:t>
            </a:r>
          </a:p>
          <a:p>
            <a:pPr>
              <a:buNone/>
            </a:pPr>
            <a:endParaRPr lang="en-US" sz="2400" dirty="0"/>
          </a:p>
          <a:p>
            <a:pPr>
              <a:buNone/>
            </a:pPr>
            <a:r>
              <a:rPr lang="en-US" sz="2800" u="sng" dirty="0"/>
              <a:t>Letters:</a:t>
            </a:r>
            <a:r>
              <a:rPr lang="en-US" sz="2800" dirty="0"/>
              <a:t> ..'Yes, we'll go soon,' said Frodo, as he </a:t>
            </a:r>
            <a:r>
              <a:rPr lang="en-US" sz="2800" dirty="0" err="1"/>
              <a:t>draided</a:t>
            </a:r>
            <a:r>
              <a:rPr lang="en-US" sz="2800" dirty="0"/>
              <a:t> his long lists, all about the shadows of the grey trees, save for a fleeting man in </a:t>
            </a:r>
            <a:r>
              <a:rPr lang="en-US" sz="2800" dirty="0" err="1"/>
              <a:t>Hobbiton</a:t>
            </a:r>
            <a:r>
              <a:rPr lang="en-US" sz="2800" dirty="0"/>
              <a:t> and King </a:t>
            </a:r>
            <a:r>
              <a:rPr lang="en-US" sz="2800" dirty="0" err="1"/>
              <a:t>Elendil</a:t>
            </a:r>
            <a:r>
              <a:rPr lang="en-US" sz="2800" dirty="0"/>
              <a:t> are west of the Shire, and the rest may break out for them in the northern </a:t>
            </a:r>
            <a:r>
              <a:rPr lang="en-US" sz="2800" dirty="0" err="1"/>
              <a:t>arcover</a:t>
            </a:r>
            <a:r>
              <a:rPr lang="en-US" sz="2800" dirty="0"/>
              <a:t>.. </a:t>
            </a:r>
            <a:endParaRPr lang="de-DE"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Conclusion</a:t>
            </a:r>
            <a:endParaRPr lang="es-ES" dirty="0"/>
          </a:p>
        </p:txBody>
      </p:sp>
      <p:sp>
        <p:nvSpPr>
          <p:cNvPr id="3" name="Marcador de contenido 2"/>
          <p:cNvSpPr>
            <a:spLocks noGrp="1"/>
          </p:cNvSpPr>
          <p:nvPr>
            <p:ph idx="1"/>
          </p:nvPr>
        </p:nvSpPr>
        <p:spPr/>
        <p:txBody>
          <a:bodyPr/>
          <a:lstStyle/>
          <a:p>
            <a:r>
              <a:rPr lang="es-ES" dirty="0" err="1"/>
              <a:t>We</a:t>
            </a:r>
            <a:r>
              <a:rPr lang="es-ES" dirty="0"/>
              <a:t> </a:t>
            </a:r>
            <a:r>
              <a:rPr lang="es-ES" dirty="0" err="1"/>
              <a:t>could</a:t>
            </a:r>
            <a:r>
              <a:rPr lang="es-ES" dirty="0"/>
              <a:t> </a:t>
            </a:r>
            <a:r>
              <a:rPr lang="es-ES" dirty="0" err="1"/>
              <a:t>clearly</a:t>
            </a:r>
            <a:r>
              <a:rPr lang="es-ES" dirty="0"/>
              <a:t> </a:t>
            </a:r>
            <a:r>
              <a:rPr lang="es-ES" dirty="0" err="1"/>
              <a:t>see</a:t>
            </a:r>
            <a:r>
              <a:rPr lang="es-ES" dirty="0"/>
              <a:t> </a:t>
            </a:r>
            <a:r>
              <a:rPr lang="es-ES" dirty="0" err="1"/>
              <a:t>how</a:t>
            </a:r>
            <a:r>
              <a:rPr lang="es-ES" dirty="0"/>
              <a:t> </a:t>
            </a:r>
            <a:r>
              <a:rPr lang="es-ES" dirty="0" err="1"/>
              <a:t>the</a:t>
            </a:r>
            <a:r>
              <a:rPr lang="es-ES" dirty="0"/>
              <a:t> machines </a:t>
            </a:r>
            <a:r>
              <a:rPr lang="es-ES" dirty="0" err="1"/>
              <a:t>learn</a:t>
            </a:r>
            <a:r>
              <a:rPr lang="es-ES" dirty="0"/>
              <a:t> and </a:t>
            </a:r>
            <a:r>
              <a:rPr lang="es-ES" dirty="0" err="1"/>
              <a:t>understand</a:t>
            </a:r>
            <a:r>
              <a:rPr lang="es-ES" dirty="0"/>
              <a:t> </a:t>
            </a:r>
            <a:r>
              <a:rPr lang="es-ES" dirty="0" err="1"/>
              <a:t>the</a:t>
            </a:r>
            <a:r>
              <a:rPr lang="es-ES" dirty="0"/>
              <a:t> </a:t>
            </a:r>
            <a:r>
              <a:rPr lang="es-ES" dirty="0" err="1"/>
              <a:t>structure</a:t>
            </a:r>
            <a:r>
              <a:rPr lang="es-ES" dirty="0"/>
              <a:t> of </a:t>
            </a:r>
            <a:r>
              <a:rPr lang="es-ES" dirty="0" err="1"/>
              <a:t>language</a:t>
            </a:r>
            <a:endParaRPr lang="es-ES" dirty="0"/>
          </a:p>
          <a:p>
            <a:r>
              <a:rPr lang="es-ES" dirty="0" err="1"/>
              <a:t>Encoding</a:t>
            </a:r>
            <a:r>
              <a:rPr lang="es-ES" dirty="0"/>
              <a:t> </a:t>
            </a:r>
            <a:r>
              <a:rPr lang="es-ES" dirty="0" err="1"/>
              <a:t>words</a:t>
            </a:r>
            <a:r>
              <a:rPr lang="es-ES" dirty="0"/>
              <a:t> as simple </a:t>
            </a:r>
            <a:r>
              <a:rPr lang="es-ES" dirty="0" err="1"/>
              <a:t>integers</a:t>
            </a:r>
            <a:r>
              <a:rPr lang="es-ES" dirty="0"/>
              <a:t> </a:t>
            </a:r>
            <a:r>
              <a:rPr lang="es-ES" dirty="0" err="1"/>
              <a:t>seems</a:t>
            </a:r>
            <a:r>
              <a:rPr lang="es-ES" dirty="0"/>
              <a:t> to </a:t>
            </a:r>
            <a:r>
              <a:rPr lang="es-ES" dirty="0" err="1"/>
              <a:t>stripe</a:t>
            </a:r>
            <a:r>
              <a:rPr lang="es-ES" dirty="0"/>
              <a:t> </a:t>
            </a:r>
            <a:r>
              <a:rPr lang="es-ES" dirty="0" err="1"/>
              <a:t>them</a:t>
            </a:r>
            <a:r>
              <a:rPr lang="es-ES" dirty="0"/>
              <a:t> </a:t>
            </a:r>
            <a:r>
              <a:rPr lang="es-ES" dirty="0" err="1"/>
              <a:t>from</a:t>
            </a:r>
            <a:r>
              <a:rPr lang="es-ES" dirty="0"/>
              <a:t> </a:t>
            </a:r>
            <a:r>
              <a:rPr lang="es-ES" dirty="0" err="1"/>
              <a:t>inner</a:t>
            </a:r>
            <a:r>
              <a:rPr lang="es-ES" dirty="0"/>
              <a:t> </a:t>
            </a:r>
            <a:r>
              <a:rPr lang="es-ES" dirty="0" err="1"/>
              <a:t>context</a:t>
            </a:r>
            <a:endParaRPr lang="es-ES" dirty="0"/>
          </a:p>
          <a:p>
            <a:r>
              <a:rPr lang="es-ES" dirty="0" err="1"/>
              <a:t>Does</a:t>
            </a:r>
            <a:r>
              <a:rPr lang="es-ES" dirty="0"/>
              <a:t> </a:t>
            </a:r>
            <a:r>
              <a:rPr lang="es-ES" dirty="0" err="1"/>
              <a:t>maybe</a:t>
            </a:r>
            <a:r>
              <a:rPr lang="es-ES" dirty="0"/>
              <a:t> </a:t>
            </a:r>
            <a:r>
              <a:rPr lang="es-ES" dirty="0" err="1"/>
              <a:t>mo</a:t>
            </a:r>
            <a:r>
              <a:rPr lang="es-ES" u="sng" dirty="0" err="1"/>
              <a:t>ther</a:t>
            </a:r>
            <a:r>
              <a:rPr lang="es-ES" dirty="0"/>
              <a:t>, </a:t>
            </a:r>
            <a:r>
              <a:rPr lang="es-ES" dirty="0" err="1"/>
              <a:t>fa</a:t>
            </a:r>
            <a:r>
              <a:rPr lang="es-ES" u="sng" dirty="0" err="1"/>
              <a:t>ther</a:t>
            </a:r>
            <a:r>
              <a:rPr lang="es-ES" dirty="0"/>
              <a:t>, </a:t>
            </a:r>
            <a:r>
              <a:rPr lang="es-ES" dirty="0" err="1"/>
              <a:t>bro</a:t>
            </a:r>
            <a:r>
              <a:rPr lang="es-ES" u="sng" dirty="0" err="1"/>
              <a:t>ther</a:t>
            </a:r>
            <a:r>
              <a:rPr lang="es-ES" dirty="0"/>
              <a:t> </a:t>
            </a:r>
            <a:r>
              <a:rPr lang="es-ES" dirty="0" err="1"/>
              <a:t>have</a:t>
            </a:r>
            <a:r>
              <a:rPr lang="es-ES" dirty="0"/>
              <a:t> </a:t>
            </a:r>
            <a:r>
              <a:rPr lang="es-ES" dirty="0" err="1"/>
              <a:t>inner</a:t>
            </a:r>
            <a:r>
              <a:rPr lang="es-ES" dirty="0"/>
              <a:t> </a:t>
            </a:r>
            <a:r>
              <a:rPr lang="es-ES" dirty="0" err="1"/>
              <a:t>structure</a:t>
            </a:r>
            <a:r>
              <a:rPr lang="es-ES" dirty="0"/>
              <a:t> </a:t>
            </a:r>
            <a:r>
              <a:rPr lang="es-ES" dirty="0" err="1"/>
              <a:t>the</a:t>
            </a:r>
            <a:r>
              <a:rPr lang="es-ES" dirty="0"/>
              <a:t> machine </a:t>
            </a:r>
            <a:r>
              <a:rPr lang="es-ES" dirty="0" err="1"/>
              <a:t>understands</a:t>
            </a:r>
            <a:r>
              <a:rPr lang="es-ES" dirty="0"/>
              <a:t>?</a:t>
            </a:r>
          </a:p>
          <a:p>
            <a:r>
              <a:rPr lang="es-ES" dirty="0"/>
              <a:t>Are </a:t>
            </a:r>
            <a:r>
              <a:rPr lang="es-ES" dirty="0" err="1"/>
              <a:t>children</a:t>
            </a:r>
            <a:r>
              <a:rPr lang="es-ES" dirty="0"/>
              <a:t> </a:t>
            </a:r>
            <a:r>
              <a:rPr lang="es-ES" dirty="0" err="1"/>
              <a:t>learning</a:t>
            </a:r>
            <a:r>
              <a:rPr lang="es-ES" dirty="0"/>
              <a:t> </a:t>
            </a:r>
            <a:r>
              <a:rPr lang="es-ES" dirty="0" err="1"/>
              <a:t>the</a:t>
            </a:r>
            <a:r>
              <a:rPr lang="es-ES" dirty="0"/>
              <a:t> </a:t>
            </a:r>
            <a:r>
              <a:rPr lang="es-ES" dirty="0" err="1"/>
              <a:t>same</a:t>
            </a:r>
            <a:r>
              <a:rPr lang="es-ES" dirty="0"/>
              <a:t> </a:t>
            </a:r>
            <a:r>
              <a:rPr lang="es-ES" dirty="0" err="1"/>
              <a:t>way</a:t>
            </a:r>
            <a:r>
              <a:rPr lang="es-ES" dirty="0"/>
              <a:t>?</a:t>
            </a:r>
          </a:p>
        </p:txBody>
      </p:sp>
    </p:spTree>
    <p:extLst>
      <p:ext uri="{BB962C8B-B14F-4D97-AF65-F5344CB8AC3E}">
        <p14:creationId xmlns:p14="http://schemas.microsoft.com/office/powerpoint/2010/main" val="1447786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Prospect</a:t>
            </a:r>
            <a:r>
              <a:rPr lang="de-DE" dirty="0"/>
              <a:t>/</a:t>
            </a:r>
            <a:r>
              <a:rPr lang="de-DE" dirty="0" err="1"/>
              <a:t>Perspective</a:t>
            </a:r>
            <a:endParaRPr lang="de-DE" dirty="0"/>
          </a:p>
        </p:txBody>
      </p:sp>
      <p:sp>
        <p:nvSpPr>
          <p:cNvPr id="3" name="Content Placeholder 2"/>
          <p:cNvSpPr>
            <a:spLocks noGrp="1"/>
          </p:cNvSpPr>
          <p:nvPr>
            <p:ph idx="1"/>
          </p:nvPr>
        </p:nvSpPr>
        <p:spPr/>
        <p:txBody>
          <a:bodyPr/>
          <a:lstStyle/>
          <a:p>
            <a:r>
              <a:rPr lang="de-DE" dirty="0"/>
              <a:t>Using word2vec to keep word contexts</a:t>
            </a:r>
          </a:p>
          <a:p>
            <a:r>
              <a:rPr lang="de-DE" dirty="0"/>
              <a:t>Compare LSTM w/ GRU</a:t>
            </a:r>
          </a:p>
          <a:p>
            <a:endParaRPr lang="de-DE" dirty="0"/>
          </a:p>
          <a:p>
            <a:endParaRPr lang="de-D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Sources</a:t>
            </a:r>
            <a:endParaRPr lang="de-DE" dirty="0"/>
          </a:p>
        </p:txBody>
      </p:sp>
      <p:sp>
        <p:nvSpPr>
          <p:cNvPr id="3" name="Content Placeholder 2"/>
          <p:cNvSpPr>
            <a:spLocks noGrp="1"/>
          </p:cNvSpPr>
          <p:nvPr>
            <p:ph idx="1"/>
          </p:nvPr>
        </p:nvSpPr>
        <p:spPr/>
        <p:txBody>
          <a:bodyPr>
            <a:normAutofit/>
          </a:bodyPr>
          <a:lstStyle/>
          <a:p>
            <a:r>
              <a:rPr lang="de-DE" sz="2000" dirty="0">
                <a:hlinkClick r:id="rId2"/>
              </a:rPr>
              <a:t>https://chunml.github.io/ChunML.github.io/project/Creating-Text-Generator-Using-Recurrent-Neural-Network</a:t>
            </a:r>
            <a:r>
              <a:rPr lang="de-DE" sz="2000" dirty="0"/>
              <a:t> : tutorial</a:t>
            </a:r>
          </a:p>
          <a:p>
            <a:r>
              <a:rPr lang="en-US" sz="2000" dirty="0">
                <a:hlinkClick r:id="rId3"/>
              </a:rPr>
              <a:t>http://papers.nips.cc/paper/5166-training-and-analysing-deep-recurrent-neural-networks.pdf</a:t>
            </a:r>
            <a:r>
              <a:rPr lang="en-US" sz="2000" dirty="0"/>
              <a:t> : DLSTM proposition(3layer)</a:t>
            </a:r>
          </a:p>
          <a:p>
            <a:r>
              <a:rPr lang="de-DE" sz="2000" dirty="0">
                <a:hlinkClick r:id="rId4"/>
              </a:rPr>
              <a:t>https://diplernin.github.io/</a:t>
            </a:r>
            <a:r>
              <a:rPr lang="de-DE" sz="2000" dirty="0"/>
              <a:t> : Inspiration : </a:t>
            </a:r>
            <a:r>
              <a:rPr lang="es-ES" sz="2000" dirty="0"/>
              <a:t>DLSL group last year</a:t>
            </a:r>
            <a:endParaRPr lang="de-DE"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Intro</a:t>
            </a:r>
          </a:p>
        </p:txBody>
      </p:sp>
      <p:sp>
        <p:nvSpPr>
          <p:cNvPr id="3" name="Content Placeholder 2"/>
          <p:cNvSpPr>
            <a:spLocks noGrp="1"/>
          </p:cNvSpPr>
          <p:nvPr>
            <p:ph idx="1"/>
          </p:nvPr>
        </p:nvSpPr>
        <p:spPr/>
        <p:txBody>
          <a:bodyPr/>
          <a:lstStyle/>
          <a:p>
            <a:r>
              <a:rPr lang="de-DE" dirty="0" err="1"/>
              <a:t>Machine</a:t>
            </a:r>
            <a:r>
              <a:rPr lang="de-DE" dirty="0"/>
              <a:t> Learning – but </a:t>
            </a:r>
            <a:r>
              <a:rPr lang="de-DE" dirty="0" err="1"/>
              <a:t>how</a:t>
            </a:r>
            <a:r>
              <a:rPr lang="de-DE" dirty="0"/>
              <a:t> do </a:t>
            </a:r>
            <a:r>
              <a:rPr lang="de-DE" dirty="0" err="1"/>
              <a:t>they</a:t>
            </a:r>
            <a:r>
              <a:rPr lang="de-DE" dirty="0"/>
              <a:t> </a:t>
            </a:r>
            <a:r>
              <a:rPr lang="de-DE" dirty="0" err="1"/>
              <a:t>actually</a:t>
            </a:r>
            <a:r>
              <a:rPr lang="de-DE" dirty="0"/>
              <a:t> </a:t>
            </a:r>
            <a:r>
              <a:rPr lang="de-DE" dirty="0" err="1"/>
              <a:t>think</a:t>
            </a:r>
            <a:r>
              <a:rPr lang="de-DE" dirty="0"/>
              <a:t>?</a:t>
            </a:r>
          </a:p>
          <a:p>
            <a:r>
              <a:rPr lang="de-DE" dirty="0"/>
              <a:t>Creative </a:t>
            </a:r>
            <a:r>
              <a:rPr lang="de-DE" dirty="0" err="1"/>
              <a:t>text</a:t>
            </a:r>
            <a:r>
              <a:rPr lang="de-DE" dirty="0"/>
              <a:t> </a:t>
            </a:r>
            <a:r>
              <a:rPr lang="de-DE" dirty="0" err="1"/>
              <a:t>is</a:t>
            </a:r>
            <a:r>
              <a:rPr lang="de-DE" dirty="0"/>
              <a:t> </a:t>
            </a:r>
            <a:r>
              <a:rPr lang="de-DE" dirty="0" err="1"/>
              <a:t>reflecting</a:t>
            </a:r>
            <a:r>
              <a:rPr lang="de-DE" dirty="0"/>
              <a:t> </a:t>
            </a:r>
            <a:r>
              <a:rPr lang="de-DE" dirty="0" err="1"/>
              <a:t>the</a:t>
            </a:r>
            <a:r>
              <a:rPr lang="de-DE" dirty="0"/>
              <a:t> </a:t>
            </a:r>
            <a:r>
              <a:rPr lang="de-DE" dirty="0" err="1"/>
              <a:t>thinking</a:t>
            </a:r>
            <a:r>
              <a:rPr lang="de-DE" dirty="0"/>
              <a:t> </a:t>
            </a:r>
            <a:r>
              <a:rPr lang="de-DE" dirty="0" err="1"/>
              <a:t>patterns</a:t>
            </a:r>
            <a:endParaRPr lang="de-DE" dirty="0"/>
          </a:p>
          <a:p>
            <a:endParaRPr lang="de-DE" dirty="0"/>
          </a:p>
          <a:p>
            <a:r>
              <a:rPr lang="de-DE" dirty="0"/>
              <a:t>Personal main goal: Learning to implement Deep Learning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Plan</a:t>
            </a:r>
          </a:p>
        </p:txBody>
      </p:sp>
      <p:sp>
        <p:nvSpPr>
          <p:cNvPr id="4" name="Oval 3"/>
          <p:cNvSpPr/>
          <p:nvPr/>
        </p:nvSpPr>
        <p:spPr>
          <a:xfrm>
            <a:off x="2357422" y="385762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5" name="Oval 4"/>
          <p:cNvSpPr/>
          <p:nvPr/>
        </p:nvSpPr>
        <p:spPr>
          <a:xfrm>
            <a:off x="4643438" y="385762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cxnSp>
        <p:nvCxnSpPr>
          <p:cNvPr id="7" name="Straight Connector 6"/>
          <p:cNvCxnSpPr>
            <a:stCxn id="4" idx="6"/>
            <a:endCxn id="5" idx="2"/>
          </p:cNvCxnSpPr>
          <p:nvPr/>
        </p:nvCxnSpPr>
        <p:spPr>
          <a:xfrm>
            <a:off x="2786050" y="4071942"/>
            <a:ext cx="1857388" cy="1588"/>
          </a:xfrm>
          <a:prstGeom prst="line">
            <a:avLst/>
          </a:prstGeom>
          <a:ln w="38100">
            <a:solidFill>
              <a:schemeClr val="tx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643702" y="385762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cxnSp>
        <p:nvCxnSpPr>
          <p:cNvPr id="9" name="Straight Connector 8"/>
          <p:cNvCxnSpPr>
            <a:stCxn id="5" idx="6"/>
            <a:endCxn id="8" idx="2"/>
          </p:cNvCxnSpPr>
          <p:nvPr/>
        </p:nvCxnSpPr>
        <p:spPr>
          <a:xfrm>
            <a:off x="5072066" y="4071942"/>
            <a:ext cx="1571636" cy="1588"/>
          </a:xfrm>
          <a:prstGeom prst="line">
            <a:avLst/>
          </a:prstGeom>
          <a:ln w="38100">
            <a:solidFill>
              <a:schemeClr val="tx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357422" y="2285992"/>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cxnSp>
        <p:nvCxnSpPr>
          <p:cNvPr id="14" name="Straight Connector 13"/>
          <p:cNvCxnSpPr>
            <a:stCxn id="13" idx="4"/>
            <a:endCxn id="4" idx="0"/>
          </p:cNvCxnSpPr>
          <p:nvPr/>
        </p:nvCxnSpPr>
        <p:spPr>
          <a:xfrm rot="5400000">
            <a:off x="2000232" y="3286124"/>
            <a:ext cx="1143008" cy="158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3" idx="5"/>
            <a:endCxn id="5" idx="1"/>
          </p:cNvCxnSpPr>
          <p:nvPr/>
        </p:nvCxnSpPr>
        <p:spPr>
          <a:xfrm rot="16200000" flipH="1">
            <a:off x="3080469" y="2294659"/>
            <a:ext cx="1268550" cy="1982930"/>
          </a:xfrm>
          <a:prstGeom prst="line">
            <a:avLst/>
          </a:prstGeom>
          <a:ln w="38100">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42976" y="4286256"/>
            <a:ext cx="2214578" cy="461665"/>
          </a:xfrm>
          <a:prstGeom prst="rect">
            <a:avLst/>
          </a:prstGeom>
          <a:noFill/>
        </p:spPr>
        <p:txBody>
          <a:bodyPr wrap="square" rtlCol="0">
            <a:spAutoFit/>
          </a:bodyPr>
          <a:lstStyle/>
          <a:p>
            <a:pPr algn="r"/>
            <a:r>
              <a:rPr lang="de-DE" sz="2400" dirty="0" err="1"/>
              <a:t>letter-by-letter</a:t>
            </a:r>
            <a:endParaRPr lang="de-DE" sz="2400" dirty="0"/>
          </a:p>
        </p:txBody>
      </p:sp>
      <p:sp>
        <p:nvSpPr>
          <p:cNvPr id="21" name="TextBox 20"/>
          <p:cNvSpPr txBox="1"/>
          <p:nvPr/>
        </p:nvSpPr>
        <p:spPr>
          <a:xfrm>
            <a:off x="1857356" y="1857364"/>
            <a:ext cx="1500198" cy="461665"/>
          </a:xfrm>
          <a:prstGeom prst="rect">
            <a:avLst/>
          </a:prstGeom>
          <a:noFill/>
        </p:spPr>
        <p:txBody>
          <a:bodyPr wrap="square" rtlCol="0">
            <a:spAutoFit/>
          </a:bodyPr>
          <a:lstStyle/>
          <a:p>
            <a:pPr algn="ctr"/>
            <a:r>
              <a:rPr lang="de-DE" sz="2400" dirty="0" err="1"/>
              <a:t>tutorial</a:t>
            </a:r>
            <a:endParaRPr lang="de-DE" sz="2400" dirty="0"/>
          </a:p>
        </p:txBody>
      </p:sp>
      <p:sp>
        <p:nvSpPr>
          <p:cNvPr id="22" name="Rectangle 21"/>
          <p:cNvSpPr/>
          <p:nvPr/>
        </p:nvSpPr>
        <p:spPr>
          <a:xfrm>
            <a:off x="3857620" y="4286256"/>
            <a:ext cx="2071702" cy="461665"/>
          </a:xfrm>
          <a:prstGeom prst="rect">
            <a:avLst/>
          </a:prstGeom>
        </p:spPr>
        <p:txBody>
          <a:bodyPr wrap="square">
            <a:spAutoFit/>
          </a:bodyPr>
          <a:lstStyle/>
          <a:p>
            <a:pPr algn="ctr"/>
            <a:r>
              <a:rPr lang="de-DE" sz="2400" dirty="0" err="1"/>
              <a:t>word-by-word</a:t>
            </a:r>
            <a:endParaRPr lang="de-DE" sz="2400" dirty="0"/>
          </a:p>
        </p:txBody>
      </p:sp>
      <p:sp>
        <p:nvSpPr>
          <p:cNvPr id="23" name="Rectangle 22"/>
          <p:cNvSpPr/>
          <p:nvPr/>
        </p:nvSpPr>
        <p:spPr>
          <a:xfrm>
            <a:off x="6500826" y="4286256"/>
            <a:ext cx="1517916" cy="461665"/>
          </a:xfrm>
          <a:prstGeom prst="rect">
            <a:avLst/>
          </a:prstGeom>
        </p:spPr>
        <p:txBody>
          <a:bodyPr wrap="square">
            <a:spAutoFit/>
          </a:bodyPr>
          <a:lstStyle/>
          <a:p>
            <a:r>
              <a:rPr lang="de-DE" sz="2400" dirty="0"/>
              <a:t>word2vec</a:t>
            </a:r>
          </a:p>
        </p:txBody>
      </p:sp>
      <p:cxnSp>
        <p:nvCxnSpPr>
          <p:cNvPr id="31" name="Straight Connector 30"/>
          <p:cNvCxnSpPr>
            <a:stCxn id="13" idx="6"/>
            <a:endCxn id="8" idx="1"/>
          </p:cNvCxnSpPr>
          <p:nvPr/>
        </p:nvCxnSpPr>
        <p:spPr>
          <a:xfrm>
            <a:off x="2786050" y="2500306"/>
            <a:ext cx="3920423" cy="1420093"/>
          </a:xfrm>
          <a:prstGeom prst="line">
            <a:avLst/>
          </a:prstGeom>
          <a:ln w="2540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Sources</a:t>
            </a:r>
            <a:endParaRPr lang="de-DE" dirty="0"/>
          </a:p>
        </p:txBody>
      </p:sp>
      <p:sp>
        <p:nvSpPr>
          <p:cNvPr id="3" name="Content Placeholder 2"/>
          <p:cNvSpPr>
            <a:spLocks noGrp="1"/>
          </p:cNvSpPr>
          <p:nvPr>
            <p:ph idx="1"/>
          </p:nvPr>
        </p:nvSpPr>
        <p:spPr/>
        <p:txBody>
          <a:bodyPr/>
          <a:lstStyle/>
          <a:p>
            <a:r>
              <a:rPr lang="en-US" dirty="0"/>
              <a:t>L. Tolstoy: War and Peace – multi language</a:t>
            </a:r>
            <a:br>
              <a:rPr lang="en-US" dirty="0"/>
            </a:br>
            <a:endParaRPr lang="en-US" dirty="0"/>
          </a:p>
          <a:p>
            <a:r>
              <a:rPr lang="en-US" dirty="0"/>
              <a:t>Jeff </a:t>
            </a:r>
            <a:r>
              <a:rPr lang="en-US" dirty="0" err="1"/>
              <a:t>Inlo</a:t>
            </a:r>
            <a:r>
              <a:rPr lang="en-US" dirty="0"/>
              <a:t>: Delver Magic</a:t>
            </a:r>
            <a:br>
              <a:rPr lang="en-US" dirty="0"/>
            </a:br>
            <a:endParaRPr lang="en-US" dirty="0"/>
          </a:p>
          <a:p>
            <a:r>
              <a:rPr lang="cs-CZ" dirty="0"/>
              <a:t>J.R.R. Tolkien</a:t>
            </a:r>
            <a:r>
              <a:rPr lang="de-DE" dirty="0"/>
              <a:t>:</a:t>
            </a:r>
            <a:r>
              <a:rPr lang="cs-CZ" dirty="0"/>
              <a:t> </a:t>
            </a:r>
            <a:r>
              <a:rPr lang="en-US" dirty="0"/>
              <a:t>Lord of the Rings – big text body</a:t>
            </a:r>
            <a:br>
              <a:rPr lang="en-US" dirty="0"/>
            </a:br>
            <a:endParaRPr lang="en-US" dirty="0"/>
          </a:p>
          <a:p>
            <a:r>
              <a:rPr lang="cs-CZ" dirty="0"/>
              <a:t>Shakespeare</a:t>
            </a:r>
            <a:r>
              <a:rPr lang="de-DE" dirty="0"/>
              <a:t> – </a:t>
            </a:r>
            <a:r>
              <a:rPr lang="de-DE" dirty="0" err="1"/>
              <a:t>difficult</a:t>
            </a:r>
            <a:r>
              <a:rPr lang="de-DE" dirty="0"/>
              <a:t> </a:t>
            </a:r>
            <a:r>
              <a:rPr lang="de-DE" dirty="0" err="1"/>
              <a:t>theater</a:t>
            </a:r>
            <a:r>
              <a:rPr lang="de-DE" dirty="0"/>
              <a:t> style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From</a:t>
            </a:r>
            <a:r>
              <a:rPr lang="de-DE" dirty="0"/>
              <a:t> </a:t>
            </a:r>
            <a:r>
              <a:rPr lang="de-DE" dirty="0" err="1"/>
              <a:t>Dream</a:t>
            </a:r>
            <a:r>
              <a:rPr lang="de-DE" dirty="0"/>
              <a:t> </a:t>
            </a:r>
            <a:r>
              <a:rPr lang="de-DE" dirty="0" err="1"/>
              <a:t>to</a:t>
            </a:r>
            <a:r>
              <a:rPr lang="de-DE" dirty="0"/>
              <a:t> Reality</a:t>
            </a:r>
          </a:p>
        </p:txBody>
      </p:sp>
      <p:graphicFrame>
        <p:nvGraphicFramePr>
          <p:cNvPr id="4" name="Chart 3"/>
          <p:cNvGraphicFramePr/>
          <p:nvPr>
            <p:extLst>
              <p:ext uri="{D42A27DB-BD31-4B8C-83A1-F6EECF244321}">
                <p14:modId xmlns:p14="http://schemas.microsoft.com/office/powerpoint/2010/main" val="3508515376"/>
              </p:ext>
            </p:extLst>
          </p:nvPr>
        </p:nvGraphicFramePr>
        <p:xfrm>
          <a:off x="1043608" y="1700808"/>
          <a:ext cx="6960096" cy="464006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System Setup</a:t>
            </a:r>
          </a:p>
        </p:txBody>
      </p:sp>
      <p:pic>
        <p:nvPicPr>
          <p:cNvPr id="2059" name="Picture 11" descr="D:\Sam\Wichtiges\Erasmus\DLAI\presentations\SystemSetup\6.png"/>
          <p:cNvPicPr>
            <a:picLocks noChangeAspect="1" noChangeArrowheads="1"/>
          </p:cNvPicPr>
          <p:nvPr/>
        </p:nvPicPr>
        <p:blipFill>
          <a:blip r:embed="rId3"/>
          <a:srcRect/>
          <a:stretch>
            <a:fillRect/>
          </a:stretch>
        </p:blipFill>
        <p:spPr bwMode="auto">
          <a:xfrm>
            <a:off x="2483768" y="1196752"/>
            <a:ext cx="4176464" cy="552748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Model</a:t>
            </a:r>
          </a:p>
        </p:txBody>
      </p:sp>
      <p:sp>
        <p:nvSpPr>
          <p:cNvPr id="3" name="Content Placeholder 2"/>
          <p:cNvSpPr>
            <a:spLocks noGrp="1"/>
          </p:cNvSpPr>
          <p:nvPr>
            <p:ph idx="1"/>
          </p:nvPr>
        </p:nvSpPr>
        <p:spPr/>
        <p:txBody>
          <a:bodyPr/>
          <a:lstStyle/>
          <a:p>
            <a:r>
              <a:rPr lang="de-DE" dirty="0"/>
              <a:t>Standards for Text Generation: RNN, LSTM, GRU</a:t>
            </a:r>
          </a:p>
          <a:p>
            <a:pPr marL="343080" indent="-342360">
              <a:buClr>
                <a:srgbClr val="000000"/>
              </a:buClr>
              <a:buFont typeface="Arial"/>
              <a:buChar char="•"/>
            </a:pPr>
            <a:r>
              <a:rPr lang="en-US" spc="-1" dirty="0">
                <a:solidFill>
                  <a:srgbClr val="000000"/>
                </a:solidFill>
                <a:uFill>
                  <a:solidFill>
                    <a:srgbClr val="FFFFFF"/>
                  </a:solidFill>
                </a:uFill>
              </a:rPr>
              <a:t>RNN has too short memory (vanishing </a:t>
            </a:r>
            <a:r>
              <a:rPr lang="en-US" spc="-1" dirty="0" err="1">
                <a:solidFill>
                  <a:srgbClr val="000000"/>
                </a:solidFill>
                <a:uFill>
                  <a:solidFill>
                    <a:srgbClr val="FFFFFF"/>
                  </a:solidFill>
                </a:uFill>
              </a:rPr>
              <a:t>Gradiant</a:t>
            </a:r>
            <a:r>
              <a:rPr lang="en-US" spc="-1" dirty="0">
                <a:solidFill>
                  <a:srgbClr val="000000"/>
                </a:solidFill>
                <a:uFill>
                  <a:solidFill>
                    <a:srgbClr val="FFFFFF"/>
                  </a:solidFill>
                </a:uFill>
              </a:rPr>
              <a:t>)</a:t>
            </a:r>
          </a:p>
          <a:p>
            <a:pPr marL="343080" indent="-342360">
              <a:buClr>
                <a:srgbClr val="000000"/>
              </a:buClr>
              <a:buFont typeface="Arial"/>
              <a:buChar char="•"/>
            </a:pPr>
            <a:r>
              <a:rPr lang="en-US" spc="-1" dirty="0">
                <a:solidFill>
                  <a:srgbClr val="000000"/>
                </a:solidFill>
                <a:uFill>
                  <a:solidFill>
                    <a:srgbClr val="FFFFFF"/>
                  </a:solidFill>
                </a:uFill>
              </a:rPr>
              <a:t>Beginning with LSTM (tutorial)</a:t>
            </a:r>
            <a:endParaRPr lang="en-US" sz="1800" spc="-1" dirty="0">
              <a:solidFill>
                <a:srgbClr val="000000"/>
              </a:solidFill>
              <a:uFill>
                <a:solidFill>
                  <a:srgbClr val="FFFFFF"/>
                </a:solidFill>
              </a:uFill>
              <a:latin typeface="Arial"/>
            </a:endParaRPr>
          </a:p>
          <a:p>
            <a:pPr marL="343080" indent="-342360">
              <a:buClr>
                <a:srgbClr val="000000"/>
              </a:buClr>
              <a:buFont typeface="Arial"/>
              <a:buChar char="•"/>
            </a:pPr>
            <a:r>
              <a:rPr lang="en-US" dirty="0"/>
              <a:t>Next</a:t>
            </a:r>
            <a:r>
              <a:rPr lang="en-US" spc="-1" dirty="0">
                <a:solidFill>
                  <a:srgbClr val="000000"/>
                </a:solidFill>
                <a:uFill>
                  <a:solidFill>
                    <a:srgbClr val="FFFFFF"/>
                  </a:solidFill>
                </a:uFill>
              </a:rPr>
              <a:t> step: GRU</a:t>
            </a:r>
            <a:endParaRPr lang="en-US" sz="1800" spc="-1" dirty="0">
              <a:solidFill>
                <a:srgbClr val="000000"/>
              </a:solidFill>
              <a:uFill>
                <a:solidFill>
                  <a:srgbClr val="FFFFFF"/>
                </a:solidFill>
              </a:uFill>
              <a:latin typeface="Arial"/>
            </a:endParaRPr>
          </a:p>
          <a:p>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Model : Deep LSTM</a:t>
            </a:r>
            <a:endParaRPr lang="en-US" sz="1800" b="0" strike="noStrike" spc="-1">
              <a:solidFill>
                <a:srgbClr val="000000"/>
              </a:solidFill>
              <a:uFill>
                <a:solidFill>
                  <a:srgbClr val="FFFFFF"/>
                </a:solidFill>
              </a:uFill>
              <a:latin typeface="Arial"/>
            </a:endParaRPr>
          </a:p>
        </p:txBody>
      </p:sp>
      <p:sp>
        <p:nvSpPr>
          <p:cNvPr id="110" name="CustomShape 2"/>
          <p:cNvSpPr/>
          <p:nvPr/>
        </p:nvSpPr>
        <p:spPr>
          <a:xfrm>
            <a:off x="3081896" y="4544480"/>
            <a:ext cx="365400" cy="365400"/>
          </a:xfrm>
          <a:prstGeom prst="ellipse">
            <a:avLst/>
          </a:prstGeom>
          <a:solidFill>
            <a:srgbClr val="000000"/>
          </a:solidFill>
          <a:ln>
            <a:solidFill>
              <a:srgbClr val="000000"/>
            </a:solidFill>
          </a:ln>
        </p:spPr>
        <p:style>
          <a:lnRef idx="0">
            <a:scrgbClr r="0" g="0" b="0"/>
          </a:lnRef>
          <a:fillRef idx="0">
            <a:scrgbClr r="0" g="0" b="0"/>
          </a:fillRef>
          <a:effectRef idx="0">
            <a:scrgbClr r="0" g="0" b="0"/>
          </a:effectRef>
          <a:fontRef idx="minor"/>
        </p:style>
      </p:sp>
      <p:sp>
        <p:nvSpPr>
          <p:cNvPr id="111" name="CustomShape 3"/>
          <p:cNvSpPr/>
          <p:nvPr/>
        </p:nvSpPr>
        <p:spPr>
          <a:xfrm>
            <a:off x="3081896" y="5184560"/>
            <a:ext cx="365400" cy="36540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12" name="Line 4"/>
          <p:cNvSpPr/>
          <p:nvPr/>
        </p:nvSpPr>
        <p:spPr>
          <a:xfrm flipV="1">
            <a:off x="3264776" y="4910240"/>
            <a:ext cx="360" cy="274320"/>
          </a:xfrm>
          <a:prstGeom prst="line">
            <a:avLst/>
          </a:prstGeom>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13" name="Line 5"/>
          <p:cNvSpPr/>
          <p:nvPr/>
        </p:nvSpPr>
        <p:spPr>
          <a:xfrm flipV="1">
            <a:off x="3264776" y="4274480"/>
            <a:ext cx="360" cy="274320"/>
          </a:xfrm>
          <a:prstGeom prst="line">
            <a:avLst/>
          </a:prstGeom>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15" name="CustomShape 7"/>
          <p:cNvSpPr/>
          <p:nvPr/>
        </p:nvSpPr>
        <p:spPr>
          <a:xfrm>
            <a:off x="3081896" y="3269000"/>
            <a:ext cx="365400" cy="365400"/>
          </a:xfrm>
          <a:prstGeom prst="ellipse">
            <a:avLst/>
          </a:prstGeom>
          <a:solidFill>
            <a:srgbClr val="808080"/>
          </a:solidFill>
          <a:ln>
            <a:solidFill>
              <a:srgbClr val="333333"/>
            </a:solidFill>
          </a:ln>
        </p:spPr>
        <p:style>
          <a:lnRef idx="0">
            <a:scrgbClr r="0" g="0" b="0"/>
          </a:lnRef>
          <a:fillRef idx="0">
            <a:scrgbClr r="0" g="0" b="0"/>
          </a:fillRef>
          <a:effectRef idx="0">
            <a:scrgbClr r="0" g="0" b="0"/>
          </a:effectRef>
          <a:fontRef idx="minor"/>
        </p:style>
      </p:sp>
      <p:sp>
        <p:nvSpPr>
          <p:cNvPr id="116" name="Line 8"/>
          <p:cNvSpPr/>
          <p:nvPr/>
        </p:nvSpPr>
        <p:spPr>
          <a:xfrm flipV="1">
            <a:off x="3264776" y="3634760"/>
            <a:ext cx="360" cy="274320"/>
          </a:xfrm>
          <a:prstGeom prst="line">
            <a:avLst/>
          </a:prstGeom>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17" name="CustomShape 9"/>
          <p:cNvSpPr/>
          <p:nvPr/>
        </p:nvSpPr>
        <p:spPr>
          <a:xfrm>
            <a:off x="3081896" y="2628920"/>
            <a:ext cx="365400" cy="365400"/>
          </a:xfrm>
          <a:prstGeom prst="ellipse">
            <a:avLst/>
          </a:prstGeom>
          <a:solidFill>
            <a:srgbClr val="0066CC"/>
          </a:solidFill>
          <a:ln>
            <a:solidFill>
              <a:srgbClr val="000080"/>
            </a:solidFill>
          </a:ln>
        </p:spPr>
        <p:style>
          <a:lnRef idx="0">
            <a:scrgbClr r="0" g="0" b="0"/>
          </a:lnRef>
          <a:fillRef idx="0">
            <a:scrgbClr r="0" g="0" b="0"/>
          </a:fillRef>
          <a:effectRef idx="0">
            <a:scrgbClr r="0" g="0" b="0"/>
          </a:effectRef>
          <a:fontRef idx="minor"/>
        </p:style>
      </p:sp>
      <p:sp>
        <p:nvSpPr>
          <p:cNvPr id="118" name="Line 10"/>
          <p:cNvSpPr/>
          <p:nvPr/>
        </p:nvSpPr>
        <p:spPr>
          <a:xfrm flipV="1">
            <a:off x="3264776" y="2994680"/>
            <a:ext cx="360" cy="274320"/>
          </a:xfrm>
          <a:prstGeom prst="line">
            <a:avLst/>
          </a:prstGeom>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19" name="CustomShape 11"/>
          <p:cNvSpPr/>
          <p:nvPr/>
        </p:nvSpPr>
        <p:spPr>
          <a:xfrm>
            <a:off x="3081896" y="1988840"/>
            <a:ext cx="365400" cy="365400"/>
          </a:xfrm>
          <a:prstGeom prst="ellipse">
            <a:avLst/>
          </a:prstGeom>
          <a:solidFill>
            <a:srgbClr val="009900"/>
          </a:solidFill>
          <a:ln>
            <a:solidFill>
              <a:srgbClr val="006600"/>
            </a:solidFill>
          </a:ln>
        </p:spPr>
        <p:style>
          <a:lnRef idx="0">
            <a:scrgbClr r="0" g="0" b="0"/>
          </a:lnRef>
          <a:fillRef idx="0">
            <a:scrgbClr r="0" g="0" b="0"/>
          </a:fillRef>
          <a:effectRef idx="0">
            <a:scrgbClr r="0" g="0" b="0"/>
          </a:effectRef>
          <a:fontRef idx="minor"/>
        </p:style>
      </p:sp>
      <p:sp>
        <p:nvSpPr>
          <p:cNvPr id="120" name="Line 12"/>
          <p:cNvSpPr/>
          <p:nvPr/>
        </p:nvSpPr>
        <p:spPr>
          <a:xfrm flipV="1">
            <a:off x="3264776" y="2354600"/>
            <a:ext cx="360" cy="274320"/>
          </a:xfrm>
          <a:prstGeom prst="line">
            <a:avLst/>
          </a:prstGeom>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21" name="CustomShape 13"/>
          <p:cNvSpPr/>
          <p:nvPr/>
        </p:nvSpPr>
        <p:spPr>
          <a:xfrm>
            <a:off x="3081896" y="2628920"/>
            <a:ext cx="3654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dirty="0">
                <a:solidFill>
                  <a:srgbClr val="000000"/>
                </a:solidFill>
                <a:uFill>
                  <a:solidFill>
                    <a:srgbClr val="FFFFFF"/>
                  </a:solidFill>
                </a:uFill>
                <a:latin typeface="Arial"/>
                <a:ea typeface="Arial"/>
              </a:rPr>
              <a:t>σ</a:t>
            </a:r>
            <a:endParaRPr lang="en-US" sz="1800" b="0" strike="noStrike" spc="-1" dirty="0">
              <a:solidFill>
                <a:srgbClr val="000000"/>
              </a:solidFill>
              <a:uFill>
                <a:solidFill>
                  <a:srgbClr val="FFFFFF"/>
                </a:solidFill>
              </a:uFill>
              <a:latin typeface="Arial"/>
            </a:endParaRPr>
          </a:p>
        </p:txBody>
      </p:sp>
      <p:sp>
        <p:nvSpPr>
          <p:cNvPr id="122" name="CustomShape 14"/>
          <p:cNvSpPr/>
          <p:nvPr/>
        </p:nvSpPr>
        <p:spPr>
          <a:xfrm flipV="1">
            <a:off x="3394376" y="4597760"/>
            <a:ext cx="360" cy="259200"/>
          </a:xfrm>
          <a:prstGeom prst="curvedConnector3">
            <a:avLst>
              <a:gd name="adj1" fmla="val 50000"/>
            </a:avLst>
          </a:prstGeom>
          <a:noFill/>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25" name="CustomShape 17"/>
          <p:cNvSpPr/>
          <p:nvPr/>
        </p:nvSpPr>
        <p:spPr>
          <a:xfrm>
            <a:off x="3081896" y="3909080"/>
            <a:ext cx="365400" cy="365400"/>
          </a:xfrm>
          <a:prstGeom prst="ellipse">
            <a:avLst/>
          </a:prstGeom>
          <a:solidFill>
            <a:srgbClr val="000000"/>
          </a:solidFill>
          <a:ln>
            <a:solidFill>
              <a:srgbClr val="000000"/>
            </a:solidFill>
          </a:ln>
        </p:spPr>
        <p:style>
          <a:lnRef idx="0">
            <a:scrgbClr r="0" g="0" b="0"/>
          </a:lnRef>
          <a:fillRef idx="0">
            <a:scrgbClr r="0" g="0" b="0"/>
          </a:fillRef>
          <a:effectRef idx="0">
            <a:scrgbClr r="0" g="0" b="0"/>
          </a:effectRef>
          <a:fontRef idx="minor"/>
        </p:style>
      </p:sp>
      <p:sp>
        <p:nvSpPr>
          <p:cNvPr id="126" name="CustomShape 18"/>
          <p:cNvSpPr/>
          <p:nvPr/>
        </p:nvSpPr>
        <p:spPr>
          <a:xfrm flipV="1">
            <a:off x="3394376" y="3962360"/>
            <a:ext cx="360" cy="259200"/>
          </a:xfrm>
          <a:prstGeom prst="curvedConnector3">
            <a:avLst>
              <a:gd name="adj1" fmla="val 50000"/>
            </a:avLst>
          </a:prstGeom>
          <a:noFill/>
          <a:ln w="18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27" name="CustomShape 19"/>
          <p:cNvSpPr/>
          <p:nvPr/>
        </p:nvSpPr>
        <p:spPr>
          <a:xfrm>
            <a:off x="3630536" y="3904400"/>
            <a:ext cx="3654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solidFill>
                  <a:srgbClr val="000000"/>
                </a:solidFill>
                <a:uFill>
                  <a:solidFill>
                    <a:srgbClr val="FFFFFF"/>
                  </a:solidFill>
                </a:uFill>
                <a:latin typeface="Arial"/>
                <a:ea typeface="Arial"/>
              </a:rPr>
              <a:t>t</a:t>
            </a:r>
            <a:endParaRPr lang="en-US" sz="1800" b="0" strike="noStrike" spc="-1">
              <a:solidFill>
                <a:srgbClr val="000000"/>
              </a:solidFill>
              <a:uFill>
                <a:solidFill>
                  <a:srgbClr val="FFFFFF"/>
                </a:solidFill>
              </a:uFill>
              <a:latin typeface="Arial"/>
            </a:endParaRPr>
          </a:p>
        </p:txBody>
      </p:sp>
      <p:sp>
        <p:nvSpPr>
          <p:cNvPr id="128" name="CustomShape 20"/>
          <p:cNvSpPr/>
          <p:nvPr/>
        </p:nvSpPr>
        <p:spPr>
          <a:xfrm>
            <a:off x="1710296" y="5184560"/>
            <a:ext cx="12798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solidFill>
                  <a:srgbClr val="000000"/>
                </a:solidFill>
                <a:uFill>
                  <a:solidFill>
                    <a:srgbClr val="FFFFFF"/>
                  </a:solidFill>
                </a:uFill>
                <a:latin typeface="Arial"/>
                <a:ea typeface="Arial"/>
              </a:rPr>
              <a:t>Input</a:t>
            </a:r>
            <a:endParaRPr lang="en-US" sz="1800" b="0" strike="noStrike" spc="-1">
              <a:solidFill>
                <a:srgbClr val="000000"/>
              </a:solidFill>
              <a:uFill>
                <a:solidFill>
                  <a:srgbClr val="FFFFFF"/>
                </a:solidFill>
              </a:uFill>
              <a:latin typeface="Arial"/>
            </a:endParaRPr>
          </a:p>
        </p:txBody>
      </p:sp>
      <p:sp>
        <p:nvSpPr>
          <p:cNvPr id="129" name="CustomShape 21"/>
          <p:cNvSpPr/>
          <p:nvPr/>
        </p:nvSpPr>
        <p:spPr>
          <a:xfrm>
            <a:off x="1618676" y="4106180"/>
            <a:ext cx="127980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pc="-1" dirty="0">
                <a:solidFill>
                  <a:srgbClr val="000000"/>
                </a:solidFill>
                <a:uFill>
                  <a:solidFill>
                    <a:srgbClr val="FFFFFF"/>
                  </a:solidFill>
                </a:uFill>
                <a:latin typeface="Arial"/>
                <a:ea typeface="Arial"/>
              </a:rPr>
              <a:t>2</a:t>
            </a:r>
            <a:r>
              <a:rPr lang="en-US" sz="1800" b="0" strike="noStrike" spc="-1" dirty="0">
                <a:solidFill>
                  <a:srgbClr val="000000"/>
                </a:solidFill>
                <a:uFill>
                  <a:solidFill>
                    <a:srgbClr val="FFFFFF"/>
                  </a:solidFill>
                </a:uFill>
                <a:latin typeface="Arial"/>
                <a:ea typeface="Arial"/>
              </a:rPr>
              <a:t> LSTM</a:t>
            </a:r>
            <a:endParaRPr lang="en-US" sz="1800" b="0" strike="noStrike" spc="-1" dirty="0">
              <a:solidFill>
                <a:srgbClr val="000000"/>
              </a:solidFill>
              <a:uFill>
                <a:solidFill>
                  <a:srgbClr val="FFFFFF"/>
                </a:solidFill>
              </a:uFill>
              <a:latin typeface="Arial"/>
            </a:endParaRPr>
          </a:p>
          <a:p>
            <a:r>
              <a:rPr lang="en-US" sz="1800" b="0" strike="noStrike" spc="-1" dirty="0">
                <a:solidFill>
                  <a:srgbClr val="000000"/>
                </a:solidFill>
                <a:uFill>
                  <a:solidFill>
                    <a:srgbClr val="FFFFFF"/>
                  </a:solidFill>
                </a:uFill>
                <a:latin typeface="Arial"/>
                <a:ea typeface="Arial"/>
              </a:rPr>
              <a:t>   layers</a:t>
            </a:r>
            <a:endParaRPr lang="en-US" sz="1800" b="0" strike="noStrike" spc="-1" dirty="0">
              <a:solidFill>
                <a:srgbClr val="000000"/>
              </a:solidFill>
              <a:uFill>
                <a:solidFill>
                  <a:srgbClr val="FFFFFF"/>
                </a:solidFill>
              </a:uFill>
              <a:latin typeface="Arial"/>
            </a:endParaRPr>
          </a:p>
        </p:txBody>
      </p:sp>
      <p:sp>
        <p:nvSpPr>
          <p:cNvPr id="130" name="CustomShape 22"/>
          <p:cNvSpPr/>
          <p:nvPr/>
        </p:nvSpPr>
        <p:spPr>
          <a:xfrm>
            <a:off x="1618856" y="3266030"/>
            <a:ext cx="137124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dirty="0">
                <a:solidFill>
                  <a:srgbClr val="000000"/>
                </a:solidFill>
                <a:uFill>
                  <a:solidFill>
                    <a:srgbClr val="FFFFFF"/>
                  </a:solidFill>
                </a:uFill>
                <a:latin typeface="Arial"/>
                <a:ea typeface="Arial"/>
              </a:rPr>
              <a:t>Dense layer</a:t>
            </a:r>
            <a:endParaRPr lang="en-US" sz="1800" b="0" strike="noStrike" spc="-1" dirty="0">
              <a:solidFill>
                <a:srgbClr val="000000"/>
              </a:solidFill>
              <a:uFill>
                <a:solidFill>
                  <a:srgbClr val="FFFFFF"/>
                </a:solidFill>
              </a:uFill>
              <a:latin typeface="Arial"/>
            </a:endParaRPr>
          </a:p>
        </p:txBody>
      </p:sp>
      <p:sp>
        <p:nvSpPr>
          <p:cNvPr id="131" name="CustomShape 23"/>
          <p:cNvSpPr/>
          <p:nvPr/>
        </p:nvSpPr>
        <p:spPr>
          <a:xfrm>
            <a:off x="1606516" y="2563220"/>
            <a:ext cx="137124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dirty="0">
                <a:solidFill>
                  <a:srgbClr val="000000"/>
                </a:solidFill>
                <a:uFill>
                  <a:solidFill>
                    <a:srgbClr val="FFFFFF"/>
                  </a:solidFill>
                </a:uFill>
                <a:latin typeface="Arial"/>
                <a:ea typeface="Arial"/>
              </a:rPr>
              <a:t>Activation</a:t>
            </a:r>
            <a:endParaRPr lang="en-US" sz="1800" b="0" strike="noStrike" spc="-1" dirty="0">
              <a:solidFill>
                <a:srgbClr val="000000"/>
              </a:solidFill>
              <a:uFill>
                <a:solidFill>
                  <a:srgbClr val="FFFFFF"/>
                </a:solidFill>
              </a:uFill>
              <a:latin typeface="Arial"/>
            </a:endParaRPr>
          </a:p>
          <a:p>
            <a:r>
              <a:rPr lang="en-US" sz="1800" b="0" strike="noStrike" spc="-1" dirty="0">
                <a:solidFill>
                  <a:srgbClr val="000000"/>
                </a:solidFill>
                <a:uFill>
                  <a:solidFill>
                    <a:srgbClr val="FFFFFF"/>
                  </a:solidFill>
                </a:uFill>
                <a:latin typeface="Arial"/>
                <a:ea typeface="Arial"/>
              </a:rPr>
              <a:t>(</a:t>
            </a:r>
            <a:r>
              <a:rPr lang="en-US" sz="1800" b="0" strike="noStrike" spc="-1" dirty="0" err="1">
                <a:solidFill>
                  <a:srgbClr val="000000"/>
                </a:solidFill>
                <a:uFill>
                  <a:solidFill>
                    <a:srgbClr val="FFFFFF"/>
                  </a:solidFill>
                </a:uFill>
                <a:latin typeface="Arial"/>
                <a:ea typeface="Arial"/>
              </a:rPr>
              <a:t>Softmax</a:t>
            </a:r>
            <a:r>
              <a:rPr lang="en-US" sz="1800" b="0" strike="noStrike" spc="-1" dirty="0">
                <a:solidFill>
                  <a:srgbClr val="000000"/>
                </a:solidFill>
                <a:uFill>
                  <a:solidFill>
                    <a:srgbClr val="FFFFFF"/>
                  </a:solidFill>
                </a:uFill>
                <a:latin typeface="Arial"/>
                <a:ea typeface="Arial"/>
              </a:rPr>
              <a:t>)</a:t>
            </a:r>
            <a:endParaRPr lang="en-US" sz="1800" b="0" strike="noStrike" spc="-1" dirty="0">
              <a:solidFill>
                <a:srgbClr val="000000"/>
              </a:solidFill>
              <a:uFill>
                <a:solidFill>
                  <a:srgbClr val="FFFFFF"/>
                </a:solidFill>
              </a:uFill>
              <a:latin typeface="Arial"/>
            </a:endParaRPr>
          </a:p>
        </p:txBody>
      </p:sp>
      <p:sp>
        <p:nvSpPr>
          <p:cNvPr id="132" name="CustomShape 24"/>
          <p:cNvSpPr/>
          <p:nvPr/>
        </p:nvSpPr>
        <p:spPr>
          <a:xfrm>
            <a:off x="1619672" y="2026640"/>
            <a:ext cx="137124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dirty="0">
                <a:solidFill>
                  <a:srgbClr val="000000"/>
                </a:solidFill>
                <a:uFill>
                  <a:solidFill>
                    <a:srgbClr val="FFFFFF"/>
                  </a:solidFill>
                </a:uFill>
                <a:latin typeface="Arial"/>
                <a:ea typeface="Arial"/>
              </a:rPr>
              <a:t>Output</a:t>
            </a:r>
            <a:endParaRPr lang="en-US" sz="1800" b="0" strike="noStrike" spc="-1" dirty="0">
              <a:solidFill>
                <a:srgbClr val="000000"/>
              </a:solidFill>
              <a:uFill>
                <a:solidFill>
                  <a:srgbClr val="FFFFFF"/>
                </a:solidFill>
              </a:uFill>
              <a:latin typeface="Arial"/>
            </a:endParaRPr>
          </a:p>
        </p:txBody>
      </p:sp>
      <p:sp>
        <p:nvSpPr>
          <p:cNvPr id="133" name="CustomShape 25"/>
          <p:cNvSpPr/>
          <p:nvPr/>
        </p:nvSpPr>
        <p:spPr>
          <a:xfrm>
            <a:off x="2624696" y="3904400"/>
            <a:ext cx="365400" cy="1005480"/>
          </a:xfrm>
          <a:custGeom>
            <a:avLst/>
            <a:gdLst/>
            <a:ahLst/>
            <a:cxnLst/>
            <a:rect l="l" t="t" r="r" b="b"/>
            <a:pathLst>
              <a:path w="1018" h="4066">
                <a:moveTo>
                  <a:pt x="1017" y="0"/>
                </a:moveTo>
                <a:cubicBezTo>
                  <a:pt x="762" y="0"/>
                  <a:pt x="508" y="169"/>
                  <a:pt x="508" y="338"/>
                </a:cubicBezTo>
                <a:lnTo>
                  <a:pt x="508" y="1693"/>
                </a:lnTo>
                <a:cubicBezTo>
                  <a:pt x="508" y="1863"/>
                  <a:pt x="254" y="2032"/>
                  <a:pt x="0" y="2032"/>
                </a:cubicBezTo>
                <a:cubicBezTo>
                  <a:pt x="254" y="2032"/>
                  <a:pt x="508" y="2201"/>
                  <a:pt x="508" y="2371"/>
                </a:cubicBezTo>
                <a:lnTo>
                  <a:pt x="508" y="3726"/>
                </a:lnTo>
                <a:cubicBezTo>
                  <a:pt x="508" y="3895"/>
                  <a:pt x="762" y="4065"/>
                  <a:pt x="1017" y="4065"/>
                </a:cubicBezTo>
              </a:path>
            </a:pathLst>
          </a:custGeom>
          <a:noFill/>
          <a:ln w="18000">
            <a:solidFill>
              <a:srgbClr val="000000"/>
            </a:solidFill>
            <a:round/>
          </a:ln>
        </p:spPr>
        <p:style>
          <a:lnRef idx="0">
            <a:scrgbClr r="0" g="0" b="0"/>
          </a:lnRef>
          <a:fillRef idx="0">
            <a:scrgbClr r="0" g="0" b="0"/>
          </a:fillRef>
          <a:effectRef idx="0">
            <a:scrgbClr r="0" g="0" b="0"/>
          </a:effectRef>
          <a:fontRef idx="minor"/>
        </p:style>
      </p:sp>
      <p:sp>
        <p:nvSpPr>
          <p:cNvPr id="134" name="CustomShape 26"/>
          <p:cNvSpPr/>
          <p:nvPr/>
        </p:nvSpPr>
        <p:spPr>
          <a:xfrm>
            <a:off x="3995936" y="1856128"/>
            <a:ext cx="438876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pP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pPr>
            <a:endParaRPr lang="en-US" spc="-1" dirty="0">
              <a:solidFill>
                <a:srgbClr val="000000"/>
              </a:solidFill>
              <a:uFill>
                <a:solidFill>
                  <a:srgbClr val="FFFFFF"/>
                </a:solidFill>
              </a:uFill>
              <a:latin typeface="Arial"/>
            </a:endParaRPr>
          </a:p>
          <a:p>
            <a:pPr marL="343080" indent="-342360">
              <a:lnSpc>
                <a:spcPct val="100000"/>
              </a:lnSpc>
              <a:buClr>
                <a:srgbClr val="000000"/>
              </a:buClr>
            </a:pP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pPr>
            <a:r>
              <a:rPr lang="en-US" sz="3200" b="0" strike="noStrike" spc="-1" dirty="0">
                <a:solidFill>
                  <a:srgbClr val="000000"/>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Dense Layer: Time Distributed</a:t>
            </a: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3200" b="0" strike="noStrike" spc="-1" dirty="0">
                <a:solidFill>
                  <a:srgbClr val="000000"/>
                </a:solidFill>
                <a:uFill>
                  <a:solidFill>
                    <a:srgbClr val="FFFFFF"/>
                  </a:solidFill>
                </a:uFill>
                <a:latin typeface="Calibri"/>
              </a:rPr>
              <a:t>LSTM: capacity=500</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cxnSp>
        <p:nvCxnSpPr>
          <p:cNvPr id="135" name="Line 27"/>
          <p:cNvCxnSpPr>
            <a:stCxn id="122" idx="0"/>
            <a:endCxn id="122" idx="1"/>
          </p:cNvCxnSpPr>
          <p:nvPr/>
        </p:nvCxnSpPr>
        <p:spPr>
          <a:xfrm flipV="1">
            <a:off x="3394736" y="4597760"/>
            <a:ext cx="360" cy="259560"/>
          </a:xfrm>
          <a:prstGeom prst="curvedConnector3">
            <a:avLst>
              <a:gd name="adj1" fmla="val 70605556"/>
            </a:avLst>
          </a:prstGeom>
          <a:ln w="18360">
            <a:solidFill>
              <a:srgbClr val="000000"/>
            </a:solidFill>
            <a:round/>
            <a:tailEnd type="triangle" w="med" len="med"/>
          </a:ln>
        </p:spPr>
      </p:cxnSp>
      <p:cxnSp>
        <p:nvCxnSpPr>
          <p:cNvPr id="137" name="Line 29"/>
          <p:cNvCxnSpPr/>
          <p:nvPr/>
        </p:nvCxnSpPr>
        <p:spPr>
          <a:xfrm flipV="1">
            <a:off x="3394736" y="3962360"/>
            <a:ext cx="360" cy="259560"/>
          </a:xfrm>
          <a:prstGeom prst="curvedConnector3">
            <a:avLst>
              <a:gd name="adj1" fmla="val 63550000"/>
            </a:avLst>
          </a:prstGeom>
          <a:ln w="18360">
            <a:solidFill>
              <a:srgbClr val="000000"/>
            </a:solidFill>
            <a:round/>
            <a:tailEnd type="triangle" w="med" len="med"/>
          </a:ln>
        </p:spPr>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Results</a:t>
            </a:r>
            <a:r>
              <a:rPr lang="de-DE" dirty="0"/>
              <a:t>: </a:t>
            </a:r>
            <a:r>
              <a:rPr lang="de-DE" dirty="0" err="1"/>
              <a:t>Losses</a:t>
            </a:r>
            <a:endParaRPr lang="de-DE" dirty="0"/>
          </a:p>
        </p:txBody>
      </p:sp>
      <p:graphicFrame>
        <p:nvGraphicFramePr>
          <p:cNvPr id="3" name="Graf 2">
            <a:extLst>
              <a:ext uri="{FF2B5EF4-FFF2-40B4-BE49-F238E27FC236}">
                <a16:creationId xmlns:a16="http://schemas.microsoft.com/office/drawing/2014/main" id="{CDB21DFF-BCCE-4E7F-8F41-430D329EABEB}"/>
              </a:ext>
            </a:extLst>
          </p:cNvPr>
          <p:cNvGraphicFramePr/>
          <p:nvPr/>
        </p:nvGraphicFramePr>
        <p:xfrm>
          <a:off x="642910" y="1357298"/>
          <a:ext cx="7700985" cy="480061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91</TotalTime>
  <Words>1317</Words>
  <Application>Microsoft Office PowerPoint</Application>
  <PresentationFormat>Předvádění na obrazovce (4:3)</PresentationFormat>
  <Paragraphs>119</Paragraphs>
  <Slides>17</Slides>
  <Notes>8</Notes>
  <HiddenSlides>0</HiddenSlides>
  <MMClips>0</MMClips>
  <ScaleCrop>false</ScaleCrop>
  <HeadingPairs>
    <vt:vector size="6" baseType="variant">
      <vt:variant>
        <vt:lpstr>Použitá písma</vt:lpstr>
      </vt:variant>
      <vt:variant>
        <vt:i4>2</vt:i4>
      </vt:variant>
      <vt:variant>
        <vt:lpstr>Motiv</vt:lpstr>
      </vt:variant>
      <vt:variant>
        <vt:i4>1</vt:i4>
      </vt:variant>
      <vt:variant>
        <vt:lpstr>Nadpisy snímků</vt:lpstr>
      </vt:variant>
      <vt:variant>
        <vt:i4>17</vt:i4>
      </vt:variant>
    </vt:vector>
  </HeadingPairs>
  <TitlesOfParts>
    <vt:vector size="20" baseType="lpstr">
      <vt:lpstr>Arial</vt:lpstr>
      <vt:lpstr>Calibri</vt:lpstr>
      <vt:lpstr>Office Theme</vt:lpstr>
      <vt:lpstr>Creative Writing 101  Machines Expressing their thoughts</vt:lpstr>
      <vt:lpstr>Intro</vt:lpstr>
      <vt:lpstr>Plan</vt:lpstr>
      <vt:lpstr>Sources</vt:lpstr>
      <vt:lpstr>From Dream to Reality</vt:lpstr>
      <vt:lpstr>System Setup</vt:lpstr>
      <vt:lpstr>Model</vt:lpstr>
      <vt:lpstr>Prezentace aplikace PowerPoint</vt:lpstr>
      <vt:lpstr>Results: Losses</vt:lpstr>
      <vt:lpstr>Results: The Lord of the Rings</vt:lpstr>
      <vt:lpstr>Results: Sentences</vt:lpstr>
      <vt:lpstr>Results: Sentences</vt:lpstr>
      <vt:lpstr>Results: Sentences</vt:lpstr>
      <vt:lpstr>Results: Sentences</vt:lpstr>
      <vt:lpstr>Conclusion</vt:lpstr>
      <vt:lpstr>Prospect/Perspective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Writing 101  Machines Expressing their thoughts</dc:title>
  <dc:creator>Karl</dc:creator>
  <cp:lastModifiedBy>Suchomel, Tomas</cp:lastModifiedBy>
  <cp:revision>53</cp:revision>
  <dcterms:created xsi:type="dcterms:W3CDTF">2017-12-02T23:15:18Z</dcterms:created>
  <dcterms:modified xsi:type="dcterms:W3CDTF">2017-12-12T14:09:49Z</dcterms:modified>
</cp:coreProperties>
</file>