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olors1.xml" ContentType="application/vnd.ms-office.chartcolorstyle+xml"/>
  <Override PartName="/ppt/slideLayouts/slideLayout10.xml" ContentType="application/vnd.openxmlformats-officedocument.presentationml.slideLayout+xml"/>
  <Default Extension="xlsx" ContentType="application/vnd.openxmlformats-officedocument.spreadsheetml.sheet"/>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charts/style1.xml" ContentType="application/vnd.ms-office.chart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2" r:id="rId7"/>
    <p:sldId id="263" r:id="rId8"/>
    <p:sldId id="268" r:id="rId9"/>
    <p:sldId id="265" r:id="rId10"/>
    <p:sldId id="270" r:id="rId11"/>
    <p:sldId id="271" r:id="rId12"/>
    <p:sldId id="272" r:id="rId13"/>
    <p:sldId id="273" r:id="rId14"/>
    <p:sldId id="269" r:id="rId15"/>
    <p:sldId id="267" r:id="rId16"/>
    <p:sldId id="266" r:id="rId17"/>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2" d="100"/>
          <a:sy n="102" d="100"/>
        </p:scale>
        <p:origin x="-23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Hoja_de_c_lculo_de_Microsoft_Excel1111.xlsx"/></Relationships>
</file>

<file path=ppt/charts/_rels/chart2.xml.rels><?xml version="1.0" encoding="UTF-8" standalone="yes"?>
<Relationships xmlns="http://schemas.openxmlformats.org/package/2006/relationships"><Relationship Id="rId1" Type="http://schemas.openxmlformats.org/officeDocument/2006/relationships/oleObject" Target="file:///D:\Sam\Wichtiges\Erasmus\DLAI\presentations\final_all_outputs\loss%20grap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de-DE"/>
  <c:chart>
    <c:title>
      <c:layout/>
      <c:spPr>
        <a:noFill/>
        <a:ln>
          <a:noFill/>
        </a:ln>
        <a:effectLst/>
      </c:spPr>
      <c:txPr>
        <a:bodyPr rot="0" spcFirstLastPara="1" vertOverflow="ellipsis" vert="horz" wrap="square" anchor="ctr" anchorCtr="1"/>
        <a:lstStyle/>
        <a:p>
          <a:pPr>
            <a:defRPr lang="es-ES" sz="2200" b="1" i="0" u="none" strike="noStrike" kern="1200" baseline="0">
              <a:solidFill>
                <a:schemeClr val="dk1">
                  <a:lumMod val="75000"/>
                  <a:lumOff val="25000"/>
                </a:schemeClr>
              </a:solidFill>
              <a:latin typeface="+mn-lt"/>
              <a:ea typeface="+mn-ea"/>
              <a:cs typeface="+mn-cs"/>
            </a:defRPr>
          </a:pPr>
          <a:endParaRPr lang="de-DE"/>
        </a:p>
      </c:txPr>
    </c:title>
    <c:plotArea>
      <c:layout/>
      <c:pieChart>
        <c:varyColors val="1"/>
        <c:ser>
          <c:idx val="0"/>
          <c:order val="0"/>
          <c:tx>
            <c:strRef>
              <c:f>Sheet1!$B$1</c:f>
              <c:strCache>
                <c:ptCount val="1"/>
                <c:pt idx="0">
                  <c:v>Time Consumption</c:v>
                </c:pt>
              </c:strCache>
            </c:strRef>
          </c:tx>
          <c:dPt>
            <c:idx val="0"/>
            <c:spPr>
              <a:solidFill>
                <a:schemeClr val="accent1"/>
              </a:solidFill>
              <a:ln>
                <a:noFill/>
              </a:ln>
              <a:effectLst>
                <a:outerShdw blurRad="254000" sx="102000" sy="102000" algn="ctr" rotWithShape="0">
                  <a:prstClr val="black">
                    <a:alpha val="20000"/>
                  </a:prstClr>
                </a:outerShdw>
              </a:effectLst>
            </c:spPr>
          </c:dPt>
          <c:dPt>
            <c:idx val="1"/>
            <c:spPr>
              <a:solidFill>
                <a:schemeClr val="accent2"/>
              </a:solidFill>
              <a:ln>
                <a:noFill/>
              </a:ln>
              <a:effectLst>
                <a:outerShdw blurRad="254000" sx="102000" sy="102000" algn="ctr" rotWithShape="0">
                  <a:prstClr val="black">
                    <a:alpha val="20000"/>
                  </a:prstClr>
                </a:outerShdw>
              </a:effectLst>
            </c:spPr>
          </c:dPt>
          <c:dPt>
            <c:idx val="2"/>
            <c:spPr>
              <a:solidFill>
                <a:schemeClr val="accent3"/>
              </a:solidFill>
              <a:ln>
                <a:noFill/>
              </a:ln>
              <a:effectLst>
                <a:outerShdw blurRad="254000" sx="102000" sy="102000" algn="ctr" rotWithShape="0">
                  <a:prstClr val="black">
                    <a:alpha val="20000"/>
                  </a:prstClr>
                </a:outerShdw>
              </a:effectLst>
            </c:spPr>
          </c:dPt>
          <c:dPt>
            <c:idx val="3"/>
            <c:spPr>
              <a:solidFill>
                <a:schemeClr val="accent4"/>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lang="es-ES" sz="1330" b="1" i="0" u="none" strike="noStrike" kern="1200" baseline="0">
                    <a:solidFill>
                      <a:schemeClr val="lt1"/>
                    </a:solidFill>
                    <a:latin typeface="+mn-lt"/>
                    <a:ea typeface="+mn-ea"/>
                    <a:cs typeface="+mn-cs"/>
                  </a:defRPr>
                </a:pPr>
                <a:endParaRPr lang="de-DE"/>
              </a:p>
            </c:txPr>
            <c:dLblPos val="ctr"/>
            <c:showPercent val="1"/>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Sheet1!$A$2:$A$5</c:f>
              <c:strCache>
                <c:ptCount val="4"/>
                <c:pt idx="0">
                  <c:v> Research</c:v>
                </c:pt>
                <c:pt idx="1">
                  <c:v> Setting up the System</c:v>
                </c:pt>
                <c:pt idx="2">
                  <c:v> Work with the machine</c:v>
                </c:pt>
                <c:pt idx="3">
                  <c:v> Text Preparation</c:v>
                </c:pt>
              </c:strCache>
            </c:strRef>
          </c:cat>
          <c:val>
            <c:numRef>
              <c:f>Sheet1!$B$2:$B$5</c:f>
              <c:numCache>
                <c:formatCode>General</c:formatCode>
                <c:ptCount val="4"/>
                <c:pt idx="0">
                  <c:v>5</c:v>
                </c:pt>
                <c:pt idx="1">
                  <c:v>80</c:v>
                </c:pt>
                <c:pt idx="2">
                  <c:v>5</c:v>
                </c:pt>
                <c:pt idx="3">
                  <c:v>10</c:v>
                </c:pt>
              </c:numCache>
            </c:numRef>
          </c:val>
        </c:ser>
        <c:dLbls>
          <c:showPercent val="1"/>
        </c:dLbls>
        <c:firstSliceAng val="0"/>
      </c:pieChart>
      <c:spPr>
        <a:noFill/>
        <a:ln>
          <a:noFill/>
        </a:ln>
        <a:effectLst/>
      </c:spPr>
    </c:plotArea>
    <c:legend>
      <c:legendPos val="r"/>
      <c:layout/>
      <c:spPr>
        <a:solidFill>
          <a:schemeClr val="lt1">
            <a:lumMod val="95000"/>
            <a:alpha val="39000"/>
          </a:schemeClr>
        </a:solidFill>
        <a:ln>
          <a:noFill/>
        </a:ln>
        <a:effectLst/>
      </c:spPr>
      <c:txPr>
        <a:bodyPr rot="0" spcFirstLastPara="1" vertOverflow="ellipsis" vert="horz" wrap="square" anchor="ctr" anchorCtr="1"/>
        <a:lstStyle/>
        <a:p>
          <a:pPr>
            <a:defRPr lang="es-ES" sz="1400" b="0" i="0" u="none" strike="noStrike" kern="1200" baseline="0">
              <a:solidFill>
                <a:schemeClr val="dk1">
                  <a:lumMod val="75000"/>
                  <a:lumOff val="25000"/>
                </a:schemeClr>
              </a:solidFill>
              <a:latin typeface="+mn-lt"/>
              <a:ea typeface="+mn-ea"/>
              <a:cs typeface="+mn-cs"/>
            </a:defRPr>
          </a:pPr>
          <a:endParaRPr lang="de-DE"/>
        </a:p>
      </c:txPr>
    </c:legend>
    <c:plotVisOnly val="1"/>
    <c:dispBlanksAs val="zero"/>
  </c:chart>
  <c:spPr>
    <a:noFill/>
    <a:ln w="9525" cap="flat" cmpd="sng" algn="ctr">
      <a:solidFill>
        <a:schemeClr val="dk1">
          <a:lumMod val="25000"/>
          <a:lumOff val="75000"/>
        </a:schemeClr>
      </a:solidFill>
      <a:round/>
    </a:ln>
    <a:effectLst/>
  </c:spPr>
  <c:txPr>
    <a:bodyPr/>
    <a:lstStyle/>
    <a:p>
      <a:pPr>
        <a:defRPr/>
      </a:pPr>
      <a:endParaRPr lang="de-DE"/>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de-DE"/>
  <c:chart>
    <c:autoTitleDeleted val="1"/>
    <c:plotArea>
      <c:layout>
        <c:manualLayout>
          <c:layoutTarget val="inner"/>
          <c:xMode val="edge"/>
          <c:yMode val="edge"/>
          <c:x val="6.6600752575830896E-2"/>
          <c:y val="8.8504517058032736E-2"/>
          <c:w val="0.8991094236197833"/>
          <c:h val="0.80423490434451961"/>
        </c:manualLayout>
      </c:layout>
      <c:scatterChart>
        <c:scatterStyle val="smoothMarker"/>
        <c:ser>
          <c:idx val="0"/>
          <c:order val="0"/>
          <c:tx>
            <c:v>letter by letter</c:v>
          </c:tx>
          <c:spPr>
            <a:ln w="19050" cap="rnd">
              <a:solidFill>
                <a:schemeClr val="accent1"/>
              </a:solidFill>
              <a:round/>
            </a:ln>
            <a:effectLst/>
          </c:spPr>
          <c:marker>
            <c:symbol val="none"/>
          </c:marker>
          <c:xVal>
            <c:numRef>
              <c:f>List1!$A$2:$A$201</c:f>
              <c:numCache>
                <c:formatCode>General</c:formatCode>
                <c:ptCount val="2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numCache>
            </c:numRef>
          </c:xVal>
          <c:yVal>
            <c:numRef>
              <c:f>List1!$B$2:$B$201</c:f>
              <c:numCache>
                <c:formatCode>General</c:formatCode>
                <c:ptCount val="200"/>
                <c:pt idx="0">
                  <c:v>1.7694000000000001</c:v>
                </c:pt>
                <c:pt idx="1">
                  <c:v>1.3196999999999997</c:v>
                </c:pt>
                <c:pt idx="2">
                  <c:v>1.2354999999999996</c:v>
                </c:pt>
                <c:pt idx="3">
                  <c:v>1.1869000000000001</c:v>
                </c:pt>
                <c:pt idx="4">
                  <c:v>1.1496999999999995</c:v>
                </c:pt>
                <c:pt idx="5">
                  <c:v>1.1177999999999995</c:v>
                </c:pt>
                <c:pt idx="6">
                  <c:v>1.0885</c:v>
                </c:pt>
                <c:pt idx="7">
                  <c:v>1.0605</c:v>
                </c:pt>
                <c:pt idx="8">
                  <c:v>1.0335999999999996</c:v>
                </c:pt>
                <c:pt idx="9">
                  <c:v>1.0077999999999996</c:v>
                </c:pt>
                <c:pt idx="10">
                  <c:v>0.98309999999999997</c:v>
                </c:pt>
                <c:pt idx="11">
                  <c:v>0.95950000000000002</c:v>
                </c:pt>
                <c:pt idx="12">
                  <c:v>0.93720000000000003</c:v>
                </c:pt>
                <c:pt idx="13">
                  <c:v>0.91620000000000001</c:v>
                </c:pt>
                <c:pt idx="14">
                  <c:v>0.89700000000000024</c:v>
                </c:pt>
                <c:pt idx="15">
                  <c:v>0.87880000000000025</c:v>
                </c:pt>
                <c:pt idx="16">
                  <c:v>0.86230000000000018</c:v>
                </c:pt>
                <c:pt idx="17">
                  <c:v>0.84660000000000024</c:v>
                </c:pt>
                <c:pt idx="18">
                  <c:v>0.8329000000000002</c:v>
                </c:pt>
                <c:pt idx="19">
                  <c:v>0.81990000000000018</c:v>
                </c:pt>
                <c:pt idx="20">
                  <c:v>0.80800000000000005</c:v>
                </c:pt>
                <c:pt idx="21">
                  <c:v>0.79690000000000005</c:v>
                </c:pt>
                <c:pt idx="22">
                  <c:v>0.78669999999999995</c:v>
                </c:pt>
                <c:pt idx="23">
                  <c:v>0.77769999999999995</c:v>
                </c:pt>
                <c:pt idx="24">
                  <c:v>0.76880000000000026</c:v>
                </c:pt>
                <c:pt idx="25">
                  <c:v>0.76010000000000022</c:v>
                </c:pt>
                <c:pt idx="26">
                  <c:v>0.75280000000000025</c:v>
                </c:pt>
                <c:pt idx="27">
                  <c:v>0.74550000000000005</c:v>
                </c:pt>
                <c:pt idx="28">
                  <c:v>0.73839999999999995</c:v>
                </c:pt>
                <c:pt idx="29">
                  <c:v>0.73160000000000025</c:v>
                </c:pt>
                <c:pt idx="30">
                  <c:v>0.72520000000000018</c:v>
                </c:pt>
                <c:pt idx="31">
                  <c:v>0.71950000000000003</c:v>
                </c:pt>
                <c:pt idx="32">
                  <c:v>0.71370000000000022</c:v>
                </c:pt>
                <c:pt idx="33">
                  <c:v>0.70880000000000021</c:v>
                </c:pt>
                <c:pt idx="34">
                  <c:v>0.70340000000000003</c:v>
                </c:pt>
                <c:pt idx="35">
                  <c:v>0.69830000000000025</c:v>
                </c:pt>
                <c:pt idx="36">
                  <c:v>0.69340000000000024</c:v>
                </c:pt>
                <c:pt idx="37">
                  <c:v>0.68880000000000041</c:v>
                </c:pt>
                <c:pt idx="38">
                  <c:v>0.68440000000000023</c:v>
                </c:pt>
                <c:pt idx="39">
                  <c:v>0.67950000000000021</c:v>
                </c:pt>
                <c:pt idx="40">
                  <c:v>0.67530000000000023</c:v>
                </c:pt>
                <c:pt idx="41">
                  <c:v>0.67130000000000023</c:v>
                </c:pt>
                <c:pt idx="42">
                  <c:v>0.66730000000000023</c:v>
                </c:pt>
                <c:pt idx="43">
                  <c:v>0.6626000000000003</c:v>
                </c:pt>
                <c:pt idx="44">
                  <c:v>0.6586000000000003</c:v>
                </c:pt>
                <c:pt idx="45">
                  <c:v>0.65460000000000029</c:v>
                </c:pt>
                <c:pt idx="46">
                  <c:v>0.65130000000000021</c:v>
                </c:pt>
                <c:pt idx="47">
                  <c:v>0.64680000000000026</c:v>
                </c:pt>
                <c:pt idx="48">
                  <c:v>0.64359999999999995</c:v>
                </c:pt>
                <c:pt idx="49">
                  <c:v>0.63970000000000038</c:v>
                </c:pt>
                <c:pt idx="50">
                  <c:v>0.63590000000000024</c:v>
                </c:pt>
                <c:pt idx="51">
                  <c:v>0.63290000000000024</c:v>
                </c:pt>
                <c:pt idx="52">
                  <c:v>0.62830000000000019</c:v>
                </c:pt>
                <c:pt idx="53">
                  <c:v>0.62530000000000019</c:v>
                </c:pt>
                <c:pt idx="54">
                  <c:v>0.62190000000000023</c:v>
                </c:pt>
                <c:pt idx="55">
                  <c:v>0.61760000000000026</c:v>
                </c:pt>
                <c:pt idx="56">
                  <c:v>0.61490000000000022</c:v>
                </c:pt>
                <c:pt idx="57">
                  <c:v>0.61160000000000025</c:v>
                </c:pt>
                <c:pt idx="58">
                  <c:v>0.60860000000000025</c:v>
                </c:pt>
                <c:pt idx="59">
                  <c:v>0.60540000000000005</c:v>
                </c:pt>
                <c:pt idx="60">
                  <c:v>0.60229999999999995</c:v>
                </c:pt>
                <c:pt idx="61">
                  <c:v>0.59850000000000003</c:v>
                </c:pt>
                <c:pt idx="62">
                  <c:v>0.59510000000000018</c:v>
                </c:pt>
                <c:pt idx="63">
                  <c:v>0.59200000000000019</c:v>
                </c:pt>
                <c:pt idx="64">
                  <c:v>0.58980000000000021</c:v>
                </c:pt>
                <c:pt idx="65">
                  <c:v>0.58680000000000021</c:v>
                </c:pt>
                <c:pt idx="66">
                  <c:v>0.5829000000000002</c:v>
                </c:pt>
                <c:pt idx="67">
                  <c:v>0.57950000000000002</c:v>
                </c:pt>
                <c:pt idx="68">
                  <c:v>0.57670000000000021</c:v>
                </c:pt>
                <c:pt idx="69">
                  <c:v>0.57399999999999995</c:v>
                </c:pt>
                <c:pt idx="70">
                  <c:v>0.57070000000000021</c:v>
                </c:pt>
                <c:pt idx="71">
                  <c:v>0.56740000000000002</c:v>
                </c:pt>
                <c:pt idx="72">
                  <c:v>0.5647000000000002</c:v>
                </c:pt>
                <c:pt idx="73">
                  <c:v>0.56240000000000001</c:v>
                </c:pt>
                <c:pt idx="74">
                  <c:v>0.5595</c:v>
                </c:pt>
                <c:pt idx="75">
                  <c:v>0.55630000000000002</c:v>
                </c:pt>
                <c:pt idx="76">
                  <c:v>0.55370000000000019</c:v>
                </c:pt>
                <c:pt idx="77">
                  <c:v>0.5514</c:v>
                </c:pt>
                <c:pt idx="78">
                  <c:v>0.54820000000000002</c:v>
                </c:pt>
                <c:pt idx="79">
                  <c:v>0.54590000000000005</c:v>
                </c:pt>
                <c:pt idx="80">
                  <c:v>0.54310000000000003</c:v>
                </c:pt>
                <c:pt idx="81">
                  <c:v>0.54</c:v>
                </c:pt>
                <c:pt idx="82">
                  <c:v>0.53700000000000003</c:v>
                </c:pt>
                <c:pt idx="83">
                  <c:v>0.53490000000000004</c:v>
                </c:pt>
                <c:pt idx="84">
                  <c:v>0.53320000000000001</c:v>
                </c:pt>
                <c:pt idx="85">
                  <c:v>0.53049999999999997</c:v>
                </c:pt>
                <c:pt idx="86">
                  <c:v>0.52780000000000005</c:v>
                </c:pt>
                <c:pt idx="87">
                  <c:v>0.52549999999999997</c:v>
                </c:pt>
                <c:pt idx="88">
                  <c:v>0.52300000000000002</c:v>
                </c:pt>
                <c:pt idx="89">
                  <c:v>0.52070000000000005</c:v>
                </c:pt>
                <c:pt idx="90">
                  <c:v>0.51870000000000005</c:v>
                </c:pt>
                <c:pt idx="91">
                  <c:v>0.51629999999999998</c:v>
                </c:pt>
                <c:pt idx="92">
                  <c:v>0.51329999999999998</c:v>
                </c:pt>
                <c:pt idx="93">
                  <c:v>0.51149999999999973</c:v>
                </c:pt>
                <c:pt idx="94">
                  <c:v>0.50860000000000005</c:v>
                </c:pt>
                <c:pt idx="95">
                  <c:v>0.50649999999999973</c:v>
                </c:pt>
                <c:pt idx="96">
                  <c:v>0.504</c:v>
                </c:pt>
                <c:pt idx="97">
                  <c:v>0.50209999999999999</c:v>
                </c:pt>
                <c:pt idx="98">
                  <c:v>0.50029999999999997</c:v>
                </c:pt>
                <c:pt idx="99">
                  <c:v>0.49750000000000011</c:v>
                </c:pt>
                <c:pt idx="100">
                  <c:v>0.49550000000000011</c:v>
                </c:pt>
                <c:pt idx="101">
                  <c:v>0.49420000000000008</c:v>
                </c:pt>
                <c:pt idx="102">
                  <c:v>0.49140000000000011</c:v>
                </c:pt>
                <c:pt idx="103">
                  <c:v>0.48960000000000009</c:v>
                </c:pt>
                <c:pt idx="104">
                  <c:v>0.48820000000000002</c:v>
                </c:pt>
                <c:pt idx="105">
                  <c:v>0.48550000000000015</c:v>
                </c:pt>
                <c:pt idx="106">
                  <c:v>0.48360000000000009</c:v>
                </c:pt>
                <c:pt idx="107">
                  <c:v>0.48150000000000009</c:v>
                </c:pt>
                <c:pt idx="108">
                  <c:v>0.48060000000000008</c:v>
                </c:pt>
                <c:pt idx="109">
                  <c:v>0.47830000000000011</c:v>
                </c:pt>
                <c:pt idx="110">
                  <c:v>0.47670000000000001</c:v>
                </c:pt>
                <c:pt idx="111">
                  <c:v>0.47360000000000002</c:v>
                </c:pt>
                <c:pt idx="112">
                  <c:v>0.47250000000000009</c:v>
                </c:pt>
                <c:pt idx="113">
                  <c:v>0.47120000000000001</c:v>
                </c:pt>
                <c:pt idx="114">
                  <c:v>0.46910000000000002</c:v>
                </c:pt>
                <c:pt idx="115">
                  <c:v>0.46710000000000002</c:v>
                </c:pt>
                <c:pt idx="116">
                  <c:v>0.46540000000000009</c:v>
                </c:pt>
                <c:pt idx="117">
                  <c:v>0.4638000000000001</c:v>
                </c:pt>
                <c:pt idx="118">
                  <c:v>0.46200000000000002</c:v>
                </c:pt>
                <c:pt idx="119">
                  <c:v>0.4603000000000001</c:v>
                </c:pt>
                <c:pt idx="120">
                  <c:v>0.4583000000000001</c:v>
                </c:pt>
                <c:pt idx="121">
                  <c:v>0.45650000000000002</c:v>
                </c:pt>
                <c:pt idx="122">
                  <c:v>0.45540000000000008</c:v>
                </c:pt>
                <c:pt idx="123">
                  <c:v>0.45429999999999998</c:v>
                </c:pt>
                <c:pt idx="124">
                  <c:v>0.45270000000000005</c:v>
                </c:pt>
                <c:pt idx="125">
                  <c:v>0.45190000000000002</c:v>
                </c:pt>
                <c:pt idx="126">
                  <c:v>0.44950000000000012</c:v>
                </c:pt>
                <c:pt idx="127">
                  <c:v>0.44830000000000014</c:v>
                </c:pt>
                <c:pt idx="128">
                  <c:v>0.44620000000000015</c:v>
                </c:pt>
                <c:pt idx="129">
                  <c:v>0.44550000000000012</c:v>
                </c:pt>
                <c:pt idx="130">
                  <c:v>0.44340000000000013</c:v>
                </c:pt>
                <c:pt idx="131">
                  <c:v>0.44230000000000025</c:v>
                </c:pt>
                <c:pt idx="132">
                  <c:v>0.43950000000000011</c:v>
                </c:pt>
                <c:pt idx="133">
                  <c:v>0.43890000000000012</c:v>
                </c:pt>
                <c:pt idx="134">
                  <c:v>0.43760000000000016</c:v>
                </c:pt>
                <c:pt idx="135">
                  <c:v>0.43660000000000015</c:v>
                </c:pt>
                <c:pt idx="136">
                  <c:v>0.43590000000000012</c:v>
                </c:pt>
                <c:pt idx="137">
                  <c:v>0.43420000000000009</c:v>
                </c:pt>
                <c:pt idx="138">
                  <c:v>0.43240000000000012</c:v>
                </c:pt>
                <c:pt idx="139">
                  <c:v>0.43170000000000008</c:v>
                </c:pt>
                <c:pt idx="140">
                  <c:v>0.43060000000000009</c:v>
                </c:pt>
                <c:pt idx="141">
                  <c:v>0.42990000000000012</c:v>
                </c:pt>
                <c:pt idx="142">
                  <c:v>0.42850000000000016</c:v>
                </c:pt>
                <c:pt idx="143">
                  <c:v>0.42730000000000012</c:v>
                </c:pt>
                <c:pt idx="144">
                  <c:v>0.42540000000000011</c:v>
                </c:pt>
                <c:pt idx="145">
                  <c:v>0.42430000000000012</c:v>
                </c:pt>
                <c:pt idx="146">
                  <c:v>0.42330000000000012</c:v>
                </c:pt>
                <c:pt idx="147">
                  <c:v>0.42170000000000002</c:v>
                </c:pt>
                <c:pt idx="148">
                  <c:v>0.42080000000000012</c:v>
                </c:pt>
                <c:pt idx="149">
                  <c:v>0.41990000000000011</c:v>
                </c:pt>
                <c:pt idx="150">
                  <c:v>0.41900000000000009</c:v>
                </c:pt>
                <c:pt idx="151">
                  <c:v>0.41760000000000008</c:v>
                </c:pt>
                <c:pt idx="152">
                  <c:v>0.41520000000000001</c:v>
                </c:pt>
                <c:pt idx="153">
                  <c:v>0.41500000000000009</c:v>
                </c:pt>
                <c:pt idx="154">
                  <c:v>0.41420000000000001</c:v>
                </c:pt>
                <c:pt idx="155">
                  <c:v>0.41310000000000002</c:v>
                </c:pt>
                <c:pt idx="156">
                  <c:v>0.41250000000000009</c:v>
                </c:pt>
                <c:pt idx="157">
                  <c:v>0.41130000000000011</c:v>
                </c:pt>
                <c:pt idx="158">
                  <c:v>0.40990000000000015</c:v>
                </c:pt>
                <c:pt idx="159">
                  <c:v>0.40920000000000001</c:v>
                </c:pt>
                <c:pt idx="160">
                  <c:v>0.40800000000000008</c:v>
                </c:pt>
                <c:pt idx="161">
                  <c:v>0.4079000000000001</c:v>
                </c:pt>
                <c:pt idx="162">
                  <c:v>0.40680000000000011</c:v>
                </c:pt>
                <c:pt idx="163">
                  <c:v>0.4053000000000001</c:v>
                </c:pt>
                <c:pt idx="164">
                  <c:v>0.40460000000000002</c:v>
                </c:pt>
                <c:pt idx="165">
                  <c:v>0.4027</c:v>
                </c:pt>
                <c:pt idx="166">
                  <c:v>0.4032</c:v>
                </c:pt>
                <c:pt idx="167">
                  <c:v>0.40160000000000001</c:v>
                </c:pt>
                <c:pt idx="168">
                  <c:v>0.4003000000000001</c:v>
                </c:pt>
                <c:pt idx="169">
                  <c:v>0.39900000000000013</c:v>
                </c:pt>
                <c:pt idx="170">
                  <c:v>0.39870000000000011</c:v>
                </c:pt>
                <c:pt idx="171">
                  <c:v>0.39780000000000021</c:v>
                </c:pt>
                <c:pt idx="172">
                  <c:v>0.39700000000000013</c:v>
                </c:pt>
                <c:pt idx="173">
                  <c:v>0.39600000000000013</c:v>
                </c:pt>
                <c:pt idx="174">
                  <c:v>0.39520000000000011</c:v>
                </c:pt>
                <c:pt idx="175">
                  <c:v>0.39450000000000013</c:v>
                </c:pt>
                <c:pt idx="176">
                  <c:v>0.39340000000000025</c:v>
                </c:pt>
                <c:pt idx="177">
                  <c:v>0.39290000000000025</c:v>
                </c:pt>
                <c:pt idx="178">
                  <c:v>0.39140000000000025</c:v>
                </c:pt>
                <c:pt idx="179">
                  <c:v>0.39110000000000011</c:v>
                </c:pt>
                <c:pt idx="180">
                  <c:v>0.39060000000000011</c:v>
                </c:pt>
                <c:pt idx="181">
                  <c:v>0.39010000000000011</c:v>
                </c:pt>
                <c:pt idx="182">
                  <c:v>0.38930000000000015</c:v>
                </c:pt>
                <c:pt idx="183">
                  <c:v>0.38890000000000013</c:v>
                </c:pt>
                <c:pt idx="184">
                  <c:v>0.38790000000000013</c:v>
                </c:pt>
                <c:pt idx="185">
                  <c:v>0.38670000000000015</c:v>
                </c:pt>
                <c:pt idx="186">
                  <c:v>0.38640000000000013</c:v>
                </c:pt>
                <c:pt idx="187">
                  <c:v>0.38530000000000014</c:v>
                </c:pt>
                <c:pt idx="188">
                  <c:v>0.38500000000000012</c:v>
                </c:pt>
                <c:pt idx="189">
                  <c:v>0.38450000000000012</c:v>
                </c:pt>
                <c:pt idx="190">
                  <c:v>0.38400000000000012</c:v>
                </c:pt>
                <c:pt idx="191">
                  <c:v>0.38340000000000013</c:v>
                </c:pt>
                <c:pt idx="192">
                  <c:v>0.38300000000000012</c:v>
                </c:pt>
                <c:pt idx="193">
                  <c:v>0.38140000000000013</c:v>
                </c:pt>
                <c:pt idx="194">
                  <c:v>0.38100000000000012</c:v>
                </c:pt>
                <c:pt idx="195">
                  <c:v>0.38080000000000025</c:v>
                </c:pt>
                <c:pt idx="196">
                  <c:v>0.38020000000000009</c:v>
                </c:pt>
                <c:pt idx="197">
                  <c:v>0.37890000000000013</c:v>
                </c:pt>
                <c:pt idx="198">
                  <c:v>0.37920000000000009</c:v>
                </c:pt>
                <c:pt idx="199">
                  <c:v>0.37790000000000012</c:v>
                </c:pt>
              </c:numCache>
            </c:numRef>
          </c:yVal>
          <c:smooth val="1"/>
          <c:extLst xmlns:c16r2="http://schemas.microsoft.com/office/drawing/2015/06/chart">
            <c:ext xmlns:c16="http://schemas.microsoft.com/office/drawing/2014/chart" uri="{C3380CC4-5D6E-409C-BE32-E72D297353CC}">
              <c16:uniqueId val="{00000000-4F46-417E-B87C-E84FAFD4B70F}"/>
            </c:ext>
          </c:extLst>
        </c:ser>
        <c:ser>
          <c:idx val="1"/>
          <c:order val="1"/>
          <c:tx>
            <c:v>word by word</c:v>
          </c:tx>
          <c:spPr>
            <a:ln w="19050" cap="rnd">
              <a:solidFill>
                <a:schemeClr val="accent2"/>
              </a:solidFill>
              <a:round/>
            </a:ln>
            <a:effectLst/>
          </c:spPr>
          <c:marker>
            <c:symbol val="none"/>
          </c:marker>
          <c:xVal>
            <c:numRef>
              <c:f>List1!$A$2:$A$141</c:f>
              <c:numCache>
                <c:formatCode>General</c:formatCode>
                <c:ptCount val="1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numCache>
            </c:numRef>
          </c:xVal>
          <c:yVal>
            <c:numRef>
              <c:f>List1!$C$2:$C$141</c:f>
              <c:numCache>
                <c:formatCode>General</c:formatCode>
                <c:ptCount val="140"/>
                <c:pt idx="0">
                  <c:v>5.8383000000000003</c:v>
                </c:pt>
                <c:pt idx="1">
                  <c:v>5.1661999999999981</c:v>
                </c:pt>
                <c:pt idx="2">
                  <c:v>4.9117000000000015</c:v>
                </c:pt>
                <c:pt idx="3">
                  <c:v>4.7656000000000001</c:v>
                </c:pt>
                <c:pt idx="4">
                  <c:v>4.6512000000000002</c:v>
                </c:pt>
                <c:pt idx="5">
                  <c:v>4.5577999999999985</c:v>
                </c:pt>
                <c:pt idx="6">
                  <c:v>4.4687999999999999</c:v>
                </c:pt>
                <c:pt idx="7">
                  <c:v>4.3648999999999978</c:v>
                </c:pt>
                <c:pt idx="8">
                  <c:v>4.2523</c:v>
                </c:pt>
                <c:pt idx="9">
                  <c:v>4.1322000000000001</c:v>
                </c:pt>
                <c:pt idx="10">
                  <c:v>4.0054999999999996</c:v>
                </c:pt>
                <c:pt idx="11">
                  <c:v>3.8584999999999989</c:v>
                </c:pt>
                <c:pt idx="12">
                  <c:v>3.6888999999999998</c:v>
                </c:pt>
                <c:pt idx="13">
                  <c:v>3.5379999999999998</c:v>
                </c:pt>
                <c:pt idx="14">
                  <c:v>3.3905999999999992</c:v>
                </c:pt>
                <c:pt idx="15">
                  <c:v>3.2517</c:v>
                </c:pt>
                <c:pt idx="16">
                  <c:v>3.1221000000000001</c:v>
                </c:pt>
                <c:pt idx="17">
                  <c:v>3.002699999999999</c:v>
                </c:pt>
                <c:pt idx="18">
                  <c:v>2.8837000000000002</c:v>
                </c:pt>
                <c:pt idx="19">
                  <c:v>2.7840000000000007</c:v>
                </c:pt>
                <c:pt idx="20">
                  <c:v>2.7029000000000001</c:v>
                </c:pt>
                <c:pt idx="21">
                  <c:v>2.636499999999999</c:v>
                </c:pt>
                <c:pt idx="22">
                  <c:v>2.5751999999999997</c:v>
                </c:pt>
                <c:pt idx="23">
                  <c:v>2.5125999999999991</c:v>
                </c:pt>
                <c:pt idx="24">
                  <c:v>2.4651000000000001</c:v>
                </c:pt>
                <c:pt idx="25">
                  <c:v>2.4177</c:v>
                </c:pt>
                <c:pt idx="26">
                  <c:v>2.3745999999999992</c:v>
                </c:pt>
                <c:pt idx="27">
                  <c:v>2.3367999999999989</c:v>
                </c:pt>
                <c:pt idx="28">
                  <c:v>2.3077000000000001</c:v>
                </c:pt>
                <c:pt idx="29">
                  <c:v>2.283700000000001</c:v>
                </c:pt>
                <c:pt idx="30">
                  <c:v>2.2585000000000002</c:v>
                </c:pt>
                <c:pt idx="31">
                  <c:v>2.2353000000000001</c:v>
                </c:pt>
                <c:pt idx="32">
                  <c:v>2.2056</c:v>
                </c:pt>
                <c:pt idx="33">
                  <c:v>2.1614</c:v>
                </c:pt>
                <c:pt idx="34">
                  <c:v>2.1335999999999999</c:v>
                </c:pt>
                <c:pt idx="35">
                  <c:v>2.1175000000000002</c:v>
                </c:pt>
                <c:pt idx="36">
                  <c:v>2.1006999999999998</c:v>
                </c:pt>
                <c:pt idx="37">
                  <c:v>2.0840000000000001</c:v>
                </c:pt>
                <c:pt idx="38">
                  <c:v>2.0665</c:v>
                </c:pt>
                <c:pt idx="39">
                  <c:v>2.0472999999999999</c:v>
                </c:pt>
                <c:pt idx="40">
                  <c:v>2.0284</c:v>
                </c:pt>
                <c:pt idx="41">
                  <c:v>2.010899999999999</c:v>
                </c:pt>
                <c:pt idx="42">
                  <c:v>1.9949999999999997</c:v>
                </c:pt>
                <c:pt idx="43">
                  <c:v>1.9813999999999996</c:v>
                </c:pt>
                <c:pt idx="44">
                  <c:v>1.9705999999999995</c:v>
                </c:pt>
                <c:pt idx="45">
                  <c:v>1.9586999999999997</c:v>
                </c:pt>
                <c:pt idx="46">
                  <c:v>1.9449999999999996</c:v>
                </c:pt>
                <c:pt idx="47">
                  <c:v>1.9310999999999996</c:v>
                </c:pt>
                <c:pt idx="48">
                  <c:v>1.9112999999999996</c:v>
                </c:pt>
                <c:pt idx="49">
                  <c:v>1.8945000000000001</c:v>
                </c:pt>
                <c:pt idx="50">
                  <c:v>1.8766</c:v>
                </c:pt>
                <c:pt idx="51">
                  <c:v>1.8574999999999995</c:v>
                </c:pt>
                <c:pt idx="52">
                  <c:v>1.8391999999999995</c:v>
                </c:pt>
                <c:pt idx="53">
                  <c:v>1.825</c:v>
                </c:pt>
                <c:pt idx="54">
                  <c:v>1.8090999999999995</c:v>
                </c:pt>
                <c:pt idx="55">
                  <c:v>1.7938000000000001</c:v>
                </c:pt>
                <c:pt idx="56">
                  <c:v>1.7781000000000005</c:v>
                </c:pt>
                <c:pt idx="57">
                  <c:v>1.7635000000000001</c:v>
                </c:pt>
                <c:pt idx="58">
                  <c:v>1.7513000000000001</c:v>
                </c:pt>
                <c:pt idx="59">
                  <c:v>1.7358</c:v>
                </c:pt>
                <c:pt idx="60">
                  <c:v>1.7232000000000001</c:v>
                </c:pt>
                <c:pt idx="61">
                  <c:v>1.7137</c:v>
                </c:pt>
                <c:pt idx="62">
                  <c:v>1.7018</c:v>
                </c:pt>
                <c:pt idx="63">
                  <c:v>1.6900999999999999</c:v>
                </c:pt>
                <c:pt idx="64">
                  <c:v>1.6776</c:v>
                </c:pt>
                <c:pt idx="65">
                  <c:v>1.6698</c:v>
                </c:pt>
                <c:pt idx="66">
                  <c:v>1.6573</c:v>
                </c:pt>
                <c:pt idx="67">
                  <c:v>1.6473</c:v>
                </c:pt>
                <c:pt idx="68">
                  <c:v>1.6402000000000001</c:v>
                </c:pt>
                <c:pt idx="69">
                  <c:v>1.6316999999999995</c:v>
                </c:pt>
                <c:pt idx="70">
                  <c:v>1.6237999999999995</c:v>
                </c:pt>
                <c:pt idx="71">
                  <c:v>1.6158999999999994</c:v>
                </c:pt>
                <c:pt idx="72">
                  <c:v>1.6093999999999995</c:v>
                </c:pt>
                <c:pt idx="73">
                  <c:v>1.6006</c:v>
                </c:pt>
                <c:pt idx="74">
                  <c:v>1.5944</c:v>
                </c:pt>
                <c:pt idx="75">
                  <c:v>1.5875999999999995</c:v>
                </c:pt>
                <c:pt idx="76">
                  <c:v>1.5818999999999996</c:v>
                </c:pt>
                <c:pt idx="77">
                  <c:v>1.5766</c:v>
                </c:pt>
                <c:pt idx="78">
                  <c:v>1.5689</c:v>
                </c:pt>
                <c:pt idx="79">
                  <c:v>1.5621</c:v>
                </c:pt>
                <c:pt idx="80">
                  <c:v>1.5577999999999996</c:v>
                </c:pt>
                <c:pt idx="81">
                  <c:v>1.5515999999999996</c:v>
                </c:pt>
                <c:pt idx="82">
                  <c:v>1.5447</c:v>
                </c:pt>
                <c:pt idx="83">
                  <c:v>1.5376999999999996</c:v>
                </c:pt>
                <c:pt idx="84">
                  <c:v>1.5348999999999995</c:v>
                </c:pt>
                <c:pt idx="85">
                  <c:v>1.5289999999999995</c:v>
                </c:pt>
                <c:pt idx="86">
                  <c:v>1.5223</c:v>
                </c:pt>
                <c:pt idx="87">
                  <c:v>1.5164</c:v>
                </c:pt>
                <c:pt idx="88">
                  <c:v>1.5113999999999996</c:v>
                </c:pt>
                <c:pt idx="89">
                  <c:v>1.5067999999999995</c:v>
                </c:pt>
                <c:pt idx="90">
                  <c:v>1.5044</c:v>
                </c:pt>
                <c:pt idx="91">
                  <c:v>1.4968999999999995</c:v>
                </c:pt>
                <c:pt idx="92">
                  <c:v>1.4903</c:v>
                </c:pt>
                <c:pt idx="93">
                  <c:v>1.4883999999999995</c:v>
                </c:pt>
                <c:pt idx="94">
                  <c:v>1.4845999999999995</c:v>
                </c:pt>
                <c:pt idx="95">
                  <c:v>1.4810999999999996</c:v>
                </c:pt>
                <c:pt idx="96">
                  <c:v>1.4763999999999995</c:v>
                </c:pt>
                <c:pt idx="97">
                  <c:v>1.4705999999999995</c:v>
                </c:pt>
                <c:pt idx="98">
                  <c:v>1.4664999999999995</c:v>
                </c:pt>
                <c:pt idx="99">
                  <c:v>1.466</c:v>
                </c:pt>
                <c:pt idx="100">
                  <c:v>1.4617999999999995</c:v>
                </c:pt>
                <c:pt idx="101">
                  <c:v>1.4549999999999996</c:v>
                </c:pt>
                <c:pt idx="102">
                  <c:v>1.4532999999999996</c:v>
                </c:pt>
                <c:pt idx="103">
                  <c:v>1.4502999999999995</c:v>
                </c:pt>
                <c:pt idx="104">
                  <c:v>1.4446999999999997</c:v>
                </c:pt>
                <c:pt idx="105">
                  <c:v>1.4385999999999997</c:v>
                </c:pt>
                <c:pt idx="106">
                  <c:v>1.4348999999999996</c:v>
                </c:pt>
                <c:pt idx="107">
                  <c:v>1.4328999999999996</c:v>
                </c:pt>
                <c:pt idx="108">
                  <c:v>1.4268999999999996</c:v>
                </c:pt>
                <c:pt idx="109">
                  <c:v>1.4241999999999995</c:v>
                </c:pt>
                <c:pt idx="110">
                  <c:v>1.4188999999999996</c:v>
                </c:pt>
                <c:pt idx="111">
                  <c:v>1.4150999999999996</c:v>
                </c:pt>
                <c:pt idx="112">
                  <c:v>1.4124999999999996</c:v>
                </c:pt>
                <c:pt idx="113">
                  <c:v>1.4085999999999996</c:v>
                </c:pt>
                <c:pt idx="114">
                  <c:v>1.4076999999999993</c:v>
                </c:pt>
                <c:pt idx="115">
                  <c:v>1.403899999999999</c:v>
                </c:pt>
                <c:pt idx="116">
                  <c:v>1.4012999999999995</c:v>
                </c:pt>
                <c:pt idx="117">
                  <c:v>1.3982000000000001</c:v>
                </c:pt>
                <c:pt idx="118">
                  <c:v>1.3953</c:v>
                </c:pt>
                <c:pt idx="119">
                  <c:v>1.3909</c:v>
                </c:pt>
                <c:pt idx="120">
                  <c:v>1.3894</c:v>
                </c:pt>
                <c:pt idx="121">
                  <c:v>1.3865000000000001</c:v>
                </c:pt>
                <c:pt idx="122">
                  <c:v>1.3835</c:v>
                </c:pt>
                <c:pt idx="123">
                  <c:v>1.3811</c:v>
                </c:pt>
                <c:pt idx="124">
                  <c:v>1.3795999999999995</c:v>
                </c:pt>
                <c:pt idx="125">
                  <c:v>1.3769</c:v>
                </c:pt>
                <c:pt idx="126">
                  <c:v>1.3737999999999995</c:v>
                </c:pt>
                <c:pt idx="127">
                  <c:v>1.3682000000000001</c:v>
                </c:pt>
                <c:pt idx="128">
                  <c:v>1.3672</c:v>
                </c:pt>
                <c:pt idx="129">
                  <c:v>1.3633999999999995</c:v>
                </c:pt>
                <c:pt idx="130">
                  <c:v>1.363</c:v>
                </c:pt>
                <c:pt idx="131">
                  <c:v>1.3592</c:v>
                </c:pt>
                <c:pt idx="132">
                  <c:v>1.3576999999999995</c:v>
                </c:pt>
                <c:pt idx="133">
                  <c:v>1.3536999999999995</c:v>
                </c:pt>
                <c:pt idx="134">
                  <c:v>1.3523000000000001</c:v>
                </c:pt>
                <c:pt idx="135">
                  <c:v>1.3502000000000001</c:v>
                </c:pt>
                <c:pt idx="136">
                  <c:v>1.3468</c:v>
                </c:pt>
                <c:pt idx="137">
                  <c:v>1.3455999999999995</c:v>
                </c:pt>
                <c:pt idx="138">
                  <c:v>1.3426</c:v>
                </c:pt>
                <c:pt idx="139">
                  <c:v>1.339</c:v>
                </c:pt>
              </c:numCache>
            </c:numRef>
          </c:yVal>
          <c:smooth val="1"/>
          <c:extLst xmlns:c16r2="http://schemas.microsoft.com/office/drawing/2015/06/chart">
            <c:ext xmlns:c16="http://schemas.microsoft.com/office/drawing/2014/chart" uri="{C3380CC4-5D6E-409C-BE32-E72D297353CC}">
              <c16:uniqueId val="{00000000-382C-4C96-9DDF-7A6850928E64}"/>
            </c:ext>
          </c:extLst>
        </c:ser>
        <c:axId val="82233600"/>
        <c:axId val="81527168"/>
      </c:scatterChart>
      <c:valAx>
        <c:axId val="82233600"/>
        <c:scaling>
          <c:orientation val="minMax"/>
          <c:max val="140"/>
        </c:scaling>
        <c:axPos val="b"/>
        <c:majorGridlines>
          <c:spPr>
            <a:ln>
              <a:solidFill>
                <a:schemeClr val="bg1">
                  <a:lumMod val="85000"/>
                </a:schemeClr>
              </a:solidFill>
            </a:ln>
          </c:spPr>
        </c:majorGridlines>
        <c:title>
          <c:tx>
            <c:rich>
              <a:bodyPr rot="0" spcFirstLastPara="1" vertOverflow="ellipsis" vert="horz" wrap="square" anchor="ctr" anchorCtr="1"/>
              <a:lstStyle/>
              <a:p>
                <a:pPr>
                  <a:defRPr lang="cs-CZ" sz="1000" b="0" i="0" u="none" strike="noStrike" kern="1200" baseline="0">
                    <a:solidFill>
                      <a:schemeClr val="tx1">
                        <a:lumMod val="65000"/>
                        <a:lumOff val="35000"/>
                      </a:schemeClr>
                    </a:solidFill>
                    <a:latin typeface="+mn-lt"/>
                    <a:ea typeface="+mn-ea"/>
                    <a:cs typeface="+mn-cs"/>
                  </a:defRPr>
                </a:pPr>
                <a:r>
                  <a:rPr lang="cs-CZ" sz="1200"/>
                  <a:t>EPOCH</a:t>
                </a:r>
                <a:endParaRPr lang="cs-CZ"/>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cs-CZ" sz="900" b="0" i="0" u="none" strike="noStrike" kern="1200" baseline="0">
                <a:solidFill>
                  <a:schemeClr val="tx1">
                    <a:lumMod val="65000"/>
                    <a:lumOff val="35000"/>
                  </a:schemeClr>
                </a:solidFill>
                <a:latin typeface="+mn-lt"/>
                <a:ea typeface="+mn-ea"/>
                <a:cs typeface="+mn-cs"/>
              </a:defRPr>
            </a:pPr>
            <a:endParaRPr lang="de-DE"/>
          </a:p>
        </c:txPr>
        <c:crossAx val="81527168"/>
        <c:crosses val="autoZero"/>
        <c:crossBetween val="midCat"/>
      </c:valAx>
      <c:valAx>
        <c:axId val="81527168"/>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cs-CZ" sz="1000" b="0" i="0" u="none" strike="noStrike" kern="1200" baseline="0">
                    <a:solidFill>
                      <a:schemeClr val="tx1">
                        <a:lumMod val="65000"/>
                        <a:lumOff val="35000"/>
                      </a:schemeClr>
                    </a:solidFill>
                    <a:latin typeface="+mn-lt"/>
                    <a:ea typeface="+mn-ea"/>
                    <a:cs typeface="+mn-cs"/>
                  </a:defRPr>
                </a:pPr>
                <a:r>
                  <a:rPr lang="cs-CZ" sz="1400"/>
                  <a:t>LOS</a:t>
                </a:r>
                <a:r>
                  <a:rPr lang="en-US" sz="1400"/>
                  <a:t>S</a:t>
                </a:r>
                <a:endParaRPr lang="cs-CZ" sz="1400"/>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cs-CZ" sz="900" b="0" i="0" u="none" strike="noStrike" kern="1200" baseline="0">
                <a:solidFill>
                  <a:schemeClr val="tx1">
                    <a:lumMod val="65000"/>
                    <a:lumOff val="35000"/>
                  </a:schemeClr>
                </a:solidFill>
                <a:latin typeface="+mn-lt"/>
                <a:ea typeface="+mn-ea"/>
                <a:cs typeface="+mn-cs"/>
              </a:defRPr>
            </a:pPr>
            <a:endParaRPr lang="de-DE"/>
          </a:p>
        </c:txPr>
        <c:crossAx val="82233600"/>
        <c:crossesAt val="0"/>
        <c:crossBetween val="midCat"/>
      </c:valAx>
      <c:spPr>
        <a:noFill/>
        <a:ln>
          <a:noFill/>
        </a:ln>
        <a:effectLst/>
      </c:spPr>
    </c:plotArea>
    <c:legend>
      <c:legendPos val="r"/>
      <c:layout>
        <c:manualLayout>
          <c:xMode val="edge"/>
          <c:yMode val="edge"/>
          <c:x val="0.75222530840602864"/>
          <c:y val="6.619310232868382E-2"/>
          <c:w val="0.23914470238145799"/>
          <c:h val="0.27932151895945095"/>
        </c:manualLayout>
      </c:layout>
      <c:spPr>
        <a:noFill/>
        <a:ln>
          <a:noFill/>
        </a:ln>
        <a:effectLst/>
      </c:spPr>
      <c:txPr>
        <a:bodyPr rot="0" spcFirstLastPara="1" vertOverflow="ellipsis" vert="horz" wrap="square" anchor="ctr" anchorCtr="1"/>
        <a:lstStyle/>
        <a:p>
          <a:pPr>
            <a:defRPr lang="cs-CZ" sz="1600" b="0" i="0" u="none" strike="noStrike" kern="1200" baseline="0">
              <a:solidFill>
                <a:schemeClr val="tx1">
                  <a:lumMod val="65000"/>
                  <a:lumOff val="35000"/>
                </a:schemeClr>
              </a:solidFill>
              <a:latin typeface="+mn-lt"/>
              <a:ea typeface="+mn-ea"/>
              <a:cs typeface="+mn-cs"/>
            </a:defRPr>
          </a:pPr>
          <a:endParaRPr lang="de-DE"/>
        </a:p>
      </c:txPr>
    </c:legend>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a:pPr>
      <a:endParaRPr lang="de-DE"/>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614381-3FA1-45D8-9A44-147F01D1ADA7}" type="datetimeFigureOut">
              <a:rPr lang="es-ES" smtClean="0"/>
              <a:pPr/>
              <a:t>12/12/2017</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3AB4D-F64E-4BC3-AFD4-42535EB734B5}" type="slidenum">
              <a:rPr lang="es-ES" smtClean="0"/>
              <a:pPr/>
              <a:t>‹#›</a:t>
            </a:fld>
            <a:endParaRPr lang="es-ES"/>
          </a:p>
        </p:txBody>
      </p:sp>
    </p:spTree>
    <p:extLst>
      <p:ext uri="{BB962C8B-B14F-4D97-AF65-F5344CB8AC3E}">
        <p14:creationId xmlns:p14="http://schemas.microsoft.com/office/powerpoint/2010/main" xmlns="" val="1448485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kern="1200" dirty="0" smtClean="0">
                <a:solidFill>
                  <a:schemeClr val="tx1"/>
                </a:solidFill>
                <a:effectLst/>
                <a:latin typeface="+mn-lt"/>
                <a:ea typeface="+mn-ea"/>
                <a:cs typeface="+mn-cs"/>
              </a:rPr>
              <a:t>The field of Machine Learning is kind of one single big experiment of letting machines think on their own. Instead of programming every single step of computation, instead of dictating to them what they have to think, and more importantly - how to think it, we are just giving them a task. Setting up the environment and letting them find their own way.</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It's like having a child learn. you can teach it just the good words, let it grow up in a good family - but the child will have its own ideas, its own way of thinking.</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the pictures the child will draw, the texts it writes, are a product of its mind and the patterns of its thoughts are somewhere entwined in the stories it tells.</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Since Pictures are very complex, with a lot of information, they are a complicated and time-consuming way of communication. Written language however, is a lot more simple. In the English alphabet there are 26 letters, plus 26 if case-sensitive, plus some signs:  ,.!?:" so around 60 characters. A big book only takes under 5 MBs of storage, which is as much as just two standard images.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That is why we chose to create our project around text, not images.</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Our main idea, the far goal was to get a sense of how our machine thinks.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Of course, we are Beginners in the field. We started without knowledge of Ubuntu, python, let alone machine learning algorithms. So we had to define goals that were easier to achieve: Create sentences, words, letters. In hindsight all these goals are achieved with the same machine.</a:t>
            </a:r>
            <a:endParaRPr lang="es-ES"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8553AB4D-F64E-4BC3-AFD4-42535EB734B5}" type="slidenum">
              <a:rPr lang="es-ES" smtClean="0"/>
              <a:pPr/>
              <a:t>2</a:t>
            </a:fld>
            <a:endParaRPr lang="es-ES"/>
          </a:p>
        </p:txBody>
      </p:sp>
    </p:spTree>
    <p:extLst>
      <p:ext uri="{BB962C8B-B14F-4D97-AF65-F5344CB8AC3E}">
        <p14:creationId xmlns:p14="http://schemas.microsoft.com/office/powerpoint/2010/main" xmlns="" val="2213399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kern="1200" dirty="0" smtClean="0">
                <a:solidFill>
                  <a:schemeClr val="tx1"/>
                </a:solidFill>
                <a:effectLst/>
                <a:latin typeface="+mn-lt"/>
                <a:ea typeface="+mn-ea"/>
                <a:cs typeface="+mn-cs"/>
              </a:rPr>
              <a:t>Our first step was to find some kind of tutorial, get some example code, run it and then start to adjust it to our needs. Aside from slides of some groups of this year's DSLS course, we found the blog of xxx, who also used </a:t>
            </a:r>
            <a:r>
              <a:rPr lang="en-US" sz="1200" kern="1200" dirty="0" err="1" smtClean="0">
                <a:solidFill>
                  <a:schemeClr val="tx1"/>
                </a:solidFill>
                <a:effectLst/>
                <a:latin typeface="+mn-lt"/>
                <a:ea typeface="+mn-ea"/>
                <a:cs typeface="+mn-cs"/>
              </a:rPr>
              <a:t>Keras</a:t>
            </a:r>
            <a:r>
              <a:rPr lang="en-US"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xxx was training his machine on a letter-by-letter basis.</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Our next idea was to train on a word-by-word basis, then later maybe divide the text in sentences.</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Furthermore we found the model set Word2Vec very interesting, but since this is a machine learning task on its own, it was a far goal to use it.</a:t>
            </a:r>
            <a:endParaRPr lang="es-ES"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8553AB4D-F64E-4BC3-AFD4-42535EB734B5}" type="slidenum">
              <a:rPr lang="es-ES" smtClean="0"/>
              <a:pPr/>
              <a:t>3</a:t>
            </a:fld>
            <a:endParaRPr lang="es-ES"/>
          </a:p>
        </p:txBody>
      </p:sp>
    </p:spTree>
    <p:extLst>
      <p:ext uri="{BB962C8B-B14F-4D97-AF65-F5344CB8AC3E}">
        <p14:creationId xmlns:p14="http://schemas.microsoft.com/office/powerpoint/2010/main" xmlns="" val="626178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kern="1200" dirty="0" smtClean="0">
                <a:solidFill>
                  <a:schemeClr val="tx1"/>
                </a:solidFill>
                <a:effectLst/>
                <a:latin typeface="+mn-lt"/>
                <a:ea typeface="+mn-ea"/>
                <a:cs typeface="+mn-cs"/>
              </a:rPr>
              <a:t>We began with War and Peace by L. Tolstoy. But since this peace contains German and French sentences, it is overly complex.</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next text was a trilogy novel we found online, Delver Magic (Jeff </a:t>
            </a:r>
            <a:r>
              <a:rPr lang="en-US" sz="1200" kern="1200" dirty="0" err="1" smtClean="0">
                <a:solidFill>
                  <a:schemeClr val="tx1"/>
                </a:solidFill>
                <a:effectLst/>
                <a:latin typeface="+mn-lt"/>
                <a:ea typeface="+mn-ea"/>
                <a:cs typeface="+mn-cs"/>
              </a:rPr>
              <a:t>Inlo</a:t>
            </a:r>
            <a:r>
              <a:rPr lang="en-US"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Later we used the trilogy Lord of the Rings by </a:t>
            </a:r>
            <a:r>
              <a:rPr lang="cs-CZ" sz="1200" kern="1200" dirty="0" smtClean="0">
                <a:solidFill>
                  <a:schemeClr val="tx1"/>
                </a:solidFill>
                <a:effectLst/>
                <a:latin typeface="+mn-lt"/>
                <a:ea typeface="+mn-ea"/>
                <a:cs typeface="+mn-cs"/>
              </a:rPr>
              <a:t>J.R.R. Tolkien, since we wanted a larger body of text.</a:t>
            </a:r>
            <a:endParaRPr lang="es-ES" sz="1200" kern="1200" dirty="0" smtClean="0">
              <a:solidFill>
                <a:schemeClr val="tx1"/>
              </a:solidFill>
              <a:effectLst/>
              <a:latin typeface="+mn-lt"/>
              <a:ea typeface="+mn-ea"/>
              <a:cs typeface="+mn-cs"/>
            </a:endParaRPr>
          </a:p>
          <a:p>
            <a:r>
              <a:rPr lang="cs-CZ" sz="1200" kern="1200" dirty="0" smtClean="0">
                <a:solidFill>
                  <a:schemeClr val="tx1"/>
                </a:solidFill>
                <a:effectLst/>
                <a:latin typeface="+mn-lt"/>
                <a:ea typeface="+mn-ea"/>
                <a:cs typeface="+mn-cs"/>
              </a:rPr>
              <a:t>We also regarded Shakespeare's texts, which seemed to complex though, for they are structured like theater instructions with only commands and direct speech.</a:t>
            </a:r>
            <a:endParaRPr lang="es-ES" sz="1200" kern="1200" dirty="0" smtClean="0">
              <a:solidFill>
                <a:schemeClr val="tx1"/>
              </a:solidFill>
              <a:effectLst/>
              <a:latin typeface="+mn-lt"/>
              <a:ea typeface="+mn-ea"/>
              <a:cs typeface="+mn-cs"/>
            </a:endParaRPr>
          </a:p>
          <a:p>
            <a:r>
              <a:rPr lang="cs-CZ" sz="1200" kern="1200" dirty="0" smtClean="0">
                <a:solidFill>
                  <a:schemeClr val="tx1"/>
                </a:solidFill>
                <a:effectLst/>
                <a:latin typeface="+mn-lt"/>
                <a:ea typeface="+mn-ea"/>
                <a:cs typeface="+mn-cs"/>
              </a:rPr>
              <a:t>In theory it should be possible to match the author's style doing this, but we will see that the machine's influence is quite big, too.</a:t>
            </a:r>
            <a:endParaRPr lang="es-ES"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8553AB4D-F64E-4BC3-AFD4-42535EB734B5}" type="slidenum">
              <a:rPr lang="es-ES" smtClean="0"/>
              <a:pPr/>
              <a:t>4</a:t>
            </a:fld>
            <a:endParaRPr lang="es-ES"/>
          </a:p>
        </p:txBody>
      </p:sp>
    </p:spTree>
    <p:extLst>
      <p:ext uri="{BB962C8B-B14F-4D97-AF65-F5344CB8AC3E}">
        <p14:creationId xmlns:p14="http://schemas.microsoft.com/office/powerpoint/2010/main" xmlns="" val="2736017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kern="1200" dirty="0" smtClean="0">
                <a:solidFill>
                  <a:schemeClr val="tx1"/>
                </a:solidFill>
                <a:effectLst/>
                <a:latin typeface="+mn-lt"/>
                <a:ea typeface="+mn-ea"/>
                <a:cs typeface="+mn-cs"/>
              </a:rPr>
              <a:t>Our Research was quite easy. We knew we wanted to do text </a:t>
            </a:r>
            <a:r>
              <a:rPr lang="en-US" sz="1200" kern="1200" dirty="0" err="1" smtClean="0">
                <a:solidFill>
                  <a:schemeClr val="tx1"/>
                </a:solidFill>
                <a:effectLst/>
                <a:latin typeface="+mn-lt"/>
                <a:ea typeface="+mn-ea"/>
                <a:cs typeface="+mn-cs"/>
              </a:rPr>
              <a:t>analysation</a:t>
            </a:r>
            <a:r>
              <a:rPr lang="en-US" sz="1200" kern="1200" dirty="0" smtClean="0">
                <a:solidFill>
                  <a:schemeClr val="tx1"/>
                </a:solidFill>
                <a:effectLst/>
                <a:latin typeface="+mn-lt"/>
                <a:ea typeface="+mn-ea"/>
                <a:cs typeface="+mn-cs"/>
              </a:rPr>
              <a:t>/generation, found about five tutorials, read three of them, decided for one.</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Text Preparation for the first type, letter-by-letter was not overly difficult. We had to take care of semicolons and multiple full stops, delete a few errors in the text. The word-by-word variant took a lot more time, because we had to create our own dictionary word - to - number and execute it.</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Setting up the System was a nearly impossible task for us:</a:t>
            </a:r>
            <a:endParaRPr lang="es-ES"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8553AB4D-F64E-4BC3-AFD4-42535EB734B5}" type="slidenum">
              <a:rPr lang="es-ES" smtClean="0"/>
              <a:pPr/>
              <a:t>5</a:t>
            </a:fld>
            <a:endParaRPr lang="es-ES"/>
          </a:p>
        </p:txBody>
      </p:sp>
    </p:spTree>
    <p:extLst>
      <p:ext uri="{BB962C8B-B14F-4D97-AF65-F5344CB8AC3E}">
        <p14:creationId xmlns:p14="http://schemas.microsoft.com/office/powerpoint/2010/main" xmlns="" val="615407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have the main system.. running on a </a:t>
            </a:r>
            <a:r>
              <a:rPr lang="en-US" sz="1200" kern="1200" dirty="0" err="1" smtClean="0">
                <a:solidFill>
                  <a:schemeClr val="tx1"/>
                </a:solidFill>
                <a:effectLst/>
                <a:latin typeface="+mn-lt"/>
                <a:ea typeface="+mn-ea"/>
                <a:cs typeface="+mn-cs"/>
              </a:rPr>
              <a:t>gCloud</a:t>
            </a:r>
            <a:r>
              <a:rPr lang="en-US" sz="1200" kern="1200" dirty="0" smtClean="0">
                <a:solidFill>
                  <a:schemeClr val="tx1"/>
                </a:solidFill>
                <a:effectLst/>
                <a:latin typeface="+mn-lt"/>
                <a:ea typeface="+mn-ea"/>
                <a:cs typeface="+mn-cs"/>
              </a:rPr>
              <a:t> instance, which is accessed and installed only via SSH. To do heavy computation, we need the GPU, and everything has to be in the right versions, in order to work together. Downwards compatibility is not usually given. And of course we are working on the machine together, and for ease of use and a little bit of GUI, we need </a:t>
            </a:r>
            <a:r>
              <a:rPr lang="en-US" sz="1200" kern="1200" dirty="0" err="1" smtClean="0">
                <a:solidFill>
                  <a:schemeClr val="tx1"/>
                </a:solidFill>
                <a:effectLst/>
                <a:latin typeface="+mn-lt"/>
                <a:ea typeface="+mn-ea"/>
                <a:cs typeface="+mn-cs"/>
              </a:rPr>
              <a:t>Jupyter</a:t>
            </a:r>
            <a:r>
              <a:rPr lang="en-US" sz="1200" kern="1200" dirty="0" smtClean="0">
                <a:solidFill>
                  <a:schemeClr val="tx1"/>
                </a:solidFill>
                <a:effectLst/>
                <a:latin typeface="+mn-lt"/>
                <a:ea typeface="+mn-ea"/>
                <a:cs typeface="+mn-cs"/>
              </a:rPr>
              <a:t>. Then we need to get our data on the cloud, which is easiest via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8553AB4D-F64E-4BC3-AFD4-42535EB734B5}" type="slidenum">
              <a:rPr lang="es-ES" smtClean="0"/>
              <a:pPr/>
              <a:t>6</a:t>
            </a:fld>
            <a:endParaRPr lang="es-ES"/>
          </a:p>
        </p:txBody>
      </p:sp>
    </p:spTree>
    <p:extLst>
      <p:ext uri="{BB962C8B-B14F-4D97-AF65-F5344CB8AC3E}">
        <p14:creationId xmlns:p14="http://schemas.microsoft.com/office/powerpoint/2010/main" xmlns="" val="519233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u="sng" dirty="0"/>
          </a:p>
        </p:txBody>
      </p:sp>
      <p:sp>
        <p:nvSpPr>
          <p:cNvPr id="4" name="Marcador de número de diapositiva 3"/>
          <p:cNvSpPr>
            <a:spLocks noGrp="1"/>
          </p:cNvSpPr>
          <p:nvPr>
            <p:ph type="sldNum" sz="quarter" idx="10"/>
          </p:nvPr>
        </p:nvSpPr>
        <p:spPr/>
        <p:txBody>
          <a:bodyPr/>
          <a:lstStyle/>
          <a:p>
            <a:fld id="{8553AB4D-F64E-4BC3-AFD4-42535EB734B5}" type="slidenum">
              <a:rPr lang="es-ES" smtClean="0"/>
              <a:pPr/>
              <a:t>7</a:t>
            </a:fld>
            <a:endParaRPr lang="es-ES"/>
          </a:p>
        </p:txBody>
      </p:sp>
    </p:spTree>
    <p:extLst>
      <p:ext uri="{BB962C8B-B14F-4D97-AF65-F5344CB8AC3E}">
        <p14:creationId xmlns:p14="http://schemas.microsoft.com/office/powerpoint/2010/main" xmlns="" val="2350145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u="sng" dirty="0"/>
          </a:p>
        </p:txBody>
      </p:sp>
      <p:sp>
        <p:nvSpPr>
          <p:cNvPr id="4" name="Marcador de número de diapositiva 3"/>
          <p:cNvSpPr>
            <a:spLocks noGrp="1"/>
          </p:cNvSpPr>
          <p:nvPr>
            <p:ph type="sldNum" sz="quarter" idx="10"/>
          </p:nvPr>
        </p:nvSpPr>
        <p:spPr/>
        <p:txBody>
          <a:bodyPr/>
          <a:lstStyle/>
          <a:p>
            <a:fld id="{8553AB4D-F64E-4BC3-AFD4-42535EB734B5}" type="slidenum">
              <a:rPr lang="es-ES" smtClean="0"/>
              <a:pPr/>
              <a:t>8</a:t>
            </a:fld>
            <a:endParaRPr lang="es-ES"/>
          </a:p>
        </p:txBody>
      </p:sp>
    </p:spTree>
    <p:extLst>
      <p:ext uri="{BB962C8B-B14F-4D97-AF65-F5344CB8AC3E}">
        <p14:creationId xmlns:p14="http://schemas.microsoft.com/office/powerpoint/2010/main" xmlns="" val="762775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e-D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a:p>
        </p:txBody>
      </p:sp>
      <p:sp>
        <p:nvSpPr>
          <p:cNvPr id="4" name="Date Placeholder 3"/>
          <p:cNvSpPr>
            <a:spLocks noGrp="1"/>
          </p:cNvSpPr>
          <p:nvPr>
            <p:ph type="dt" sz="half" idx="10"/>
          </p:nvPr>
        </p:nvSpPr>
        <p:spPr/>
        <p:txBody>
          <a:bodyPr/>
          <a:lstStyle/>
          <a:p>
            <a:fld id="{1B0DDE4D-4C44-4BEE-A4BA-17759DFD9FBE}" type="datetimeFigureOut">
              <a:rPr lang="de-DE" smtClean="0"/>
              <a:pPr/>
              <a:t>12.12.2017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965D63E-4819-4132-9B90-F7FB9170D758}" type="slidenum">
              <a:rPr lang="de-DE" smtClean="0"/>
              <a:pPr/>
              <a:t>‹#›</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1B0DDE4D-4C44-4BEE-A4BA-17759DFD9FBE}" type="datetimeFigureOut">
              <a:rPr lang="de-DE" smtClean="0"/>
              <a:pPr/>
              <a:t>12.12.2017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965D63E-4819-4132-9B90-F7FB9170D758}" type="slidenum">
              <a:rPr lang="de-DE" smtClean="0"/>
              <a:pPr/>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1B0DDE4D-4C44-4BEE-A4BA-17759DFD9FBE}" type="datetimeFigureOut">
              <a:rPr lang="de-DE" smtClean="0"/>
              <a:pPr/>
              <a:t>12.12.2017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965D63E-4819-4132-9B90-F7FB9170D758}" type="slidenum">
              <a:rPr lang="de-DE" smtClean="0"/>
              <a:pPr/>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1B0DDE4D-4C44-4BEE-A4BA-17759DFD9FBE}" type="datetimeFigureOut">
              <a:rPr lang="de-DE" smtClean="0"/>
              <a:pPr/>
              <a:t>12.12.2017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965D63E-4819-4132-9B90-F7FB9170D758}" type="slidenum">
              <a:rPr lang="de-DE" smtClean="0"/>
              <a:pPr/>
              <a:t>‹#›</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0DDE4D-4C44-4BEE-A4BA-17759DFD9FBE}" type="datetimeFigureOut">
              <a:rPr lang="de-DE" smtClean="0"/>
              <a:pPr/>
              <a:t>12.12.2017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965D63E-4819-4132-9B90-F7FB9170D758}" type="slidenum">
              <a:rPr lang="de-DE" smtClean="0"/>
              <a:pPr/>
              <a:t>‹#›</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p>
            <a:fld id="{1B0DDE4D-4C44-4BEE-A4BA-17759DFD9FBE}" type="datetimeFigureOut">
              <a:rPr lang="de-DE" smtClean="0"/>
              <a:pPr/>
              <a:t>12.12.2017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965D63E-4819-4132-9B90-F7FB9170D758}" type="slidenum">
              <a:rPr lang="de-DE" smtClean="0"/>
              <a:pPr/>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e-D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1B0DDE4D-4C44-4BEE-A4BA-17759DFD9FBE}" type="datetimeFigureOut">
              <a:rPr lang="de-DE" smtClean="0"/>
              <a:pPr/>
              <a:t>12.12.2017</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0965D63E-4819-4132-9B90-F7FB9170D758}" type="slidenum">
              <a:rPr lang="de-DE" smtClean="0"/>
              <a:pPr/>
              <a:t>‹#›</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fld id="{1B0DDE4D-4C44-4BEE-A4BA-17759DFD9FBE}" type="datetimeFigureOut">
              <a:rPr lang="de-DE" smtClean="0"/>
              <a:pPr/>
              <a:t>12.12.2017</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0965D63E-4819-4132-9B90-F7FB9170D758}" type="slidenum">
              <a:rPr lang="de-DE" smtClean="0"/>
              <a:pPr/>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0DDE4D-4C44-4BEE-A4BA-17759DFD9FBE}" type="datetimeFigureOut">
              <a:rPr lang="de-DE" smtClean="0"/>
              <a:pPr/>
              <a:t>12.12.2017</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0965D63E-4819-4132-9B90-F7FB9170D758}" type="slidenum">
              <a:rPr lang="de-DE" smtClean="0"/>
              <a:pPr/>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0DDE4D-4C44-4BEE-A4BA-17759DFD9FBE}" type="datetimeFigureOut">
              <a:rPr lang="de-DE" smtClean="0"/>
              <a:pPr/>
              <a:t>12.12.2017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965D63E-4819-4132-9B90-F7FB9170D758}" type="slidenum">
              <a:rPr lang="de-DE" smtClean="0"/>
              <a:pPr/>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0DDE4D-4C44-4BEE-A4BA-17759DFD9FBE}" type="datetimeFigureOut">
              <a:rPr lang="de-DE" smtClean="0"/>
              <a:pPr/>
              <a:t>12.12.2017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965D63E-4819-4132-9B90-F7FB9170D758}" type="slidenum">
              <a:rPr lang="de-DE" smtClean="0"/>
              <a:pPr/>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e-D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0DDE4D-4C44-4BEE-A4BA-17759DFD9FBE}" type="datetimeFigureOut">
              <a:rPr lang="de-DE" smtClean="0"/>
              <a:pPr/>
              <a:t>12.12.2017</a:t>
            </a:fld>
            <a:endParaRPr lang="de-D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65D63E-4819-4132-9B90-F7FB9170D758}" type="slidenum">
              <a:rPr lang="de-DE" smtClean="0"/>
              <a:pPr/>
              <a:t>‹#›</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papers.nips.cc/paper/5166-training-and-analysing-deep-recurrent-neural-networks.pdf" TargetMode="External"/><Relationship Id="rId2" Type="http://schemas.openxmlformats.org/officeDocument/2006/relationships/hyperlink" Target="https://chunml.github.io/ChunML.github.io/project/Creating-Text-Generator-Using-Recurrent-Neural-Network" TargetMode="External"/><Relationship Id="rId1" Type="http://schemas.openxmlformats.org/officeDocument/2006/relationships/slideLayout" Target="../slideLayouts/slideLayout2.xml"/><Relationship Id="rId4" Type="http://schemas.openxmlformats.org/officeDocument/2006/relationships/hyperlink" Target="https://diplernin.github.io/"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75000"/>
                <a:lumOff val="25000"/>
              </a:schemeClr>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Cloud Callout 4"/>
          <p:cNvSpPr/>
          <p:nvPr/>
        </p:nvSpPr>
        <p:spPr>
          <a:xfrm>
            <a:off x="4429124" y="3357562"/>
            <a:ext cx="1714512" cy="1071570"/>
          </a:xfrm>
          <a:prstGeom prst="cloudCallout">
            <a:avLst>
              <a:gd name="adj1" fmla="val -44098"/>
              <a:gd name="adj2" fmla="val 72949"/>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DE" sz="1400" dirty="0" smtClean="0"/>
              <a:t>100010111100011001010010010..</a:t>
            </a:r>
            <a:endParaRPr lang="de-DE" sz="1400" dirty="0"/>
          </a:p>
        </p:txBody>
      </p:sp>
      <p:sp>
        <p:nvSpPr>
          <p:cNvPr id="2" name="Title 1"/>
          <p:cNvSpPr>
            <a:spLocks noGrp="1"/>
          </p:cNvSpPr>
          <p:nvPr>
            <p:ph type="ctrTitle"/>
          </p:nvPr>
        </p:nvSpPr>
        <p:spPr>
          <a:xfrm>
            <a:off x="728690" y="1285860"/>
            <a:ext cx="7772400" cy="1470025"/>
          </a:xfrm>
        </p:spPr>
        <p:txBody>
          <a:bodyPr>
            <a:normAutofit fontScale="90000"/>
          </a:bodyPr>
          <a:lstStyle/>
          <a:p>
            <a:r>
              <a:rPr lang="en-US" u="sng" dirty="0">
                <a:solidFill>
                  <a:schemeClr val="bg1"/>
                </a:solidFill>
              </a:rPr>
              <a:t>Creative Writing </a:t>
            </a:r>
            <a:r>
              <a:rPr lang="en-US" u="sng" dirty="0" smtClean="0">
                <a:solidFill>
                  <a:schemeClr val="bg1"/>
                </a:solidFill>
              </a:rPr>
              <a:t>101</a:t>
            </a:r>
            <a:br>
              <a:rPr lang="en-US" u="sng" dirty="0" smtClean="0">
                <a:solidFill>
                  <a:schemeClr val="bg1"/>
                </a:solidFill>
              </a:rPr>
            </a:br>
            <a:r>
              <a:rPr lang="en-US" sz="3100" u="sng" dirty="0" smtClean="0">
                <a:solidFill>
                  <a:schemeClr val="bg1"/>
                </a:solidFill>
              </a:rPr>
              <a:t/>
            </a:r>
            <a:br>
              <a:rPr lang="en-US" sz="3100" u="sng" dirty="0" smtClean="0">
                <a:solidFill>
                  <a:schemeClr val="bg1"/>
                </a:solidFill>
              </a:rPr>
            </a:br>
            <a:r>
              <a:rPr lang="en-US" sz="3100" dirty="0" smtClean="0">
                <a:solidFill>
                  <a:schemeClr val="bg1"/>
                </a:solidFill>
              </a:rPr>
              <a:t>Machines Expressing their thoughts</a:t>
            </a:r>
            <a:endParaRPr lang="de-DE" sz="3100" dirty="0">
              <a:solidFill>
                <a:schemeClr val="bg1"/>
              </a:solidFill>
            </a:endParaRPr>
          </a:p>
        </p:txBody>
      </p:sp>
      <p:pic>
        <p:nvPicPr>
          <p:cNvPr id="1026" name="Picture 2" descr="E:\Program Files (x86)\Microsoft Office\MEDIA\CAGCAT10\j0292982.wmf"/>
          <p:cNvPicPr>
            <a:picLocks noChangeAspect="1" noChangeArrowheads="1"/>
          </p:cNvPicPr>
          <p:nvPr/>
        </p:nvPicPr>
        <p:blipFill>
          <a:blip r:embed="rId2">
            <a:biLevel thresh="50000"/>
          </a:blip>
          <a:srcRect/>
          <a:stretch>
            <a:fillRect/>
          </a:stretch>
        </p:blipFill>
        <p:spPr bwMode="auto">
          <a:xfrm>
            <a:off x="2857488" y="4357694"/>
            <a:ext cx="1843430" cy="1819656"/>
          </a:xfrm>
          <a:prstGeom prst="rect">
            <a:avLst/>
          </a:prstGeom>
          <a:noFill/>
        </p:spPr>
      </p:pic>
      <p:sp>
        <p:nvSpPr>
          <p:cNvPr id="6" name="TextBox 5"/>
          <p:cNvSpPr txBox="1"/>
          <p:nvPr/>
        </p:nvSpPr>
        <p:spPr>
          <a:xfrm>
            <a:off x="7500958" y="6143644"/>
            <a:ext cx="1428760" cy="523220"/>
          </a:xfrm>
          <a:prstGeom prst="rect">
            <a:avLst/>
          </a:prstGeom>
          <a:noFill/>
        </p:spPr>
        <p:txBody>
          <a:bodyPr wrap="square" rtlCol="0">
            <a:spAutoFit/>
          </a:bodyPr>
          <a:lstStyle/>
          <a:p>
            <a:r>
              <a:rPr lang="de-DE" sz="1400" dirty="0" smtClean="0">
                <a:solidFill>
                  <a:schemeClr val="bg1"/>
                </a:solidFill>
              </a:rPr>
              <a:t>Tomas </a:t>
            </a:r>
            <a:r>
              <a:rPr lang="de-DE" sz="1400" dirty="0" err="1" smtClean="0">
                <a:solidFill>
                  <a:schemeClr val="bg1"/>
                </a:solidFill>
              </a:rPr>
              <a:t>Suchomel</a:t>
            </a:r>
            <a:endParaRPr lang="de-DE" sz="1400" dirty="0" smtClean="0">
              <a:solidFill>
                <a:schemeClr val="bg1"/>
              </a:solidFill>
            </a:endParaRPr>
          </a:p>
          <a:p>
            <a:r>
              <a:rPr lang="de-DE" sz="1400" dirty="0" smtClean="0">
                <a:solidFill>
                  <a:schemeClr val="bg1"/>
                </a:solidFill>
              </a:rPr>
              <a:t>Samuel Gamer</a:t>
            </a:r>
            <a:endParaRPr lang="de-DE" sz="14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Results</a:t>
            </a:r>
            <a:r>
              <a:rPr lang="de-DE" dirty="0" smtClean="0"/>
              <a:t>: </a:t>
            </a:r>
            <a:r>
              <a:rPr lang="de-DE" dirty="0" err="1" smtClean="0"/>
              <a:t>Sentences</a:t>
            </a:r>
            <a:endParaRPr lang="de-DE" dirty="0"/>
          </a:p>
        </p:txBody>
      </p:sp>
      <p:sp>
        <p:nvSpPr>
          <p:cNvPr id="3" name="Content Placeholder 2"/>
          <p:cNvSpPr>
            <a:spLocks noGrp="1"/>
          </p:cNvSpPr>
          <p:nvPr>
            <p:ph idx="1"/>
          </p:nvPr>
        </p:nvSpPr>
        <p:spPr/>
        <p:txBody>
          <a:bodyPr/>
          <a:lstStyle/>
          <a:p>
            <a:pPr algn="ctr">
              <a:buNone/>
            </a:pPr>
            <a:r>
              <a:rPr lang="en-US" u="sng" dirty="0" smtClean="0"/>
              <a:t>Epoch </a:t>
            </a:r>
            <a:r>
              <a:rPr lang="en-US" u="sng" dirty="0" smtClean="0"/>
              <a:t> 5</a:t>
            </a:r>
            <a:r>
              <a:rPr lang="en-US" u="sng" dirty="0" smtClean="0"/>
              <a:t>: </a:t>
            </a:r>
            <a:endParaRPr lang="en-US" u="sng" dirty="0" smtClean="0"/>
          </a:p>
          <a:p>
            <a:pPr>
              <a:buNone/>
            </a:pPr>
            <a:r>
              <a:rPr lang="en-US" sz="2800" u="sng" dirty="0" smtClean="0"/>
              <a:t>Words:</a:t>
            </a:r>
            <a:r>
              <a:rPr lang="en-US" sz="2800" dirty="0" smtClean="0"/>
              <a:t> ..Grows </a:t>
            </a:r>
            <a:r>
              <a:rPr lang="en-US" sz="2800" dirty="0" smtClean="0"/>
              <a:t>' of , unknown to , enemy the and </a:t>
            </a:r>
            <a:r>
              <a:rPr lang="en-US" sz="2800" dirty="0" err="1" smtClean="0"/>
              <a:t>and</a:t>
            </a:r>
            <a:r>
              <a:rPr lang="en-US" sz="2800" dirty="0" smtClean="0"/>
              <a:t> in am not know ' and unknown </a:t>
            </a:r>
            <a:r>
              <a:rPr lang="en-US" sz="2800" dirty="0" smtClean="0"/>
              <a:t>Frodo and unknown..</a:t>
            </a:r>
          </a:p>
          <a:p>
            <a:pPr>
              <a:buNone/>
            </a:pPr>
            <a:endParaRPr lang="en-US" sz="2200" dirty="0" smtClean="0"/>
          </a:p>
          <a:p>
            <a:pPr>
              <a:buNone/>
            </a:pPr>
            <a:endParaRPr lang="en-US" sz="2200" dirty="0" smtClean="0"/>
          </a:p>
          <a:p>
            <a:pPr>
              <a:buNone/>
            </a:pPr>
            <a:r>
              <a:rPr lang="en-US" sz="2800" u="sng" dirty="0" smtClean="0"/>
              <a:t>Letters:</a:t>
            </a:r>
            <a:r>
              <a:rPr lang="en-US" sz="2800" dirty="0" smtClean="0"/>
              <a:t> ..</a:t>
            </a:r>
            <a:r>
              <a:rPr lang="en-US" sz="2800" dirty="0" err="1" smtClean="0"/>
              <a:t>xing</a:t>
            </a:r>
            <a:r>
              <a:rPr lang="en-US" sz="2800" dirty="0" smtClean="0"/>
              <a:t> </a:t>
            </a:r>
            <a:r>
              <a:rPr lang="en-US" sz="2800" dirty="0" smtClean="0"/>
              <a:t>to the walls of the City, and the strangers were still the strangers and the strangers and the water and the walls of the East and the walls of the East.. </a:t>
            </a:r>
            <a:endParaRPr lang="de-DE"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Results</a:t>
            </a:r>
            <a:r>
              <a:rPr lang="de-DE" dirty="0" smtClean="0"/>
              <a:t>: </a:t>
            </a:r>
            <a:r>
              <a:rPr lang="de-DE" dirty="0" err="1" smtClean="0"/>
              <a:t>Sentences</a:t>
            </a:r>
            <a:endParaRPr lang="de-DE" dirty="0"/>
          </a:p>
        </p:txBody>
      </p:sp>
      <p:sp>
        <p:nvSpPr>
          <p:cNvPr id="3" name="Content Placeholder 2"/>
          <p:cNvSpPr>
            <a:spLocks noGrp="1"/>
          </p:cNvSpPr>
          <p:nvPr>
            <p:ph idx="1"/>
          </p:nvPr>
        </p:nvSpPr>
        <p:spPr/>
        <p:txBody>
          <a:bodyPr>
            <a:noAutofit/>
          </a:bodyPr>
          <a:lstStyle/>
          <a:p>
            <a:pPr algn="ctr">
              <a:buNone/>
            </a:pPr>
            <a:r>
              <a:rPr lang="en-US" u="sng" dirty="0" smtClean="0"/>
              <a:t>Epoch </a:t>
            </a:r>
            <a:r>
              <a:rPr lang="en-US" u="sng" dirty="0" smtClean="0"/>
              <a:t>10: </a:t>
            </a:r>
          </a:p>
          <a:p>
            <a:pPr>
              <a:buNone/>
            </a:pPr>
            <a:r>
              <a:rPr lang="en-US" sz="2800" u="sng" dirty="0" smtClean="0"/>
              <a:t>Words:</a:t>
            </a:r>
            <a:r>
              <a:rPr lang="en-US" sz="2800" dirty="0" smtClean="0"/>
              <a:t> ..Gather </a:t>
            </a:r>
            <a:r>
              <a:rPr lang="en-US" sz="2800" dirty="0" smtClean="0"/>
              <a:t>the and </a:t>
            </a:r>
            <a:r>
              <a:rPr lang="en-US" sz="2800" dirty="0" err="1" smtClean="0"/>
              <a:t>and</a:t>
            </a:r>
            <a:r>
              <a:rPr lang="en-US" sz="2800" dirty="0" smtClean="0"/>
              <a:t> in will ' and unknown </a:t>
            </a:r>
            <a:r>
              <a:rPr lang="en-US" sz="2800" dirty="0" err="1" smtClean="0"/>
              <a:t>frodo</a:t>
            </a:r>
            <a:r>
              <a:rPr lang="en-US" sz="2800" dirty="0" smtClean="0"/>
              <a:t> the and in am sorry ' and unknown but have come a , way the and </a:t>
            </a:r>
            <a:r>
              <a:rPr lang="en-US" sz="2800" dirty="0" err="1" smtClean="0"/>
              <a:t>and</a:t>
            </a:r>
            <a:r>
              <a:rPr lang="en-US" sz="2800" dirty="0" smtClean="0"/>
              <a:t> in am sorry a the and of in they too </a:t>
            </a:r>
            <a:r>
              <a:rPr lang="en-US" sz="2800" dirty="0" err="1" smtClean="0"/>
              <a:t>rohan</a:t>
            </a:r>
            <a:r>
              <a:rPr lang="en-US" sz="2800" dirty="0" smtClean="0"/>
              <a:t> a</a:t>
            </a:r>
            <a:r>
              <a:rPr lang="en-US" sz="2800" dirty="0" smtClean="0"/>
              <a:t>..</a:t>
            </a:r>
          </a:p>
          <a:p>
            <a:pPr>
              <a:buNone/>
            </a:pPr>
            <a:r>
              <a:rPr lang="en-US" sz="2800" u="sng" dirty="0" smtClean="0"/>
              <a:t>Letters:</a:t>
            </a:r>
            <a:r>
              <a:rPr lang="en-US" sz="2800" dirty="0" smtClean="0"/>
              <a:t> ..? </a:t>
            </a:r>
            <a:r>
              <a:rPr lang="en-US" sz="2800" dirty="0" smtClean="0"/>
              <a:t>' said Frodo. 'But I cannot see them and the strength of the house of </a:t>
            </a:r>
            <a:r>
              <a:rPr lang="en-US" sz="2800" dirty="0" err="1" smtClean="0"/>
              <a:t>Elendil</a:t>
            </a:r>
            <a:r>
              <a:rPr lang="en-US" sz="2800" dirty="0" smtClean="0"/>
              <a:t> and </a:t>
            </a:r>
            <a:r>
              <a:rPr lang="en-US" sz="2800" dirty="0" err="1" smtClean="0"/>
              <a:t>Isildur's</a:t>
            </a:r>
            <a:r>
              <a:rPr lang="en-US" sz="2800" dirty="0" smtClean="0"/>
              <a:t> Bane. I have not seen the next move. He wondered what he was of the words of the Shire and the sound of the stream that was still to be seen. The sun was shining in the sunlight of </a:t>
            </a:r>
            <a:r>
              <a:rPr lang="en-US" sz="2800" dirty="0" smtClean="0"/>
              <a:t>steel.. </a:t>
            </a:r>
            <a:endParaRPr lang="de-DE" sz="2800" dirty="0"/>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Results</a:t>
            </a:r>
            <a:r>
              <a:rPr lang="de-DE" dirty="0" smtClean="0"/>
              <a:t>: </a:t>
            </a:r>
            <a:r>
              <a:rPr lang="de-DE" dirty="0" err="1" smtClean="0"/>
              <a:t>Sentences</a:t>
            </a:r>
            <a:endParaRPr lang="de-DE" dirty="0"/>
          </a:p>
        </p:txBody>
      </p:sp>
      <p:sp>
        <p:nvSpPr>
          <p:cNvPr id="3" name="Content Placeholder 2"/>
          <p:cNvSpPr>
            <a:spLocks noGrp="1"/>
          </p:cNvSpPr>
          <p:nvPr>
            <p:ph idx="1"/>
          </p:nvPr>
        </p:nvSpPr>
        <p:spPr/>
        <p:txBody>
          <a:bodyPr>
            <a:noAutofit/>
          </a:bodyPr>
          <a:lstStyle/>
          <a:p>
            <a:pPr algn="ctr">
              <a:buNone/>
            </a:pPr>
            <a:r>
              <a:rPr lang="en-US" u="sng" dirty="0" smtClean="0"/>
              <a:t>Epoch </a:t>
            </a:r>
            <a:r>
              <a:rPr lang="en-US" u="sng" dirty="0" smtClean="0"/>
              <a:t>40: </a:t>
            </a:r>
          </a:p>
          <a:p>
            <a:pPr>
              <a:buNone/>
            </a:pPr>
            <a:r>
              <a:rPr lang="en-US" sz="2800" u="sng" dirty="0" smtClean="0"/>
              <a:t>Words:</a:t>
            </a:r>
            <a:r>
              <a:rPr lang="en-US" sz="2800" dirty="0" smtClean="0"/>
              <a:t> ..Burst </a:t>
            </a:r>
            <a:r>
              <a:rPr lang="en-US" sz="2800" dirty="0" smtClean="0"/>
              <a:t>it stars to blue of green ' or after full are ever and </a:t>
            </a:r>
            <a:r>
              <a:rPr lang="en-US" sz="2800" dirty="0" err="1" smtClean="0"/>
              <a:t>and</a:t>
            </a:r>
            <a:r>
              <a:rPr lang="en-US" sz="2800" dirty="0" smtClean="0"/>
              <a:t> </a:t>
            </a:r>
            <a:r>
              <a:rPr lang="en-US" sz="2800" dirty="0" err="1" smtClean="0"/>
              <a:t>i</a:t>
            </a:r>
            <a:r>
              <a:rPr lang="en-US" sz="2800" dirty="0" smtClean="0"/>
              <a:t> ? The and </a:t>
            </a:r>
            <a:r>
              <a:rPr lang="en-US" sz="2800" dirty="0" err="1" smtClean="0"/>
              <a:t>and</a:t>
            </a:r>
            <a:r>
              <a:rPr lang="en-US" sz="2800" dirty="0" smtClean="0"/>
              <a:t> unknown we unknown </a:t>
            </a:r>
            <a:r>
              <a:rPr lang="en-US" sz="2800" dirty="0" err="1" smtClean="0"/>
              <a:t>unknown</a:t>
            </a:r>
            <a:r>
              <a:rPr lang="en-US" sz="2800" dirty="0" smtClean="0"/>
              <a:t> the , road we now ? Yet do but with would name ? ? ?</a:t>
            </a:r>
            <a:r>
              <a:rPr lang="en-US" sz="2800" dirty="0" smtClean="0"/>
              <a:t>..</a:t>
            </a:r>
          </a:p>
          <a:p>
            <a:pPr>
              <a:buNone/>
            </a:pPr>
            <a:r>
              <a:rPr lang="en-US" sz="2800" u="sng" dirty="0" smtClean="0"/>
              <a:t>Letters:</a:t>
            </a:r>
            <a:r>
              <a:rPr lang="en-US" sz="2800" dirty="0" smtClean="0"/>
              <a:t> ..Now </a:t>
            </a:r>
            <a:r>
              <a:rPr lang="en-US" sz="2800" dirty="0" smtClean="0"/>
              <a:t>Sam stirred. 'Well, well! may you leave him already.' He pained his eyes and struggled on the rim of the strange light of the mountain-side when the hearth will of the </a:t>
            </a:r>
            <a:r>
              <a:rPr lang="en-US" sz="2800" dirty="0" err="1" smtClean="0"/>
              <a:t>Entwash</a:t>
            </a:r>
            <a:r>
              <a:rPr lang="en-US" sz="2800" dirty="0" smtClean="0"/>
              <a:t>. The Shire was greater and stronger. For the moment more to the </a:t>
            </a:r>
            <a:r>
              <a:rPr lang="en-US" sz="2800" dirty="0" smtClean="0"/>
              <a:t>world.. </a:t>
            </a:r>
            <a:endParaRPr lang="de-DE" sz="2800" dirty="0"/>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Results</a:t>
            </a:r>
            <a:r>
              <a:rPr lang="de-DE" dirty="0" smtClean="0"/>
              <a:t>: </a:t>
            </a:r>
            <a:r>
              <a:rPr lang="de-DE" dirty="0" err="1" smtClean="0"/>
              <a:t>Sentences</a:t>
            </a:r>
            <a:endParaRPr lang="de-DE" dirty="0"/>
          </a:p>
        </p:txBody>
      </p:sp>
      <p:sp>
        <p:nvSpPr>
          <p:cNvPr id="3" name="Content Placeholder 2"/>
          <p:cNvSpPr>
            <a:spLocks noGrp="1"/>
          </p:cNvSpPr>
          <p:nvPr>
            <p:ph idx="1"/>
          </p:nvPr>
        </p:nvSpPr>
        <p:spPr/>
        <p:txBody>
          <a:bodyPr>
            <a:noAutofit/>
          </a:bodyPr>
          <a:lstStyle/>
          <a:p>
            <a:pPr algn="ctr">
              <a:buNone/>
            </a:pPr>
            <a:r>
              <a:rPr lang="en-US" u="sng" dirty="0" smtClean="0"/>
              <a:t>Epoch </a:t>
            </a:r>
            <a:r>
              <a:rPr lang="en-US" u="sng" dirty="0" smtClean="0"/>
              <a:t>140: </a:t>
            </a:r>
          </a:p>
          <a:p>
            <a:pPr>
              <a:buNone/>
            </a:pPr>
            <a:r>
              <a:rPr lang="en-US" sz="2800" u="sng" dirty="0" smtClean="0"/>
              <a:t>Words:</a:t>
            </a:r>
            <a:r>
              <a:rPr lang="en-US" sz="2800" dirty="0" smtClean="0"/>
              <a:t> ..Backward </a:t>
            </a:r>
            <a:r>
              <a:rPr lang="en-US" sz="2800" dirty="0" smtClean="0"/>
              <a:t>, first unknown their shire </a:t>
            </a:r>
            <a:r>
              <a:rPr lang="en-US" sz="2800" dirty="0" smtClean="0"/>
              <a:t>the </a:t>
            </a:r>
            <a:r>
              <a:rPr lang="en-US" sz="2800" dirty="0" smtClean="0"/>
              <a:t>tell them ' was may be right south sod unknown our unknown </a:t>
            </a:r>
            <a:r>
              <a:rPr lang="en-US" sz="2800" dirty="0" err="1" smtClean="0"/>
              <a:t>gandalf</a:t>
            </a:r>
            <a:r>
              <a:rPr lang="en-US" sz="2800" dirty="0" smtClean="0"/>
              <a:t> </a:t>
            </a:r>
            <a:r>
              <a:rPr lang="en-US" sz="2800" dirty="0" err="1" smtClean="0"/>
              <a:t>gimli</a:t>
            </a:r>
            <a:r>
              <a:rPr lang="en-US" sz="2800" dirty="0" smtClean="0"/>
              <a:t> very </a:t>
            </a:r>
            <a:r>
              <a:rPr lang="en-US" sz="2800" dirty="0" err="1" smtClean="0"/>
              <a:t>gandalf</a:t>
            </a:r>
            <a:r>
              <a:rPr lang="en-US" sz="2800" dirty="0" smtClean="0"/>
              <a:t>..</a:t>
            </a:r>
          </a:p>
          <a:p>
            <a:pPr>
              <a:buNone/>
            </a:pPr>
            <a:endParaRPr lang="en-US" sz="2400" dirty="0" smtClean="0"/>
          </a:p>
          <a:p>
            <a:pPr>
              <a:buNone/>
            </a:pPr>
            <a:r>
              <a:rPr lang="en-US" sz="2800" u="sng" dirty="0" smtClean="0"/>
              <a:t>Letters:</a:t>
            </a:r>
            <a:r>
              <a:rPr lang="en-US" sz="2800" dirty="0" smtClean="0"/>
              <a:t> ..'Yes</a:t>
            </a:r>
            <a:r>
              <a:rPr lang="en-US" sz="2800" dirty="0" smtClean="0"/>
              <a:t>, we'll go soon,' said Frodo, as he </a:t>
            </a:r>
            <a:r>
              <a:rPr lang="en-US" sz="2800" dirty="0" err="1" smtClean="0"/>
              <a:t>draided</a:t>
            </a:r>
            <a:r>
              <a:rPr lang="en-US" sz="2800" dirty="0" smtClean="0"/>
              <a:t> his long lists, all about the shadows of the grey trees, save for a fleeting man in </a:t>
            </a:r>
            <a:r>
              <a:rPr lang="en-US" sz="2800" dirty="0" err="1" smtClean="0"/>
              <a:t>Hobbiton</a:t>
            </a:r>
            <a:r>
              <a:rPr lang="en-US" sz="2800" dirty="0" smtClean="0"/>
              <a:t> and King </a:t>
            </a:r>
            <a:r>
              <a:rPr lang="en-US" sz="2800" dirty="0" err="1" smtClean="0"/>
              <a:t>Elendil</a:t>
            </a:r>
            <a:r>
              <a:rPr lang="en-US" sz="2800" dirty="0" smtClean="0"/>
              <a:t> are west of the Shire, and the rest may break out for them in the northern </a:t>
            </a:r>
            <a:r>
              <a:rPr lang="en-US" sz="2800" dirty="0" err="1" smtClean="0"/>
              <a:t>arcover</a:t>
            </a:r>
            <a:r>
              <a:rPr lang="en-US" sz="2800" dirty="0" smtClean="0"/>
              <a:t>.. </a:t>
            </a:r>
            <a:endParaRPr lang="de-DE"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Conclusion</a:t>
            </a:r>
            <a:endParaRPr lang="es-ES" dirty="0"/>
          </a:p>
        </p:txBody>
      </p:sp>
      <p:sp>
        <p:nvSpPr>
          <p:cNvPr id="3" name="Marcador de contenido 2"/>
          <p:cNvSpPr>
            <a:spLocks noGrp="1"/>
          </p:cNvSpPr>
          <p:nvPr>
            <p:ph idx="1"/>
          </p:nvPr>
        </p:nvSpPr>
        <p:spPr/>
        <p:txBody>
          <a:bodyPr/>
          <a:lstStyle/>
          <a:p>
            <a:r>
              <a:rPr lang="es-ES" dirty="0" err="1" smtClean="0"/>
              <a:t>We</a:t>
            </a:r>
            <a:r>
              <a:rPr lang="es-ES" dirty="0" smtClean="0"/>
              <a:t> </a:t>
            </a:r>
            <a:r>
              <a:rPr lang="es-ES" dirty="0" err="1" smtClean="0"/>
              <a:t>could</a:t>
            </a:r>
            <a:r>
              <a:rPr lang="es-ES" dirty="0" smtClean="0"/>
              <a:t> </a:t>
            </a:r>
            <a:r>
              <a:rPr lang="es-ES" dirty="0" err="1" smtClean="0"/>
              <a:t>clearly</a:t>
            </a:r>
            <a:r>
              <a:rPr lang="es-ES" dirty="0" smtClean="0"/>
              <a:t> </a:t>
            </a:r>
            <a:r>
              <a:rPr lang="es-ES" dirty="0" err="1" smtClean="0"/>
              <a:t>see</a:t>
            </a:r>
            <a:r>
              <a:rPr lang="es-ES" dirty="0" smtClean="0"/>
              <a:t> </a:t>
            </a:r>
            <a:r>
              <a:rPr lang="es-ES" dirty="0" err="1" smtClean="0"/>
              <a:t>how</a:t>
            </a:r>
            <a:r>
              <a:rPr lang="es-ES" dirty="0" smtClean="0"/>
              <a:t> </a:t>
            </a:r>
            <a:r>
              <a:rPr lang="es-ES" dirty="0" err="1" smtClean="0"/>
              <a:t>the</a:t>
            </a:r>
            <a:r>
              <a:rPr lang="es-ES" dirty="0" smtClean="0"/>
              <a:t> machines </a:t>
            </a:r>
            <a:r>
              <a:rPr lang="es-ES" dirty="0" err="1" smtClean="0"/>
              <a:t>learn</a:t>
            </a:r>
            <a:r>
              <a:rPr lang="es-ES" dirty="0"/>
              <a:t> </a:t>
            </a:r>
            <a:r>
              <a:rPr lang="es-ES" dirty="0" smtClean="0"/>
              <a:t>and </a:t>
            </a:r>
            <a:r>
              <a:rPr lang="es-ES" dirty="0" err="1" smtClean="0"/>
              <a:t>understand</a:t>
            </a:r>
            <a:r>
              <a:rPr lang="es-ES" dirty="0" smtClean="0"/>
              <a:t> </a:t>
            </a:r>
            <a:r>
              <a:rPr lang="es-ES" dirty="0" err="1" smtClean="0"/>
              <a:t>the</a:t>
            </a:r>
            <a:r>
              <a:rPr lang="es-ES" dirty="0" smtClean="0"/>
              <a:t> </a:t>
            </a:r>
            <a:r>
              <a:rPr lang="es-ES" dirty="0" err="1" smtClean="0"/>
              <a:t>structure</a:t>
            </a:r>
            <a:r>
              <a:rPr lang="es-ES" dirty="0" smtClean="0"/>
              <a:t> of </a:t>
            </a:r>
            <a:r>
              <a:rPr lang="es-ES" dirty="0" err="1" smtClean="0"/>
              <a:t>language</a:t>
            </a:r>
            <a:endParaRPr lang="es-ES" dirty="0" smtClean="0"/>
          </a:p>
          <a:p>
            <a:r>
              <a:rPr lang="es-ES" dirty="0" err="1" smtClean="0"/>
              <a:t>Encoding</a:t>
            </a:r>
            <a:r>
              <a:rPr lang="es-ES" dirty="0" smtClean="0"/>
              <a:t> </a:t>
            </a:r>
            <a:r>
              <a:rPr lang="es-ES" dirty="0" err="1" smtClean="0"/>
              <a:t>words</a:t>
            </a:r>
            <a:r>
              <a:rPr lang="es-ES" dirty="0" smtClean="0"/>
              <a:t> as simple </a:t>
            </a:r>
            <a:r>
              <a:rPr lang="es-ES" dirty="0" err="1" smtClean="0"/>
              <a:t>integers</a:t>
            </a:r>
            <a:r>
              <a:rPr lang="es-ES" dirty="0" smtClean="0"/>
              <a:t> </a:t>
            </a:r>
            <a:r>
              <a:rPr lang="es-ES" dirty="0" err="1" smtClean="0"/>
              <a:t>seems</a:t>
            </a:r>
            <a:r>
              <a:rPr lang="es-ES" dirty="0" smtClean="0"/>
              <a:t> to </a:t>
            </a:r>
            <a:r>
              <a:rPr lang="es-ES" dirty="0" err="1" smtClean="0"/>
              <a:t>stripe</a:t>
            </a:r>
            <a:r>
              <a:rPr lang="es-ES" dirty="0" smtClean="0"/>
              <a:t> </a:t>
            </a:r>
            <a:r>
              <a:rPr lang="es-ES" dirty="0" err="1" smtClean="0"/>
              <a:t>them</a:t>
            </a:r>
            <a:r>
              <a:rPr lang="es-ES" dirty="0" smtClean="0"/>
              <a:t> </a:t>
            </a:r>
            <a:r>
              <a:rPr lang="es-ES" dirty="0" err="1" smtClean="0"/>
              <a:t>from</a:t>
            </a:r>
            <a:r>
              <a:rPr lang="es-ES" dirty="0" smtClean="0"/>
              <a:t> </a:t>
            </a:r>
            <a:r>
              <a:rPr lang="es-ES" dirty="0" err="1" smtClean="0"/>
              <a:t>inner</a:t>
            </a:r>
            <a:r>
              <a:rPr lang="es-ES" dirty="0" smtClean="0"/>
              <a:t> </a:t>
            </a:r>
            <a:r>
              <a:rPr lang="es-ES" dirty="0" err="1" smtClean="0"/>
              <a:t>context</a:t>
            </a:r>
            <a:endParaRPr lang="es-ES" dirty="0"/>
          </a:p>
          <a:p>
            <a:r>
              <a:rPr lang="es-ES" dirty="0" err="1" smtClean="0"/>
              <a:t>Does</a:t>
            </a:r>
            <a:r>
              <a:rPr lang="es-ES" dirty="0" smtClean="0"/>
              <a:t> </a:t>
            </a:r>
            <a:r>
              <a:rPr lang="es-ES" dirty="0" err="1" smtClean="0"/>
              <a:t>maybe</a:t>
            </a:r>
            <a:r>
              <a:rPr lang="es-ES" dirty="0" smtClean="0"/>
              <a:t> </a:t>
            </a:r>
            <a:r>
              <a:rPr lang="es-ES" dirty="0" err="1" smtClean="0"/>
              <a:t>mo</a:t>
            </a:r>
            <a:r>
              <a:rPr lang="es-ES" u="sng" dirty="0" err="1" smtClean="0"/>
              <a:t>ther</a:t>
            </a:r>
            <a:r>
              <a:rPr lang="es-ES" dirty="0"/>
              <a:t>,</a:t>
            </a:r>
            <a:r>
              <a:rPr lang="es-ES" dirty="0" smtClean="0"/>
              <a:t> </a:t>
            </a:r>
            <a:r>
              <a:rPr lang="es-ES" dirty="0" err="1" smtClean="0"/>
              <a:t>fa</a:t>
            </a:r>
            <a:r>
              <a:rPr lang="es-ES" u="sng" dirty="0" err="1" smtClean="0"/>
              <a:t>ther</a:t>
            </a:r>
            <a:r>
              <a:rPr lang="es-ES" dirty="0" smtClean="0"/>
              <a:t>, </a:t>
            </a:r>
            <a:r>
              <a:rPr lang="es-ES" dirty="0" err="1" smtClean="0"/>
              <a:t>bro</a:t>
            </a:r>
            <a:r>
              <a:rPr lang="es-ES" u="sng" dirty="0" err="1" smtClean="0"/>
              <a:t>ther</a:t>
            </a:r>
            <a:r>
              <a:rPr lang="es-ES" dirty="0"/>
              <a:t> </a:t>
            </a:r>
            <a:r>
              <a:rPr lang="es-ES" dirty="0" err="1" smtClean="0"/>
              <a:t>have</a:t>
            </a:r>
            <a:r>
              <a:rPr lang="es-ES" dirty="0" smtClean="0"/>
              <a:t> </a:t>
            </a:r>
            <a:r>
              <a:rPr lang="es-ES" dirty="0" err="1" smtClean="0"/>
              <a:t>inner</a:t>
            </a:r>
            <a:r>
              <a:rPr lang="es-ES" dirty="0" smtClean="0"/>
              <a:t> </a:t>
            </a:r>
            <a:r>
              <a:rPr lang="es-ES" dirty="0" err="1" smtClean="0"/>
              <a:t>structure</a:t>
            </a:r>
            <a:r>
              <a:rPr lang="es-ES" dirty="0" smtClean="0"/>
              <a:t> </a:t>
            </a:r>
            <a:r>
              <a:rPr lang="es-ES" dirty="0" err="1" smtClean="0"/>
              <a:t>the</a:t>
            </a:r>
            <a:r>
              <a:rPr lang="es-ES" dirty="0" smtClean="0"/>
              <a:t> machine </a:t>
            </a:r>
            <a:r>
              <a:rPr lang="es-ES" dirty="0" err="1" smtClean="0"/>
              <a:t>understands</a:t>
            </a:r>
            <a:r>
              <a:rPr lang="es-ES" dirty="0" smtClean="0"/>
              <a:t>?</a:t>
            </a:r>
          </a:p>
          <a:p>
            <a:r>
              <a:rPr lang="es-ES" dirty="0" smtClean="0"/>
              <a:t>Are </a:t>
            </a:r>
            <a:r>
              <a:rPr lang="es-ES" dirty="0" err="1" smtClean="0"/>
              <a:t>children</a:t>
            </a:r>
            <a:r>
              <a:rPr lang="es-ES" dirty="0" smtClean="0"/>
              <a:t> </a:t>
            </a:r>
            <a:r>
              <a:rPr lang="es-ES" dirty="0" err="1" smtClean="0"/>
              <a:t>learning</a:t>
            </a:r>
            <a:r>
              <a:rPr lang="es-ES" dirty="0" smtClean="0"/>
              <a:t> </a:t>
            </a:r>
            <a:r>
              <a:rPr lang="es-ES" dirty="0" err="1" smtClean="0"/>
              <a:t>the</a:t>
            </a:r>
            <a:r>
              <a:rPr lang="es-ES" dirty="0" smtClean="0"/>
              <a:t> </a:t>
            </a:r>
            <a:r>
              <a:rPr lang="es-ES" dirty="0" err="1" smtClean="0"/>
              <a:t>same</a:t>
            </a:r>
            <a:r>
              <a:rPr lang="es-ES" dirty="0" smtClean="0"/>
              <a:t> </a:t>
            </a:r>
            <a:r>
              <a:rPr lang="es-ES" dirty="0" err="1" smtClean="0"/>
              <a:t>way</a:t>
            </a:r>
            <a:r>
              <a:rPr lang="es-ES" dirty="0" smtClean="0"/>
              <a:t>?</a:t>
            </a:r>
            <a:endParaRPr lang="es-ES" dirty="0"/>
          </a:p>
        </p:txBody>
      </p:sp>
    </p:spTree>
    <p:extLst>
      <p:ext uri="{BB962C8B-B14F-4D97-AF65-F5344CB8AC3E}">
        <p14:creationId xmlns:p14="http://schemas.microsoft.com/office/powerpoint/2010/main" xmlns="" val="1447786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Prospect</a:t>
            </a:r>
            <a:r>
              <a:rPr lang="de-DE" dirty="0" smtClean="0"/>
              <a:t>/</a:t>
            </a:r>
            <a:r>
              <a:rPr lang="de-DE" dirty="0" err="1" smtClean="0"/>
              <a:t>Perspective</a:t>
            </a:r>
            <a:endParaRPr lang="de-DE" dirty="0"/>
          </a:p>
        </p:txBody>
      </p:sp>
      <p:sp>
        <p:nvSpPr>
          <p:cNvPr id="3" name="Content Placeholder 2"/>
          <p:cNvSpPr>
            <a:spLocks noGrp="1"/>
          </p:cNvSpPr>
          <p:nvPr>
            <p:ph idx="1"/>
          </p:nvPr>
        </p:nvSpPr>
        <p:spPr/>
        <p:txBody>
          <a:bodyPr/>
          <a:lstStyle/>
          <a:p>
            <a:r>
              <a:rPr lang="de-DE" dirty="0" smtClean="0"/>
              <a:t>Using word2vec to keep word contexts</a:t>
            </a:r>
          </a:p>
          <a:p>
            <a:r>
              <a:rPr lang="de-DE" dirty="0" smtClean="0"/>
              <a:t>Compare LSTM w/ GRU</a:t>
            </a:r>
          </a:p>
          <a:p>
            <a:endParaRPr lang="de-DE" dirty="0" smtClean="0"/>
          </a:p>
          <a:p>
            <a:endParaRPr lang="de-D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Sources</a:t>
            </a:r>
            <a:endParaRPr lang="de-DE" dirty="0"/>
          </a:p>
        </p:txBody>
      </p:sp>
      <p:sp>
        <p:nvSpPr>
          <p:cNvPr id="3" name="Content Placeholder 2"/>
          <p:cNvSpPr>
            <a:spLocks noGrp="1"/>
          </p:cNvSpPr>
          <p:nvPr>
            <p:ph idx="1"/>
          </p:nvPr>
        </p:nvSpPr>
        <p:spPr/>
        <p:txBody>
          <a:bodyPr>
            <a:normAutofit/>
          </a:bodyPr>
          <a:lstStyle/>
          <a:p>
            <a:r>
              <a:rPr lang="de-DE" sz="2000" dirty="0">
                <a:hlinkClick r:id="rId2"/>
              </a:rPr>
              <a:t>https://</a:t>
            </a:r>
            <a:r>
              <a:rPr lang="de-DE" sz="2000" dirty="0" smtClean="0">
                <a:hlinkClick r:id="rId2"/>
              </a:rPr>
              <a:t>chunml.github.io/ChunML.github.io/project/Creating-Text-Generator-Using-Recurrent-Neural-Network</a:t>
            </a:r>
            <a:r>
              <a:rPr lang="de-DE" sz="2000" dirty="0" smtClean="0"/>
              <a:t> : tutorial</a:t>
            </a:r>
          </a:p>
          <a:p>
            <a:r>
              <a:rPr lang="en-US" sz="2000" dirty="0">
                <a:hlinkClick r:id="rId3"/>
              </a:rPr>
              <a:t>http://</a:t>
            </a:r>
            <a:r>
              <a:rPr lang="en-US" sz="2000" dirty="0" smtClean="0">
                <a:hlinkClick r:id="rId3"/>
              </a:rPr>
              <a:t>papers.nips.cc/paper/5166-training-and-analysing-deep-recurrent-neural-networks.pdf</a:t>
            </a:r>
            <a:r>
              <a:rPr lang="en-US" sz="2000" dirty="0" smtClean="0"/>
              <a:t> : </a:t>
            </a:r>
            <a:r>
              <a:rPr lang="en-US" sz="2000" dirty="0"/>
              <a:t>DLSTM proposition(3layer</a:t>
            </a:r>
            <a:r>
              <a:rPr lang="en-US" sz="2000" dirty="0" smtClean="0"/>
              <a:t>)</a:t>
            </a:r>
          </a:p>
          <a:p>
            <a:r>
              <a:rPr lang="de-DE" sz="2000" dirty="0">
                <a:hlinkClick r:id="rId4"/>
              </a:rPr>
              <a:t>https://diplernin.github.io</a:t>
            </a:r>
            <a:r>
              <a:rPr lang="de-DE" sz="2000" dirty="0" smtClean="0">
                <a:hlinkClick r:id="rId4"/>
              </a:rPr>
              <a:t>/</a:t>
            </a:r>
            <a:r>
              <a:rPr lang="de-DE" sz="2000" dirty="0" smtClean="0"/>
              <a:t> : </a:t>
            </a:r>
            <a:r>
              <a:rPr lang="de-DE" sz="2000" dirty="0" smtClean="0"/>
              <a:t>Inspiration : </a:t>
            </a:r>
            <a:r>
              <a:rPr lang="es-ES" sz="2000" dirty="0" smtClean="0"/>
              <a:t>DLSL </a:t>
            </a:r>
            <a:r>
              <a:rPr lang="es-ES" sz="2000" dirty="0" smtClean="0"/>
              <a:t>group last year</a:t>
            </a:r>
            <a:endParaRPr lang="de-DE"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Intro</a:t>
            </a:r>
            <a:endParaRPr lang="de-DE" dirty="0"/>
          </a:p>
        </p:txBody>
      </p:sp>
      <p:sp>
        <p:nvSpPr>
          <p:cNvPr id="3" name="Content Placeholder 2"/>
          <p:cNvSpPr>
            <a:spLocks noGrp="1"/>
          </p:cNvSpPr>
          <p:nvPr>
            <p:ph idx="1"/>
          </p:nvPr>
        </p:nvSpPr>
        <p:spPr/>
        <p:txBody>
          <a:bodyPr/>
          <a:lstStyle/>
          <a:p>
            <a:r>
              <a:rPr lang="de-DE" dirty="0" err="1" smtClean="0"/>
              <a:t>Machine</a:t>
            </a:r>
            <a:r>
              <a:rPr lang="de-DE" dirty="0" smtClean="0"/>
              <a:t> Learning – but </a:t>
            </a:r>
            <a:r>
              <a:rPr lang="de-DE" dirty="0" err="1" smtClean="0"/>
              <a:t>how</a:t>
            </a:r>
            <a:r>
              <a:rPr lang="de-DE" dirty="0" smtClean="0"/>
              <a:t> do </a:t>
            </a:r>
            <a:r>
              <a:rPr lang="de-DE" dirty="0" err="1" smtClean="0"/>
              <a:t>they</a:t>
            </a:r>
            <a:r>
              <a:rPr lang="de-DE" dirty="0" smtClean="0"/>
              <a:t> </a:t>
            </a:r>
            <a:r>
              <a:rPr lang="de-DE" dirty="0" err="1" smtClean="0"/>
              <a:t>actually</a:t>
            </a:r>
            <a:r>
              <a:rPr lang="de-DE" dirty="0" smtClean="0"/>
              <a:t> </a:t>
            </a:r>
            <a:r>
              <a:rPr lang="de-DE" dirty="0" err="1" smtClean="0"/>
              <a:t>think</a:t>
            </a:r>
            <a:r>
              <a:rPr lang="de-DE" dirty="0" smtClean="0"/>
              <a:t>?</a:t>
            </a:r>
          </a:p>
          <a:p>
            <a:r>
              <a:rPr lang="de-DE" dirty="0" smtClean="0"/>
              <a:t>Creative </a:t>
            </a:r>
            <a:r>
              <a:rPr lang="de-DE" dirty="0" err="1" smtClean="0"/>
              <a:t>text</a:t>
            </a:r>
            <a:r>
              <a:rPr lang="de-DE" dirty="0" smtClean="0"/>
              <a:t> </a:t>
            </a:r>
            <a:r>
              <a:rPr lang="de-DE" dirty="0" err="1" smtClean="0"/>
              <a:t>is</a:t>
            </a:r>
            <a:r>
              <a:rPr lang="de-DE" dirty="0" smtClean="0"/>
              <a:t> </a:t>
            </a:r>
            <a:r>
              <a:rPr lang="de-DE" dirty="0" err="1" smtClean="0"/>
              <a:t>reflecting</a:t>
            </a:r>
            <a:r>
              <a:rPr lang="de-DE" dirty="0" smtClean="0"/>
              <a:t> </a:t>
            </a:r>
            <a:r>
              <a:rPr lang="de-DE" dirty="0" err="1" smtClean="0"/>
              <a:t>the</a:t>
            </a:r>
            <a:r>
              <a:rPr lang="de-DE" dirty="0" smtClean="0"/>
              <a:t> </a:t>
            </a:r>
            <a:r>
              <a:rPr lang="de-DE" dirty="0" err="1" smtClean="0"/>
              <a:t>thinking</a:t>
            </a:r>
            <a:r>
              <a:rPr lang="de-DE" dirty="0" smtClean="0"/>
              <a:t> </a:t>
            </a:r>
            <a:r>
              <a:rPr lang="de-DE" dirty="0" err="1" smtClean="0"/>
              <a:t>patterns</a:t>
            </a:r>
            <a:endParaRPr lang="de-DE" dirty="0" smtClean="0"/>
          </a:p>
          <a:p>
            <a:endParaRPr lang="de-DE" dirty="0" smtClean="0"/>
          </a:p>
          <a:p>
            <a:r>
              <a:rPr lang="de-DE" dirty="0" smtClean="0"/>
              <a:t>Personal main goal: Learning to implement Deep Learning</a:t>
            </a:r>
            <a:endParaRPr lang="de-D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Plan</a:t>
            </a:r>
            <a:endParaRPr lang="de-DE" dirty="0"/>
          </a:p>
        </p:txBody>
      </p:sp>
      <p:sp>
        <p:nvSpPr>
          <p:cNvPr id="4" name="Oval 3"/>
          <p:cNvSpPr/>
          <p:nvPr/>
        </p:nvSpPr>
        <p:spPr>
          <a:xfrm>
            <a:off x="2357422" y="385762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5" name="Oval 4"/>
          <p:cNvSpPr/>
          <p:nvPr/>
        </p:nvSpPr>
        <p:spPr>
          <a:xfrm>
            <a:off x="4643438" y="385762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cxnSp>
        <p:nvCxnSpPr>
          <p:cNvPr id="7" name="Straight Connector 6"/>
          <p:cNvCxnSpPr>
            <a:stCxn id="4" idx="6"/>
            <a:endCxn id="5" idx="2"/>
          </p:cNvCxnSpPr>
          <p:nvPr/>
        </p:nvCxnSpPr>
        <p:spPr>
          <a:xfrm>
            <a:off x="2786050" y="4071942"/>
            <a:ext cx="1857388" cy="1588"/>
          </a:xfrm>
          <a:prstGeom prst="line">
            <a:avLst/>
          </a:prstGeom>
          <a:ln w="38100">
            <a:solidFill>
              <a:schemeClr val="tx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6643702" y="385762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cxnSp>
        <p:nvCxnSpPr>
          <p:cNvPr id="9" name="Straight Connector 8"/>
          <p:cNvCxnSpPr>
            <a:stCxn id="5" idx="6"/>
            <a:endCxn id="8" idx="2"/>
          </p:cNvCxnSpPr>
          <p:nvPr/>
        </p:nvCxnSpPr>
        <p:spPr>
          <a:xfrm>
            <a:off x="5072066" y="4071942"/>
            <a:ext cx="1571636" cy="1588"/>
          </a:xfrm>
          <a:prstGeom prst="line">
            <a:avLst/>
          </a:prstGeom>
          <a:ln w="38100">
            <a:solidFill>
              <a:schemeClr val="tx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357422" y="2285992"/>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cxnSp>
        <p:nvCxnSpPr>
          <p:cNvPr id="14" name="Straight Connector 13"/>
          <p:cNvCxnSpPr>
            <a:stCxn id="13" idx="4"/>
            <a:endCxn id="4" idx="0"/>
          </p:cNvCxnSpPr>
          <p:nvPr/>
        </p:nvCxnSpPr>
        <p:spPr>
          <a:xfrm rot="5400000">
            <a:off x="2000232" y="3286124"/>
            <a:ext cx="1143008" cy="158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3" idx="5"/>
            <a:endCxn id="5" idx="1"/>
          </p:cNvCxnSpPr>
          <p:nvPr/>
        </p:nvCxnSpPr>
        <p:spPr>
          <a:xfrm rot="16200000" flipH="1">
            <a:off x="3080469" y="2294659"/>
            <a:ext cx="1268550" cy="1982930"/>
          </a:xfrm>
          <a:prstGeom prst="line">
            <a:avLst/>
          </a:prstGeom>
          <a:ln w="38100">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42976" y="4286256"/>
            <a:ext cx="2214578" cy="461665"/>
          </a:xfrm>
          <a:prstGeom prst="rect">
            <a:avLst/>
          </a:prstGeom>
          <a:noFill/>
        </p:spPr>
        <p:txBody>
          <a:bodyPr wrap="square" rtlCol="0">
            <a:spAutoFit/>
          </a:bodyPr>
          <a:lstStyle/>
          <a:p>
            <a:pPr algn="r"/>
            <a:r>
              <a:rPr lang="de-DE" sz="2400" dirty="0" err="1"/>
              <a:t>l</a:t>
            </a:r>
            <a:r>
              <a:rPr lang="de-DE" sz="2400" dirty="0" err="1" smtClean="0"/>
              <a:t>etter-by-letter</a:t>
            </a:r>
            <a:endParaRPr lang="de-DE" sz="2400" dirty="0"/>
          </a:p>
        </p:txBody>
      </p:sp>
      <p:sp>
        <p:nvSpPr>
          <p:cNvPr id="21" name="TextBox 20"/>
          <p:cNvSpPr txBox="1"/>
          <p:nvPr/>
        </p:nvSpPr>
        <p:spPr>
          <a:xfrm>
            <a:off x="1857356" y="1857364"/>
            <a:ext cx="1500198" cy="461665"/>
          </a:xfrm>
          <a:prstGeom prst="rect">
            <a:avLst/>
          </a:prstGeom>
          <a:noFill/>
        </p:spPr>
        <p:txBody>
          <a:bodyPr wrap="square" rtlCol="0">
            <a:spAutoFit/>
          </a:bodyPr>
          <a:lstStyle/>
          <a:p>
            <a:pPr algn="ctr"/>
            <a:r>
              <a:rPr lang="de-DE" sz="2400" dirty="0" err="1" smtClean="0"/>
              <a:t>tutorial</a:t>
            </a:r>
            <a:endParaRPr lang="de-DE" sz="2400" dirty="0"/>
          </a:p>
        </p:txBody>
      </p:sp>
      <p:sp>
        <p:nvSpPr>
          <p:cNvPr id="22" name="Rectangle 21"/>
          <p:cNvSpPr/>
          <p:nvPr/>
        </p:nvSpPr>
        <p:spPr>
          <a:xfrm>
            <a:off x="3857620" y="4286256"/>
            <a:ext cx="2071702" cy="461665"/>
          </a:xfrm>
          <a:prstGeom prst="rect">
            <a:avLst/>
          </a:prstGeom>
        </p:spPr>
        <p:txBody>
          <a:bodyPr wrap="square">
            <a:spAutoFit/>
          </a:bodyPr>
          <a:lstStyle/>
          <a:p>
            <a:pPr algn="ctr"/>
            <a:r>
              <a:rPr lang="de-DE" sz="2400" dirty="0" err="1"/>
              <a:t>w</a:t>
            </a:r>
            <a:r>
              <a:rPr lang="de-DE" sz="2400" dirty="0" err="1" smtClean="0"/>
              <a:t>ord-by-word</a:t>
            </a:r>
            <a:endParaRPr lang="de-DE" sz="2400" dirty="0"/>
          </a:p>
        </p:txBody>
      </p:sp>
      <p:sp>
        <p:nvSpPr>
          <p:cNvPr id="23" name="Rectangle 22"/>
          <p:cNvSpPr/>
          <p:nvPr/>
        </p:nvSpPr>
        <p:spPr>
          <a:xfrm>
            <a:off x="6500826" y="4286256"/>
            <a:ext cx="1517916" cy="461665"/>
          </a:xfrm>
          <a:prstGeom prst="rect">
            <a:avLst/>
          </a:prstGeom>
        </p:spPr>
        <p:txBody>
          <a:bodyPr wrap="square">
            <a:spAutoFit/>
          </a:bodyPr>
          <a:lstStyle/>
          <a:p>
            <a:r>
              <a:rPr lang="de-DE" sz="2400" dirty="0" smtClean="0"/>
              <a:t>word2vec</a:t>
            </a:r>
            <a:endParaRPr lang="de-DE" sz="2400" dirty="0"/>
          </a:p>
        </p:txBody>
      </p:sp>
      <p:cxnSp>
        <p:nvCxnSpPr>
          <p:cNvPr id="31" name="Straight Connector 30"/>
          <p:cNvCxnSpPr>
            <a:stCxn id="13" idx="6"/>
            <a:endCxn id="8" idx="1"/>
          </p:cNvCxnSpPr>
          <p:nvPr/>
        </p:nvCxnSpPr>
        <p:spPr>
          <a:xfrm>
            <a:off x="2786050" y="2500306"/>
            <a:ext cx="3920423" cy="1420093"/>
          </a:xfrm>
          <a:prstGeom prst="line">
            <a:avLst/>
          </a:prstGeom>
          <a:ln w="25400">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Sources</a:t>
            </a:r>
            <a:endParaRPr lang="de-DE" dirty="0"/>
          </a:p>
        </p:txBody>
      </p:sp>
      <p:sp>
        <p:nvSpPr>
          <p:cNvPr id="3" name="Content Placeholder 2"/>
          <p:cNvSpPr>
            <a:spLocks noGrp="1"/>
          </p:cNvSpPr>
          <p:nvPr>
            <p:ph idx="1"/>
          </p:nvPr>
        </p:nvSpPr>
        <p:spPr/>
        <p:txBody>
          <a:bodyPr/>
          <a:lstStyle/>
          <a:p>
            <a:r>
              <a:rPr lang="en-US" dirty="0" smtClean="0"/>
              <a:t>L. Tolstoy: War </a:t>
            </a:r>
            <a:r>
              <a:rPr lang="en-US" dirty="0"/>
              <a:t>and </a:t>
            </a:r>
            <a:r>
              <a:rPr lang="en-US" dirty="0" smtClean="0"/>
              <a:t>Peace – multi language</a:t>
            </a:r>
            <a:br>
              <a:rPr lang="en-US" dirty="0" smtClean="0"/>
            </a:br>
            <a:endParaRPr lang="en-US" dirty="0" smtClean="0"/>
          </a:p>
          <a:p>
            <a:r>
              <a:rPr lang="en-US" dirty="0" smtClean="0"/>
              <a:t>Jeff </a:t>
            </a:r>
            <a:r>
              <a:rPr lang="en-US" dirty="0" err="1" smtClean="0"/>
              <a:t>Inlo</a:t>
            </a:r>
            <a:r>
              <a:rPr lang="en-US" dirty="0" smtClean="0"/>
              <a:t>: Delver Magic</a:t>
            </a:r>
            <a:br>
              <a:rPr lang="en-US" dirty="0" smtClean="0"/>
            </a:br>
            <a:endParaRPr lang="en-US" dirty="0" smtClean="0"/>
          </a:p>
          <a:p>
            <a:r>
              <a:rPr lang="cs-CZ" dirty="0" smtClean="0"/>
              <a:t>J.R.R. Tolkien</a:t>
            </a:r>
            <a:r>
              <a:rPr lang="de-DE" dirty="0" smtClean="0"/>
              <a:t>:</a:t>
            </a:r>
            <a:r>
              <a:rPr lang="cs-CZ" dirty="0" smtClean="0"/>
              <a:t> </a:t>
            </a:r>
            <a:r>
              <a:rPr lang="en-US" dirty="0" smtClean="0"/>
              <a:t>Lord </a:t>
            </a:r>
            <a:r>
              <a:rPr lang="en-US" dirty="0"/>
              <a:t>of the </a:t>
            </a:r>
            <a:r>
              <a:rPr lang="en-US" dirty="0" smtClean="0"/>
              <a:t>Rings – big text body</a:t>
            </a:r>
            <a:br>
              <a:rPr lang="en-US" dirty="0" smtClean="0"/>
            </a:br>
            <a:endParaRPr lang="en-US" dirty="0" smtClean="0"/>
          </a:p>
          <a:p>
            <a:r>
              <a:rPr lang="cs-CZ" dirty="0" smtClean="0"/>
              <a:t>Shakespeare</a:t>
            </a:r>
            <a:r>
              <a:rPr lang="de-DE" dirty="0" smtClean="0"/>
              <a:t> – </a:t>
            </a:r>
            <a:r>
              <a:rPr lang="de-DE" dirty="0" err="1" smtClean="0"/>
              <a:t>difficult</a:t>
            </a:r>
            <a:r>
              <a:rPr lang="de-DE" dirty="0" smtClean="0"/>
              <a:t> </a:t>
            </a:r>
            <a:r>
              <a:rPr lang="de-DE" dirty="0" err="1" smtClean="0"/>
              <a:t>theater</a:t>
            </a:r>
            <a:r>
              <a:rPr lang="de-DE" dirty="0" smtClean="0"/>
              <a:t> style</a:t>
            </a:r>
            <a:endParaRPr lang="de-D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From</a:t>
            </a:r>
            <a:r>
              <a:rPr lang="de-DE" dirty="0" smtClean="0"/>
              <a:t> </a:t>
            </a:r>
            <a:r>
              <a:rPr lang="de-DE" dirty="0" err="1" smtClean="0"/>
              <a:t>Dream</a:t>
            </a:r>
            <a:r>
              <a:rPr lang="de-DE" dirty="0" smtClean="0"/>
              <a:t> </a:t>
            </a:r>
            <a:r>
              <a:rPr lang="de-DE" dirty="0" err="1" smtClean="0"/>
              <a:t>to</a:t>
            </a:r>
            <a:r>
              <a:rPr lang="de-DE" dirty="0" smtClean="0"/>
              <a:t> Reality</a:t>
            </a:r>
            <a:endParaRPr lang="de-DE" dirty="0"/>
          </a:p>
        </p:txBody>
      </p:sp>
      <p:graphicFrame>
        <p:nvGraphicFramePr>
          <p:cNvPr id="4" name="Chart 3"/>
          <p:cNvGraphicFramePr/>
          <p:nvPr>
            <p:extLst>
              <p:ext uri="{D42A27DB-BD31-4B8C-83A1-F6EECF244321}">
                <p14:modId xmlns:p14="http://schemas.microsoft.com/office/powerpoint/2010/main" xmlns="" val="3508515376"/>
              </p:ext>
            </p:extLst>
          </p:nvPr>
        </p:nvGraphicFramePr>
        <p:xfrm>
          <a:off x="1043608" y="1700808"/>
          <a:ext cx="6960096" cy="464006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System Setup</a:t>
            </a:r>
            <a:endParaRPr lang="de-DE" dirty="0"/>
          </a:p>
        </p:txBody>
      </p:sp>
      <p:pic>
        <p:nvPicPr>
          <p:cNvPr id="2059" name="Picture 11" descr="D:\Sam\Wichtiges\Erasmus\DLAI\presentations\SystemSetup\6.png"/>
          <p:cNvPicPr>
            <a:picLocks noChangeAspect="1" noChangeArrowheads="1"/>
          </p:cNvPicPr>
          <p:nvPr/>
        </p:nvPicPr>
        <p:blipFill>
          <a:blip r:embed="rId3"/>
          <a:srcRect/>
          <a:stretch>
            <a:fillRect/>
          </a:stretch>
        </p:blipFill>
        <p:spPr bwMode="auto">
          <a:xfrm>
            <a:off x="2483768" y="1196752"/>
            <a:ext cx="4176464" cy="5527482"/>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Model</a:t>
            </a:r>
            <a:endParaRPr lang="de-DE" dirty="0"/>
          </a:p>
        </p:txBody>
      </p:sp>
      <p:sp>
        <p:nvSpPr>
          <p:cNvPr id="3" name="Content Placeholder 2"/>
          <p:cNvSpPr>
            <a:spLocks noGrp="1"/>
          </p:cNvSpPr>
          <p:nvPr>
            <p:ph idx="1"/>
          </p:nvPr>
        </p:nvSpPr>
        <p:spPr/>
        <p:txBody>
          <a:bodyPr/>
          <a:lstStyle/>
          <a:p>
            <a:r>
              <a:rPr lang="de-DE" dirty="0" smtClean="0"/>
              <a:t>Standards for Text Generation: RNN, LSTM, GRU</a:t>
            </a:r>
          </a:p>
          <a:p>
            <a:pPr marL="343080" indent="-342360">
              <a:buClr>
                <a:srgbClr val="000000"/>
              </a:buClr>
              <a:buFont typeface="Arial"/>
              <a:buChar char="•"/>
            </a:pPr>
            <a:r>
              <a:rPr lang="en-US" spc="-1" dirty="0" smtClean="0">
                <a:solidFill>
                  <a:srgbClr val="000000"/>
                </a:solidFill>
                <a:uFill>
                  <a:solidFill>
                    <a:srgbClr val="FFFFFF"/>
                  </a:solidFill>
                </a:uFill>
              </a:rPr>
              <a:t>RNN has too short memory (vanishing </a:t>
            </a:r>
            <a:r>
              <a:rPr lang="en-US" spc="-1" dirty="0" err="1" smtClean="0">
                <a:solidFill>
                  <a:srgbClr val="000000"/>
                </a:solidFill>
                <a:uFill>
                  <a:solidFill>
                    <a:srgbClr val="FFFFFF"/>
                  </a:solidFill>
                </a:uFill>
              </a:rPr>
              <a:t>Gradiant</a:t>
            </a:r>
            <a:r>
              <a:rPr lang="en-US" spc="-1" dirty="0" smtClean="0">
                <a:solidFill>
                  <a:srgbClr val="000000"/>
                </a:solidFill>
                <a:uFill>
                  <a:solidFill>
                    <a:srgbClr val="FFFFFF"/>
                  </a:solidFill>
                </a:uFill>
              </a:rPr>
              <a:t>)</a:t>
            </a:r>
          </a:p>
          <a:p>
            <a:pPr marL="343080" indent="-342360">
              <a:buClr>
                <a:srgbClr val="000000"/>
              </a:buClr>
              <a:buFont typeface="Arial"/>
              <a:buChar char="•"/>
            </a:pPr>
            <a:r>
              <a:rPr lang="en-US" spc="-1" dirty="0" smtClean="0">
                <a:solidFill>
                  <a:srgbClr val="000000"/>
                </a:solidFill>
                <a:uFill>
                  <a:solidFill>
                    <a:srgbClr val="FFFFFF"/>
                  </a:solidFill>
                </a:uFill>
              </a:rPr>
              <a:t>Beginning with LSTM (tutorial)</a:t>
            </a:r>
            <a:endParaRPr lang="en-US" sz="1800" spc="-1" dirty="0" smtClean="0">
              <a:solidFill>
                <a:srgbClr val="000000"/>
              </a:solidFill>
              <a:uFill>
                <a:solidFill>
                  <a:srgbClr val="FFFFFF"/>
                </a:solidFill>
              </a:uFill>
              <a:latin typeface="Arial"/>
            </a:endParaRPr>
          </a:p>
          <a:p>
            <a:pPr marL="343080" indent="-342360">
              <a:buClr>
                <a:srgbClr val="000000"/>
              </a:buClr>
              <a:buFont typeface="Arial"/>
              <a:buChar char="•"/>
            </a:pPr>
            <a:r>
              <a:rPr lang="en-US" dirty="0"/>
              <a:t>Next</a:t>
            </a:r>
            <a:r>
              <a:rPr lang="en-US" spc="-1" dirty="0" smtClean="0">
                <a:solidFill>
                  <a:srgbClr val="000000"/>
                </a:solidFill>
                <a:uFill>
                  <a:solidFill>
                    <a:srgbClr val="FFFFFF"/>
                  </a:solidFill>
                </a:uFill>
              </a:rPr>
              <a:t> step: GRU</a:t>
            </a:r>
            <a:endParaRPr lang="en-US" sz="1800" spc="-1" dirty="0" smtClean="0">
              <a:solidFill>
                <a:srgbClr val="000000"/>
              </a:solidFill>
              <a:uFill>
                <a:solidFill>
                  <a:srgbClr val="FFFFFF"/>
                </a:solidFill>
              </a:uFill>
              <a:latin typeface="Arial"/>
            </a:endParaRPr>
          </a:p>
          <a:p>
            <a:endParaRPr lang="de-D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Model : Deep LSTM</a:t>
            </a:r>
            <a:endParaRPr lang="en-US" sz="1800" b="0" strike="noStrike" spc="-1">
              <a:solidFill>
                <a:srgbClr val="000000"/>
              </a:solidFill>
              <a:uFill>
                <a:solidFill>
                  <a:srgbClr val="FFFFFF"/>
                </a:solidFill>
              </a:uFill>
              <a:latin typeface="Arial"/>
            </a:endParaRPr>
          </a:p>
        </p:txBody>
      </p:sp>
      <p:sp>
        <p:nvSpPr>
          <p:cNvPr id="110" name="CustomShape 2"/>
          <p:cNvSpPr/>
          <p:nvPr/>
        </p:nvSpPr>
        <p:spPr>
          <a:xfrm>
            <a:off x="3081896" y="4544480"/>
            <a:ext cx="365400" cy="365400"/>
          </a:xfrm>
          <a:prstGeom prst="ellipse">
            <a:avLst/>
          </a:prstGeom>
          <a:solidFill>
            <a:srgbClr val="000000"/>
          </a:solidFill>
          <a:ln>
            <a:solidFill>
              <a:srgbClr val="000000"/>
            </a:solidFill>
          </a:ln>
        </p:spPr>
        <p:style>
          <a:lnRef idx="0">
            <a:scrgbClr r="0" g="0" b="0"/>
          </a:lnRef>
          <a:fillRef idx="0">
            <a:scrgbClr r="0" g="0" b="0"/>
          </a:fillRef>
          <a:effectRef idx="0">
            <a:scrgbClr r="0" g="0" b="0"/>
          </a:effectRef>
          <a:fontRef idx="minor"/>
        </p:style>
      </p:sp>
      <p:sp>
        <p:nvSpPr>
          <p:cNvPr id="111" name="CustomShape 3"/>
          <p:cNvSpPr/>
          <p:nvPr/>
        </p:nvSpPr>
        <p:spPr>
          <a:xfrm>
            <a:off x="3081896" y="5184560"/>
            <a:ext cx="365400" cy="36540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112" name="Line 4"/>
          <p:cNvSpPr/>
          <p:nvPr/>
        </p:nvSpPr>
        <p:spPr>
          <a:xfrm flipV="1">
            <a:off x="3264776" y="4910240"/>
            <a:ext cx="360" cy="274320"/>
          </a:xfrm>
          <a:prstGeom prst="line">
            <a:avLst/>
          </a:prstGeom>
          <a:ln w="18000">
            <a:solidFill>
              <a:srgbClr val="000000"/>
            </a:solidFill>
            <a:round/>
            <a:tailEnd type="triangle" w="med" len="med"/>
          </a:ln>
        </p:spPr>
        <p:style>
          <a:lnRef idx="0">
            <a:scrgbClr r="0" g="0" b="0"/>
          </a:lnRef>
          <a:fillRef idx="0">
            <a:scrgbClr r="0" g="0" b="0"/>
          </a:fillRef>
          <a:effectRef idx="0">
            <a:scrgbClr r="0" g="0" b="0"/>
          </a:effectRef>
          <a:fontRef idx="minor"/>
        </p:style>
      </p:sp>
      <p:sp>
        <p:nvSpPr>
          <p:cNvPr id="113" name="Line 5"/>
          <p:cNvSpPr/>
          <p:nvPr/>
        </p:nvSpPr>
        <p:spPr>
          <a:xfrm flipV="1">
            <a:off x="3264776" y="4274480"/>
            <a:ext cx="360" cy="274320"/>
          </a:xfrm>
          <a:prstGeom prst="line">
            <a:avLst/>
          </a:prstGeom>
          <a:ln w="18000">
            <a:solidFill>
              <a:srgbClr val="000000"/>
            </a:solidFill>
            <a:round/>
            <a:tailEnd type="triangle" w="med" len="med"/>
          </a:ln>
        </p:spPr>
        <p:style>
          <a:lnRef idx="0">
            <a:scrgbClr r="0" g="0" b="0"/>
          </a:lnRef>
          <a:fillRef idx="0">
            <a:scrgbClr r="0" g="0" b="0"/>
          </a:fillRef>
          <a:effectRef idx="0">
            <a:scrgbClr r="0" g="0" b="0"/>
          </a:effectRef>
          <a:fontRef idx="minor"/>
        </p:style>
      </p:sp>
      <p:sp>
        <p:nvSpPr>
          <p:cNvPr id="115" name="CustomShape 7"/>
          <p:cNvSpPr/>
          <p:nvPr/>
        </p:nvSpPr>
        <p:spPr>
          <a:xfrm>
            <a:off x="3081896" y="3269000"/>
            <a:ext cx="365400" cy="365400"/>
          </a:xfrm>
          <a:prstGeom prst="ellipse">
            <a:avLst/>
          </a:prstGeom>
          <a:solidFill>
            <a:srgbClr val="808080"/>
          </a:solidFill>
          <a:ln>
            <a:solidFill>
              <a:srgbClr val="333333"/>
            </a:solidFill>
          </a:ln>
        </p:spPr>
        <p:style>
          <a:lnRef idx="0">
            <a:scrgbClr r="0" g="0" b="0"/>
          </a:lnRef>
          <a:fillRef idx="0">
            <a:scrgbClr r="0" g="0" b="0"/>
          </a:fillRef>
          <a:effectRef idx="0">
            <a:scrgbClr r="0" g="0" b="0"/>
          </a:effectRef>
          <a:fontRef idx="minor"/>
        </p:style>
      </p:sp>
      <p:sp>
        <p:nvSpPr>
          <p:cNvPr id="116" name="Line 8"/>
          <p:cNvSpPr/>
          <p:nvPr/>
        </p:nvSpPr>
        <p:spPr>
          <a:xfrm flipV="1">
            <a:off x="3264776" y="3634760"/>
            <a:ext cx="360" cy="274320"/>
          </a:xfrm>
          <a:prstGeom prst="line">
            <a:avLst/>
          </a:prstGeom>
          <a:ln w="18000">
            <a:solidFill>
              <a:srgbClr val="000000"/>
            </a:solidFill>
            <a:round/>
            <a:tailEnd type="triangle" w="med" len="med"/>
          </a:ln>
        </p:spPr>
        <p:style>
          <a:lnRef idx="0">
            <a:scrgbClr r="0" g="0" b="0"/>
          </a:lnRef>
          <a:fillRef idx="0">
            <a:scrgbClr r="0" g="0" b="0"/>
          </a:fillRef>
          <a:effectRef idx="0">
            <a:scrgbClr r="0" g="0" b="0"/>
          </a:effectRef>
          <a:fontRef idx="minor"/>
        </p:style>
      </p:sp>
      <p:sp>
        <p:nvSpPr>
          <p:cNvPr id="117" name="CustomShape 9"/>
          <p:cNvSpPr/>
          <p:nvPr/>
        </p:nvSpPr>
        <p:spPr>
          <a:xfrm>
            <a:off x="3081896" y="2628920"/>
            <a:ext cx="365400" cy="365400"/>
          </a:xfrm>
          <a:prstGeom prst="ellipse">
            <a:avLst/>
          </a:prstGeom>
          <a:solidFill>
            <a:srgbClr val="0066CC"/>
          </a:solidFill>
          <a:ln>
            <a:solidFill>
              <a:srgbClr val="000080"/>
            </a:solidFill>
          </a:ln>
        </p:spPr>
        <p:style>
          <a:lnRef idx="0">
            <a:scrgbClr r="0" g="0" b="0"/>
          </a:lnRef>
          <a:fillRef idx="0">
            <a:scrgbClr r="0" g="0" b="0"/>
          </a:fillRef>
          <a:effectRef idx="0">
            <a:scrgbClr r="0" g="0" b="0"/>
          </a:effectRef>
          <a:fontRef idx="minor"/>
        </p:style>
      </p:sp>
      <p:sp>
        <p:nvSpPr>
          <p:cNvPr id="118" name="Line 10"/>
          <p:cNvSpPr/>
          <p:nvPr/>
        </p:nvSpPr>
        <p:spPr>
          <a:xfrm flipV="1">
            <a:off x="3264776" y="2994680"/>
            <a:ext cx="360" cy="274320"/>
          </a:xfrm>
          <a:prstGeom prst="line">
            <a:avLst/>
          </a:prstGeom>
          <a:ln w="18000">
            <a:solidFill>
              <a:srgbClr val="000000"/>
            </a:solidFill>
            <a:round/>
            <a:tailEnd type="triangle" w="med" len="med"/>
          </a:ln>
        </p:spPr>
        <p:style>
          <a:lnRef idx="0">
            <a:scrgbClr r="0" g="0" b="0"/>
          </a:lnRef>
          <a:fillRef idx="0">
            <a:scrgbClr r="0" g="0" b="0"/>
          </a:fillRef>
          <a:effectRef idx="0">
            <a:scrgbClr r="0" g="0" b="0"/>
          </a:effectRef>
          <a:fontRef idx="minor"/>
        </p:style>
      </p:sp>
      <p:sp>
        <p:nvSpPr>
          <p:cNvPr id="119" name="CustomShape 11"/>
          <p:cNvSpPr/>
          <p:nvPr/>
        </p:nvSpPr>
        <p:spPr>
          <a:xfrm>
            <a:off x="3081896" y="1988840"/>
            <a:ext cx="365400" cy="365400"/>
          </a:xfrm>
          <a:prstGeom prst="ellipse">
            <a:avLst/>
          </a:prstGeom>
          <a:solidFill>
            <a:srgbClr val="009900"/>
          </a:solidFill>
          <a:ln>
            <a:solidFill>
              <a:srgbClr val="006600"/>
            </a:solidFill>
          </a:ln>
        </p:spPr>
        <p:style>
          <a:lnRef idx="0">
            <a:scrgbClr r="0" g="0" b="0"/>
          </a:lnRef>
          <a:fillRef idx="0">
            <a:scrgbClr r="0" g="0" b="0"/>
          </a:fillRef>
          <a:effectRef idx="0">
            <a:scrgbClr r="0" g="0" b="0"/>
          </a:effectRef>
          <a:fontRef idx="minor"/>
        </p:style>
      </p:sp>
      <p:sp>
        <p:nvSpPr>
          <p:cNvPr id="120" name="Line 12"/>
          <p:cNvSpPr/>
          <p:nvPr/>
        </p:nvSpPr>
        <p:spPr>
          <a:xfrm flipV="1">
            <a:off x="3264776" y="2354600"/>
            <a:ext cx="360" cy="274320"/>
          </a:xfrm>
          <a:prstGeom prst="line">
            <a:avLst/>
          </a:prstGeom>
          <a:ln w="18000">
            <a:solidFill>
              <a:srgbClr val="000000"/>
            </a:solidFill>
            <a:round/>
            <a:tailEnd type="triangle" w="med" len="med"/>
          </a:ln>
        </p:spPr>
        <p:style>
          <a:lnRef idx="0">
            <a:scrgbClr r="0" g="0" b="0"/>
          </a:lnRef>
          <a:fillRef idx="0">
            <a:scrgbClr r="0" g="0" b="0"/>
          </a:fillRef>
          <a:effectRef idx="0">
            <a:scrgbClr r="0" g="0" b="0"/>
          </a:effectRef>
          <a:fontRef idx="minor"/>
        </p:style>
      </p:sp>
      <p:sp>
        <p:nvSpPr>
          <p:cNvPr id="121" name="CustomShape 13"/>
          <p:cNvSpPr/>
          <p:nvPr/>
        </p:nvSpPr>
        <p:spPr>
          <a:xfrm>
            <a:off x="3081896" y="2628920"/>
            <a:ext cx="36540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b="0" strike="noStrike" spc="-1">
                <a:solidFill>
                  <a:srgbClr val="000000"/>
                </a:solidFill>
                <a:uFill>
                  <a:solidFill>
                    <a:srgbClr val="FFFFFF"/>
                  </a:solidFill>
                </a:uFill>
                <a:latin typeface="Arial"/>
                <a:ea typeface="Arial"/>
              </a:rPr>
              <a:t>σ</a:t>
            </a:r>
            <a:endParaRPr lang="en-US" sz="1800" b="0" strike="noStrike" spc="-1">
              <a:solidFill>
                <a:srgbClr val="000000"/>
              </a:solidFill>
              <a:uFill>
                <a:solidFill>
                  <a:srgbClr val="FFFFFF"/>
                </a:solidFill>
              </a:uFill>
              <a:latin typeface="Arial"/>
            </a:endParaRPr>
          </a:p>
        </p:txBody>
      </p:sp>
      <p:sp>
        <p:nvSpPr>
          <p:cNvPr id="122" name="CustomShape 14"/>
          <p:cNvSpPr/>
          <p:nvPr/>
        </p:nvSpPr>
        <p:spPr>
          <a:xfrm flipV="1">
            <a:off x="3394376" y="4597760"/>
            <a:ext cx="360" cy="259200"/>
          </a:xfrm>
          <a:prstGeom prst="curvedConnector3">
            <a:avLst>
              <a:gd name="adj1" fmla="val 50000"/>
            </a:avLst>
          </a:prstGeom>
          <a:noFill/>
          <a:ln w="18000">
            <a:solidFill>
              <a:srgbClr val="000000"/>
            </a:solidFill>
            <a:round/>
            <a:tailEnd type="triangle" w="med" len="med"/>
          </a:ln>
        </p:spPr>
        <p:style>
          <a:lnRef idx="0">
            <a:scrgbClr r="0" g="0" b="0"/>
          </a:lnRef>
          <a:fillRef idx="0">
            <a:scrgbClr r="0" g="0" b="0"/>
          </a:fillRef>
          <a:effectRef idx="0">
            <a:scrgbClr r="0" g="0" b="0"/>
          </a:effectRef>
          <a:fontRef idx="minor"/>
        </p:style>
      </p:sp>
      <p:sp>
        <p:nvSpPr>
          <p:cNvPr id="125" name="CustomShape 17"/>
          <p:cNvSpPr/>
          <p:nvPr/>
        </p:nvSpPr>
        <p:spPr>
          <a:xfrm>
            <a:off x="3081896" y="3909080"/>
            <a:ext cx="365400" cy="365400"/>
          </a:xfrm>
          <a:prstGeom prst="ellipse">
            <a:avLst/>
          </a:prstGeom>
          <a:solidFill>
            <a:srgbClr val="000000"/>
          </a:solidFill>
          <a:ln>
            <a:solidFill>
              <a:srgbClr val="000000"/>
            </a:solidFill>
          </a:ln>
        </p:spPr>
        <p:style>
          <a:lnRef idx="0">
            <a:scrgbClr r="0" g="0" b="0"/>
          </a:lnRef>
          <a:fillRef idx="0">
            <a:scrgbClr r="0" g="0" b="0"/>
          </a:fillRef>
          <a:effectRef idx="0">
            <a:scrgbClr r="0" g="0" b="0"/>
          </a:effectRef>
          <a:fontRef idx="minor"/>
        </p:style>
      </p:sp>
      <p:sp>
        <p:nvSpPr>
          <p:cNvPr id="126" name="CustomShape 18"/>
          <p:cNvSpPr/>
          <p:nvPr/>
        </p:nvSpPr>
        <p:spPr>
          <a:xfrm flipV="1">
            <a:off x="3394376" y="3962360"/>
            <a:ext cx="360" cy="259200"/>
          </a:xfrm>
          <a:prstGeom prst="curvedConnector3">
            <a:avLst>
              <a:gd name="adj1" fmla="val 50000"/>
            </a:avLst>
          </a:prstGeom>
          <a:noFill/>
          <a:ln w="18000">
            <a:solidFill>
              <a:srgbClr val="000000"/>
            </a:solidFill>
            <a:round/>
            <a:tailEnd type="triangle" w="med" len="med"/>
          </a:ln>
        </p:spPr>
        <p:style>
          <a:lnRef idx="0">
            <a:scrgbClr r="0" g="0" b="0"/>
          </a:lnRef>
          <a:fillRef idx="0">
            <a:scrgbClr r="0" g="0" b="0"/>
          </a:fillRef>
          <a:effectRef idx="0">
            <a:scrgbClr r="0" g="0" b="0"/>
          </a:effectRef>
          <a:fontRef idx="minor"/>
        </p:style>
      </p:sp>
      <p:sp>
        <p:nvSpPr>
          <p:cNvPr id="127" name="CustomShape 19"/>
          <p:cNvSpPr/>
          <p:nvPr/>
        </p:nvSpPr>
        <p:spPr>
          <a:xfrm>
            <a:off x="3630536" y="3904400"/>
            <a:ext cx="36540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b="0" strike="noStrike" spc="-1">
                <a:solidFill>
                  <a:srgbClr val="000000"/>
                </a:solidFill>
                <a:uFill>
                  <a:solidFill>
                    <a:srgbClr val="FFFFFF"/>
                  </a:solidFill>
                </a:uFill>
                <a:latin typeface="Arial"/>
                <a:ea typeface="Arial"/>
              </a:rPr>
              <a:t>t</a:t>
            </a:r>
            <a:endParaRPr lang="en-US" sz="1800" b="0" strike="noStrike" spc="-1">
              <a:solidFill>
                <a:srgbClr val="000000"/>
              </a:solidFill>
              <a:uFill>
                <a:solidFill>
                  <a:srgbClr val="FFFFFF"/>
                </a:solidFill>
              </a:uFill>
              <a:latin typeface="Arial"/>
            </a:endParaRPr>
          </a:p>
        </p:txBody>
      </p:sp>
      <p:sp>
        <p:nvSpPr>
          <p:cNvPr id="128" name="CustomShape 20"/>
          <p:cNvSpPr/>
          <p:nvPr/>
        </p:nvSpPr>
        <p:spPr>
          <a:xfrm>
            <a:off x="1710296" y="5184560"/>
            <a:ext cx="127980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b="0" strike="noStrike" spc="-1">
                <a:solidFill>
                  <a:srgbClr val="000000"/>
                </a:solidFill>
                <a:uFill>
                  <a:solidFill>
                    <a:srgbClr val="FFFFFF"/>
                  </a:solidFill>
                </a:uFill>
                <a:latin typeface="Arial"/>
                <a:ea typeface="Arial"/>
              </a:rPr>
              <a:t>Input</a:t>
            </a:r>
            <a:endParaRPr lang="en-US" sz="1800" b="0" strike="noStrike" spc="-1">
              <a:solidFill>
                <a:srgbClr val="000000"/>
              </a:solidFill>
              <a:uFill>
                <a:solidFill>
                  <a:srgbClr val="FFFFFF"/>
                </a:solidFill>
              </a:uFill>
              <a:latin typeface="Arial"/>
            </a:endParaRPr>
          </a:p>
        </p:txBody>
      </p:sp>
      <p:sp>
        <p:nvSpPr>
          <p:cNvPr id="129" name="CustomShape 21"/>
          <p:cNvSpPr/>
          <p:nvPr/>
        </p:nvSpPr>
        <p:spPr>
          <a:xfrm>
            <a:off x="1618676" y="4106180"/>
            <a:ext cx="1279800" cy="60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pc="-1" dirty="0">
                <a:solidFill>
                  <a:srgbClr val="000000"/>
                </a:solidFill>
                <a:uFill>
                  <a:solidFill>
                    <a:srgbClr val="FFFFFF"/>
                  </a:solidFill>
                </a:uFill>
                <a:latin typeface="Arial"/>
                <a:ea typeface="Arial"/>
              </a:rPr>
              <a:t>2</a:t>
            </a:r>
            <a:r>
              <a:rPr lang="en-US" sz="1800" b="0" strike="noStrike" spc="-1" dirty="0" smtClean="0">
                <a:solidFill>
                  <a:srgbClr val="000000"/>
                </a:solidFill>
                <a:uFill>
                  <a:solidFill>
                    <a:srgbClr val="FFFFFF"/>
                  </a:solidFill>
                </a:uFill>
                <a:latin typeface="Arial"/>
                <a:ea typeface="Arial"/>
              </a:rPr>
              <a:t> </a:t>
            </a:r>
            <a:r>
              <a:rPr lang="en-US" sz="1800" b="0" strike="noStrike" spc="-1" dirty="0">
                <a:solidFill>
                  <a:srgbClr val="000000"/>
                </a:solidFill>
                <a:uFill>
                  <a:solidFill>
                    <a:srgbClr val="FFFFFF"/>
                  </a:solidFill>
                </a:uFill>
                <a:latin typeface="Arial"/>
                <a:ea typeface="Arial"/>
              </a:rPr>
              <a:t>LSTM</a:t>
            </a:r>
            <a:endParaRPr lang="en-US" sz="1800" b="0" strike="noStrike" spc="-1" dirty="0">
              <a:solidFill>
                <a:srgbClr val="000000"/>
              </a:solidFill>
              <a:uFill>
                <a:solidFill>
                  <a:srgbClr val="FFFFFF"/>
                </a:solidFill>
              </a:uFill>
              <a:latin typeface="Arial"/>
            </a:endParaRPr>
          </a:p>
          <a:p>
            <a:r>
              <a:rPr lang="en-US" sz="1800" b="0" strike="noStrike" spc="-1" dirty="0">
                <a:solidFill>
                  <a:srgbClr val="000000"/>
                </a:solidFill>
                <a:uFill>
                  <a:solidFill>
                    <a:srgbClr val="FFFFFF"/>
                  </a:solidFill>
                </a:uFill>
                <a:latin typeface="Arial"/>
                <a:ea typeface="Arial"/>
              </a:rPr>
              <a:t>   layers</a:t>
            </a:r>
            <a:endParaRPr lang="en-US" sz="1800" b="0" strike="noStrike" spc="-1" dirty="0">
              <a:solidFill>
                <a:srgbClr val="000000"/>
              </a:solidFill>
              <a:uFill>
                <a:solidFill>
                  <a:srgbClr val="FFFFFF"/>
                </a:solidFill>
              </a:uFill>
              <a:latin typeface="Arial"/>
            </a:endParaRPr>
          </a:p>
        </p:txBody>
      </p:sp>
      <p:sp>
        <p:nvSpPr>
          <p:cNvPr id="130" name="CustomShape 22"/>
          <p:cNvSpPr/>
          <p:nvPr/>
        </p:nvSpPr>
        <p:spPr>
          <a:xfrm>
            <a:off x="1618856" y="3266030"/>
            <a:ext cx="1371240" cy="60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b="0" strike="noStrike" spc="-1" dirty="0">
                <a:solidFill>
                  <a:srgbClr val="000000"/>
                </a:solidFill>
                <a:uFill>
                  <a:solidFill>
                    <a:srgbClr val="FFFFFF"/>
                  </a:solidFill>
                </a:uFill>
                <a:latin typeface="Arial"/>
                <a:ea typeface="Arial"/>
              </a:rPr>
              <a:t>Dense layer</a:t>
            </a:r>
            <a:endParaRPr lang="en-US" sz="1800" b="0" strike="noStrike" spc="-1" dirty="0">
              <a:solidFill>
                <a:srgbClr val="000000"/>
              </a:solidFill>
              <a:uFill>
                <a:solidFill>
                  <a:srgbClr val="FFFFFF"/>
                </a:solidFill>
              </a:uFill>
              <a:latin typeface="Arial"/>
            </a:endParaRPr>
          </a:p>
        </p:txBody>
      </p:sp>
      <p:sp>
        <p:nvSpPr>
          <p:cNvPr id="131" name="CustomShape 23"/>
          <p:cNvSpPr/>
          <p:nvPr/>
        </p:nvSpPr>
        <p:spPr>
          <a:xfrm>
            <a:off x="1606516" y="2563220"/>
            <a:ext cx="1371240" cy="60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b="0" strike="noStrike" spc="-1" dirty="0">
                <a:solidFill>
                  <a:srgbClr val="000000"/>
                </a:solidFill>
                <a:uFill>
                  <a:solidFill>
                    <a:srgbClr val="FFFFFF"/>
                  </a:solidFill>
                </a:uFill>
                <a:latin typeface="Arial"/>
                <a:ea typeface="Arial"/>
              </a:rPr>
              <a:t>Activation</a:t>
            </a:r>
            <a:endParaRPr lang="en-US" sz="1800" b="0" strike="noStrike" spc="-1" dirty="0">
              <a:solidFill>
                <a:srgbClr val="000000"/>
              </a:solidFill>
              <a:uFill>
                <a:solidFill>
                  <a:srgbClr val="FFFFFF"/>
                </a:solidFill>
              </a:uFill>
              <a:latin typeface="Arial"/>
            </a:endParaRPr>
          </a:p>
          <a:p>
            <a:r>
              <a:rPr lang="en-US" sz="1800" b="0" strike="noStrike" spc="-1" dirty="0">
                <a:solidFill>
                  <a:srgbClr val="000000"/>
                </a:solidFill>
                <a:uFill>
                  <a:solidFill>
                    <a:srgbClr val="FFFFFF"/>
                  </a:solidFill>
                </a:uFill>
                <a:latin typeface="Arial"/>
                <a:ea typeface="Arial"/>
              </a:rPr>
              <a:t>(</a:t>
            </a:r>
            <a:r>
              <a:rPr lang="en-US" sz="1800" b="0" strike="noStrike" spc="-1" dirty="0" err="1">
                <a:solidFill>
                  <a:srgbClr val="000000"/>
                </a:solidFill>
                <a:uFill>
                  <a:solidFill>
                    <a:srgbClr val="FFFFFF"/>
                  </a:solidFill>
                </a:uFill>
                <a:latin typeface="Arial"/>
                <a:ea typeface="Arial"/>
              </a:rPr>
              <a:t>Softmax</a:t>
            </a:r>
            <a:r>
              <a:rPr lang="en-US" sz="1800" b="0" strike="noStrike" spc="-1" dirty="0">
                <a:solidFill>
                  <a:srgbClr val="000000"/>
                </a:solidFill>
                <a:uFill>
                  <a:solidFill>
                    <a:srgbClr val="FFFFFF"/>
                  </a:solidFill>
                </a:uFill>
                <a:latin typeface="Arial"/>
                <a:ea typeface="Arial"/>
              </a:rPr>
              <a:t>)</a:t>
            </a:r>
            <a:endParaRPr lang="en-US" sz="1800" b="0" strike="noStrike" spc="-1" dirty="0">
              <a:solidFill>
                <a:srgbClr val="000000"/>
              </a:solidFill>
              <a:uFill>
                <a:solidFill>
                  <a:srgbClr val="FFFFFF"/>
                </a:solidFill>
              </a:uFill>
              <a:latin typeface="Arial"/>
            </a:endParaRPr>
          </a:p>
        </p:txBody>
      </p:sp>
      <p:sp>
        <p:nvSpPr>
          <p:cNvPr id="132" name="CustomShape 24"/>
          <p:cNvSpPr/>
          <p:nvPr/>
        </p:nvSpPr>
        <p:spPr>
          <a:xfrm>
            <a:off x="1527416" y="2026640"/>
            <a:ext cx="137124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b="0" strike="noStrike" spc="-1">
                <a:solidFill>
                  <a:srgbClr val="000000"/>
                </a:solidFill>
                <a:uFill>
                  <a:solidFill>
                    <a:srgbClr val="FFFFFF"/>
                  </a:solidFill>
                </a:uFill>
                <a:latin typeface="Arial"/>
                <a:ea typeface="Arial"/>
              </a:rPr>
              <a:t>Output</a:t>
            </a:r>
            <a:endParaRPr lang="en-US" sz="1800" b="0" strike="noStrike" spc="-1">
              <a:solidFill>
                <a:srgbClr val="000000"/>
              </a:solidFill>
              <a:uFill>
                <a:solidFill>
                  <a:srgbClr val="FFFFFF"/>
                </a:solidFill>
              </a:uFill>
              <a:latin typeface="Arial"/>
            </a:endParaRPr>
          </a:p>
        </p:txBody>
      </p:sp>
      <p:sp>
        <p:nvSpPr>
          <p:cNvPr id="133" name="CustomShape 25"/>
          <p:cNvSpPr/>
          <p:nvPr/>
        </p:nvSpPr>
        <p:spPr>
          <a:xfrm>
            <a:off x="2624696" y="3904400"/>
            <a:ext cx="365400" cy="1005480"/>
          </a:xfrm>
          <a:custGeom>
            <a:avLst/>
            <a:gdLst/>
            <a:ahLst/>
            <a:cxnLst/>
            <a:rect l="l" t="t" r="r" b="b"/>
            <a:pathLst>
              <a:path w="1018" h="4066">
                <a:moveTo>
                  <a:pt x="1017" y="0"/>
                </a:moveTo>
                <a:cubicBezTo>
                  <a:pt x="762" y="0"/>
                  <a:pt x="508" y="169"/>
                  <a:pt x="508" y="338"/>
                </a:cubicBezTo>
                <a:lnTo>
                  <a:pt x="508" y="1693"/>
                </a:lnTo>
                <a:cubicBezTo>
                  <a:pt x="508" y="1863"/>
                  <a:pt x="254" y="2032"/>
                  <a:pt x="0" y="2032"/>
                </a:cubicBezTo>
                <a:cubicBezTo>
                  <a:pt x="254" y="2032"/>
                  <a:pt x="508" y="2201"/>
                  <a:pt x="508" y="2371"/>
                </a:cubicBezTo>
                <a:lnTo>
                  <a:pt x="508" y="3726"/>
                </a:lnTo>
                <a:cubicBezTo>
                  <a:pt x="508" y="3895"/>
                  <a:pt x="762" y="4065"/>
                  <a:pt x="1017" y="4065"/>
                </a:cubicBezTo>
              </a:path>
            </a:pathLst>
          </a:custGeom>
          <a:noFill/>
          <a:ln w="18000">
            <a:solidFill>
              <a:srgbClr val="000000"/>
            </a:solidFill>
            <a:round/>
          </a:ln>
        </p:spPr>
        <p:style>
          <a:lnRef idx="0">
            <a:scrgbClr r="0" g="0" b="0"/>
          </a:lnRef>
          <a:fillRef idx="0">
            <a:scrgbClr r="0" g="0" b="0"/>
          </a:fillRef>
          <a:effectRef idx="0">
            <a:scrgbClr r="0" g="0" b="0"/>
          </a:effectRef>
          <a:fontRef idx="minor"/>
        </p:style>
      </p:sp>
      <p:sp>
        <p:nvSpPr>
          <p:cNvPr id="134" name="CustomShape 26"/>
          <p:cNvSpPr/>
          <p:nvPr/>
        </p:nvSpPr>
        <p:spPr>
          <a:xfrm>
            <a:off x="3995936" y="1856128"/>
            <a:ext cx="438876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pPr>
            <a:endParaRPr lang="en-US" sz="1800" b="0" strike="noStrike" spc="-1" dirty="0" smtClean="0">
              <a:solidFill>
                <a:srgbClr val="000000"/>
              </a:solidFill>
              <a:uFill>
                <a:solidFill>
                  <a:srgbClr val="FFFFFF"/>
                </a:solidFill>
              </a:uFill>
              <a:latin typeface="Arial"/>
            </a:endParaRPr>
          </a:p>
          <a:p>
            <a:pPr marL="343080" indent="-342360">
              <a:lnSpc>
                <a:spcPct val="100000"/>
              </a:lnSpc>
              <a:buClr>
                <a:srgbClr val="000000"/>
              </a:buClr>
            </a:pPr>
            <a:endParaRPr lang="en-US" spc="-1" dirty="0" smtClean="0">
              <a:solidFill>
                <a:srgbClr val="000000"/>
              </a:solidFill>
              <a:uFill>
                <a:solidFill>
                  <a:srgbClr val="FFFFFF"/>
                </a:solidFill>
              </a:uFill>
              <a:latin typeface="Arial"/>
            </a:endParaRPr>
          </a:p>
          <a:p>
            <a:pPr marL="343080" indent="-342360">
              <a:lnSpc>
                <a:spcPct val="100000"/>
              </a:lnSpc>
              <a:buClr>
                <a:srgbClr val="000000"/>
              </a:buClr>
            </a:pPr>
            <a:endParaRPr lang="en-US" sz="1800" b="0" strike="noStrike" spc="-1" dirty="0">
              <a:solidFill>
                <a:srgbClr val="000000"/>
              </a:solidFill>
              <a:uFill>
                <a:solidFill>
                  <a:srgbClr val="FFFFFF"/>
                </a:solidFill>
              </a:uFill>
              <a:latin typeface="Arial"/>
            </a:endParaRPr>
          </a:p>
          <a:p>
            <a:pPr marL="343080" indent="-342360">
              <a:lnSpc>
                <a:spcPct val="100000"/>
              </a:lnSpc>
              <a:buClr>
                <a:srgbClr val="000000"/>
              </a:buClr>
            </a:pPr>
            <a:r>
              <a:rPr lang="en-US" sz="3200" b="0" strike="noStrike" spc="-1" dirty="0">
                <a:solidFill>
                  <a:srgbClr val="000000"/>
                </a:solidFill>
                <a:uFill>
                  <a:solidFill>
                    <a:srgbClr val="FFFFFF"/>
                  </a:solidFill>
                </a:uFill>
                <a:latin typeface="Calibri"/>
              </a:rPr>
              <a:t> </a:t>
            </a:r>
            <a:endParaRPr lang="en-US" sz="1800" b="0" strike="noStrike" spc="-1" dirty="0">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dirty="0">
                <a:solidFill>
                  <a:srgbClr val="000000"/>
                </a:solidFill>
                <a:uFill>
                  <a:solidFill>
                    <a:srgbClr val="FFFFFF"/>
                  </a:solidFill>
                </a:uFill>
                <a:latin typeface="Calibri"/>
              </a:rPr>
              <a:t>Dense Layer: Time </a:t>
            </a:r>
            <a:r>
              <a:rPr lang="en-US" sz="3200" b="0" strike="noStrike" spc="-1" dirty="0" smtClean="0">
                <a:solidFill>
                  <a:srgbClr val="000000"/>
                </a:solidFill>
                <a:uFill>
                  <a:solidFill>
                    <a:srgbClr val="FFFFFF"/>
                  </a:solidFill>
                </a:uFill>
                <a:latin typeface="Calibri"/>
              </a:rPr>
              <a:t>Distributed</a:t>
            </a:r>
            <a:endParaRPr lang="en-US" sz="1800" b="0" strike="noStrike" spc="-1" dirty="0">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dirty="0">
                <a:solidFill>
                  <a:srgbClr val="000000"/>
                </a:solidFill>
                <a:uFill>
                  <a:solidFill>
                    <a:srgbClr val="FFFFFF"/>
                  </a:solidFill>
                </a:uFill>
                <a:latin typeface="Calibri"/>
              </a:rPr>
              <a:t>LSTM: capacity=500</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cxnSp>
        <p:nvCxnSpPr>
          <p:cNvPr id="135" name="Line 27"/>
          <p:cNvCxnSpPr>
            <a:stCxn id="122" idx="0"/>
            <a:endCxn id="122" idx="1"/>
          </p:cNvCxnSpPr>
          <p:nvPr/>
        </p:nvCxnSpPr>
        <p:spPr>
          <a:xfrm flipV="1">
            <a:off x="3394736" y="4597760"/>
            <a:ext cx="360" cy="259560"/>
          </a:xfrm>
          <a:prstGeom prst="curvedConnector3">
            <a:avLst>
              <a:gd name="adj1" fmla="val 70605556"/>
            </a:avLst>
          </a:prstGeom>
          <a:ln w="18360">
            <a:solidFill>
              <a:srgbClr val="000000"/>
            </a:solidFill>
            <a:round/>
            <a:tailEnd type="triangle" w="med" len="med"/>
          </a:ln>
        </p:spPr>
      </p:cxnSp>
      <p:cxnSp>
        <p:nvCxnSpPr>
          <p:cNvPr id="137" name="Line 29"/>
          <p:cNvCxnSpPr/>
          <p:nvPr/>
        </p:nvCxnSpPr>
        <p:spPr>
          <a:xfrm flipV="1">
            <a:off x="3394736" y="3962360"/>
            <a:ext cx="360" cy="259560"/>
          </a:xfrm>
          <a:prstGeom prst="curvedConnector3">
            <a:avLst>
              <a:gd name="adj1" fmla="val 63550000"/>
            </a:avLst>
          </a:prstGeom>
          <a:ln w="18360">
            <a:solidFill>
              <a:srgbClr val="000000"/>
            </a:solidFill>
            <a:round/>
            <a:tailEnd type="triangle" w="med" len="med"/>
          </a:ln>
        </p:spPr>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Results</a:t>
            </a:r>
            <a:r>
              <a:rPr lang="de-DE" dirty="0" smtClean="0"/>
              <a:t>: </a:t>
            </a:r>
            <a:r>
              <a:rPr lang="de-DE" dirty="0" err="1" smtClean="0"/>
              <a:t>Losses</a:t>
            </a:r>
            <a:endParaRPr lang="de-DE" dirty="0"/>
          </a:p>
        </p:txBody>
      </p:sp>
      <p:graphicFrame>
        <p:nvGraphicFramePr>
          <p:cNvPr id="3" name="Graf 2">
            <a:extLst>
              <a:ext uri="{FF2B5EF4-FFF2-40B4-BE49-F238E27FC236}">
                <a16:creationId xmlns="" xmlns:xdr="http://schemas.openxmlformats.org/drawingml/2006/spreadsheetDrawing" xmlns:a16="http://schemas.microsoft.com/office/drawing/2014/main" xmlns:lc="http://schemas.openxmlformats.org/drawingml/2006/lockedCanvas" id="{CDB21DFF-BCCE-4E7F-8F41-430D329EABEB}"/>
              </a:ext>
            </a:extLst>
          </p:cNvPr>
          <p:cNvGraphicFramePr/>
          <p:nvPr/>
        </p:nvGraphicFramePr>
        <p:xfrm>
          <a:off x="642910" y="1357298"/>
          <a:ext cx="7700985" cy="480061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0</TotalTime>
  <Words>1245</Words>
  <Application>Microsoft Office PowerPoint</Application>
  <PresentationFormat>On-screen Show (4:3)</PresentationFormat>
  <Paragraphs>102</Paragraphs>
  <Slides>16</Slides>
  <Notes>7</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Creative Writing 101  Machines Expressing their thoughts</vt:lpstr>
      <vt:lpstr>Intro</vt:lpstr>
      <vt:lpstr>Plan</vt:lpstr>
      <vt:lpstr>Sources</vt:lpstr>
      <vt:lpstr>From Dream to Reality</vt:lpstr>
      <vt:lpstr>System Setup</vt:lpstr>
      <vt:lpstr>Model</vt:lpstr>
      <vt:lpstr>Slide 8</vt:lpstr>
      <vt:lpstr>Results: Losses</vt:lpstr>
      <vt:lpstr>Results: Sentences</vt:lpstr>
      <vt:lpstr>Results: Sentences</vt:lpstr>
      <vt:lpstr>Results: Sentences</vt:lpstr>
      <vt:lpstr>Results: Sentences</vt:lpstr>
      <vt:lpstr>Conclusion</vt:lpstr>
      <vt:lpstr>Prospect/Perspective</vt:lpstr>
      <vt:lpstr>Sources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Writing 101  Machines Expressing their thoughts</dc:title>
  <dc:creator>Karl</dc:creator>
  <cp:lastModifiedBy>Karl</cp:lastModifiedBy>
  <cp:revision>44</cp:revision>
  <dcterms:created xsi:type="dcterms:W3CDTF">2017-12-02T23:15:18Z</dcterms:created>
  <dcterms:modified xsi:type="dcterms:W3CDTF">2017-12-12T06:50:36Z</dcterms:modified>
</cp:coreProperties>
</file>