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EEAC0D-BC4C-44DC-B380-49EBA375F561}">
  <a:tblStyle styleId="{EFEEAC0D-BC4C-44DC-B380-49EBA375F561}"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27" name="Shape 12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cs" sz="1200" u="none" cap="none" strike="noStrike">
                <a:solidFill>
                  <a:schemeClr val="dk1"/>
                </a:solidFill>
                <a:latin typeface="Calibri"/>
                <a:ea typeface="Calibri"/>
                <a:cs typeface="Calibri"/>
                <a:sym typeface="Calibri"/>
              </a:rPr>
              <a:t>Word-by-word: words with occurrence 1 renamed as unknown</a:t>
            </a:r>
          </a:p>
        </p:txBody>
      </p:sp>
      <p:sp>
        <p:nvSpPr>
          <p:cNvPr id="226" name="Shape 226"/>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c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39" name="Shape 23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57" name="Shape 25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63" name="Shape 26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69" name="Shape 26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275" name="Shape 2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cs" sz="1200" u="none" cap="none" strike="noStrike">
                <a:solidFill>
                  <a:schemeClr val="dk1"/>
                </a:solidFill>
                <a:latin typeface="Calibri"/>
                <a:ea typeface="Calibri"/>
                <a:cs typeface="Calibri"/>
                <a:sym typeface="Calibri"/>
              </a:rPr>
              <a:t>The field of Machine Learning is kind of one single big experiment of letting machines think on their own. Instead of programming every single step of computation, instead of dictating to them what they have to think, and more importantly - how to think it, we are just giving them a task. Setting up the environment and letting them find their own way.</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It's like having a child learn. you can teach it just the good words, let it grow up in a good family - but the child will have its own ideas, its own way of thinking.</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So, the pictures the child will draw, the texts it writes, are a product of its mind and the patterns of its thoughts are somewhere entwined in the stories it tells.</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Since Pictures are very complex, with a lot of information, they are a complicated and time-consuming way of communication. Written language however, is a lot more simple. In the English alphabet there are 26 letters, plus 26 if case-sensitive, plus some signs:  ,.!?:" so around 60 characters. A big book only takes under 5 MBs of storage, which is as much as just two standard images. </a:t>
            </a:r>
            <a:br>
              <a:rPr b="0" i="0" lang="cs" sz="1200" u="none" cap="none" strike="noStrike">
                <a:solidFill>
                  <a:schemeClr val="dk1"/>
                </a:solidFill>
                <a:latin typeface="Calibri"/>
                <a:ea typeface="Calibri"/>
                <a:cs typeface="Calibri"/>
                <a:sym typeface="Calibri"/>
              </a:rPr>
            </a:br>
            <a:r>
              <a:rPr b="0" i="0" lang="cs" sz="1200" u="none" cap="none" strike="noStrike">
                <a:solidFill>
                  <a:schemeClr val="dk1"/>
                </a:solidFill>
                <a:latin typeface="Calibri"/>
                <a:ea typeface="Calibri"/>
                <a:cs typeface="Calibri"/>
                <a:sym typeface="Calibri"/>
              </a:rPr>
              <a:t>That is why we chose to create our project around text, not images.</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Our main idea, the far goal was to get a sense of how our machine thinks.</a:t>
            </a:r>
            <a:br>
              <a:rPr b="0" i="0" lang="cs" sz="1200" u="none" cap="none" strike="noStrike">
                <a:solidFill>
                  <a:schemeClr val="dk1"/>
                </a:solidFill>
                <a:latin typeface="Calibri"/>
                <a:ea typeface="Calibri"/>
                <a:cs typeface="Calibri"/>
                <a:sym typeface="Calibri"/>
              </a:rPr>
            </a:br>
            <a:r>
              <a:rPr b="0" i="0" lang="cs" sz="1200" u="none" cap="none" strike="noStrike">
                <a:solidFill>
                  <a:schemeClr val="dk1"/>
                </a:solidFill>
                <a:latin typeface="Calibri"/>
                <a:ea typeface="Calibri"/>
                <a:cs typeface="Calibri"/>
                <a:sym typeface="Calibri"/>
              </a:rPr>
              <a:t>Of course, we are Beginners in the field. We started without knowledge of Ubuntu, python, let alone machine learning algorithms. So we had to define goals that were easier to achieve: Create sentences, words, letters. In hindsight all these goals are achieved with the same machine.</a:t>
            </a:r>
          </a:p>
        </p:txBody>
      </p:sp>
      <p:sp>
        <p:nvSpPr>
          <p:cNvPr id="136" name="Shape 13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c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cs" sz="1200" u="none" cap="none" strike="noStrike">
                <a:solidFill>
                  <a:schemeClr val="dk1"/>
                </a:solidFill>
                <a:latin typeface="Calibri"/>
                <a:ea typeface="Calibri"/>
                <a:cs typeface="Calibri"/>
                <a:sym typeface="Calibri"/>
              </a:rPr>
              <a:t>Our first step was to find some kind of tutorial, get some example code, run it and then start to adjust it to our needs. Aside from slides of some groups of this year's DSLS course, we found the blog of xxx, who also used Keras.</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xxx was training his machine on a letter-by-letter basis.</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Our next idea was to train on a word-by-word basis, then later maybe divide the text in sentences.</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Furthermore we found the model set Word2Vec very interesting, but since this is a machine learning task on its own, it was a far goal to use it.</a:t>
            </a:r>
          </a:p>
        </p:txBody>
      </p:sp>
      <p:sp>
        <p:nvSpPr>
          <p:cNvPr id="143" name="Shape 143"/>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c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1" name="Shape 16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cs" sz="1200" u="none" cap="none" strike="noStrike">
                <a:solidFill>
                  <a:schemeClr val="dk1"/>
                </a:solidFill>
                <a:latin typeface="Calibri"/>
                <a:ea typeface="Calibri"/>
                <a:cs typeface="Calibri"/>
                <a:sym typeface="Calibri"/>
              </a:rPr>
              <a:t>We began with War and Peace by L. Tolstoy. But since this peace contains German and French sentences, it is overly complex.</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The next text was a trilogy novel we found online, Delver Magic (Jeff Inlo). </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Later we used the trilogy Lord of the Rings by J.R.R. Tolkien, since we wanted a larger body of text.</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We also regarded Shakespeare's texts, which seemed to complex though, for they are structured like theater instructions with only commands and direct speech.</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In theory it should be possible to match the author's style doing this, but we will see that the machine's influence is quite big, too.</a:t>
            </a:r>
          </a:p>
        </p:txBody>
      </p:sp>
      <p:sp>
        <p:nvSpPr>
          <p:cNvPr id="162" name="Shape 16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c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cs" sz="1200" u="none" cap="none" strike="noStrike">
                <a:solidFill>
                  <a:schemeClr val="dk1"/>
                </a:solidFill>
                <a:latin typeface="Calibri"/>
                <a:ea typeface="Calibri"/>
                <a:cs typeface="Calibri"/>
                <a:sym typeface="Calibri"/>
              </a:rPr>
              <a:t>Our Research was quite easy. We knew we wanted to do text analysation/generation, found about five tutorials, read three of them, decided for one.</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The Text Preparation for the first type, letter-by-letter was not overly difficult. We had to take care of semicolons and multiple full stops, delete a few errors in the text. The word-by-word variant took a lot more time, because we had to create our own dictionary word - to - number and execute it.</a:t>
            </a:r>
          </a:p>
          <a:p>
            <a:pPr indent="0" lvl="0" marL="0" marR="0" rtl="0" algn="l">
              <a:spcBef>
                <a:spcPts val="0"/>
              </a:spcBef>
              <a:buNone/>
            </a:pPr>
            <a:r>
              <a:rPr b="0" i="0" lang="cs" sz="1200" u="none" cap="none" strike="noStrike">
                <a:solidFill>
                  <a:schemeClr val="dk1"/>
                </a:solidFill>
                <a:latin typeface="Calibri"/>
                <a:ea typeface="Calibri"/>
                <a:cs typeface="Calibri"/>
                <a:sym typeface="Calibri"/>
              </a:rPr>
              <a:t>But Setting up the System was a nearly impossible task for us:</a:t>
            </a:r>
          </a:p>
        </p:txBody>
      </p:sp>
      <p:sp>
        <p:nvSpPr>
          <p:cNvPr id="169" name="Shape 16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c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5" name="Shape 17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chemeClr val="dk1"/>
              </a:buClr>
              <a:buSzPts val="1200"/>
              <a:buFont typeface="Calibri"/>
              <a:buNone/>
            </a:pPr>
            <a:r>
              <a:rPr b="0" i="0" lang="cs" sz="1200" u="none" cap="none" strike="noStrike">
                <a:solidFill>
                  <a:schemeClr val="dk1"/>
                </a:solidFill>
                <a:latin typeface="Calibri"/>
                <a:ea typeface="Calibri"/>
                <a:cs typeface="Calibri"/>
                <a:sym typeface="Calibri"/>
              </a:rPr>
              <a:t>We have the main system.. running on a gCloud instance, which is accessed and installed only via SSH. To do heavy computation, we need the GPU, and everything has to be in the right versions, in order to work together. Downwards compatibility is not usually given. And of course we are working on the machine together, and for ease of use and a little bit of GUI, we need Jupyter. Then we need to get our data on the cloud, which is easiest via Github.</a:t>
            </a:r>
          </a:p>
        </p:txBody>
      </p:sp>
      <p:sp>
        <p:nvSpPr>
          <p:cNvPr id="176" name="Shape 17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c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sng"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c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9" name="Shape 189"/>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sng" cap="none" strike="noStrike">
              <a:solidFill>
                <a:schemeClr val="dk1"/>
              </a:solidFill>
              <a:latin typeface="Calibri"/>
              <a:ea typeface="Calibri"/>
              <a:cs typeface="Calibri"/>
              <a:sym typeface="Calibri"/>
            </a:endParaRPr>
          </a:p>
        </p:txBody>
      </p:sp>
      <p:sp>
        <p:nvSpPr>
          <p:cNvPr id="190" name="Shape 190"/>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c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400550"/>
            <a:ext cx="5486400" cy="360045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9" name="Shape 21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7"/>
            <a:ext cx="8520600" cy="27369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4202967"/>
            <a:ext cx="8520600" cy="17343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8" name="Shape 58"/>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9" name="Shape 5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c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4" name="Shape 64"/>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8" name="Shape 68"/>
        <p:cNvGrpSpPr/>
        <p:nvPr/>
      </p:nvGrpSpPr>
      <p:grpSpPr>
        <a:xfrm>
          <a:off x="0" y="0"/>
          <a:ext cx="0" cy="0"/>
          <a:chOff x="0" y="0"/>
          <a:chExt cx="0" cy="0"/>
        </a:xfrm>
      </p:grpSpPr>
      <p:sp>
        <p:nvSpPr>
          <p:cNvPr id="69" name="Shape 6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2" name="Shape 72"/>
        <p:cNvGrpSpPr/>
        <p:nvPr/>
      </p:nvGrpSpPr>
      <p:grpSpPr>
        <a:xfrm>
          <a:off x="0" y="0"/>
          <a:ext cx="0" cy="0"/>
          <a:chOff x="0" y="0"/>
          <a:chExt cx="0" cy="0"/>
        </a:xfrm>
      </p:grpSpPr>
      <p:sp>
        <p:nvSpPr>
          <p:cNvPr id="73" name="Shape 73"/>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4" name="Shape 74"/>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8" name="Shape 78"/>
        <p:cNvGrpSpPr/>
        <p:nvPr/>
      </p:nvGrpSpPr>
      <p:grpSpPr>
        <a:xfrm>
          <a:off x="0" y="0"/>
          <a:ext cx="0" cy="0"/>
          <a:chOff x="0" y="0"/>
          <a:chExt cx="0" cy="0"/>
        </a:xfrm>
      </p:grpSpPr>
      <p:sp>
        <p:nvSpPr>
          <p:cNvPr id="79" name="Shape 7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0" name="Shape 80"/>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5" name="Shape 85"/>
        <p:cNvGrpSpPr/>
        <p:nvPr/>
      </p:nvGrpSpPr>
      <p:grpSpPr>
        <a:xfrm>
          <a:off x="0" y="0"/>
          <a:ext cx="0" cy="0"/>
          <a:chOff x="0" y="0"/>
          <a:chExt cx="0" cy="0"/>
        </a:xfrm>
      </p:grpSpPr>
      <p:sp>
        <p:nvSpPr>
          <p:cNvPr id="86" name="Shape 8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7" name="Shape 87"/>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8" name="Shape 88"/>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9" name="Shape 89"/>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90" name="Shape 90"/>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91" name="Shape 9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4" name="Shape 94"/>
        <p:cNvGrpSpPr/>
        <p:nvPr/>
      </p:nvGrpSpPr>
      <p:grpSpPr>
        <a:xfrm>
          <a:off x="0" y="0"/>
          <a:ext cx="0" cy="0"/>
          <a:chOff x="0" y="0"/>
          <a:chExt cx="0" cy="0"/>
        </a:xfrm>
      </p:grpSpPr>
      <p:sp>
        <p:nvSpPr>
          <p:cNvPr id="95" name="Shape 95"/>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6" name="Shape 9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1" name="Shape 101"/>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8" name="Shape 108"/>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5" name="Shape 115"/>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21" name="Shape 121"/>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cs"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7"/>
            <a:ext cx="8520600" cy="7635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7"/>
            <a:ext cx="8520600" cy="7635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7"/>
            <a:ext cx="8520600" cy="7635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7"/>
            <a:ext cx="5998800" cy="8067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c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c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2" name="Shape 52"/>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c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chunml.github.io/ChunML.github.io/project/Creating-Text-Generator-Using-Recurrent-Neural-Network" TargetMode="External"/><Relationship Id="rId4" Type="http://schemas.openxmlformats.org/officeDocument/2006/relationships/hyperlink" Target="http://papers.nips.cc/paper/5166-training-and-analysing-deep-recurrent-neural-networks.pdf" TargetMode="External"/><Relationship Id="rId5" Type="http://schemas.openxmlformats.org/officeDocument/2006/relationships/hyperlink" Target="https://diplernin.github.i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F3F3F"/>
            </a:gs>
            <a:gs pos="100000">
              <a:schemeClr val="dk1"/>
            </a:gs>
          </a:gsLst>
          <a:path path="circle">
            <a:fillToRect b="50%" l="50%" r="50%" t="50%"/>
          </a:path>
          <a:tileRect/>
        </a:gradFill>
      </p:bgPr>
    </p:bg>
    <p:spTree>
      <p:nvGrpSpPr>
        <p:cNvPr id="128" name="Shape 128"/>
        <p:cNvGrpSpPr/>
        <p:nvPr/>
      </p:nvGrpSpPr>
      <p:grpSpPr>
        <a:xfrm>
          <a:off x="0" y="0"/>
          <a:ext cx="0" cy="0"/>
          <a:chOff x="0" y="0"/>
          <a:chExt cx="0" cy="0"/>
        </a:xfrm>
      </p:grpSpPr>
      <p:sp>
        <p:nvSpPr>
          <p:cNvPr id="129" name="Shape 129"/>
          <p:cNvSpPr/>
          <p:nvPr/>
        </p:nvSpPr>
        <p:spPr>
          <a:xfrm>
            <a:off x="4429124" y="3357562"/>
            <a:ext cx="1714512" cy="1071570"/>
          </a:xfrm>
          <a:prstGeom prst="cloudCallout">
            <a:avLst>
              <a:gd fmla="val -44098" name="adj1"/>
              <a:gd fmla="val 72949" name="adj2"/>
            </a:avLst>
          </a:prstGeom>
          <a:noFill/>
          <a:ln cap="flat" cmpd="sng" w="25400">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txBody>
          <a:bodyPr anchorCtr="0" anchor="ctr" bIns="45700" lIns="91425" rIns="91425" wrap="square" tIns="45700">
            <a:noAutofit/>
          </a:bodyPr>
          <a:lstStyle/>
          <a:p>
            <a:pPr indent="0" lvl="0" marL="0" marR="0" rtl="0" algn="ctr">
              <a:spcBef>
                <a:spcPts val="0"/>
              </a:spcBef>
              <a:buNone/>
            </a:pPr>
            <a:r>
              <a:rPr b="0" i="0" lang="cs" sz="1400" u="none" cap="none" strike="noStrike">
                <a:solidFill>
                  <a:schemeClr val="lt1"/>
                </a:solidFill>
                <a:latin typeface="Calibri"/>
                <a:ea typeface="Calibri"/>
                <a:cs typeface="Calibri"/>
                <a:sym typeface="Calibri"/>
              </a:rPr>
              <a:t>100010111100011001010010010..</a:t>
            </a:r>
          </a:p>
        </p:txBody>
      </p:sp>
      <p:sp>
        <p:nvSpPr>
          <p:cNvPr id="130" name="Shape 130"/>
          <p:cNvSpPr txBox="1"/>
          <p:nvPr>
            <p:ph type="ctrTitle"/>
          </p:nvPr>
        </p:nvSpPr>
        <p:spPr>
          <a:xfrm>
            <a:off x="728690" y="1285860"/>
            <a:ext cx="7772400" cy="1470025"/>
          </a:xfrm>
          <a:prstGeom prst="rect">
            <a:avLst/>
          </a:prstGeom>
          <a:noFill/>
          <a:ln>
            <a:noFill/>
          </a:ln>
        </p:spPr>
        <p:txBody>
          <a:bodyPr anchorCtr="0" anchor="ctr" bIns="45700" lIns="91425" rIns="91425" wrap="square" tIns="45700">
            <a:noAutofit/>
          </a:bodyPr>
          <a:lstStyle/>
          <a:p>
            <a:pPr indent="-251396" lvl="0" marL="0" marR="0" rtl="0" algn="ctr">
              <a:spcBef>
                <a:spcPts val="0"/>
              </a:spcBef>
              <a:buClr>
                <a:schemeClr val="lt1"/>
              </a:buClr>
              <a:buSzPts val="3959"/>
              <a:buFont typeface="Calibri"/>
              <a:buNone/>
            </a:pPr>
            <a:r>
              <a:rPr b="0" i="0" lang="cs" sz="3959" u="sng" cap="none" strike="noStrike">
                <a:solidFill>
                  <a:schemeClr val="lt1"/>
                </a:solidFill>
                <a:latin typeface="Calibri"/>
                <a:ea typeface="Calibri"/>
                <a:cs typeface="Calibri"/>
                <a:sym typeface="Calibri"/>
              </a:rPr>
              <a:t>Creative Writing 101</a:t>
            </a:r>
            <a:br>
              <a:rPr b="0" i="0" lang="cs" sz="3959" u="sng" cap="none" strike="noStrike">
                <a:solidFill>
                  <a:schemeClr val="lt1"/>
                </a:solidFill>
                <a:latin typeface="Calibri"/>
                <a:ea typeface="Calibri"/>
                <a:cs typeface="Calibri"/>
                <a:sym typeface="Calibri"/>
              </a:rPr>
            </a:br>
            <a:br>
              <a:rPr b="0" i="0" lang="cs" sz="2790" u="sng" cap="none" strike="noStrike">
                <a:solidFill>
                  <a:schemeClr val="lt1"/>
                </a:solidFill>
                <a:latin typeface="Calibri"/>
                <a:ea typeface="Calibri"/>
                <a:cs typeface="Calibri"/>
                <a:sym typeface="Calibri"/>
              </a:rPr>
            </a:br>
            <a:r>
              <a:rPr b="0" i="0" lang="cs" sz="2790" u="none" cap="none" strike="noStrike">
                <a:solidFill>
                  <a:schemeClr val="lt1"/>
                </a:solidFill>
                <a:latin typeface="Calibri"/>
                <a:ea typeface="Calibri"/>
                <a:cs typeface="Calibri"/>
                <a:sym typeface="Calibri"/>
              </a:rPr>
              <a:t>Machines Expressing their thoughts</a:t>
            </a:r>
          </a:p>
        </p:txBody>
      </p:sp>
      <p:pic>
        <p:nvPicPr>
          <p:cNvPr descr="E:\Program Files (x86)\Microsoft Office\MEDIA\CAGCAT10\j0292982.wmf" id="131" name="Shape 131"/>
          <p:cNvPicPr preferRelativeResize="0"/>
          <p:nvPr/>
        </p:nvPicPr>
        <p:blipFill>
          <a:blip r:embed="rId3">
            <a:alphaModFix/>
          </a:blip>
          <a:stretch>
            <a:fillRect/>
          </a:stretch>
        </p:blipFill>
        <p:spPr>
          <a:xfrm>
            <a:off x="2908888" y="4422002"/>
            <a:ext cx="1843430" cy="1821440"/>
          </a:xfrm>
          <a:prstGeom prst="rect">
            <a:avLst/>
          </a:prstGeom>
          <a:noFill/>
          <a:ln>
            <a:noFill/>
          </a:ln>
        </p:spPr>
      </p:pic>
      <p:sp>
        <p:nvSpPr>
          <p:cNvPr id="132" name="Shape 132"/>
          <p:cNvSpPr txBox="1"/>
          <p:nvPr/>
        </p:nvSpPr>
        <p:spPr>
          <a:xfrm>
            <a:off x="7500958" y="6143644"/>
            <a:ext cx="1428760" cy="52322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cs" sz="1400" u="none" cap="none" strike="noStrike">
                <a:solidFill>
                  <a:schemeClr val="lt1"/>
                </a:solidFill>
                <a:latin typeface="Calibri"/>
                <a:ea typeface="Calibri"/>
                <a:cs typeface="Calibri"/>
                <a:sym typeface="Calibri"/>
              </a:rPr>
              <a:t>Tomas Suchomel</a:t>
            </a:r>
          </a:p>
          <a:p>
            <a:pPr indent="0" lvl="0" marL="0" marR="0" rtl="0" algn="l">
              <a:spcBef>
                <a:spcPts val="0"/>
              </a:spcBef>
              <a:buNone/>
            </a:pPr>
            <a:r>
              <a:rPr lang="cs" sz="1400">
                <a:solidFill>
                  <a:schemeClr val="lt1"/>
                </a:solidFill>
                <a:latin typeface="Calibri"/>
                <a:ea typeface="Calibri"/>
                <a:cs typeface="Calibri"/>
                <a:sym typeface="Calibri"/>
              </a:rPr>
              <a:t>Samuel Gamer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Results: The Lord of the Rings</a:t>
            </a:r>
          </a:p>
        </p:txBody>
      </p:sp>
      <p:sp>
        <p:nvSpPr>
          <p:cNvPr id="229" name="Shape 229"/>
          <p:cNvSpPr txBox="1"/>
          <p:nvPr/>
        </p:nvSpPr>
        <p:spPr>
          <a:xfrm>
            <a:off x="457200" y="1717575"/>
            <a:ext cx="7734300" cy="621600"/>
          </a:xfrm>
          <a:prstGeom prst="rect">
            <a:avLst/>
          </a:prstGeom>
          <a:noFill/>
          <a:ln>
            <a:noFill/>
          </a:ln>
        </p:spPr>
        <p:txBody>
          <a:bodyPr anchorCtr="0" anchor="ctr" bIns="45700" lIns="91425" rIns="91425" wrap="square" tIns="45700">
            <a:noAutofit/>
          </a:bodyPr>
          <a:lstStyle/>
          <a:p>
            <a:pPr indent="-381000" lvl="0" marL="457200" marR="0" rtl="0" algn="l">
              <a:spcBef>
                <a:spcPts val="0"/>
              </a:spcBef>
              <a:buClr>
                <a:schemeClr val="dk1"/>
              </a:buClr>
              <a:buSzPts val="2400"/>
              <a:buFont typeface="Calibri"/>
              <a:buChar char="-"/>
            </a:pPr>
            <a:r>
              <a:rPr lang="cs" sz="2400">
                <a:solidFill>
                  <a:schemeClr val="dk1"/>
                </a:solidFill>
                <a:latin typeface="Calibri"/>
                <a:ea typeface="Calibri"/>
                <a:cs typeface="Calibri"/>
                <a:sym typeface="Calibri"/>
              </a:rPr>
              <a:t>i</a:t>
            </a:r>
            <a:r>
              <a:rPr lang="cs" sz="2400">
                <a:solidFill>
                  <a:schemeClr val="dk1"/>
                </a:solidFill>
                <a:latin typeface="Calibri"/>
                <a:ea typeface="Calibri"/>
                <a:cs typeface="Calibri"/>
                <a:sym typeface="Calibri"/>
              </a:rPr>
              <a:t>nput text = 2 470 966 chars</a:t>
            </a:r>
          </a:p>
        </p:txBody>
      </p:sp>
      <p:graphicFrame>
        <p:nvGraphicFramePr>
          <p:cNvPr id="230" name="Shape 230"/>
          <p:cNvGraphicFramePr/>
          <p:nvPr/>
        </p:nvGraphicFramePr>
        <p:xfrm>
          <a:off x="952500" y="2667000"/>
          <a:ext cx="3000000" cy="3000000"/>
        </p:xfrm>
        <a:graphic>
          <a:graphicData uri="http://schemas.openxmlformats.org/drawingml/2006/table">
            <a:tbl>
              <a:tblPr>
                <a:noFill/>
                <a:tableStyleId>{EFEEAC0D-BC4C-44DC-B380-49EBA375F561}</a:tableStyleId>
              </a:tblPr>
              <a:tblGrid>
                <a:gridCol w="2413000"/>
                <a:gridCol w="2413000"/>
                <a:gridCol w="2413000"/>
              </a:tblGrid>
              <a:tr h="641100">
                <a:tc>
                  <a:txBody>
                    <a:bodyPr>
                      <a:noAutofit/>
                    </a:bodyPr>
                    <a:lstStyle/>
                    <a:p>
                      <a:pPr indent="0" lvl="0" marL="0" rtl="0">
                        <a:spcBef>
                          <a:spcPts val="0"/>
                        </a:spcBef>
                        <a:buNone/>
                      </a:pPr>
                      <a:r>
                        <a:t/>
                      </a:r>
                      <a:endParaRPr b="1" sz="1800">
                        <a:latin typeface="Calibri"/>
                        <a:ea typeface="Calibri"/>
                        <a:cs typeface="Calibri"/>
                        <a:sym typeface="Calibri"/>
                      </a:endParaRPr>
                    </a:p>
                  </a:txBody>
                  <a:tcPr marT="91425" marB="91425" marR="91425" marL="91425"/>
                </a:tc>
                <a:tc>
                  <a:txBody>
                    <a:bodyPr>
                      <a:noAutofit/>
                    </a:bodyPr>
                    <a:lstStyle/>
                    <a:p>
                      <a:pPr indent="0" lvl="0" marL="0" rtl="0" algn="ctr">
                        <a:lnSpc>
                          <a:spcPct val="140000"/>
                        </a:lnSpc>
                        <a:spcBef>
                          <a:spcPts val="400"/>
                        </a:spcBef>
                        <a:buNone/>
                      </a:pPr>
                      <a:r>
                        <a:rPr b="1" lang="cs" sz="1800">
                          <a:solidFill>
                            <a:schemeClr val="dk1"/>
                          </a:solidFill>
                          <a:latin typeface="Calibri"/>
                          <a:ea typeface="Calibri"/>
                          <a:cs typeface="Calibri"/>
                          <a:sym typeface="Calibri"/>
                        </a:rPr>
                        <a:t>letter-by-letter</a:t>
                      </a:r>
                    </a:p>
                  </a:txBody>
                  <a:tcPr marT="91425" marB="91425" marR="91425" marL="91425"/>
                </a:tc>
                <a:tc>
                  <a:txBody>
                    <a:bodyPr>
                      <a:noAutofit/>
                    </a:bodyPr>
                    <a:lstStyle/>
                    <a:p>
                      <a:pPr indent="0" lvl="0" marL="0" rtl="0" algn="ctr">
                        <a:lnSpc>
                          <a:spcPct val="150000"/>
                        </a:lnSpc>
                        <a:spcBef>
                          <a:spcPts val="370"/>
                        </a:spcBef>
                        <a:buNone/>
                      </a:pPr>
                      <a:r>
                        <a:rPr b="1" lang="cs" sz="1800">
                          <a:solidFill>
                            <a:schemeClr val="dk1"/>
                          </a:solidFill>
                          <a:latin typeface="Calibri"/>
                          <a:ea typeface="Calibri"/>
                          <a:cs typeface="Calibri"/>
                          <a:sym typeface="Calibri"/>
                        </a:rPr>
                        <a:t>word-by-word</a:t>
                      </a:r>
                    </a:p>
                  </a:txBody>
                  <a:tcPr marT="91425" marB="91425" marR="91425" marL="91425"/>
                </a:tc>
              </a:tr>
              <a:tr h="641100">
                <a:tc>
                  <a:txBody>
                    <a:bodyPr>
                      <a:noAutofit/>
                    </a:bodyPr>
                    <a:lstStyle/>
                    <a:p>
                      <a:pPr indent="0" lvl="0" marL="0" rtl="0">
                        <a:spcBef>
                          <a:spcPts val="0"/>
                        </a:spcBef>
                        <a:buNone/>
                      </a:pPr>
                      <a:r>
                        <a:rPr b="1" lang="cs" sz="1800">
                          <a:latin typeface="Calibri"/>
                          <a:ea typeface="Calibri"/>
                          <a:cs typeface="Calibri"/>
                          <a:sym typeface="Calibri"/>
                        </a:rPr>
                        <a:t>Input length</a:t>
                      </a:r>
                    </a:p>
                  </a:txBody>
                  <a:tcPr marT="91425" marB="91425" marR="91425" marL="91425"/>
                </a:tc>
                <a:tc>
                  <a:txBody>
                    <a:bodyPr>
                      <a:noAutofit/>
                    </a:bodyPr>
                    <a:lstStyle/>
                    <a:p>
                      <a:pPr indent="0" lvl="0" marL="0" rtl="0" algn="r">
                        <a:lnSpc>
                          <a:spcPct val="140000"/>
                        </a:lnSpc>
                        <a:spcBef>
                          <a:spcPts val="400"/>
                        </a:spcBef>
                        <a:buNone/>
                      </a:pPr>
                      <a:r>
                        <a:rPr b="1" lang="cs" sz="1800">
                          <a:solidFill>
                            <a:schemeClr val="dk1"/>
                          </a:solidFill>
                          <a:latin typeface="Calibri"/>
                          <a:ea typeface="Calibri"/>
                          <a:cs typeface="Calibri"/>
                          <a:sym typeface="Calibri"/>
                        </a:rPr>
                        <a:t>2 466 606</a:t>
                      </a:r>
                    </a:p>
                  </a:txBody>
                  <a:tcPr marT="91425" marB="91425" marR="91425" marL="91425"/>
                </a:tc>
                <a:tc>
                  <a:txBody>
                    <a:bodyPr>
                      <a:noAutofit/>
                    </a:bodyPr>
                    <a:lstStyle/>
                    <a:p>
                      <a:pPr indent="0" lvl="0" marL="0" rtl="0" algn="r">
                        <a:lnSpc>
                          <a:spcPct val="150000"/>
                        </a:lnSpc>
                        <a:spcBef>
                          <a:spcPts val="370"/>
                        </a:spcBef>
                        <a:buNone/>
                      </a:pPr>
                      <a:r>
                        <a:rPr b="1" lang="cs" sz="1800">
                          <a:solidFill>
                            <a:schemeClr val="dk1"/>
                          </a:solidFill>
                          <a:latin typeface="Calibri"/>
                          <a:ea typeface="Calibri"/>
                          <a:cs typeface="Calibri"/>
                          <a:sym typeface="Calibri"/>
                        </a:rPr>
                        <a:t>228 165</a:t>
                      </a:r>
                    </a:p>
                  </a:txBody>
                  <a:tcPr marT="91425" marB="91425" marR="91425" marL="91425"/>
                </a:tc>
              </a:tr>
              <a:tr h="641100">
                <a:tc>
                  <a:txBody>
                    <a:bodyPr>
                      <a:noAutofit/>
                    </a:bodyPr>
                    <a:lstStyle/>
                    <a:p>
                      <a:pPr indent="0" lvl="0" marL="0" rtl="0">
                        <a:lnSpc>
                          <a:spcPct val="140000"/>
                        </a:lnSpc>
                        <a:spcBef>
                          <a:spcPts val="400"/>
                        </a:spcBef>
                        <a:buNone/>
                      </a:pPr>
                      <a:r>
                        <a:rPr b="1" lang="cs" sz="1800">
                          <a:solidFill>
                            <a:schemeClr val="dk1"/>
                          </a:solidFill>
                          <a:latin typeface="Calibri"/>
                          <a:ea typeface="Calibri"/>
                          <a:cs typeface="Calibri"/>
                          <a:sym typeface="Calibri"/>
                        </a:rPr>
                        <a:t>vocabulary size</a:t>
                      </a:r>
                    </a:p>
                  </a:txBody>
                  <a:tcPr marT="91425" marB="91425" marR="91425" marL="91425"/>
                </a:tc>
                <a:tc>
                  <a:txBody>
                    <a:bodyPr>
                      <a:noAutofit/>
                    </a:bodyPr>
                    <a:lstStyle/>
                    <a:p>
                      <a:pPr indent="0" lvl="0" marL="0" rtl="0" algn="r">
                        <a:lnSpc>
                          <a:spcPct val="140000"/>
                        </a:lnSpc>
                        <a:spcBef>
                          <a:spcPts val="400"/>
                        </a:spcBef>
                        <a:buNone/>
                      </a:pPr>
                      <a:r>
                        <a:rPr b="1" lang="cs" sz="1800">
                          <a:solidFill>
                            <a:schemeClr val="dk1"/>
                          </a:solidFill>
                          <a:latin typeface="Calibri"/>
                          <a:ea typeface="Calibri"/>
                          <a:cs typeface="Calibri"/>
                          <a:sym typeface="Calibri"/>
                        </a:rPr>
                        <a:t>60 </a:t>
                      </a:r>
                    </a:p>
                  </a:txBody>
                  <a:tcPr marT="91425" marB="91425" marR="91425" marL="91425"/>
                </a:tc>
                <a:tc>
                  <a:txBody>
                    <a:bodyPr>
                      <a:noAutofit/>
                    </a:bodyPr>
                    <a:lstStyle/>
                    <a:p>
                      <a:pPr indent="0" lvl="0" marL="0" rtl="0" algn="r">
                        <a:lnSpc>
                          <a:spcPct val="150000"/>
                        </a:lnSpc>
                        <a:spcBef>
                          <a:spcPts val="370"/>
                        </a:spcBef>
                        <a:buNone/>
                      </a:pPr>
                      <a:r>
                        <a:rPr b="1" lang="cs" sz="1800">
                          <a:solidFill>
                            <a:schemeClr val="dk1"/>
                          </a:solidFill>
                          <a:latin typeface="Calibri"/>
                          <a:ea typeface="Calibri"/>
                          <a:cs typeface="Calibri"/>
                          <a:sym typeface="Calibri"/>
                        </a:rPr>
                        <a:t>6 832</a:t>
                      </a:r>
                    </a:p>
                  </a:txBody>
                  <a:tcPr marT="91425" marB="91425" marR="91425" marL="91425"/>
                </a:tc>
              </a:tr>
              <a:tr h="641100">
                <a:tc>
                  <a:txBody>
                    <a:bodyPr>
                      <a:noAutofit/>
                    </a:bodyPr>
                    <a:lstStyle/>
                    <a:p>
                      <a:pPr indent="0" lvl="0" marL="0" rtl="0">
                        <a:lnSpc>
                          <a:spcPct val="140000"/>
                        </a:lnSpc>
                        <a:spcBef>
                          <a:spcPts val="400"/>
                        </a:spcBef>
                        <a:buNone/>
                      </a:pPr>
                      <a:r>
                        <a:rPr b="1" lang="cs" sz="1800">
                          <a:solidFill>
                            <a:schemeClr val="dk1"/>
                          </a:solidFill>
                          <a:latin typeface="Calibri"/>
                          <a:ea typeface="Calibri"/>
                          <a:cs typeface="Calibri"/>
                          <a:sym typeface="Calibri"/>
                        </a:rPr>
                        <a:t>Sequence length</a:t>
                      </a:r>
                    </a:p>
                  </a:txBody>
                  <a:tcPr marT="91425" marB="91425" marR="91425" marL="91425"/>
                </a:tc>
                <a:tc>
                  <a:txBody>
                    <a:bodyPr>
                      <a:noAutofit/>
                    </a:bodyPr>
                    <a:lstStyle/>
                    <a:p>
                      <a:pPr indent="0" lvl="0" marL="0" rtl="0" algn="r">
                        <a:lnSpc>
                          <a:spcPct val="140000"/>
                        </a:lnSpc>
                        <a:spcBef>
                          <a:spcPts val="400"/>
                        </a:spcBef>
                        <a:buNone/>
                      </a:pPr>
                      <a:r>
                        <a:rPr b="1" lang="cs" sz="1800">
                          <a:solidFill>
                            <a:schemeClr val="dk1"/>
                          </a:solidFill>
                          <a:latin typeface="Calibri"/>
                          <a:ea typeface="Calibri"/>
                          <a:cs typeface="Calibri"/>
                          <a:sym typeface="Calibri"/>
                        </a:rPr>
                        <a:t>50</a:t>
                      </a:r>
                    </a:p>
                  </a:txBody>
                  <a:tcPr marT="91425" marB="91425" marR="91425" marL="91425"/>
                </a:tc>
                <a:tc>
                  <a:txBody>
                    <a:bodyPr>
                      <a:noAutofit/>
                    </a:bodyPr>
                    <a:lstStyle/>
                    <a:p>
                      <a:pPr indent="0" lvl="0" marL="0" rtl="0" algn="r">
                        <a:spcBef>
                          <a:spcPts val="0"/>
                        </a:spcBef>
                        <a:buNone/>
                      </a:pPr>
                      <a:r>
                        <a:rPr b="1" lang="cs" sz="1800">
                          <a:latin typeface="Calibri"/>
                          <a:ea typeface="Calibri"/>
                          <a:cs typeface="Calibri"/>
                          <a:sym typeface="Calibri"/>
                        </a:rPr>
                        <a:t>10</a:t>
                      </a:r>
                    </a:p>
                  </a:txBody>
                  <a:tcPr marT="91425" marB="91425" marR="91425" marL="91425"/>
                </a:tc>
              </a:tr>
              <a:tr h="641100">
                <a:tc>
                  <a:txBody>
                    <a:bodyPr>
                      <a:noAutofit/>
                    </a:bodyPr>
                    <a:lstStyle/>
                    <a:p>
                      <a:pPr indent="0" lvl="0" marL="0" rtl="0">
                        <a:spcBef>
                          <a:spcPts val="0"/>
                        </a:spcBef>
                        <a:buNone/>
                      </a:pPr>
                      <a:r>
                        <a:rPr b="1" lang="cs" sz="1800">
                          <a:latin typeface="Calibri"/>
                          <a:ea typeface="Calibri"/>
                          <a:cs typeface="Calibri"/>
                          <a:sym typeface="Calibri"/>
                        </a:rPr>
                        <a:t>Number of sequences</a:t>
                      </a:r>
                    </a:p>
                  </a:txBody>
                  <a:tcPr marT="91425" marB="91425" marR="91425" marL="91425"/>
                </a:tc>
                <a:tc>
                  <a:txBody>
                    <a:bodyPr>
                      <a:noAutofit/>
                    </a:bodyPr>
                    <a:lstStyle/>
                    <a:p>
                      <a:pPr indent="0" lvl="0" marL="0" rtl="0" algn="r">
                        <a:lnSpc>
                          <a:spcPct val="140000"/>
                        </a:lnSpc>
                        <a:spcBef>
                          <a:spcPts val="400"/>
                        </a:spcBef>
                        <a:buNone/>
                      </a:pPr>
                      <a:r>
                        <a:rPr b="1" lang="cs" sz="1800">
                          <a:solidFill>
                            <a:schemeClr val="dk1"/>
                          </a:solidFill>
                          <a:latin typeface="Calibri"/>
                          <a:ea typeface="Calibri"/>
                          <a:cs typeface="Calibri"/>
                          <a:sym typeface="Calibri"/>
                        </a:rPr>
                        <a:t>49 420</a:t>
                      </a:r>
                    </a:p>
                  </a:txBody>
                  <a:tcPr marT="91425" marB="91425" marR="91425" marL="91425"/>
                </a:tc>
                <a:tc>
                  <a:txBody>
                    <a:bodyPr>
                      <a:noAutofit/>
                    </a:bodyPr>
                    <a:lstStyle/>
                    <a:p>
                      <a:pPr indent="0" lvl="0" marL="0" rtl="0" algn="r">
                        <a:lnSpc>
                          <a:spcPct val="150000"/>
                        </a:lnSpc>
                        <a:spcBef>
                          <a:spcPts val="370"/>
                        </a:spcBef>
                        <a:buNone/>
                      </a:pPr>
                      <a:r>
                        <a:rPr b="1" lang="cs" sz="1800">
                          <a:solidFill>
                            <a:schemeClr val="dk1"/>
                          </a:solidFill>
                          <a:latin typeface="Calibri"/>
                          <a:ea typeface="Calibri"/>
                          <a:cs typeface="Calibri"/>
                          <a:sym typeface="Calibri"/>
                        </a:rPr>
                        <a:t>22 817</a:t>
                      </a: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Results: Sentences</a:t>
            </a:r>
          </a:p>
        </p:txBody>
      </p:sp>
      <p:sp>
        <p:nvSpPr>
          <p:cNvPr id="236" name="Shape 23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546100" lvl="0" marL="342900" marR="0" rtl="0" algn="ctr">
              <a:spcBef>
                <a:spcPts val="0"/>
              </a:spcBef>
              <a:spcAft>
                <a:spcPts val="0"/>
              </a:spcAft>
              <a:buClr>
                <a:schemeClr val="dk1"/>
              </a:buClr>
              <a:buSzPts val="3200"/>
              <a:buFont typeface="Arial"/>
              <a:buNone/>
            </a:pPr>
            <a:r>
              <a:rPr b="0" i="0" lang="cs" sz="3200" u="sng" cap="none" strike="noStrike">
                <a:solidFill>
                  <a:schemeClr val="dk1"/>
                </a:solidFill>
                <a:latin typeface="Calibri"/>
                <a:ea typeface="Calibri"/>
                <a:cs typeface="Calibri"/>
                <a:sym typeface="Calibri"/>
              </a:rPr>
              <a:t>Epoch  5: </a:t>
            </a:r>
          </a:p>
          <a:p>
            <a:pPr indent="-520700" lvl="0" marL="342900" marR="0" rtl="0" algn="l">
              <a:spcBef>
                <a:spcPts val="560"/>
              </a:spcBef>
              <a:spcAft>
                <a:spcPts val="0"/>
              </a:spcAft>
              <a:buClr>
                <a:schemeClr val="dk1"/>
              </a:buClr>
              <a:buSzPts val="2800"/>
              <a:buFont typeface="Arial"/>
              <a:buNone/>
            </a:pPr>
            <a:r>
              <a:rPr b="0" i="0" lang="cs" sz="2800" u="sng" cap="none" strike="noStrike">
                <a:solidFill>
                  <a:schemeClr val="dk1"/>
                </a:solidFill>
                <a:latin typeface="Calibri"/>
                <a:ea typeface="Calibri"/>
                <a:cs typeface="Calibri"/>
                <a:sym typeface="Calibri"/>
              </a:rPr>
              <a:t>Words:</a:t>
            </a:r>
            <a:r>
              <a:rPr b="0" i="0" lang="cs" sz="2800" u="none" cap="none" strike="noStrike">
                <a:solidFill>
                  <a:schemeClr val="dk1"/>
                </a:solidFill>
                <a:latin typeface="Calibri"/>
                <a:ea typeface="Calibri"/>
                <a:cs typeface="Calibri"/>
                <a:sym typeface="Calibri"/>
              </a:rPr>
              <a:t> ..Grows ' of , unknown to , enemy the and and in am not know ' and unknown Frodo and unknown..</a:t>
            </a:r>
          </a:p>
          <a:p>
            <a:pPr indent="-4826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4826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520700" lvl="0" marL="342900" marR="0" rtl="0" algn="l">
              <a:spcBef>
                <a:spcPts val="560"/>
              </a:spcBef>
              <a:buClr>
                <a:schemeClr val="dk1"/>
              </a:buClr>
              <a:buSzPts val="2800"/>
              <a:buFont typeface="Arial"/>
              <a:buNone/>
            </a:pPr>
            <a:r>
              <a:rPr b="0" i="0" lang="cs" sz="2800" u="sng" cap="none" strike="noStrike">
                <a:solidFill>
                  <a:schemeClr val="dk1"/>
                </a:solidFill>
                <a:latin typeface="Calibri"/>
                <a:ea typeface="Calibri"/>
                <a:cs typeface="Calibri"/>
                <a:sym typeface="Calibri"/>
              </a:rPr>
              <a:t>Letters:</a:t>
            </a:r>
            <a:r>
              <a:rPr b="0" i="0" lang="cs" sz="2800" u="none" cap="none" strike="noStrike">
                <a:solidFill>
                  <a:schemeClr val="dk1"/>
                </a:solidFill>
                <a:latin typeface="Calibri"/>
                <a:ea typeface="Calibri"/>
                <a:cs typeface="Calibri"/>
                <a:sym typeface="Calibri"/>
              </a:rPr>
              <a:t> ..xing to the walls of the City, and the strangers were still the strangers and the strangers and the water and the walls of the East and the walls of the East..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0" name="Shape 240"/>
        <p:cNvGrpSpPr/>
        <p:nvPr/>
      </p:nvGrpSpPr>
      <p:grpSpPr>
        <a:xfrm>
          <a:off x="0" y="0"/>
          <a:ext cx="0" cy="0"/>
          <a:chOff x="0" y="0"/>
          <a:chExt cx="0" cy="0"/>
        </a:xfrm>
      </p:grpSpPr>
      <p:sp>
        <p:nvSpPr>
          <p:cNvPr id="241" name="Shape 24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Results: Sentences</a:t>
            </a:r>
          </a:p>
        </p:txBody>
      </p:sp>
      <p:sp>
        <p:nvSpPr>
          <p:cNvPr id="242" name="Shape 24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546100" lvl="0" marL="342900" marR="0" rtl="0" algn="ctr">
              <a:spcBef>
                <a:spcPts val="0"/>
              </a:spcBef>
              <a:spcAft>
                <a:spcPts val="0"/>
              </a:spcAft>
              <a:buClr>
                <a:schemeClr val="dk1"/>
              </a:buClr>
              <a:buSzPts val="3200"/>
              <a:buFont typeface="Arial"/>
              <a:buNone/>
            </a:pPr>
            <a:r>
              <a:rPr b="0" i="0" lang="cs" sz="3200" u="sng" cap="none" strike="noStrike">
                <a:solidFill>
                  <a:schemeClr val="dk1"/>
                </a:solidFill>
                <a:latin typeface="Calibri"/>
                <a:ea typeface="Calibri"/>
                <a:cs typeface="Calibri"/>
                <a:sym typeface="Calibri"/>
              </a:rPr>
              <a:t>Epoch 10: </a:t>
            </a:r>
          </a:p>
          <a:p>
            <a:pPr indent="-520700" lvl="0" marL="342900" marR="0" rtl="0" algn="l">
              <a:spcBef>
                <a:spcPts val="560"/>
              </a:spcBef>
              <a:spcAft>
                <a:spcPts val="0"/>
              </a:spcAft>
              <a:buClr>
                <a:schemeClr val="dk1"/>
              </a:buClr>
              <a:buSzPts val="2800"/>
              <a:buFont typeface="Arial"/>
              <a:buNone/>
            </a:pPr>
            <a:r>
              <a:rPr b="0" i="0" lang="cs" sz="2800" u="sng" cap="none" strike="noStrike">
                <a:solidFill>
                  <a:schemeClr val="dk1"/>
                </a:solidFill>
                <a:latin typeface="Calibri"/>
                <a:ea typeface="Calibri"/>
                <a:cs typeface="Calibri"/>
                <a:sym typeface="Calibri"/>
              </a:rPr>
              <a:t>Words:</a:t>
            </a:r>
            <a:r>
              <a:rPr b="0" i="0" lang="cs" sz="2800" u="none" cap="none" strike="noStrike">
                <a:solidFill>
                  <a:schemeClr val="dk1"/>
                </a:solidFill>
                <a:latin typeface="Calibri"/>
                <a:ea typeface="Calibri"/>
                <a:cs typeface="Calibri"/>
                <a:sym typeface="Calibri"/>
              </a:rPr>
              <a:t> ..Gather the and and in will ' and unknown frodo the and in am sorry ' and unknown but have come a , way the and and in am sorry a the and of in they too rohan a..</a:t>
            </a:r>
          </a:p>
          <a:p>
            <a:pPr indent="-520700" lvl="0" marL="342900" marR="0" rtl="0" algn="l">
              <a:spcBef>
                <a:spcPts val="560"/>
              </a:spcBef>
              <a:buClr>
                <a:schemeClr val="dk1"/>
              </a:buClr>
              <a:buSzPts val="2800"/>
              <a:buFont typeface="Arial"/>
              <a:buNone/>
            </a:pPr>
            <a:r>
              <a:rPr b="0" i="0" lang="cs" sz="2800" u="sng" cap="none" strike="noStrike">
                <a:solidFill>
                  <a:schemeClr val="dk1"/>
                </a:solidFill>
                <a:latin typeface="Calibri"/>
                <a:ea typeface="Calibri"/>
                <a:cs typeface="Calibri"/>
                <a:sym typeface="Calibri"/>
              </a:rPr>
              <a:t>Letters:</a:t>
            </a:r>
            <a:r>
              <a:rPr b="0" i="0" lang="cs" sz="2800" u="none" cap="none" strike="noStrike">
                <a:solidFill>
                  <a:schemeClr val="dk1"/>
                </a:solidFill>
                <a:latin typeface="Calibri"/>
                <a:ea typeface="Calibri"/>
                <a:cs typeface="Calibri"/>
                <a:sym typeface="Calibri"/>
              </a:rPr>
              <a:t> ..? ' said Frodo. 'But I cannot see them and the strength of the house of Elendil and Isildur's Bane. I have not seen the next move. He wondered what he was of the words of the Shire and the sound of the stream that was still to be seen. The sun was shining in the sunlight of steel..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6" name="Shape 246"/>
        <p:cNvGrpSpPr/>
        <p:nvPr/>
      </p:nvGrpSpPr>
      <p:grpSpPr>
        <a:xfrm>
          <a:off x="0" y="0"/>
          <a:ext cx="0" cy="0"/>
          <a:chOff x="0" y="0"/>
          <a:chExt cx="0" cy="0"/>
        </a:xfrm>
      </p:grpSpPr>
      <p:sp>
        <p:nvSpPr>
          <p:cNvPr id="247" name="Shape 24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Results: Sentences</a:t>
            </a:r>
          </a:p>
        </p:txBody>
      </p:sp>
      <p:sp>
        <p:nvSpPr>
          <p:cNvPr id="248" name="Shape 24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546100" lvl="0" marL="342900" marR="0" rtl="0" algn="ctr">
              <a:spcBef>
                <a:spcPts val="0"/>
              </a:spcBef>
              <a:spcAft>
                <a:spcPts val="0"/>
              </a:spcAft>
              <a:buClr>
                <a:schemeClr val="dk1"/>
              </a:buClr>
              <a:buSzPts val="3200"/>
              <a:buFont typeface="Arial"/>
              <a:buNone/>
            </a:pPr>
            <a:r>
              <a:rPr b="0" i="0" lang="cs" sz="3200" u="sng" cap="none" strike="noStrike">
                <a:solidFill>
                  <a:schemeClr val="dk1"/>
                </a:solidFill>
                <a:latin typeface="Calibri"/>
                <a:ea typeface="Calibri"/>
                <a:cs typeface="Calibri"/>
                <a:sym typeface="Calibri"/>
              </a:rPr>
              <a:t>Epoch 40: </a:t>
            </a:r>
          </a:p>
          <a:p>
            <a:pPr indent="-520700" lvl="0" marL="342900" marR="0" rtl="0" algn="l">
              <a:spcBef>
                <a:spcPts val="560"/>
              </a:spcBef>
              <a:spcAft>
                <a:spcPts val="0"/>
              </a:spcAft>
              <a:buClr>
                <a:schemeClr val="dk1"/>
              </a:buClr>
              <a:buSzPts val="2800"/>
              <a:buFont typeface="Arial"/>
              <a:buNone/>
            </a:pPr>
            <a:r>
              <a:rPr b="0" i="0" lang="cs" sz="2800" u="sng" cap="none" strike="noStrike">
                <a:solidFill>
                  <a:schemeClr val="dk1"/>
                </a:solidFill>
                <a:latin typeface="Calibri"/>
                <a:ea typeface="Calibri"/>
                <a:cs typeface="Calibri"/>
                <a:sym typeface="Calibri"/>
              </a:rPr>
              <a:t>Words:</a:t>
            </a:r>
            <a:r>
              <a:rPr b="0" i="0" lang="cs" sz="2800" u="none" cap="none" strike="noStrike">
                <a:solidFill>
                  <a:schemeClr val="dk1"/>
                </a:solidFill>
                <a:latin typeface="Calibri"/>
                <a:ea typeface="Calibri"/>
                <a:cs typeface="Calibri"/>
                <a:sym typeface="Calibri"/>
              </a:rPr>
              <a:t> ..Burst it stars to blue of green ' or after full are ever and and i ? The and and unknown we unknown unknown the , road we now ? Yet do but with would name ? ? ?..</a:t>
            </a:r>
          </a:p>
          <a:p>
            <a:pPr indent="-520700" lvl="0" marL="342900" marR="0" rtl="0" algn="l">
              <a:spcBef>
                <a:spcPts val="560"/>
              </a:spcBef>
              <a:buClr>
                <a:schemeClr val="dk1"/>
              </a:buClr>
              <a:buSzPts val="2800"/>
              <a:buFont typeface="Arial"/>
              <a:buNone/>
            </a:pPr>
            <a:r>
              <a:rPr b="0" i="0" lang="cs" sz="2800" u="sng" cap="none" strike="noStrike">
                <a:solidFill>
                  <a:schemeClr val="dk1"/>
                </a:solidFill>
                <a:latin typeface="Calibri"/>
                <a:ea typeface="Calibri"/>
                <a:cs typeface="Calibri"/>
                <a:sym typeface="Calibri"/>
              </a:rPr>
              <a:t>Letters:</a:t>
            </a:r>
            <a:r>
              <a:rPr b="0" i="0" lang="cs" sz="2800" u="none" cap="none" strike="noStrike">
                <a:solidFill>
                  <a:schemeClr val="dk1"/>
                </a:solidFill>
                <a:latin typeface="Calibri"/>
                <a:ea typeface="Calibri"/>
                <a:cs typeface="Calibri"/>
                <a:sym typeface="Calibri"/>
              </a:rPr>
              <a:t> ..Now Sam stirred. 'Well, well! may you leave him already.' He pained his eyes and struggled on the rim of the strange light of the mountain-side when the hearth will of the Entwash. The Shire was greater and stronger. For the moment more to the world..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Results: Sentences</a:t>
            </a:r>
          </a:p>
        </p:txBody>
      </p:sp>
      <p:sp>
        <p:nvSpPr>
          <p:cNvPr id="254" name="Shape 25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546100" lvl="0" marL="342900" marR="0" rtl="0" algn="ctr">
              <a:spcBef>
                <a:spcPts val="0"/>
              </a:spcBef>
              <a:spcAft>
                <a:spcPts val="0"/>
              </a:spcAft>
              <a:buClr>
                <a:schemeClr val="dk1"/>
              </a:buClr>
              <a:buSzPts val="3200"/>
              <a:buFont typeface="Arial"/>
              <a:buNone/>
            </a:pPr>
            <a:r>
              <a:rPr b="0" i="0" lang="cs" sz="3200" u="sng" cap="none" strike="noStrike">
                <a:solidFill>
                  <a:schemeClr val="dk1"/>
                </a:solidFill>
                <a:latin typeface="Calibri"/>
                <a:ea typeface="Calibri"/>
                <a:cs typeface="Calibri"/>
                <a:sym typeface="Calibri"/>
              </a:rPr>
              <a:t>Epoch 140: </a:t>
            </a:r>
          </a:p>
          <a:p>
            <a:pPr indent="-520700" lvl="0" marL="342900" marR="0" rtl="0" algn="l">
              <a:spcBef>
                <a:spcPts val="560"/>
              </a:spcBef>
              <a:spcAft>
                <a:spcPts val="0"/>
              </a:spcAft>
              <a:buClr>
                <a:schemeClr val="dk1"/>
              </a:buClr>
              <a:buSzPts val="2800"/>
              <a:buFont typeface="Arial"/>
              <a:buNone/>
            </a:pPr>
            <a:r>
              <a:rPr b="0" i="0" lang="cs" sz="2800" u="sng" cap="none" strike="noStrike">
                <a:solidFill>
                  <a:schemeClr val="dk1"/>
                </a:solidFill>
                <a:latin typeface="Calibri"/>
                <a:ea typeface="Calibri"/>
                <a:cs typeface="Calibri"/>
                <a:sym typeface="Calibri"/>
              </a:rPr>
              <a:t>Words:</a:t>
            </a:r>
            <a:r>
              <a:rPr b="0" i="0" lang="cs" sz="2800" u="none" cap="none" strike="noStrike">
                <a:solidFill>
                  <a:schemeClr val="dk1"/>
                </a:solidFill>
                <a:latin typeface="Calibri"/>
                <a:ea typeface="Calibri"/>
                <a:cs typeface="Calibri"/>
                <a:sym typeface="Calibri"/>
              </a:rPr>
              <a:t> ..Backward , first unknown their shire the tell them ' was may be right south sod unknown our unknown gandalf gimli very gandalf..</a:t>
            </a:r>
          </a:p>
          <a:p>
            <a:pPr indent="-4953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520700" lvl="0" marL="342900" marR="0" rtl="0" algn="l">
              <a:spcBef>
                <a:spcPts val="560"/>
              </a:spcBef>
              <a:buClr>
                <a:schemeClr val="dk1"/>
              </a:buClr>
              <a:buSzPts val="2800"/>
              <a:buFont typeface="Arial"/>
              <a:buNone/>
            </a:pPr>
            <a:r>
              <a:rPr b="0" i="0" lang="cs" sz="2800" u="sng" cap="none" strike="noStrike">
                <a:solidFill>
                  <a:schemeClr val="dk1"/>
                </a:solidFill>
                <a:latin typeface="Calibri"/>
                <a:ea typeface="Calibri"/>
                <a:cs typeface="Calibri"/>
                <a:sym typeface="Calibri"/>
              </a:rPr>
              <a:t>Letters:</a:t>
            </a:r>
            <a:r>
              <a:rPr b="0" i="0" lang="cs" sz="2800" u="none" cap="none" strike="noStrike">
                <a:solidFill>
                  <a:schemeClr val="dk1"/>
                </a:solidFill>
                <a:latin typeface="Calibri"/>
                <a:ea typeface="Calibri"/>
                <a:cs typeface="Calibri"/>
                <a:sym typeface="Calibri"/>
              </a:rPr>
              <a:t> ..'Yes, we'll go soon,' said Frodo, as he draided his long lists, all about the shadows of the grey trees, save for a fleeting man in Hobbiton and King Elendil are west of the Shire, and the rest may break out for them in the northern arcover..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Conclusion</a:t>
            </a:r>
          </a:p>
        </p:txBody>
      </p:sp>
      <p:sp>
        <p:nvSpPr>
          <p:cNvPr id="260" name="Shape 26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We could clearly see how the machines learn and understand the structure of language</a:t>
            </a:r>
          </a:p>
          <a:p>
            <a:pPr indent="-342900" lvl="0" marL="342900" marR="0" rtl="0" algn="l">
              <a:spcBef>
                <a:spcPts val="64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Encoding words as simple integers seems to stripe them from inner context</a:t>
            </a:r>
          </a:p>
          <a:p>
            <a:pPr indent="-342900" lvl="0" marL="342900" marR="0" rtl="0" algn="l">
              <a:spcBef>
                <a:spcPts val="64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Does maybe mo</a:t>
            </a:r>
            <a:r>
              <a:rPr b="0" i="0" lang="cs" sz="3200" u="sng" cap="none" strike="noStrike">
                <a:solidFill>
                  <a:schemeClr val="dk1"/>
                </a:solidFill>
                <a:latin typeface="Calibri"/>
                <a:ea typeface="Calibri"/>
                <a:cs typeface="Calibri"/>
                <a:sym typeface="Calibri"/>
              </a:rPr>
              <a:t>ther</a:t>
            </a:r>
            <a:r>
              <a:rPr b="0" i="0" lang="cs" sz="3200" u="none" cap="none" strike="noStrike">
                <a:solidFill>
                  <a:schemeClr val="dk1"/>
                </a:solidFill>
                <a:latin typeface="Calibri"/>
                <a:ea typeface="Calibri"/>
                <a:cs typeface="Calibri"/>
                <a:sym typeface="Calibri"/>
              </a:rPr>
              <a:t>, fa</a:t>
            </a:r>
            <a:r>
              <a:rPr b="0" i="0" lang="cs" sz="3200" u="sng" cap="none" strike="noStrike">
                <a:solidFill>
                  <a:schemeClr val="dk1"/>
                </a:solidFill>
                <a:latin typeface="Calibri"/>
                <a:ea typeface="Calibri"/>
                <a:cs typeface="Calibri"/>
                <a:sym typeface="Calibri"/>
              </a:rPr>
              <a:t>ther</a:t>
            </a:r>
            <a:r>
              <a:rPr b="0" i="0" lang="cs" sz="3200" u="none" cap="none" strike="noStrike">
                <a:solidFill>
                  <a:schemeClr val="dk1"/>
                </a:solidFill>
                <a:latin typeface="Calibri"/>
                <a:ea typeface="Calibri"/>
                <a:cs typeface="Calibri"/>
                <a:sym typeface="Calibri"/>
              </a:rPr>
              <a:t>, bro</a:t>
            </a:r>
            <a:r>
              <a:rPr b="0" i="0" lang="cs" sz="3200" u="sng" cap="none" strike="noStrike">
                <a:solidFill>
                  <a:schemeClr val="dk1"/>
                </a:solidFill>
                <a:latin typeface="Calibri"/>
                <a:ea typeface="Calibri"/>
                <a:cs typeface="Calibri"/>
                <a:sym typeface="Calibri"/>
              </a:rPr>
              <a:t>ther</a:t>
            </a:r>
            <a:r>
              <a:rPr b="0" i="0" lang="cs" sz="3200" u="none" cap="none" strike="noStrike">
                <a:solidFill>
                  <a:schemeClr val="dk1"/>
                </a:solidFill>
                <a:latin typeface="Calibri"/>
                <a:ea typeface="Calibri"/>
                <a:cs typeface="Calibri"/>
                <a:sym typeface="Calibri"/>
              </a:rPr>
              <a:t> have inner structure the machine understands?</a:t>
            </a:r>
          </a:p>
          <a:p>
            <a:pPr indent="-342900" lvl="0" marL="342900" marR="0" rtl="0" algn="l">
              <a:spcBef>
                <a:spcPts val="640"/>
              </a:spcBef>
              <a:buClr>
                <a:schemeClr val="dk1"/>
              </a:buClr>
              <a:buSzPts val="3200"/>
              <a:buFont typeface="Arial"/>
              <a:buChar char="•"/>
            </a:pPr>
            <a:r>
              <a:rPr b="0" i="0" lang="cs" sz="3200" u="none" cap="none" strike="noStrike">
                <a:solidFill>
                  <a:schemeClr val="dk1"/>
                </a:solidFill>
                <a:latin typeface="Calibri"/>
                <a:ea typeface="Calibri"/>
                <a:cs typeface="Calibri"/>
                <a:sym typeface="Calibri"/>
              </a:rPr>
              <a:t>Are children learning the same way?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Prospect/Perspective</a:t>
            </a:r>
          </a:p>
        </p:txBody>
      </p:sp>
      <p:sp>
        <p:nvSpPr>
          <p:cNvPr id="266" name="Shape 26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Using word2vec to keep word contexts</a:t>
            </a:r>
          </a:p>
          <a:p>
            <a:pPr indent="-342900" lvl="0" marL="342900" marR="0" rtl="0" algn="l">
              <a:spcBef>
                <a:spcPts val="64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Compare LSTM w/ GRU</a:t>
            </a:r>
          </a:p>
          <a:p>
            <a:pPr indent="-3429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Sources</a:t>
            </a:r>
          </a:p>
        </p:txBody>
      </p:sp>
      <p:sp>
        <p:nvSpPr>
          <p:cNvPr id="272" name="Shape 27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2000"/>
              <a:buFont typeface="Arial"/>
              <a:buChar char="•"/>
            </a:pPr>
            <a:r>
              <a:rPr b="0" i="0" lang="cs" sz="2000" u="sng" cap="none" strike="noStrike">
                <a:solidFill>
                  <a:schemeClr val="hlink"/>
                </a:solidFill>
                <a:latin typeface="Calibri"/>
                <a:ea typeface="Calibri"/>
                <a:cs typeface="Calibri"/>
                <a:sym typeface="Calibri"/>
                <a:hlinkClick r:id="rId3"/>
              </a:rPr>
              <a:t>https://chunml.github.io/ChunML.github.io/project/Creating-Text-Generator-Using-Recurrent-Neural-Network</a:t>
            </a:r>
            <a:r>
              <a:rPr b="0" i="0" lang="cs" sz="2000" u="none" cap="none" strike="noStrike">
                <a:solidFill>
                  <a:schemeClr val="dk1"/>
                </a:solidFill>
                <a:latin typeface="Calibri"/>
                <a:ea typeface="Calibri"/>
                <a:cs typeface="Calibri"/>
                <a:sym typeface="Calibri"/>
              </a:rPr>
              <a:t> : tutorial</a:t>
            </a:r>
          </a:p>
          <a:p>
            <a:pPr indent="-342900" lvl="0" marL="342900" marR="0" rtl="0" algn="l">
              <a:spcBef>
                <a:spcPts val="400"/>
              </a:spcBef>
              <a:spcAft>
                <a:spcPts val="0"/>
              </a:spcAft>
              <a:buClr>
                <a:schemeClr val="dk1"/>
              </a:buClr>
              <a:buSzPts val="2000"/>
              <a:buFont typeface="Arial"/>
              <a:buChar char="•"/>
            </a:pPr>
            <a:r>
              <a:rPr b="0" i="0" lang="cs" sz="2000" u="sng" cap="none" strike="noStrike">
                <a:solidFill>
                  <a:schemeClr val="hlink"/>
                </a:solidFill>
                <a:latin typeface="Calibri"/>
                <a:ea typeface="Calibri"/>
                <a:cs typeface="Calibri"/>
                <a:sym typeface="Calibri"/>
                <a:hlinkClick r:id="rId4"/>
              </a:rPr>
              <a:t>http://papers.nips.cc/paper/5166-training-and-analysing-deep-recurrent-neural-networks.pdf</a:t>
            </a:r>
            <a:r>
              <a:rPr b="0" i="0" lang="cs" sz="2000" u="none" cap="none" strike="noStrike">
                <a:solidFill>
                  <a:schemeClr val="dk1"/>
                </a:solidFill>
                <a:latin typeface="Calibri"/>
                <a:ea typeface="Calibri"/>
                <a:cs typeface="Calibri"/>
                <a:sym typeface="Calibri"/>
              </a:rPr>
              <a:t> : DLSTM proposition(3layer)</a:t>
            </a:r>
          </a:p>
          <a:p>
            <a:pPr indent="-342900" lvl="0" marL="342900" marR="0" rtl="0" algn="l">
              <a:spcBef>
                <a:spcPts val="400"/>
              </a:spcBef>
              <a:buClr>
                <a:schemeClr val="dk1"/>
              </a:buClr>
              <a:buSzPts val="2000"/>
              <a:buFont typeface="Arial"/>
              <a:buChar char="•"/>
            </a:pPr>
            <a:r>
              <a:rPr b="0" i="0" lang="cs" sz="2000" u="sng" cap="none" strike="noStrike">
                <a:solidFill>
                  <a:schemeClr val="hlink"/>
                </a:solidFill>
                <a:latin typeface="Calibri"/>
                <a:ea typeface="Calibri"/>
                <a:cs typeface="Calibri"/>
                <a:sym typeface="Calibri"/>
                <a:hlinkClick r:id="rId5"/>
              </a:rPr>
              <a:t>https://diplernin.github.io/</a:t>
            </a:r>
            <a:r>
              <a:rPr b="0" i="0" lang="cs" sz="2000" u="none" cap="none" strike="noStrike">
                <a:solidFill>
                  <a:schemeClr val="dk1"/>
                </a:solidFill>
                <a:latin typeface="Calibri"/>
                <a:ea typeface="Calibri"/>
                <a:cs typeface="Calibri"/>
                <a:sym typeface="Calibri"/>
              </a:rPr>
              <a:t> : Inspiration : DLSL group last year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F3F3F"/>
            </a:gs>
            <a:gs pos="100000">
              <a:schemeClr val="dk1"/>
            </a:gs>
          </a:gsLst>
          <a:path path="circle">
            <a:fillToRect b="50%" l="50%" r="50%" t="50%"/>
          </a:path>
          <a:tileRect/>
        </a:gradFill>
      </p:bgPr>
    </p:bg>
    <p:spTree>
      <p:nvGrpSpPr>
        <p:cNvPr id="276" name="Shape 276"/>
        <p:cNvGrpSpPr/>
        <p:nvPr/>
      </p:nvGrpSpPr>
      <p:grpSpPr>
        <a:xfrm>
          <a:off x="0" y="0"/>
          <a:ext cx="0" cy="0"/>
          <a:chOff x="0" y="0"/>
          <a:chExt cx="0" cy="0"/>
        </a:xfrm>
      </p:grpSpPr>
      <p:sp>
        <p:nvSpPr>
          <p:cNvPr id="277" name="Shape 277"/>
          <p:cNvSpPr/>
          <p:nvPr/>
        </p:nvSpPr>
        <p:spPr>
          <a:xfrm>
            <a:off x="4429124" y="3357562"/>
            <a:ext cx="1714500" cy="1071600"/>
          </a:xfrm>
          <a:prstGeom prst="cloudCallout">
            <a:avLst>
              <a:gd fmla="val -44098" name="adj1"/>
              <a:gd fmla="val 72949" name="adj2"/>
            </a:avLst>
          </a:prstGeom>
          <a:noFill/>
          <a:ln cap="flat" cmpd="sng" w="25400">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txBody>
          <a:bodyPr anchorCtr="0" anchor="ctr" bIns="45700" lIns="91425" rIns="91425" wrap="square" tIns="45700">
            <a:noAutofit/>
          </a:bodyPr>
          <a:lstStyle/>
          <a:p>
            <a:pPr indent="0" lvl="0" marL="0" marR="0" rtl="0" algn="ctr">
              <a:spcBef>
                <a:spcPts val="0"/>
              </a:spcBef>
              <a:buNone/>
            </a:pPr>
            <a:r>
              <a:rPr lang="cs">
                <a:solidFill>
                  <a:schemeClr val="lt1"/>
                </a:solidFill>
                <a:latin typeface="Calibri"/>
                <a:ea typeface="Calibri"/>
                <a:cs typeface="Calibri"/>
                <a:sym typeface="Calibri"/>
              </a:rPr>
              <a:t>Questions?</a:t>
            </a:r>
          </a:p>
        </p:txBody>
      </p:sp>
      <p:sp>
        <p:nvSpPr>
          <p:cNvPr id="278" name="Shape 278"/>
          <p:cNvSpPr txBox="1"/>
          <p:nvPr>
            <p:ph type="ctrTitle"/>
          </p:nvPr>
        </p:nvSpPr>
        <p:spPr>
          <a:xfrm>
            <a:off x="685790" y="1534060"/>
            <a:ext cx="7772400" cy="1470000"/>
          </a:xfrm>
          <a:prstGeom prst="rect">
            <a:avLst/>
          </a:prstGeom>
          <a:noFill/>
          <a:ln>
            <a:noFill/>
          </a:ln>
        </p:spPr>
        <p:txBody>
          <a:bodyPr anchorCtr="0" anchor="ctr" bIns="45700" lIns="91425" rIns="91425" wrap="square" tIns="45700">
            <a:noAutofit/>
          </a:bodyPr>
          <a:lstStyle/>
          <a:p>
            <a:pPr indent="-251396" lvl="0" marL="0" marR="0" rtl="0" algn="ctr">
              <a:spcBef>
                <a:spcPts val="0"/>
              </a:spcBef>
              <a:buClr>
                <a:schemeClr val="lt1"/>
              </a:buClr>
              <a:buSzPts val="3959"/>
              <a:buFont typeface="Calibri"/>
              <a:buNone/>
            </a:pPr>
            <a:r>
              <a:rPr lang="cs" sz="3959">
                <a:solidFill>
                  <a:schemeClr val="lt1"/>
                </a:solidFill>
              </a:rPr>
              <a:t>Thanks for your Attention</a:t>
            </a:r>
          </a:p>
        </p:txBody>
      </p:sp>
      <p:pic>
        <p:nvPicPr>
          <p:cNvPr descr="E:\Program Files (x86)\Microsoft Office\MEDIA\CAGCAT10\j0292982.wmf" id="279" name="Shape 279"/>
          <p:cNvPicPr preferRelativeResize="0"/>
          <p:nvPr/>
        </p:nvPicPr>
        <p:blipFill>
          <a:blip r:embed="rId3">
            <a:alphaModFix/>
          </a:blip>
          <a:stretch>
            <a:fillRect/>
          </a:stretch>
        </p:blipFill>
        <p:spPr>
          <a:xfrm>
            <a:off x="2908888" y="4422002"/>
            <a:ext cx="1843430" cy="1821440"/>
          </a:xfrm>
          <a:prstGeom prst="rect">
            <a:avLst/>
          </a:prstGeom>
          <a:noFill/>
          <a:ln>
            <a:noFill/>
          </a:ln>
        </p:spPr>
      </p:pic>
      <p:sp>
        <p:nvSpPr>
          <p:cNvPr id="280" name="Shape 280"/>
          <p:cNvSpPr txBox="1"/>
          <p:nvPr/>
        </p:nvSpPr>
        <p:spPr>
          <a:xfrm>
            <a:off x="7500958" y="6143644"/>
            <a:ext cx="1428900" cy="523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cs" sz="1400" u="none" cap="none" strike="noStrike">
                <a:solidFill>
                  <a:schemeClr val="lt1"/>
                </a:solidFill>
                <a:latin typeface="Calibri"/>
                <a:ea typeface="Calibri"/>
                <a:cs typeface="Calibri"/>
                <a:sym typeface="Calibri"/>
              </a:rPr>
              <a:t>Tomas Suchomel</a:t>
            </a:r>
          </a:p>
          <a:p>
            <a:pPr indent="0" lvl="0" marL="0" marR="0" rtl="0" algn="l">
              <a:spcBef>
                <a:spcPts val="0"/>
              </a:spcBef>
              <a:buNone/>
            </a:pPr>
            <a:r>
              <a:rPr lang="cs" sz="1400">
                <a:solidFill>
                  <a:schemeClr val="lt1"/>
                </a:solidFill>
                <a:latin typeface="Calibri"/>
                <a:ea typeface="Calibri"/>
                <a:cs typeface="Calibri"/>
                <a:sym typeface="Calibri"/>
              </a:rPr>
              <a:t>Samuel Gamer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Intro</a:t>
            </a:r>
          </a:p>
        </p:txBody>
      </p:sp>
      <p:sp>
        <p:nvSpPr>
          <p:cNvPr id="139" name="Shape 13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Machine Learning – but how do they actually think?</a:t>
            </a:r>
          </a:p>
          <a:p>
            <a:pPr indent="-342900" lvl="0" marL="342900" marR="0" rtl="0" algn="l">
              <a:spcBef>
                <a:spcPts val="64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Creative text is reflecting the thinking patterns</a:t>
            </a:r>
          </a:p>
          <a:p>
            <a:pPr indent="-3429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ts val="3200"/>
              <a:buFont typeface="Arial"/>
              <a:buChar char="•"/>
            </a:pPr>
            <a:r>
              <a:rPr b="0" i="0" lang="cs" sz="3200" u="none" cap="none" strike="noStrike">
                <a:solidFill>
                  <a:schemeClr val="dk1"/>
                </a:solidFill>
                <a:latin typeface="Calibri"/>
                <a:ea typeface="Calibri"/>
                <a:cs typeface="Calibri"/>
                <a:sym typeface="Calibri"/>
              </a:rPr>
              <a:t>Personal main goal: Learning to implement Deep Learning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Plan</a:t>
            </a:r>
          </a:p>
        </p:txBody>
      </p:sp>
      <p:sp>
        <p:nvSpPr>
          <p:cNvPr id="146" name="Shape 146"/>
          <p:cNvSpPr/>
          <p:nvPr/>
        </p:nvSpPr>
        <p:spPr>
          <a:xfrm>
            <a:off x="2357422" y="3857628"/>
            <a:ext cx="428628" cy="428628"/>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sp>
        <p:nvSpPr>
          <p:cNvPr id="147" name="Shape 147"/>
          <p:cNvSpPr/>
          <p:nvPr/>
        </p:nvSpPr>
        <p:spPr>
          <a:xfrm>
            <a:off x="4643438" y="3857628"/>
            <a:ext cx="428628" cy="428628"/>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cxnSp>
        <p:nvCxnSpPr>
          <p:cNvPr id="148" name="Shape 148"/>
          <p:cNvCxnSpPr>
            <a:stCxn id="146" idx="6"/>
            <a:endCxn id="147" idx="2"/>
          </p:cNvCxnSpPr>
          <p:nvPr/>
        </p:nvCxnSpPr>
        <p:spPr>
          <a:xfrm>
            <a:off x="2786050" y="4071942"/>
            <a:ext cx="1857300" cy="0"/>
          </a:xfrm>
          <a:prstGeom prst="straightConnector1">
            <a:avLst/>
          </a:prstGeom>
          <a:noFill/>
          <a:ln cap="flat" cmpd="sng" w="38100">
            <a:solidFill>
              <a:srgbClr val="17365D"/>
            </a:solidFill>
            <a:prstDash val="solid"/>
            <a:round/>
            <a:headEnd len="med" w="med" type="none"/>
            <a:tailEnd len="lg" w="lg" type="triangle"/>
          </a:ln>
        </p:spPr>
      </p:cxnSp>
      <p:sp>
        <p:nvSpPr>
          <p:cNvPr id="149" name="Shape 149"/>
          <p:cNvSpPr/>
          <p:nvPr/>
        </p:nvSpPr>
        <p:spPr>
          <a:xfrm>
            <a:off x="6643702" y="3857628"/>
            <a:ext cx="428628" cy="428628"/>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cxnSp>
        <p:nvCxnSpPr>
          <p:cNvPr id="150" name="Shape 150"/>
          <p:cNvCxnSpPr>
            <a:stCxn id="147" idx="6"/>
            <a:endCxn id="149" idx="2"/>
          </p:cNvCxnSpPr>
          <p:nvPr/>
        </p:nvCxnSpPr>
        <p:spPr>
          <a:xfrm>
            <a:off x="5072066" y="4071942"/>
            <a:ext cx="1571700" cy="0"/>
          </a:xfrm>
          <a:prstGeom prst="straightConnector1">
            <a:avLst/>
          </a:prstGeom>
          <a:noFill/>
          <a:ln cap="flat" cmpd="sng" w="38100">
            <a:solidFill>
              <a:srgbClr val="17365D"/>
            </a:solidFill>
            <a:prstDash val="solid"/>
            <a:round/>
            <a:headEnd len="med" w="med" type="none"/>
            <a:tailEnd len="lg" w="lg" type="triangle"/>
          </a:ln>
        </p:spPr>
      </p:cxnSp>
      <p:sp>
        <p:nvSpPr>
          <p:cNvPr id="151" name="Shape 151"/>
          <p:cNvSpPr/>
          <p:nvPr/>
        </p:nvSpPr>
        <p:spPr>
          <a:xfrm>
            <a:off x="2357422" y="2285992"/>
            <a:ext cx="428628" cy="428628"/>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cxnSp>
        <p:nvCxnSpPr>
          <p:cNvPr id="152" name="Shape 152"/>
          <p:cNvCxnSpPr>
            <a:stCxn id="151" idx="4"/>
            <a:endCxn id="146" idx="0"/>
          </p:cNvCxnSpPr>
          <p:nvPr/>
        </p:nvCxnSpPr>
        <p:spPr>
          <a:xfrm>
            <a:off x="2571736" y="2714620"/>
            <a:ext cx="0" cy="1143000"/>
          </a:xfrm>
          <a:prstGeom prst="straightConnector1">
            <a:avLst/>
          </a:prstGeom>
          <a:noFill/>
          <a:ln cap="flat" cmpd="sng" w="38100">
            <a:solidFill>
              <a:srgbClr val="17365D"/>
            </a:solidFill>
            <a:prstDash val="solid"/>
            <a:round/>
            <a:headEnd len="med" w="med" type="none"/>
            <a:tailEnd len="med" w="med" type="none"/>
          </a:ln>
        </p:spPr>
      </p:cxnSp>
      <p:cxnSp>
        <p:nvCxnSpPr>
          <p:cNvPr id="153" name="Shape 153"/>
          <p:cNvCxnSpPr>
            <a:stCxn id="151" idx="5"/>
            <a:endCxn id="147" idx="1"/>
          </p:cNvCxnSpPr>
          <p:nvPr/>
        </p:nvCxnSpPr>
        <p:spPr>
          <a:xfrm>
            <a:off x="2723279" y="2651849"/>
            <a:ext cx="1983000" cy="1268700"/>
          </a:xfrm>
          <a:prstGeom prst="straightConnector1">
            <a:avLst/>
          </a:prstGeom>
          <a:noFill/>
          <a:ln cap="flat" cmpd="sng" w="38100">
            <a:solidFill>
              <a:srgbClr val="17365D"/>
            </a:solidFill>
            <a:prstDash val="dash"/>
            <a:round/>
            <a:headEnd len="med" w="med" type="none"/>
            <a:tailEnd len="med" w="med" type="none"/>
          </a:ln>
        </p:spPr>
      </p:cxnSp>
      <p:sp>
        <p:nvSpPr>
          <p:cNvPr id="154" name="Shape 154"/>
          <p:cNvSpPr txBox="1"/>
          <p:nvPr/>
        </p:nvSpPr>
        <p:spPr>
          <a:xfrm>
            <a:off x="1142976" y="4286256"/>
            <a:ext cx="2214578" cy="461665"/>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cs" sz="2400">
                <a:solidFill>
                  <a:schemeClr val="dk1"/>
                </a:solidFill>
                <a:latin typeface="Calibri"/>
                <a:ea typeface="Calibri"/>
                <a:cs typeface="Calibri"/>
                <a:sym typeface="Calibri"/>
              </a:rPr>
              <a:t>letter-by-letter</a:t>
            </a:r>
          </a:p>
        </p:txBody>
      </p:sp>
      <p:sp>
        <p:nvSpPr>
          <p:cNvPr id="155" name="Shape 155"/>
          <p:cNvSpPr txBox="1"/>
          <p:nvPr/>
        </p:nvSpPr>
        <p:spPr>
          <a:xfrm>
            <a:off x="1857356" y="1857364"/>
            <a:ext cx="1500198" cy="46166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cs" sz="2400">
                <a:solidFill>
                  <a:schemeClr val="dk1"/>
                </a:solidFill>
                <a:latin typeface="Calibri"/>
                <a:ea typeface="Calibri"/>
                <a:cs typeface="Calibri"/>
                <a:sym typeface="Calibri"/>
              </a:rPr>
              <a:t>tutorial</a:t>
            </a:r>
          </a:p>
        </p:txBody>
      </p:sp>
      <p:sp>
        <p:nvSpPr>
          <p:cNvPr id="156" name="Shape 156"/>
          <p:cNvSpPr/>
          <p:nvPr/>
        </p:nvSpPr>
        <p:spPr>
          <a:xfrm>
            <a:off x="3857620" y="4286256"/>
            <a:ext cx="2071702" cy="46166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cs" sz="2400">
                <a:solidFill>
                  <a:schemeClr val="dk1"/>
                </a:solidFill>
                <a:latin typeface="Calibri"/>
                <a:ea typeface="Calibri"/>
                <a:cs typeface="Calibri"/>
                <a:sym typeface="Calibri"/>
              </a:rPr>
              <a:t>word-by-word</a:t>
            </a:r>
          </a:p>
        </p:txBody>
      </p:sp>
      <p:sp>
        <p:nvSpPr>
          <p:cNvPr id="157" name="Shape 157"/>
          <p:cNvSpPr/>
          <p:nvPr/>
        </p:nvSpPr>
        <p:spPr>
          <a:xfrm>
            <a:off x="6500826" y="4286256"/>
            <a:ext cx="1517916"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cs" sz="2400">
                <a:solidFill>
                  <a:schemeClr val="dk1"/>
                </a:solidFill>
                <a:latin typeface="Calibri"/>
                <a:ea typeface="Calibri"/>
                <a:cs typeface="Calibri"/>
                <a:sym typeface="Calibri"/>
              </a:rPr>
              <a:t>word2vec</a:t>
            </a:r>
          </a:p>
        </p:txBody>
      </p:sp>
      <p:cxnSp>
        <p:nvCxnSpPr>
          <p:cNvPr id="158" name="Shape 158"/>
          <p:cNvCxnSpPr>
            <a:stCxn id="151" idx="6"/>
            <a:endCxn id="149" idx="1"/>
          </p:cNvCxnSpPr>
          <p:nvPr/>
        </p:nvCxnSpPr>
        <p:spPr>
          <a:xfrm>
            <a:off x="2786050" y="2500306"/>
            <a:ext cx="3920400" cy="1420200"/>
          </a:xfrm>
          <a:prstGeom prst="straightConnector1">
            <a:avLst/>
          </a:prstGeom>
          <a:noFill/>
          <a:ln cap="flat" cmpd="sng" w="25400">
            <a:solidFill>
              <a:srgbClr val="17365D"/>
            </a:solidFill>
            <a:prstDash val="dot"/>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Sources</a:t>
            </a:r>
          </a:p>
        </p:txBody>
      </p:sp>
      <p:sp>
        <p:nvSpPr>
          <p:cNvPr id="165" name="Shape 16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L. Tolstoy: War and Peace – multi language</a:t>
            </a:r>
            <a:br>
              <a:rPr b="0" i="0" lang="cs" sz="3200" u="none" cap="none" strike="noStrike">
                <a:solidFill>
                  <a:schemeClr val="dk1"/>
                </a:solidFill>
                <a:latin typeface="Calibri"/>
                <a:ea typeface="Calibri"/>
                <a:cs typeface="Calibri"/>
                <a:sym typeface="Calibri"/>
              </a:rPr>
            </a:br>
          </a:p>
          <a:p>
            <a:pPr indent="-342900" lvl="0" marL="342900" marR="0" rtl="0" algn="l">
              <a:spcBef>
                <a:spcPts val="64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Jeff Inlo: Delver Magic</a:t>
            </a:r>
            <a:br>
              <a:rPr b="0" i="0" lang="cs" sz="3200" u="none" cap="none" strike="noStrike">
                <a:solidFill>
                  <a:schemeClr val="dk1"/>
                </a:solidFill>
                <a:latin typeface="Calibri"/>
                <a:ea typeface="Calibri"/>
                <a:cs typeface="Calibri"/>
                <a:sym typeface="Calibri"/>
              </a:rPr>
            </a:br>
          </a:p>
          <a:p>
            <a:pPr indent="-342900" lvl="0" marL="342900" marR="0" rtl="0" algn="l">
              <a:spcBef>
                <a:spcPts val="64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J.R.R. Tolkien: Lord of the Rings – big text body</a:t>
            </a:r>
            <a:br>
              <a:rPr b="0" i="0" lang="cs" sz="3200" u="none" cap="none" strike="noStrike">
                <a:solidFill>
                  <a:schemeClr val="dk1"/>
                </a:solidFill>
                <a:latin typeface="Calibri"/>
                <a:ea typeface="Calibri"/>
                <a:cs typeface="Calibri"/>
                <a:sym typeface="Calibri"/>
              </a:rPr>
            </a:br>
          </a:p>
          <a:p>
            <a:pPr indent="-342900" lvl="0" marL="342900" marR="0" rtl="0" algn="l">
              <a:spcBef>
                <a:spcPts val="640"/>
              </a:spcBef>
              <a:buClr>
                <a:schemeClr val="dk1"/>
              </a:buClr>
              <a:buSzPts val="3200"/>
              <a:buFont typeface="Arial"/>
              <a:buChar char="•"/>
            </a:pPr>
            <a:r>
              <a:rPr b="0" i="0" lang="cs" sz="3200" u="none" cap="none" strike="noStrike">
                <a:solidFill>
                  <a:schemeClr val="dk1"/>
                </a:solidFill>
                <a:latin typeface="Calibri"/>
                <a:ea typeface="Calibri"/>
                <a:cs typeface="Calibri"/>
                <a:sym typeface="Calibri"/>
              </a:rPr>
              <a:t>Shakespeare – difficult theater style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From Dream to Reality</a:t>
            </a:r>
          </a:p>
        </p:txBody>
      </p:sp>
      <p:pic>
        <p:nvPicPr>
          <p:cNvPr id="172" name="Shape 172"/>
          <p:cNvPicPr preferRelativeResize="0"/>
          <p:nvPr/>
        </p:nvPicPr>
        <p:blipFill>
          <a:blip r:embed="rId3">
            <a:alphaModFix/>
          </a:blip>
          <a:stretch>
            <a:fillRect/>
          </a:stretch>
        </p:blipFill>
        <p:spPr>
          <a:xfrm>
            <a:off x="999125" y="1570049"/>
            <a:ext cx="7145750" cy="476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System Setup</a:t>
            </a:r>
          </a:p>
        </p:txBody>
      </p:sp>
      <p:pic>
        <p:nvPicPr>
          <p:cNvPr descr="D:\Sam\Wichtiges\Erasmus\DLAI\presentations\SystemSetup\6.png" id="179" name="Shape 179"/>
          <p:cNvPicPr preferRelativeResize="0"/>
          <p:nvPr/>
        </p:nvPicPr>
        <p:blipFill rotWithShape="1">
          <a:blip r:embed="rId3">
            <a:alphaModFix/>
          </a:blip>
          <a:srcRect b="0" l="0" r="0" t="0"/>
          <a:stretch/>
        </p:blipFill>
        <p:spPr>
          <a:xfrm>
            <a:off x="2483768" y="1196752"/>
            <a:ext cx="4176464" cy="55274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Model</a:t>
            </a:r>
          </a:p>
        </p:txBody>
      </p:sp>
      <p:sp>
        <p:nvSpPr>
          <p:cNvPr id="186" name="Shape 18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cs" sz="3200" u="none" cap="none" strike="noStrike">
                <a:solidFill>
                  <a:schemeClr val="dk1"/>
                </a:solidFill>
                <a:latin typeface="Calibri"/>
                <a:ea typeface="Calibri"/>
                <a:cs typeface="Calibri"/>
                <a:sym typeface="Calibri"/>
              </a:rPr>
              <a:t>Standards for Text Generation: RNN, LSTM, GRU</a:t>
            </a:r>
          </a:p>
          <a:p>
            <a:pPr indent="-342360" lvl="0" marL="343080" marR="0" rtl="0" algn="l">
              <a:spcBef>
                <a:spcPts val="640"/>
              </a:spcBef>
              <a:spcAft>
                <a:spcPts val="0"/>
              </a:spcAft>
              <a:buClr>
                <a:srgbClr val="000000"/>
              </a:buClr>
              <a:buSzPts val="3200"/>
              <a:buFont typeface="Arial"/>
              <a:buChar char="•"/>
            </a:pPr>
            <a:r>
              <a:rPr b="0" i="0" lang="cs" sz="3200" u="none" cap="none" strike="noStrike">
                <a:solidFill>
                  <a:srgbClr val="000000"/>
                </a:solidFill>
                <a:latin typeface="Calibri"/>
                <a:ea typeface="Calibri"/>
                <a:cs typeface="Calibri"/>
                <a:sym typeface="Calibri"/>
              </a:rPr>
              <a:t>RNN has too short memory (vanishing Gradiant)</a:t>
            </a:r>
          </a:p>
          <a:p>
            <a:pPr indent="-342360" lvl="0" marL="343080" marR="0" rtl="0" algn="l">
              <a:spcBef>
                <a:spcPts val="640"/>
              </a:spcBef>
              <a:spcAft>
                <a:spcPts val="0"/>
              </a:spcAft>
              <a:buClr>
                <a:srgbClr val="000000"/>
              </a:buClr>
              <a:buSzPts val="3200"/>
              <a:buFont typeface="Arial"/>
              <a:buChar char="•"/>
            </a:pPr>
            <a:r>
              <a:rPr b="0" i="0" lang="cs" sz="3200" u="none" cap="none" strike="noStrike">
                <a:solidFill>
                  <a:srgbClr val="000000"/>
                </a:solidFill>
                <a:latin typeface="Calibri"/>
                <a:ea typeface="Calibri"/>
                <a:cs typeface="Calibri"/>
                <a:sym typeface="Calibri"/>
              </a:rPr>
              <a:t>Beginning with LSTM (tutorial)</a:t>
            </a:r>
          </a:p>
          <a:p>
            <a:pPr indent="-342360" lvl="0" marL="343080" marR="0" rtl="0" algn="l">
              <a:spcBef>
                <a:spcPts val="640"/>
              </a:spcBef>
              <a:spcAft>
                <a:spcPts val="0"/>
              </a:spcAft>
              <a:buClr>
                <a:srgbClr val="000000"/>
              </a:buClr>
              <a:buSzPts val="3200"/>
              <a:buFont typeface="Arial"/>
              <a:buChar char="•"/>
            </a:pPr>
            <a:r>
              <a:rPr b="0" i="0" lang="cs" sz="3200" u="none" cap="none" strike="noStrike">
                <a:solidFill>
                  <a:schemeClr val="dk1"/>
                </a:solidFill>
                <a:latin typeface="Calibri"/>
                <a:ea typeface="Calibri"/>
                <a:cs typeface="Calibri"/>
                <a:sym typeface="Calibri"/>
              </a:rPr>
              <a:t>Next</a:t>
            </a:r>
            <a:r>
              <a:rPr b="0" i="0" lang="cs" sz="3200" u="none" cap="none" strike="noStrike">
                <a:solidFill>
                  <a:srgbClr val="000000"/>
                </a:solidFill>
                <a:latin typeface="Calibri"/>
                <a:ea typeface="Calibri"/>
                <a:cs typeface="Calibri"/>
                <a:sym typeface="Calibri"/>
              </a:rPr>
              <a:t> step: GRU</a:t>
            </a:r>
          </a:p>
          <a:p>
            <a:pPr indent="-342900" lvl="0" marL="342900" marR="0" rtl="0" algn="l">
              <a:spcBef>
                <a:spcPts val="640"/>
              </a:spcBef>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p:nvPr/>
        </p:nvSpPr>
        <p:spPr>
          <a:xfrm>
            <a:off x="457200" y="274680"/>
            <a:ext cx="8228880" cy="1142280"/>
          </a:xfrm>
          <a:prstGeom prst="rect">
            <a:avLst/>
          </a:prstGeom>
          <a:noFill/>
          <a:ln>
            <a:noFill/>
          </a:ln>
        </p:spPr>
        <p:txBody>
          <a:bodyPr anchorCtr="0" anchor="ctr" bIns="45000" lIns="90000" rIns="90000" wrap="square" tIns="45000">
            <a:noAutofit/>
          </a:bodyPr>
          <a:lstStyle/>
          <a:p>
            <a:pPr indent="0" lvl="0" marL="0" marR="0" rtl="0" algn="ctr">
              <a:lnSpc>
                <a:spcPct val="100000"/>
              </a:lnSpc>
              <a:spcBef>
                <a:spcPts val="0"/>
              </a:spcBef>
              <a:buNone/>
            </a:pPr>
            <a:r>
              <a:rPr b="0" lang="cs" sz="4400" strike="noStrike">
                <a:solidFill>
                  <a:srgbClr val="000000"/>
                </a:solidFill>
                <a:latin typeface="Calibri"/>
                <a:ea typeface="Calibri"/>
                <a:cs typeface="Calibri"/>
                <a:sym typeface="Calibri"/>
              </a:rPr>
              <a:t>Model : Deep LSTM</a:t>
            </a:r>
          </a:p>
        </p:txBody>
      </p:sp>
      <p:sp>
        <p:nvSpPr>
          <p:cNvPr id="193" name="Shape 193"/>
          <p:cNvSpPr/>
          <p:nvPr/>
        </p:nvSpPr>
        <p:spPr>
          <a:xfrm>
            <a:off x="3081896" y="4544480"/>
            <a:ext cx="365400" cy="3654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94" name="Shape 194"/>
          <p:cNvSpPr/>
          <p:nvPr/>
        </p:nvSpPr>
        <p:spPr>
          <a:xfrm>
            <a:off x="3081896" y="5184560"/>
            <a:ext cx="365400" cy="365400"/>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95" name="Shape 195"/>
          <p:cNvCxnSpPr/>
          <p:nvPr/>
        </p:nvCxnSpPr>
        <p:spPr>
          <a:xfrm flipH="1" rot="10800000">
            <a:off x="3264776" y="4910240"/>
            <a:ext cx="360" cy="274320"/>
          </a:xfrm>
          <a:prstGeom prst="straightConnector1">
            <a:avLst/>
          </a:prstGeom>
          <a:noFill/>
          <a:ln cap="flat" cmpd="sng" w="18000">
            <a:solidFill>
              <a:srgbClr val="000000"/>
            </a:solidFill>
            <a:prstDash val="solid"/>
            <a:round/>
            <a:headEnd len="med" w="med" type="none"/>
            <a:tailEnd len="lg" w="lg" type="triangle"/>
          </a:ln>
        </p:spPr>
      </p:cxnSp>
      <p:cxnSp>
        <p:nvCxnSpPr>
          <p:cNvPr id="196" name="Shape 196"/>
          <p:cNvCxnSpPr/>
          <p:nvPr/>
        </p:nvCxnSpPr>
        <p:spPr>
          <a:xfrm flipH="1" rot="10800000">
            <a:off x="3264776" y="4274480"/>
            <a:ext cx="360" cy="274320"/>
          </a:xfrm>
          <a:prstGeom prst="straightConnector1">
            <a:avLst/>
          </a:prstGeom>
          <a:noFill/>
          <a:ln cap="flat" cmpd="sng" w="18000">
            <a:solidFill>
              <a:srgbClr val="000000"/>
            </a:solidFill>
            <a:prstDash val="solid"/>
            <a:round/>
            <a:headEnd len="med" w="med" type="none"/>
            <a:tailEnd len="lg" w="lg" type="triangle"/>
          </a:ln>
        </p:spPr>
      </p:cxnSp>
      <p:sp>
        <p:nvSpPr>
          <p:cNvPr id="197" name="Shape 197"/>
          <p:cNvSpPr/>
          <p:nvPr/>
        </p:nvSpPr>
        <p:spPr>
          <a:xfrm>
            <a:off x="3081896" y="3269000"/>
            <a:ext cx="365400" cy="365400"/>
          </a:xfrm>
          <a:prstGeom prst="ellipse">
            <a:avLst/>
          </a:prstGeom>
          <a:solidFill>
            <a:srgbClr val="808080"/>
          </a:solidFill>
          <a:ln cap="flat" cmpd="sng" w="9525">
            <a:solidFill>
              <a:srgbClr val="333333"/>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98" name="Shape 198"/>
          <p:cNvCxnSpPr/>
          <p:nvPr/>
        </p:nvCxnSpPr>
        <p:spPr>
          <a:xfrm flipH="1" rot="10800000">
            <a:off x="3264776" y="3634760"/>
            <a:ext cx="360" cy="274320"/>
          </a:xfrm>
          <a:prstGeom prst="straightConnector1">
            <a:avLst/>
          </a:prstGeom>
          <a:noFill/>
          <a:ln cap="flat" cmpd="sng" w="18000">
            <a:solidFill>
              <a:srgbClr val="000000"/>
            </a:solidFill>
            <a:prstDash val="solid"/>
            <a:round/>
            <a:headEnd len="med" w="med" type="none"/>
            <a:tailEnd len="lg" w="lg" type="triangle"/>
          </a:ln>
        </p:spPr>
      </p:cxnSp>
      <p:sp>
        <p:nvSpPr>
          <p:cNvPr id="199" name="Shape 199"/>
          <p:cNvSpPr/>
          <p:nvPr/>
        </p:nvSpPr>
        <p:spPr>
          <a:xfrm>
            <a:off x="3081896" y="2628920"/>
            <a:ext cx="365400" cy="365400"/>
          </a:xfrm>
          <a:prstGeom prst="ellipse">
            <a:avLst/>
          </a:prstGeom>
          <a:solidFill>
            <a:srgbClr val="0066CC"/>
          </a:solidFill>
          <a:ln cap="flat" cmpd="sng" w="9525">
            <a:solidFill>
              <a:srgbClr val="00008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00" name="Shape 200"/>
          <p:cNvCxnSpPr/>
          <p:nvPr/>
        </p:nvCxnSpPr>
        <p:spPr>
          <a:xfrm flipH="1" rot="10800000">
            <a:off x="3264776" y="2994680"/>
            <a:ext cx="360" cy="274320"/>
          </a:xfrm>
          <a:prstGeom prst="straightConnector1">
            <a:avLst/>
          </a:prstGeom>
          <a:noFill/>
          <a:ln cap="flat" cmpd="sng" w="18000">
            <a:solidFill>
              <a:srgbClr val="000000"/>
            </a:solidFill>
            <a:prstDash val="solid"/>
            <a:round/>
            <a:headEnd len="med" w="med" type="none"/>
            <a:tailEnd len="lg" w="lg" type="triangle"/>
          </a:ln>
        </p:spPr>
      </p:cxnSp>
      <p:sp>
        <p:nvSpPr>
          <p:cNvPr id="201" name="Shape 201"/>
          <p:cNvSpPr/>
          <p:nvPr/>
        </p:nvSpPr>
        <p:spPr>
          <a:xfrm>
            <a:off x="3081896" y="1988840"/>
            <a:ext cx="365400" cy="365400"/>
          </a:xfrm>
          <a:prstGeom prst="ellipse">
            <a:avLst/>
          </a:prstGeom>
          <a:solidFill>
            <a:srgbClr val="009900"/>
          </a:solidFill>
          <a:ln cap="flat" cmpd="sng" w="9525">
            <a:solidFill>
              <a:srgbClr val="0066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02" name="Shape 202"/>
          <p:cNvCxnSpPr/>
          <p:nvPr/>
        </p:nvCxnSpPr>
        <p:spPr>
          <a:xfrm flipH="1" rot="10800000">
            <a:off x="3264776" y="2354600"/>
            <a:ext cx="360" cy="274320"/>
          </a:xfrm>
          <a:prstGeom prst="straightConnector1">
            <a:avLst/>
          </a:prstGeom>
          <a:noFill/>
          <a:ln cap="flat" cmpd="sng" w="18000">
            <a:solidFill>
              <a:srgbClr val="000000"/>
            </a:solidFill>
            <a:prstDash val="solid"/>
            <a:round/>
            <a:headEnd len="med" w="med" type="none"/>
            <a:tailEnd len="lg" w="lg" type="triangle"/>
          </a:ln>
        </p:spPr>
      </p:cxnSp>
      <p:sp>
        <p:nvSpPr>
          <p:cNvPr id="203" name="Shape 203"/>
          <p:cNvSpPr/>
          <p:nvPr/>
        </p:nvSpPr>
        <p:spPr>
          <a:xfrm>
            <a:off x="3081896" y="2628920"/>
            <a:ext cx="365400" cy="345960"/>
          </a:xfrm>
          <a:prstGeom prst="rect">
            <a:avLst/>
          </a:prstGeom>
          <a:noFill/>
          <a:ln>
            <a:noFill/>
          </a:ln>
        </p:spPr>
        <p:txBody>
          <a:bodyPr anchorCtr="0" anchor="t" bIns="45000" lIns="90000" rIns="90000" wrap="square" tIns="45000">
            <a:noAutofit/>
          </a:bodyPr>
          <a:lstStyle/>
          <a:p>
            <a:pPr indent="0" lvl="0" marL="0" marR="0" rtl="0" algn="l">
              <a:spcBef>
                <a:spcPts val="0"/>
              </a:spcBef>
              <a:buNone/>
            </a:pPr>
            <a:r>
              <a:rPr b="0" lang="cs" sz="1800" strike="noStrike">
                <a:solidFill>
                  <a:srgbClr val="000000"/>
                </a:solidFill>
                <a:latin typeface="Arial"/>
                <a:ea typeface="Arial"/>
                <a:cs typeface="Arial"/>
                <a:sym typeface="Arial"/>
              </a:rPr>
              <a:t>σ</a:t>
            </a:r>
          </a:p>
        </p:txBody>
      </p:sp>
      <p:cxnSp>
        <p:nvCxnSpPr>
          <p:cNvPr id="204" name="Shape 204"/>
          <p:cNvCxnSpPr/>
          <p:nvPr/>
        </p:nvCxnSpPr>
        <p:spPr>
          <a:xfrm rot="-5400000">
            <a:off x="3265076" y="4727060"/>
            <a:ext cx="259200" cy="600"/>
          </a:xfrm>
          <a:prstGeom prst="curvedConnector3">
            <a:avLst>
              <a:gd fmla="val 0" name="adj1"/>
            </a:avLst>
          </a:prstGeom>
          <a:noFill/>
          <a:ln cap="flat" cmpd="sng" w="18000">
            <a:solidFill>
              <a:srgbClr val="000000"/>
            </a:solidFill>
            <a:prstDash val="solid"/>
            <a:round/>
            <a:headEnd len="med" w="med" type="none"/>
            <a:tailEnd len="lg" w="lg" type="triangle"/>
          </a:ln>
        </p:spPr>
      </p:cxnSp>
      <p:sp>
        <p:nvSpPr>
          <p:cNvPr id="205" name="Shape 205"/>
          <p:cNvSpPr/>
          <p:nvPr/>
        </p:nvSpPr>
        <p:spPr>
          <a:xfrm>
            <a:off x="3081896" y="3909080"/>
            <a:ext cx="365400" cy="3654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06" name="Shape 206"/>
          <p:cNvCxnSpPr/>
          <p:nvPr/>
        </p:nvCxnSpPr>
        <p:spPr>
          <a:xfrm rot="-5400000">
            <a:off x="3265076" y="4091660"/>
            <a:ext cx="259200" cy="600"/>
          </a:xfrm>
          <a:prstGeom prst="curvedConnector3">
            <a:avLst>
              <a:gd fmla="val 0" name="adj1"/>
            </a:avLst>
          </a:prstGeom>
          <a:noFill/>
          <a:ln cap="flat" cmpd="sng" w="18000">
            <a:solidFill>
              <a:srgbClr val="000000"/>
            </a:solidFill>
            <a:prstDash val="solid"/>
            <a:round/>
            <a:headEnd len="med" w="med" type="none"/>
            <a:tailEnd len="lg" w="lg" type="triangle"/>
          </a:ln>
        </p:spPr>
      </p:cxnSp>
      <p:sp>
        <p:nvSpPr>
          <p:cNvPr id="207" name="Shape 207"/>
          <p:cNvSpPr/>
          <p:nvPr/>
        </p:nvSpPr>
        <p:spPr>
          <a:xfrm>
            <a:off x="3706736" y="3904400"/>
            <a:ext cx="365400" cy="345900"/>
          </a:xfrm>
          <a:prstGeom prst="rect">
            <a:avLst/>
          </a:prstGeom>
          <a:noFill/>
          <a:ln>
            <a:noFill/>
          </a:ln>
        </p:spPr>
        <p:txBody>
          <a:bodyPr anchorCtr="0" anchor="t" bIns="45000" lIns="90000" rIns="90000" wrap="square" tIns="45000">
            <a:noAutofit/>
          </a:bodyPr>
          <a:lstStyle/>
          <a:p>
            <a:pPr indent="0" lvl="0" marL="0" marR="0" rtl="0" algn="l">
              <a:spcBef>
                <a:spcPts val="0"/>
              </a:spcBef>
              <a:buNone/>
            </a:pPr>
            <a:r>
              <a:rPr b="0" lang="cs" sz="1800" strike="noStrike">
                <a:solidFill>
                  <a:srgbClr val="000000"/>
                </a:solidFill>
                <a:latin typeface="Arial"/>
                <a:ea typeface="Arial"/>
                <a:cs typeface="Arial"/>
                <a:sym typeface="Arial"/>
              </a:rPr>
              <a:t>t</a:t>
            </a:r>
          </a:p>
        </p:txBody>
      </p:sp>
      <p:sp>
        <p:nvSpPr>
          <p:cNvPr id="208" name="Shape 208"/>
          <p:cNvSpPr/>
          <p:nvPr/>
        </p:nvSpPr>
        <p:spPr>
          <a:xfrm>
            <a:off x="1710296" y="5184560"/>
            <a:ext cx="1279800" cy="345960"/>
          </a:xfrm>
          <a:prstGeom prst="rect">
            <a:avLst/>
          </a:prstGeom>
          <a:noFill/>
          <a:ln>
            <a:noFill/>
          </a:ln>
        </p:spPr>
        <p:txBody>
          <a:bodyPr anchorCtr="0" anchor="t" bIns="45000" lIns="90000" rIns="90000" wrap="square" tIns="45000">
            <a:noAutofit/>
          </a:bodyPr>
          <a:lstStyle/>
          <a:p>
            <a:pPr indent="0" lvl="0" marL="0" marR="0" rtl="0" algn="l">
              <a:spcBef>
                <a:spcPts val="0"/>
              </a:spcBef>
              <a:buNone/>
            </a:pPr>
            <a:r>
              <a:rPr b="0" lang="cs" sz="1800" strike="noStrike">
                <a:solidFill>
                  <a:srgbClr val="000000"/>
                </a:solidFill>
                <a:latin typeface="Arial"/>
                <a:ea typeface="Arial"/>
                <a:cs typeface="Arial"/>
                <a:sym typeface="Arial"/>
              </a:rPr>
              <a:t>Input</a:t>
            </a:r>
          </a:p>
        </p:txBody>
      </p:sp>
      <p:sp>
        <p:nvSpPr>
          <p:cNvPr id="209" name="Shape 209"/>
          <p:cNvSpPr/>
          <p:nvPr/>
        </p:nvSpPr>
        <p:spPr>
          <a:xfrm>
            <a:off x="1618676" y="4106180"/>
            <a:ext cx="1279800" cy="601920"/>
          </a:xfrm>
          <a:prstGeom prst="rect">
            <a:avLst/>
          </a:prstGeom>
          <a:noFill/>
          <a:ln>
            <a:noFill/>
          </a:ln>
        </p:spPr>
        <p:txBody>
          <a:bodyPr anchorCtr="0" anchor="t" bIns="45000" lIns="90000" rIns="90000" wrap="square" tIns="45000">
            <a:noAutofit/>
          </a:bodyPr>
          <a:lstStyle/>
          <a:p>
            <a:pPr indent="0" lvl="0" marL="0" marR="0" rtl="0" algn="l">
              <a:spcBef>
                <a:spcPts val="0"/>
              </a:spcBef>
              <a:buNone/>
            </a:pPr>
            <a:r>
              <a:rPr lang="cs" sz="1800">
                <a:solidFill>
                  <a:srgbClr val="000000"/>
                </a:solidFill>
                <a:latin typeface="Arial"/>
                <a:ea typeface="Arial"/>
                <a:cs typeface="Arial"/>
                <a:sym typeface="Arial"/>
              </a:rPr>
              <a:t>2</a:t>
            </a:r>
            <a:r>
              <a:rPr b="0" lang="cs" sz="1800" strike="noStrike">
                <a:solidFill>
                  <a:srgbClr val="000000"/>
                </a:solidFill>
                <a:latin typeface="Arial"/>
                <a:ea typeface="Arial"/>
                <a:cs typeface="Arial"/>
                <a:sym typeface="Arial"/>
              </a:rPr>
              <a:t> LSTM</a:t>
            </a:r>
          </a:p>
          <a:p>
            <a:pPr indent="0" lvl="0" marL="0" marR="0" rtl="0" algn="l">
              <a:spcBef>
                <a:spcPts val="0"/>
              </a:spcBef>
              <a:buNone/>
            </a:pPr>
            <a:r>
              <a:rPr b="0" lang="cs" sz="1800" strike="noStrike">
                <a:solidFill>
                  <a:srgbClr val="000000"/>
                </a:solidFill>
                <a:latin typeface="Arial"/>
                <a:ea typeface="Arial"/>
                <a:cs typeface="Arial"/>
                <a:sym typeface="Arial"/>
              </a:rPr>
              <a:t>   layers</a:t>
            </a:r>
          </a:p>
        </p:txBody>
      </p:sp>
      <p:sp>
        <p:nvSpPr>
          <p:cNvPr id="210" name="Shape 210"/>
          <p:cNvSpPr/>
          <p:nvPr/>
        </p:nvSpPr>
        <p:spPr>
          <a:xfrm>
            <a:off x="1618856" y="3266030"/>
            <a:ext cx="1371240" cy="601920"/>
          </a:xfrm>
          <a:prstGeom prst="rect">
            <a:avLst/>
          </a:prstGeom>
          <a:noFill/>
          <a:ln>
            <a:noFill/>
          </a:ln>
        </p:spPr>
        <p:txBody>
          <a:bodyPr anchorCtr="0" anchor="t" bIns="45000" lIns="90000" rIns="90000" wrap="square" tIns="45000">
            <a:noAutofit/>
          </a:bodyPr>
          <a:lstStyle/>
          <a:p>
            <a:pPr indent="0" lvl="0" marL="0" marR="0" rtl="0" algn="l">
              <a:spcBef>
                <a:spcPts val="0"/>
              </a:spcBef>
              <a:buNone/>
            </a:pPr>
            <a:r>
              <a:rPr b="0" lang="cs" sz="1800" strike="noStrike">
                <a:solidFill>
                  <a:srgbClr val="000000"/>
                </a:solidFill>
                <a:latin typeface="Arial"/>
                <a:ea typeface="Arial"/>
                <a:cs typeface="Arial"/>
                <a:sym typeface="Arial"/>
              </a:rPr>
              <a:t>Dense layer</a:t>
            </a:r>
          </a:p>
        </p:txBody>
      </p:sp>
      <p:sp>
        <p:nvSpPr>
          <p:cNvPr id="211" name="Shape 211"/>
          <p:cNvSpPr/>
          <p:nvPr/>
        </p:nvSpPr>
        <p:spPr>
          <a:xfrm>
            <a:off x="1606516" y="2563220"/>
            <a:ext cx="1371240" cy="601920"/>
          </a:xfrm>
          <a:prstGeom prst="rect">
            <a:avLst/>
          </a:prstGeom>
          <a:noFill/>
          <a:ln>
            <a:noFill/>
          </a:ln>
        </p:spPr>
        <p:txBody>
          <a:bodyPr anchorCtr="0" anchor="t" bIns="45000" lIns="90000" rIns="90000" wrap="square" tIns="45000">
            <a:noAutofit/>
          </a:bodyPr>
          <a:lstStyle/>
          <a:p>
            <a:pPr indent="0" lvl="0" marL="0" marR="0" rtl="0" algn="l">
              <a:spcBef>
                <a:spcPts val="0"/>
              </a:spcBef>
              <a:buNone/>
            </a:pPr>
            <a:r>
              <a:rPr b="0" lang="cs" sz="1800" strike="noStrike">
                <a:solidFill>
                  <a:srgbClr val="000000"/>
                </a:solidFill>
                <a:latin typeface="Arial"/>
                <a:ea typeface="Arial"/>
                <a:cs typeface="Arial"/>
                <a:sym typeface="Arial"/>
              </a:rPr>
              <a:t>Activation</a:t>
            </a:r>
          </a:p>
          <a:p>
            <a:pPr indent="0" lvl="0" marL="0" marR="0" rtl="0" algn="l">
              <a:spcBef>
                <a:spcPts val="0"/>
              </a:spcBef>
              <a:buNone/>
            </a:pPr>
            <a:r>
              <a:rPr b="0" lang="cs" sz="1800" strike="noStrike">
                <a:solidFill>
                  <a:srgbClr val="000000"/>
                </a:solidFill>
                <a:latin typeface="Arial"/>
                <a:ea typeface="Arial"/>
                <a:cs typeface="Arial"/>
                <a:sym typeface="Arial"/>
              </a:rPr>
              <a:t>(Softmax)</a:t>
            </a:r>
          </a:p>
        </p:txBody>
      </p:sp>
      <p:sp>
        <p:nvSpPr>
          <p:cNvPr id="212" name="Shape 212"/>
          <p:cNvSpPr/>
          <p:nvPr/>
        </p:nvSpPr>
        <p:spPr>
          <a:xfrm>
            <a:off x="1619672" y="2026640"/>
            <a:ext cx="1371240" cy="345960"/>
          </a:xfrm>
          <a:prstGeom prst="rect">
            <a:avLst/>
          </a:prstGeom>
          <a:noFill/>
          <a:ln>
            <a:noFill/>
          </a:ln>
        </p:spPr>
        <p:txBody>
          <a:bodyPr anchorCtr="0" anchor="t" bIns="45000" lIns="90000" rIns="90000" wrap="square" tIns="45000">
            <a:noAutofit/>
          </a:bodyPr>
          <a:lstStyle/>
          <a:p>
            <a:pPr indent="0" lvl="0" marL="0" marR="0" rtl="0" algn="l">
              <a:spcBef>
                <a:spcPts val="0"/>
              </a:spcBef>
              <a:buNone/>
            </a:pPr>
            <a:r>
              <a:rPr b="0" lang="cs" sz="1800" strike="noStrike">
                <a:solidFill>
                  <a:srgbClr val="000000"/>
                </a:solidFill>
                <a:latin typeface="Arial"/>
                <a:ea typeface="Arial"/>
                <a:cs typeface="Arial"/>
                <a:sym typeface="Arial"/>
              </a:rPr>
              <a:t>Output</a:t>
            </a:r>
          </a:p>
        </p:txBody>
      </p:sp>
      <p:sp>
        <p:nvSpPr>
          <p:cNvPr id="213" name="Shape 213"/>
          <p:cNvSpPr/>
          <p:nvPr/>
        </p:nvSpPr>
        <p:spPr>
          <a:xfrm>
            <a:off x="2624696" y="3904400"/>
            <a:ext cx="365400" cy="1005480"/>
          </a:xfrm>
          <a:custGeom>
            <a:pathLst>
              <a:path extrusionOk="0" h="120000" w="120000">
                <a:moveTo>
                  <a:pt x="119882" y="0"/>
                </a:moveTo>
                <a:cubicBezTo>
                  <a:pt x="89823" y="0"/>
                  <a:pt x="59882" y="4987"/>
                  <a:pt x="59882" y="9975"/>
                </a:cubicBezTo>
                <a:lnTo>
                  <a:pt x="59882" y="49965"/>
                </a:lnTo>
                <a:cubicBezTo>
                  <a:pt x="59882" y="54982"/>
                  <a:pt x="29941" y="59970"/>
                  <a:pt x="0" y="59970"/>
                </a:cubicBezTo>
                <a:cubicBezTo>
                  <a:pt x="29941" y="59970"/>
                  <a:pt x="59882" y="64958"/>
                  <a:pt x="59882" y="69975"/>
                </a:cubicBezTo>
                <a:lnTo>
                  <a:pt x="59882" y="109965"/>
                </a:lnTo>
                <a:cubicBezTo>
                  <a:pt x="59882" y="114953"/>
                  <a:pt x="89823" y="119970"/>
                  <a:pt x="119882" y="119970"/>
                </a:cubicBezTo>
              </a:path>
            </a:pathLst>
          </a:custGeom>
          <a:noFill/>
          <a:ln cap="flat" cmpd="sng" w="1800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14" name="Shape 214"/>
          <p:cNvSpPr/>
          <p:nvPr/>
        </p:nvSpPr>
        <p:spPr>
          <a:xfrm>
            <a:off x="3995936" y="1856128"/>
            <a:ext cx="4388760" cy="4525200"/>
          </a:xfrm>
          <a:prstGeom prst="rect">
            <a:avLst/>
          </a:prstGeom>
          <a:noFill/>
          <a:ln>
            <a:noFill/>
          </a:ln>
        </p:spPr>
        <p:txBody>
          <a:bodyPr anchorCtr="0" anchor="t" bIns="45000" lIns="90000" rIns="90000" wrap="square" tIns="45000">
            <a:noAutofit/>
          </a:bodyPr>
          <a:lstStyle/>
          <a:p>
            <a:pPr indent="-342360" lvl="0" marL="34308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342360" lvl="0" marL="343080" marR="0" rtl="0" algn="l">
              <a:lnSpc>
                <a:spcPct val="100000"/>
              </a:lnSpc>
              <a:spcBef>
                <a:spcPts val="0"/>
              </a:spcBef>
              <a:buNone/>
            </a:pPr>
            <a:r>
              <a:t/>
            </a:r>
            <a:endParaRPr sz="1800">
              <a:solidFill>
                <a:srgbClr val="000000"/>
              </a:solidFill>
              <a:latin typeface="Arial"/>
              <a:ea typeface="Arial"/>
              <a:cs typeface="Arial"/>
              <a:sym typeface="Arial"/>
            </a:endParaRPr>
          </a:p>
          <a:p>
            <a:pPr indent="-342360" lvl="0" marL="34308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342360" lvl="0" marL="343080" marR="0" rtl="0" algn="l">
              <a:lnSpc>
                <a:spcPct val="100000"/>
              </a:lnSpc>
              <a:spcBef>
                <a:spcPts val="0"/>
              </a:spcBef>
              <a:buNone/>
            </a:pPr>
            <a:r>
              <a:rPr b="0" lang="cs" sz="3200" strike="noStrike">
                <a:solidFill>
                  <a:srgbClr val="000000"/>
                </a:solidFill>
                <a:latin typeface="Calibri"/>
                <a:ea typeface="Calibri"/>
                <a:cs typeface="Calibri"/>
                <a:sym typeface="Calibri"/>
              </a:rPr>
              <a:t> </a:t>
            </a:r>
          </a:p>
          <a:p>
            <a:pPr indent="-342360" lvl="0" marL="343080" marR="0" rtl="0" algn="l">
              <a:lnSpc>
                <a:spcPct val="100000"/>
              </a:lnSpc>
              <a:spcBef>
                <a:spcPts val="0"/>
              </a:spcBef>
              <a:buClr>
                <a:srgbClr val="000000"/>
              </a:buClr>
              <a:buSzPts val="3200"/>
              <a:buFont typeface="Arial"/>
              <a:buChar char="•"/>
            </a:pPr>
            <a:r>
              <a:rPr b="0" lang="cs" sz="3200" strike="noStrike">
                <a:solidFill>
                  <a:srgbClr val="000000"/>
                </a:solidFill>
                <a:latin typeface="Calibri"/>
                <a:ea typeface="Calibri"/>
                <a:cs typeface="Calibri"/>
                <a:sym typeface="Calibri"/>
              </a:rPr>
              <a:t>Dense Layer: Time Distributed</a:t>
            </a:r>
          </a:p>
          <a:p>
            <a:pPr indent="-342360" lvl="0" marL="343080" marR="0" rtl="0" algn="l">
              <a:lnSpc>
                <a:spcPct val="100000"/>
              </a:lnSpc>
              <a:spcBef>
                <a:spcPts val="0"/>
              </a:spcBef>
              <a:buClr>
                <a:srgbClr val="000000"/>
              </a:buClr>
              <a:buSzPts val="3200"/>
              <a:buFont typeface="Arial"/>
              <a:buChar char="•"/>
            </a:pPr>
            <a:r>
              <a:rPr b="0" lang="cs" sz="3200" strike="noStrike">
                <a:solidFill>
                  <a:srgbClr val="000000"/>
                </a:solidFill>
                <a:latin typeface="Calibri"/>
                <a:ea typeface="Calibri"/>
                <a:cs typeface="Calibri"/>
                <a:sym typeface="Calibri"/>
              </a:rPr>
              <a:t>LSTM: capacity=500</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cxnSp>
        <p:nvCxnSpPr>
          <p:cNvPr id="215" name="Shape 215"/>
          <p:cNvCxnSpPr>
            <a:stCxn id="193" idx="5"/>
            <a:endCxn id="193" idx="7"/>
          </p:cNvCxnSpPr>
          <p:nvPr/>
        </p:nvCxnSpPr>
        <p:spPr>
          <a:xfrm rot="-5400000">
            <a:off x="3264934" y="4726918"/>
            <a:ext cx="258300" cy="600"/>
          </a:xfrm>
          <a:prstGeom prst="curvedConnector5">
            <a:avLst>
              <a:gd fmla="val -35891" name="adj1"/>
              <a:gd fmla="val 48606098" name="adj2"/>
              <a:gd fmla="val 112696" name="adj3"/>
            </a:avLst>
          </a:prstGeom>
          <a:noFill/>
          <a:ln cap="flat" cmpd="sng" w="18350">
            <a:solidFill>
              <a:srgbClr val="000000"/>
            </a:solidFill>
            <a:prstDash val="solid"/>
            <a:round/>
            <a:headEnd len="med" w="med" type="none"/>
            <a:tailEnd len="lg" w="lg" type="triangle"/>
          </a:ln>
        </p:spPr>
      </p:cxnSp>
      <p:cxnSp>
        <p:nvCxnSpPr>
          <p:cNvPr id="216" name="Shape 216"/>
          <p:cNvCxnSpPr/>
          <p:nvPr/>
        </p:nvCxnSpPr>
        <p:spPr>
          <a:xfrm rot="-5400000">
            <a:off x="3265534" y="4088056"/>
            <a:ext cx="258300" cy="600"/>
          </a:xfrm>
          <a:prstGeom prst="curvedConnector5">
            <a:avLst>
              <a:gd fmla="val -35891" name="adj1"/>
              <a:gd fmla="val 48606098" name="adj2"/>
              <a:gd fmla="val 112696" name="adj3"/>
            </a:avLst>
          </a:prstGeom>
          <a:noFill/>
          <a:ln cap="flat" cmpd="sng" w="18350">
            <a:solidFill>
              <a:srgbClr val="000000"/>
            </a:solidFill>
            <a:prstDash val="solid"/>
            <a:round/>
            <a:headEnd len="med" w="med"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cs" sz="4400" u="none" cap="none" strike="noStrike">
                <a:solidFill>
                  <a:schemeClr val="dk1"/>
                </a:solidFill>
                <a:latin typeface="Calibri"/>
                <a:ea typeface="Calibri"/>
                <a:cs typeface="Calibri"/>
                <a:sym typeface="Calibri"/>
              </a:rPr>
              <a:t>Results: Losses</a:t>
            </a:r>
          </a:p>
        </p:txBody>
      </p:sp>
      <p:pic>
        <p:nvPicPr>
          <p:cNvPr id="222" name="Shape 222"/>
          <p:cNvPicPr preferRelativeResize="0"/>
          <p:nvPr/>
        </p:nvPicPr>
        <p:blipFill>
          <a:blip r:embed="rId3">
            <a:alphaModFix/>
          </a:blip>
          <a:stretch>
            <a:fillRect/>
          </a:stretch>
        </p:blipFill>
        <p:spPr>
          <a:xfrm>
            <a:off x="891250" y="1292738"/>
            <a:ext cx="7361503" cy="51355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