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de70dcd9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de70dcd9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de70dcd95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de70dcd9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de70dcd95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de70dcd9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de99a07a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de99a07a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s-ES" sz="700">
                <a:solidFill>
                  <a:schemeClr val="dk1"/>
                </a:solidFill>
                <a:latin typeface="Calibri"/>
                <a:ea typeface="Calibri"/>
                <a:cs typeface="Calibri"/>
                <a:sym typeface="Calibri"/>
              </a:rPr>
              <a:t>SGD does away with this redundancy by performing one update at a time. It is therefore usually much faster and can also be used to learn online.</a:t>
            </a:r>
            <a:br>
              <a:rPr lang="es-ES" sz="700">
                <a:solidFill>
                  <a:schemeClr val="dk1"/>
                </a:solidFill>
                <a:latin typeface="Calibri"/>
                <a:ea typeface="Calibri"/>
                <a:cs typeface="Calibri"/>
                <a:sym typeface="Calibri"/>
              </a:rPr>
            </a:br>
            <a:r>
              <a:rPr lang="es-ES" sz="700">
                <a:solidFill>
                  <a:schemeClr val="dk1"/>
                </a:solidFill>
                <a:latin typeface="Calibri"/>
                <a:ea typeface="Calibri"/>
                <a:cs typeface="Calibri"/>
                <a:sym typeface="Calibri"/>
              </a:rPr>
              <a:t>SGD performs frequent updates with a high variance that cause the objective function to fluctuate heavily </a:t>
            </a:r>
            <a:endParaRPr sz="700">
              <a:solidFill>
                <a:schemeClr val="dk1"/>
              </a:solidFill>
            </a:endParaRPr>
          </a:p>
          <a:p>
            <a:pPr indent="0" lvl="0" marL="0" rtl="0" algn="l">
              <a:spcBef>
                <a:spcPts val="0"/>
              </a:spcBef>
              <a:spcAft>
                <a:spcPts val="0"/>
              </a:spcAft>
              <a:buClr>
                <a:schemeClr val="dk1"/>
              </a:buClr>
              <a:buFont typeface="Arial"/>
              <a:buNone/>
            </a:pPr>
            <a:r>
              <a:rPr lang="es-ES" sz="700">
                <a:solidFill>
                  <a:schemeClr val="dk1"/>
                </a:solidFill>
                <a:latin typeface="Calibri"/>
                <a:ea typeface="Calibri"/>
                <a:cs typeface="Calibri"/>
                <a:sym typeface="Calibri"/>
              </a:rPr>
              <a:t> </a:t>
            </a:r>
            <a:endParaRPr sz="700">
              <a:solidFill>
                <a:schemeClr val="dk1"/>
              </a:solidFill>
            </a:endParaRPr>
          </a:p>
          <a:p>
            <a:pPr indent="0" lvl="0" marL="0" rtl="0" algn="l">
              <a:spcBef>
                <a:spcPts val="0"/>
              </a:spcBef>
              <a:spcAft>
                <a:spcPts val="0"/>
              </a:spcAft>
              <a:buClr>
                <a:schemeClr val="dk1"/>
              </a:buClr>
              <a:buFont typeface="Arial"/>
              <a:buNone/>
            </a:pPr>
            <a:r>
              <a:rPr lang="es-ES" sz="700">
                <a:solidFill>
                  <a:schemeClr val="dk1"/>
                </a:solidFill>
                <a:latin typeface="Calibri"/>
                <a:ea typeface="Calibri"/>
                <a:cs typeface="Calibri"/>
                <a:sym typeface="Calibri"/>
              </a:rPr>
              <a:t>SGD's fluctuation, on the one hand, enables it to jump to new and potentially better local minima. On the other hand, this ultimately complicates convergence to the exact minimum, as SGD will keep overshooting. </a:t>
            </a:r>
            <a:endParaRPr sz="7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7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s-ES" sz="700">
                <a:solidFill>
                  <a:schemeClr val="dk1"/>
                </a:solidFill>
                <a:latin typeface="Calibri"/>
                <a:ea typeface="Calibri"/>
                <a:cs typeface="Calibri"/>
                <a:sym typeface="Calibri"/>
              </a:rPr>
              <a:t>However, it has been shown that when we slowly decrease the learning rate, SGD shows the same convergence behaviour as batch gradient descent, almost certainly converging to a local or the global minimum for non-convex and convex optimization respectively.</a:t>
            </a:r>
            <a:endParaRPr sz="700"/>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de70dcd95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de70dcd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de414ad3e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de414ad3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de414ad3e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de414ad3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e7e8bd7f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e7e8bd7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e7e8bd7f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e7e8bd7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de70dcd9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de70dcd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de7accf9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de7accf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gif"/><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8.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44.png"/><Relationship Id="rId5" Type="http://schemas.openxmlformats.org/officeDocument/2006/relationships/image" Target="../media/image21.png"/><Relationship Id="rId6" Type="http://schemas.openxmlformats.org/officeDocument/2006/relationships/image" Target="../media/image4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1.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2.png"/><Relationship Id="rId4" Type="http://schemas.openxmlformats.org/officeDocument/2006/relationships/image" Target="../media/image42.png"/><Relationship Id="rId5" Type="http://schemas.openxmlformats.org/officeDocument/2006/relationships/image" Target="../media/image47.png"/><Relationship Id="rId6"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5.png"/><Relationship Id="rId5" Type="http://schemas.openxmlformats.org/officeDocument/2006/relationships/image" Target="../media/image11.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6.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9.png"/><Relationship Id="rId7"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9.png"/><Relationship Id="rId5" Type="http://schemas.openxmlformats.org/officeDocument/2006/relationships/image" Target="../media/image51.png"/><Relationship Id="rId6"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10.png"/><Relationship Id="rId7"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48.png"/><Relationship Id="rId5" Type="http://schemas.openxmlformats.org/officeDocument/2006/relationships/image" Target="../media/image46.png"/><Relationship Id="rId6"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ocs.python.org/3/library/functions.html#float" TargetMode="External"/><Relationship Id="rId4" Type="http://schemas.openxmlformats.org/officeDocument/2006/relationships/hyperlink" Target="https://docs.python.org/3/library/functions.html#float" TargetMode="External"/><Relationship Id="rId5" Type="http://schemas.openxmlformats.org/officeDocument/2006/relationships/hyperlink" Target="https://docs.python.org/3/library/functions.html#float" TargetMode="External"/><Relationship Id="rId6" Type="http://schemas.openxmlformats.org/officeDocument/2006/relationships/hyperlink" Target="https://docs.python.org/3/library/functions.html#floa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2500" u="none" cap="none" strike="noStrike">
                <a:solidFill>
                  <a:schemeClr val="dk1"/>
                </a:solidFill>
                <a:latin typeface="Calibri"/>
                <a:ea typeface="Calibri"/>
                <a:cs typeface="Calibri"/>
                <a:sym typeface="Calibri"/>
              </a:rPr>
              <a:t>Deep Learning - Optimization</a:t>
            </a:r>
            <a:endParaRPr b="0" i="0" sz="2500" u="none" cap="none" strike="noStrike">
              <a:solidFill>
                <a:schemeClr val="dk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b="0" l="0" r="0" t="0"/>
          <a:stretch/>
        </p:blipFill>
        <p:spPr>
          <a:xfrm>
            <a:off x="263470" y="3089537"/>
            <a:ext cx="4515603" cy="3495950"/>
          </a:xfrm>
          <a:prstGeom prst="rect">
            <a:avLst/>
          </a:prstGeom>
          <a:noFill/>
          <a:ln>
            <a:noFill/>
          </a:ln>
        </p:spPr>
      </p:pic>
      <p:pic>
        <p:nvPicPr>
          <p:cNvPr id="86" name="Google Shape;86;p13"/>
          <p:cNvPicPr preferRelativeResize="0"/>
          <p:nvPr/>
        </p:nvPicPr>
        <p:blipFill rotWithShape="1">
          <a:blip r:embed="rId4">
            <a:alphaModFix/>
          </a:blip>
          <a:srcRect b="0" l="0" r="0" t="0"/>
          <a:stretch/>
        </p:blipFill>
        <p:spPr>
          <a:xfrm>
            <a:off x="6583281" y="238527"/>
            <a:ext cx="5283254" cy="4090261"/>
          </a:xfrm>
          <a:prstGeom prst="rect">
            <a:avLst/>
          </a:prstGeom>
          <a:noFill/>
          <a:ln>
            <a:noFill/>
          </a:ln>
        </p:spPr>
      </p:pic>
      <p:sp>
        <p:nvSpPr>
          <p:cNvPr id="87" name="Google Shape;87;p13"/>
          <p:cNvSpPr/>
          <p:nvPr/>
        </p:nvSpPr>
        <p:spPr>
          <a:xfrm>
            <a:off x="709172" y="1169531"/>
            <a:ext cx="3624197"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5400" u="none" cap="none" strike="noStrike">
                <a:solidFill>
                  <a:schemeClr val="dk1"/>
                </a:solidFill>
                <a:latin typeface="Calibri"/>
                <a:ea typeface="Calibri"/>
                <a:cs typeface="Calibri"/>
                <a:sym typeface="Calibri"/>
              </a:rPr>
              <a:t>OPTIMIZERS</a:t>
            </a:r>
            <a:endParaRPr b="0" i="0" sz="5400" u="none" cap="none" strike="noStrike">
              <a:solidFill>
                <a:schemeClr val="dk1"/>
              </a:solidFill>
              <a:latin typeface="Calibri"/>
              <a:ea typeface="Calibri"/>
              <a:cs typeface="Calibri"/>
              <a:sym typeface="Calibri"/>
            </a:endParaRPr>
          </a:p>
        </p:txBody>
      </p:sp>
      <p:sp>
        <p:nvSpPr>
          <p:cNvPr id="88" name="Google Shape;88;p13"/>
          <p:cNvSpPr txBox="1"/>
          <p:nvPr/>
        </p:nvSpPr>
        <p:spPr>
          <a:xfrm>
            <a:off x="9439500" y="5397175"/>
            <a:ext cx="2279400" cy="1188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ES"/>
              <a:t>Francesc Cabrera</a:t>
            </a:r>
            <a:endParaRPr/>
          </a:p>
          <a:p>
            <a:pPr indent="0" lvl="0" marL="0" rtl="0" algn="r">
              <a:spcBef>
                <a:spcPts val="0"/>
              </a:spcBef>
              <a:spcAft>
                <a:spcPts val="0"/>
              </a:spcAft>
              <a:buNone/>
            </a:pPr>
            <a:r>
              <a:rPr lang="es-ES"/>
              <a:t>Hamza </a:t>
            </a:r>
            <a:r>
              <a:rPr lang="es-ES"/>
              <a:t>Errahmouni</a:t>
            </a:r>
            <a:endParaRPr/>
          </a:p>
          <a:p>
            <a:pPr indent="0" lvl="0" marL="0" rtl="0" algn="r">
              <a:spcBef>
                <a:spcPts val="0"/>
              </a:spcBef>
              <a:spcAft>
                <a:spcPts val="0"/>
              </a:spcAft>
              <a:buNone/>
            </a:pPr>
            <a:r>
              <a:rPr lang="es-ES"/>
              <a:t>David </a:t>
            </a:r>
            <a:r>
              <a:rPr lang="es-ES"/>
              <a:t>Molins</a:t>
            </a:r>
            <a:endParaRPr/>
          </a:p>
          <a:p>
            <a:pPr indent="0" lvl="0" marL="0" rtl="0" algn="r">
              <a:spcBef>
                <a:spcPts val="0"/>
              </a:spcBef>
              <a:spcAft>
                <a:spcPts val="0"/>
              </a:spcAft>
              <a:buNone/>
            </a:pPr>
            <a:r>
              <a:rPr lang="es-ES"/>
              <a:t>Guillem Viladrich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81" name="Google Shape;181;p22"/>
          <p:cNvSpPr/>
          <p:nvPr/>
        </p:nvSpPr>
        <p:spPr>
          <a:xfrm>
            <a:off x="309697" y="677325"/>
            <a:ext cx="2861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RMSprop</a:t>
            </a:r>
            <a:endParaRPr b="1" sz="5400" cap="none">
              <a:solidFill>
                <a:schemeClr val="accent5"/>
              </a:solidFill>
              <a:latin typeface="Calibri"/>
              <a:ea typeface="Calibri"/>
              <a:cs typeface="Calibri"/>
              <a:sym typeface="Calibri"/>
            </a:endParaRPr>
          </a:p>
        </p:txBody>
      </p:sp>
      <p:pic>
        <p:nvPicPr>
          <p:cNvPr descr="esultado de imagen de rmsprop" id="182" name="Google Shape;182;p22"/>
          <p:cNvPicPr preferRelativeResize="0"/>
          <p:nvPr/>
        </p:nvPicPr>
        <p:blipFill rotWithShape="1">
          <a:blip r:embed="rId3">
            <a:alphaModFix/>
          </a:blip>
          <a:srcRect b="0" l="0" r="0" t="0"/>
          <a:stretch/>
        </p:blipFill>
        <p:spPr>
          <a:xfrm>
            <a:off x="7666550" y="1524000"/>
            <a:ext cx="4203975" cy="4203975"/>
          </a:xfrm>
          <a:prstGeom prst="rect">
            <a:avLst/>
          </a:prstGeom>
          <a:noFill/>
          <a:ln>
            <a:noFill/>
          </a:ln>
        </p:spPr>
      </p:pic>
      <p:pic>
        <p:nvPicPr>
          <p:cNvPr id="183" name="Google Shape;183;p22"/>
          <p:cNvPicPr preferRelativeResize="0"/>
          <p:nvPr/>
        </p:nvPicPr>
        <p:blipFill rotWithShape="1">
          <a:blip r:embed="rId4">
            <a:alphaModFix/>
          </a:blip>
          <a:srcRect b="31691" l="25534" r="19976" t="26641"/>
          <a:stretch/>
        </p:blipFill>
        <p:spPr>
          <a:xfrm>
            <a:off x="487100" y="2113899"/>
            <a:ext cx="7020350" cy="3019850"/>
          </a:xfrm>
          <a:prstGeom prst="rect">
            <a:avLst/>
          </a:prstGeom>
          <a:noFill/>
          <a:ln>
            <a:noFill/>
          </a:ln>
        </p:spPr>
      </p:pic>
      <p:sp>
        <p:nvSpPr>
          <p:cNvPr id="184" name="Google Shape;184;p22"/>
          <p:cNvSpPr txBox="1"/>
          <p:nvPr/>
        </p:nvSpPr>
        <p:spPr>
          <a:xfrm>
            <a:off x="1363800" y="5934600"/>
            <a:ext cx="70722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solidFill>
                  <a:schemeClr val="dk1"/>
                </a:solidFill>
              </a:rPr>
              <a:t>The RMSprop optimizer is similar to the gradient descent algorithm with momentum.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nvSpPr>
        <p:spPr>
          <a:xfrm>
            <a:off x="309700" y="1753125"/>
            <a:ext cx="10550100" cy="59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t>The RMSprop optimizer </a:t>
            </a:r>
            <a:r>
              <a:rPr b="1" lang="es-ES">
                <a:solidFill>
                  <a:srgbClr val="FF0000"/>
                </a:solidFill>
              </a:rPr>
              <a:t>restricts</a:t>
            </a:r>
            <a:r>
              <a:rPr lang="es-ES"/>
              <a:t> the oscillations in the </a:t>
            </a:r>
            <a:r>
              <a:rPr b="1" lang="es-ES">
                <a:solidFill>
                  <a:srgbClr val="FF0000"/>
                </a:solidFill>
              </a:rPr>
              <a:t>vertical direction</a:t>
            </a:r>
            <a:r>
              <a:rPr lang="es-ES"/>
              <a:t>. Therefore, we can increase our learning rate and our algorithm could take </a:t>
            </a:r>
            <a:r>
              <a:rPr b="1" lang="es-ES">
                <a:solidFill>
                  <a:srgbClr val="4A86E8"/>
                </a:solidFill>
              </a:rPr>
              <a:t>larger steps</a:t>
            </a:r>
            <a:r>
              <a:rPr lang="es-ES"/>
              <a:t> in the </a:t>
            </a:r>
            <a:r>
              <a:rPr b="1" lang="es-ES">
                <a:solidFill>
                  <a:srgbClr val="4A86E8"/>
                </a:solidFill>
              </a:rPr>
              <a:t>horizontal direction</a:t>
            </a:r>
            <a:r>
              <a:rPr lang="es-ES"/>
              <a:t> converging faster.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The difference between RMSprop and gradient descent is on how the gradients are calculated. The value of momentum is denoted by beta and is usually set to 0.9. A good default value for the learning rate is 0.001.</a:t>
            </a:r>
            <a:endParaRPr>
              <a:solidFill>
                <a:schemeClr val="dk1"/>
              </a:solidFill>
            </a:endParaRPr>
          </a:p>
          <a:p>
            <a:pPr indent="0" lvl="0" marL="0" rtl="0" algn="l">
              <a:spcBef>
                <a:spcPts val="0"/>
              </a:spcBef>
              <a:spcAft>
                <a:spcPts val="0"/>
              </a:spcAft>
              <a:buNone/>
            </a:pPr>
            <a:r>
              <a:t/>
            </a:r>
            <a:endParaRPr/>
          </a:p>
        </p:txBody>
      </p:sp>
      <p:pic>
        <p:nvPicPr>
          <p:cNvPr id="190" name="Google Shape;190;p23"/>
          <p:cNvPicPr preferRelativeResize="0"/>
          <p:nvPr/>
        </p:nvPicPr>
        <p:blipFill>
          <a:blip r:embed="rId3">
            <a:alphaModFix/>
          </a:blip>
          <a:stretch>
            <a:fillRect/>
          </a:stretch>
        </p:blipFill>
        <p:spPr>
          <a:xfrm>
            <a:off x="1529400" y="3386900"/>
            <a:ext cx="3711500" cy="3471100"/>
          </a:xfrm>
          <a:prstGeom prst="rect">
            <a:avLst/>
          </a:prstGeom>
          <a:noFill/>
          <a:ln>
            <a:noFill/>
          </a:ln>
        </p:spPr>
      </p:pic>
      <p:pic>
        <p:nvPicPr>
          <p:cNvPr id="191" name="Google Shape;191;p23"/>
          <p:cNvPicPr preferRelativeResize="0"/>
          <p:nvPr/>
        </p:nvPicPr>
        <p:blipFill>
          <a:blip r:embed="rId4">
            <a:alphaModFix/>
          </a:blip>
          <a:stretch>
            <a:fillRect/>
          </a:stretch>
        </p:blipFill>
        <p:spPr>
          <a:xfrm>
            <a:off x="6195600" y="3218638"/>
            <a:ext cx="4295800" cy="3593325"/>
          </a:xfrm>
          <a:prstGeom prst="rect">
            <a:avLst/>
          </a:prstGeom>
          <a:noFill/>
          <a:ln>
            <a:noFill/>
          </a:ln>
        </p:spPr>
      </p:pic>
      <p:sp>
        <p:nvSpPr>
          <p:cNvPr id="192" name="Google Shape;192;p23"/>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93" name="Google Shape;193;p23"/>
          <p:cNvSpPr/>
          <p:nvPr/>
        </p:nvSpPr>
        <p:spPr>
          <a:xfrm>
            <a:off x="309697" y="677325"/>
            <a:ext cx="2861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RMSprop</a:t>
            </a:r>
            <a:endParaRPr b="1" sz="5400" cap="none">
              <a:solidFill>
                <a:schemeClr val="accent5"/>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99" name="Google Shape;199;p24"/>
          <p:cNvSpPr/>
          <p:nvPr/>
        </p:nvSpPr>
        <p:spPr>
          <a:xfrm>
            <a:off x="309697" y="677325"/>
            <a:ext cx="2861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RMSprop</a:t>
            </a:r>
            <a:endParaRPr b="1" sz="5400" cap="none">
              <a:solidFill>
                <a:schemeClr val="accent5"/>
              </a:solidFill>
              <a:latin typeface="Calibri"/>
              <a:ea typeface="Calibri"/>
              <a:cs typeface="Calibri"/>
              <a:sym typeface="Calibri"/>
            </a:endParaRPr>
          </a:p>
        </p:txBody>
      </p:sp>
      <p:pic>
        <p:nvPicPr>
          <p:cNvPr id="200" name="Google Shape;200;p24"/>
          <p:cNvPicPr preferRelativeResize="0"/>
          <p:nvPr/>
        </p:nvPicPr>
        <p:blipFill>
          <a:blip r:embed="rId3">
            <a:alphaModFix/>
          </a:blip>
          <a:stretch>
            <a:fillRect/>
          </a:stretch>
        </p:blipFill>
        <p:spPr>
          <a:xfrm>
            <a:off x="4984200" y="580875"/>
            <a:ext cx="5332026" cy="3447925"/>
          </a:xfrm>
          <a:prstGeom prst="rect">
            <a:avLst/>
          </a:prstGeom>
          <a:noFill/>
          <a:ln>
            <a:noFill/>
          </a:ln>
        </p:spPr>
      </p:pic>
      <p:pic>
        <p:nvPicPr>
          <p:cNvPr id="201" name="Google Shape;201;p24"/>
          <p:cNvPicPr preferRelativeResize="0"/>
          <p:nvPr/>
        </p:nvPicPr>
        <p:blipFill>
          <a:blip r:embed="rId4">
            <a:alphaModFix/>
          </a:blip>
          <a:stretch>
            <a:fillRect/>
          </a:stretch>
        </p:blipFill>
        <p:spPr>
          <a:xfrm>
            <a:off x="828026" y="4301950"/>
            <a:ext cx="10337325" cy="2000775"/>
          </a:xfrm>
          <a:prstGeom prst="rect">
            <a:avLst/>
          </a:prstGeom>
          <a:noFill/>
          <a:ln>
            <a:noFill/>
          </a:ln>
        </p:spPr>
      </p:pic>
      <p:sp>
        <p:nvSpPr>
          <p:cNvPr id="202" name="Google Shape;202;p24"/>
          <p:cNvSpPr txBox="1"/>
          <p:nvPr/>
        </p:nvSpPr>
        <p:spPr>
          <a:xfrm>
            <a:off x="1324850" y="1889850"/>
            <a:ext cx="30000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050">
                <a:solidFill>
                  <a:srgbClr val="212121"/>
                </a:solidFill>
                <a:highlight>
                  <a:srgbClr val="FFFFFF"/>
                </a:highlight>
                <a:latin typeface="Courier New"/>
                <a:ea typeface="Courier New"/>
                <a:cs typeface="Courier New"/>
                <a:sym typeface="Courier New"/>
              </a:rPr>
              <a:t>RMSprop (</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Parameter Group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alpha: 0.99</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centered: False</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eps: 1e-08</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t>
            </a:r>
            <a:r>
              <a:rPr lang="es-ES" sz="1050">
                <a:solidFill>
                  <a:srgbClr val="212121"/>
                </a:solidFill>
                <a:highlight>
                  <a:srgbClr val="6D9EEB"/>
                </a:highlight>
                <a:latin typeface="Courier New"/>
                <a:ea typeface="Courier New"/>
                <a:cs typeface="Courier New"/>
                <a:sym typeface="Courier New"/>
              </a:rPr>
              <a:t>lr: 0.001</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momentum: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weight_decay: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a:t>
            </a:r>
            <a:endParaRPr/>
          </a:p>
        </p:txBody>
      </p:sp>
      <p:pic>
        <p:nvPicPr>
          <p:cNvPr id="203" name="Google Shape;203;p24"/>
          <p:cNvPicPr preferRelativeResize="0"/>
          <p:nvPr/>
        </p:nvPicPr>
        <p:blipFill>
          <a:blip r:embed="rId5">
            <a:alphaModFix/>
          </a:blip>
          <a:stretch>
            <a:fillRect/>
          </a:stretch>
        </p:blipFill>
        <p:spPr>
          <a:xfrm>
            <a:off x="5112400" y="526050"/>
            <a:ext cx="4995275" cy="3407625"/>
          </a:xfrm>
          <a:prstGeom prst="rect">
            <a:avLst/>
          </a:prstGeom>
          <a:noFill/>
          <a:ln>
            <a:noFill/>
          </a:ln>
        </p:spPr>
      </p:pic>
      <p:pic>
        <p:nvPicPr>
          <p:cNvPr id="204" name="Google Shape;204;p24"/>
          <p:cNvPicPr preferRelativeResize="0"/>
          <p:nvPr/>
        </p:nvPicPr>
        <p:blipFill>
          <a:blip r:embed="rId6">
            <a:alphaModFix/>
          </a:blip>
          <a:stretch>
            <a:fillRect/>
          </a:stretch>
        </p:blipFill>
        <p:spPr>
          <a:xfrm>
            <a:off x="867000" y="4301950"/>
            <a:ext cx="10212021" cy="200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25"/>
          <p:cNvPicPr preferRelativeResize="0"/>
          <p:nvPr/>
        </p:nvPicPr>
        <p:blipFill rotWithShape="1">
          <a:blip r:embed="rId3">
            <a:alphaModFix/>
          </a:blip>
          <a:srcRect b="0" l="0" r="0" t="0"/>
          <a:stretch/>
        </p:blipFill>
        <p:spPr>
          <a:xfrm>
            <a:off x="7067424" y="272073"/>
            <a:ext cx="4791074" cy="2969602"/>
          </a:xfrm>
          <a:prstGeom prst="rect">
            <a:avLst/>
          </a:prstGeom>
          <a:noFill/>
          <a:ln>
            <a:noFill/>
          </a:ln>
        </p:spPr>
      </p:pic>
      <p:pic>
        <p:nvPicPr>
          <p:cNvPr id="210" name="Google Shape;210;p25"/>
          <p:cNvPicPr preferRelativeResize="0"/>
          <p:nvPr/>
        </p:nvPicPr>
        <p:blipFill rotWithShape="1">
          <a:blip r:embed="rId4">
            <a:alphaModFix/>
          </a:blip>
          <a:srcRect b="0" l="0" r="0" t="0"/>
          <a:stretch/>
        </p:blipFill>
        <p:spPr>
          <a:xfrm>
            <a:off x="6969229" y="3414713"/>
            <a:ext cx="4987463" cy="3285537"/>
          </a:xfrm>
          <a:prstGeom prst="rect">
            <a:avLst/>
          </a:prstGeom>
          <a:noFill/>
          <a:ln>
            <a:noFill/>
          </a:ln>
        </p:spPr>
      </p:pic>
      <p:pic>
        <p:nvPicPr>
          <p:cNvPr id="211" name="Google Shape;211;p25"/>
          <p:cNvPicPr preferRelativeResize="0"/>
          <p:nvPr/>
        </p:nvPicPr>
        <p:blipFill rotWithShape="1">
          <a:blip r:embed="rId5">
            <a:alphaModFix/>
          </a:blip>
          <a:srcRect b="0" l="0" r="0" t="0"/>
          <a:stretch/>
        </p:blipFill>
        <p:spPr>
          <a:xfrm>
            <a:off x="460418" y="1326178"/>
            <a:ext cx="3714750" cy="3510375"/>
          </a:xfrm>
          <a:prstGeom prst="rect">
            <a:avLst/>
          </a:prstGeom>
          <a:noFill/>
          <a:ln>
            <a:noFill/>
          </a:ln>
        </p:spPr>
      </p:pic>
      <p:sp>
        <p:nvSpPr>
          <p:cNvPr id="212" name="Google Shape;212;p25"/>
          <p:cNvSpPr/>
          <p:nvPr/>
        </p:nvSpPr>
        <p:spPr>
          <a:xfrm>
            <a:off x="8369224" y="609050"/>
            <a:ext cx="25716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ADAM lr = 0.035</a:t>
            </a:r>
            <a:endParaRPr b="1" sz="2500" cap="none">
              <a:solidFill>
                <a:schemeClr val="dk1"/>
              </a:solidFill>
              <a:latin typeface="Calibri"/>
              <a:ea typeface="Calibri"/>
              <a:cs typeface="Calibri"/>
              <a:sym typeface="Calibri"/>
            </a:endParaRPr>
          </a:p>
        </p:txBody>
      </p:sp>
      <p:cxnSp>
        <p:nvCxnSpPr>
          <p:cNvPr id="213" name="Google Shape;213;p25"/>
          <p:cNvCxnSpPr/>
          <p:nvPr/>
        </p:nvCxnSpPr>
        <p:spPr>
          <a:xfrm rot="10800000">
            <a:off x="3494385" y="4247228"/>
            <a:ext cx="1014412" cy="842963"/>
          </a:xfrm>
          <a:prstGeom prst="straightConnector1">
            <a:avLst/>
          </a:prstGeom>
          <a:noFill/>
          <a:ln cap="flat" cmpd="sng" w="57150">
            <a:solidFill>
              <a:srgbClr val="FF0000"/>
            </a:solidFill>
            <a:prstDash val="solid"/>
            <a:miter lim="800000"/>
            <a:headEnd len="sm" w="sm" type="none"/>
            <a:tailEnd len="med" w="med" type="triangle"/>
          </a:ln>
        </p:spPr>
      </p:cxnSp>
      <p:sp>
        <p:nvSpPr>
          <p:cNvPr id="214" name="Google Shape;214;p25"/>
          <p:cNvSpPr/>
          <p:nvPr/>
        </p:nvSpPr>
        <p:spPr>
          <a:xfrm>
            <a:off x="6278826" y="4247228"/>
            <a:ext cx="2571750" cy="245143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25"/>
          <p:cNvSpPr/>
          <p:nvPr/>
        </p:nvSpPr>
        <p:spPr>
          <a:xfrm>
            <a:off x="432482" y="3302822"/>
            <a:ext cx="1740004" cy="1533731"/>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25"/>
          <p:cNvSpPr/>
          <p:nvPr/>
        </p:nvSpPr>
        <p:spPr>
          <a:xfrm>
            <a:off x="1005796" y="609050"/>
            <a:ext cx="1882247"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SGD </a:t>
            </a:r>
            <a:r>
              <a:rPr b="1" lang="es-ES" sz="2500" cap="none">
                <a:solidFill>
                  <a:schemeClr val="dk1"/>
                </a:solidFill>
                <a:latin typeface="Calibri"/>
                <a:ea typeface="Calibri"/>
                <a:cs typeface="Calibri"/>
                <a:sym typeface="Calibri"/>
              </a:rPr>
              <a:t>lr = 0.01</a:t>
            </a:r>
            <a:endParaRPr b="1" sz="2500" cap="none">
              <a:solidFill>
                <a:schemeClr val="dk1"/>
              </a:solidFill>
              <a:latin typeface="Calibri"/>
              <a:ea typeface="Calibri"/>
              <a:cs typeface="Calibri"/>
              <a:sym typeface="Calibri"/>
            </a:endParaRPr>
          </a:p>
        </p:txBody>
      </p:sp>
      <p:sp>
        <p:nvSpPr>
          <p:cNvPr id="217" name="Google Shape;217;p25"/>
          <p:cNvSpPr/>
          <p:nvPr/>
        </p:nvSpPr>
        <p:spPr>
          <a:xfrm>
            <a:off x="8194856" y="3505928"/>
            <a:ext cx="27264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RMSprop lr = 0.01</a:t>
            </a:r>
            <a:endParaRPr b="1" sz="2500" cap="none">
              <a:solidFill>
                <a:schemeClr val="dk1"/>
              </a:solidFill>
              <a:latin typeface="Calibri"/>
              <a:ea typeface="Calibri"/>
              <a:cs typeface="Calibri"/>
              <a:sym typeface="Calibri"/>
            </a:endParaRPr>
          </a:p>
        </p:txBody>
      </p:sp>
      <p:sp>
        <p:nvSpPr>
          <p:cNvPr id="218" name="Google Shape;218;p25"/>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6"/>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224" name="Google Shape;224;p26"/>
          <p:cNvSpPr/>
          <p:nvPr/>
        </p:nvSpPr>
        <p:spPr>
          <a:xfrm>
            <a:off x="309697" y="677325"/>
            <a:ext cx="2861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RMSprop</a:t>
            </a:r>
            <a:endParaRPr b="1" sz="5400" cap="none">
              <a:solidFill>
                <a:schemeClr val="accent5"/>
              </a:solidFill>
              <a:latin typeface="Calibri"/>
              <a:ea typeface="Calibri"/>
              <a:cs typeface="Calibri"/>
              <a:sym typeface="Calibri"/>
            </a:endParaRPr>
          </a:p>
        </p:txBody>
      </p:sp>
      <p:sp>
        <p:nvSpPr>
          <p:cNvPr id="225" name="Google Shape;225;p26"/>
          <p:cNvSpPr txBox="1"/>
          <p:nvPr/>
        </p:nvSpPr>
        <p:spPr>
          <a:xfrm>
            <a:off x="1324850" y="1889850"/>
            <a:ext cx="30000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050">
                <a:solidFill>
                  <a:srgbClr val="212121"/>
                </a:solidFill>
                <a:highlight>
                  <a:srgbClr val="FFFFFF"/>
                </a:highlight>
                <a:latin typeface="Courier New"/>
                <a:ea typeface="Courier New"/>
                <a:cs typeface="Courier New"/>
                <a:sym typeface="Courier New"/>
              </a:rPr>
              <a:t>RMSprop (</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Parameter Group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alpha: 0.99</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centered: False</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eps: 1e-08</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t>
            </a:r>
            <a:r>
              <a:rPr lang="es-ES" sz="1050">
                <a:solidFill>
                  <a:srgbClr val="212121"/>
                </a:solidFill>
                <a:highlight>
                  <a:srgbClr val="6D9EEB"/>
                </a:highlight>
                <a:latin typeface="Courier New"/>
                <a:ea typeface="Courier New"/>
                <a:cs typeface="Courier New"/>
                <a:sym typeface="Courier New"/>
              </a:rPr>
              <a:t>lr: </a:t>
            </a:r>
            <a:r>
              <a:rPr lang="es-ES" sz="1050">
                <a:solidFill>
                  <a:srgbClr val="212121"/>
                </a:solidFill>
                <a:highlight>
                  <a:srgbClr val="6D9EEB"/>
                </a:highlight>
                <a:latin typeface="Courier New"/>
                <a:ea typeface="Courier New"/>
                <a:cs typeface="Courier New"/>
                <a:sym typeface="Courier New"/>
              </a:rPr>
              <a:t>1e-05</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momentum: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weight_decay: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a:t>
            </a:r>
            <a:endParaRPr/>
          </a:p>
        </p:txBody>
      </p:sp>
      <p:pic>
        <p:nvPicPr>
          <p:cNvPr id="226" name="Google Shape;226;p26"/>
          <p:cNvPicPr preferRelativeResize="0"/>
          <p:nvPr/>
        </p:nvPicPr>
        <p:blipFill>
          <a:blip r:embed="rId3">
            <a:alphaModFix/>
          </a:blip>
          <a:stretch>
            <a:fillRect/>
          </a:stretch>
        </p:blipFill>
        <p:spPr>
          <a:xfrm>
            <a:off x="5231688" y="476988"/>
            <a:ext cx="5019675" cy="3381375"/>
          </a:xfrm>
          <a:prstGeom prst="rect">
            <a:avLst/>
          </a:prstGeom>
          <a:noFill/>
          <a:ln>
            <a:noFill/>
          </a:ln>
        </p:spPr>
      </p:pic>
      <p:pic>
        <p:nvPicPr>
          <p:cNvPr id="227" name="Google Shape;227;p26"/>
          <p:cNvPicPr preferRelativeResize="0"/>
          <p:nvPr/>
        </p:nvPicPr>
        <p:blipFill>
          <a:blip r:embed="rId4">
            <a:alphaModFix/>
          </a:blip>
          <a:stretch>
            <a:fillRect/>
          </a:stretch>
        </p:blipFill>
        <p:spPr>
          <a:xfrm>
            <a:off x="828027" y="4301952"/>
            <a:ext cx="10118205" cy="200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Google Shape;232;p27"/>
          <p:cNvPicPr preferRelativeResize="0"/>
          <p:nvPr/>
        </p:nvPicPr>
        <p:blipFill>
          <a:blip r:embed="rId3">
            <a:alphaModFix/>
          </a:blip>
          <a:stretch>
            <a:fillRect/>
          </a:stretch>
        </p:blipFill>
        <p:spPr>
          <a:xfrm>
            <a:off x="0" y="0"/>
            <a:ext cx="5148875" cy="3223425"/>
          </a:xfrm>
          <a:prstGeom prst="rect">
            <a:avLst/>
          </a:prstGeom>
          <a:noFill/>
          <a:ln>
            <a:noFill/>
          </a:ln>
        </p:spPr>
      </p:pic>
      <p:pic>
        <p:nvPicPr>
          <p:cNvPr id="233" name="Google Shape;233;p27"/>
          <p:cNvPicPr preferRelativeResize="0"/>
          <p:nvPr/>
        </p:nvPicPr>
        <p:blipFill>
          <a:blip r:embed="rId4">
            <a:alphaModFix/>
          </a:blip>
          <a:stretch>
            <a:fillRect/>
          </a:stretch>
        </p:blipFill>
        <p:spPr>
          <a:xfrm>
            <a:off x="6579700" y="0"/>
            <a:ext cx="4661698" cy="3223425"/>
          </a:xfrm>
          <a:prstGeom prst="rect">
            <a:avLst/>
          </a:prstGeom>
          <a:noFill/>
          <a:ln>
            <a:noFill/>
          </a:ln>
        </p:spPr>
      </p:pic>
      <p:pic>
        <p:nvPicPr>
          <p:cNvPr id="234" name="Google Shape;234;p27"/>
          <p:cNvPicPr preferRelativeResize="0"/>
          <p:nvPr/>
        </p:nvPicPr>
        <p:blipFill>
          <a:blip r:embed="rId5">
            <a:alphaModFix/>
          </a:blip>
          <a:stretch>
            <a:fillRect/>
          </a:stretch>
        </p:blipFill>
        <p:spPr>
          <a:xfrm>
            <a:off x="0" y="3429000"/>
            <a:ext cx="5248275" cy="3451155"/>
          </a:xfrm>
          <a:prstGeom prst="rect">
            <a:avLst/>
          </a:prstGeom>
          <a:noFill/>
          <a:ln>
            <a:noFill/>
          </a:ln>
        </p:spPr>
      </p:pic>
      <p:pic>
        <p:nvPicPr>
          <p:cNvPr id="235" name="Google Shape;235;p27"/>
          <p:cNvPicPr preferRelativeResize="0"/>
          <p:nvPr/>
        </p:nvPicPr>
        <p:blipFill>
          <a:blip r:embed="rId6">
            <a:alphaModFix/>
          </a:blip>
          <a:stretch>
            <a:fillRect/>
          </a:stretch>
        </p:blipFill>
        <p:spPr>
          <a:xfrm>
            <a:off x="6359417" y="3933825"/>
            <a:ext cx="3864563" cy="277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8"/>
          <p:cNvSpPr/>
          <p:nvPr/>
        </p:nvSpPr>
        <p:spPr>
          <a:xfrm>
            <a:off x="526966" y="389781"/>
            <a:ext cx="26343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5400">
                <a:solidFill>
                  <a:schemeClr val="dk1"/>
                </a:solidFill>
                <a:latin typeface="Calibri"/>
                <a:ea typeface="Calibri"/>
                <a:cs typeface="Calibri"/>
                <a:sym typeface="Calibri"/>
              </a:rPr>
              <a:t>Analysis:</a:t>
            </a:r>
            <a:endParaRPr sz="5400">
              <a:solidFill>
                <a:schemeClr val="dk1"/>
              </a:solidFill>
              <a:latin typeface="Calibri"/>
              <a:ea typeface="Calibri"/>
              <a:cs typeface="Calibri"/>
              <a:sym typeface="Calibri"/>
            </a:endParaRPr>
          </a:p>
        </p:txBody>
      </p:sp>
      <p:sp>
        <p:nvSpPr>
          <p:cNvPr id="241" name="Google Shape;241;p28"/>
          <p:cNvSpPr/>
          <p:nvPr/>
        </p:nvSpPr>
        <p:spPr>
          <a:xfrm>
            <a:off x="526975" y="1747701"/>
            <a:ext cx="7532100" cy="4946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500">
                <a:solidFill>
                  <a:schemeClr val="dk1"/>
                </a:solidFill>
                <a:latin typeface="Calibri"/>
                <a:ea typeface="Calibri"/>
                <a:cs typeface="Calibri"/>
                <a:sym typeface="Calibri"/>
              </a:rPr>
              <a:t>We’ll observe how the optimizers work on the accuracy, convergence and its speed. </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These factors vary a lot depending on the learning rate if we talk about SGD, Adam and RMSprop, so we’ll analyse them depending on the value of this hyper parameter that we have.</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At the same time, the effect on the betas on Adam vary a lot so we’ll analyze the general case scenarios</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Adadelta depends specifically on the parameter rho.</a:t>
            </a:r>
            <a:endParaRPr sz="25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9"/>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247" name="Google Shape;247;p29"/>
          <p:cNvSpPr/>
          <p:nvPr/>
        </p:nvSpPr>
        <p:spPr>
          <a:xfrm>
            <a:off x="7740639" y="779531"/>
            <a:ext cx="2206053"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SGD </a:t>
            </a:r>
            <a:r>
              <a:rPr b="1" lang="es-ES" sz="2500" cap="none">
                <a:solidFill>
                  <a:schemeClr val="dk1"/>
                </a:solidFill>
                <a:latin typeface="Calibri"/>
                <a:ea typeface="Calibri"/>
                <a:cs typeface="Calibri"/>
                <a:sym typeface="Calibri"/>
              </a:rPr>
              <a:t>lr = 0.0005</a:t>
            </a:r>
            <a:endParaRPr b="1" sz="2500" cap="none">
              <a:solidFill>
                <a:schemeClr val="dk1"/>
              </a:solidFill>
              <a:latin typeface="Calibri"/>
              <a:ea typeface="Calibri"/>
              <a:cs typeface="Calibri"/>
              <a:sym typeface="Calibri"/>
            </a:endParaRPr>
          </a:p>
        </p:txBody>
      </p:sp>
      <p:pic>
        <p:nvPicPr>
          <p:cNvPr id="248" name="Google Shape;248;p29"/>
          <p:cNvPicPr preferRelativeResize="0"/>
          <p:nvPr/>
        </p:nvPicPr>
        <p:blipFill rotWithShape="1">
          <a:blip r:embed="rId3">
            <a:alphaModFix/>
          </a:blip>
          <a:srcRect b="0" l="0" r="0" t="0"/>
          <a:stretch/>
        </p:blipFill>
        <p:spPr>
          <a:xfrm>
            <a:off x="6137016" y="1877232"/>
            <a:ext cx="5413300" cy="4343093"/>
          </a:xfrm>
          <a:prstGeom prst="rect">
            <a:avLst/>
          </a:prstGeom>
          <a:noFill/>
          <a:ln>
            <a:noFill/>
          </a:ln>
        </p:spPr>
      </p:pic>
      <p:pic>
        <p:nvPicPr>
          <p:cNvPr id="249" name="Google Shape;249;p29"/>
          <p:cNvPicPr preferRelativeResize="0"/>
          <p:nvPr/>
        </p:nvPicPr>
        <p:blipFill rotWithShape="1">
          <a:blip r:embed="rId4">
            <a:alphaModFix/>
          </a:blip>
          <a:srcRect b="0" l="0" r="0" t="0"/>
          <a:stretch/>
        </p:blipFill>
        <p:spPr>
          <a:xfrm>
            <a:off x="884341" y="779531"/>
            <a:ext cx="4617557" cy="5731239"/>
          </a:xfrm>
          <a:prstGeom prst="rect">
            <a:avLst/>
          </a:prstGeom>
          <a:noFill/>
          <a:ln>
            <a:noFill/>
          </a:ln>
        </p:spPr>
      </p:pic>
      <p:cxnSp>
        <p:nvCxnSpPr>
          <p:cNvPr id="250" name="Google Shape;250;p29"/>
          <p:cNvCxnSpPr/>
          <p:nvPr/>
        </p:nvCxnSpPr>
        <p:spPr>
          <a:xfrm rot="10800000">
            <a:off x="10729913" y="5514975"/>
            <a:ext cx="1014412" cy="842963"/>
          </a:xfrm>
          <a:prstGeom prst="straightConnector1">
            <a:avLst/>
          </a:prstGeom>
          <a:noFill/>
          <a:ln cap="flat" cmpd="sng" w="57150">
            <a:solidFill>
              <a:srgbClr val="FF0000"/>
            </a:solidFill>
            <a:prstDash val="solid"/>
            <a:miter lim="800000"/>
            <a:headEnd len="sm" w="sm" type="none"/>
            <a:tailEnd len="med" w="med" type="triangle"/>
          </a:ln>
        </p:spPr>
      </p:cxnSp>
      <p:sp>
        <p:nvSpPr>
          <p:cNvPr id="251" name="Google Shape;251;p29"/>
          <p:cNvSpPr/>
          <p:nvPr/>
        </p:nvSpPr>
        <p:spPr>
          <a:xfrm>
            <a:off x="6621726" y="3118526"/>
            <a:ext cx="2571750" cy="245143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0"/>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257" name="Google Shape;257;p30"/>
          <p:cNvSpPr/>
          <p:nvPr/>
        </p:nvSpPr>
        <p:spPr>
          <a:xfrm>
            <a:off x="7551099" y="894143"/>
            <a:ext cx="2511265"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ADAM lr = 0.0005</a:t>
            </a:r>
            <a:endParaRPr b="1" sz="2500" cap="none">
              <a:solidFill>
                <a:schemeClr val="dk1"/>
              </a:solidFill>
              <a:latin typeface="Calibri"/>
              <a:ea typeface="Calibri"/>
              <a:cs typeface="Calibri"/>
              <a:sym typeface="Calibri"/>
            </a:endParaRPr>
          </a:p>
        </p:txBody>
      </p:sp>
      <p:pic>
        <p:nvPicPr>
          <p:cNvPr id="258" name="Google Shape;258;p30"/>
          <p:cNvPicPr preferRelativeResize="0"/>
          <p:nvPr/>
        </p:nvPicPr>
        <p:blipFill rotWithShape="1">
          <a:blip r:embed="rId3">
            <a:alphaModFix/>
          </a:blip>
          <a:srcRect b="0" l="0" r="0" t="0"/>
          <a:stretch/>
        </p:blipFill>
        <p:spPr>
          <a:xfrm>
            <a:off x="757238" y="1014413"/>
            <a:ext cx="4761253" cy="5735877"/>
          </a:xfrm>
          <a:prstGeom prst="rect">
            <a:avLst/>
          </a:prstGeom>
          <a:noFill/>
          <a:ln>
            <a:noFill/>
          </a:ln>
        </p:spPr>
      </p:pic>
      <p:pic>
        <p:nvPicPr>
          <p:cNvPr id="259" name="Google Shape;259;p30"/>
          <p:cNvPicPr preferRelativeResize="0"/>
          <p:nvPr/>
        </p:nvPicPr>
        <p:blipFill rotWithShape="1">
          <a:blip r:embed="rId4">
            <a:alphaModFix/>
          </a:blip>
          <a:srcRect b="0" l="0" r="0" t="0"/>
          <a:stretch/>
        </p:blipFill>
        <p:spPr>
          <a:xfrm>
            <a:off x="5619904" y="1977388"/>
            <a:ext cx="6373657" cy="4109614"/>
          </a:xfrm>
          <a:prstGeom prst="rect">
            <a:avLst/>
          </a:prstGeom>
          <a:noFill/>
          <a:ln>
            <a:noFill/>
          </a:ln>
        </p:spPr>
      </p:pic>
      <p:cxnSp>
        <p:nvCxnSpPr>
          <p:cNvPr id="260" name="Google Shape;260;p30"/>
          <p:cNvCxnSpPr/>
          <p:nvPr/>
        </p:nvCxnSpPr>
        <p:spPr>
          <a:xfrm rot="10800000">
            <a:off x="10729913" y="5514975"/>
            <a:ext cx="1014412" cy="842963"/>
          </a:xfrm>
          <a:prstGeom prst="straightConnector1">
            <a:avLst/>
          </a:prstGeom>
          <a:noFill/>
          <a:ln cap="flat" cmpd="sng" w="57150">
            <a:solidFill>
              <a:srgbClr val="FF0000"/>
            </a:solidFill>
            <a:prstDash val="solid"/>
            <a:miter lim="800000"/>
            <a:headEnd len="sm" w="sm" type="none"/>
            <a:tailEnd len="med" w="med" type="triangle"/>
          </a:ln>
        </p:spPr>
      </p:cxnSp>
      <p:sp>
        <p:nvSpPr>
          <p:cNvPr id="261" name="Google Shape;261;p30"/>
          <p:cNvSpPr/>
          <p:nvPr/>
        </p:nvSpPr>
        <p:spPr>
          <a:xfrm>
            <a:off x="5619904" y="3635568"/>
            <a:ext cx="2571750" cy="245143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1"/>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pic>
        <p:nvPicPr>
          <p:cNvPr id="267" name="Google Shape;267;p31"/>
          <p:cNvPicPr preferRelativeResize="0"/>
          <p:nvPr/>
        </p:nvPicPr>
        <p:blipFill rotWithShape="1">
          <a:blip r:embed="rId3">
            <a:alphaModFix/>
          </a:blip>
          <a:srcRect b="0" l="0" r="0" t="0"/>
          <a:stretch/>
        </p:blipFill>
        <p:spPr>
          <a:xfrm>
            <a:off x="6264274" y="2428875"/>
            <a:ext cx="5661551" cy="3550925"/>
          </a:xfrm>
          <a:prstGeom prst="rect">
            <a:avLst/>
          </a:prstGeom>
          <a:noFill/>
          <a:ln>
            <a:noFill/>
          </a:ln>
        </p:spPr>
      </p:pic>
      <p:pic>
        <p:nvPicPr>
          <p:cNvPr id="268" name="Google Shape;268;p31"/>
          <p:cNvPicPr preferRelativeResize="0"/>
          <p:nvPr/>
        </p:nvPicPr>
        <p:blipFill rotWithShape="1">
          <a:blip r:embed="rId4">
            <a:alphaModFix/>
          </a:blip>
          <a:srcRect b="0" l="0" r="0" t="0"/>
          <a:stretch/>
        </p:blipFill>
        <p:spPr>
          <a:xfrm>
            <a:off x="546100" y="939800"/>
            <a:ext cx="4665250" cy="5040000"/>
          </a:xfrm>
          <a:prstGeom prst="rect">
            <a:avLst/>
          </a:prstGeom>
          <a:noFill/>
          <a:ln>
            <a:noFill/>
          </a:ln>
        </p:spPr>
      </p:pic>
      <p:cxnSp>
        <p:nvCxnSpPr>
          <p:cNvPr id="269" name="Google Shape;269;p31"/>
          <p:cNvCxnSpPr/>
          <p:nvPr/>
        </p:nvCxnSpPr>
        <p:spPr>
          <a:xfrm rot="10800000">
            <a:off x="10729913" y="5514975"/>
            <a:ext cx="1014412" cy="842963"/>
          </a:xfrm>
          <a:prstGeom prst="straightConnector1">
            <a:avLst/>
          </a:prstGeom>
          <a:noFill/>
          <a:ln cap="flat" cmpd="sng" w="57150">
            <a:solidFill>
              <a:srgbClr val="FF0000"/>
            </a:solidFill>
            <a:prstDash val="solid"/>
            <a:miter lim="800000"/>
            <a:headEnd len="sm" w="sm" type="none"/>
            <a:tailEnd len="med" w="med" type="triangle"/>
          </a:ln>
        </p:spPr>
      </p:cxnSp>
      <p:sp>
        <p:nvSpPr>
          <p:cNvPr id="270" name="Google Shape;270;p31"/>
          <p:cNvSpPr/>
          <p:nvPr/>
        </p:nvSpPr>
        <p:spPr>
          <a:xfrm>
            <a:off x="6492931" y="3528366"/>
            <a:ext cx="2571750" cy="245143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31"/>
          <p:cNvSpPr/>
          <p:nvPr/>
        </p:nvSpPr>
        <p:spPr>
          <a:xfrm>
            <a:off x="7821591" y="779531"/>
            <a:ext cx="204415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SGD </a:t>
            </a:r>
            <a:r>
              <a:rPr b="1" lang="es-ES" sz="2500" cap="none">
                <a:solidFill>
                  <a:schemeClr val="dk1"/>
                </a:solidFill>
                <a:latin typeface="Calibri"/>
                <a:ea typeface="Calibri"/>
                <a:cs typeface="Calibri"/>
                <a:sym typeface="Calibri"/>
              </a:rPr>
              <a:t>lr = 0.001</a:t>
            </a:r>
            <a:endParaRPr b="1" sz="2500"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2500" u="none" cap="none" strike="noStrike">
                <a:solidFill>
                  <a:schemeClr val="dk1"/>
                </a:solidFill>
                <a:latin typeface="Calibri"/>
                <a:ea typeface="Calibri"/>
                <a:cs typeface="Calibri"/>
                <a:sym typeface="Calibri"/>
              </a:rPr>
              <a:t>Deep Learning - Optimization</a:t>
            </a:r>
            <a:endParaRPr b="0" i="0" sz="2500" u="none" cap="none" strike="noStrike">
              <a:solidFill>
                <a:schemeClr val="dk1"/>
              </a:solidFill>
              <a:latin typeface="Calibri"/>
              <a:ea typeface="Calibri"/>
              <a:cs typeface="Calibri"/>
              <a:sym typeface="Calibri"/>
            </a:endParaRPr>
          </a:p>
        </p:txBody>
      </p:sp>
      <p:sp>
        <p:nvSpPr>
          <p:cNvPr id="94" name="Google Shape;94;p14"/>
          <p:cNvSpPr/>
          <p:nvPr/>
        </p:nvSpPr>
        <p:spPr>
          <a:xfrm>
            <a:off x="149349" y="721925"/>
            <a:ext cx="9027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a:solidFill>
                  <a:schemeClr val="accent5"/>
                </a:solidFill>
                <a:latin typeface="Calibri"/>
                <a:ea typeface="Calibri"/>
                <a:cs typeface="Calibri"/>
                <a:sym typeface="Calibri"/>
              </a:rPr>
              <a:t>Stochastic </a:t>
            </a:r>
            <a:r>
              <a:rPr b="1" lang="es-ES" sz="5400">
                <a:solidFill>
                  <a:schemeClr val="accent5"/>
                </a:solidFill>
                <a:latin typeface="Calibri"/>
                <a:ea typeface="Calibri"/>
                <a:cs typeface="Calibri"/>
                <a:sym typeface="Calibri"/>
              </a:rPr>
              <a:t>Gradien</a:t>
            </a:r>
            <a:r>
              <a:rPr b="1" i="0" lang="es-ES" sz="5400" u="none" cap="none" strike="noStrike">
                <a:solidFill>
                  <a:schemeClr val="accent5"/>
                </a:solidFill>
                <a:latin typeface="Calibri"/>
                <a:ea typeface="Calibri"/>
                <a:cs typeface="Calibri"/>
                <a:sym typeface="Calibri"/>
              </a:rPr>
              <a:t>t Descent</a:t>
            </a:r>
            <a:endParaRPr b="1" i="0" sz="5400" u="none" cap="none" strike="noStrike">
              <a:solidFill>
                <a:schemeClr val="accent5"/>
              </a:solidFill>
              <a:latin typeface="Calibri"/>
              <a:ea typeface="Calibri"/>
              <a:cs typeface="Calibri"/>
              <a:sym typeface="Calibri"/>
            </a:endParaRPr>
          </a:p>
        </p:txBody>
      </p:sp>
      <p:pic>
        <p:nvPicPr>
          <p:cNvPr id="95" name="Google Shape;95;p14"/>
          <p:cNvPicPr preferRelativeResize="0"/>
          <p:nvPr/>
        </p:nvPicPr>
        <p:blipFill rotWithShape="1">
          <a:blip r:embed="rId3">
            <a:alphaModFix/>
          </a:blip>
          <a:srcRect b="0" l="17945" r="0" t="39054"/>
          <a:stretch/>
        </p:blipFill>
        <p:spPr>
          <a:xfrm>
            <a:off x="328951" y="2499725"/>
            <a:ext cx="4451025" cy="1016975"/>
          </a:xfrm>
          <a:prstGeom prst="rect">
            <a:avLst/>
          </a:prstGeom>
          <a:noFill/>
          <a:ln>
            <a:noFill/>
          </a:ln>
        </p:spPr>
      </p:pic>
      <p:sp>
        <p:nvSpPr>
          <p:cNvPr id="96" name="Google Shape;96;p14"/>
          <p:cNvSpPr/>
          <p:nvPr/>
        </p:nvSpPr>
        <p:spPr>
          <a:xfrm>
            <a:off x="377950" y="1712525"/>
            <a:ext cx="3306000" cy="604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ES" sz="3000">
                <a:solidFill>
                  <a:schemeClr val="accent5"/>
                </a:solidFill>
                <a:latin typeface="Calibri"/>
                <a:ea typeface="Calibri"/>
                <a:cs typeface="Calibri"/>
                <a:sym typeface="Calibri"/>
              </a:rPr>
              <a:t>Learning Rate</a:t>
            </a:r>
            <a:endParaRPr b="1" i="0" sz="3000" u="none" cap="none" strike="noStrike">
              <a:solidFill>
                <a:schemeClr val="accent5"/>
              </a:solidFill>
              <a:latin typeface="Calibri"/>
              <a:ea typeface="Calibri"/>
              <a:cs typeface="Calibri"/>
              <a:sym typeface="Calibri"/>
            </a:endParaRPr>
          </a:p>
        </p:txBody>
      </p:sp>
      <p:pic>
        <p:nvPicPr>
          <p:cNvPr id="97" name="Google Shape;97;p14"/>
          <p:cNvPicPr preferRelativeResize="0"/>
          <p:nvPr/>
        </p:nvPicPr>
        <p:blipFill>
          <a:blip r:embed="rId4">
            <a:alphaModFix/>
          </a:blip>
          <a:stretch>
            <a:fillRect/>
          </a:stretch>
        </p:blipFill>
        <p:spPr>
          <a:xfrm>
            <a:off x="685800" y="3516700"/>
            <a:ext cx="4459472" cy="3188900"/>
          </a:xfrm>
          <a:prstGeom prst="rect">
            <a:avLst/>
          </a:prstGeom>
          <a:noFill/>
          <a:ln>
            <a:noFill/>
          </a:ln>
        </p:spPr>
      </p:pic>
      <p:pic>
        <p:nvPicPr>
          <p:cNvPr id="98" name="Google Shape;98;p14"/>
          <p:cNvPicPr preferRelativeResize="0"/>
          <p:nvPr/>
        </p:nvPicPr>
        <p:blipFill>
          <a:blip r:embed="rId5">
            <a:alphaModFix/>
          </a:blip>
          <a:stretch>
            <a:fillRect/>
          </a:stretch>
        </p:blipFill>
        <p:spPr>
          <a:xfrm>
            <a:off x="7146050" y="3331100"/>
            <a:ext cx="4292747" cy="3188900"/>
          </a:xfrm>
          <a:prstGeom prst="rect">
            <a:avLst/>
          </a:prstGeom>
          <a:noFill/>
          <a:ln>
            <a:noFill/>
          </a:ln>
        </p:spPr>
      </p:pic>
      <p:pic>
        <p:nvPicPr>
          <p:cNvPr id="99" name="Google Shape;99;p14"/>
          <p:cNvPicPr preferRelativeResize="0"/>
          <p:nvPr/>
        </p:nvPicPr>
        <p:blipFill rotWithShape="1">
          <a:blip r:embed="rId6">
            <a:alphaModFix/>
          </a:blip>
          <a:srcRect b="0" l="5953" r="0" t="12679"/>
          <a:stretch/>
        </p:blipFill>
        <p:spPr>
          <a:xfrm>
            <a:off x="4917375" y="1712525"/>
            <a:ext cx="3749925" cy="2033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2"/>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pic>
        <p:nvPicPr>
          <p:cNvPr id="277" name="Google Shape;277;p32"/>
          <p:cNvPicPr preferRelativeResize="0"/>
          <p:nvPr/>
        </p:nvPicPr>
        <p:blipFill rotWithShape="1">
          <a:blip r:embed="rId3">
            <a:alphaModFix/>
          </a:blip>
          <a:srcRect b="0" l="0" r="0" t="0"/>
          <a:stretch/>
        </p:blipFill>
        <p:spPr>
          <a:xfrm>
            <a:off x="507006" y="1308100"/>
            <a:ext cx="4780156" cy="5253439"/>
          </a:xfrm>
          <a:prstGeom prst="rect">
            <a:avLst/>
          </a:prstGeom>
          <a:noFill/>
          <a:ln>
            <a:noFill/>
          </a:ln>
        </p:spPr>
      </p:pic>
      <p:pic>
        <p:nvPicPr>
          <p:cNvPr id="278" name="Google Shape;278;p32"/>
          <p:cNvPicPr preferRelativeResize="0"/>
          <p:nvPr/>
        </p:nvPicPr>
        <p:blipFill rotWithShape="1">
          <a:blip r:embed="rId4">
            <a:alphaModFix/>
          </a:blip>
          <a:srcRect b="0" l="0" r="0" t="0"/>
          <a:stretch/>
        </p:blipFill>
        <p:spPr>
          <a:xfrm>
            <a:off x="6710363" y="2822575"/>
            <a:ext cx="5040000" cy="3504516"/>
          </a:xfrm>
          <a:prstGeom prst="rect">
            <a:avLst/>
          </a:prstGeom>
          <a:noFill/>
          <a:ln>
            <a:noFill/>
          </a:ln>
        </p:spPr>
      </p:pic>
      <p:sp>
        <p:nvSpPr>
          <p:cNvPr id="279" name="Google Shape;279;p32"/>
          <p:cNvSpPr/>
          <p:nvPr/>
        </p:nvSpPr>
        <p:spPr>
          <a:xfrm>
            <a:off x="7784326" y="794131"/>
            <a:ext cx="2726387"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RMSprop lr = 0.001</a:t>
            </a:r>
            <a:endParaRPr b="1" sz="2500" cap="none">
              <a:solidFill>
                <a:schemeClr val="dk1"/>
              </a:solidFill>
              <a:latin typeface="Calibri"/>
              <a:ea typeface="Calibri"/>
              <a:cs typeface="Calibri"/>
              <a:sym typeface="Calibri"/>
            </a:endParaRPr>
          </a:p>
        </p:txBody>
      </p:sp>
      <p:cxnSp>
        <p:nvCxnSpPr>
          <p:cNvPr id="280" name="Google Shape;280;p32"/>
          <p:cNvCxnSpPr/>
          <p:nvPr/>
        </p:nvCxnSpPr>
        <p:spPr>
          <a:xfrm rot="10800000">
            <a:off x="10510713" y="5786438"/>
            <a:ext cx="1233612" cy="571501"/>
          </a:xfrm>
          <a:prstGeom prst="straightConnector1">
            <a:avLst/>
          </a:prstGeom>
          <a:noFill/>
          <a:ln cap="flat" cmpd="sng" w="57150">
            <a:solidFill>
              <a:srgbClr val="FF0000"/>
            </a:solidFill>
            <a:prstDash val="solid"/>
            <a:miter lim="800000"/>
            <a:headEnd len="sm" w="sm" type="none"/>
            <a:tailEnd len="med" w="med" type="triangle"/>
          </a:ln>
        </p:spPr>
      </p:cxnSp>
      <p:sp>
        <p:nvSpPr>
          <p:cNvPr id="281" name="Google Shape;281;p32"/>
          <p:cNvSpPr/>
          <p:nvPr/>
        </p:nvSpPr>
        <p:spPr>
          <a:xfrm>
            <a:off x="6886575" y="5057775"/>
            <a:ext cx="1949714" cy="150376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3"/>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287" name="Google Shape;287;p33"/>
          <p:cNvSpPr/>
          <p:nvPr/>
        </p:nvSpPr>
        <p:spPr>
          <a:xfrm>
            <a:off x="309697" y="677325"/>
            <a:ext cx="2861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RMSprop</a:t>
            </a:r>
            <a:endParaRPr b="1" sz="5400" cap="none">
              <a:solidFill>
                <a:schemeClr val="accent5"/>
              </a:solidFill>
              <a:latin typeface="Calibri"/>
              <a:ea typeface="Calibri"/>
              <a:cs typeface="Calibri"/>
              <a:sym typeface="Calibri"/>
            </a:endParaRPr>
          </a:p>
        </p:txBody>
      </p:sp>
      <p:pic>
        <p:nvPicPr>
          <p:cNvPr id="288" name="Google Shape;288;p33"/>
          <p:cNvPicPr preferRelativeResize="0"/>
          <p:nvPr/>
        </p:nvPicPr>
        <p:blipFill>
          <a:blip r:embed="rId3">
            <a:alphaModFix/>
          </a:blip>
          <a:stretch>
            <a:fillRect/>
          </a:stretch>
        </p:blipFill>
        <p:spPr>
          <a:xfrm>
            <a:off x="4984200" y="580875"/>
            <a:ext cx="5332026" cy="3447925"/>
          </a:xfrm>
          <a:prstGeom prst="rect">
            <a:avLst/>
          </a:prstGeom>
          <a:noFill/>
          <a:ln>
            <a:noFill/>
          </a:ln>
        </p:spPr>
      </p:pic>
      <p:pic>
        <p:nvPicPr>
          <p:cNvPr id="289" name="Google Shape;289;p33"/>
          <p:cNvPicPr preferRelativeResize="0"/>
          <p:nvPr/>
        </p:nvPicPr>
        <p:blipFill>
          <a:blip r:embed="rId4">
            <a:alphaModFix/>
          </a:blip>
          <a:stretch>
            <a:fillRect/>
          </a:stretch>
        </p:blipFill>
        <p:spPr>
          <a:xfrm>
            <a:off x="828026" y="4301950"/>
            <a:ext cx="10337325" cy="2000775"/>
          </a:xfrm>
          <a:prstGeom prst="rect">
            <a:avLst/>
          </a:prstGeom>
          <a:noFill/>
          <a:ln>
            <a:noFill/>
          </a:ln>
        </p:spPr>
      </p:pic>
      <p:sp>
        <p:nvSpPr>
          <p:cNvPr id="290" name="Google Shape;290;p33"/>
          <p:cNvSpPr txBox="1"/>
          <p:nvPr/>
        </p:nvSpPr>
        <p:spPr>
          <a:xfrm>
            <a:off x="1324850" y="1889850"/>
            <a:ext cx="30000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050">
                <a:solidFill>
                  <a:srgbClr val="212121"/>
                </a:solidFill>
                <a:highlight>
                  <a:srgbClr val="FFFFFF"/>
                </a:highlight>
                <a:latin typeface="Courier New"/>
                <a:ea typeface="Courier New"/>
                <a:cs typeface="Courier New"/>
                <a:sym typeface="Courier New"/>
              </a:rPr>
              <a:t>RMSprop (</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Parameter Group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alpha: 0.99</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centered: False</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eps: 1e-08</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t>
            </a:r>
            <a:r>
              <a:rPr lang="es-ES" sz="1050">
                <a:solidFill>
                  <a:srgbClr val="212121"/>
                </a:solidFill>
                <a:highlight>
                  <a:srgbClr val="6D9EEB"/>
                </a:highlight>
                <a:latin typeface="Courier New"/>
                <a:ea typeface="Courier New"/>
                <a:cs typeface="Courier New"/>
                <a:sym typeface="Courier New"/>
              </a:rPr>
              <a:t>lr: 0.01</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momentum: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weight_decay: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4"/>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pic>
        <p:nvPicPr>
          <p:cNvPr id="296" name="Google Shape;296;p34"/>
          <p:cNvPicPr preferRelativeResize="0"/>
          <p:nvPr/>
        </p:nvPicPr>
        <p:blipFill rotWithShape="1">
          <a:blip r:embed="rId3">
            <a:alphaModFix/>
          </a:blip>
          <a:srcRect b="0" l="0" r="0" t="0"/>
          <a:stretch/>
        </p:blipFill>
        <p:spPr>
          <a:xfrm>
            <a:off x="588962" y="957263"/>
            <a:ext cx="4784908" cy="5040000"/>
          </a:xfrm>
          <a:prstGeom prst="rect">
            <a:avLst/>
          </a:prstGeom>
          <a:noFill/>
          <a:ln>
            <a:noFill/>
          </a:ln>
        </p:spPr>
      </p:pic>
      <p:pic>
        <p:nvPicPr>
          <p:cNvPr id="297" name="Google Shape;297;p34"/>
          <p:cNvPicPr preferRelativeResize="0"/>
          <p:nvPr/>
        </p:nvPicPr>
        <p:blipFill rotWithShape="1">
          <a:blip r:embed="rId4">
            <a:alphaModFix/>
          </a:blip>
          <a:srcRect b="0" l="0" r="0" t="0"/>
          <a:stretch/>
        </p:blipFill>
        <p:spPr>
          <a:xfrm>
            <a:off x="6238875" y="2930217"/>
            <a:ext cx="5040000" cy="3067046"/>
          </a:xfrm>
          <a:prstGeom prst="rect">
            <a:avLst/>
          </a:prstGeom>
          <a:noFill/>
          <a:ln>
            <a:noFill/>
          </a:ln>
        </p:spPr>
      </p:pic>
      <p:sp>
        <p:nvSpPr>
          <p:cNvPr id="298" name="Google Shape;298;p34"/>
          <p:cNvSpPr/>
          <p:nvPr/>
        </p:nvSpPr>
        <p:spPr>
          <a:xfrm>
            <a:off x="7584194" y="1365630"/>
            <a:ext cx="2349362"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ADAM lr = 0.001</a:t>
            </a:r>
            <a:endParaRPr b="1" sz="2500" cap="none">
              <a:solidFill>
                <a:schemeClr val="dk1"/>
              </a:solidFill>
              <a:latin typeface="Calibri"/>
              <a:ea typeface="Calibri"/>
              <a:cs typeface="Calibri"/>
              <a:sym typeface="Calibri"/>
            </a:endParaRPr>
          </a:p>
        </p:txBody>
      </p:sp>
      <p:cxnSp>
        <p:nvCxnSpPr>
          <p:cNvPr id="299" name="Google Shape;299;p34"/>
          <p:cNvCxnSpPr/>
          <p:nvPr/>
        </p:nvCxnSpPr>
        <p:spPr>
          <a:xfrm rot="10800000">
            <a:off x="10529888" y="5572125"/>
            <a:ext cx="1214437" cy="785814"/>
          </a:xfrm>
          <a:prstGeom prst="straightConnector1">
            <a:avLst/>
          </a:prstGeom>
          <a:noFill/>
          <a:ln cap="flat" cmpd="sng" w="57150">
            <a:solidFill>
              <a:srgbClr val="FF0000"/>
            </a:solidFill>
            <a:prstDash val="solid"/>
            <a:miter lim="800000"/>
            <a:headEnd len="sm" w="sm" type="none"/>
            <a:tailEnd len="med" w="med" type="triangle"/>
          </a:ln>
        </p:spPr>
      </p:cxnSp>
      <p:sp>
        <p:nvSpPr>
          <p:cNvPr id="300" name="Google Shape;300;p34"/>
          <p:cNvSpPr/>
          <p:nvPr/>
        </p:nvSpPr>
        <p:spPr>
          <a:xfrm>
            <a:off x="5921638" y="3906505"/>
            <a:ext cx="2571750" cy="245143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Google Shape;305;p35"/>
          <p:cNvPicPr preferRelativeResize="0"/>
          <p:nvPr/>
        </p:nvPicPr>
        <p:blipFill rotWithShape="1">
          <a:blip r:embed="rId3">
            <a:alphaModFix/>
          </a:blip>
          <a:srcRect b="0" l="0" r="0" t="0"/>
          <a:stretch/>
        </p:blipFill>
        <p:spPr>
          <a:xfrm>
            <a:off x="388412" y="1085850"/>
            <a:ext cx="5254586" cy="5772150"/>
          </a:xfrm>
          <a:prstGeom prst="rect">
            <a:avLst/>
          </a:prstGeom>
          <a:noFill/>
          <a:ln>
            <a:noFill/>
          </a:ln>
        </p:spPr>
      </p:pic>
      <p:pic>
        <p:nvPicPr>
          <p:cNvPr id="306" name="Google Shape;306;p35"/>
          <p:cNvPicPr preferRelativeResize="0"/>
          <p:nvPr/>
        </p:nvPicPr>
        <p:blipFill rotWithShape="1">
          <a:blip r:embed="rId4">
            <a:alphaModFix/>
          </a:blip>
          <a:srcRect b="0" l="0" r="0" t="0"/>
          <a:stretch/>
        </p:blipFill>
        <p:spPr>
          <a:xfrm>
            <a:off x="6949355" y="1317625"/>
            <a:ext cx="4896539" cy="5540375"/>
          </a:xfrm>
          <a:prstGeom prst="rect">
            <a:avLst/>
          </a:prstGeom>
          <a:noFill/>
          <a:ln>
            <a:noFill/>
          </a:ln>
        </p:spPr>
      </p:pic>
      <p:sp>
        <p:nvSpPr>
          <p:cNvPr id="307" name="Google Shape;307;p35"/>
          <p:cNvSpPr/>
          <p:nvPr/>
        </p:nvSpPr>
        <p:spPr>
          <a:xfrm>
            <a:off x="7872526" y="585633"/>
            <a:ext cx="3050195"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RMSprop lr = 0.00025</a:t>
            </a:r>
            <a:endParaRPr b="1" sz="2500" cap="none">
              <a:solidFill>
                <a:schemeClr val="dk1"/>
              </a:solidFill>
              <a:latin typeface="Calibri"/>
              <a:ea typeface="Calibri"/>
              <a:cs typeface="Calibri"/>
              <a:sym typeface="Calibri"/>
            </a:endParaRPr>
          </a:p>
        </p:txBody>
      </p:sp>
      <p:sp>
        <p:nvSpPr>
          <p:cNvPr id="308" name="Google Shape;308;p35"/>
          <p:cNvSpPr/>
          <p:nvPr/>
        </p:nvSpPr>
        <p:spPr>
          <a:xfrm>
            <a:off x="1679121" y="585633"/>
            <a:ext cx="2673168"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ADAM lr = 0.00025</a:t>
            </a:r>
            <a:endParaRPr b="1" sz="2500" cap="none">
              <a:solidFill>
                <a:schemeClr val="dk1"/>
              </a:solidFill>
              <a:latin typeface="Calibri"/>
              <a:ea typeface="Calibri"/>
              <a:cs typeface="Calibri"/>
              <a:sym typeface="Calibri"/>
            </a:endParaRPr>
          </a:p>
        </p:txBody>
      </p:sp>
      <p:sp>
        <p:nvSpPr>
          <p:cNvPr id="309" name="Google Shape;309;p35"/>
          <p:cNvSpPr/>
          <p:nvPr/>
        </p:nvSpPr>
        <p:spPr>
          <a:xfrm>
            <a:off x="5083444" y="2107768"/>
            <a:ext cx="559554" cy="4750231"/>
          </a:xfrm>
          <a:prstGeom prst="frame">
            <a:avLst>
              <a:gd fmla="val 12500" name="adj1"/>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310" name="Google Shape;310;p35"/>
          <p:cNvSpPr/>
          <p:nvPr/>
        </p:nvSpPr>
        <p:spPr>
          <a:xfrm>
            <a:off x="11156197" y="2107769"/>
            <a:ext cx="559554" cy="4750231"/>
          </a:xfrm>
          <a:prstGeom prst="frame">
            <a:avLst>
              <a:gd fmla="val 12500" name="adj1"/>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311" name="Google Shape;311;p35"/>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6"/>
          <p:cNvSpPr/>
          <p:nvPr/>
        </p:nvSpPr>
        <p:spPr>
          <a:xfrm>
            <a:off x="441661" y="410114"/>
            <a:ext cx="352853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s-ES" sz="5400" cap="none">
                <a:solidFill>
                  <a:schemeClr val="dk1"/>
                </a:solidFill>
                <a:latin typeface="Calibri"/>
                <a:ea typeface="Calibri"/>
                <a:cs typeface="Calibri"/>
                <a:sym typeface="Calibri"/>
              </a:rPr>
              <a:t>Conclusions</a:t>
            </a:r>
            <a:endParaRPr b="0" sz="5400" cap="none">
              <a:solidFill>
                <a:schemeClr val="dk1"/>
              </a:solidFill>
              <a:latin typeface="Calibri"/>
              <a:ea typeface="Calibri"/>
              <a:cs typeface="Calibri"/>
              <a:sym typeface="Calibri"/>
            </a:endParaRPr>
          </a:p>
        </p:txBody>
      </p:sp>
      <p:pic>
        <p:nvPicPr>
          <p:cNvPr id="317" name="Google Shape;317;p36"/>
          <p:cNvPicPr preferRelativeResize="0"/>
          <p:nvPr/>
        </p:nvPicPr>
        <p:blipFill rotWithShape="1">
          <a:blip r:embed="rId3">
            <a:alphaModFix/>
          </a:blip>
          <a:srcRect b="0" l="0" r="0" t="0"/>
          <a:stretch/>
        </p:blipFill>
        <p:spPr>
          <a:xfrm>
            <a:off x="263470" y="3089537"/>
            <a:ext cx="4515603" cy="3495950"/>
          </a:xfrm>
          <a:prstGeom prst="rect">
            <a:avLst/>
          </a:prstGeom>
          <a:noFill/>
          <a:ln>
            <a:noFill/>
          </a:ln>
        </p:spPr>
      </p:pic>
      <p:pic>
        <p:nvPicPr>
          <p:cNvPr id="318" name="Google Shape;318;p36"/>
          <p:cNvPicPr preferRelativeResize="0"/>
          <p:nvPr/>
        </p:nvPicPr>
        <p:blipFill rotWithShape="1">
          <a:blip r:embed="rId4">
            <a:alphaModFix/>
          </a:blip>
          <a:srcRect b="0" l="0" r="0" t="0"/>
          <a:stretch/>
        </p:blipFill>
        <p:spPr>
          <a:xfrm>
            <a:off x="6583281" y="238527"/>
            <a:ext cx="5283254" cy="40902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p:nvPr/>
        </p:nvSpPr>
        <p:spPr>
          <a:xfrm>
            <a:off x="454150" y="1712525"/>
            <a:ext cx="2247300" cy="604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ES" sz="3000">
                <a:solidFill>
                  <a:schemeClr val="accent5"/>
                </a:solidFill>
                <a:latin typeface="Calibri"/>
                <a:ea typeface="Calibri"/>
                <a:cs typeface="Calibri"/>
                <a:sym typeface="Calibri"/>
              </a:rPr>
              <a:t>Momentum</a:t>
            </a:r>
            <a:endParaRPr b="1" i="0" sz="3000" u="none" cap="none" strike="noStrike">
              <a:solidFill>
                <a:schemeClr val="accent5"/>
              </a:solidFill>
              <a:latin typeface="Calibri"/>
              <a:ea typeface="Calibri"/>
              <a:cs typeface="Calibri"/>
              <a:sym typeface="Calibri"/>
            </a:endParaRPr>
          </a:p>
        </p:txBody>
      </p:sp>
      <p:pic>
        <p:nvPicPr>
          <p:cNvPr id="105" name="Google Shape;105;p15"/>
          <p:cNvPicPr preferRelativeResize="0"/>
          <p:nvPr/>
        </p:nvPicPr>
        <p:blipFill rotWithShape="1">
          <a:blip r:embed="rId3">
            <a:alphaModFix/>
          </a:blip>
          <a:srcRect b="0" l="0" r="0" t="15347"/>
          <a:stretch/>
        </p:blipFill>
        <p:spPr>
          <a:xfrm>
            <a:off x="6186450" y="1645325"/>
            <a:ext cx="5036875" cy="2192000"/>
          </a:xfrm>
          <a:prstGeom prst="rect">
            <a:avLst/>
          </a:prstGeom>
          <a:noFill/>
          <a:ln>
            <a:noFill/>
          </a:ln>
        </p:spPr>
      </p:pic>
      <p:sp>
        <p:nvSpPr>
          <p:cNvPr id="106" name="Google Shape;106;p15"/>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2500" u="none" cap="none" strike="noStrike">
                <a:solidFill>
                  <a:schemeClr val="dk1"/>
                </a:solidFill>
                <a:latin typeface="Calibri"/>
                <a:ea typeface="Calibri"/>
                <a:cs typeface="Calibri"/>
                <a:sym typeface="Calibri"/>
              </a:rPr>
              <a:t>Deep Learning - Optimization</a:t>
            </a:r>
            <a:endParaRPr b="0" i="0" sz="2500" u="none" cap="none" strike="noStrike">
              <a:solidFill>
                <a:schemeClr val="dk1"/>
              </a:solidFill>
              <a:latin typeface="Calibri"/>
              <a:ea typeface="Calibri"/>
              <a:cs typeface="Calibri"/>
              <a:sym typeface="Calibri"/>
            </a:endParaRPr>
          </a:p>
        </p:txBody>
      </p:sp>
      <p:pic>
        <p:nvPicPr>
          <p:cNvPr id="107" name="Google Shape;107;p15"/>
          <p:cNvPicPr preferRelativeResize="0"/>
          <p:nvPr/>
        </p:nvPicPr>
        <p:blipFill>
          <a:blip r:embed="rId4">
            <a:alphaModFix/>
          </a:blip>
          <a:stretch>
            <a:fillRect/>
          </a:stretch>
        </p:blipFill>
        <p:spPr>
          <a:xfrm>
            <a:off x="152400" y="2465725"/>
            <a:ext cx="5591175" cy="723900"/>
          </a:xfrm>
          <a:prstGeom prst="rect">
            <a:avLst/>
          </a:prstGeom>
          <a:noFill/>
          <a:ln>
            <a:noFill/>
          </a:ln>
        </p:spPr>
      </p:pic>
      <p:pic>
        <p:nvPicPr>
          <p:cNvPr id="108" name="Google Shape;108;p15"/>
          <p:cNvPicPr preferRelativeResize="0"/>
          <p:nvPr/>
        </p:nvPicPr>
        <p:blipFill>
          <a:blip r:embed="rId5">
            <a:alphaModFix/>
          </a:blip>
          <a:stretch>
            <a:fillRect/>
          </a:stretch>
        </p:blipFill>
        <p:spPr>
          <a:xfrm>
            <a:off x="304800" y="2961025"/>
            <a:ext cx="3200400" cy="695325"/>
          </a:xfrm>
          <a:prstGeom prst="rect">
            <a:avLst/>
          </a:prstGeom>
          <a:noFill/>
          <a:ln>
            <a:noFill/>
          </a:ln>
        </p:spPr>
      </p:pic>
      <p:sp>
        <p:nvSpPr>
          <p:cNvPr id="109" name="Google Shape;109;p15"/>
          <p:cNvSpPr/>
          <p:nvPr/>
        </p:nvSpPr>
        <p:spPr>
          <a:xfrm>
            <a:off x="149349" y="721925"/>
            <a:ext cx="9027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a:solidFill>
                  <a:schemeClr val="accent5"/>
                </a:solidFill>
                <a:latin typeface="Calibri"/>
                <a:ea typeface="Calibri"/>
                <a:cs typeface="Calibri"/>
                <a:sym typeface="Calibri"/>
              </a:rPr>
              <a:t>Stochastic Gradien</a:t>
            </a:r>
            <a:r>
              <a:rPr b="1" i="0" lang="es-ES" sz="5400" u="none" cap="none" strike="noStrike">
                <a:solidFill>
                  <a:schemeClr val="accent5"/>
                </a:solidFill>
                <a:latin typeface="Calibri"/>
                <a:ea typeface="Calibri"/>
                <a:cs typeface="Calibri"/>
                <a:sym typeface="Calibri"/>
              </a:rPr>
              <a:t>t Descent</a:t>
            </a:r>
            <a:endParaRPr b="1" i="0" sz="5400" u="none" cap="none" strike="noStrike">
              <a:solidFill>
                <a:schemeClr val="accent5"/>
              </a:solidFill>
              <a:latin typeface="Calibri"/>
              <a:ea typeface="Calibri"/>
              <a:cs typeface="Calibri"/>
              <a:sym typeface="Calibri"/>
            </a:endParaRPr>
          </a:p>
        </p:txBody>
      </p:sp>
      <p:pic>
        <p:nvPicPr>
          <p:cNvPr id="110" name="Google Shape;110;p15"/>
          <p:cNvPicPr preferRelativeResize="0"/>
          <p:nvPr/>
        </p:nvPicPr>
        <p:blipFill>
          <a:blip r:embed="rId6">
            <a:alphaModFix/>
          </a:blip>
          <a:stretch>
            <a:fillRect/>
          </a:stretch>
        </p:blipFill>
        <p:spPr>
          <a:xfrm>
            <a:off x="6539102" y="3615100"/>
            <a:ext cx="4684224" cy="3188900"/>
          </a:xfrm>
          <a:prstGeom prst="rect">
            <a:avLst/>
          </a:prstGeom>
          <a:noFill/>
          <a:ln>
            <a:noFill/>
          </a:ln>
        </p:spPr>
      </p:pic>
      <p:pic>
        <p:nvPicPr>
          <p:cNvPr id="111" name="Google Shape;111;p15"/>
          <p:cNvPicPr preferRelativeResize="0"/>
          <p:nvPr/>
        </p:nvPicPr>
        <p:blipFill>
          <a:blip r:embed="rId7">
            <a:alphaModFix/>
          </a:blip>
          <a:stretch>
            <a:fillRect/>
          </a:stretch>
        </p:blipFill>
        <p:spPr>
          <a:xfrm>
            <a:off x="948625" y="3615100"/>
            <a:ext cx="4292747" cy="318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p:nvPr/>
        </p:nvSpPr>
        <p:spPr>
          <a:xfrm>
            <a:off x="454150" y="1712525"/>
            <a:ext cx="3987300" cy="604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ES" sz="3000">
                <a:solidFill>
                  <a:schemeClr val="accent5"/>
                </a:solidFill>
                <a:latin typeface="Calibri"/>
                <a:ea typeface="Calibri"/>
                <a:cs typeface="Calibri"/>
                <a:sym typeface="Calibri"/>
              </a:rPr>
              <a:t>Nesterov momentum</a:t>
            </a:r>
            <a:endParaRPr b="1" i="0" sz="3000" u="none" cap="none" strike="noStrike">
              <a:solidFill>
                <a:schemeClr val="accent5"/>
              </a:solidFill>
              <a:latin typeface="Calibri"/>
              <a:ea typeface="Calibri"/>
              <a:cs typeface="Calibri"/>
              <a:sym typeface="Calibri"/>
            </a:endParaRPr>
          </a:p>
        </p:txBody>
      </p:sp>
      <p:sp>
        <p:nvSpPr>
          <p:cNvPr id="117" name="Google Shape;117;p16"/>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2500" u="none" cap="none" strike="noStrike">
                <a:solidFill>
                  <a:schemeClr val="dk1"/>
                </a:solidFill>
                <a:latin typeface="Calibri"/>
                <a:ea typeface="Calibri"/>
                <a:cs typeface="Calibri"/>
                <a:sym typeface="Calibri"/>
              </a:rPr>
              <a:t>Deep Learning - Optimization</a:t>
            </a:r>
            <a:endParaRPr b="0" i="0" sz="2500" u="none" cap="none" strike="noStrike">
              <a:solidFill>
                <a:schemeClr val="dk1"/>
              </a:solidFill>
              <a:latin typeface="Calibri"/>
              <a:ea typeface="Calibri"/>
              <a:cs typeface="Calibri"/>
              <a:sym typeface="Calibri"/>
            </a:endParaRPr>
          </a:p>
        </p:txBody>
      </p:sp>
      <p:pic>
        <p:nvPicPr>
          <p:cNvPr id="118" name="Google Shape;118;p16"/>
          <p:cNvPicPr preferRelativeResize="0"/>
          <p:nvPr/>
        </p:nvPicPr>
        <p:blipFill>
          <a:blip r:embed="rId3">
            <a:alphaModFix/>
          </a:blip>
          <a:stretch>
            <a:fillRect/>
          </a:stretch>
        </p:blipFill>
        <p:spPr>
          <a:xfrm>
            <a:off x="4441450" y="2383925"/>
            <a:ext cx="3200400" cy="695325"/>
          </a:xfrm>
          <a:prstGeom prst="rect">
            <a:avLst/>
          </a:prstGeom>
          <a:noFill/>
          <a:ln>
            <a:noFill/>
          </a:ln>
        </p:spPr>
      </p:pic>
      <p:pic>
        <p:nvPicPr>
          <p:cNvPr id="119" name="Google Shape;119;p16"/>
          <p:cNvPicPr preferRelativeResize="0"/>
          <p:nvPr/>
        </p:nvPicPr>
        <p:blipFill>
          <a:blip r:embed="rId4">
            <a:alphaModFix/>
          </a:blip>
          <a:stretch>
            <a:fillRect/>
          </a:stretch>
        </p:blipFill>
        <p:spPr>
          <a:xfrm>
            <a:off x="4208550" y="1614575"/>
            <a:ext cx="7591425" cy="800100"/>
          </a:xfrm>
          <a:prstGeom prst="rect">
            <a:avLst/>
          </a:prstGeom>
          <a:noFill/>
          <a:ln>
            <a:noFill/>
          </a:ln>
        </p:spPr>
      </p:pic>
      <p:sp>
        <p:nvSpPr>
          <p:cNvPr id="120" name="Google Shape;120;p16"/>
          <p:cNvSpPr/>
          <p:nvPr/>
        </p:nvSpPr>
        <p:spPr>
          <a:xfrm>
            <a:off x="149349" y="721925"/>
            <a:ext cx="9027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a:solidFill>
                  <a:schemeClr val="accent5"/>
                </a:solidFill>
                <a:latin typeface="Calibri"/>
                <a:ea typeface="Calibri"/>
                <a:cs typeface="Calibri"/>
                <a:sym typeface="Calibri"/>
              </a:rPr>
              <a:t>Stochastic Gradien</a:t>
            </a:r>
            <a:r>
              <a:rPr b="1" i="0" lang="es-ES" sz="5400" u="none" cap="none" strike="noStrike">
                <a:solidFill>
                  <a:schemeClr val="accent5"/>
                </a:solidFill>
                <a:latin typeface="Calibri"/>
                <a:ea typeface="Calibri"/>
                <a:cs typeface="Calibri"/>
                <a:sym typeface="Calibri"/>
              </a:rPr>
              <a:t>t Descent</a:t>
            </a:r>
            <a:endParaRPr b="1" i="0" sz="5400" u="none" cap="none" strike="noStrike">
              <a:solidFill>
                <a:schemeClr val="accent5"/>
              </a:solidFill>
              <a:latin typeface="Calibri"/>
              <a:ea typeface="Calibri"/>
              <a:cs typeface="Calibri"/>
              <a:sym typeface="Calibri"/>
            </a:endParaRPr>
          </a:p>
        </p:txBody>
      </p:sp>
      <p:pic>
        <p:nvPicPr>
          <p:cNvPr id="121" name="Google Shape;121;p16"/>
          <p:cNvPicPr preferRelativeResize="0"/>
          <p:nvPr/>
        </p:nvPicPr>
        <p:blipFill>
          <a:blip r:embed="rId5">
            <a:alphaModFix/>
          </a:blip>
          <a:stretch>
            <a:fillRect/>
          </a:stretch>
        </p:blipFill>
        <p:spPr>
          <a:xfrm>
            <a:off x="377950" y="3255425"/>
            <a:ext cx="5310587" cy="3515975"/>
          </a:xfrm>
          <a:prstGeom prst="rect">
            <a:avLst/>
          </a:prstGeom>
          <a:noFill/>
          <a:ln>
            <a:noFill/>
          </a:ln>
        </p:spPr>
      </p:pic>
      <p:pic>
        <p:nvPicPr>
          <p:cNvPr id="122" name="Google Shape;122;p16"/>
          <p:cNvPicPr preferRelativeResize="0"/>
          <p:nvPr/>
        </p:nvPicPr>
        <p:blipFill>
          <a:blip r:embed="rId6">
            <a:alphaModFix/>
          </a:blip>
          <a:stretch>
            <a:fillRect/>
          </a:stretch>
        </p:blipFill>
        <p:spPr>
          <a:xfrm>
            <a:off x="6357887" y="3276450"/>
            <a:ext cx="5282924" cy="347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28" name="Google Shape;128;p17"/>
          <p:cNvSpPr/>
          <p:nvPr/>
        </p:nvSpPr>
        <p:spPr>
          <a:xfrm>
            <a:off x="356484" y="705654"/>
            <a:ext cx="18807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Adam</a:t>
            </a:r>
            <a:endParaRPr b="1" sz="5400" cap="none">
              <a:solidFill>
                <a:schemeClr val="accent5"/>
              </a:solidFill>
              <a:latin typeface="Calibri"/>
              <a:ea typeface="Calibri"/>
              <a:cs typeface="Calibri"/>
              <a:sym typeface="Calibri"/>
            </a:endParaRPr>
          </a:p>
        </p:txBody>
      </p:sp>
      <p:sp>
        <p:nvSpPr>
          <p:cNvPr id="129" name="Google Shape;129;p17"/>
          <p:cNvSpPr/>
          <p:nvPr/>
        </p:nvSpPr>
        <p:spPr>
          <a:xfrm>
            <a:off x="356484" y="1852930"/>
            <a:ext cx="7532100" cy="2816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1500">
                <a:solidFill>
                  <a:schemeClr val="dk1"/>
                </a:solidFill>
                <a:latin typeface="Calibri"/>
                <a:ea typeface="Calibri"/>
                <a:cs typeface="Calibri"/>
                <a:sym typeface="Calibri"/>
              </a:rPr>
              <a:t>Actual step size taken by the Adam in each iteration is approximately bounded the step size hyper-parameter. This property add intuitive understanding to previous unintuitive learning rate hyper-parameter.</a:t>
            </a:r>
            <a:endParaRPr/>
          </a:p>
          <a:p>
            <a:pPr indent="0" lvl="0" marL="0" marR="0" rtl="0" algn="just">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1500">
                <a:solidFill>
                  <a:schemeClr val="dk1"/>
                </a:solidFill>
                <a:latin typeface="Calibri"/>
                <a:ea typeface="Calibri"/>
                <a:cs typeface="Calibri"/>
                <a:sym typeface="Calibri"/>
              </a:rPr>
              <a:t>Step size of Adam update rule is invariant to the magnitude of the gradient, which helps a lot when going through areas with tiny gradients (such as saddle points or ravines). In these areas SGD struggles to quickly navigate through them.</a:t>
            </a:r>
            <a:endParaRPr/>
          </a:p>
          <a:p>
            <a:pPr indent="0" lvl="0" marL="0" marR="0" rtl="0" algn="just">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1600">
                <a:solidFill>
                  <a:schemeClr val="dk1"/>
                </a:solidFill>
                <a:latin typeface="Calibri"/>
                <a:ea typeface="Calibri"/>
                <a:cs typeface="Calibri"/>
                <a:sym typeface="Calibri"/>
              </a:rPr>
              <a:t>However, after a while people started noticing that despite superior training time, Adam in some areas does not converge to an optimal solution.</a:t>
            </a:r>
            <a:endParaRPr sz="1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p:txBody>
      </p:sp>
      <p:pic>
        <p:nvPicPr>
          <p:cNvPr descr="https://cdn-images-1.medium.com/max/800/1*HgfHvTeQpx_hIHfhiDmGXg.png" id="130" name="Google Shape;130;p17"/>
          <p:cNvPicPr preferRelativeResize="0"/>
          <p:nvPr/>
        </p:nvPicPr>
        <p:blipFill rotWithShape="1">
          <a:blip r:embed="rId3">
            <a:alphaModFix/>
          </a:blip>
          <a:srcRect b="0" l="0" r="0" t="0"/>
          <a:stretch/>
        </p:blipFill>
        <p:spPr>
          <a:xfrm>
            <a:off x="5517397" y="4853514"/>
            <a:ext cx="6305550" cy="1981200"/>
          </a:xfrm>
          <a:prstGeom prst="rect">
            <a:avLst/>
          </a:prstGeom>
          <a:noFill/>
          <a:ln>
            <a:noFill/>
          </a:ln>
        </p:spPr>
      </p:pic>
      <p:sp>
        <p:nvSpPr>
          <p:cNvPr id="131" name="Google Shape;131;p17"/>
          <p:cNvSpPr txBox="1"/>
          <p:nvPr/>
        </p:nvSpPr>
        <p:spPr>
          <a:xfrm>
            <a:off x="8535050" y="4770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s-ES" sz="1050">
                <a:solidFill>
                  <a:srgbClr val="212121"/>
                </a:solidFill>
                <a:latin typeface="Roboto"/>
                <a:ea typeface="Roboto"/>
                <a:cs typeface="Roboto"/>
                <a:sym typeface="Roboto"/>
              </a:rPr>
              <a:t>From the Adam analysis, in general, you must know that:</a:t>
            </a:r>
            <a:endParaRPr sz="1050">
              <a:solidFill>
                <a:srgbClr val="212121"/>
              </a:solidFill>
              <a:latin typeface="Roboto"/>
              <a:ea typeface="Roboto"/>
              <a:cs typeface="Roboto"/>
              <a:sym typeface="Roboto"/>
            </a:endParaRPr>
          </a:p>
          <a:p>
            <a:pPr indent="-295275" lvl="0" marL="457200" rtl="0" algn="l">
              <a:lnSpc>
                <a:spcPct val="115000"/>
              </a:lnSpc>
              <a:spcBef>
                <a:spcPts val="500"/>
              </a:spcBef>
              <a:spcAft>
                <a:spcPts val="0"/>
              </a:spcAft>
              <a:buClr>
                <a:srgbClr val="212121"/>
              </a:buClr>
              <a:buSzPts val="1050"/>
              <a:buFont typeface="Roboto"/>
              <a:buChar char="●"/>
            </a:pPr>
            <a:r>
              <a:rPr lang="es-ES" sz="1050">
                <a:solidFill>
                  <a:srgbClr val="212121"/>
                </a:solidFill>
                <a:latin typeface="Roboto"/>
                <a:ea typeface="Roboto"/>
                <a:cs typeface="Roboto"/>
                <a:sym typeface="Roboto"/>
              </a:rPr>
              <a:t>Adaptive Moment Estimation (Adam) is an algorithm that computes adaptive learning rates for each parameter.</a:t>
            </a:r>
            <a:endParaRPr sz="1050">
              <a:solidFill>
                <a:srgbClr val="212121"/>
              </a:solidFill>
              <a:latin typeface="Roboto"/>
              <a:ea typeface="Roboto"/>
              <a:cs typeface="Roboto"/>
              <a:sym typeface="Roboto"/>
            </a:endParaRPr>
          </a:p>
          <a:p>
            <a:pPr indent="-295275" lvl="0" marL="457200" rtl="0" algn="l">
              <a:lnSpc>
                <a:spcPct val="115000"/>
              </a:lnSpc>
              <a:spcBef>
                <a:spcPts val="0"/>
              </a:spcBef>
              <a:spcAft>
                <a:spcPts val="0"/>
              </a:spcAft>
              <a:buClr>
                <a:srgbClr val="212121"/>
              </a:buClr>
              <a:buSzPts val="1050"/>
              <a:buFont typeface="Roboto"/>
              <a:buChar char="●"/>
            </a:pPr>
            <a:r>
              <a:rPr lang="es-ES" sz="1050">
                <a:solidFill>
                  <a:srgbClr val="212121"/>
                </a:solidFill>
                <a:latin typeface="Roboto"/>
                <a:ea typeface="Roboto"/>
                <a:cs typeface="Roboto"/>
                <a:sym typeface="Roboto"/>
              </a:rPr>
              <a:t>Also, it keeps an exponentially decaying average of past gradients similar to momentum.</a:t>
            </a:r>
            <a:endParaRPr sz="1050">
              <a:solidFill>
                <a:srgbClr val="212121"/>
              </a:solidFill>
              <a:latin typeface="Roboto"/>
              <a:ea typeface="Roboto"/>
              <a:cs typeface="Roboto"/>
              <a:sym typeface="Roboto"/>
            </a:endParaRPr>
          </a:p>
          <a:p>
            <a:pPr indent="-295275" lvl="0" marL="457200" rtl="0" algn="l">
              <a:lnSpc>
                <a:spcPct val="115000"/>
              </a:lnSpc>
              <a:spcBef>
                <a:spcPts val="0"/>
              </a:spcBef>
              <a:spcAft>
                <a:spcPts val="0"/>
              </a:spcAft>
              <a:buClr>
                <a:srgbClr val="212121"/>
              </a:buClr>
              <a:buSzPts val="1050"/>
              <a:buFont typeface="Roboto"/>
              <a:buChar char="●"/>
            </a:pPr>
            <a:r>
              <a:rPr lang="es-ES" sz="1050">
                <a:solidFill>
                  <a:srgbClr val="212121"/>
                </a:solidFill>
                <a:latin typeface="Roboto"/>
                <a:ea typeface="Roboto"/>
                <a:cs typeface="Roboto"/>
                <a:sym typeface="Roboto"/>
              </a:rPr>
              <a:t>Each beta is for one of the 2 estimations that you make, they are estimates of the first moment (the mean) and the second moment (the uncentered variance) of the gradients respectively, hence the name of the method</a:t>
            </a:r>
            <a:endParaRPr sz="1050">
              <a:solidFill>
                <a:srgbClr val="21212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18"/>
          <p:cNvPicPr preferRelativeResize="0"/>
          <p:nvPr/>
        </p:nvPicPr>
        <p:blipFill>
          <a:blip r:embed="rId3">
            <a:alphaModFix/>
          </a:blip>
          <a:stretch>
            <a:fillRect/>
          </a:stretch>
        </p:blipFill>
        <p:spPr>
          <a:xfrm>
            <a:off x="406400" y="677113"/>
            <a:ext cx="3362325" cy="990600"/>
          </a:xfrm>
          <a:prstGeom prst="rect">
            <a:avLst/>
          </a:prstGeom>
          <a:noFill/>
          <a:ln>
            <a:noFill/>
          </a:ln>
        </p:spPr>
      </p:pic>
      <p:pic>
        <p:nvPicPr>
          <p:cNvPr id="137" name="Google Shape;137;p18"/>
          <p:cNvPicPr preferRelativeResize="0"/>
          <p:nvPr/>
        </p:nvPicPr>
        <p:blipFill>
          <a:blip r:embed="rId4">
            <a:alphaModFix/>
          </a:blip>
          <a:stretch>
            <a:fillRect/>
          </a:stretch>
        </p:blipFill>
        <p:spPr>
          <a:xfrm>
            <a:off x="4873825" y="443750"/>
            <a:ext cx="2162175" cy="1457325"/>
          </a:xfrm>
          <a:prstGeom prst="rect">
            <a:avLst/>
          </a:prstGeom>
          <a:noFill/>
          <a:ln>
            <a:noFill/>
          </a:ln>
        </p:spPr>
      </p:pic>
      <p:pic>
        <p:nvPicPr>
          <p:cNvPr id="138" name="Google Shape;138;p18"/>
          <p:cNvPicPr preferRelativeResize="0"/>
          <p:nvPr/>
        </p:nvPicPr>
        <p:blipFill>
          <a:blip r:embed="rId5">
            <a:alphaModFix/>
          </a:blip>
          <a:stretch>
            <a:fillRect/>
          </a:stretch>
        </p:blipFill>
        <p:spPr>
          <a:xfrm>
            <a:off x="7970175" y="600913"/>
            <a:ext cx="3476625" cy="1143000"/>
          </a:xfrm>
          <a:prstGeom prst="rect">
            <a:avLst/>
          </a:prstGeom>
          <a:noFill/>
          <a:ln>
            <a:noFill/>
          </a:ln>
        </p:spPr>
      </p:pic>
      <p:sp>
        <p:nvSpPr>
          <p:cNvPr id="139" name="Google Shape;139;p18"/>
          <p:cNvSpPr/>
          <p:nvPr/>
        </p:nvSpPr>
        <p:spPr>
          <a:xfrm>
            <a:off x="3675525" y="993175"/>
            <a:ext cx="1045800" cy="35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7036000" y="956225"/>
            <a:ext cx="1045800" cy="35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6">
            <a:alphaModFix/>
          </a:blip>
          <a:stretch>
            <a:fillRect/>
          </a:stretch>
        </p:blipFill>
        <p:spPr>
          <a:xfrm>
            <a:off x="152400" y="2053475"/>
            <a:ext cx="7766587" cy="4652124"/>
          </a:xfrm>
          <a:prstGeom prst="rect">
            <a:avLst/>
          </a:prstGeom>
          <a:noFill/>
          <a:ln>
            <a:noFill/>
          </a:ln>
        </p:spPr>
      </p:pic>
      <p:pic>
        <p:nvPicPr>
          <p:cNvPr id="142" name="Google Shape;142;p18"/>
          <p:cNvPicPr preferRelativeResize="0"/>
          <p:nvPr/>
        </p:nvPicPr>
        <p:blipFill>
          <a:blip r:embed="rId7">
            <a:alphaModFix/>
          </a:blip>
          <a:stretch>
            <a:fillRect/>
          </a:stretch>
        </p:blipFill>
        <p:spPr>
          <a:xfrm>
            <a:off x="8255937" y="2831713"/>
            <a:ext cx="3190875" cy="309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48" name="Google Shape;148;p19"/>
          <p:cNvSpPr/>
          <p:nvPr/>
        </p:nvSpPr>
        <p:spPr>
          <a:xfrm>
            <a:off x="5232375" y="0"/>
            <a:ext cx="4539300" cy="47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2500">
                <a:solidFill>
                  <a:schemeClr val="dk1"/>
                </a:solidFill>
                <a:latin typeface="Calibri"/>
                <a:ea typeface="Calibri"/>
                <a:cs typeface="Calibri"/>
                <a:sym typeface="Calibri"/>
              </a:rPr>
              <a:t>Effect on the betas </a:t>
            </a:r>
            <a:endParaRPr b="0" sz="2500" cap="none">
              <a:solidFill>
                <a:schemeClr val="dk1"/>
              </a:solidFill>
              <a:latin typeface="Calibri"/>
              <a:ea typeface="Calibri"/>
              <a:cs typeface="Calibri"/>
              <a:sym typeface="Calibri"/>
            </a:endParaRPr>
          </a:p>
        </p:txBody>
      </p:sp>
      <p:pic>
        <p:nvPicPr>
          <p:cNvPr id="149" name="Google Shape;149;p19"/>
          <p:cNvPicPr preferRelativeResize="0"/>
          <p:nvPr/>
        </p:nvPicPr>
        <p:blipFill>
          <a:blip r:embed="rId3">
            <a:alphaModFix/>
          </a:blip>
          <a:stretch>
            <a:fillRect/>
          </a:stretch>
        </p:blipFill>
        <p:spPr>
          <a:xfrm>
            <a:off x="152400" y="629400"/>
            <a:ext cx="5867400" cy="3752850"/>
          </a:xfrm>
          <a:prstGeom prst="rect">
            <a:avLst/>
          </a:prstGeom>
          <a:noFill/>
          <a:ln>
            <a:noFill/>
          </a:ln>
        </p:spPr>
      </p:pic>
      <p:pic>
        <p:nvPicPr>
          <p:cNvPr id="150" name="Google Shape;150;p19"/>
          <p:cNvPicPr preferRelativeResize="0"/>
          <p:nvPr/>
        </p:nvPicPr>
        <p:blipFill>
          <a:blip r:embed="rId4">
            <a:alphaModFix/>
          </a:blip>
          <a:stretch>
            <a:fillRect/>
          </a:stretch>
        </p:blipFill>
        <p:spPr>
          <a:xfrm>
            <a:off x="6276800" y="603542"/>
            <a:ext cx="4970924" cy="3156771"/>
          </a:xfrm>
          <a:prstGeom prst="rect">
            <a:avLst/>
          </a:prstGeom>
          <a:noFill/>
          <a:ln>
            <a:noFill/>
          </a:ln>
        </p:spPr>
      </p:pic>
      <p:pic>
        <p:nvPicPr>
          <p:cNvPr id="151" name="Google Shape;151;p19"/>
          <p:cNvPicPr preferRelativeResize="0"/>
          <p:nvPr/>
        </p:nvPicPr>
        <p:blipFill>
          <a:blip r:embed="rId5">
            <a:alphaModFix/>
          </a:blip>
          <a:stretch>
            <a:fillRect/>
          </a:stretch>
        </p:blipFill>
        <p:spPr>
          <a:xfrm>
            <a:off x="6415800" y="3886875"/>
            <a:ext cx="4692937" cy="2818725"/>
          </a:xfrm>
          <a:prstGeom prst="rect">
            <a:avLst/>
          </a:prstGeom>
          <a:noFill/>
          <a:ln>
            <a:noFill/>
          </a:ln>
        </p:spPr>
      </p:pic>
      <p:pic>
        <p:nvPicPr>
          <p:cNvPr id="152" name="Google Shape;152;p19"/>
          <p:cNvPicPr preferRelativeResize="0"/>
          <p:nvPr/>
        </p:nvPicPr>
        <p:blipFill>
          <a:blip r:embed="rId6">
            <a:alphaModFix/>
          </a:blip>
          <a:stretch>
            <a:fillRect/>
          </a:stretch>
        </p:blipFill>
        <p:spPr>
          <a:xfrm>
            <a:off x="1256588" y="4171931"/>
            <a:ext cx="3659026" cy="2533669"/>
          </a:xfrm>
          <a:prstGeom prst="rect">
            <a:avLst/>
          </a:prstGeom>
          <a:noFill/>
          <a:ln>
            <a:noFill/>
          </a:ln>
        </p:spPr>
      </p:pic>
      <p:sp>
        <p:nvSpPr>
          <p:cNvPr id="153" name="Google Shape;153;p19"/>
          <p:cNvSpPr txBox="1"/>
          <p:nvPr/>
        </p:nvSpPr>
        <p:spPr>
          <a:xfrm>
            <a:off x="3018125" y="1404475"/>
            <a:ext cx="18228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4" name="Google Shape;154;p19"/>
          <p:cNvSpPr/>
          <p:nvPr/>
        </p:nvSpPr>
        <p:spPr>
          <a:xfrm>
            <a:off x="3740250" y="1046950"/>
            <a:ext cx="3987300" cy="1247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β1 = 0.9</a:t>
            </a:r>
            <a:endParaRPr sz="2500">
              <a:solidFill>
                <a:schemeClr val="dk1"/>
              </a:solidFill>
              <a:latin typeface="Calibri"/>
              <a:ea typeface="Calibri"/>
              <a:cs typeface="Calibri"/>
              <a:sym typeface="Calibri"/>
            </a:endParaRPr>
          </a:p>
          <a:p>
            <a:pPr indent="0" lvl="0" marL="0" marR="0" rtl="0" algn="ctr">
              <a:spcBef>
                <a:spcPts val="0"/>
              </a:spcBef>
              <a:spcAft>
                <a:spcPts val="0"/>
              </a:spcAft>
              <a:buNone/>
            </a:pPr>
            <a:r>
              <a:rPr lang="es-ES" sz="2500">
                <a:solidFill>
                  <a:schemeClr val="dk1"/>
                </a:solidFill>
                <a:latin typeface="Calibri"/>
                <a:ea typeface="Calibri"/>
                <a:cs typeface="Calibri"/>
                <a:sym typeface="Calibri"/>
              </a:rPr>
              <a:t>β2=0.99</a:t>
            </a:r>
            <a:endParaRPr sz="2500">
              <a:solidFill>
                <a:schemeClr val="dk1"/>
              </a:solidFill>
              <a:latin typeface="Calibri"/>
              <a:ea typeface="Calibri"/>
              <a:cs typeface="Calibri"/>
              <a:sym typeface="Calibri"/>
            </a:endParaRPr>
          </a:p>
          <a:p>
            <a:pPr indent="0" lvl="0" marL="0" marR="0" rtl="0" algn="ctr">
              <a:spcBef>
                <a:spcPts val="0"/>
              </a:spcBef>
              <a:spcAft>
                <a:spcPts val="0"/>
              </a:spcAft>
              <a:buNone/>
            </a:pPr>
            <a:r>
              <a:rPr lang="es-ES" sz="2500">
                <a:solidFill>
                  <a:schemeClr val="dk1"/>
                </a:solidFill>
                <a:latin typeface="Calibri"/>
                <a:ea typeface="Calibri"/>
                <a:cs typeface="Calibri"/>
                <a:sym typeface="Calibri"/>
              </a:rPr>
              <a:t>  lr &lt; 0.001</a:t>
            </a:r>
            <a:endParaRPr sz="2500">
              <a:solidFill>
                <a:schemeClr val="dk1"/>
              </a:solidFill>
              <a:latin typeface="Calibri"/>
              <a:ea typeface="Calibri"/>
              <a:cs typeface="Calibri"/>
              <a:sym typeface="Calibri"/>
            </a:endParaRPr>
          </a:p>
        </p:txBody>
      </p:sp>
      <p:sp>
        <p:nvSpPr>
          <p:cNvPr id="155" name="Google Shape;155;p19"/>
          <p:cNvSpPr/>
          <p:nvPr/>
        </p:nvSpPr>
        <p:spPr>
          <a:xfrm>
            <a:off x="5232375" y="4474863"/>
            <a:ext cx="3987300" cy="101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2500">
                <a:solidFill>
                  <a:schemeClr val="dk1"/>
                </a:solidFill>
                <a:latin typeface="Calibri"/>
                <a:ea typeface="Calibri"/>
                <a:cs typeface="Calibri"/>
                <a:sym typeface="Calibri"/>
              </a:rPr>
              <a:t>β1 &gt; β2</a:t>
            </a:r>
            <a:endParaRPr sz="2500">
              <a:solidFill>
                <a:schemeClr val="dk1"/>
              </a:solidFill>
              <a:latin typeface="Calibri"/>
              <a:ea typeface="Calibri"/>
              <a:cs typeface="Calibri"/>
              <a:sym typeface="Calibri"/>
            </a:endParaRPr>
          </a:p>
        </p:txBody>
      </p:sp>
      <p:sp>
        <p:nvSpPr>
          <p:cNvPr id="156" name="Google Shape;156;p19"/>
          <p:cNvSpPr/>
          <p:nvPr/>
        </p:nvSpPr>
        <p:spPr>
          <a:xfrm>
            <a:off x="8975625" y="4382250"/>
            <a:ext cx="3987300" cy="1014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β1 = 0.01</a:t>
            </a:r>
            <a:endParaRPr sz="2500">
              <a:solidFill>
                <a:schemeClr val="dk1"/>
              </a:solidFill>
              <a:latin typeface="Calibri"/>
              <a:ea typeface="Calibri"/>
              <a:cs typeface="Calibri"/>
              <a:sym typeface="Calibri"/>
            </a:endParaRPr>
          </a:p>
          <a:p>
            <a:pPr indent="0" lvl="0" marL="0" marR="0" rtl="0" algn="ctr">
              <a:spcBef>
                <a:spcPts val="0"/>
              </a:spcBef>
              <a:spcAft>
                <a:spcPts val="0"/>
              </a:spcAft>
              <a:buNone/>
            </a:pPr>
            <a:r>
              <a:rPr lang="es-ES" sz="2500">
                <a:solidFill>
                  <a:schemeClr val="dk1"/>
                </a:solidFill>
                <a:latin typeface="Calibri"/>
                <a:ea typeface="Calibri"/>
                <a:cs typeface="Calibri"/>
                <a:sym typeface="Calibri"/>
              </a:rPr>
              <a:t>β2= 0.01</a:t>
            </a:r>
            <a:endParaRPr sz="2500">
              <a:solidFill>
                <a:schemeClr val="dk1"/>
              </a:solidFill>
              <a:latin typeface="Calibri"/>
              <a:ea typeface="Calibri"/>
              <a:cs typeface="Calibri"/>
              <a:sym typeface="Calibri"/>
            </a:endParaRPr>
          </a:p>
        </p:txBody>
      </p:sp>
      <p:sp>
        <p:nvSpPr>
          <p:cNvPr id="157" name="Google Shape;157;p19"/>
          <p:cNvSpPr/>
          <p:nvPr/>
        </p:nvSpPr>
        <p:spPr>
          <a:xfrm>
            <a:off x="9219675" y="903775"/>
            <a:ext cx="3987300" cy="1247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β1 = 0.9</a:t>
            </a:r>
            <a:endParaRPr sz="2500">
              <a:solidFill>
                <a:schemeClr val="dk1"/>
              </a:solidFill>
              <a:latin typeface="Calibri"/>
              <a:ea typeface="Calibri"/>
              <a:cs typeface="Calibri"/>
              <a:sym typeface="Calibri"/>
            </a:endParaRPr>
          </a:p>
          <a:p>
            <a:pPr indent="0" lvl="0" marL="0" marR="0" rtl="0" algn="ctr">
              <a:spcBef>
                <a:spcPts val="0"/>
              </a:spcBef>
              <a:spcAft>
                <a:spcPts val="0"/>
              </a:spcAft>
              <a:buNone/>
            </a:pPr>
            <a:r>
              <a:rPr lang="es-ES" sz="2500">
                <a:solidFill>
                  <a:schemeClr val="dk1"/>
                </a:solidFill>
                <a:latin typeface="Calibri"/>
                <a:ea typeface="Calibri"/>
                <a:cs typeface="Calibri"/>
                <a:sym typeface="Calibri"/>
              </a:rPr>
              <a:t>β2= 0.99</a:t>
            </a:r>
            <a:endParaRPr sz="2500">
              <a:solidFill>
                <a:schemeClr val="dk1"/>
              </a:solidFill>
              <a:latin typeface="Calibri"/>
              <a:ea typeface="Calibri"/>
              <a:cs typeface="Calibri"/>
              <a:sym typeface="Calibri"/>
            </a:endParaRPr>
          </a:p>
          <a:p>
            <a:pPr indent="0" lvl="0" marL="0" marR="0" rtl="0" algn="ctr">
              <a:spcBef>
                <a:spcPts val="0"/>
              </a:spcBef>
              <a:spcAft>
                <a:spcPts val="0"/>
              </a:spcAft>
              <a:buNone/>
            </a:pPr>
            <a:r>
              <a:rPr lang="es-ES" sz="2500">
                <a:solidFill>
                  <a:schemeClr val="dk1"/>
                </a:solidFill>
                <a:latin typeface="Calibri"/>
                <a:ea typeface="Calibri"/>
                <a:cs typeface="Calibri"/>
                <a:sym typeface="Calibri"/>
              </a:rPr>
              <a:t> lr = 0.001</a:t>
            </a:r>
            <a:endParaRPr sz="2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0"/>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63" name="Google Shape;163;p20"/>
          <p:cNvSpPr/>
          <p:nvPr/>
        </p:nvSpPr>
        <p:spPr>
          <a:xfrm>
            <a:off x="356476" y="705650"/>
            <a:ext cx="32421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a:solidFill>
                  <a:schemeClr val="accent5"/>
                </a:solidFill>
                <a:latin typeface="Calibri"/>
                <a:ea typeface="Calibri"/>
                <a:cs typeface="Calibri"/>
                <a:sym typeface="Calibri"/>
              </a:rPr>
              <a:t>Adadelta</a:t>
            </a:r>
            <a:endParaRPr b="1" sz="5400" cap="none">
              <a:solidFill>
                <a:schemeClr val="accent5"/>
              </a:solidFill>
              <a:latin typeface="Calibri"/>
              <a:ea typeface="Calibri"/>
              <a:cs typeface="Calibri"/>
              <a:sym typeface="Calibri"/>
            </a:endParaRPr>
          </a:p>
        </p:txBody>
      </p:sp>
      <p:sp>
        <p:nvSpPr>
          <p:cNvPr id="164" name="Google Shape;164;p20"/>
          <p:cNvSpPr txBox="1"/>
          <p:nvPr/>
        </p:nvSpPr>
        <p:spPr>
          <a:xfrm>
            <a:off x="65325" y="1916575"/>
            <a:ext cx="11691300" cy="2739300"/>
          </a:xfrm>
          <a:prstGeom prst="rect">
            <a:avLst/>
          </a:prstGeom>
          <a:noFill/>
          <a:ln>
            <a:noFill/>
          </a:ln>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lang="es-ES" sz="1500">
                <a:solidFill>
                  <a:schemeClr val="dk1"/>
                </a:solidFill>
                <a:latin typeface="Calibri"/>
                <a:ea typeface="Calibri"/>
                <a:cs typeface="Calibri"/>
                <a:sym typeface="Calibri"/>
              </a:rPr>
              <a:t>Adadelta is a more robust extension of Adagrad that adapts learning rates based on a moving window of gradient updates, instead of accumulating all past gradients. This way, Adadelta continues learning even when many updates have been done, the </a:t>
            </a:r>
            <a:r>
              <a:rPr lang="es-ES" sz="1500">
                <a:solidFill>
                  <a:schemeClr val="dk1"/>
                </a:solidFill>
                <a:latin typeface="Calibri"/>
                <a:ea typeface="Calibri"/>
                <a:cs typeface="Calibri"/>
                <a:sym typeface="Calibri"/>
              </a:rPr>
              <a:t>recommended</a:t>
            </a:r>
            <a:r>
              <a:rPr lang="es-ES" sz="1500">
                <a:solidFill>
                  <a:schemeClr val="dk1"/>
                </a:solidFill>
                <a:latin typeface="Calibri"/>
                <a:ea typeface="Calibri"/>
                <a:cs typeface="Calibri"/>
                <a:sym typeface="Calibri"/>
              </a:rPr>
              <a:t> </a:t>
            </a:r>
            <a:r>
              <a:rPr lang="es-ES" sz="1500">
                <a:solidFill>
                  <a:schemeClr val="dk1"/>
                </a:solidFill>
                <a:latin typeface="Calibri"/>
                <a:ea typeface="Calibri"/>
                <a:cs typeface="Calibri"/>
                <a:sym typeface="Calibri"/>
              </a:rPr>
              <a:t>initialization</a:t>
            </a:r>
            <a:r>
              <a:rPr lang="es-ES" sz="1500">
                <a:solidFill>
                  <a:schemeClr val="dk1"/>
                </a:solidFill>
                <a:latin typeface="Calibri"/>
                <a:ea typeface="Calibri"/>
                <a:cs typeface="Calibri"/>
                <a:sym typeface="Calibri"/>
              </a:rPr>
              <a:t> values for pytorch are the following:</a:t>
            </a:r>
            <a:endParaRPr sz="1200">
              <a:solidFill>
                <a:srgbClr val="262626"/>
              </a:solidFill>
            </a:endParaRPr>
          </a:p>
          <a:p>
            <a:pPr indent="-304800" lvl="0" marL="457200" rtl="0" algn="l">
              <a:lnSpc>
                <a:spcPct val="115000"/>
              </a:lnSpc>
              <a:spcBef>
                <a:spcPts val="1800"/>
              </a:spcBef>
              <a:spcAft>
                <a:spcPts val="0"/>
              </a:spcAft>
              <a:buClr>
                <a:srgbClr val="262626"/>
              </a:buClr>
              <a:buSzPts val="1200"/>
              <a:buChar char="-"/>
            </a:pPr>
            <a:r>
              <a:rPr lang="es-ES" sz="1200">
                <a:solidFill>
                  <a:srgbClr val="262626"/>
                </a:solidFill>
              </a:rPr>
              <a:t>rho (</a:t>
            </a:r>
            <a:r>
              <a:rPr i="1" lang="es-ES" sz="1200" u="sng">
                <a:solidFill>
                  <a:srgbClr val="EE4C2C"/>
                </a:solidFill>
                <a:hlinkClick r:id="rId3"/>
              </a:rPr>
              <a:t>float</a:t>
            </a:r>
            <a:r>
              <a:rPr i="1" lang="es-ES" sz="1200">
                <a:solidFill>
                  <a:srgbClr val="262626"/>
                </a:solidFill>
              </a:rPr>
              <a:t>, optional</a:t>
            </a:r>
            <a:r>
              <a:rPr lang="es-ES" sz="1200">
                <a:solidFill>
                  <a:srgbClr val="262626"/>
                </a:solidFill>
              </a:rPr>
              <a:t>) – coefficient used for computing a running average of squared gradients (default: 0.9)</a:t>
            </a:r>
            <a:endParaRPr sz="1200">
              <a:solidFill>
                <a:srgbClr val="262626"/>
              </a:solidFill>
            </a:endParaRPr>
          </a:p>
          <a:p>
            <a:pPr indent="-304800" lvl="0" marL="457200" rtl="0" algn="l">
              <a:lnSpc>
                <a:spcPct val="115000"/>
              </a:lnSpc>
              <a:spcBef>
                <a:spcPts val="0"/>
              </a:spcBef>
              <a:spcAft>
                <a:spcPts val="0"/>
              </a:spcAft>
              <a:buClr>
                <a:srgbClr val="262626"/>
              </a:buClr>
              <a:buSzPts val="1200"/>
              <a:buChar char="-"/>
            </a:pPr>
            <a:r>
              <a:rPr lang="es-ES" sz="1200">
                <a:solidFill>
                  <a:srgbClr val="262626"/>
                </a:solidFill>
              </a:rPr>
              <a:t>eps (</a:t>
            </a:r>
            <a:r>
              <a:rPr i="1" lang="es-ES" sz="1200" u="sng">
                <a:solidFill>
                  <a:srgbClr val="EE4C2C"/>
                </a:solidFill>
                <a:hlinkClick r:id="rId4"/>
              </a:rPr>
              <a:t>float</a:t>
            </a:r>
            <a:r>
              <a:rPr i="1" lang="es-ES" sz="1200">
                <a:solidFill>
                  <a:srgbClr val="262626"/>
                </a:solidFill>
              </a:rPr>
              <a:t>, optional</a:t>
            </a:r>
            <a:r>
              <a:rPr lang="es-ES" sz="1200">
                <a:solidFill>
                  <a:srgbClr val="262626"/>
                </a:solidFill>
              </a:rPr>
              <a:t>) – term added to the denominator to improve numerical stability (default: 1e-6)</a:t>
            </a:r>
            <a:endParaRPr sz="1200">
              <a:solidFill>
                <a:srgbClr val="262626"/>
              </a:solidFill>
            </a:endParaRPr>
          </a:p>
          <a:p>
            <a:pPr indent="-304800" lvl="0" marL="457200" rtl="0" algn="l">
              <a:lnSpc>
                <a:spcPct val="115000"/>
              </a:lnSpc>
              <a:spcBef>
                <a:spcPts val="0"/>
              </a:spcBef>
              <a:spcAft>
                <a:spcPts val="0"/>
              </a:spcAft>
              <a:buClr>
                <a:srgbClr val="262626"/>
              </a:buClr>
              <a:buSzPts val="1200"/>
              <a:buChar char="-"/>
            </a:pPr>
            <a:r>
              <a:rPr lang="es-ES" sz="1200">
                <a:solidFill>
                  <a:srgbClr val="262626"/>
                </a:solidFill>
              </a:rPr>
              <a:t>lr (</a:t>
            </a:r>
            <a:r>
              <a:rPr i="1" lang="es-ES" sz="1200" u="sng">
                <a:solidFill>
                  <a:srgbClr val="EE4C2C"/>
                </a:solidFill>
                <a:hlinkClick r:id="rId5"/>
              </a:rPr>
              <a:t>float</a:t>
            </a:r>
            <a:r>
              <a:rPr i="1" lang="es-ES" sz="1200">
                <a:solidFill>
                  <a:srgbClr val="262626"/>
                </a:solidFill>
              </a:rPr>
              <a:t>, optional</a:t>
            </a:r>
            <a:r>
              <a:rPr lang="es-ES" sz="1200">
                <a:solidFill>
                  <a:srgbClr val="262626"/>
                </a:solidFill>
              </a:rPr>
              <a:t>) – coefficient that scale delta before it is applied to the parameters (default: 1.0)</a:t>
            </a:r>
            <a:endParaRPr sz="1200">
              <a:solidFill>
                <a:srgbClr val="262626"/>
              </a:solidFill>
            </a:endParaRPr>
          </a:p>
          <a:p>
            <a:pPr indent="-304800" lvl="0" marL="457200" rtl="0" algn="l">
              <a:lnSpc>
                <a:spcPct val="115000"/>
              </a:lnSpc>
              <a:spcBef>
                <a:spcPts val="0"/>
              </a:spcBef>
              <a:spcAft>
                <a:spcPts val="0"/>
              </a:spcAft>
              <a:buClr>
                <a:srgbClr val="262626"/>
              </a:buClr>
              <a:buSzPts val="1200"/>
              <a:buChar char="-"/>
            </a:pPr>
            <a:r>
              <a:rPr lang="es-ES" sz="1200">
                <a:solidFill>
                  <a:srgbClr val="262626"/>
                </a:solidFill>
              </a:rPr>
              <a:t>weight_decay (</a:t>
            </a:r>
            <a:r>
              <a:rPr i="1" lang="es-ES" sz="1200" u="sng">
                <a:solidFill>
                  <a:srgbClr val="EE4C2C"/>
                </a:solidFill>
                <a:hlinkClick r:id="rId6"/>
              </a:rPr>
              <a:t>float</a:t>
            </a:r>
            <a:r>
              <a:rPr i="1" lang="es-ES" sz="1200">
                <a:solidFill>
                  <a:srgbClr val="262626"/>
                </a:solidFill>
              </a:rPr>
              <a:t>, optional</a:t>
            </a:r>
            <a:r>
              <a:rPr lang="es-ES" sz="1200">
                <a:solidFill>
                  <a:srgbClr val="262626"/>
                </a:solidFill>
              </a:rPr>
              <a:t>) – weight decay (L2 penalty) (default: 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1"/>
          <p:cNvSpPr txBox="1"/>
          <p:nvPr/>
        </p:nvSpPr>
        <p:spPr>
          <a:xfrm>
            <a:off x="2971800" y="1690650"/>
            <a:ext cx="6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t>We tested Adadelta changing rho between 0.01 and 0.9 (recommendation):</a:t>
            </a:r>
            <a:endParaRPr/>
          </a:p>
        </p:txBody>
      </p:sp>
      <p:sp>
        <p:nvSpPr>
          <p:cNvPr id="170" name="Google Shape;170;p21"/>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71" name="Google Shape;171;p21"/>
          <p:cNvSpPr/>
          <p:nvPr/>
        </p:nvSpPr>
        <p:spPr>
          <a:xfrm>
            <a:off x="356476" y="705650"/>
            <a:ext cx="32421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a:solidFill>
                  <a:schemeClr val="accent5"/>
                </a:solidFill>
                <a:latin typeface="Calibri"/>
                <a:ea typeface="Calibri"/>
                <a:cs typeface="Calibri"/>
                <a:sym typeface="Calibri"/>
              </a:rPr>
              <a:t>Adadelta</a:t>
            </a:r>
            <a:endParaRPr b="1" sz="5400" cap="none">
              <a:solidFill>
                <a:schemeClr val="accent5"/>
              </a:solidFill>
              <a:latin typeface="Calibri"/>
              <a:ea typeface="Calibri"/>
              <a:cs typeface="Calibri"/>
              <a:sym typeface="Calibri"/>
            </a:endParaRPr>
          </a:p>
        </p:txBody>
      </p:sp>
      <p:sp>
        <p:nvSpPr>
          <p:cNvPr id="172" name="Google Shape;172;p21"/>
          <p:cNvSpPr txBox="1"/>
          <p:nvPr/>
        </p:nvSpPr>
        <p:spPr>
          <a:xfrm>
            <a:off x="1084225" y="2644250"/>
            <a:ext cx="7524300" cy="8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1"/>
          <p:cNvPicPr preferRelativeResize="0"/>
          <p:nvPr/>
        </p:nvPicPr>
        <p:blipFill>
          <a:blip r:embed="rId3">
            <a:alphaModFix/>
          </a:blip>
          <a:stretch>
            <a:fillRect/>
          </a:stretch>
        </p:blipFill>
        <p:spPr>
          <a:xfrm>
            <a:off x="492050" y="2278475"/>
            <a:ext cx="4234250" cy="3276175"/>
          </a:xfrm>
          <a:prstGeom prst="rect">
            <a:avLst/>
          </a:prstGeom>
          <a:noFill/>
          <a:ln>
            <a:noFill/>
          </a:ln>
        </p:spPr>
      </p:pic>
      <p:pic>
        <p:nvPicPr>
          <p:cNvPr id="174" name="Google Shape;174;p21"/>
          <p:cNvPicPr preferRelativeResize="0"/>
          <p:nvPr/>
        </p:nvPicPr>
        <p:blipFill>
          <a:blip r:embed="rId4">
            <a:alphaModFix/>
          </a:blip>
          <a:stretch>
            <a:fillRect/>
          </a:stretch>
        </p:blipFill>
        <p:spPr>
          <a:xfrm>
            <a:off x="6377700" y="2278475"/>
            <a:ext cx="4234250" cy="3276175"/>
          </a:xfrm>
          <a:prstGeom prst="rect">
            <a:avLst/>
          </a:prstGeom>
          <a:noFill/>
          <a:ln>
            <a:noFill/>
          </a:ln>
        </p:spPr>
      </p:pic>
      <p:sp>
        <p:nvSpPr>
          <p:cNvPr id="175" name="Google Shape;175;p21"/>
          <p:cNvSpPr txBox="1"/>
          <p:nvPr/>
        </p:nvSpPr>
        <p:spPr>
          <a:xfrm>
            <a:off x="1084225" y="5802875"/>
            <a:ext cx="95277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t>As we can see there is not much difference between one case and the other, there’s more loss when rho=0.01, but the accuracy is 99% in both cases. So we can </a:t>
            </a:r>
            <a:r>
              <a:rPr lang="es-ES"/>
              <a:t>assume</a:t>
            </a:r>
            <a:r>
              <a:rPr lang="es-ES"/>
              <a:t> Adadelta is so robust that can adapt its parameters properly.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