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openxmlformats.org/officeDocument/2006/relationships/custom-properties" Target="/docProps/custom.xml" Id="R64201c5213bb4492"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8"/>
  </p:notesMasterIdLst>
  <p:handoutMasterIdLst>
    <p:handoutMasterId r:id="rId29"/>
  </p:handoutMasterIdLst>
  <p:sldIdLst>
    <p:sldId id="256" r:id="rId2"/>
    <p:sldId id="296" r:id="rId3"/>
    <p:sldId id="264" r:id="rId4"/>
    <p:sldId id="286" r:id="rId5"/>
    <p:sldId id="297" r:id="rId6"/>
    <p:sldId id="298" r:id="rId7"/>
    <p:sldId id="299" r:id="rId8"/>
    <p:sldId id="309" r:id="rId9"/>
    <p:sldId id="267" r:id="rId10"/>
    <p:sldId id="300" r:id="rId11"/>
    <p:sldId id="301" r:id="rId12"/>
    <p:sldId id="310" r:id="rId13"/>
    <p:sldId id="279" r:id="rId14"/>
    <p:sldId id="303" r:id="rId15"/>
    <p:sldId id="302" r:id="rId16"/>
    <p:sldId id="280" r:id="rId17"/>
    <p:sldId id="304" r:id="rId18"/>
    <p:sldId id="305" r:id="rId19"/>
    <p:sldId id="306" r:id="rId20"/>
    <p:sldId id="307" r:id="rId21"/>
    <p:sldId id="308" r:id="rId22"/>
    <p:sldId id="311" r:id="rId23"/>
    <p:sldId id="312" r:id="rId24"/>
    <p:sldId id="313" r:id="rId25"/>
    <p:sldId id="314" r:id="rId26"/>
    <p:sldId id="259" r:id="rId27"/>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15" autoAdjust="0"/>
  </p:normalViewPr>
  <p:slideViewPr>
    <p:cSldViewPr>
      <p:cViewPr varScale="1">
        <p:scale>
          <a:sx n="112" d="100"/>
          <a:sy n="112" d="100"/>
        </p:scale>
        <p:origin x="1506" y="7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8F225C-4585-4F69-80C6-5076E65B31AA}" type="datetimeFigureOut">
              <a:rPr lang="es-ES" smtClean="0"/>
              <a:t>28/09/2016</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4AB16B-9407-455C-A6D9-3380EB2E657B}" type="slidenum">
              <a:rPr lang="es-ES" smtClean="0"/>
              <a:t>‹Nº›</a:t>
            </a:fld>
            <a:endParaRPr lang="es-ES"/>
          </a:p>
        </p:txBody>
      </p:sp>
    </p:spTree>
    <p:extLst>
      <p:ext uri="{BB962C8B-B14F-4D97-AF65-F5344CB8AC3E}">
        <p14:creationId xmlns:p14="http://schemas.microsoft.com/office/powerpoint/2010/main" val="1640025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6556F-3DF1-4E74-A5AE-53F175BE0B56}" type="datetimeFigureOut">
              <a:rPr lang="es-ES" smtClean="0"/>
              <a:t>28/09/2016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05785A-1630-4364-AC6D-E614E60F34DA}" type="slidenum">
              <a:rPr lang="es-ES" smtClean="0"/>
              <a:t>‹Nº›</a:t>
            </a:fld>
            <a:endParaRPr lang="es-ES"/>
          </a:p>
        </p:txBody>
      </p:sp>
    </p:spTree>
    <p:extLst>
      <p:ext uri="{BB962C8B-B14F-4D97-AF65-F5344CB8AC3E}">
        <p14:creationId xmlns:p14="http://schemas.microsoft.com/office/powerpoint/2010/main" val="178437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http://vimeo.com/109057651</a:t>
            </a:r>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a:t>
            </a:fld>
            <a:endParaRPr lang="es-ES"/>
          </a:p>
        </p:txBody>
      </p:sp>
    </p:spTree>
    <p:extLst>
      <p:ext uri="{BB962C8B-B14F-4D97-AF65-F5344CB8AC3E}">
        <p14:creationId xmlns:p14="http://schemas.microsoft.com/office/powerpoint/2010/main" val="3461303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16</a:t>
            </a:fld>
            <a:endParaRPr lang="es-ES"/>
          </a:p>
        </p:txBody>
      </p:sp>
    </p:spTree>
    <p:extLst>
      <p:ext uri="{BB962C8B-B14F-4D97-AF65-F5344CB8AC3E}">
        <p14:creationId xmlns:p14="http://schemas.microsoft.com/office/powerpoint/2010/main" val="385000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17</a:t>
            </a:fld>
            <a:endParaRPr lang="es-ES"/>
          </a:p>
        </p:txBody>
      </p:sp>
    </p:spTree>
    <p:extLst>
      <p:ext uri="{BB962C8B-B14F-4D97-AF65-F5344CB8AC3E}">
        <p14:creationId xmlns:p14="http://schemas.microsoft.com/office/powerpoint/2010/main" val="91471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18</a:t>
            </a:fld>
            <a:endParaRPr lang="es-ES"/>
          </a:p>
        </p:txBody>
      </p:sp>
    </p:spTree>
    <p:extLst>
      <p:ext uri="{BB962C8B-B14F-4D97-AF65-F5344CB8AC3E}">
        <p14:creationId xmlns:p14="http://schemas.microsoft.com/office/powerpoint/2010/main" val="2818803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19</a:t>
            </a:fld>
            <a:endParaRPr lang="es-ES"/>
          </a:p>
        </p:txBody>
      </p:sp>
    </p:spTree>
    <p:extLst>
      <p:ext uri="{BB962C8B-B14F-4D97-AF65-F5344CB8AC3E}">
        <p14:creationId xmlns:p14="http://schemas.microsoft.com/office/powerpoint/2010/main" val="340045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20</a:t>
            </a:fld>
            <a:endParaRPr lang="es-ES"/>
          </a:p>
        </p:txBody>
      </p:sp>
    </p:spTree>
    <p:extLst>
      <p:ext uri="{BB962C8B-B14F-4D97-AF65-F5344CB8AC3E}">
        <p14:creationId xmlns:p14="http://schemas.microsoft.com/office/powerpoint/2010/main" val="119624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21</a:t>
            </a:fld>
            <a:endParaRPr lang="es-ES"/>
          </a:p>
        </p:txBody>
      </p:sp>
    </p:spTree>
    <p:extLst>
      <p:ext uri="{BB962C8B-B14F-4D97-AF65-F5344CB8AC3E}">
        <p14:creationId xmlns:p14="http://schemas.microsoft.com/office/powerpoint/2010/main" val="418798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22</a:t>
            </a:fld>
            <a:endParaRPr lang="es-ES"/>
          </a:p>
        </p:txBody>
      </p:sp>
    </p:spTree>
    <p:extLst>
      <p:ext uri="{BB962C8B-B14F-4D97-AF65-F5344CB8AC3E}">
        <p14:creationId xmlns:p14="http://schemas.microsoft.com/office/powerpoint/2010/main" val="395234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23</a:t>
            </a:fld>
            <a:endParaRPr lang="es-ES"/>
          </a:p>
        </p:txBody>
      </p:sp>
    </p:spTree>
    <p:extLst>
      <p:ext uri="{BB962C8B-B14F-4D97-AF65-F5344CB8AC3E}">
        <p14:creationId xmlns:p14="http://schemas.microsoft.com/office/powerpoint/2010/main" val="570315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24</a:t>
            </a:fld>
            <a:endParaRPr lang="es-ES"/>
          </a:p>
        </p:txBody>
      </p:sp>
    </p:spTree>
    <p:extLst>
      <p:ext uri="{BB962C8B-B14F-4D97-AF65-F5344CB8AC3E}">
        <p14:creationId xmlns:p14="http://schemas.microsoft.com/office/powerpoint/2010/main" val="403536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25</a:t>
            </a:fld>
            <a:endParaRPr lang="es-ES"/>
          </a:p>
        </p:txBody>
      </p:sp>
    </p:spTree>
    <p:extLst>
      <p:ext uri="{BB962C8B-B14F-4D97-AF65-F5344CB8AC3E}">
        <p14:creationId xmlns:p14="http://schemas.microsoft.com/office/powerpoint/2010/main" val="29086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2</a:t>
            </a:fld>
            <a:endParaRPr lang="es-ES"/>
          </a:p>
        </p:txBody>
      </p:sp>
    </p:spTree>
    <p:extLst>
      <p:ext uri="{BB962C8B-B14F-4D97-AF65-F5344CB8AC3E}">
        <p14:creationId xmlns:p14="http://schemas.microsoft.com/office/powerpoint/2010/main" val="255285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3</a:t>
            </a:fld>
            <a:endParaRPr lang="es-ES"/>
          </a:p>
        </p:txBody>
      </p:sp>
    </p:spTree>
    <p:extLst>
      <p:ext uri="{BB962C8B-B14F-4D97-AF65-F5344CB8AC3E}">
        <p14:creationId xmlns:p14="http://schemas.microsoft.com/office/powerpoint/2010/main" val="3004604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8</a:t>
            </a:fld>
            <a:endParaRPr lang="es-ES"/>
          </a:p>
        </p:txBody>
      </p:sp>
    </p:spTree>
    <p:extLst>
      <p:ext uri="{BB962C8B-B14F-4D97-AF65-F5344CB8AC3E}">
        <p14:creationId xmlns:p14="http://schemas.microsoft.com/office/powerpoint/2010/main" val="116149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9</a:t>
            </a:fld>
            <a:endParaRPr lang="es-ES"/>
          </a:p>
        </p:txBody>
      </p:sp>
    </p:spTree>
    <p:extLst>
      <p:ext uri="{BB962C8B-B14F-4D97-AF65-F5344CB8AC3E}">
        <p14:creationId xmlns:p14="http://schemas.microsoft.com/office/powerpoint/2010/main" val="385000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12</a:t>
            </a:fld>
            <a:endParaRPr lang="es-ES"/>
          </a:p>
        </p:txBody>
      </p:sp>
    </p:spTree>
    <p:extLst>
      <p:ext uri="{BB962C8B-B14F-4D97-AF65-F5344CB8AC3E}">
        <p14:creationId xmlns:p14="http://schemas.microsoft.com/office/powerpoint/2010/main" val="296127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13</a:t>
            </a:fld>
            <a:endParaRPr lang="es-ES"/>
          </a:p>
        </p:txBody>
      </p:sp>
    </p:spTree>
    <p:extLst>
      <p:ext uri="{BB962C8B-B14F-4D97-AF65-F5344CB8AC3E}">
        <p14:creationId xmlns:p14="http://schemas.microsoft.com/office/powerpoint/2010/main" val="38500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14</a:t>
            </a:fld>
            <a:endParaRPr lang="es-ES"/>
          </a:p>
        </p:txBody>
      </p:sp>
    </p:spTree>
    <p:extLst>
      <p:ext uri="{BB962C8B-B14F-4D97-AF65-F5344CB8AC3E}">
        <p14:creationId xmlns:p14="http://schemas.microsoft.com/office/powerpoint/2010/main" val="253087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05785A-1630-4364-AC6D-E614E60F34DA}" type="slidenum">
              <a:rPr lang="es-ES" smtClean="0"/>
              <a:t>15</a:t>
            </a:fld>
            <a:endParaRPr lang="es-ES"/>
          </a:p>
        </p:txBody>
      </p:sp>
    </p:spTree>
    <p:extLst>
      <p:ext uri="{BB962C8B-B14F-4D97-AF65-F5344CB8AC3E}">
        <p14:creationId xmlns:p14="http://schemas.microsoft.com/office/powerpoint/2010/main" val="4290763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eño personalizado">
    <p:bg>
      <p:bgRef idx="1001">
        <a:schemeClr val="bg2"/>
      </p:bgRef>
    </p:bg>
    <p:spTree>
      <p:nvGrpSpPr>
        <p:cNvPr id="1" name=""/>
        <p:cNvGrpSpPr/>
        <p:nvPr/>
      </p:nvGrpSpPr>
      <p:grpSpPr>
        <a:xfrm>
          <a:off x="0" y="0"/>
          <a:ext cx="0" cy="0"/>
          <a:chOff x="0" y="0"/>
          <a:chExt cx="0" cy="0"/>
        </a:xfrm>
      </p:grpSpPr>
      <p:pic>
        <p:nvPicPr>
          <p:cNvPr id="3074" name="Picture 2" descr="C:\Users\jplazalain002\Telefónica Digital\Sinfonier\Branding\Logos\Sinfonier_Lar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1075" y="545604"/>
            <a:ext cx="7181850" cy="20193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userDrawn="1"/>
        </p:nvSpPr>
        <p:spPr>
          <a:xfrm>
            <a:off x="2415865" y="2084112"/>
            <a:ext cx="4661892" cy="400110"/>
          </a:xfrm>
          <a:prstGeom prst="rect">
            <a:avLst/>
          </a:prstGeom>
        </p:spPr>
        <p:txBody>
          <a:bodyPr wrap="square">
            <a:spAutoFit/>
          </a:bodyPr>
          <a:lstStyle/>
          <a:p>
            <a:r>
              <a:rPr lang="en-US" sz="2000" b="0" i="0" kern="1200" dirty="0" smtClean="0">
                <a:solidFill>
                  <a:schemeClr val="tx2"/>
                </a:solidFill>
                <a:effectLst/>
                <a:latin typeface="+mn-lt"/>
                <a:ea typeface="+mn-ea"/>
                <a:cs typeface="+mn-cs"/>
              </a:rPr>
              <a:t>Storm Builder for Security Intelligence</a:t>
            </a:r>
            <a:endParaRPr lang="en-US" sz="2000" b="0" i="0" kern="1200" dirty="0">
              <a:solidFill>
                <a:schemeClr val="tx2"/>
              </a:solidFill>
              <a:effectLst/>
              <a:latin typeface="+mn-lt"/>
              <a:ea typeface="+mn-ea"/>
              <a:cs typeface="+mn-cs"/>
            </a:endParaRPr>
          </a:p>
        </p:txBody>
      </p:sp>
      <p:sp>
        <p:nvSpPr>
          <p:cNvPr id="9" name="8 Rectángulo"/>
          <p:cNvSpPr/>
          <p:nvPr userDrawn="1"/>
        </p:nvSpPr>
        <p:spPr>
          <a:xfrm>
            <a:off x="0" y="6093296"/>
            <a:ext cx="9144000" cy="76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 name="4 Grupo"/>
          <p:cNvGrpSpPr/>
          <p:nvPr userDrawn="1"/>
        </p:nvGrpSpPr>
        <p:grpSpPr>
          <a:xfrm>
            <a:off x="3169571" y="6344843"/>
            <a:ext cx="2804858" cy="261610"/>
            <a:chOff x="3419872" y="6486581"/>
            <a:chExt cx="2804858" cy="261610"/>
          </a:xfrm>
        </p:grpSpPr>
        <p:sp>
          <p:nvSpPr>
            <p:cNvPr id="6" name="5 CuadroTexto"/>
            <p:cNvSpPr txBox="1"/>
            <p:nvPr userDrawn="1"/>
          </p:nvSpPr>
          <p:spPr>
            <a:xfrm>
              <a:off x="3419872" y="6486581"/>
              <a:ext cx="1119510" cy="261610"/>
            </a:xfrm>
            <a:prstGeom prst="rect">
              <a:avLst/>
            </a:prstGeom>
            <a:solidFill>
              <a:schemeClr val="accent3">
                <a:lumMod val="50000"/>
              </a:schemeClr>
            </a:solidFill>
          </p:spPr>
          <p:txBody>
            <a:bodyPr wrap="square" rtlCol="0">
              <a:spAutoFit/>
            </a:bodyPr>
            <a:lstStyle/>
            <a:p>
              <a:r>
                <a:rPr lang="es-ES" sz="1100" i="1" dirty="0" smtClean="0">
                  <a:solidFill>
                    <a:schemeClr val="tx1"/>
                  </a:solidFill>
                </a:rPr>
                <a:t>Powered</a:t>
              </a:r>
              <a:r>
                <a:rPr lang="es-ES" sz="1100" i="1" baseline="0" dirty="0" smtClean="0">
                  <a:solidFill>
                    <a:schemeClr val="tx1"/>
                  </a:solidFill>
                </a:rPr>
                <a:t> by:</a:t>
              </a:r>
              <a:endParaRPr lang="es-ES" sz="1100" i="1" dirty="0">
                <a:solidFill>
                  <a:schemeClr val="tx1"/>
                </a:solidFill>
              </a:endParaRPr>
            </a:p>
          </p:txBody>
        </p:sp>
        <p:pic>
          <p:nvPicPr>
            <p:cNvPr id="7" name="Picture 4" descr="C:\Users\jplazalain002\Telefónica Digital\Sinfonier\Branding\Logos\logo_strati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6626" y="6536386"/>
              <a:ext cx="648000" cy="1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jplazalain002\Telefónica Digital\Sinfonier\Branding\Logos\logo_telefonica.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2730" y="6523400"/>
              <a:ext cx="612000" cy="187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4" name="223 Grupo"/>
          <p:cNvGrpSpPr/>
          <p:nvPr userDrawn="1"/>
        </p:nvGrpSpPr>
        <p:grpSpPr>
          <a:xfrm>
            <a:off x="-12700" y="3501008"/>
            <a:ext cx="9156916" cy="2592288"/>
            <a:chOff x="0" y="908720"/>
            <a:chExt cx="9156916" cy="2592288"/>
          </a:xfrm>
        </p:grpSpPr>
        <p:sp>
          <p:nvSpPr>
            <p:cNvPr id="225" name="224 Rectángulo"/>
            <p:cNvSpPr/>
            <p:nvPr userDrawn="1"/>
          </p:nvSpPr>
          <p:spPr>
            <a:xfrm>
              <a:off x="0" y="908720"/>
              <a:ext cx="9156916" cy="2592288"/>
            </a:xfrm>
            <a:prstGeom prst="rect">
              <a:avLst/>
            </a:prstGeom>
            <a:solidFill>
              <a:srgbClr val="B3D4F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26" name="225 Redondear rectángulo de esquina del mismo lado"/>
            <p:cNvSpPr/>
            <p:nvPr userDrawn="1"/>
          </p:nvSpPr>
          <p:spPr>
            <a:xfrm>
              <a:off x="249169" y="1268760"/>
              <a:ext cx="2751181" cy="1872208"/>
            </a:xfrm>
            <a:prstGeom prst="round2SameRect">
              <a:avLst>
                <a:gd name="adj1" fmla="val 8291"/>
                <a:gd name="adj2" fmla="val 0"/>
              </a:avLst>
            </a:prstGeom>
            <a:solidFill>
              <a:srgbClr val="FFFFFF"/>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27" name="226 Redondear rectángulo de esquina del mismo lado"/>
            <p:cNvSpPr/>
            <p:nvPr userDrawn="1"/>
          </p:nvSpPr>
          <p:spPr>
            <a:xfrm>
              <a:off x="6156176" y="1268760"/>
              <a:ext cx="2751181" cy="1872208"/>
            </a:xfrm>
            <a:prstGeom prst="round2SameRect">
              <a:avLst>
                <a:gd name="adj1" fmla="val 8291"/>
                <a:gd name="adj2" fmla="val 0"/>
              </a:avLst>
            </a:prstGeom>
            <a:solidFill>
              <a:srgbClr val="FFFFFF"/>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28" name="227 Redondear rectángulo de esquina del mismo lado"/>
            <p:cNvSpPr/>
            <p:nvPr userDrawn="1"/>
          </p:nvSpPr>
          <p:spPr>
            <a:xfrm>
              <a:off x="3202867" y="1261631"/>
              <a:ext cx="2751181" cy="1872208"/>
            </a:xfrm>
            <a:prstGeom prst="round2SameRect">
              <a:avLst>
                <a:gd name="adj1" fmla="val 2695"/>
                <a:gd name="adj2" fmla="val 0"/>
              </a:avLst>
            </a:prstGeom>
            <a:solidFill>
              <a:srgbClr val="FFFFFF"/>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29" name="228 Redondear rectángulo de esquina del mismo lado"/>
            <p:cNvSpPr/>
            <p:nvPr userDrawn="1"/>
          </p:nvSpPr>
          <p:spPr>
            <a:xfrm>
              <a:off x="249169" y="1267644"/>
              <a:ext cx="2751181" cy="180020"/>
            </a:xfrm>
            <a:prstGeom prst="round2SameRect">
              <a:avLst>
                <a:gd name="adj1" fmla="val 31482"/>
                <a:gd name="adj2" fmla="val 0"/>
              </a:avLst>
            </a:prstGeom>
            <a:solidFill>
              <a:srgbClr val="2681BB"/>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30" name="229 Redondear rectángulo de esquina del mismo lado"/>
            <p:cNvSpPr/>
            <p:nvPr userDrawn="1"/>
          </p:nvSpPr>
          <p:spPr>
            <a:xfrm>
              <a:off x="3202866" y="1268760"/>
              <a:ext cx="2751181" cy="180020"/>
            </a:xfrm>
            <a:prstGeom prst="round2SameRect">
              <a:avLst>
                <a:gd name="adj1" fmla="val 31482"/>
                <a:gd name="adj2" fmla="val 0"/>
              </a:avLst>
            </a:prstGeom>
            <a:solidFill>
              <a:srgbClr val="2681BB"/>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31" name="230 Redondear rectángulo de esquina del mismo lado"/>
            <p:cNvSpPr/>
            <p:nvPr userDrawn="1"/>
          </p:nvSpPr>
          <p:spPr>
            <a:xfrm>
              <a:off x="6156175" y="1268760"/>
              <a:ext cx="2751181" cy="180020"/>
            </a:xfrm>
            <a:prstGeom prst="round2SameRect">
              <a:avLst>
                <a:gd name="adj1" fmla="val 31482"/>
                <a:gd name="adj2" fmla="val 0"/>
              </a:avLst>
            </a:prstGeom>
            <a:solidFill>
              <a:srgbClr val="2681BB"/>
            </a:solidFill>
            <a:ln w="25400" cap="flat" cmpd="sng" algn="ctr">
              <a:solidFill>
                <a:srgbClr val="2681B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32" name="231 Anillo"/>
            <p:cNvSpPr/>
            <p:nvPr userDrawn="1"/>
          </p:nvSpPr>
          <p:spPr>
            <a:xfrm>
              <a:off x="1121148" y="1556792"/>
              <a:ext cx="792088" cy="792088"/>
            </a:xfrm>
            <a:prstGeom prst="donut">
              <a:avLst>
                <a:gd name="adj" fmla="val 6913"/>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sp>
          <p:nvSpPr>
            <p:cNvPr id="233" name="232 Anillo"/>
            <p:cNvSpPr/>
            <p:nvPr userDrawn="1"/>
          </p:nvSpPr>
          <p:spPr>
            <a:xfrm>
              <a:off x="1763688" y="2369704"/>
              <a:ext cx="535384" cy="535384"/>
            </a:xfrm>
            <a:prstGeom prst="donut">
              <a:avLst>
                <a:gd name="adj" fmla="val 8758"/>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sp>
          <p:nvSpPr>
            <p:cNvPr id="234" name="233 Anillo"/>
            <p:cNvSpPr/>
            <p:nvPr userDrawn="1"/>
          </p:nvSpPr>
          <p:spPr>
            <a:xfrm>
              <a:off x="2183780" y="1685144"/>
              <a:ext cx="535384" cy="535384"/>
            </a:xfrm>
            <a:prstGeom prst="donut">
              <a:avLst>
                <a:gd name="adj" fmla="val 8758"/>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sp>
          <p:nvSpPr>
            <p:cNvPr id="235" name="234 Arco de bloque"/>
            <p:cNvSpPr/>
            <p:nvPr userDrawn="1"/>
          </p:nvSpPr>
          <p:spPr>
            <a:xfrm>
              <a:off x="1121148" y="1560029"/>
              <a:ext cx="792088" cy="767618"/>
            </a:xfrm>
            <a:prstGeom prst="blockArc">
              <a:avLst>
                <a:gd name="adj1" fmla="val 10800000"/>
                <a:gd name="adj2" fmla="val 0"/>
                <a:gd name="adj3" fmla="val 7214"/>
              </a:avLst>
            </a:prstGeom>
            <a:solidFill>
              <a:srgbClr val="78CFB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sp>
          <p:nvSpPr>
            <p:cNvPr id="236" name="235 Arco de bloque"/>
            <p:cNvSpPr/>
            <p:nvPr userDrawn="1"/>
          </p:nvSpPr>
          <p:spPr>
            <a:xfrm rot="4500000">
              <a:off x="2183780" y="1685143"/>
              <a:ext cx="535383" cy="535383"/>
            </a:xfrm>
            <a:prstGeom prst="blockArc">
              <a:avLst>
                <a:gd name="adj1" fmla="val 10800000"/>
                <a:gd name="adj2" fmla="val 4742254"/>
                <a:gd name="adj3" fmla="val 8386"/>
              </a:avLst>
            </a:prstGeom>
            <a:solidFill>
              <a:srgbClr val="EA008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sp>
          <p:nvSpPr>
            <p:cNvPr id="237" name="236 Arco de bloque"/>
            <p:cNvSpPr/>
            <p:nvPr userDrawn="1"/>
          </p:nvSpPr>
          <p:spPr>
            <a:xfrm rot="4500000">
              <a:off x="1763688" y="2369704"/>
              <a:ext cx="535383" cy="535383"/>
            </a:xfrm>
            <a:prstGeom prst="blockArc">
              <a:avLst>
                <a:gd name="adj1" fmla="val 19469971"/>
                <a:gd name="adj2" fmla="val 4742254"/>
                <a:gd name="adj3" fmla="val 8386"/>
              </a:avLst>
            </a:prstGeom>
            <a:solidFill>
              <a:srgbClr val="F57B1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0A5488"/>
                </a:solidFill>
                <a:effectLst/>
                <a:uLnTx/>
                <a:uFillTx/>
                <a:latin typeface="Trebuchet MS"/>
              </a:endParaRPr>
            </a:p>
          </p:txBody>
        </p:sp>
        <p:grpSp>
          <p:nvGrpSpPr>
            <p:cNvPr id="238" name="237 Grupo"/>
            <p:cNvGrpSpPr/>
            <p:nvPr userDrawn="1"/>
          </p:nvGrpSpPr>
          <p:grpSpPr>
            <a:xfrm>
              <a:off x="393924" y="1647846"/>
              <a:ext cx="472008" cy="1179186"/>
              <a:chOff x="393924" y="1647846"/>
              <a:chExt cx="472008" cy="1179186"/>
            </a:xfrm>
          </p:grpSpPr>
          <p:sp>
            <p:nvSpPr>
              <p:cNvPr id="284" name="283 Rectángulo redondeado"/>
              <p:cNvSpPr/>
              <p:nvPr userDrawn="1"/>
            </p:nvSpPr>
            <p:spPr>
              <a:xfrm>
                <a:off x="395536" y="16478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5" name="284 Rectángulo redondeado"/>
              <p:cNvSpPr/>
              <p:nvPr userDrawn="1"/>
            </p:nvSpPr>
            <p:spPr>
              <a:xfrm>
                <a:off x="649908" y="16478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6" name="285 Rectángulo redondeado"/>
              <p:cNvSpPr/>
              <p:nvPr userDrawn="1"/>
            </p:nvSpPr>
            <p:spPr>
              <a:xfrm>
                <a:off x="395536"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7" name="286 Rectángulo redondeado"/>
              <p:cNvSpPr/>
              <p:nvPr userDrawn="1"/>
            </p:nvSpPr>
            <p:spPr>
              <a:xfrm>
                <a:off x="649908"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8" name="287 Rectángulo redondeado"/>
              <p:cNvSpPr/>
              <p:nvPr userDrawn="1"/>
            </p:nvSpPr>
            <p:spPr>
              <a:xfrm>
                <a:off x="395536" y="19526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9" name="288 Rectángulo redondeado"/>
              <p:cNvSpPr/>
              <p:nvPr userDrawn="1"/>
            </p:nvSpPr>
            <p:spPr>
              <a:xfrm>
                <a:off x="649908" y="19526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90" name="289 Rectángulo redondeado"/>
              <p:cNvSpPr/>
              <p:nvPr userDrawn="1"/>
            </p:nvSpPr>
            <p:spPr>
              <a:xfrm>
                <a:off x="393924" y="2564904"/>
                <a:ext cx="47039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91" name="290 Rectángulo redondeado"/>
              <p:cNvSpPr/>
              <p:nvPr userDrawn="1"/>
            </p:nvSpPr>
            <p:spPr>
              <a:xfrm>
                <a:off x="393924" y="2668918"/>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92" name="291 Rectángulo redondeado"/>
              <p:cNvSpPr/>
              <p:nvPr userDrawn="1"/>
            </p:nvSpPr>
            <p:spPr>
              <a:xfrm>
                <a:off x="393924" y="2772931"/>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grpSp>
        <p:grpSp>
          <p:nvGrpSpPr>
            <p:cNvPr id="239" name="238 Grupo"/>
            <p:cNvGrpSpPr/>
            <p:nvPr userDrawn="1"/>
          </p:nvGrpSpPr>
          <p:grpSpPr>
            <a:xfrm>
              <a:off x="3407346" y="1677288"/>
              <a:ext cx="472008" cy="1179186"/>
              <a:chOff x="393924" y="1647846"/>
              <a:chExt cx="472008" cy="1179186"/>
            </a:xfrm>
          </p:grpSpPr>
          <p:sp>
            <p:nvSpPr>
              <p:cNvPr id="275" name="274 Rectángulo redondeado"/>
              <p:cNvSpPr/>
              <p:nvPr userDrawn="1"/>
            </p:nvSpPr>
            <p:spPr>
              <a:xfrm>
                <a:off x="395536" y="16478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6" name="275 Rectángulo redondeado"/>
              <p:cNvSpPr/>
              <p:nvPr userDrawn="1"/>
            </p:nvSpPr>
            <p:spPr>
              <a:xfrm>
                <a:off x="649908" y="16478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7" name="276 Rectángulo redondeado"/>
              <p:cNvSpPr/>
              <p:nvPr userDrawn="1"/>
            </p:nvSpPr>
            <p:spPr>
              <a:xfrm>
                <a:off x="395536"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8" name="277 Rectángulo redondeado"/>
              <p:cNvSpPr/>
              <p:nvPr userDrawn="1"/>
            </p:nvSpPr>
            <p:spPr>
              <a:xfrm>
                <a:off x="649908"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9" name="278 Rectángulo redondeado"/>
              <p:cNvSpPr/>
              <p:nvPr userDrawn="1"/>
            </p:nvSpPr>
            <p:spPr>
              <a:xfrm>
                <a:off x="395536" y="19526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0" name="279 Rectángulo redondeado"/>
              <p:cNvSpPr/>
              <p:nvPr userDrawn="1"/>
            </p:nvSpPr>
            <p:spPr>
              <a:xfrm>
                <a:off x="649908" y="19526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1" name="280 Rectángulo redondeado"/>
              <p:cNvSpPr/>
              <p:nvPr userDrawn="1"/>
            </p:nvSpPr>
            <p:spPr>
              <a:xfrm>
                <a:off x="393924" y="2564904"/>
                <a:ext cx="47039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2" name="281 Rectángulo redondeado"/>
              <p:cNvSpPr/>
              <p:nvPr userDrawn="1"/>
            </p:nvSpPr>
            <p:spPr>
              <a:xfrm>
                <a:off x="393924" y="2668918"/>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83" name="282 Rectángulo redondeado"/>
              <p:cNvSpPr/>
              <p:nvPr userDrawn="1"/>
            </p:nvSpPr>
            <p:spPr>
              <a:xfrm>
                <a:off x="393924" y="2772931"/>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grpSp>
        <p:grpSp>
          <p:nvGrpSpPr>
            <p:cNvPr id="240" name="239 Grupo"/>
            <p:cNvGrpSpPr/>
            <p:nvPr userDrawn="1"/>
          </p:nvGrpSpPr>
          <p:grpSpPr>
            <a:xfrm>
              <a:off x="6372200" y="1677288"/>
              <a:ext cx="472008" cy="1179186"/>
              <a:chOff x="393924" y="1647846"/>
              <a:chExt cx="472008" cy="1179186"/>
            </a:xfrm>
          </p:grpSpPr>
          <p:sp>
            <p:nvSpPr>
              <p:cNvPr id="266" name="265 Rectángulo redondeado"/>
              <p:cNvSpPr/>
              <p:nvPr userDrawn="1"/>
            </p:nvSpPr>
            <p:spPr>
              <a:xfrm>
                <a:off x="395536" y="16478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7" name="266 Rectángulo redondeado"/>
              <p:cNvSpPr/>
              <p:nvPr userDrawn="1"/>
            </p:nvSpPr>
            <p:spPr>
              <a:xfrm>
                <a:off x="649908" y="16478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8" name="267 Rectángulo redondeado"/>
              <p:cNvSpPr/>
              <p:nvPr userDrawn="1"/>
            </p:nvSpPr>
            <p:spPr>
              <a:xfrm>
                <a:off x="395536"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9" name="268 Rectángulo redondeado"/>
              <p:cNvSpPr/>
              <p:nvPr userDrawn="1"/>
            </p:nvSpPr>
            <p:spPr>
              <a:xfrm>
                <a:off x="649908" y="18002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0" name="269 Rectángulo redondeado"/>
              <p:cNvSpPr/>
              <p:nvPr userDrawn="1"/>
            </p:nvSpPr>
            <p:spPr>
              <a:xfrm>
                <a:off x="395536" y="1952646"/>
                <a:ext cx="216024" cy="108202"/>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1" name="270 Rectángulo redondeado"/>
              <p:cNvSpPr/>
              <p:nvPr userDrawn="1"/>
            </p:nvSpPr>
            <p:spPr>
              <a:xfrm>
                <a:off x="649908" y="1952646"/>
                <a:ext cx="216024" cy="108202"/>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2" name="271 Rectángulo redondeado"/>
              <p:cNvSpPr/>
              <p:nvPr userDrawn="1"/>
            </p:nvSpPr>
            <p:spPr>
              <a:xfrm>
                <a:off x="393924" y="2564904"/>
                <a:ext cx="47039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3" name="272 Rectángulo redondeado"/>
              <p:cNvSpPr/>
              <p:nvPr userDrawn="1"/>
            </p:nvSpPr>
            <p:spPr>
              <a:xfrm>
                <a:off x="393924" y="2668918"/>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74" name="273 Rectángulo redondeado"/>
              <p:cNvSpPr/>
              <p:nvPr userDrawn="1"/>
            </p:nvSpPr>
            <p:spPr>
              <a:xfrm>
                <a:off x="393924" y="2772931"/>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grpSp>
        <p:sp>
          <p:nvSpPr>
            <p:cNvPr id="241" name="240 Rectángulo redondeado"/>
            <p:cNvSpPr/>
            <p:nvPr userDrawn="1"/>
          </p:nvSpPr>
          <p:spPr>
            <a:xfrm>
              <a:off x="4211960" y="1677289"/>
              <a:ext cx="714223" cy="1287962"/>
            </a:xfrm>
            <a:prstGeom prst="roundRect">
              <a:avLst>
                <a:gd name="adj" fmla="val 5959"/>
              </a:avLst>
            </a:prstGeom>
            <a:solidFill>
              <a:srgbClr val="FFFFFF"/>
            </a:solidFill>
            <a:ln w="12700" cap="flat" cmpd="sng" algn="ctr">
              <a:solidFill>
                <a:srgbClr val="E6F2FA">
                  <a:lumMod val="9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2" name="241 Rectángulo redondeado"/>
            <p:cNvSpPr/>
            <p:nvPr userDrawn="1"/>
          </p:nvSpPr>
          <p:spPr>
            <a:xfrm>
              <a:off x="5118249" y="1677289"/>
              <a:ext cx="576064" cy="603400"/>
            </a:xfrm>
            <a:prstGeom prst="roundRect">
              <a:avLst>
                <a:gd name="adj" fmla="val 6333"/>
              </a:avLst>
            </a:prstGeom>
            <a:solidFill>
              <a:srgbClr val="FFFFFF"/>
            </a:solidFill>
            <a:ln w="12700" cap="flat" cmpd="sng" algn="ctr">
              <a:solidFill>
                <a:srgbClr val="E6F2FA">
                  <a:lumMod val="9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3" name="242 Rectángulo redondeado"/>
            <p:cNvSpPr/>
            <p:nvPr userDrawn="1"/>
          </p:nvSpPr>
          <p:spPr>
            <a:xfrm>
              <a:off x="5118249" y="2422010"/>
              <a:ext cx="576064" cy="543240"/>
            </a:xfrm>
            <a:prstGeom prst="roundRect">
              <a:avLst>
                <a:gd name="adj" fmla="val 6147"/>
              </a:avLst>
            </a:prstGeom>
            <a:solidFill>
              <a:srgbClr val="FFFFFF"/>
            </a:solidFill>
            <a:ln w="12700" cap="flat" cmpd="sng" algn="ctr">
              <a:solidFill>
                <a:srgbClr val="E6F2FA">
                  <a:lumMod val="9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4" name="243 Rectángulo redondeado"/>
            <p:cNvSpPr/>
            <p:nvPr userDrawn="1"/>
          </p:nvSpPr>
          <p:spPr>
            <a:xfrm>
              <a:off x="4239132" y="1704959"/>
              <a:ext cx="664639" cy="80531"/>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5" name="244 Rectángulo redondeado"/>
            <p:cNvSpPr/>
            <p:nvPr userDrawn="1"/>
          </p:nvSpPr>
          <p:spPr>
            <a:xfrm>
              <a:off x="4239132" y="1881503"/>
              <a:ext cx="548892" cy="56387"/>
            </a:xfrm>
            <a:prstGeom prst="roundRect">
              <a:avLst>
                <a:gd name="adj" fmla="val 25470"/>
              </a:avLst>
            </a:prstGeom>
            <a:solidFill>
              <a:srgbClr val="F57B1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6" name="245 Rectángulo redondeado"/>
            <p:cNvSpPr/>
            <p:nvPr userDrawn="1"/>
          </p:nvSpPr>
          <p:spPr>
            <a:xfrm>
              <a:off x="4239132" y="1987527"/>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7" name="246 Rectángulo redondeado"/>
            <p:cNvSpPr/>
            <p:nvPr userDrawn="1"/>
          </p:nvSpPr>
          <p:spPr>
            <a:xfrm>
              <a:off x="4239132" y="2226588"/>
              <a:ext cx="47039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8" name="247 Rectángulo redondeado"/>
            <p:cNvSpPr/>
            <p:nvPr userDrawn="1"/>
          </p:nvSpPr>
          <p:spPr>
            <a:xfrm>
              <a:off x="4239132" y="2367909"/>
              <a:ext cx="382464" cy="120014"/>
            </a:xfrm>
            <a:prstGeom prst="roundRect">
              <a:avLst>
                <a:gd name="adj" fmla="val 25470"/>
              </a:avLst>
            </a:prstGeom>
            <a:solidFill>
              <a:srgbClr val="FFFFFF">
                <a:lumMod val="6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49" name="248 Rectángulo redondeado"/>
            <p:cNvSpPr/>
            <p:nvPr userDrawn="1"/>
          </p:nvSpPr>
          <p:spPr>
            <a:xfrm>
              <a:off x="4239132" y="2799981"/>
              <a:ext cx="470396" cy="85765"/>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0" name="249 Rectángulo redondeado"/>
            <p:cNvSpPr/>
            <p:nvPr userDrawn="1"/>
          </p:nvSpPr>
          <p:spPr>
            <a:xfrm>
              <a:off x="5145285" y="1702577"/>
              <a:ext cx="522000" cy="80532"/>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1" name="250 Rectángulo redondeado"/>
            <p:cNvSpPr/>
            <p:nvPr userDrawn="1"/>
          </p:nvSpPr>
          <p:spPr>
            <a:xfrm>
              <a:off x="5145281" y="2447657"/>
              <a:ext cx="522004" cy="80532"/>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2" name="251 Rectángulo redondeado"/>
            <p:cNvSpPr/>
            <p:nvPr userDrawn="1"/>
          </p:nvSpPr>
          <p:spPr>
            <a:xfrm>
              <a:off x="4239132" y="2569277"/>
              <a:ext cx="382464" cy="52119"/>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3" name="252 Rectángulo redondeado"/>
            <p:cNvSpPr/>
            <p:nvPr userDrawn="1"/>
          </p:nvSpPr>
          <p:spPr>
            <a:xfrm>
              <a:off x="5145421" y="1857795"/>
              <a:ext cx="434691" cy="51901"/>
            </a:xfrm>
            <a:prstGeom prst="roundRect">
              <a:avLst>
                <a:gd name="adj" fmla="val 25470"/>
              </a:avLst>
            </a:prstGeom>
            <a:solidFill>
              <a:srgbClr val="F57B1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4" name="253 Rectángulo redondeado"/>
            <p:cNvSpPr/>
            <p:nvPr userDrawn="1"/>
          </p:nvSpPr>
          <p:spPr>
            <a:xfrm>
              <a:off x="5145421" y="2591954"/>
              <a:ext cx="434691" cy="51901"/>
            </a:xfrm>
            <a:prstGeom prst="roundRect">
              <a:avLst>
                <a:gd name="adj" fmla="val 25470"/>
              </a:avLst>
            </a:prstGeom>
            <a:solidFill>
              <a:srgbClr val="F57B1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5" name="254 Rectángulo redondeado"/>
            <p:cNvSpPr/>
            <p:nvPr userDrawn="1"/>
          </p:nvSpPr>
          <p:spPr>
            <a:xfrm>
              <a:off x="4239132" y="2091265"/>
              <a:ext cx="33932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6" name="255 Rectángulo redondeado"/>
            <p:cNvSpPr/>
            <p:nvPr userDrawn="1"/>
          </p:nvSpPr>
          <p:spPr>
            <a:xfrm>
              <a:off x="4239132" y="2697845"/>
              <a:ext cx="605488" cy="55130"/>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7" name="256 Rectángulo redondeado"/>
            <p:cNvSpPr/>
            <p:nvPr userDrawn="1"/>
          </p:nvSpPr>
          <p:spPr>
            <a:xfrm>
              <a:off x="5145421" y="1954570"/>
              <a:ext cx="382464" cy="120014"/>
            </a:xfrm>
            <a:prstGeom prst="roundRect">
              <a:avLst>
                <a:gd name="adj" fmla="val 25470"/>
              </a:avLst>
            </a:prstGeom>
            <a:solidFill>
              <a:srgbClr val="FFFFFF">
                <a:lumMod val="6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8" name="257 Rectángulo redondeado"/>
            <p:cNvSpPr/>
            <p:nvPr userDrawn="1"/>
          </p:nvSpPr>
          <p:spPr>
            <a:xfrm>
              <a:off x="5145421" y="2145366"/>
              <a:ext cx="470396" cy="54101"/>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59" name="258 Rectángulo redondeado"/>
            <p:cNvSpPr/>
            <p:nvPr userDrawn="1"/>
          </p:nvSpPr>
          <p:spPr>
            <a:xfrm>
              <a:off x="5145421" y="2703390"/>
              <a:ext cx="470396" cy="54101"/>
            </a:xfrm>
            <a:prstGeom prst="roundRect">
              <a:avLst>
                <a:gd name="adj" fmla="val 25470"/>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0" name="259 Rectángulo redondeado"/>
            <p:cNvSpPr/>
            <p:nvPr userDrawn="1"/>
          </p:nvSpPr>
          <p:spPr>
            <a:xfrm>
              <a:off x="5145281" y="2830414"/>
              <a:ext cx="382464" cy="52119"/>
            </a:xfrm>
            <a:prstGeom prst="roundRect">
              <a:avLst>
                <a:gd name="adj" fmla="val 25470"/>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1" name="260 Rectángulo redondeado"/>
            <p:cNvSpPr/>
            <p:nvPr userDrawn="1"/>
          </p:nvSpPr>
          <p:spPr>
            <a:xfrm>
              <a:off x="7308304" y="1733323"/>
              <a:ext cx="756930" cy="158340"/>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2" name="261 Rectángulo redondeado"/>
            <p:cNvSpPr/>
            <p:nvPr userDrawn="1"/>
          </p:nvSpPr>
          <p:spPr>
            <a:xfrm>
              <a:off x="7956376" y="2230371"/>
              <a:ext cx="756930" cy="158340"/>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sp>
          <p:nvSpPr>
            <p:cNvPr id="263" name="262 Rectángulo redondeado"/>
            <p:cNvSpPr/>
            <p:nvPr userDrawn="1"/>
          </p:nvSpPr>
          <p:spPr>
            <a:xfrm>
              <a:off x="7577911" y="2746748"/>
              <a:ext cx="756930" cy="158340"/>
            </a:xfrm>
            <a:prstGeom prst="roundRect">
              <a:avLst>
                <a:gd name="adj" fmla="val 25470"/>
              </a:avLst>
            </a:prstGeom>
            <a:solidFill>
              <a:srgbClr val="2681B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srgbClr val="FFFFFF"/>
                </a:solidFill>
                <a:effectLst/>
                <a:uLnTx/>
                <a:uFillTx/>
                <a:latin typeface="Trebuchet MS"/>
              </a:endParaRPr>
            </a:p>
          </p:txBody>
        </p:sp>
        <p:cxnSp>
          <p:nvCxnSpPr>
            <p:cNvPr id="264" name="263 Conector curvado"/>
            <p:cNvCxnSpPr>
              <a:stCxn id="263" idx="0"/>
              <a:endCxn id="262" idx="2"/>
            </p:cNvCxnSpPr>
            <p:nvPr userDrawn="1"/>
          </p:nvCxnSpPr>
          <p:spPr>
            <a:xfrm rot="5400000" flipH="1" flipV="1">
              <a:off x="7966590" y="2378498"/>
              <a:ext cx="358037" cy="378465"/>
            </a:xfrm>
            <a:prstGeom prst="curvedConnector3">
              <a:avLst/>
            </a:prstGeom>
            <a:noFill/>
            <a:ln w="19050" cap="flat" cmpd="sng" algn="ctr">
              <a:solidFill>
                <a:srgbClr val="F57B19"/>
              </a:solidFill>
              <a:prstDash val="solid"/>
            </a:ln>
            <a:effectLst/>
          </p:spPr>
        </p:cxnSp>
        <p:cxnSp>
          <p:nvCxnSpPr>
            <p:cNvPr id="265" name="264 Conector curvado"/>
            <p:cNvCxnSpPr>
              <a:stCxn id="262" idx="0"/>
              <a:endCxn id="261" idx="2"/>
            </p:cNvCxnSpPr>
            <p:nvPr userDrawn="1"/>
          </p:nvCxnSpPr>
          <p:spPr>
            <a:xfrm rot="16200000" flipV="1">
              <a:off x="7841451" y="1736981"/>
              <a:ext cx="338708" cy="648072"/>
            </a:xfrm>
            <a:prstGeom prst="curvedConnector3">
              <a:avLst/>
            </a:prstGeom>
            <a:noFill/>
            <a:ln w="19050" cap="flat" cmpd="sng" algn="ctr">
              <a:solidFill>
                <a:srgbClr val="F57B19"/>
              </a:solidFill>
              <a:prstDash val="solid"/>
            </a:ln>
            <a:effectLst/>
          </p:spPr>
        </p:cxnSp>
      </p:grpSp>
      <p:sp>
        <p:nvSpPr>
          <p:cNvPr id="296" name="295 Rectángulo"/>
          <p:cNvSpPr/>
          <p:nvPr userDrawn="1"/>
        </p:nvSpPr>
        <p:spPr>
          <a:xfrm>
            <a:off x="0" y="548679"/>
            <a:ext cx="2989844"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7" name="296 Rectángulo"/>
          <p:cNvSpPr/>
          <p:nvPr userDrawn="1"/>
        </p:nvSpPr>
        <p:spPr>
          <a:xfrm>
            <a:off x="6050012" y="548679"/>
            <a:ext cx="3093988"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8" name="297 Rectángulo"/>
          <p:cNvSpPr/>
          <p:nvPr userDrawn="1"/>
        </p:nvSpPr>
        <p:spPr>
          <a:xfrm>
            <a:off x="2989844" y="548679"/>
            <a:ext cx="3060168"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81 Rectángulo"/>
          <p:cNvSpPr/>
          <p:nvPr userDrawn="1"/>
        </p:nvSpPr>
        <p:spPr>
          <a:xfrm>
            <a:off x="236468" y="2625354"/>
            <a:ext cx="8800027" cy="461665"/>
          </a:xfrm>
          <a:prstGeom prst="rect">
            <a:avLst/>
          </a:prstGeom>
        </p:spPr>
        <p:txBody>
          <a:bodyPr wrap="square">
            <a:spAutoFit/>
          </a:bodyPr>
          <a:lstStyle/>
          <a:p>
            <a:pPr algn="ctr"/>
            <a:r>
              <a:rPr lang="es-ES_tradnl" sz="2400" b="0" i="1" kern="1200" dirty="0" smtClean="0">
                <a:solidFill>
                  <a:schemeClr val="bg2">
                    <a:lumMod val="20000"/>
                    <a:lumOff val="80000"/>
                  </a:schemeClr>
                </a:solidFill>
                <a:effectLst/>
                <a:latin typeface="Century Schoolbook" panose="02040604050505020304" pitchFamily="18" charset="0"/>
                <a:ea typeface="+mn-ea"/>
                <a:cs typeface="+mn-cs"/>
              </a:rPr>
              <a:t>Connecting information, delivering </a:t>
            </a:r>
            <a:r>
              <a:rPr lang="es-ES_tradnl" sz="2400" b="0" i="1" kern="1200" dirty="0" err="1" smtClean="0">
                <a:solidFill>
                  <a:schemeClr val="bg2">
                    <a:lumMod val="20000"/>
                    <a:lumOff val="80000"/>
                  </a:schemeClr>
                </a:solidFill>
                <a:effectLst/>
                <a:latin typeface="Century Schoolbook" panose="02040604050505020304" pitchFamily="18" charset="0"/>
                <a:ea typeface="+mn-ea"/>
                <a:cs typeface="+mn-cs"/>
              </a:rPr>
              <a:t>intelligence</a:t>
            </a:r>
            <a:endParaRPr lang="en-US" sz="3600" b="0" i="0" kern="1200" dirty="0">
              <a:solidFill>
                <a:schemeClr val="tx2"/>
              </a:solidFill>
              <a:effectLst/>
              <a:latin typeface="+mn-lt"/>
              <a:ea typeface="+mn-ea"/>
              <a:cs typeface="+mn-cs"/>
            </a:endParaRPr>
          </a:p>
        </p:txBody>
      </p:sp>
      <p:sp>
        <p:nvSpPr>
          <p:cNvPr id="83" name="82 Rectángulo"/>
          <p:cNvSpPr/>
          <p:nvPr userDrawn="1"/>
        </p:nvSpPr>
        <p:spPr>
          <a:xfrm>
            <a:off x="602085" y="2060848"/>
            <a:ext cx="1305619" cy="1569660"/>
          </a:xfrm>
          <a:prstGeom prst="rect">
            <a:avLst/>
          </a:prstGeom>
        </p:spPr>
        <p:txBody>
          <a:bodyPr wrap="square">
            <a:spAutoFit/>
          </a:bodyPr>
          <a:lstStyle/>
          <a:p>
            <a:r>
              <a:rPr lang="en-US" sz="9600" b="0" i="1" kern="1200" dirty="0" smtClean="0">
                <a:solidFill>
                  <a:schemeClr val="tx2">
                    <a:lumMod val="75000"/>
                  </a:schemeClr>
                </a:solidFill>
                <a:effectLst/>
                <a:latin typeface="+mn-lt"/>
                <a:ea typeface="+mn-ea"/>
                <a:cs typeface="+mn-cs"/>
              </a:rPr>
              <a:t>“</a:t>
            </a:r>
            <a:endParaRPr lang="es-ES" sz="9600" dirty="0">
              <a:solidFill>
                <a:schemeClr val="tx2">
                  <a:lumMod val="75000"/>
                </a:schemeClr>
              </a:solidFill>
            </a:endParaRPr>
          </a:p>
        </p:txBody>
      </p:sp>
      <p:sp>
        <p:nvSpPr>
          <p:cNvPr id="84" name="83 Rectángulo"/>
          <p:cNvSpPr/>
          <p:nvPr userDrawn="1"/>
        </p:nvSpPr>
        <p:spPr>
          <a:xfrm>
            <a:off x="7812360" y="2363396"/>
            <a:ext cx="1082297" cy="1569660"/>
          </a:xfrm>
          <a:prstGeom prst="rect">
            <a:avLst/>
          </a:prstGeom>
        </p:spPr>
        <p:txBody>
          <a:bodyPr wrap="square">
            <a:spAutoFit/>
          </a:bodyPr>
          <a:lstStyle/>
          <a:p>
            <a:r>
              <a:rPr lang="en-US" sz="9600" b="0" i="1" kern="1200" dirty="0" smtClean="0">
                <a:solidFill>
                  <a:schemeClr val="tx2">
                    <a:lumMod val="75000"/>
                  </a:schemeClr>
                </a:solidFill>
                <a:effectLst/>
                <a:latin typeface="+mn-lt"/>
                <a:ea typeface="+mn-ea"/>
                <a:cs typeface="+mn-cs"/>
              </a:rPr>
              <a:t>”</a:t>
            </a:r>
            <a:endParaRPr lang="es-ES" sz="9600" dirty="0">
              <a:solidFill>
                <a:schemeClr val="tx2">
                  <a:lumMod val="75000"/>
                </a:schemeClr>
              </a:solidFill>
            </a:endParaRPr>
          </a:p>
        </p:txBody>
      </p:sp>
    </p:spTree>
    <p:extLst>
      <p:ext uri="{BB962C8B-B14F-4D97-AF65-F5344CB8AC3E}">
        <p14:creationId xmlns:p14="http://schemas.microsoft.com/office/powerpoint/2010/main" val="19743228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bg>
      <p:bgRef idx="1001">
        <a:schemeClr val="bg2"/>
      </p:bgRef>
    </p:bg>
    <p:spTree>
      <p:nvGrpSpPr>
        <p:cNvPr id="1" name=""/>
        <p:cNvGrpSpPr/>
        <p:nvPr/>
      </p:nvGrpSpPr>
      <p:grpSpPr>
        <a:xfrm>
          <a:off x="0" y="0"/>
          <a:ext cx="0" cy="0"/>
          <a:chOff x="0" y="0"/>
          <a:chExt cx="0" cy="0"/>
        </a:xfrm>
      </p:grpSpPr>
      <p:sp>
        <p:nvSpPr>
          <p:cNvPr id="44" name="43 Redondear rectángulo de esquina del mismo lado"/>
          <p:cNvSpPr/>
          <p:nvPr userDrawn="1"/>
        </p:nvSpPr>
        <p:spPr>
          <a:xfrm>
            <a:off x="89756" y="88056"/>
            <a:ext cx="8964488" cy="460623"/>
          </a:xfrm>
          <a:prstGeom prst="round2SameRect">
            <a:avLst>
              <a:gd name="adj1" fmla="val 27249"/>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Redondear rectángulo de esquina del mismo lado"/>
          <p:cNvSpPr/>
          <p:nvPr userDrawn="1"/>
        </p:nvSpPr>
        <p:spPr>
          <a:xfrm>
            <a:off x="89756" y="6480230"/>
            <a:ext cx="8964488" cy="288032"/>
          </a:xfrm>
          <a:prstGeom prst="round2SameRect">
            <a:avLst>
              <a:gd name="adj1" fmla="val 0"/>
              <a:gd name="adj2" fmla="val 34724"/>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051" name="Picture 3" descr="C:\Users\jplazalain002\Telefónica Digital\Sinfonier\Branding\Logos\Sinfonier_Larg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80" t="15826" r="11459" b="23199"/>
          <a:stretch/>
        </p:blipFill>
        <p:spPr bwMode="auto">
          <a:xfrm>
            <a:off x="7337356" y="126612"/>
            <a:ext cx="1512167" cy="35051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23 Grupo"/>
          <p:cNvGrpSpPr/>
          <p:nvPr userDrawn="1"/>
        </p:nvGrpSpPr>
        <p:grpSpPr>
          <a:xfrm>
            <a:off x="3169571" y="6486581"/>
            <a:ext cx="2804858" cy="261610"/>
            <a:chOff x="3419872" y="6486581"/>
            <a:chExt cx="2804858" cy="261610"/>
          </a:xfrm>
        </p:grpSpPr>
        <p:sp>
          <p:nvSpPr>
            <p:cNvPr id="23" name="22 CuadroTexto"/>
            <p:cNvSpPr txBox="1"/>
            <p:nvPr userDrawn="1"/>
          </p:nvSpPr>
          <p:spPr>
            <a:xfrm>
              <a:off x="3419872" y="6486581"/>
              <a:ext cx="1119510" cy="261610"/>
            </a:xfrm>
            <a:prstGeom prst="rect">
              <a:avLst/>
            </a:prstGeom>
            <a:solidFill>
              <a:schemeClr val="accent3">
                <a:lumMod val="50000"/>
              </a:schemeClr>
            </a:solidFill>
          </p:spPr>
          <p:txBody>
            <a:bodyPr wrap="square" rtlCol="0">
              <a:spAutoFit/>
            </a:bodyPr>
            <a:lstStyle/>
            <a:p>
              <a:r>
                <a:rPr lang="es-ES" sz="1100" i="1" dirty="0" smtClean="0">
                  <a:solidFill>
                    <a:schemeClr val="bg1"/>
                  </a:solidFill>
                </a:rPr>
                <a:t>Powered</a:t>
              </a:r>
              <a:r>
                <a:rPr lang="es-ES" sz="1100" i="1" baseline="0" dirty="0" smtClean="0">
                  <a:solidFill>
                    <a:schemeClr val="bg1"/>
                  </a:solidFill>
                </a:rPr>
                <a:t> by:</a:t>
              </a:r>
              <a:endParaRPr lang="es-ES" sz="1100" i="1" dirty="0">
                <a:solidFill>
                  <a:schemeClr val="bg1"/>
                </a:solidFill>
              </a:endParaRPr>
            </a:p>
          </p:txBody>
        </p:sp>
        <p:pic>
          <p:nvPicPr>
            <p:cNvPr id="2052" name="Picture 4" descr="C:\Users\jplazalain002\Telefónica Digital\Sinfonier\Branding\Logos\logo_strati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6626" y="6536386"/>
              <a:ext cx="648000" cy="162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jplazalain002\Telefónica Digital\Sinfonier\Branding\Logos\logo_telefonica.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2730" y="6523400"/>
              <a:ext cx="612000" cy="187972"/>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30 Marcador de número de diapositiva"/>
          <p:cNvSpPr>
            <a:spLocks noGrp="1"/>
          </p:cNvSpPr>
          <p:nvPr>
            <p:ph type="sldNum" sz="quarter" idx="12"/>
          </p:nvPr>
        </p:nvSpPr>
        <p:spPr>
          <a:xfrm>
            <a:off x="6553200" y="6486581"/>
            <a:ext cx="2133600" cy="234894"/>
          </a:xfrm>
          <a:prstGeom prst="rect">
            <a:avLst/>
          </a:prstGeom>
        </p:spPr>
        <p:txBody>
          <a:bodyPr anchor="ctr"/>
          <a:lstStyle>
            <a:lvl1pPr algn="ctr">
              <a:defRPr>
                <a:solidFill>
                  <a:schemeClr val="bg1"/>
                </a:solidFill>
              </a:defRPr>
            </a:lvl1pPr>
          </a:lstStyle>
          <a:p>
            <a:pPr algn="r"/>
            <a:fld id="{F09F36AE-7B02-4893-A813-E450441EDD2F}" type="slidenum">
              <a:rPr lang="es-ES" smtClean="0"/>
              <a:pPr algn="r"/>
              <a:t>‹Nº›</a:t>
            </a:fld>
            <a:endParaRPr lang="es-ES" dirty="0"/>
          </a:p>
        </p:txBody>
      </p:sp>
      <p:sp>
        <p:nvSpPr>
          <p:cNvPr id="45" name="44 Rectángulo"/>
          <p:cNvSpPr/>
          <p:nvPr userDrawn="1"/>
        </p:nvSpPr>
        <p:spPr>
          <a:xfrm>
            <a:off x="89756" y="548679"/>
            <a:ext cx="2900088"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6" name="45 Rectángulo"/>
          <p:cNvSpPr/>
          <p:nvPr userDrawn="1"/>
        </p:nvSpPr>
        <p:spPr>
          <a:xfrm>
            <a:off x="6050012" y="548679"/>
            <a:ext cx="30042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46 Rectángulo"/>
          <p:cNvSpPr/>
          <p:nvPr userDrawn="1"/>
        </p:nvSpPr>
        <p:spPr>
          <a:xfrm>
            <a:off x="2989844" y="548679"/>
            <a:ext cx="3060168"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72" name="2071 Título"/>
          <p:cNvSpPr>
            <a:spLocks noGrp="1"/>
          </p:cNvSpPr>
          <p:nvPr>
            <p:ph type="title"/>
          </p:nvPr>
        </p:nvSpPr>
        <p:spPr>
          <a:xfrm>
            <a:off x="495041" y="3068960"/>
            <a:ext cx="8229600" cy="2304256"/>
          </a:xfrm>
          <a:prstGeom prst="rect">
            <a:avLst/>
          </a:prstGeom>
        </p:spPr>
        <p:txBody>
          <a:bodyPr anchor="t"/>
          <a:lstStyle>
            <a:lvl1pPr algn="ctr">
              <a:defRPr sz="6000" b="0" baseline="0">
                <a:effectLst/>
              </a:defRPr>
            </a:lvl1pPr>
          </a:lstStyle>
          <a:p>
            <a:endParaRPr lang="es-ES" dirty="0"/>
          </a:p>
        </p:txBody>
      </p:sp>
      <p:sp>
        <p:nvSpPr>
          <p:cNvPr id="2074" name="2073 Marcador de texto"/>
          <p:cNvSpPr>
            <a:spLocks noGrp="1"/>
          </p:cNvSpPr>
          <p:nvPr>
            <p:ph type="body" sz="quarter" idx="13" hasCustomPrompt="1"/>
          </p:nvPr>
        </p:nvSpPr>
        <p:spPr>
          <a:xfrm>
            <a:off x="560247" y="1052736"/>
            <a:ext cx="3168650" cy="1511300"/>
          </a:xfrm>
          <a:prstGeom prst="rect">
            <a:avLst/>
          </a:prstGeom>
        </p:spPr>
        <p:txBody>
          <a:bodyPr anchor="ctr"/>
          <a:lstStyle>
            <a:lvl1pPr marL="0" indent="0" algn="ctr">
              <a:buFont typeface="Arial" panose="020B0604020202020204" pitchFamily="34" charset="0"/>
              <a:buNone/>
              <a:defRPr sz="9600" b="0">
                <a:solidFill>
                  <a:schemeClr val="tx2"/>
                </a:solidFill>
              </a:defRPr>
            </a:lvl1pPr>
          </a:lstStyle>
          <a:p>
            <a:pPr lvl="0"/>
            <a:r>
              <a:rPr lang="es-ES" sz="13800" dirty="0" smtClean="0">
                <a:solidFill>
                  <a:schemeClr val="tx2"/>
                </a:solidFill>
              </a:rPr>
              <a:t>00</a:t>
            </a:r>
            <a:endParaRPr lang="es-ES" dirty="0"/>
          </a:p>
        </p:txBody>
      </p:sp>
    </p:spTree>
    <p:extLst>
      <p:ext uri="{BB962C8B-B14F-4D97-AF65-F5344CB8AC3E}">
        <p14:creationId xmlns:p14="http://schemas.microsoft.com/office/powerpoint/2010/main" val="1884617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25" name="24 Redondear rectángulo de esquina del mismo lado"/>
          <p:cNvSpPr/>
          <p:nvPr userDrawn="1"/>
        </p:nvSpPr>
        <p:spPr>
          <a:xfrm>
            <a:off x="89756" y="6480230"/>
            <a:ext cx="8964488" cy="288032"/>
          </a:xfrm>
          <a:prstGeom prst="round2SameRect">
            <a:avLst>
              <a:gd name="adj1" fmla="val 0"/>
              <a:gd name="adj2" fmla="val 34724"/>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13 Redondear rectángulo de esquina del mismo lado"/>
          <p:cNvSpPr/>
          <p:nvPr userDrawn="1"/>
        </p:nvSpPr>
        <p:spPr>
          <a:xfrm>
            <a:off x="89756" y="88057"/>
            <a:ext cx="8964488" cy="360040"/>
          </a:xfrm>
          <a:prstGeom prst="round2SameRect">
            <a:avLst>
              <a:gd name="adj1" fmla="val 27249"/>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Elipse"/>
          <p:cNvSpPr/>
          <p:nvPr userDrawn="1"/>
        </p:nvSpPr>
        <p:spPr>
          <a:xfrm>
            <a:off x="270942" y="1960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Elipse"/>
          <p:cNvSpPr/>
          <p:nvPr userDrawn="1"/>
        </p:nvSpPr>
        <p:spPr>
          <a:xfrm>
            <a:off x="595561" y="196069"/>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Elipse"/>
          <p:cNvSpPr/>
          <p:nvPr userDrawn="1"/>
        </p:nvSpPr>
        <p:spPr>
          <a:xfrm>
            <a:off x="899592" y="196069"/>
            <a:ext cx="144016" cy="14401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Trapecio"/>
          <p:cNvSpPr/>
          <p:nvPr userDrawn="1"/>
        </p:nvSpPr>
        <p:spPr>
          <a:xfrm>
            <a:off x="1403524" y="154042"/>
            <a:ext cx="2664420" cy="291290"/>
          </a:xfrm>
          <a:prstGeom prst="trapezoid">
            <a:avLst>
              <a:gd name="adj" fmla="val 402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Rectángulo"/>
          <p:cNvSpPr/>
          <p:nvPr userDrawn="1"/>
        </p:nvSpPr>
        <p:spPr>
          <a:xfrm>
            <a:off x="89756" y="534616"/>
            <a:ext cx="8964488" cy="5901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1" name="Picture 3" descr="C:\Users\jplazalain002\Telefónica Digital\Sinfonier\Branding\Logos\Sinfonier_Larg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80" t="15826" r="11459" b="23199"/>
          <a:stretch/>
        </p:blipFill>
        <p:spPr bwMode="auto">
          <a:xfrm>
            <a:off x="7376155" y="654421"/>
            <a:ext cx="1512167" cy="35051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23 Grupo"/>
          <p:cNvGrpSpPr/>
          <p:nvPr userDrawn="1"/>
        </p:nvGrpSpPr>
        <p:grpSpPr>
          <a:xfrm>
            <a:off x="3169571" y="6486581"/>
            <a:ext cx="2804858" cy="261610"/>
            <a:chOff x="3419872" y="6486581"/>
            <a:chExt cx="2804858" cy="261610"/>
          </a:xfrm>
        </p:grpSpPr>
        <p:sp>
          <p:nvSpPr>
            <p:cNvPr id="23" name="22 CuadroTexto"/>
            <p:cNvSpPr txBox="1"/>
            <p:nvPr userDrawn="1"/>
          </p:nvSpPr>
          <p:spPr>
            <a:xfrm>
              <a:off x="3419872" y="6486581"/>
              <a:ext cx="1119510" cy="261610"/>
            </a:xfrm>
            <a:prstGeom prst="rect">
              <a:avLst/>
            </a:prstGeom>
            <a:solidFill>
              <a:schemeClr val="accent3">
                <a:lumMod val="50000"/>
              </a:schemeClr>
            </a:solidFill>
          </p:spPr>
          <p:txBody>
            <a:bodyPr wrap="square" rtlCol="0">
              <a:spAutoFit/>
            </a:bodyPr>
            <a:lstStyle/>
            <a:p>
              <a:r>
                <a:rPr lang="es-ES" sz="1100" i="1" dirty="0" smtClean="0">
                  <a:solidFill>
                    <a:schemeClr val="bg1"/>
                  </a:solidFill>
                </a:rPr>
                <a:t>Powered</a:t>
              </a:r>
              <a:r>
                <a:rPr lang="es-ES" sz="1100" i="1" baseline="0" dirty="0" smtClean="0">
                  <a:solidFill>
                    <a:schemeClr val="bg1"/>
                  </a:solidFill>
                </a:rPr>
                <a:t> by:</a:t>
              </a:r>
              <a:endParaRPr lang="es-ES" sz="1100" i="1" dirty="0">
                <a:solidFill>
                  <a:schemeClr val="bg1"/>
                </a:solidFill>
              </a:endParaRPr>
            </a:p>
          </p:txBody>
        </p:sp>
        <p:pic>
          <p:nvPicPr>
            <p:cNvPr id="2052" name="Picture 4" descr="C:\Users\jplazalain002\Telefónica Digital\Sinfonier\Branding\Logos\logo_strati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6626" y="6536386"/>
              <a:ext cx="648000" cy="162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jplazalain002\Telefónica Digital\Sinfonier\Branding\Logos\logo_telefonica.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2730" y="6523400"/>
              <a:ext cx="612000" cy="18797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25 Título"/>
          <p:cNvSpPr>
            <a:spLocks noGrp="1"/>
          </p:cNvSpPr>
          <p:nvPr>
            <p:ph type="title"/>
          </p:nvPr>
        </p:nvSpPr>
        <p:spPr>
          <a:xfrm>
            <a:off x="343942" y="534616"/>
            <a:ext cx="6786500" cy="590127"/>
          </a:xfrm>
          <a:prstGeom prst="rect">
            <a:avLst/>
          </a:prstGeom>
        </p:spPr>
        <p:txBody>
          <a:bodyPr anchor="b">
            <a:noAutofit/>
          </a:bodyPr>
          <a:lstStyle>
            <a:lvl1pPr algn="l">
              <a:defRPr sz="3600">
                <a:solidFill>
                  <a:schemeClr val="bg1"/>
                </a:solidFill>
              </a:defRPr>
            </a:lvl1pPr>
          </a:lstStyle>
          <a:p>
            <a:endParaRPr lang="es-ES" dirty="0"/>
          </a:p>
        </p:txBody>
      </p:sp>
      <p:sp>
        <p:nvSpPr>
          <p:cNvPr id="31" name="30 Marcador de número de diapositiva"/>
          <p:cNvSpPr>
            <a:spLocks noGrp="1"/>
          </p:cNvSpPr>
          <p:nvPr>
            <p:ph type="sldNum" sz="quarter" idx="12"/>
          </p:nvPr>
        </p:nvSpPr>
        <p:spPr>
          <a:xfrm>
            <a:off x="6553200" y="6486581"/>
            <a:ext cx="2133600" cy="234894"/>
          </a:xfrm>
          <a:prstGeom prst="rect">
            <a:avLst/>
          </a:prstGeom>
        </p:spPr>
        <p:txBody>
          <a:bodyPr anchor="ctr"/>
          <a:lstStyle>
            <a:lvl1pPr algn="ctr">
              <a:defRPr>
                <a:solidFill>
                  <a:schemeClr val="bg1"/>
                </a:solidFill>
              </a:defRPr>
            </a:lvl1pPr>
          </a:lstStyle>
          <a:p>
            <a:pPr algn="r"/>
            <a:fld id="{6AED2A4D-4890-4146-9622-A5350C3043E6}" type="slidenum">
              <a:rPr lang="es-ES" smtClean="0"/>
              <a:pPr algn="r"/>
              <a:t>‹Nº›</a:t>
            </a:fld>
            <a:endParaRPr lang="es-ES" dirty="0"/>
          </a:p>
        </p:txBody>
      </p:sp>
      <p:sp>
        <p:nvSpPr>
          <p:cNvPr id="17" name="2057 Marcador de contenido"/>
          <p:cNvSpPr>
            <a:spLocks noGrp="1"/>
          </p:cNvSpPr>
          <p:nvPr>
            <p:ph sz="quarter" idx="13"/>
          </p:nvPr>
        </p:nvSpPr>
        <p:spPr>
          <a:xfrm>
            <a:off x="329506" y="1340768"/>
            <a:ext cx="8346950" cy="4608512"/>
          </a:xfrm>
          <a:prstGeom prst="rect">
            <a:avLst/>
          </a:prstGeom>
        </p:spPr>
        <p:txBody>
          <a:bodyPr/>
          <a:lstStyle>
            <a:lvl1pPr marL="514350" indent="-514350">
              <a:buFont typeface="+mj-lt"/>
              <a:buAutoNum type="romanUcPeriod"/>
              <a:defRPr sz="3000"/>
            </a:lvl1pPr>
            <a:lvl2pPr marL="819150" indent="0">
              <a:buFont typeface="Arial" panose="020B0604020202020204" pitchFamily="34" charset="0"/>
              <a:buNone/>
              <a:defRPr sz="2800">
                <a:solidFill>
                  <a:schemeClr val="accent6"/>
                </a:solidFill>
              </a:defRPr>
            </a:lvl2pPr>
            <a:lvl3pPr>
              <a:defRPr>
                <a:solidFill>
                  <a:schemeClr val="accent4">
                    <a:lumMod val="75000"/>
                  </a:schemeClr>
                </a:solidFill>
              </a:defRPr>
            </a:lvl3pPr>
            <a:lvl4pPr>
              <a:defRPr>
                <a:solidFill>
                  <a:schemeClr val="accent5"/>
                </a:solidFill>
              </a:defRPr>
            </a:lvl4pPr>
            <a:lvl5pPr>
              <a:defRPr>
                <a:solidFill>
                  <a:schemeClr val="bg1">
                    <a:lumMod val="50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41787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pSp>
        <p:nvGrpSpPr>
          <p:cNvPr id="113" name="112 Grupo"/>
          <p:cNvGrpSpPr/>
          <p:nvPr userDrawn="1"/>
        </p:nvGrpSpPr>
        <p:grpSpPr>
          <a:xfrm>
            <a:off x="2284" y="2275379"/>
            <a:ext cx="9144000" cy="2592288"/>
            <a:chOff x="-14400" y="908720"/>
            <a:chExt cx="9108000" cy="2592288"/>
          </a:xfrm>
        </p:grpSpPr>
        <p:sp>
          <p:nvSpPr>
            <p:cNvPr id="10" name="9 Rectángulo"/>
            <p:cNvSpPr/>
            <p:nvPr userDrawn="1"/>
          </p:nvSpPr>
          <p:spPr>
            <a:xfrm>
              <a:off x="-14400" y="908720"/>
              <a:ext cx="9108000" cy="2592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dondear rectángulo de esquina del mismo lado"/>
            <p:cNvSpPr/>
            <p:nvPr userDrawn="1"/>
          </p:nvSpPr>
          <p:spPr>
            <a:xfrm>
              <a:off x="249169" y="1268760"/>
              <a:ext cx="2751181" cy="1872208"/>
            </a:xfrm>
            <a:prstGeom prst="round2SameRect">
              <a:avLst>
                <a:gd name="adj1" fmla="val 8291"/>
                <a:gd name="adj2" fmla="val 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dondear rectángulo de esquina del mismo lado"/>
            <p:cNvSpPr/>
            <p:nvPr userDrawn="1"/>
          </p:nvSpPr>
          <p:spPr>
            <a:xfrm>
              <a:off x="6156176" y="1268760"/>
              <a:ext cx="2751181" cy="1872208"/>
            </a:xfrm>
            <a:prstGeom prst="round2SameRect">
              <a:avLst>
                <a:gd name="adj1" fmla="val 8291"/>
                <a:gd name="adj2" fmla="val 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dondear rectángulo de esquina del mismo lado"/>
            <p:cNvSpPr/>
            <p:nvPr userDrawn="1"/>
          </p:nvSpPr>
          <p:spPr>
            <a:xfrm>
              <a:off x="3202867" y="1261631"/>
              <a:ext cx="2751181" cy="1872208"/>
            </a:xfrm>
            <a:prstGeom prst="round2SameRect">
              <a:avLst>
                <a:gd name="adj1" fmla="val 2525"/>
                <a:gd name="adj2" fmla="val 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dondear rectángulo de esquina del mismo lado"/>
            <p:cNvSpPr/>
            <p:nvPr userDrawn="1"/>
          </p:nvSpPr>
          <p:spPr>
            <a:xfrm>
              <a:off x="249169" y="1267644"/>
              <a:ext cx="2751181" cy="180020"/>
            </a:xfrm>
            <a:prstGeom prst="round2SameRect">
              <a:avLst>
                <a:gd name="adj1" fmla="val 31482"/>
                <a:gd name="adj2" fmla="val 0"/>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dondear rectángulo de esquina del mismo lado"/>
            <p:cNvSpPr/>
            <p:nvPr userDrawn="1"/>
          </p:nvSpPr>
          <p:spPr>
            <a:xfrm>
              <a:off x="3202866" y="1268760"/>
              <a:ext cx="2751181" cy="180020"/>
            </a:xfrm>
            <a:prstGeom prst="round2SameRect">
              <a:avLst>
                <a:gd name="adj1" fmla="val 31482"/>
                <a:gd name="adj2" fmla="val 0"/>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Redondear rectángulo de esquina del mismo lado"/>
            <p:cNvSpPr/>
            <p:nvPr userDrawn="1"/>
          </p:nvSpPr>
          <p:spPr>
            <a:xfrm>
              <a:off x="6156175" y="1268760"/>
              <a:ext cx="2751181" cy="180020"/>
            </a:xfrm>
            <a:prstGeom prst="round2SameRect">
              <a:avLst>
                <a:gd name="adj1" fmla="val 31482"/>
                <a:gd name="adj2" fmla="val 0"/>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Anillo"/>
            <p:cNvSpPr/>
            <p:nvPr userDrawn="1"/>
          </p:nvSpPr>
          <p:spPr>
            <a:xfrm>
              <a:off x="1121148" y="1556792"/>
              <a:ext cx="792088" cy="792088"/>
            </a:xfrm>
            <a:prstGeom prst="donut">
              <a:avLst>
                <a:gd name="adj" fmla="val 69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22 Anillo"/>
            <p:cNvSpPr/>
            <p:nvPr userDrawn="1"/>
          </p:nvSpPr>
          <p:spPr>
            <a:xfrm>
              <a:off x="1763688" y="2369704"/>
              <a:ext cx="535384" cy="535384"/>
            </a:xfrm>
            <a:prstGeom prst="donut">
              <a:avLst>
                <a:gd name="adj" fmla="val 87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4" name="23 Anillo"/>
            <p:cNvSpPr/>
            <p:nvPr userDrawn="1"/>
          </p:nvSpPr>
          <p:spPr>
            <a:xfrm>
              <a:off x="2183780" y="1685144"/>
              <a:ext cx="535384" cy="535384"/>
            </a:xfrm>
            <a:prstGeom prst="donut">
              <a:avLst>
                <a:gd name="adj" fmla="val 875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5" name="24 Arco de bloque"/>
            <p:cNvSpPr/>
            <p:nvPr userDrawn="1"/>
          </p:nvSpPr>
          <p:spPr>
            <a:xfrm>
              <a:off x="1121148" y="1560029"/>
              <a:ext cx="792088" cy="767618"/>
            </a:xfrm>
            <a:prstGeom prst="blockArc">
              <a:avLst>
                <a:gd name="adj1" fmla="val 10800000"/>
                <a:gd name="adj2" fmla="val 0"/>
                <a:gd name="adj3" fmla="val 72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25 Arco de bloque"/>
            <p:cNvSpPr/>
            <p:nvPr userDrawn="1"/>
          </p:nvSpPr>
          <p:spPr>
            <a:xfrm rot="4500000">
              <a:off x="2183780" y="1685143"/>
              <a:ext cx="535383" cy="535383"/>
            </a:xfrm>
            <a:prstGeom prst="blockArc">
              <a:avLst>
                <a:gd name="adj1" fmla="val 10800000"/>
                <a:gd name="adj2" fmla="val 4742254"/>
                <a:gd name="adj3" fmla="val 838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26 Arco de bloque"/>
            <p:cNvSpPr/>
            <p:nvPr userDrawn="1"/>
          </p:nvSpPr>
          <p:spPr>
            <a:xfrm rot="4500000">
              <a:off x="1763688" y="2369704"/>
              <a:ext cx="535383" cy="535383"/>
            </a:xfrm>
            <a:prstGeom prst="blockArc">
              <a:avLst>
                <a:gd name="adj1" fmla="val 19469971"/>
                <a:gd name="adj2" fmla="val 4742254"/>
                <a:gd name="adj3" fmla="val 83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46" name="45 Grupo"/>
            <p:cNvGrpSpPr/>
            <p:nvPr userDrawn="1"/>
          </p:nvGrpSpPr>
          <p:grpSpPr>
            <a:xfrm>
              <a:off x="393924" y="1647846"/>
              <a:ext cx="472008" cy="1179186"/>
              <a:chOff x="393924" y="1647846"/>
              <a:chExt cx="472008" cy="1179186"/>
            </a:xfrm>
          </p:grpSpPr>
          <p:sp>
            <p:nvSpPr>
              <p:cNvPr id="28" name="27 Rectángulo redondeado"/>
              <p:cNvSpPr/>
              <p:nvPr userDrawn="1"/>
            </p:nvSpPr>
            <p:spPr>
              <a:xfrm>
                <a:off x="395536" y="16478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Rectángulo redondeado"/>
              <p:cNvSpPr/>
              <p:nvPr userDrawn="1"/>
            </p:nvSpPr>
            <p:spPr>
              <a:xfrm>
                <a:off x="649908" y="16478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redondeado"/>
              <p:cNvSpPr/>
              <p:nvPr userDrawn="1"/>
            </p:nvSpPr>
            <p:spPr>
              <a:xfrm>
                <a:off x="395536"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Rectángulo redondeado"/>
              <p:cNvSpPr/>
              <p:nvPr userDrawn="1"/>
            </p:nvSpPr>
            <p:spPr>
              <a:xfrm>
                <a:off x="649908"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Rectángulo redondeado"/>
              <p:cNvSpPr/>
              <p:nvPr userDrawn="1"/>
            </p:nvSpPr>
            <p:spPr>
              <a:xfrm>
                <a:off x="395536" y="19526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Rectángulo redondeado"/>
              <p:cNvSpPr/>
              <p:nvPr userDrawn="1"/>
            </p:nvSpPr>
            <p:spPr>
              <a:xfrm>
                <a:off x="649908" y="19526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33 Rectángulo redondeado"/>
              <p:cNvSpPr/>
              <p:nvPr userDrawn="1"/>
            </p:nvSpPr>
            <p:spPr>
              <a:xfrm>
                <a:off x="393924" y="2564904"/>
                <a:ext cx="47039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Rectángulo redondeado"/>
              <p:cNvSpPr/>
              <p:nvPr userDrawn="1"/>
            </p:nvSpPr>
            <p:spPr>
              <a:xfrm>
                <a:off x="393924" y="2668918"/>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Rectángulo redondeado"/>
              <p:cNvSpPr/>
              <p:nvPr userDrawn="1"/>
            </p:nvSpPr>
            <p:spPr>
              <a:xfrm>
                <a:off x="393924" y="2772931"/>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7" name="46 Grupo"/>
            <p:cNvGrpSpPr/>
            <p:nvPr userDrawn="1"/>
          </p:nvGrpSpPr>
          <p:grpSpPr>
            <a:xfrm>
              <a:off x="3407346" y="1677288"/>
              <a:ext cx="472008" cy="1179186"/>
              <a:chOff x="393924" y="1647846"/>
              <a:chExt cx="472008" cy="1179186"/>
            </a:xfrm>
          </p:grpSpPr>
          <p:sp>
            <p:nvSpPr>
              <p:cNvPr id="48" name="47 Rectángulo redondeado"/>
              <p:cNvSpPr/>
              <p:nvPr userDrawn="1"/>
            </p:nvSpPr>
            <p:spPr>
              <a:xfrm>
                <a:off x="395536" y="16478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48 Rectángulo redondeado"/>
              <p:cNvSpPr/>
              <p:nvPr userDrawn="1"/>
            </p:nvSpPr>
            <p:spPr>
              <a:xfrm>
                <a:off x="649908" y="16478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49 Rectángulo redondeado"/>
              <p:cNvSpPr/>
              <p:nvPr userDrawn="1"/>
            </p:nvSpPr>
            <p:spPr>
              <a:xfrm>
                <a:off x="395536"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50 Rectángulo redondeado"/>
              <p:cNvSpPr/>
              <p:nvPr userDrawn="1"/>
            </p:nvSpPr>
            <p:spPr>
              <a:xfrm>
                <a:off x="649908"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51 Rectángulo redondeado"/>
              <p:cNvSpPr/>
              <p:nvPr userDrawn="1"/>
            </p:nvSpPr>
            <p:spPr>
              <a:xfrm>
                <a:off x="395536" y="19526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52 Rectángulo redondeado"/>
              <p:cNvSpPr/>
              <p:nvPr userDrawn="1"/>
            </p:nvSpPr>
            <p:spPr>
              <a:xfrm>
                <a:off x="649908" y="19526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Rectángulo redondeado"/>
              <p:cNvSpPr/>
              <p:nvPr userDrawn="1"/>
            </p:nvSpPr>
            <p:spPr>
              <a:xfrm>
                <a:off x="393924" y="2564904"/>
                <a:ext cx="47039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54 Rectángulo redondeado"/>
              <p:cNvSpPr/>
              <p:nvPr userDrawn="1"/>
            </p:nvSpPr>
            <p:spPr>
              <a:xfrm>
                <a:off x="393924" y="2668918"/>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55 Rectángulo redondeado"/>
              <p:cNvSpPr/>
              <p:nvPr userDrawn="1"/>
            </p:nvSpPr>
            <p:spPr>
              <a:xfrm>
                <a:off x="393924" y="2772931"/>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7" name="56 Grupo"/>
            <p:cNvGrpSpPr/>
            <p:nvPr userDrawn="1"/>
          </p:nvGrpSpPr>
          <p:grpSpPr>
            <a:xfrm>
              <a:off x="6372200" y="1677288"/>
              <a:ext cx="472008" cy="1179186"/>
              <a:chOff x="393924" y="1647846"/>
              <a:chExt cx="472008" cy="1179186"/>
            </a:xfrm>
          </p:grpSpPr>
          <p:sp>
            <p:nvSpPr>
              <p:cNvPr id="58" name="57 Rectángulo redondeado"/>
              <p:cNvSpPr/>
              <p:nvPr userDrawn="1"/>
            </p:nvSpPr>
            <p:spPr>
              <a:xfrm>
                <a:off x="395536" y="16478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58 Rectángulo redondeado"/>
              <p:cNvSpPr/>
              <p:nvPr userDrawn="1"/>
            </p:nvSpPr>
            <p:spPr>
              <a:xfrm>
                <a:off x="649908" y="16478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59 Rectángulo redondeado"/>
              <p:cNvSpPr/>
              <p:nvPr userDrawn="1"/>
            </p:nvSpPr>
            <p:spPr>
              <a:xfrm>
                <a:off x="395536"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60 Rectángulo redondeado"/>
              <p:cNvSpPr/>
              <p:nvPr userDrawn="1"/>
            </p:nvSpPr>
            <p:spPr>
              <a:xfrm>
                <a:off x="649908" y="18002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61 Rectángulo redondeado"/>
              <p:cNvSpPr/>
              <p:nvPr userDrawn="1"/>
            </p:nvSpPr>
            <p:spPr>
              <a:xfrm>
                <a:off x="395536" y="1952646"/>
                <a:ext cx="216024" cy="108202"/>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62 Rectángulo redondeado"/>
              <p:cNvSpPr/>
              <p:nvPr userDrawn="1"/>
            </p:nvSpPr>
            <p:spPr>
              <a:xfrm>
                <a:off x="649908" y="1952646"/>
                <a:ext cx="216024" cy="108202"/>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63 Rectángulo redondeado"/>
              <p:cNvSpPr/>
              <p:nvPr userDrawn="1"/>
            </p:nvSpPr>
            <p:spPr>
              <a:xfrm>
                <a:off x="393924" y="2564904"/>
                <a:ext cx="47039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64 Rectángulo redondeado"/>
              <p:cNvSpPr/>
              <p:nvPr userDrawn="1"/>
            </p:nvSpPr>
            <p:spPr>
              <a:xfrm>
                <a:off x="393924" y="2668918"/>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65 Rectángulo redondeado"/>
              <p:cNvSpPr/>
              <p:nvPr userDrawn="1"/>
            </p:nvSpPr>
            <p:spPr>
              <a:xfrm>
                <a:off x="393924" y="2772931"/>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67" name="66 Rectángulo redondeado"/>
            <p:cNvSpPr/>
            <p:nvPr userDrawn="1"/>
          </p:nvSpPr>
          <p:spPr>
            <a:xfrm>
              <a:off x="4211960" y="1677289"/>
              <a:ext cx="714223" cy="1287962"/>
            </a:xfrm>
            <a:prstGeom prst="roundRect">
              <a:avLst>
                <a:gd name="adj" fmla="val 5959"/>
              </a:avLst>
            </a:prstGeom>
            <a:solidFill>
              <a:schemeClr val="bg1"/>
            </a:solid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67 Rectángulo redondeado"/>
            <p:cNvSpPr/>
            <p:nvPr userDrawn="1"/>
          </p:nvSpPr>
          <p:spPr>
            <a:xfrm>
              <a:off x="5118249" y="1677289"/>
              <a:ext cx="576064" cy="603400"/>
            </a:xfrm>
            <a:prstGeom prst="roundRect">
              <a:avLst>
                <a:gd name="adj" fmla="val 6333"/>
              </a:avLst>
            </a:prstGeom>
            <a:solidFill>
              <a:schemeClr val="bg1"/>
            </a:solid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68 Rectángulo redondeado"/>
            <p:cNvSpPr/>
            <p:nvPr userDrawn="1"/>
          </p:nvSpPr>
          <p:spPr>
            <a:xfrm>
              <a:off x="5118249" y="2422010"/>
              <a:ext cx="576064" cy="543240"/>
            </a:xfrm>
            <a:prstGeom prst="roundRect">
              <a:avLst>
                <a:gd name="adj" fmla="val 6147"/>
              </a:avLst>
            </a:prstGeom>
            <a:solidFill>
              <a:schemeClr val="bg1"/>
            </a:solid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69 Rectángulo redondeado"/>
            <p:cNvSpPr/>
            <p:nvPr userDrawn="1"/>
          </p:nvSpPr>
          <p:spPr>
            <a:xfrm>
              <a:off x="4239132" y="1704959"/>
              <a:ext cx="664639" cy="80531"/>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70 Rectángulo redondeado"/>
            <p:cNvSpPr/>
            <p:nvPr userDrawn="1"/>
          </p:nvSpPr>
          <p:spPr>
            <a:xfrm>
              <a:off x="4239132" y="1881503"/>
              <a:ext cx="548892" cy="56387"/>
            </a:xfrm>
            <a:prstGeom prst="roundRect">
              <a:avLst>
                <a:gd name="adj" fmla="val 2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71 Rectángulo redondeado"/>
            <p:cNvSpPr/>
            <p:nvPr userDrawn="1"/>
          </p:nvSpPr>
          <p:spPr>
            <a:xfrm>
              <a:off x="4239132" y="1987527"/>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72 Rectángulo redondeado"/>
            <p:cNvSpPr/>
            <p:nvPr userDrawn="1"/>
          </p:nvSpPr>
          <p:spPr>
            <a:xfrm>
              <a:off x="4239132" y="2226588"/>
              <a:ext cx="47039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73 Rectángulo redondeado"/>
            <p:cNvSpPr/>
            <p:nvPr userDrawn="1"/>
          </p:nvSpPr>
          <p:spPr>
            <a:xfrm>
              <a:off x="4239132" y="2367909"/>
              <a:ext cx="382464" cy="120014"/>
            </a:xfrm>
            <a:prstGeom prst="roundRect">
              <a:avLst>
                <a:gd name="adj" fmla="val 2547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74 Rectángulo redondeado"/>
            <p:cNvSpPr/>
            <p:nvPr userDrawn="1"/>
          </p:nvSpPr>
          <p:spPr>
            <a:xfrm>
              <a:off x="4239132" y="2799981"/>
              <a:ext cx="470396" cy="85765"/>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75 Rectángulo redondeado"/>
            <p:cNvSpPr/>
            <p:nvPr userDrawn="1"/>
          </p:nvSpPr>
          <p:spPr>
            <a:xfrm>
              <a:off x="5145285" y="1702577"/>
              <a:ext cx="522000" cy="80532"/>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76 Rectángulo redondeado"/>
            <p:cNvSpPr/>
            <p:nvPr userDrawn="1"/>
          </p:nvSpPr>
          <p:spPr>
            <a:xfrm>
              <a:off x="5145281" y="2447657"/>
              <a:ext cx="522004" cy="80532"/>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77 Rectángulo redondeado"/>
            <p:cNvSpPr/>
            <p:nvPr userDrawn="1"/>
          </p:nvSpPr>
          <p:spPr>
            <a:xfrm>
              <a:off x="4239132" y="2569277"/>
              <a:ext cx="382464" cy="52119"/>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79 Rectángulo redondeado"/>
            <p:cNvSpPr/>
            <p:nvPr userDrawn="1"/>
          </p:nvSpPr>
          <p:spPr>
            <a:xfrm>
              <a:off x="5145421" y="1857795"/>
              <a:ext cx="434691" cy="51901"/>
            </a:xfrm>
            <a:prstGeom prst="roundRect">
              <a:avLst>
                <a:gd name="adj" fmla="val 2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80 Rectángulo redondeado"/>
            <p:cNvSpPr/>
            <p:nvPr userDrawn="1"/>
          </p:nvSpPr>
          <p:spPr>
            <a:xfrm>
              <a:off x="5145421" y="2591954"/>
              <a:ext cx="434691" cy="51901"/>
            </a:xfrm>
            <a:prstGeom prst="roundRect">
              <a:avLst>
                <a:gd name="adj" fmla="val 2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81 Rectángulo redondeado"/>
            <p:cNvSpPr/>
            <p:nvPr userDrawn="1"/>
          </p:nvSpPr>
          <p:spPr>
            <a:xfrm>
              <a:off x="4239132" y="2091265"/>
              <a:ext cx="33932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82 Rectángulo redondeado"/>
            <p:cNvSpPr/>
            <p:nvPr userDrawn="1"/>
          </p:nvSpPr>
          <p:spPr>
            <a:xfrm>
              <a:off x="4239132" y="2697845"/>
              <a:ext cx="605488" cy="55130"/>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83 Rectángulo redondeado"/>
            <p:cNvSpPr/>
            <p:nvPr userDrawn="1"/>
          </p:nvSpPr>
          <p:spPr>
            <a:xfrm>
              <a:off x="5145421" y="1954570"/>
              <a:ext cx="382464" cy="120014"/>
            </a:xfrm>
            <a:prstGeom prst="roundRect">
              <a:avLst>
                <a:gd name="adj" fmla="val 2547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Rectángulo redondeado"/>
            <p:cNvSpPr/>
            <p:nvPr userDrawn="1"/>
          </p:nvSpPr>
          <p:spPr>
            <a:xfrm>
              <a:off x="5145421" y="2145366"/>
              <a:ext cx="470396" cy="54101"/>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85 Rectángulo redondeado"/>
            <p:cNvSpPr/>
            <p:nvPr userDrawn="1"/>
          </p:nvSpPr>
          <p:spPr>
            <a:xfrm>
              <a:off x="5145421" y="2703390"/>
              <a:ext cx="470396" cy="54101"/>
            </a:xfrm>
            <a:prstGeom prst="roundRect">
              <a:avLst>
                <a:gd name="adj" fmla="val 254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86 Rectángulo redondeado"/>
            <p:cNvSpPr/>
            <p:nvPr userDrawn="1"/>
          </p:nvSpPr>
          <p:spPr>
            <a:xfrm>
              <a:off x="5145281" y="2830414"/>
              <a:ext cx="382464" cy="52119"/>
            </a:xfrm>
            <a:prstGeom prst="roundRect">
              <a:avLst>
                <a:gd name="adj" fmla="val 2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87 Rectángulo redondeado"/>
            <p:cNvSpPr/>
            <p:nvPr userDrawn="1"/>
          </p:nvSpPr>
          <p:spPr>
            <a:xfrm>
              <a:off x="7308304" y="1733323"/>
              <a:ext cx="756930" cy="158340"/>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88 Rectángulo redondeado"/>
            <p:cNvSpPr/>
            <p:nvPr userDrawn="1"/>
          </p:nvSpPr>
          <p:spPr>
            <a:xfrm>
              <a:off x="7956376" y="2230371"/>
              <a:ext cx="756930" cy="158340"/>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89 Rectángulo redondeado"/>
            <p:cNvSpPr/>
            <p:nvPr userDrawn="1"/>
          </p:nvSpPr>
          <p:spPr>
            <a:xfrm>
              <a:off x="7577911" y="2746748"/>
              <a:ext cx="756930" cy="158340"/>
            </a:xfrm>
            <a:prstGeom prst="roundRect">
              <a:avLst>
                <a:gd name="adj" fmla="val 2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0" name="109 Conector curvado"/>
            <p:cNvCxnSpPr>
              <a:stCxn id="90" idx="0"/>
              <a:endCxn id="89" idx="2"/>
            </p:cNvCxnSpPr>
            <p:nvPr userDrawn="1"/>
          </p:nvCxnSpPr>
          <p:spPr>
            <a:xfrm rot="5400000" flipH="1" flipV="1">
              <a:off x="7966590" y="2378498"/>
              <a:ext cx="358037" cy="378465"/>
            </a:xfrm>
            <a:prstGeom prst="curvedConnector3">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111 Conector curvado"/>
            <p:cNvCxnSpPr>
              <a:stCxn id="89" idx="0"/>
              <a:endCxn id="88" idx="2"/>
            </p:cNvCxnSpPr>
            <p:nvPr userDrawn="1"/>
          </p:nvCxnSpPr>
          <p:spPr>
            <a:xfrm rot="16200000" flipV="1">
              <a:off x="7841451" y="1736981"/>
              <a:ext cx="338708" cy="648072"/>
            </a:xfrm>
            <a:prstGeom prst="curvedConnector3">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4" name="113 CuadroTexto"/>
          <p:cNvSpPr txBox="1"/>
          <p:nvPr userDrawn="1"/>
        </p:nvSpPr>
        <p:spPr>
          <a:xfrm>
            <a:off x="1174715" y="620688"/>
            <a:ext cx="6794570" cy="1107996"/>
          </a:xfrm>
          <a:prstGeom prst="rect">
            <a:avLst/>
          </a:prstGeom>
          <a:noFill/>
        </p:spPr>
        <p:txBody>
          <a:bodyPr wrap="square" rtlCol="0">
            <a:spAutoFit/>
          </a:bodyPr>
          <a:lstStyle/>
          <a:p>
            <a:r>
              <a:rPr lang="es-ES" sz="6600" dirty="0" smtClean="0">
                <a:solidFill>
                  <a:schemeClr val="tx2"/>
                </a:solidFill>
              </a:rPr>
              <a:t>Recursos</a:t>
            </a:r>
            <a:r>
              <a:rPr lang="es-ES" sz="6600" baseline="0" dirty="0" smtClean="0">
                <a:solidFill>
                  <a:schemeClr val="tx2"/>
                </a:solidFill>
              </a:rPr>
              <a:t> Gráficos</a:t>
            </a:r>
            <a:endParaRPr lang="es-ES" sz="6600" dirty="0">
              <a:solidFill>
                <a:schemeClr val="tx2"/>
              </a:solidFill>
            </a:endParaRPr>
          </a:p>
        </p:txBody>
      </p:sp>
    </p:spTree>
    <p:extLst>
      <p:ext uri="{BB962C8B-B14F-4D97-AF65-F5344CB8AC3E}">
        <p14:creationId xmlns:p14="http://schemas.microsoft.com/office/powerpoint/2010/main" val="2572438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eño personalizad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260734" y="3347620"/>
            <a:ext cx="1305619" cy="2215991"/>
          </a:xfrm>
          <a:prstGeom prst="rect">
            <a:avLst/>
          </a:prstGeom>
        </p:spPr>
        <p:txBody>
          <a:bodyPr wrap="square">
            <a:spAutoFit/>
          </a:bodyPr>
          <a:lstStyle/>
          <a:p>
            <a:r>
              <a:rPr lang="en-US" sz="13800" b="0" i="1" kern="1200" dirty="0" smtClean="0">
                <a:solidFill>
                  <a:schemeClr val="tx2">
                    <a:lumMod val="75000"/>
                  </a:schemeClr>
                </a:solidFill>
                <a:effectLst/>
                <a:latin typeface="+mn-lt"/>
                <a:ea typeface="+mn-ea"/>
                <a:cs typeface="+mn-cs"/>
              </a:rPr>
              <a:t>“</a:t>
            </a:r>
            <a:endParaRPr lang="es-ES" dirty="0">
              <a:solidFill>
                <a:schemeClr val="tx2">
                  <a:lumMod val="75000"/>
                </a:schemeClr>
              </a:solidFill>
            </a:endParaRPr>
          </a:p>
        </p:txBody>
      </p:sp>
      <p:sp>
        <p:nvSpPr>
          <p:cNvPr id="5" name="4 Rectángulo"/>
          <p:cNvSpPr/>
          <p:nvPr userDrawn="1"/>
        </p:nvSpPr>
        <p:spPr>
          <a:xfrm>
            <a:off x="6645156" y="3931932"/>
            <a:ext cx="1419217" cy="2215991"/>
          </a:xfrm>
          <a:prstGeom prst="rect">
            <a:avLst/>
          </a:prstGeom>
        </p:spPr>
        <p:txBody>
          <a:bodyPr wrap="square">
            <a:spAutoFit/>
          </a:bodyPr>
          <a:lstStyle/>
          <a:p>
            <a:r>
              <a:rPr lang="en-US" sz="13800" b="0" i="1" kern="1200" dirty="0" smtClean="0">
                <a:solidFill>
                  <a:schemeClr val="tx2">
                    <a:lumMod val="75000"/>
                  </a:schemeClr>
                </a:solidFill>
                <a:effectLst/>
                <a:latin typeface="+mn-lt"/>
                <a:ea typeface="+mn-ea"/>
                <a:cs typeface="+mn-cs"/>
              </a:rPr>
              <a:t>”</a:t>
            </a:r>
            <a:endParaRPr lang="es-ES" dirty="0">
              <a:solidFill>
                <a:schemeClr val="tx2">
                  <a:lumMod val="75000"/>
                </a:schemeClr>
              </a:solidFill>
            </a:endParaRPr>
          </a:p>
        </p:txBody>
      </p:sp>
      <p:sp>
        <p:nvSpPr>
          <p:cNvPr id="6" name="5 Rectángulo"/>
          <p:cNvSpPr/>
          <p:nvPr userDrawn="1"/>
        </p:nvSpPr>
        <p:spPr>
          <a:xfrm>
            <a:off x="1203825" y="3717032"/>
            <a:ext cx="7200799" cy="1200329"/>
          </a:xfrm>
          <a:prstGeom prst="rect">
            <a:avLst/>
          </a:prstGeom>
        </p:spPr>
        <p:txBody>
          <a:bodyPr wrap="square">
            <a:spAutoFit/>
          </a:bodyPr>
          <a:lstStyle/>
          <a:p>
            <a:pPr>
              <a:lnSpc>
                <a:spcPct val="150000"/>
              </a:lnSpc>
            </a:pPr>
            <a:r>
              <a:rPr lang="en-US" sz="2400" b="0" i="1" kern="1200" dirty="0" smtClean="0">
                <a:solidFill>
                  <a:schemeClr val="bg2">
                    <a:lumMod val="20000"/>
                    <a:lumOff val="80000"/>
                  </a:schemeClr>
                </a:solidFill>
                <a:effectLst/>
                <a:latin typeface="Century Schoolbook" panose="02040604050505020304" pitchFamily="18" charset="0"/>
                <a:ea typeface="+mn-ea"/>
                <a:cs typeface="+mn-cs"/>
              </a:rPr>
              <a:t>All knowledge is connected to all other knowledge.</a:t>
            </a:r>
            <a:r>
              <a:rPr lang="en-US" sz="2400" b="0" dirty="0" smtClean="0">
                <a:solidFill>
                  <a:schemeClr val="bg2">
                    <a:lumMod val="20000"/>
                    <a:lumOff val="80000"/>
                  </a:schemeClr>
                </a:solidFill>
                <a:latin typeface="Century Schoolbook" panose="02040604050505020304" pitchFamily="18" charset="0"/>
              </a:rPr>
              <a:t/>
            </a:r>
            <a:br>
              <a:rPr lang="en-US" sz="2400" b="0" dirty="0" smtClean="0">
                <a:solidFill>
                  <a:schemeClr val="bg2">
                    <a:lumMod val="20000"/>
                    <a:lumOff val="80000"/>
                  </a:schemeClr>
                </a:solidFill>
                <a:latin typeface="Century Schoolbook" panose="02040604050505020304" pitchFamily="18" charset="0"/>
              </a:rPr>
            </a:br>
            <a:r>
              <a:rPr lang="en-US" sz="2400" b="0" baseline="0" dirty="0" smtClean="0">
                <a:solidFill>
                  <a:schemeClr val="bg2">
                    <a:lumMod val="20000"/>
                    <a:lumOff val="80000"/>
                  </a:schemeClr>
                </a:solidFill>
                <a:latin typeface="Century Schoolbook" panose="02040604050505020304" pitchFamily="18" charset="0"/>
              </a:rPr>
              <a:t>      </a:t>
            </a:r>
            <a:r>
              <a:rPr lang="en-US" sz="2400" b="0" i="1" kern="1200" dirty="0" smtClean="0">
                <a:solidFill>
                  <a:schemeClr val="bg2">
                    <a:lumMod val="20000"/>
                    <a:lumOff val="80000"/>
                  </a:schemeClr>
                </a:solidFill>
                <a:effectLst/>
                <a:latin typeface="Century Schoolbook" panose="02040604050505020304" pitchFamily="18" charset="0"/>
                <a:ea typeface="+mn-ea"/>
                <a:cs typeface="+mn-cs"/>
              </a:rPr>
              <a:t>The fun is in making the connections </a:t>
            </a:r>
            <a:endParaRPr lang="es-ES" sz="2400" b="0" dirty="0">
              <a:solidFill>
                <a:schemeClr val="bg2">
                  <a:lumMod val="20000"/>
                  <a:lumOff val="80000"/>
                </a:schemeClr>
              </a:solidFill>
              <a:latin typeface="Century Schoolbook" panose="02040604050505020304" pitchFamily="18" charset="0"/>
            </a:endParaRPr>
          </a:p>
        </p:txBody>
      </p:sp>
      <p:sp>
        <p:nvSpPr>
          <p:cNvPr id="7" name="6 Rectángulo"/>
          <p:cNvSpPr/>
          <p:nvPr userDrawn="1"/>
        </p:nvSpPr>
        <p:spPr>
          <a:xfrm>
            <a:off x="6341081" y="5193815"/>
            <a:ext cx="1723292" cy="307777"/>
          </a:xfrm>
          <a:prstGeom prst="rect">
            <a:avLst/>
          </a:prstGeom>
        </p:spPr>
        <p:txBody>
          <a:bodyPr wrap="none">
            <a:spAutoFit/>
          </a:bodyPr>
          <a:lstStyle/>
          <a:p>
            <a:r>
              <a:rPr lang="es-ES_tradnl" sz="1400" b="0" i="0" kern="1200" dirty="0" smtClean="0">
                <a:solidFill>
                  <a:schemeClr val="tx1"/>
                </a:solidFill>
                <a:effectLst/>
                <a:latin typeface="+mn-lt"/>
                <a:ea typeface="+mn-ea"/>
                <a:cs typeface="+mn-cs"/>
              </a:rPr>
              <a:t>Arthur Aufderheide</a:t>
            </a:r>
            <a:endParaRPr lang="es-ES" sz="1400" dirty="0"/>
          </a:p>
        </p:txBody>
      </p:sp>
      <p:pic>
        <p:nvPicPr>
          <p:cNvPr id="8" name="Picture 2" descr="C:\Users\jplazalain002\Telefónica Digital\Sinfonier\Branding\Logos\Sinfonier_Lar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600" y="545604"/>
            <a:ext cx="7181850" cy="2019300"/>
          </a:xfrm>
          <a:prstGeom prst="rect">
            <a:avLst/>
          </a:prstGeom>
          <a:noFill/>
          <a:extLst>
            <a:ext uri="{909E8E84-426E-40DD-AFC4-6F175D3DCCD1}">
              <a14:hiddenFill xmlns:a14="http://schemas.microsoft.com/office/drawing/2010/main">
                <a:solidFill>
                  <a:srgbClr val="FFFFFF"/>
                </a:solidFill>
              </a14:hiddenFill>
            </a:ext>
          </a:extLst>
        </p:spPr>
      </p:pic>
      <p:sp>
        <p:nvSpPr>
          <p:cNvPr id="13" name="12 Rectángulo"/>
          <p:cNvSpPr/>
          <p:nvPr userDrawn="1"/>
        </p:nvSpPr>
        <p:spPr>
          <a:xfrm>
            <a:off x="0" y="5993384"/>
            <a:ext cx="2989844"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13 Rectángulo"/>
          <p:cNvSpPr/>
          <p:nvPr userDrawn="1"/>
        </p:nvSpPr>
        <p:spPr>
          <a:xfrm>
            <a:off x="6050012" y="5993384"/>
            <a:ext cx="3093988"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userDrawn="1"/>
        </p:nvSpPr>
        <p:spPr>
          <a:xfrm>
            <a:off x="2989844" y="5993384"/>
            <a:ext cx="3060168"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userDrawn="1"/>
        </p:nvSpPr>
        <p:spPr>
          <a:xfrm>
            <a:off x="0" y="6093296"/>
            <a:ext cx="9144000" cy="76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7" name="16 Grupo"/>
          <p:cNvGrpSpPr/>
          <p:nvPr userDrawn="1"/>
        </p:nvGrpSpPr>
        <p:grpSpPr>
          <a:xfrm>
            <a:off x="3169571" y="6344843"/>
            <a:ext cx="2804858" cy="261610"/>
            <a:chOff x="3419872" y="6486581"/>
            <a:chExt cx="2804858" cy="261610"/>
          </a:xfrm>
        </p:grpSpPr>
        <p:sp>
          <p:nvSpPr>
            <p:cNvPr id="18" name="17 CuadroTexto"/>
            <p:cNvSpPr txBox="1"/>
            <p:nvPr userDrawn="1"/>
          </p:nvSpPr>
          <p:spPr>
            <a:xfrm>
              <a:off x="3419872" y="6486581"/>
              <a:ext cx="1119510" cy="261610"/>
            </a:xfrm>
            <a:prstGeom prst="rect">
              <a:avLst/>
            </a:prstGeom>
            <a:solidFill>
              <a:schemeClr val="accent3">
                <a:lumMod val="50000"/>
              </a:schemeClr>
            </a:solidFill>
          </p:spPr>
          <p:txBody>
            <a:bodyPr wrap="square" rtlCol="0">
              <a:spAutoFit/>
            </a:bodyPr>
            <a:lstStyle/>
            <a:p>
              <a:r>
                <a:rPr lang="es-ES" sz="1100" i="1" dirty="0" smtClean="0">
                  <a:solidFill>
                    <a:schemeClr val="tx1"/>
                  </a:solidFill>
                </a:rPr>
                <a:t>Powered</a:t>
              </a:r>
              <a:r>
                <a:rPr lang="es-ES" sz="1100" i="1" baseline="0" dirty="0" smtClean="0">
                  <a:solidFill>
                    <a:schemeClr val="tx1"/>
                  </a:solidFill>
                </a:rPr>
                <a:t> by:</a:t>
              </a:r>
              <a:endParaRPr lang="es-ES" sz="1100" i="1" dirty="0">
                <a:solidFill>
                  <a:schemeClr val="tx1"/>
                </a:solidFill>
              </a:endParaRPr>
            </a:p>
          </p:txBody>
        </p:sp>
        <p:pic>
          <p:nvPicPr>
            <p:cNvPr id="19" name="Picture 4" descr="C:\Users\jplazalain002\Telefónica Digital\Sinfonier\Branding\Logos\logo_strati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6626" y="6536386"/>
              <a:ext cx="648000" cy="1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C:\Users\jplazalain002\Telefónica Digital\Sinfonier\Branding\Logos\logo_telefonica.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2730" y="6523400"/>
              <a:ext cx="612000" cy="1879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658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090175"/>
      </p:ext>
    </p:extLst>
  </p:cSld>
  <p:clrMap bg1="lt1" tx1="dk1" bg2="lt2" tx2="dk2" accent1="accent1" accent2="accent2" accent3="accent3" accent4="accent4" accent5="accent5" accent6="accent6" hlink="hlink" folHlink="folHlink"/>
  <p:sldLayoutIdLst>
    <p:sldLayoutId id="2147483687" r:id="rId1"/>
    <p:sldLayoutId id="2147483685" r:id="rId2"/>
    <p:sldLayoutId id="2147483689" r:id="rId3"/>
    <p:sldLayoutId id="2147483686" r:id="rId4"/>
    <p:sldLayoutId id="2147483688" r:id="rId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rm.incubator.apache.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09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Storm </a:t>
            </a:r>
            <a:r>
              <a:rPr lang="es-ES" dirty="0" err="1" smtClean="0"/>
              <a:t>main</a:t>
            </a:r>
            <a:r>
              <a:rPr lang="es-ES" dirty="0" smtClean="0"/>
              <a:t> </a:t>
            </a:r>
            <a:r>
              <a:rPr lang="es-ES" dirty="0" err="1" smtClean="0"/>
              <a:t>concepts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10</a:t>
            </a:fld>
            <a:endParaRPr lang="es-ES" dirty="0"/>
          </a:p>
        </p:txBody>
      </p:sp>
      <p:sp>
        <p:nvSpPr>
          <p:cNvPr id="6" name="5 Marcador de contenido"/>
          <p:cNvSpPr>
            <a:spLocks noGrp="1"/>
          </p:cNvSpPr>
          <p:nvPr>
            <p:ph sz="quarter" idx="13"/>
          </p:nvPr>
        </p:nvSpPr>
        <p:spPr>
          <a:xfrm>
            <a:off x="339850" y="1268760"/>
            <a:ext cx="4808214" cy="1512168"/>
          </a:xfrm>
        </p:spPr>
        <p:txBody>
          <a:bodyPr/>
          <a:lstStyle/>
          <a:p>
            <a:pPr marL="0" indent="0">
              <a:buNone/>
            </a:pPr>
            <a:r>
              <a:rPr lang="en-US" sz="1800" dirty="0" smtClean="0"/>
              <a:t>Storm uses </a:t>
            </a:r>
            <a:r>
              <a:rPr lang="en-US" sz="1800" dirty="0"/>
              <a:t>Stream concept, seen a stream as an unbounded sequence of tuples. Every stream has an “id”. Stream is defined with a schema that names the fields in the tuple. Tuples values must be serializable</a:t>
            </a:r>
            <a:r>
              <a:rPr lang="en-US" sz="1800" dirty="0" smtClean="0"/>
              <a:t>.</a:t>
            </a:r>
          </a:p>
          <a:p>
            <a:pPr marL="0" indent="0">
              <a:buNone/>
            </a:pPr>
            <a:endParaRPr lang="en-US" sz="1800" dirty="0"/>
          </a:p>
        </p:txBody>
      </p:sp>
      <p:pic>
        <p:nvPicPr>
          <p:cNvPr id="2050" name="Picture 2" descr="Figure 2 - Storm Tu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150" y="1213448"/>
            <a:ext cx="3546584" cy="1622791"/>
          </a:xfrm>
          <a:prstGeom prst="rect">
            <a:avLst/>
          </a:prstGeom>
          <a:noFill/>
          <a:extLst>
            <a:ext uri="{909E8E84-426E-40DD-AFC4-6F175D3DCCD1}">
              <a14:hiddenFill xmlns:a14="http://schemas.microsoft.com/office/drawing/2010/main">
                <a:solidFill>
                  <a:srgbClr val="FFFFFF"/>
                </a:solidFill>
              </a14:hiddenFill>
            </a:ext>
          </a:extLst>
        </p:spPr>
      </p:pic>
      <p:sp>
        <p:nvSpPr>
          <p:cNvPr id="7" name="5 Marcador de contenido"/>
          <p:cNvSpPr txBox="1">
            <a:spLocks/>
          </p:cNvSpPr>
          <p:nvPr/>
        </p:nvSpPr>
        <p:spPr>
          <a:xfrm>
            <a:off x="2339752" y="3296154"/>
            <a:ext cx="6480720" cy="924934"/>
          </a:xfrm>
          <a:prstGeom prst="rect">
            <a:avLst/>
          </a:prstGeom>
        </p:spPr>
        <p:txBody>
          <a:bodyPr/>
          <a:lstStyle>
            <a:lvl1pPr indent="0">
              <a:spcBef>
                <a:spcPct val="20000"/>
              </a:spcBef>
              <a:buFont typeface="+mj-lt"/>
              <a:buNone/>
            </a:lvl1pPr>
            <a:lvl2pPr marL="819150" indent="0">
              <a:spcBef>
                <a:spcPct val="20000"/>
              </a:spcBef>
              <a:buFont typeface="Arial" panose="020B0604020202020204" pitchFamily="34" charset="0"/>
              <a:buNone/>
              <a:defRPr sz="2800">
                <a:solidFill>
                  <a:schemeClr val="accent6"/>
                </a:solidFill>
              </a:defRPr>
            </a:lvl2pPr>
            <a:lvl3pPr marL="1143000" indent="-228600">
              <a:spcBef>
                <a:spcPct val="20000"/>
              </a:spcBef>
              <a:buFont typeface="Arial" panose="020B0604020202020204" pitchFamily="34" charset="0"/>
              <a:buChar char="•"/>
              <a:defRPr sz="2400">
                <a:solidFill>
                  <a:schemeClr val="accent4">
                    <a:lumMod val="75000"/>
                  </a:schemeClr>
                </a:solidFill>
              </a:defRPr>
            </a:lvl3pPr>
            <a:lvl4pPr marL="1600200" indent="-228600">
              <a:spcBef>
                <a:spcPct val="20000"/>
              </a:spcBef>
              <a:buFont typeface="Arial" panose="020B0604020202020204" pitchFamily="34" charset="0"/>
              <a:buChar char="–"/>
              <a:defRPr sz="2000">
                <a:solidFill>
                  <a:schemeClr val="accent5"/>
                </a:solidFill>
              </a:defRPr>
            </a:lvl4pPr>
            <a:lvl5pPr marL="2057400" indent="-228600">
              <a:spcBef>
                <a:spcPct val="20000"/>
              </a:spcBef>
              <a:buFont typeface="Arial" panose="020B0604020202020204" pitchFamily="34" charset="0"/>
              <a:buChar char="»"/>
              <a:defRPr sz="2000">
                <a:solidFill>
                  <a:schemeClr val="bg1">
                    <a:lumMod val="50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Storm implements Topologies. A Topology is a graph where each node is a spout or a bolt. Edges indicating which bolt subscribes to which stream.</a:t>
            </a:r>
            <a:endParaRPr lang="es-ES" dirty="0"/>
          </a:p>
        </p:txBody>
      </p:sp>
      <p:pic>
        <p:nvPicPr>
          <p:cNvPr id="2052" name="Picture 4" descr="Figure 3 - Storm Top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110549"/>
            <a:ext cx="1839780" cy="1296144"/>
          </a:xfrm>
          <a:prstGeom prst="rect">
            <a:avLst/>
          </a:prstGeom>
          <a:noFill/>
          <a:extLst>
            <a:ext uri="{909E8E84-426E-40DD-AFC4-6F175D3DCCD1}">
              <a14:hiddenFill xmlns:a14="http://schemas.microsoft.com/office/drawing/2010/main">
                <a:solidFill>
                  <a:srgbClr val="FFFFFF"/>
                </a:solidFill>
              </a14:hiddenFill>
            </a:ext>
          </a:extLst>
        </p:spPr>
      </p:pic>
      <p:sp>
        <p:nvSpPr>
          <p:cNvPr id="8" name="5 Marcador de contenido"/>
          <p:cNvSpPr txBox="1">
            <a:spLocks/>
          </p:cNvSpPr>
          <p:nvPr/>
        </p:nvSpPr>
        <p:spPr>
          <a:xfrm>
            <a:off x="395536" y="4866608"/>
            <a:ext cx="8208912" cy="924934"/>
          </a:xfrm>
          <a:prstGeom prst="rect">
            <a:avLst/>
          </a:prstGeom>
        </p:spPr>
        <p:txBody>
          <a:bodyPr/>
          <a:lstStyle>
            <a:lvl1pPr indent="0">
              <a:spcBef>
                <a:spcPct val="20000"/>
              </a:spcBef>
              <a:buFont typeface="+mj-lt"/>
              <a:buNone/>
            </a:lvl1pPr>
            <a:lvl2pPr marL="819150" indent="0">
              <a:spcBef>
                <a:spcPct val="20000"/>
              </a:spcBef>
              <a:buFont typeface="Arial" panose="020B0604020202020204" pitchFamily="34" charset="0"/>
              <a:buNone/>
              <a:defRPr sz="2800">
                <a:solidFill>
                  <a:schemeClr val="accent6"/>
                </a:solidFill>
              </a:defRPr>
            </a:lvl2pPr>
            <a:lvl3pPr marL="1143000" indent="-228600">
              <a:spcBef>
                <a:spcPct val="20000"/>
              </a:spcBef>
              <a:buFont typeface="Arial" panose="020B0604020202020204" pitchFamily="34" charset="0"/>
              <a:buChar char="•"/>
              <a:defRPr sz="2400">
                <a:solidFill>
                  <a:schemeClr val="accent4">
                    <a:lumMod val="75000"/>
                  </a:schemeClr>
                </a:solidFill>
              </a:defRPr>
            </a:lvl3pPr>
            <a:lvl4pPr marL="1600200" indent="-228600">
              <a:spcBef>
                <a:spcPct val="20000"/>
              </a:spcBef>
              <a:buFont typeface="Arial" panose="020B0604020202020204" pitchFamily="34" charset="0"/>
              <a:buChar char="–"/>
              <a:defRPr sz="2000">
                <a:solidFill>
                  <a:schemeClr val="accent5"/>
                </a:solidFill>
              </a:defRPr>
            </a:lvl4pPr>
            <a:lvl5pPr marL="2057400" indent="-228600">
              <a:spcBef>
                <a:spcPct val="20000"/>
              </a:spcBef>
              <a:buFont typeface="Arial" panose="020B0604020202020204" pitchFamily="34" charset="0"/>
              <a:buChar char="»"/>
              <a:defRPr sz="2000">
                <a:solidFill>
                  <a:schemeClr val="bg1">
                    <a:lumMod val="50000"/>
                  </a:schemeClr>
                </a:solidFill>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Storm users define topologies for how to process the data when it comes streaming in from the spout. When the data comes in, it is processed and the results are passed to output systems.</a:t>
            </a:r>
            <a:endParaRPr lang="es-ES" dirty="0"/>
          </a:p>
        </p:txBody>
      </p:sp>
    </p:spTree>
    <p:extLst>
      <p:ext uri="{BB962C8B-B14F-4D97-AF65-F5344CB8AC3E}">
        <p14:creationId xmlns:p14="http://schemas.microsoft.com/office/powerpoint/2010/main" val="235560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Storm </a:t>
            </a:r>
            <a:r>
              <a:rPr lang="es-ES" dirty="0" err="1" smtClean="0"/>
              <a:t>main</a:t>
            </a:r>
            <a:r>
              <a:rPr lang="es-ES" dirty="0" smtClean="0"/>
              <a:t> </a:t>
            </a:r>
            <a:r>
              <a:rPr lang="es-ES" dirty="0" err="1" smtClean="0"/>
              <a:t>concepts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11</a:t>
            </a:fld>
            <a:endParaRPr lang="es-ES" dirty="0"/>
          </a:p>
        </p:txBody>
      </p:sp>
      <p:sp>
        <p:nvSpPr>
          <p:cNvPr id="6" name="5 Marcador de contenido"/>
          <p:cNvSpPr>
            <a:spLocks noGrp="1"/>
          </p:cNvSpPr>
          <p:nvPr>
            <p:ph sz="quarter" idx="13"/>
          </p:nvPr>
        </p:nvSpPr>
        <p:spPr>
          <a:xfrm>
            <a:off x="339850" y="1268760"/>
            <a:ext cx="7832550" cy="1512168"/>
          </a:xfrm>
        </p:spPr>
        <p:txBody>
          <a:bodyPr/>
          <a:lstStyle/>
          <a:p>
            <a:pPr marL="0" indent="0">
              <a:buNone/>
            </a:pPr>
            <a:r>
              <a:rPr lang="en-US" sz="1800" dirty="0"/>
              <a:t>Storm cluster has three sets of nodes:</a:t>
            </a:r>
          </a:p>
          <a:p>
            <a:r>
              <a:rPr lang="en-US" sz="1800" b="1" dirty="0"/>
              <a:t>Nimbus node: </a:t>
            </a:r>
            <a:r>
              <a:rPr lang="en-US" sz="1800" dirty="0"/>
              <a:t>It is the master node and responsible of distributes code across the cluster, launch workers and monitor computation and reallocates workers as needed.</a:t>
            </a:r>
          </a:p>
          <a:p>
            <a:r>
              <a:rPr lang="en-US" sz="1800" b="1" dirty="0"/>
              <a:t>Zookeeper nodes: </a:t>
            </a:r>
            <a:r>
              <a:rPr lang="en-US" sz="1800" dirty="0"/>
              <a:t>Coordinates the Storm cluster.</a:t>
            </a:r>
          </a:p>
          <a:p>
            <a:r>
              <a:rPr lang="en-US" sz="1800" b="1" dirty="0"/>
              <a:t>Supervisor nodes: </a:t>
            </a:r>
            <a:r>
              <a:rPr lang="en-US" sz="1800" dirty="0"/>
              <a:t>Starts and stops workers according to signals from Nimbus (communicates with Nimbus through Zookeeper)</a:t>
            </a:r>
          </a:p>
          <a:p>
            <a:pPr marL="0" indent="0">
              <a:buNone/>
            </a:pPr>
            <a:endParaRPr lang="en-US" sz="1800" dirty="0"/>
          </a:p>
        </p:txBody>
      </p:sp>
      <p:pic>
        <p:nvPicPr>
          <p:cNvPr id="4098" name="Picture 2" descr="Figure 4 - Stor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573016"/>
            <a:ext cx="4176464" cy="27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7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pPr algn="r"/>
            <a:fld id="{F09F36AE-7B02-4893-A813-E450441EDD2F}" type="slidenum">
              <a:rPr lang="es-ES" smtClean="0"/>
              <a:pPr algn="r"/>
              <a:t>12</a:t>
            </a:fld>
            <a:endParaRPr lang="es-ES" dirty="0"/>
          </a:p>
        </p:txBody>
      </p:sp>
      <p:sp>
        <p:nvSpPr>
          <p:cNvPr id="3" name="2 Título"/>
          <p:cNvSpPr>
            <a:spLocks noGrp="1"/>
          </p:cNvSpPr>
          <p:nvPr>
            <p:ph type="title"/>
          </p:nvPr>
        </p:nvSpPr>
        <p:spPr>
          <a:xfrm>
            <a:off x="457200" y="2636912"/>
            <a:ext cx="8229600" cy="2304256"/>
          </a:xfrm>
        </p:spPr>
        <p:txBody>
          <a:bodyPr/>
          <a:lstStyle/>
          <a:p>
            <a:r>
              <a:rPr lang="es-ES" dirty="0" err="1" smtClean="0"/>
              <a:t>Sinfonier</a:t>
            </a:r>
            <a:endParaRPr lang="es-ES" dirty="0"/>
          </a:p>
        </p:txBody>
      </p:sp>
      <p:sp>
        <p:nvSpPr>
          <p:cNvPr id="4" name="3 Marcador de texto"/>
          <p:cNvSpPr>
            <a:spLocks noGrp="1"/>
          </p:cNvSpPr>
          <p:nvPr>
            <p:ph type="body" sz="quarter" idx="13"/>
          </p:nvPr>
        </p:nvSpPr>
        <p:spPr/>
        <p:txBody>
          <a:bodyPr/>
          <a:lstStyle/>
          <a:p>
            <a:r>
              <a:rPr lang="es-ES" dirty="0" smtClean="0"/>
              <a:t>03</a:t>
            </a:r>
            <a:endParaRPr lang="es-ES" dirty="0"/>
          </a:p>
        </p:txBody>
      </p:sp>
    </p:spTree>
    <p:extLst>
      <p:ext uri="{BB962C8B-B14F-4D97-AF65-F5344CB8AC3E}">
        <p14:creationId xmlns:p14="http://schemas.microsoft.com/office/powerpoint/2010/main" val="750033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13</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5 Marcador de contenido"/>
          <p:cNvSpPr>
            <a:spLocks noGrp="1"/>
          </p:cNvSpPr>
          <p:nvPr>
            <p:ph sz="quarter" idx="13"/>
          </p:nvPr>
        </p:nvSpPr>
        <p:spPr>
          <a:xfrm>
            <a:off x="460375" y="1532409"/>
            <a:ext cx="8264598" cy="1512168"/>
          </a:xfrm>
        </p:spPr>
        <p:txBody>
          <a:bodyPr/>
          <a:lstStyle/>
          <a:p>
            <a:pPr marL="0" indent="0">
              <a:buNone/>
            </a:pPr>
            <a:r>
              <a:rPr lang="en-US" sz="1800" dirty="0" err="1"/>
              <a:t>Sinfonier</a:t>
            </a:r>
            <a:r>
              <a:rPr lang="en-US" sz="1800" dirty="0"/>
              <a:t> represents a change in focus in respect to current solutions in the area of real-time information processing. We combine an easy-to-use interface, which is modular and adaptable, and we integrate it with an advanced technological solution that allows customers to do the necessary tune up required for their needs in matters concerning information security.</a:t>
            </a:r>
          </a:p>
          <a:p>
            <a:pPr marL="0" indent="0">
              <a:buNone/>
            </a:pPr>
            <a:endParaRPr lang="en-US" sz="1800" dirty="0" smtClean="0"/>
          </a:p>
          <a:p>
            <a:pPr marL="0" indent="0">
              <a:buNone/>
            </a:pPr>
            <a:r>
              <a:rPr lang="en-US" sz="1800" dirty="0" err="1" smtClean="0"/>
              <a:t>Sinfonier</a:t>
            </a:r>
            <a:r>
              <a:rPr lang="en-US" sz="1800" dirty="0" smtClean="0"/>
              <a:t> </a:t>
            </a:r>
            <a:r>
              <a:rPr lang="en-US" sz="1800" dirty="0"/>
              <a:t>is borne out of the cooperation and knowledge, where any work can be re-used and the efforts are invested in improving the processing and collection of the new information which is generated.</a:t>
            </a:r>
          </a:p>
          <a:p>
            <a:pPr marL="0" indent="0">
              <a:buNone/>
            </a:pPr>
            <a:endParaRPr lang="en-US" sz="1800" dirty="0" smtClean="0"/>
          </a:p>
          <a:p>
            <a:pPr marL="0" indent="0">
              <a:buNone/>
            </a:pPr>
            <a:r>
              <a:rPr lang="en-US" sz="1800" dirty="0" smtClean="0"/>
              <a:t>Putting </a:t>
            </a:r>
            <a:r>
              <a:rPr lang="en-US" sz="1800" dirty="0"/>
              <a:t>at the customer’s disposal, the ability to collect information from multiple sources, process and enrich it in a continuous and dynamic way. It will be up to the users, to provide the algorithms with content in the form of topologies and get the most out of this information.</a:t>
            </a:r>
          </a:p>
          <a:p>
            <a:pPr marL="0" indent="0">
              <a:buNone/>
            </a:pPr>
            <a:endParaRPr lang="en-US" sz="1800" dirty="0"/>
          </a:p>
        </p:txBody>
      </p:sp>
    </p:spTree>
    <p:extLst>
      <p:ext uri="{BB962C8B-B14F-4D97-AF65-F5344CB8AC3E}">
        <p14:creationId xmlns:p14="http://schemas.microsoft.com/office/powerpoint/2010/main" val="150543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14</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5 Marcador de contenido"/>
          <p:cNvSpPr>
            <a:spLocks noGrp="1"/>
          </p:cNvSpPr>
          <p:nvPr>
            <p:ph sz="quarter" idx="13"/>
          </p:nvPr>
        </p:nvSpPr>
        <p:spPr>
          <a:xfrm>
            <a:off x="460375" y="1532409"/>
            <a:ext cx="8264598" cy="744463"/>
          </a:xfrm>
        </p:spPr>
        <p:txBody>
          <a:bodyPr/>
          <a:lstStyle/>
          <a:p>
            <a:pPr marL="0" indent="0">
              <a:buNone/>
            </a:pPr>
            <a:r>
              <a:rPr lang="en-US" sz="1800" dirty="0" err="1"/>
              <a:t>Sinfonier</a:t>
            </a:r>
            <a:r>
              <a:rPr lang="en-US" sz="1800" dirty="0"/>
              <a:t> implements a new abstraction level in Storm, simplifying, even more, the creation of abstractions (modules in </a:t>
            </a:r>
            <a:r>
              <a:rPr lang="en-US" sz="1800" dirty="0" err="1"/>
              <a:t>Sinfonier</a:t>
            </a:r>
            <a:r>
              <a:rPr lang="en-US" sz="1800" dirty="0"/>
              <a:t>) and topologies.</a:t>
            </a:r>
            <a:endParaRPr lang="en-US" sz="1800" dirty="0"/>
          </a:p>
        </p:txBody>
      </p:sp>
      <p:pic>
        <p:nvPicPr>
          <p:cNvPr id="5122" name="Picture 2" descr="Figure 5 - Sinfoni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7152729" cy="223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15</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5 Marcador de contenido"/>
          <p:cNvSpPr>
            <a:spLocks noGrp="1"/>
          </p:cNvSpPr>
          <p:nvPr>
            <p:ph sz="quarter" idx="13"/>
          </p:nvPr>
        </p:nvSpPr>
        <p:spPr>
          <a:xfrm>
            <a:off x="204317" y="1346621"/>
            <a:ext cx="8616155" cy="744463"/>
          </a:xfrm>
        </p:spPr>
        <p:txBody>
          <a:bodyPr/>
          <a:lstStyle/>
          <a:p>
            <a:pPr marL="0" indent="0">
              <a:buNone/>
            </a:pPr>
            <a:r>
              <a:rPr lang="en-US" sz="1800" dirty="0"/>
              <a:t>Storm is based on three main abstractions: "Spouts", "Bolts" and "Topologies</a:t>
            </a:r>
            <a:r>
              <a:rPr lang="en-US" sz="1800" dirty="0" smtClean="0"/>
              <a:t>". But </a:t>
            </a:r>
            <a:r>
              <a:rPr lang="en-US" sz="1800" dirty="0" err="1"/>
              <a:t>Sinfonier</a:t>
            </a:r>
            <a:r>
              <a:rPr lang="en-US" sz="1800" dirty="0"/>
              <a:t> includes one more abstraction: "Drains". </a:t>
            </a:r>
            <a:endParaRPr lang="en-US" sz="1800" dirty="0" smtClean="0"/>
          </a:p>
          <a:p>
            <a:pPr marL="285750" indent="-285750">
              <a:buFont typeface="Arial" panose="020B0604020202020204" pitchFamily="34" charset="0"/>
              <a:buChar char="•"/>
            </a:pPr>
            <a:r>
              <a:rPr lang="en-US" sz="1800" dirty="0" smtClean="0"/>
              <a:t>At </a:t>
            </a:r>
            <a:r>
              <a:rPr lang="en-US" sz="1800" dirty="0"/>
              <a:t>the top of the topologies </a:t>
            </a:r>
            <a:r>
              <a:rPr lang="en-US" sz="1800" b="1" dirty="0"/>
              <a:t>Spouts</a:t>
            </a:r>
            <a:r>
              <a:rPr lang="en-US" sz="1800" dirty="0"/>
              <a:t> are placed: they are a source of streams, in other words, they are the feeders of the topologies. </a:t>
            </a:r>
            <a:endParaRPr lang="en-US" sz="1800" dirty="0" smtClean="0"/>
          </a:p>
          <a:p>
            <a:pPr marL="285750" indent="-285750">
              <a:buFont typeface="Arial" panose="020B0604020202020204" pitchFamily="34" charset="0"/>
              <a:buChar char="•"/>
            </a:pPr>
            <a:r>
              <a:rPr lang="en-US" sz="1800" dirty="0" smtClean="0"/>
              <a:t>After </a:t>
            </a:r>
            <a:r>
              <a:rPr lang="en-US" sz="1800" dirty="0"/>
              <a:t>that, </a:t>
            </a:r>
            <a:r>
              <a:rPr lang="en-US" sz="1800" b="1" dirty="0"/>
              <a:t>Bolts </a:t>
            </a:r>
            <a:r>
              <a:rPr lang="en-US" sz="1800" dirty="0"/>
              <a:t>process input streams and produce new output streams</a:t>
            </a:r>
            <a:r>
              <a:rPr lang="en-US" sz="1800" dirty="0" smtClean="0"/>
              <a:t>.</a:t>
            </a:r>
          </a:p>
        </p:txBody>
      </p:sp>
      <p:pic>
        <p:nvPicPr>
          <p:cNvPr id="7170" name="Picture 2" descr="Figure 5 - Sinfonier Top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093" y="3124967"/>
            <a:ext cx="3331549" cy="2202677"/>
          </a:xfrm>
          <a:prstGeom prst="rect">
            <a:avLst/>
          </a:prstGeom>
          <a:noFill/>
          <a:extLst>
            <a:ext uri="{909E8E84-426E-40DD-AFC4-6F175D3DCCD1}">
              <a14:hiddenFill xmlns:a14="http://schemas.microsoft.com/office/drawing/2010/main">
                <a:solidFill>
                  <a:srgbClr val="FFFFFF"/>
                </a:solidFill>
              </a14:hiddenFill>
            </a:ext>
          </a:extLst>
        </p:spPr>
      </p:pic>
      <p:sp>
        <p:nvSpPr>
          <p:cNvPr id="10" name="5 Marcador de contenido"/>
          <p:cNvSpPr txBox="1">
            <a:spLocks/>
          </p:cNvSpPr>
          <p:nvPr/>
        </p:nvSpPr>
        <p:spPr>
          <a:xfrm>
            <a:off x="195530" y="2905135"/>
            <a:ext cx="5528776" cy="744463"/>
          </a:xfrm>
          <a:prstGeom prst="rect">
            <a:avLst/>
          </a:prstGeom>
        </p:spPr>
        <p:txBody>
          <a:bodyPr/>
          <a:lstStyle>
            <a:lvl1pPr marL="514350" indent="-514350" algn="l" defTabSz="914400" rtl="0" eaLnBrk="1" latinLnBrk="0" hangingPunct="1">
              <a:spcBef>
                <a:spcPct val="20000"/>
              </a:spcBef>
              <a:buFont typeface="+mj-lt"/>
              <a:buAutoNum type="romanUcPeriod"/>
              <a:defRPr sz="3000" kern="1200">
                <a:solidFill>
                  <a:schemeClr val="tx1"/>
                </a:solidFill>
                <a:latin typeface="+mn-lt"/>
                <a:ea typeface="+mn-ea"/>
                <a:cs typeface="+mn-cs"/>
              </a:defRPr>
            </a:lvl1pPr>
            <a:lvl2pPr marL="819150" indent="0" algn="l" defTabSz="914400" rtl="0" eaLnBrk="1" latinLnBrk="0" hangingPunct="1">
              <a:spcBef>
                <a:spcPct val="20000"/>
              </a:spcBef>
              <a:buFont typeface="Arial" panose="020B0604020202020204" pitchFamily="34" charset="0"/>
              <a:buNone/>
              <a:defRPr sz="2800" kern="1200">
                <a:solidFill>
                  <a:schemeClr val="accent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5"/>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Finally,</a:t>
            </a:r>
            <a:r>
              <a:rPr lang="en-US" sz="1800" b="1" dirty="0" smtClean="0"/>
              <a:t> Drains </a:t>
            </a:r>
            <a:r>
              <a:rPr lang="en-US" sz="1800" dirty="0" smtClean="0"/>
              <a:t>send input streams to both storage and other services. By means of these drains, analysts can connect specific modules allowing them to create and implement their own intelligence methodology in an easy-to-use and intuitive manner without requiring programming knowledge. Once complete, these new abstractions can be shared privately or publicly, culminating in a crowd-sourced intelligence system.</a:t>
            </a:r>
            <a:endParaRPr lang="en-US" sz="1800" dirty="0"/>
          </a:p>
        </p:txBody>
      </p:sp>
    </p:spTree>
    <p:extLst>
      <p:ext uri="{BB962C8B-B14F-4D97-AF65-F5344CB8AC3E}">
        <p14:creationId xmlns:p14="http://schemas.microsoft.com/office/powerpoint/2010/main" val="4220114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Components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16</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5 Marcador de contenido"/>
          <p:cNvSpPr>
            <a:spLocks noGrp="1"/>
          </p:cNvSpPr>
          <p:nvPr>
            <p:ph sz="quarter" idx="13"/>
          </p:nvPr>
        </p:nvSpPr>
        <p:spPr>
          <a:xfrm>
            <a:off x="307975" y="1876962"/>
            <a:ext cx="8616155" cy="744463"/>
          </a:xfrm>
        </p:spPr>
        <p:txBody>
          <a:bodyPr/>
          <a:lstStyle/>
          <a:p>
            <a:pPr marL="0" indent="0">
              <a:buNone/>
            </a:pPr>
            <a:r>
              <a:rPr lang="en-US" sz="2000" b="1" dirty="0" err="1" smtClean="0"/>
              <a:t>Sinfonier</a:t>
            </a:r>
            <a:r>
              <a:rPr lang="en-US" sz="2000" b="1" dirty="0" smtClean="0"/>
              <a:t> </a:t>
            </a:r>
            <a:r>
              <a:rPr lang="en-US" sz="2000" b="1" dirty="0"/>
              <a:t>Editor</a:t>
            </a:r>
            <a:r>
              <a:rPr lang="en-US" sz="2000" dirty="0"/>
              <a:t> which allows users to create new topologies using a Drag &amp; Drop methodology on a canvas: Here is where you can implement or edit your topologies.</a:t>
            </a:r>
          </a:p>
          <a:p>
            <a:pPr marL="1104900" lvl="1" indent="-285750">
              <a:buFont typeface="Arial" panose="020B0604020202020204" pitchFamily="34" charset="0"/>
              <a:buChar char="•"/>
            </a:pPr>
            <a:r>
              <a:rPr lang="en-US" sz="1800" dirty="0"/>
              <a:t>The editor makes use of a drag &amp; plug interface, it is very intuitive and easy to get used to. The operation is very simple, drag the modules from the left placed list to the central canvas and plug them however you want by clicking on the connectors provided by every module.</a:t>
            </a:r>
          </a:p>
          <a:p>
            <a:pPr marL="1104900" lvl="1" indent="-285750">
              <a:buFont typeface="Arial" panose="020B0604020202020204" pitchFamily="34" charset="0"/>
              <a:buChar char="•"/>
            </a:pPr>
            <a:r>
              <a:rPr lang="en-US" sz="1800" dirty="0"/>
              <a:t>If you want to delete a module, just click the cross of the module. Finally, remember to name your topology, there is a field for this purpose at the right side of the screen.</a:t>
            </a:r>
          </a:p>
        </p:txBody>
      </p:sp>
    </p:spTree>
    <p:extLst>
      <p:ext uri="{BB962C8B-B14F-4D97-AF65-F5344CB8AC3E}">
        <p14:creationId xmlns:p14="http://schemas.microsoft.com/office/powerpoint/2010/main" val="2737827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Components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17</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194" name="Picture 2" descr="Figure 6 - Sinfonier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4" y="1484783"/>
            <a:ext cx="8378825" cy="475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32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Components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18</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5 Marcador de contenido"/>
          <p:cNvSpPr>
            <a:spLocks noGrp="1"/>
          </p:cNvSpPr>
          <p:nvPr>
            <p:ph sz="quarter" idx="13"/>
          </p:nvPr>
        </p:nvSpPr>
        <p:spPr>
          <a:xfrm>
            <a:off x="295400" y="1351428"/>
            <a:ext cx="8616155" cy="3733756"/>
          </a:xfrm>
        </p:spPr>
        <p:txBody>
          <a:bodyPr/>
          <a:lstStyle/>
          <a:p>
            <a:pPr marL="0" indent="0">
              <a:buNone/>
            </a:pPr>
            <a:r>
              <a:rPr lang="en-US" sz="2000" dirty="0"/>
              <a:t>Backend with an API to automatically manage a Storm cluster</a:t>
            </a:r>
            <a:r>
              <a:rPr lang="en-US" sz="2000" dirty="0" smtClean="0"/>
              <a:t>.</a:t>
            </a:r>
          </a:p>
          <a:p>
            <a:pPr marL="0" indent="0">
              <a:buNone/>
            </a:pPr>
            <a:endParaRPr lang="en-US" sz="2000" dirty="0"/>
          </a:p>
          <a:p>
            <a:pPr lvl="1">
              <a:buFont typeface="Arial" panose="020B0604020202020204" pitchFamily="34" charset="0"/>
              <a:buChar char="•"/>
            </a:pPr>
            <a:r>
              <a:rPr lang="en-US" sz="2000" dirty="0"/>
              <a:t>Launch </a:t>
            </a:r>
            <a:r>
              <a:rPr lang="en-US" sz="2000" dirty="0" err="1" smtClean="0"/>
              <a:t>topplogies</a:t>
            </a:r>
            <a:endParaRPr lang="en-US" sz="2000" dirty="0"/>
          </a:p>
          <a:p>
            <a:pPr lvl="1">
              <a:buFont typeface="Arial" panose="020B0604020202020204" pitchFamily="34" charset="0"/>
              <a:buChar char="•"/>
            </a:pPr>
            <a:r>
              <a:rPr lang="en-US" sz="2000" dirty="0"/>
              <a:t>Stop topologies</a:t>
            </a:r>
          </a:p>
          <a:p>
            <a:pPr lvl="1">
              <a:buFont typeface="Arial" panose="020B0604020202020204" pitchFamily="34" charset="0"/>
              <a:buChar char="•"/>
            </a:pPr>
            <a:r>
              <a:rPr lang="en-US" sz="2000" dirty="0"/>
              <a:t>Rebalance topologies</a:t>
            </a:r>
          </a:p>
          <a:p>
            <a:pPr lvl="1">
              <a:buFont typeface="Arial" panose="020B0604020202020204" pitchFamily="34" charset="0"/>
              <a:buChar char="•"/>
            </a:pPr>
            <a:r>
              <a:rPr lang="en-US" sz="2000" dirty="0"/>
              <a:t>Add new modules (Spouts, Bolts and Drains)</a:t>
            </a:r>
          </a:p>
          <a:p>
            <a:pPr marL="1428750" lvl="2" indent="-285750"/>
            <a:r>
              <a:rPr lang="en-US" sz="1600" dirty="0" err="1"/>
              <a:t>Sinfonier</a:t>
            </a:r>
            <a:r>
              <a:rPr lang="en-US" sz="1600" dirty="0"/>
              <a:t> includes one more abstraction: "Drains". Thus, a topology is not only a network of spouts and bolts, but also of drains. Drains send input streams to both storage and other services.</a:t>
            </a:r>
          </a:p>
          <a:p>
            <a:pPr lvl="1">
              <a:buFont typeface="Arial" panose="020B0604020202020204" pitchFamily="34" charset="0"/>
              <a:buChar char="•"/>
            </a:pPr>
            <a:r>
              <a:rPr lang="en-US" sz="2000" dirty="0" smtClean="0"/>
              <a:t> Manage </a:t>
            </a:r>
            <a:r>
              <a:rPr lang="en-US" sz="2000" dirty="0"/>
              <a:t>cluster Java and Python dependencies</a:t>
            </a:r>
          </a:p>
        </p:txBody>
      </p:sp>
    </p:spTree>
    <p:extLst>
      <p:ext uri="{BB962C8B-B14F-4D97-AF65-F5344CB8AC3E}">
        <p14:creationId xmlns:p14="http://schemas.microsoft.com/office/powerpoint/2010/main" val="3541129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Components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19</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5 Marcador de contenido"/>
          <p:cNvSpPr>
            <a:spLocks noGrp="1"/>
          </p:cNvSpPr>
          <p:nvPr>
            <p:ph sz="quarter" idx="13"/>
          </p:nvPr>
        </p:nvSpPr>
        <p:spPr>
          <a:xfrm>
            <a:off x="295400" y="1351428"/>
            <a:ext cx="8616155" cy="3013676"/>
          </a:xfrm>
        </p:spPr>
        <p:txBody>
          <a:bodyPr/>
          <a:lstStyle/>
          <a:p>
            <a:pPr marL="0" indent="0">
              <a:buNone/>
            </a:pPr>
            <a:r>
              <a:rPr lang="en-US" sz="2000" b="1" dirty="0"/>
              <a:t>Backend with an API </a:t>
            </a:r>
            <a:r>
              <a:rPr lang="en-US" sz="2000" dirty="0"/>
              <a:t>to automatically manage a Storm cluster</a:t>
            </a:r>
            <a:r>
              <a:rPr lang="en-US" sz="2000" dirty="0" smtClean="0"/>
              <a:t>.</a:t>
            </a:r>
          </a:p>
          <a:p>
            <a:pPr lvl="1">
              <a:buFont typeface="Arial" panose="020B0604020202020204" pitchFamily="34" charset="0"/>
              <a:buChar char="•"/>
            </a:pPr>
            <a:r>
              <a:rPr lang="en-US" sz="2000" dirty="0" smtClean="0"/>
              <a:t>Launch </a:t>
            </a:r>
            <a:r>
              <a:rPr lang="en-US" sz="2000" dirty="0" err="1" smtClean="0"/>
              <a:t>topplogies</a:t>
            </a:r>
            <a:endParaRPr lang="en-US" sz="2000" dirty="0"/>
          </a:p>
          <a:p>
            <a:pPr lvl="1">
              <a:buFont typeface="Arial" panose="020B0604020202020204" pitchFamily="34" charset="0"/>
              <a:buChar char="•"/>
            </a:pPr>
            <a:r>
              <a:rPr lang="en-US" sz="2000" dirty="0"/>
              <a:t>Stop topologies</a:t>
            </a:r>
          </a:p>
          <a:p>
            <a:pPr lvl="1">
              <a:buFont typeface="Arial" panose="020B0604020202020204" pitchFamily="34" charset="0"/>
              <a:buChar char="•"/>
            </a:pPr>
            <a:r>
              <a:rPr lang="en-US" sz="2000" dirty="0"/>
              <a:t>Rebalance topologies</a:t>
            </a:r>
          </a:p>
          <a:p>
            <a:pPr lvl="1">
              <a:buFont typeface="Arial" panose="020B0604020202020204" pitchFamily="34" charset="0"/>
              <a:buChar char="•"/>
            </a:pPr>
            <a:r>
              <a:rPr lang="en-US" sz="2000" dirty="0"/>
              <a:t>Add new modules (Spouts, Bolts and Drains)</a:t>
            </a:r>
          </a:p>
          <a:p>
            <a:pPr marL="1428750" lvl="2" indent="-285750"/>
            <a:r>
              <a:rPr lang="en-US" sz="1600" dirty="0" err="1"/>
              <a:t>Sinfonier</a:t>
            </a:r>
            <a:r>
              <a:rPr lang="en-US" sz="1600" dirty="0"/>
              <a:t> includes one more abstraction: "Drains". Thus, a topology is not only a network of spouts and bolts, but also of drains. Drains send input streams to both storage and other services.</a:t>
            </a:r>
          </a:p>
          <a:p>
            <a:pPr lvl="1">
              <a:buFont typeface="Arial" panose="020B0604020202020204" pitchFamily="34" charset="0"/>
              <a:buChar char="•"/>
            </a:pPr>
            <a:r>
              <a:rPr lang="en-US" sz="2000" dirty="0" smtClean="0"/>
              <a:t> Manage </a:t>
            </a:r>
            <a:r>
              <a:rPr lang="en-US" sz="2000" dirty="0"/>
              <a:t>cluster Java and Python dependencies</a:t>
            </a:r>
          </a:p>
        </p:txBody>
      </p:sp>
      <p:sp>
        <p:nvSpPr>
          <p:cNvPr id="8" name="5 Marcador de contenido"/>
          <p:cNvSpPr txBox="1">
            <a:spLocks/>
          </p:cNvSpPr>
          <p:nvPr/>
        </p:nvSpPr>
        <p:spPr>
          <a:xfrm>
            <a:off x="527845" y="4509120"/>
            <a:ext cx="8616155" cy="3013676"/>
          </a:xfrm>
          <a:prstGeom prst="rect">
            <a:avLst/>
          </a:prstGeom>
        </p:spPr>
        <p:txBody>
          <a:bodyPr/>
          <a:lstStyle>
            <a:lvl1pPr marL="514350" indent="-514350" algn="l" defTabSz="914400" rtl="0" eaLnBrk="1" latinLnBrk="0" hangingPunct="1">
              <a:spcBef>
                <a:spcPct val="20000"/>
              </a:spcBef>
              <a:buFont typeface="+mj-lt"/>
              <a:buAutoNum type="romanUcPeriod"/>
              <a:defRPr sz="3000" kern="1200">
                <a:solidFill>
                  <a:schemeClr val="tx1"/>
                </a:solidFill>
                <a:latin typeface="+mn-lt"/>
                <a:ea typeface="+mn-ea"/>
                <a:cs typeface="+mn-cs"/>
              </a:defRPr>
            </a:lvl1pPr>
            <a:lvl2pPr marL="819150" indent="0" algn="l" defTabSz="914400" rtl="0" eaLnBrk="1" latinLnBrk="0" hangingPunct="1">
              <a:spcBef>
                <a:spcPct val="20000"/>
              </a:spcBef>
              <a:buFont typeface="Arial" panose="020B0604020202020204" pitchFamily="34" charset="0"/>
              <a:buNone/>
              <a:defRPr sz="2800" kern="1200">
                <a:solidFill>
                  <a:schemeClr val="accent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5"/>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mj-lt"/>
              <a:buNone/>
            </a:pPr>
            <a:r>
              <a:rPr lang="en-US" sz="2000" b="1" dirty="0" smtClean="0"/>
              <a:t>Apache cluster</a:t>
            </a:r>
            <a:r>
              <a:rPr lang="en-US" sz="2000" dirty="0" smtClean="0"/>
              <a:t>.</a:t>
            </a:r>
          </a:p>
          <a:p>
            <a:pPr lvl="1">
              <a:buFont typeface="Arial" panose="020B0604020202020204" pitchFamily="34" charset="0"/>
              <a:buChar char="•"/>
            </a:pPr>
            <a:r>
              <a:rPr lang="en-US" sz="2000" dirty="0" smtClean="0"/>
              <a:t> </a:t>
            </a:r>
            <a:r>
              <a:rPr lang="en-US" sz="2000" dirty="0" err="1" smtClean="0"/>
              <a:t>Sinfonier</a:t>
            </a:r>
            <a:r>
              <a:rPr lang="en-US" sz="2000" dirty="0" smtClean="0"/>
              <a:t> </a:t>
            </a:r>
            <a:r>
              <a:rPr lang="en-US" sz="2000" dirty="0"/>
              <a:t>use a standard Apache Storm cluster. Last version support Storm version 0.9.6 and development team is working to validate 0.10.0 </a:t>
            </a:r>
            <a:r>
              <a:rPr lang="en-US" sz="2000" dirty="0" smtClean="0"/>
              <a:t>release</a:t>
            </a:r>
          </a:p>
        </p:txBody>
      </p:sp>
    </p:spTree>
    <p:extLst>
      <p:ext uri="{BB962C8B-B14F-4D97-AF65-F5344CB8AC3E}">
        <p14:creationId xmlns:p14="http://schemas.microsoft.com/office/powerpoint/2010/main" val="3038287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pPr algn="r"/>
            <a:fld id="{F09F36AE-7B02-4893-A813-E450441EDD2F}" type="slidenum">
              <a:rPr lang="es-ES" smtClean="0"/>
              <a:pPr algn="r"/>
              <a:t>2</a:t>
            </a:fld>
            <a:endParaRPr lang="es-ES" dirty="0"/>
          </a:p>
        </p:txBody>
      </p:sp>
      <p:sp>
        <p:nvSpPr>
          <p:cNvPr id="3" name="2 Título"/>
          <p:cNvSpPr>
            <a:spLocks noGrp="1"/>
          </p:cNvSpPr>
          <p:nvPr>
            <p:ph type="title"/>
          </p:nvPr>
        </p:nvSpPr>
        <p:spPr>
          <a:xfrm>
            <a:off x="539552" y="2132856"/>
            <a:ext cx="8229600" cy="2304256"/>
          </a:xfrm>
        </p:spPr>
        <p:txBody>
          <a:bodyPr/>
          <a:lstStyle/>
          <a:p>
            <a:r>
              <a:rPr lang="es-ES" dirty="0" err="1" smtClean="0"/>
              <a:t>Stream</a:t>
            </a:r>
            <a:r>
              <a:rPr lang="es-ES" dirty="0" smtClean="0"/>
              <a:t> </a:t>
            </a:r>
            <a:r>
              <a:rPr lang="es-ES" dirty="0" err="1" smtClean="0"/>
              <a:t>processing</a:t>
            </a:r>
            <a:r>
              <a:rPr lang="es-ES" dirty="0" smtClean="0"/>
              <a:t> </a:t>
            </a:r>
            <a:r>
              <a:rPr lang="es-ES" dirty="0" err="1" smtClean="0"/>
              <a:t>Component</a:t>
            </a:r>
            <a:endParaRPr lang="es-ES" dirty="0"/>
          </a:p>
        </p:txBody>
      </p:sp>
    </p:spTree>
    <p:extLst>
      <p:ext uri="{BB962C8B-B14F-4D97-AF65-F5344CB8AC3E}">
        <p14:creationId xmlns:p14="http://schemas.microsoft.com/office/powerpoint/2010/main" val="78906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vs Storm</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20</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5 Marcador de contenido"/>
          <p:cNvSpPr>
            <a:spLocks noGrp="1"/>
          </p:cNvSpPr>
          <p:nvPr>
            <p:ph sz="quarter" idx="13"/>
          </p:nvPr>
        </p:nvSpPr>
        <p:spPr>
          <a:xfrm>
            <a:off x="295400" y="1351428"/>
            <a:ext cx="8616155" cy="3013676"/>
          </a:xfrm>
        </p:spPr>
        <p:txBody>
          <a:bodyPr/>
          <a:lstStyle/>
          <a:p>
            <a:pPr marL="0" indent="0">
              <a:buNone/>
            </a:pPr>
            <a:r>
              <a:rPr lang="en-US" sz="2000" dirty="0"/>
              <a:t>Below we show key differences between Apache Storm and </a:t>
            </a:r>
            <a:r>
              <a:rPr lang="en-US" sz="2000" dirty="0" err="1"/>
              <a:t>Sinfonier</a:t>
            </a:r>
            <a:r>
              <a:rPr lang="en-US" sz="2000" dirty="0"/>
              <a:t> Project</a:t>
            </a:r>
            <a:r>
              <a:rPr lang="en-US" sz="2000" dirty="0" smtClean="0"/>
              <a:t>.</a:t>
            </a:r>
          </a:p>
        </p:txBody>
      </p:sp>
      <p:graphicFrame>
        <p:nvGraphicFramePr>
          <p:cNvPr id="10" name="Tabla 9"/>
          <p:cNvGraphicFramePr>
            <a:graphicFrameLocks noGrp="1"/>
          </p:cNvGraphicFramePr>
          <p:nvPr>
            <p:extLst>
              <p:ext uri="{D42A27DB-BD31-4B8C-83A1-F6EECF244321}">
                <p14:modId xmlns:p14="http://schemas.microsoft.com/office/powerpoint/2010/main" val="2007208555"/>
              </p:ext>
            </p:extLst>
          </p:nvPr>
        </p:nvGraphicFramePr>
        <p:xfrm>
          <a:off x="612775" y="2858266"/>
          <a:ext cx="7776864" cy="1828800"/>
        </p:xfrm>
        <a:graphic>
          <a:graphicData uri="http://schemas.openxmlformats.org/drawingml/2006/table">
            <a:tbl>
              <a:tblPr firstRow="1">
                <a:tableStyleId>{69012ECD-51FC-41F1-AA8D-1B2483CD663E}</a:tableStyleId>
              </a:tblPr>
              <a:tblGrid>
                <a:gridCol w="1704124"/>
                <a:gridCol w="2796544"/>
                <a:gridCol w="3276196"/>
              </a:tblGrid>
              <a:tr h="0">
                <a:tc>
                  <a:txBody>
                    <a:bodyPr/>
                    <a:lstStyle/>
                    <a:p>
                      <a:pPr algn="ctr"/>
                      <a:endParaRPr lang="es-ES_tradnl" dirty="0"/>
                    </a:p>
                  </a:txBody>
                  <a:tcPr anchor="ctr"/>
                </a:tc>
                <a:tc>
                  <a:txBody>
                    <a:bodyPr/>
                    <a:lstStyle/>
                    <a:p>
                      <a:pPr algn="ctr"/>
                      <a:r>
                        <a:rPr lang="es-ES_tradnl"/>
                        <a:t>Apache Storm</a:t>
                      </a:r>
                    </a:p>
                  </a:txBody>
                  <a:tcPr anchor="ctr"/>
                </a:tc>
                <a:tc>
                  <a:txBody>
                    <a:bodyPr/>
                    <a:lstStyle/>
                    <a:p>
                      <a:pPr algn="ctr"/>
                      <a:r>
                        <a:rPr lang="es-ES_tradnl"/>
                        <a:t>Sinfonier Project</a:t>
                      </a:r>
                    </a:p>
                  </a:txBody>
                  <a:tcPr anchor="ctr"/>
                </a:tc>
              </a:tr>
              <a:tr h="0">
                <a:tc>
                  <a:txBody>
                    <a:bodyPr/>
                    <a:lstStyle/>
                    <a:p>
                      <a:pPr algn="ctr"/>
                      <a:r>
                        <a:rPr lang="es-ES_tradnl"/>
                        <a:t>Topologies</a:t>
                      </a:r>
                    </a:p>
                  </a:txBody>
                  <a:tcPr anchor="ctr"/>
                </a:tc>
                <a:tc>
                  <a:txBody>
                    <a:bodyPr/>
                    <a:lstStyle/>
                    <a:p>
                      <a:pPr algn="ctr"/>
                      <a:r>
                        <a:rPr lang="es-ES_tradnl"/>
                        <a:t>Programmatically DAG</a:t>
                      </a:r>
                    </a:p>
                  </a:txBody>
                  <a:tcPr anchor="ctr"/>
                </a:tc>
                <a:tc>
                  <a:txBody>
                    <a:bodyPr/>
                    <a:lstStyle/>
                    <a:p>
                      <a:pPr algn="ctr"/>
                      <a:r>
                        <a:rPr lang="es-ES_tradnl"/>
                        <a:t>Visual DAG</a:t>
                      </a:r>
                    </a:p>
                  </a:txBody>
                  <a:tcPr anchor="ctr"/>
                </a:tc>
              </a:tr>
              <a:tr h="0">
                <a:tc>
                  <a:txBody>
                    <a:bodyPr/>
                    <a:lstStyle/>
                    <a:p>
                      <a:pPr algn="ctr"/>
                      <a:r>
                        <a:rPr lang="es-ES_tradnl"/>
                        <a:t>Components</a:t>
                      </a:r>
                    </a:p>
                  </a:txBody>
                  <a:tcPr anchor="ctr"/>
                </a:tc>
                <a:tc>
                  <a:txBody>
                    <a:bodyPr/>
                    <a:lstStyle/>
                    <a:p>
                      <a:pPr algn="ctr"/>
                      <a:r>
                        <a:rPr lang="es-ES_tradnl"/>
                        <a:t>Spouts and Bolts</a:t>
                      </a:r>
                    </a:p>
                  </a:txBody>
                  <a:tcPr anchor="ctr"/>
                </a:tc>
                <a:tc>
                  <a:txBody>
                    <a:bodyPr/>
                    <a:lstStyle/>
                    <a:p>
                      <a:pPr algn="ctr"/>
                      <a:r>
                        <a:rPr lang="es-ES_tradnl"/>
                        <a:t>Spouts, Bolts and Drains</a:t>
                      </a:r>
                    </a:p>
                  </a:txBody>
                  <a:tcPr anchor="ctr"/>
                </a:tc>
              </a:tr>
              <a:tr h="0">
                <a:tc>
                  <a:txBody>
                    <a:bodyPr/>
                    <a:lstStyle/>
                    <a:p>
                      <a:pPr algn="ctr"/>
                      <a:r>
                        <a:rPr lang="es-ES_tradnl"/>
                        <a:t>Grouping</a:t>
                      </a:r>
                    </a:p>
                  </a:txBody>
                  <a:tcPr anchor="ctr"/>
                </a:tc>
                <a:tc>
                  <a:txBody>
                    <a:bodyPr/>
                    <a:lstStyle/>
                    <a:p>
                      <a:pPr algn="ctr"/>
                      <a:r>
                        <a:rPr lang="es-ES_tradnl"/>
                        <a:t>Shuffle, Field, All (+4)</a:t>
                      </a:r>
                    </a:p>
                  </a:txBody>
                  <a:tcPr anchor="ctr"/>
                </a:tc>
                <a:tc>
                  <a:txBody>
                    <a:bodyPr/>
                    <a:lstStyle/>
                    <a:p>
                      <a:pPr algn="ctr"/>
                      <a:r>
                        <a:rPr lang="es-ES_tradnl"/>
                        <a:t>Shuffle</a:t>
                      </a:r>
                    </a:p>
                  </a:txBody>
                  <a:tcPr anchor="ctr"/>
                </a:tc>
              </a:tr>
              <a:tr h="0">
                <a:tc>
                  <a:txBody>
                    <a:bodyPr/>
                    <a:lstStyle/>
                    <a:p>
                      <a:pPr algn="ctr"/>
                      <a:r>
                        <a:rPr lang="es-ES_tradnl"/>
                        <a:t>Data Model</a:t>
                      </a:r>
                    </a:p>
                  </a:txBody>
                  <a:tcPr anchor="ctr"/>
                </a:tc>
                <a:tc>
                  <a:txBody>
                    <a:bodyPr/>
                    <a:lstStyle/>
                    <a:p>
                      <a:pPr algn="ctr"/>
                      <a:r>
                        <a:rPr lang="es-ES_tradnl"/>
                        <a:t>Tuples</a:t>
                      </a:r>
                    </a:p>
                  </a:txBody>
                  <a:tcPr anchor="ctr"/>
                </a:tc>
                <a:tc>
                  <a:txBody>
                    <a:bodyPr/>
                    <a:lstStyle/>
                    <a:p>
                      <a:pPr algn="ctr"/>
                      <a:r>
                        <a:rPr lang="es-ES_tradnl" dirty="0"/>
                        <a:t>JSON </a:t>
                      </a:r>
                      <a:r>
                        <a:rPr lang="es-ES_tradnl" dirty="0" err="1"/>
                        <a:t>Tuple</a:t>
                      </a:r>
                      <a:r>
                        <a:rPr lang="es-ES_tradnl" dirty="0"/>
                        <a:t> K,V</a:t>
                      </a:r>
                    </a:p>
                  </a:txBody>
                  <a:tcPr anchor="ctr"/>
                </a:tc>
              </a:tr>
            </a:tbl>
          </a:graphicData>
        </a:graphic>
      </p:graphicFrame>
    </p:spTree>
    <p:extLst>
      <p:ext uri="{BB962C8B-B14F-4D97-AF65-F5344CB8AC3E}">
        <p14:creationId xmlns:p14="http://schemas.microsoft.com/office/powerpoint/2010/main" val="1949619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Data </a:t>
            </a:r>
            <a:r>
              <a:rPr lang="es-ES" dirty="0" err="1" smtClean="0"/>
              <a:t>Model</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21</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5 Marcador de contenido"/>
          <p:cNvSpPr>
            <a:spLocks noGrp="1"/>
          </p:cNvSpPr>
          <p:nvPr>
            <p:ph sz="quarter" idx="13"/>
          </p:nvPr>
        </p:nvSpPr>
        <p:spPr>
          <a:xfrm>
            <a:off x="307975" y="1916832"/>
            <a:ext cx="8616155" cy="3013676"/>
          </a:xfrm>
        </p:spPr>
        <p:txBody>
          <a:bodyPr/>
          <a:lstStyle/>
          <a:p>
            <a:r>
              <a:rPr lang="en-US" sz="2000" dirty="0"/>
              <a:t>One of the requirements to implement a collaborative system like </a:t>
            </a:r>
            <a:r>
              <a:rPr lang="en-US" sz="2000" dirty="0" err="1"/>
              <a:t>Sinfonier</a:t>
            </a:r>
            <a:r>
              <a:rPr lang="en-US" sz="2000" dirty="0"/>
              <a:t> is to ensure all modules are able to communicate. For this reason </a:t>
            </a:r>
            <a:r>
              <a:rPr lang="en-US" sz="2000" dirty="0" err="1"/>
              <a:t>Sinfonier</a:t>
            </a:r>
            <a:r>
              <a:rPr lang="en-US" sz="2000" dirty="0"/>
              <a:t> defines a data model based on a single JSON tuple instead of Apache Storm data model based on an indeterminate number of </a:t>
            </a:r>
            <a:r>
              <a:rPr lang="en-US" sz="2000" dirty="0" smtClean="0"/>
              <a:t>tuples.</a:t>
            </a:r>
          </a:p>
          <a:p>
            <a:endParaRPr lang="en-US" sz="2000" dirty="0"/>
          </a:p>
          <a:p>
            <a:r>
              <a:rPr lang="en-US" sz="2000" dirty="0"/>
              <a:t>This approach allow users to share and use others user’s modules into the platform and </a:t>
            </a:r>
            <a:r>
              <a:rPr lang="en-US" sz="2000" dirty="0" err="1"/>
              <a:t>Sinfonier</a:t>
            </a:r>
            <a:r>
              <a:rPr lang="en-US" sz="2000" dirty="0"/>
              <a:t> includes an API to manage this JSON tuple in a simple way. Allowing users to add new fields, remove fields and check fields exists. API current support Java and Python language.</a:t>
            </a:r>
          </a:p>
        </p:txBody>
      </p:sp>
    </p:spTree>
    <p:extLst>
      <p:ext uri="{BB962C8B-B14F-4D97-AF65-F5344CB8AC3E}">
        <p14:creationId xmlns:p14="http://schemas.microsoft.com/office/powerpoint/2010/main" val="1947910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Modules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22</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5 Marcador de contenido"/>
          <p:cNvSpPr>
            <a:spLocks noGrp="1"/>
          </p:cNvSpPr>
          <p:nvPr>
            <p:ph sz="quarter" idx="13"/>
          </p:nvPr>
        </p:nvSpPr>
        <p:spPr>
          <a:xfrm>
            <a:off x="307975" y="1412776"/>
            <a:ext cx="8616155" cy="1550427"/>
          </a:xfrm>
        </p:spPr>
        <p:txBody>
          <a:bodyPr/>
          <a:lstStyle/>
          <a:p>
            <a:pPr marL="0" indent="0">
              <a:buNone/>
            </a:pPr>
            <a:r>
              <a:rPr lang="en-US" sz="2000" dirty="0"/>
              <a:t>Spout</a:t>
            </a:r>
          </a:p>
          <a:p>
            <a:pPr lvl="1"/>
            <a:r>
              <a:rPr lang="en-US" sz="1800" dirty="0"/>
              <a:t>	“</a:t>
            </a:r>
            <a:r>
              <a:rPr lang="en-US" sz="1800" dirty="0"/>
              <a:t>A spout is a source of streams in a computation. Typically a spout reads from a queueing broker such as Kestrel, </a:t>
            </a:r>
            <a:r>
              <a:rPr lang="en-US" sz="1800" dirty="0" err="1"/>
              <a:t>RabbitMQ</a:t>
            </a:r>
            <a:r>
              <a:rPr lang="en-US" sz="1800" dirty="0"/>
              <a:t>, or Kafka, but a spout can also generate its own stream or read from somewhere like the Twitter streaming API. Spout implementations already exist for most queueing systems.”</a:t>
            </a:r>
          </a:p>
          <a:p>
            <a:pPr marL="0" indent="0">
              <a:buNone/>
            </a:pPr>
            <a:r>
              <a:rPr lang="en-US" sz="2000" dirty="0"/>
              <a:t>Bolt</a:t>
            </a:r>
          </a:p>
          <a:p>
            <a:pPr lvl="1"/>
            <a:r>
              <a:rPr lang="en-US" sz="1800" dirty="0"/>
              <a:t>“A bolt processes any number of input streams and produces any number of new output streams. Most of the logic of a computation goes into bolts, such as functions, filters, streaming joins, streaming aggregations, talking to databases, and so on.”</a:t>
            </a:r>
          </a:p>
          <a:p>
            <a:pPr marL="0" indent="0">
              <a:buNone/>
            </a:pPr>
            <a:r>
              <a:rPr lang="en-US" sz="2000" dirty="0"/>
              <a:t>Drain</a:t>
            </a:r>
          </a:p>
          <a:p>
            <a:pPr lvl="1"/>
            <a:r>
              <a:rPr lang="en-US" sz="1800" dirty="0"/>
              <a:t>“A drain processes any number of input streams and sent it to external services. Databases, Dashboards, or just log information into a file.”</a:t>
            </a:r>
          </a:p>
        </p:txBody>
      </p:sp>
    </p:spTree>
    <p:extLst>
      <p:ext uri="{BB962C8B-B14F-4D97-AF65-F5344CB8AC3E}">
        <p14:creationId xmlns:p14="http://schemas.microsoft.com/office/powerpoint/2010/main" val="2556852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Topology</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23</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5 Marcador de contenido"/>
          <p:cNvSpPr>
            <a:spLocks noGrp="1"/>
          </p:cNvSpPr>
          <p:nvPr>
            <p:ph sz="quarter" idx="13"/>
          </p:nvPr>
        </p:nvSpPr>
        <p:spPr>
          <a:xfrm>
            <a:off x="307975" y="1412776"/>
            <a:ext cx="8616155" cy="1550427"/>
          </a:xfrm>
        </p:spPr>
        <p:txBody>
          <a:bodyPr/>
          <a:lstStyle/>
          <a:p>
            <a:pPr marL="0" indent="0">
              <a:buNone/>
            </a:pPr>
            <a:r>
              <a:rPr lang="en-US" sz="2000" dirty="0" err="1"/>
              <a:t>Sinfonier</a:t>
            </a:r>
            <a:r>
              <a:rPr lang="en-US" sz="2000" dirty="0"/>
              <a:t> is based on a simple four step way.</a:t>
            </a:r>
          </a:p>
          <a:p>
            <a:r>
              <a:rPr lang="en-US" sz="2000" dirty="0"/>
              <a:t>Choose modules from the list</a:t>
            </a:r>
          </a:p>
          <a:p>
            <a:r>
              <a:rPr lang="en-US" sz="2000" dirty="0"/>
              <a:t>Design a topology</a:t>
            </a:r>
          </a:p>
          <a:p>
            <a:r>
              <a:rPr lang="en-US" sz="2000" dirty="0"/>
              <a:t>Start your topology</a:t>
            </a:r>
          </a:p>
          <a:p>
            <a:r>
              <a:rPr lang="en-US" sz="2000" dirty="0"/>
              <a:t>Check your topologies and view the logs</a:t>
            </a:r>
          </a:p>
          <a:p>
            <a:pPr marL="0" indent="0">
              <a:buNone/>
            </a:pPr>
            <a:endParaRPr lang="en-US" sz="2000" dirty="0" smtClean="0"/>
          </a:p>
          <a:p>
            <a:pPr marL="0" indent="0">
              <a:buNone/>
            </a:pPr>
            <a:endParaRPr lang="en-US" sz="2000" dirty="0"/>
          </a:p>
          <a:p>
            <a:pPr marL="0" indent="0">
              <a:buNone/>
            </a:pPr>
            <a:r>
              <a:rPr lang="en-US" sz="2000" dirty="0" smtClean="0"/>
              <a:t>After </a:t>
            </a:r>
            <a:r>
              <a:rPr lang="en-US" sz="2000" dirty="0"/>
              <a:t>you are logged on </a:t>
            </a:r>
            <a:r>
              <a:rPr lang="en-US" sz="2000" dirty="0" err="1"/>
              <a:t>Sinfonier</a:t>
            </a:r>
            <a:r>
              <a:rPr lang="en-US" sz="2000" dirty="0"/>
              <a:t> it's very simple to start the creation of a new topology, just go to the editor or click the button “New topology” placed in the topologies section, it will redirect you to the editor. Once there, you can start to create a new topology.</a:t>
            </a:r>
          </a:p>
        </p:txBody>
      </p:sp>
    </p:spTree>
    <p:extLst>
      <p:ext uri="{BB962C8B-B14F-4D97-AF65-F5344CB8AC3E}">
        <p14:creationId xmlns:p14="http://schemas.microsoft.com/office/powerpoint/2010/main" val="2123701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Topology</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24</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5 Marcador de contenido"/>
          <p:cNvSpPr>
            <a:spLocks noGrp="1"/>
          </p:cNvSpPr>
          <p:nvPr>
            <p:ph sz="quarter" idx="13"/>
          </p:nvPr>
        </p:nvSpPr>
        <p:spPr>
          <a:xfrm>
            <a:off x="307975" y="1412777"/>
            <a:ext cx="8616155" cy="648072"/>
          </a:xfrm>
        </p:spPr>
        <p:txBody>
          <a:bodyPr/>
          <a:lstStyle/>
          <a:p>
            <a:pPr marL="0" indent="0">
              <a:buNone/>
            </a:pPr>
            <a:r>
              <a:rPr lang="en-US" sz="2000" dirty="0"/>
              <a:t>You can see all your topologies and Public </a:t>
            </a:r>
            <a:r>
              <a:rPr lang="en-US" sz="2000" dirty="0" err="1"/>
              <a:t>topolgies</a:t>
            </a:r>
            <a:r>
              <a:rPr lang="en-US" sz="2000" dirty="0"/>
              <a:t> on "Topologies" </a:t>
            </a:r>
            <a:r>
              <a:rPr lang="en-US" sz="2000" dirty="0" smtClean="0"/>
              <a:t>section</a:t>
            </a:r>
            <a:endParaRPr lang="en-US" sz="2000" dirty="0"/>
          </a:p>
          <a:p>
            <a:pPr marL="0" indent="0">
              <a:buNone/>
            </a:pPr>
            <a:endParaRPr lang="en-US" sz="2000" dirty="0" smtClean="0"/>
          </a:p>
        </p:txBody>
      </p:sp>
      <p:pic>
        <p:nvPicPr>
          <p:cNvPr id="10242" name="Picture 2" descr="Figure 1 - Sinfonier Topologies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24782"/>
            <a:ext cx="6715354" cy="380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05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Sinfonier</a:t>
            </a:r>
            <a:r>
              <a:rPr lang="es-ES" dirty="0" smtClean="0"/>
              <a:t>. </a:t>
            </a:r>
            <a:r>
              <a:rPr lang="es-ES" dirty="0" err="1" smtClean="0"/>
              <a:t>Topology</a:t>
            </a:r>
            <a:r>
              <a:rPr lang="es-ES" dirty="0" smtClean="0"/>
              <a:t> </a:t>
            </a:r>
            <a:r>
              <a:rPr lang="es-ES" dirty="0" err="1" smtClean="0"/>
              <a:t>templates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25</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5 Marcador de contenido"/>
          <p:cNvSpPr>
            <a:spLocks noGrp="1"/>
          </p:cNvSpPr>
          <p:nvPr>
            <p:ph sz="quarter" idx="13"/>
          </p:nvPr>
        </p:nvSpPr>
        <p:spPr>
          <a:xfrm>
            <a:off x="307975" y="1412777"/>
            <a:ext cx="8616155" cy="648072"/>
          </a:xfrm>
        </p:spPr>
        <p:txBody>
          <a:bodyPr/>
          <a:lstStyle/>
          <a:p>
            <a:pPr marL="0" indent="0">
              <a:buNone/>
            </a:pPr>
            <a:r>
              <a:rPr lang="en-US" sz="2000" dirty="0"/>
              <a:t>All modules on </a:t>
            </a:r>
            <a:r>
              <a:rPr lang="en-US" sz="2000" dirty="0" err="1"/>
              <a:t>Sinfonier</a:t>
            </a:r>
            <a:r>
              <a:rPr lang="en-US" sz="2000" dirty="0"/>
              <a:t> should be publish sometime but not topologies. Topologies will be publish if users want to publish them.</a:t>
            </a:r>
          </a:p>
          <a:p>
            <a:pPr marL="0" indent="0">
              <a:buNone/>
            </a:pPr>
            <a:endParaRPr lang="en-US" sz="2000" dirty="0" smtClean="0"/>
          </a:p>
          <a:p>
            <a:pPr marL="0" indent="0">
              <a:buNone/>
            </a:pPr>
            <a:r>
              <a:rPr lang="en-US" sz="2000" dirty="0" smtClean="0"/>
              <a:t>Why </a:t>
            </a:r>
            <a:r>
              <a:rPr lang="en-US" sz="2000" dirty="0"/>
              <a:t>to publish a </a:t>
            </a:r>
            <a:r>
              <a:rPr lang="en-US" sz="2000" dirty="0" smtClean="0"/>
              <a:t>topology</a:t>
            </a:r>
            <a:r>
              <a:rPr lang="en-US" sz="2000" dirty="0"/>
              <a:t>? Just to help community users to create new topologies easily. What is sharing on my topology? When your topology is shared only includes how modules are connected. Templates not include modules </a:t>
            </a:r>
            <a:r>
              <a:rPr lang="en-US" sz="2000" dirty="0" err="1"/>
              <a:t>params</a:t>
            </a:r>
            <a:r>
              <a:rPr lang="en-US" sz="2000" dirty="0"/>
              <a:t>. </a:t>
            </a:r>
            <a:endParaRPr lang="en-US" sz="2000" dirty="0" smtClean="0"/>
          </a:p>
          <a:p>
            <a:pPr marL="0" indent="0">
              <a:buNone/>
            </a:pPr>
            <a:endParaRPr lang="en-US" sz="2000" dirty="0"/>
          </a:p>
          <a:p>
            <a:pPr marL="0" indent="0">
              <a:buNone/>
            </a:pPr>
            <a:r>
              <a:rPr lang="en-US" sz="2000" dirty="0" smtClean="0"/>
              <a:t>When </a:t>
            </a:r>
            <a:r>
              <a:rPr lang="en-US" sz="2000" dirty="0"/>
              <a:t>I use "Use as Template" on my topologies all modules </a:t>
            </a:r>
            <a:r>
              <a:rPr lang="en-US" sz="2000" dirty="0" err="1"/>
              <a:t>params</a:t>
            </a:r>
            <a:r>
              <a:rPr lang="en-US" sz="2000" dirty="0"/>
              <a:t> are included Sure! If you are using your own template your </a:t>
            </a:r>
            <a:r>
              <a:rPr lang="en-US" sz="2000" dirty="0" err="1"/>
              <a:t>params</a:t>
            </a:r>
            <a:r>
              <a:rPr lang="en-US" sz="2000" dirty="0"/>
              <a:t> are included. </a:t>
            </a:r>
            <a:endParaRPr lang="en-US" sz="2000" dirty="0" smtClean="0"/>
          </a:p>
          <a:p>
            <a:pPr marL="0" indent="0">
              <a:buNone/>
            </a:pPr>
            <a:endParaRPr lang="en-US" sz="2000" dirty="0" smtClean="0"/>
          </a:p>
          <a:p>
            <a:pPr marL="0" indent="0">
              <a:buNone/>
            </a:pPr>
            <a:r>
              <a:rPr lang="en-US" sz="2000" dirty="0" smtClean="0"/>
              <a:t>This </a:t>
            </a:r>
            <a:r>
              <a:rPr lang="en-US" sz="2000" dirty="0"/>
              <a:t>feature allow you to fork your work easily. (We didn't use "fork" word in order to be friendly with </a:t>
            </a:r>
            <a:r>
              <a:rPr lang="en-US" sz="2000" dirty="0" smtClean="0"/>
              <a:t>non </a:t>
            </a:r>
            <a:r>
              <a:rPr lang="en-US" sz="2000" dirty="0" err="1"/>
              <a:t>technnical</a:t>
            </a:r>
            <a:r>
              <a:rPr lang="en-US" sz="2000" dirty="0"/>
              <a:t> users.)</a:t>
            </a:r>
          </a:p>
          <a:p>
            <a:pPr marL="0" indent="0">
              <a:buNone/>
            </a:pPr>
            <a:endParaRPr lang="en-US" sz="2000" dirty="0" smtClean="0"/>
          </a:p>
        </p:txBody>
      </p:sp>
    </p:spTree>
    <p:extLst>
      <p:ext uri="{BB962C8B-B14F-4D97-AF65-F5344CB8AC3E}">
        <p14:creationId xmlns:p14="http://schemas.microsoft.com/office/powerpoint/2010/main" val="2506558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669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pPr algn="r"/>
            <a:fld id="{F09F36AE-7B02-4893-A813-E450441EDD2F}" type="slidenum">
              <a:rPr lang="es-ES" smtClean="0"/>
              <a:pPr algn="r"/>
              <a:t>3</a:t>
            </a:fld>
            <a:endParaRPr lang="es-ES" dirty="0"/>
          </a:p>
        </p:txBody>
      </p:sp>
      <p:sp>
        <p:nvSpPr>
          <p:cNvPr id="3" name="2 Título"/>
          <p:cNvSpPr>
            <a:spLocks noGrp="1"/>
          </p:cNvSpPr>
          <p:nvPr>
            <p:ph type="title"/>
          </p:nvPr>
        </p:nvSpPr>
        <p:spPr>
          <a:xfrm>
            <a:off x="457200" y="2636912"/>
            <a:ext cx="8229600" cy="2304256"/>
          </a:xfrm>
        </p:spPr>
        <p:txBody>
          <a:bodyPr/>
          <a:lstStyle/>
          <a:p>
            <a:r>
              <a:rPr lang="es-ES" dirty="0" err="1" smtClean="0"/>
              <a:t>Stream</a:t>
            </a:r>
            <a:r>
              <a:rPr lang="es-ES" dirty="0" smtClean="0"/>
              <a:t> </a:t>
            </a:r>
            <a:r>
              <a:rPr lang="es-ES" dirty="0" err="1" smtClean="0"/>
              <a:t>processing</a:t>
            </a:r>
            <a:r>
              <a:rPr lang="es-ES" dirty="0" smtClean="0"/>
              <a:t>: Apache Storm &amp; </a:t>
            </a:r>
            <a:r>
              <a:rPr lang="es-ES" dirty="0" err="1" smtClean="0"/>
              <a:t>Sinfonier</a:t>
            </a:r>
            <a:endParaRPr lang="es-ES" dirty="0"/>
          </a:p>
        </p:txBody>
      </p:sp>
      <p:sp>
        <p:nvSpPr>
          <p:cNvPr id="4" name="3 Marcador de texto"/>
          <p:cNvSpPr>
            <a:spLocks noGrp="1"/>
          </p:cNvSpPr>
          <p:nvPr>
            <p:ph type="body" sz="quarter" idx="13"/>
          </p:nvPr>
        </p:nvSpPr>
        <p:spPr/>
        <p:txBody>
          <a:bodyPr/>
          <a:lstStyle/>
          <a:p>
            <a:r>
              <a:rPr lang="es-ES" dirty="0" smtClean="0"/>
              <a:t>01</a:t>
            </a:r>
            <a:endParaRPr lang="es-ES" dirty="0"/>
          </a:p>
        </p:txBody>
      </p:sp>
    </p:spTree>
    <p:extLst>
      <p:ext uri="{BB962C8B-B14F-4D97-AF65-F5344CB8AC3E}">
        <p14:creationId xmlns:p14="http://schemas.microsoft.com/office/powerpoint/2010/main" val="93930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err="1" smtClean="0"/>
              <a:t>Concepts</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4</a:t>
            </a:fld>
            <a:endParaRPr lang="es-ES" dirty="0"/>
          </a:p>
        </p:txBody>
      </p:sp>
      <p:sp>
        <p:nvSpPr>
          <p:cNvPr id="6" name="5 Marcador de contenido"/>
          <p:cNvSpPr>
            <a:spLocks noGrp="1"/>
          </p:cNvSpPr>
          <p:nvPr>
            <p:ph sz="quarter" idx="13"/>
          </p:nvPr>
        </p:nvSpPr>
        <p:spPr>
          <a:xfrm>
            <a:off x="330188" y="1484784"/>
            <a:ext cx="8346950" cy="1512168"/>
          </a:xfrm>
        </p:spPr>
        <p:txBody>
          <a:bodyPr/>
          <a:lstStyle/>
          <a:p>
            <a:pPr marL="0" indent="0">
              <a:buNone/>
            </a:pPr>
            <a:r>
              <a:rPr lang="en-US" sz="1800" dirty="0"/>
              <a:t>There are three different types of computer processing: </a:t>
            </a:r>
            <a:endParaRPr lang="en-US" sz="1800" dirty="0" smtClean="0"/>
          </a:p>
          <a:p>
            <a:pPr marL="0" indent="0">
              <a:buNone/>
            </a:pPr>
            <a:endParaRPr lang="en-US" sz="1800" dirty="0" smtClean="0"/>
          </a:p>
          <a:p>
            <a:r>
              <a:rPr lang="en-US" sz="1800" b="1" dirty="0"/>
              <a:t>Batch </a:t>
            </a:r>
            <a:r>
              <a:rPr lang="en-US" sz="1800" b="1" dirty="0"/>
              <a:t>processing </a:t>
            </a:r>
            <a:r>
              <a:rPr lang="en-US" sz="1800" dirty="0"/>
              <a:t>is an efficient way of processing high volumes of data is where a group of transactions is collected over a period of time. Data is collected, entered, processed and then the batch results are produced (Hadoop is a main example). Typically used on billing process or non real time task.</a:t>
            </a:r>
          </a:p>
          <a:p>
            <a:r>
              <a:rPr lang="en-US" sz="1800" b="1" dirty="0"/>
              <a:t>Online processing </a:t>
            </a:r>
            <a:r>
              <a:rPr lang="en-US" sz="1800" dirty="0"/>
              <a:t>processes information when it is received and performs data processing instantly. This type of processing is set to processes where there is an iteration by external systems for example online commerce transactions.</a:t>
            </a:r>
          </a:p>
          <a:p>
            <a:r>
              <a:rPr lang="en-US" sz="1800" b="1" dirty="0"/>
              <a:t>Real-time processing </a:t>
            </a:r>
            <a:r>
              <a:rPr lang="en-US" sz="1800" dirty="0"/>
              <a:t>involves a continual input, process and output of data. Data must be processed in a small time period (or near real time).</a:t>
            </a:r>
          </a:p>
          <a:p>
            <a:pPr marL="0" indent="0">
              <a:spcBef>
                <a:spcPts val="0"/>
              </a:spcBef>
              <a:buNone/>
              <a:defRPr/>
            </a:pPr>
            <a:endParaRPr lang="es-ES_tradnl" sz="1800" dirty="0"/>
          </a:p>
          <a:p>
            <a:pPr marL="0" indent="0">
              <a:buNone/>
            </a:pPr>
            <a:endParaRPr lang="es-ES" sz="2400" dirty="0" smtClean="0"/>
          </a:p>
        </p:txBody>
      </p:sp>
    </p:spTree>
    <p:extLst>
      <p:ext uri="{BB962C8B-B14F-4D97-AF65-F5344CB8AC3E}">
        <p14:creationId xmlns:p14="http://schemas.microsoft.com/office/powerpoint/2010/main" val="1489372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Real-Time </a:t>
            </a:r>
            <a:r>
              <a:rPr lang="es-ES" dirty="0" err="1" smtClean="0"/>
              <a:t>Processing</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5</a:t>
            </a:fld>
            <a:endParaRPr lang="es-ES" dirty="0"/>
          </a:p>
        </p:txBody>
      </p:sp>
      <p:sp>
        <p:nvSpPr>
          <p:cNvPr id="6" name="5 Marcador de contenido"/>
          <p:cNvSpPr>
            <a:spLocks noGrp="1"/>
          </p:cNvSpPr>
          <p:nvPr>
            <p:ph sz="quarter" idx="13"/>
          </p:nvPr>
        </p:nvSpPr>
        <p:spPr>
          <a:xfrm>
            <a:off x="343942" y="2060848"/>
            <a:ext cx="8346950" cy="1512168"/>
          </a:xfrm>
        </p:spPr>
        <p:txBody>
          <a:bodyPr/>
          <a:lstStyle/>
          <a:p>
            <a:pPr marL="0" indent="0">
              <a:buNone/>
            </a:pPr>
            <a:r>
              <a:rPr lang="en-US" sz="1800" dirty="0" smtClean="0"/>
              <a:t>Since </a:t>
            </a:r>
            <a:r>
              <a:rPr lang="en-US" sz="1800" dirty="0"/>
              <a:t>there are many solutions and platforms that provide support for many of the requirements for batch processing over information stored or “at-rest”, </a:t>
            </a:r>
            <a:r>
              <a:rPr lang="en-US" sz="1800" dirty="0" err="1"/>
              <a:t>Sinfonier</a:t>
            </a:r>
            <a:r>
              <a:rPr lang="en-US" sz="1800" dirty="0"/>
              <a:t> focuses its efforts on maximizing data processing in real-time, offering capabilities that simplify and maximize the use of real-time technologies</a:t>
            </a:r>
            <a:r>
              <a:rPr lang="en-US" sz="1800" dirty="0" smtClean="0"/>
              <a:t>.</a:t>
            </a:r>
          </a:p>
          <a:p>
            <a:pPr marL="0" indent="0">
              <a:buNone/>
            </a:pPr>
            <a:endParaRPr lang="en-US" sz="1800" dirty="0"/>
          </a:p>
          <a:p>
            <a:pPr marL="0" indent="0">
              <a:buNone/>
            </a:pPr>
            <a:r>
              <a:rPr lang="en-US" sz="1800" dirty="0"/>
              <a:t>MapReduce, Hadoop, and related technologies have made it possible to store and process data at scales previously unthinkable. Unfortunately, these data processing technologies are not real time systems. There's no way that will turn Hadoop into a real time system.</a:t>
            </a:r>
          </a:p>
          <a:p>
            <a:pPr marL="0" indent="0">
              <a:spcBef>
                <a:spcPts val="0"/>
              </a:spcBef>
              <a:buNone/>
              <a:defRPr/>
            </a:pPr>
            <a:endParaRPr lang="es-ES_tradnl" sz="1800" dirty="0"/>
          </a:p>
          <a:p>
            <a:pPr marL="0" indent="0">
              <a:buNone/>
            </a:pPr>
            <a:endParaRPr lang="es-ES" sz="2400" dirty="0" smtClean="0"/>
          </a:p>
        </p:txBody>
      </p:sp>
    </p:spTree>
    <p:extLst>
      <p:ext uri="{BB962C8B-B14F-4D97-AF65-F5344CB8AC3E}">
        <p14:creationId xmlns:p14="http://schemas.microsoft.com/office/powerpoint/2010/main" val="375634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Real-Time </a:t>
            </a:r>
            <a:r>
              <a:rPr lang="es-ES" dirty="0" err="1" smtClean="0"/>
              <a:t>Processing</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6</a:t>
            </a:fld>
            <a:endParaRPr lang="es-ES" dirty="0"/>
          </a:p>
        </p:txBody>
      </p:sp>
      <p:sp>
        <p:nvSpPr>
          <p:cNvPr id="6" name="5 Marcador de contenido"/>
          <p:cNvSpPr>
            <a:spLocks noGrp="1"/>
          </p:cNvSpPr>
          <p:nvPr>
            <p:ph sz="quarter" idx="13"/>
          </p:nvPr>
        </p:nvSpPr>
        <p:spPr>
          <a:xfrm>
            <a:off x="335383" y="1556792"/>
            <a:ext cx="8346950" cy="1512168"/>
          </a:xfrm>
        </p:spPr>
        <p:txBody>
          <a:bodyPr/>
          <a:lstStyle/>
          <a:p>
            <a:pPr marL="0" indent="0">
              <a:buNone/>
            </a:pPr>
            <a:r>
              <a:rPr lang="en-US" sz="1800" dirty="0"/>
              <a:t>In a nutshell these are the main differences between Hadoop and Storm</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However</a:t>
            </a:r>
            <a:r>
              <a:rPr lang="en-US" sz="1800" dirty="0"/>
              <a:t>, real time data processing at massive scale is becoming more and more of a requirement for businesses and definitely for Security industry.</a:t>
            </a:r>
          </a:p>
          <a:p>
            <a:pPr marL="0" indent="0">
              <a:buNone/>
            </a:pPr>
            <a:endParaRPr lang="en-US" sz="1800" dirty="0" smtClean="0"/>
          </a:p>
          <a:p>
            <a:pPr marL="0" indent="0">
              <a:buNone/>
            </a:pPr>
            <a:r>
              <a:rPr lang="en-US" sz="1800" dirty="0" smtClean="0"/>
              <a:t>Nowadays </a:t>
            </a:r>
            <a:r>
              <a:rPr lang="en-US" sz="1800" dirty="0"/>
              <a:t>data generating is increasing. </a:t>
            </a:r>
            <a:r>
              <a:rPr lang="en-US" sz="1800" dirty="0"/>
              <a:t>Real time processing is needed to get this information and determine if an action is required. In a security point of view, these data contains potential information which may involve a potential risk, so it is necessary to be able to detect it early.</a:t>
            </a:r>
          </a:p>
          <a:p>
            <a:pPr marL="0" indent="0">
              <a:buNone/>
            </a:pPr>
            <a:endParaRPr lang="es-ES" sz="2400" dirty="0" smtClean="0"/>
          </a:p>
        </p:txBody>
      </p:sp>
      <p:graphicFrame>
        <p:nvGraphicFramePr>
          <p:cNvPr id="7" name="Tabla 6"/>
          <p:cNvGraphicFramePr>
            <a:graphicFrameLocks noGrp="1"/>
          </p:cNvGraphicFramePr>
          <p:nvPr>
            <p:extLst>
              <p:ext uri="{D42A27DB-BD31-4B8C-83A1-F6EECF244321}">
                <p14:modId xmlns:p14="http://schemas.microsoft.com/office/powerpoint/2010/main" val="3273984724"/>
              </p:ext>
            </p:extLst>
          </p:nvPr>
        </p:nvGraphicFramePr>
        <p:xfrm>
          <a:off x="395808" y="2204282"/>
          <a:ext cx="7848600" cy="1296726"/>
        </p:xfrm>
        <a:graphic>
          <a:graphicData uri="http://schemas.openxmlformats.org/drawingml/2006/table">
            <a:tbl>
              <a:tblPr firstRow="1">
                <a:tableStyleId>{69012ECD-51FC-41F1-AA8D-1B2483CD663E}</a:tableStyleId>
              </a:tblPr>
              <a:tblGrid>
                <a:gridCol w="3924300"/>
                <a:gridCol w="3924300"/>
              </a:tblGrid>
              <a:tr h="272995">
                <a:tc>
                  <a:txBody>
                    <a:bodyPr/>
                    <a:lstStyle/>
                    <a:p>
                      <a:pPr algn="ctr"/>
                      <a:r>
                        <a:rPr lang="es-ES_tradnl" sz="1300" dirty="0" err="1"/>
                        <a:t>Hadoop</a:t>
                      </a:r>
                      <a:endParaRPr lang="es-ES_tradnl" sz="1300" dirty="0"/>
                    </a:p>
                  </a:txBody>
                  <a:tcPr marL="68249" marR="68249" marT="34124" marB="34124" anchor="ctr"/>
                </a:tc>
                <a:tc>
                  <a:txBody>
                    <a:bodyPr/>
                    <a:lstStyle/>
                    <a:p>
                      <a:pPr algn="ctr"/>
                      <a:r>
                        <a:rPr lang="es-ES_tradnl" sz="1300" dirty="0"/>
                        <a:t>Storm</a:t>
                      </a:r>
                    </a:p>
                  </a:txBody>
                  <a:tcPr marL="68249" marR="68249" marT="34124" marB="34124" anchor="ctr"/>
                </a:tc>
              </a:tr>
              <a:tr h="272995">
                <a:tc>
                  <a:txBody>
                    <a:bodyPr/>
                    <a:lstStyle/>
                    <a:p>
                      <a:pPr algn="ctr"/>
                      <a:r>
                        <a:rPr lang="es-ES_tradnl" sz="1300"/>
                        <a:t>Large but finite jobs</a:t>
                      </a:r>
                    </a:p>
                  </a:txBody>
                  <a:tcPr marL="68249" marR="68249" marT="34124" marB="34124" anchor="ctr"/>
                </a:tc>
                <a:tc>
                  <a:txBody>
                    <a:bodyPr/>
                    <a:lstStyle/>
                    <a:p>
                      <a:pPr algn="ctr"/>
                      <a:r>
                        <a:rPr lang="es-ES_tradnl" sz="1300"/>
                        <a:t>Infinite computations called Topologies</a:t>
                      </a:r>
                    </a:p>
                  </a:txBody>
                  <a:tcPr marL="68249" marR="68249" marT="34124" marB="34124" anchor="ctr"/>
                </a:tc>
              </a:tr>
              <a:tr h="477741">
                <a:tc>
                  <a:txBody>
                    <a:bodyPr/>
                    <a:lstStyle/>
                    <a:p>
                      <a:pPr algn="ctr"/>
                      <a:r>
                        <a:rPr lang="es-ES_tradnl" sz="1300"/>
                        <a:t>Processes a lot of data at once</a:t>
                      </a:r>
                    </a:p>
                  </a:txBody>
                  <a:tcPr marL="68249" marR="68249" marT="34124" marB="34124" anchor="ctr"/>
                </a:tc>
                <a:tc>
                  <a:txBody>
                    <a:bodyPr/>
                    <a:lstStyle/>
                    <a:p>
                      <a:pPr algn="ctr"/>
                      <a:r>
                        <a:rPr lang="es-ES_tradnl" sz="1300"/>
                        <a:t>Process Infinite streams of data one tuple at a time</a:t>
                      </a:r>
                    </a:p>
                  </a:txBody>
                  <a:tcPr marL="68249" marR="68249" marT="34124" marB="34124" anchor="ctr"/>
                </a:tc>
              </a:tr>
              <a:tr h="272995">
                <a:tc>
                  <a:txBody>
                    <a:bodyPr/>
                    <a:lstStyle/>
                    <a:p>
                      <a:pPr algn="ctr"/>
                      <a:r>
                        <a:rPr lang="es-ES_tradnl" sz="1300"/>
                        <a:t>High Latency</a:t>
                      </a:r>
                    </a:p>
                  </a:txBody>
                  <a:tcPr marL="68249" marR="68249" marT="34124" marB="34124" anchor="ctr"/>
                </a:tc>
                <a:tc>
                  <a:txBody>
                    <a:bodyPr/>
                    <a:lstStyle/>
                    <a:p>
                      <a:pPr algn="ctr"/>
                      <a:r>
                        <a:rPr lang="es-ES_tradnl" sz="1300" dirty="0" err="1"/>
                        <a:t>Low</a:t>
                      </a:r>
                      <a:r>
                        <a:rPr lang="es-ES_tradnl" sz="1300" dirty="0"/>
                        <a:t> </a:t>
                      </a:r>
                      <a:r>
                        <a:rPr lang="es-ES_tradnl" sz="1300" dirty="0" err="1"/>
                        <a:t>Latency</a:t>
                      </a:r>
                      <a:endParaRPr lang="es-ES_tradnl" sz="1300" dirty="0"/>
                    </a:p>
                  </a:txBody>
                  <a:tcPr marL="68249" marR="68249" marT="34124" marB="34124" anchor="ctr"/>
                </a:tc>
              </a:tr>
            </a:tbl>
          </a:graphicData>
        </a:graphic>
      </p:graphicFrame>
    </p:spTree>
    <p:extLst>
      <p:ext uri="{BB962C8B-B14F-4D97-AF65-F5344CB8AC3E}">
        <p14:creationId xmlns:p14="http://schemas.microsoft.com/office/powerpoint/2010/main" val="1664579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Real-Time </a:t>
            </a:r>
            <a:r>
              <a:rPr lang="es-ES" dirty="0" err="1" smtClean="0"/>
              <a:t>Processing</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7</a:t>
            </a:fld>
            <a:endParaRPr lang="es-ES" dirty="0"/>
          </a:p>
        </p:txBody>
      </p:sp>
      <p:sp>
        <p:nvSpPr>
          <p:cNvPr id="6" name="5 Marcador de contenido"/>
          <p:cNvSpPr>
            <a:spLocks noGrp="1"/>
          </p:cNvSpPr>
          <p:nvPr>
            <p:ph sz="quarter" idx="13"/>
          </p:nvPr>
        </p:nvSpPr>
        <p:spPr>
          <a:xfrm>
            <a:off x="339850" y="1268760"/>
            <a:ext cx="8346950" cy="1512168"/>
          </a:xfrm>
        </p:spPr>
        <p:txBody>
          <a:bodyPr/>
          <a:lstStyle/>
          <a:p>
            <a:pPr marL="0" indent="0">
              <a:buNone/>
            </a:pPr>
            <a:r>
              <a:rPr lang="en-US" sz="1800" dirty="0"/>
              <a:t>New framework implements new paradigms are needed. Key properties of this type of solutions should be:</a:t>
            </a:r>
          </a:p>
          <a:p>
            <a:r>
              <a:rPr lang="en-US" sz="1800" b="1" dirty="0"/>
              <a:t>Extremely broad set of use cases: </a:t>
            </a:r>
            <a:r>
              <a:rPr lang="en-US" sz="1800" dirty="0"/>
              <a:t>It should be used for processing messages and updating databases (stream processing), doing a continuous query on data streams and streaming the results into clients (continuous computation), parallelizing an intense query like a search query on the fly (distributed RPC), and more.</a:t>
            </a:r>
          </a:p>
          <a:p>
            <a:r>
              <a:rPr lang="en-US" sz="1800" b="1" dirty="0"/>
              <a:t>Scalable: </a:t>
            </a:r>
            <a:r>
              <a:rPr lang="en-US" sz="1800" dirty="0"/>
              <a:t>It should be scale to massive numbers of messages per second.</a:t>
            </a:r>
          </a:p>
          <a:p>
            <a:r>
              <a:rPr lang="en-US" sz="1800" b="1" dirty="0"/>
              <a:t>Guarantees no data loss: </a:t>
            </a:r>
            <a:r>
              <a:rPr lang="en-US" sz="1800" dirty="0"/>
              <a:t>A </a:t>
            </a:r>
            <a:r>
              <a:rPr lang="en-US" sz="1800" dirty="0" err="1"/>
              <a:t>realtime</a:t>
            </a:r>
            <a:r>
              <a:rPr lang="en-US" sz="1800" dirty="0"/>
              <a:t> system must have strong guarantees about data being successfully processed. A system that drops data has a very limited set of use cases.</a:t>
            </a:r>
          </a:p>
          <a:p>
            <a:r>
              <a:rPr lang="en-US" sz="1800" b="1" dirty="0"/>
              <a:t>Extremely robust: </a:t>
            </a:r>
            <a:r>
              <a:rPr lang="en-US" sz="1800" dirty="0"/>
              <a:t>It should be simple manage.</a:t>
            </a:r>
          </a:p>
          <a:p>
            <a:r>
              <a:rPr lang="en-US" sz="1800" b="1" dirty="0"/>
              <a:t>Fault-tolerant: </a:t>
            </a:r>
            <a:r>
              <a:rPr lang="en-US" sz="1800" dirty="0"/>
              <a:t>If there are faults during execution of your computation, system will reassign tasks as necessary. System should make sure that a computation must run forever (or until you kill the computation).</a:t>
            </a:r>
          </a:p>
          <a:p>
            <a:r>
              <a:rPr lang="en-US" sz="1800" b="1" dirty="0"/>
              <a:t>Programming language agnostic: </a:t>
            </a:r>
            <a:r>
              <a:rPr lang="en-US" sz="1800" dirty="0"/>
              <a:t>Robust and scalable </a:t>
            </a:r>
            <a:r>
              <a:rPr lang="en-US" sz="1800" dirty="0" err="1"/>
              <a:t>realtime</a:t>
            </a:r>
            <a:r>
              <a:rPr lang="en-US" sz="1800" dirty="0"/>
              <a:t> processing shouldn't be limited to a single platform.</a:t>
            </a:r>
          </a:p>
          <a:p>
            <a:pPr marL="0" indent="0">
              <a:buNone/>
            </a:pPr>
            <a:endParaRPr lang="es-ES" sz="2400" dirty="0" smtClean="0"/>
          </a:p>
        </p:txBody>
      </p:sp>
    </p:spTree>
    <p:extLst>
      <p:ext uri="{BB962C8B-B14F-4D97-AF65-F5344CB8AC3E}">
        <p14:creationId xmlns:p14="http://schemas.microsoft.com/office/powerpoint/2010/main" val="3914849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pPr algn="r"/>
            <a:fld id="{F09F36AE-7B02-4893-A813-E450441EDD2F}" type="slidenum">
              <a:rPr lang="es-ES" smtClean="0"/>
              <a:pPr algn="r"/>
              <a:t>8</a:t>
            </a:fld>
            <a:endParaRPr lang="es-ES" dirty="0"/>
          </a:p>
        </p:txBody>
      </p:sp>
      <p:sp>
        <p:nvSpPr>
          <p:cNvPr id="3" name="2 Título"/>
          <p:cNvSpPr>
            <a:spLocks noGrp="1"/>
          </p:cNvSpPr>
          <p:nvPr>
            <p:ph type="title"/>
          </p:nvPr>
        </p:nvSpPr>
        <p:spPr>
          <a:xfrm>
            <a:off x="457200" y="2636912"/>
            <a:ext cx="8229600" cy="2304256"/>
          </a:xfrm>
        </p:spPr>
        <p:txBody>
          <a:bodyPr/>
          <a:lstStyle/>
          <a:p>
            <a:r>
              <a:rPr lang="es-ES" dirty="0" smtClean="0"/>
              <a:t>Storm</a:t>
            </a:r>
            <a:endParaRPr lang="es-ES" dirty="0"/>
          </a:p>
        </p:txBody>
      </p:sp>
      <p:sp>
        <p:nvSpPr>
          <p:cNvPr id="4" name="3 Marcador de texto"/>
          <p:cNvSpPr>
            <a:spLocks noGrp="1"/>
          </p:cNvSpPr>
          <p:nvPr>
            <p:ph type="body" sz="quarter" idx="13"/>
          </p:nvPr>
        </p:nvSpPr>
        <p:spPr/>
        <p:txBody>
          <a:bodyPr/>
          <a:lstStyle/>
          <a:p>
            <a:r>
              <a:rPr lang="es-ES" dirty="0" smtClean="0"/>
              <a:t>02</a:t>
            </a:r>
            <a:endParaRPr lang="es-ES" dirty="0"/>
          </a:p>
        </p:txBody>
      </p:sp>
    </p:spTree>
    <p:extLst>
      <p:ext uri="{BB962C8B-B14F-4D97-AF65-F5344CB8AC3E}">
        <p14:creationId xmlns:p14="http://schemas.microsoft.com/office/powerpoint/2010/main" val="3456934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Storm</a:t>
            </a:r>
            <a:endParaRPr lang="es-ES" dirty="0"/>
          </a:p>
        </p:txBody>
      </p:sp>
      <p:sp>
        <p:nvSpPr>
          <p:cNvPr id="3" name="2 Marcador de número de diapositiva"/>
          <p:cNvSpPr>
            <a:spLocks noGrp="1"/>
          </p:cNvSpPr>
          <p:nvPr>
            <p:ph type="sldNum" sz="quarter" idx="12"/>
          </p:nvPr>
        </p:nvSpPr>
        <p:spPr/>
        <p:txBody>
          <a:bodyPr/>
          <a:lstStyle/>
          <a:p>
            <a:pPr algn="r"/>
            <a:fld id="{6AED2A4D-4890-4146-9622-A5350C3043E6}" type="slidenum">
              <a:rPr lang="es-ES" smtClean="0"/>
              <a:pPr algn="r"/>
              <a:t>9</a:t>
            </a:fld>
            <a:endParaRPr lang="es-ES" dirty="0"/>
          </a:p>
        </p:txBody>
      </p:sp>
      <p:sp>
        <p:nvSpPr>
          <p:cNvPr id="6" name="AutoShape 6"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data:image/jpeg;base64,/9j/4AAQSkZJRgABAQAAAQABAAD/2wCEAAkGBxQTEhQUExQWFhUXGRcXGBgXFxoXHBkYFxgWFxgaHB8cHCggGRolHRgVITEhJSkrLi4uGB8zODMsNygtLisBCgoKDg0OGxAQGiwkHyYsLDQ2NCwsLCw0LS8vLCwsNDQsLSwsLCwsNCwsLCwsLSwvLCwsLCwsLDQsLCwsLywvLP/AABEIALMBGgMBIgACEQEDEQH/xAAcAAACAgMBAQAAAAAAAAAAAAAABQQGAgMHAQj/xAA/EAACAQIEAwUFBgUCBwEBAAABAhEAAwQSITEFQVEGEyJhcTJCUoGRI2KhscHwBxQz0eGCohVDU3JzsvEkkv/EABoBAAIDAQEAAAAAAAAAAAAAAAAEAgMFAQb/xAAwEQACAgEEAAMGBgMBAQAAAAAAAQIDEQQSITETIkEFUWFxsfAygZGhwfEU0eFCI//aAAwDAQACEQMRAD8A7jRRRQAUUUUAFFFFABRRRQAUUUUAFFFFABRSLjHaRLQi2BcbX3gFGUwxJ5kdB6aVVOIcZvXLi5rhNvXMqBlVwRCwwiNwcrZvWBNccortjFeltnylx7y94vi1m04S44UkFtdoHnsDVa4r/EGzbMIC2u7eAEaSRMT61X+9usHbwrk0XMsmBBkSByHnUVsFhy2a5bVs/i1UKRIgTrvsRA6ab0vK5+hqVezq48y8xecP2xskA3Eu2pOXxIT4p9nwyZ56gVPw3aHDPOW6NNyQVA+bACucG0iANmDITlJcgkEHdAJUTIA0B/CFq27Nu41wiQQxVxcV/FyUDRoEljt0muwvw/ORu9mxazV+52VMdbYArcQgmAQwMnoIOtSK4mnEUu5mJRe7LZWRoJbZAxO5IkiSYI89XnC+2V3DIguFLiE6FnM5I3Bykkj4YPyqUblKWEL2+zpQr3J5fu/0dQoqBwni9rELmtnWASpiQDsdCQQdfECQYOtT6vaa4ZmhRRRXACiiigAooooAKKKKACiiigAooooAKKKKACiiigAooooAKKKKACiiigAooooAKov8T+1X8rZZEfK5ALEHUBpCgdJIOv5TIvVcJ/i+p/nGUkSwlQRPsoP7H61OHTfuR2KzJI3cGXPastcuC6j25IKsO7EA+74SNAJJ1nblTi1e7u0FsgsgJQwCPa2gnZPFHTWqT2P7+8R4zkAMISArHRRJJ9mYnTTyq3W8Xott3BuAjMbcZEXQDKAPEWI89T5VnyfJ6el5iklk8xWKEjvVyqIbQ94MqgltZmSFA+e4qJhsY9244ZgTkz7DRAdIUGOcEnf0qYML/UCugZg0C6SpicgIMETMa+dIsNYIDd2VcjNba4xVAWiBk1J7sDMIAJ0HU1Fl6ZI/4sl5rgbOlxbgQW5CklRCjQFiJJ0ECRvWm93WNUWmPjRioWO7O4zKqmZgrHypH2ZuXHvExncOQ7toCxJBJG/npFWB8A1m534uBpuNrOYQQCRlJ9mQfmdooxghF7orjshXOGi2r4VrYJDKe8Kcj4hBnUxIieR2jRV2rwTQndtmCFcw0IU5W2jacwnoRzqzY9799WPdFkEmSchJGoUycwzMdDy6iapGO4zcuHJtDEkE8gvP0Yaa78qnDOciepxGO1vsufYjj7BwM0MsENykgAg66kkGRzAjUhWHbeG4sXbavETuOjDQj6zXBuEcEuNaS8joigMdSR4pIEEHQnbn7RrsvY8MMPLiCSP/AEQH/cGrRT3V5fZh3RSnwPCa8FeJtrvzrOKoyQPKyrytKv4iPmP39a45bewxk30V5Ne1M4FFFFABRRRQAUUUUAFFFFABRRRQAUUUUAFFFFABRRRQAUUUUAFVXtx2YGKQOqqbiTAPvDpO49as926qiWIA86RX+Ol2y2lMfEdNuk8vOoSujX2yyuE5PMfQ5NxTFd1aNmzbW26IS9tfaHvtObeJOomSCdZFaezOKHc94o8WX28pGcnRApZgJXUjbma6Vx/BYLFeLELkuW4K3lGsgg6bzy8J0PnrVCxxK3G//Q1y1mBEoqknzMkdNgDpVFsIx5TN7RW2XeXbhL4cffwGduw06e00ZWMs0AM2mvgnxMTAOp6gVW8aCVuOrwLd0swZhmhl5TBgeE69Z8qlX8aR3mrifEQjE5jpymDyrVftL3ZIXwXGNxlbxDMxJ2OmkxtS+9Gk6ZbtqaM7a20ZrdxL2dwxzXACSgUAMIjXkIHP1oXiVlcqKXe4hBbvFUAKQRliOu2hOprZw3HBtJgmNRvpt6bn6movHbt58OMPbBNwLBuKpAJDISG0MGBvJBgQRFTh53wUXp0LMuidw7iwKixnyHNBOjnw7aGB7vMTD9KV8V4BbLZ1JWfaldNOeQHQ76jptW/gnZbiDsjRAgAszDYExrBkgaa/WrjewOEwwD4y6ruok20gk/6Jyr6kxV6pku+Pn/rszbtbTj3h2Kw4fDQwARcwLGQpUal5IGmp2roHD2BQQCF5Tv6nzqhdneI3eJXTCC1grZGVVmbrDUFiQJGxgfjXRLYgQKHam9sel+7Mmb3Scn/RuFek1iDWBuSY6VPcQwZTWHOshRl1kVx5Z3oyFe0CvCdannBEzorEGsqmjgUUUUAFFFFABRRRQAUUUUAFFFFABRRRQAUVHxWOt2/6lxV9WApVc7XYQaC8pPz/ADiuOSXYZQ8JqBiuJRogzHry/wA1CGM70Zs65OUGR/n0rxgQpI189vl5Ck7NQ3xHgZrqXb5NN4FtXM+X70A/Go1wcjoOg3P78/pW6WIjQHoOX9qhXrkez4j1J0H9/wB7UoxuKKv2ju5xcCz4TAE8/XrVbs3jnWyy+ErmbXXcDT67044we8DZORJ+fMmqvjGfw3EALJIKmRI+XOpzTS4N22Mv8Vxr7wdI4dgsLaUNctgwAZIzGdP3pS/j9zDNZN1B4diB8WxUzr5yOUc6rnD+IXMoa5IkEFXIldREAfrWK4zMe71Knk230pJVzzh/qYGm9nau2Tk8r4vj/pBw2W0JXUmTJ1gHYfTnTvCcQuCyz2ozgE6rMx9DMUi4+FSDZacoytbGwHUeho7P8TVbbyddgPWn4Pa85PSXRjOrZLkX8S7eX7gjvrkEbA5fl4YP41F7L4G9j8QLKTlJzN8KLOrN19OZpWvB3u4g27SyWc5R6mfkAK+hOw3ZdMDhwg1dtbjRqx/QDkKlfqMRxHtnkJR2vHqPeD8PTD2ktWxCqI9TzJ8zTJTUZaz7yoU+WOGQN73IE1z2328tLxIWGYZWlCejmMnlvp8/KnXbDi1y3ZZbC5rr+FJMKpOmdjyUb+ewmubcP7CoYa6Wv3B4mKsUWSd9DmOvOR6Vyy1Np56+o3p9NOxPC/U7mDXsxVEw3Hr1iEIBVQBDSTHLUmfrNWXBcdtXFBY5Z0htvrV9WphNZzhnLtDbUtzWV8BxNa7ZmTWu2umhkcq8vYtE0Z1X1In6Vfu4y+BRL0RvrZWqyZ1iOk7/AOK21bHoiwoooqRwKK0YjEhfX8vM9P1rW18kjfqFG582+EfvyquVkUS2sl0V4sxrvXtWEQoorC9cCqWPITQBhisUlsS5gfn6dareP7Wspi1YLebHKPp/moHGMeTLbsdjyA8qp2LumTrrS87fcUOxvotGL7WYn4rNof8A9H9aT4vtTpD4i5c8lOQVV8c5IMmkty7HT51W7JBlssmK41ZJ/pz6sxqBiMdhyR4Svof0pEcQvXWtYvAneqpSZ3BaeHdoHw2JV1QPbZfZ+IDWfJhrXUMNje+VLiHMjKGWNNDr/p/PlXFON3ituy66RIPzq9fwrxhuYNrZPhtXWUeeYLc256sarnHjI9pZ/wDkuVxydDt8I/evqaiYgEgj1EDr5n9BUtg0HKpPpuSdACf0rXwZ1usyPKMsqYjRhoy/KNDz0NVYy0hx2RicYbiz2rxM8yGB5/5qbw3G2QxdiddhE711q9/Dnh7ktcts7Ekkm4yySZ90gVDxv8LcAyxbF20eTLcZvwfMDTiqkkOr2pX6pnIOK8WLN4RlFGE4qQNd+R6Vs7c9kMRw9gX+0ssYS6ogE/Cw9xvLY8idYrVrEVU4PsdWtjJcPgbNiGBzj1pa3EIYxzNYX8XCxNWP+GPZj+Yui/eUlBqgOxPxeYHKoy211uUvQQ1Ws2dMvn8LuzpUfzF1YdhoD7oP610sVowlgIoAGlSIpah7/MzGctzyzC68VWOM9pFSRmiNzTHtFjO7tnrFcexvfXmYi27LrEKdSOfnUs7nx0X01bi0HibX3JJ9B0rK1xRrZ3/YqucNxpst9orL5EEH8ajYviOZtDpyqhrK+J66uENqjjgteIxbOZJphhCGRkbVWBB/fWqnw/GyINMhj8ogGrIYgshZXGUdiRH7L9qb+FuGyrPcy3CrBgSoGo0nXddI313kV0ns9gte8uKDdYlmJ1OZtTE7DlpyArmWCt2mxB7xPEWzKZImTod4g/3rpHBLlxOcjnPsr6VbCxS/I83dXtztLeprKkuK4+iqMpBJiTIhQTEk0r4n2oDt3drNHloW5b+4nnuZgeb8tXXCOW8mfHTzk+ixXsaJyqRMwTuAeg+JvIbc6gcY7QW7P2ebNd08I1OvM8h8/wDFU7H9pmQG1YK97GV7g9m2PhXz/Z8k3DlMnJLFic7k6nrqfxPL80J66bjn1f7ffvGYaVZy+l+5d7eMLy7wFB094BunW7d5RsOcbUxwDEuC0gnULu23tOeZj5CR5Ug77u8sjPdOlu2NAo5wPdA5kj5SctZXeKm3KIc1xtHfz3Kr0A115ak60n/kSbS9PqTnVu6LmmIBaB6T59B18+lb6qXAuJgKfeckKg1jqYnZBp5nc8otCroJOvrW1p9SrEJW0ut8m2kXaTHhQEmAdW8xyH76U9qh9tXz3GUGMsD8J/Wr7pbY8C1j4EvEccDOZgByFVPiXElOi1KxXBnOucfiaV3uEkT4x9KSSkylJEC9iWYRMfrS57Y5yaY3MFGs1tbhgAJk7TUnW36k8oRi+oO1FzGcgBUW6kE1gar8OJIZ3uJnLbBjTkQCD5wflVp7L9psgiQg6KAJ0A1jfSPpVQ4lhEa0lwGANDBq6/ww4D3lsXRJDMYJ8iV/SiyvMcosgsl2wXHXYDuw7HcAKSJpl2X4PcR3vXd3JMHTU845U44fgsoFMRbqdWmxzJli4M7dZEV4gr2mwIXFeG28TZuWLq5kuKVYeuxHQgwQeoFfJnFcK1i9dsv7Vp2tnlqjFZ+cT86+vq+b/wCIfZ+9iONXrdlNbzBlnQQFCu5PJZVjP9xMG0nyXVzccinsV2XuY+4SQwsWyO8ccydrYM7nnGw16V3/AIFw5LYAURGkAAARyAHIUg7K9m7fD7ARDmYnNcfm7DTQe6uhAH1k1bMEN/PX61k6u1Tax0J22uchla2qBxTiyWgZIrZj8TkSedca7RdoTcxeSfCJPz2/vS8G35Y+g1pavFmolsx/FWvsSPZpfcxRHOveGXlZNKV8XxENAq1x2xyexorrh5IrgcWgt4ZbgDA9apnang7YZwyybTbHoehqycIxU0x7QILmGdDElTE668vxirINYyzluYvynOsPjjTLB4jOYzAGNzrl5AnymNaOGdm2b2p15ClXEcJ/L35UyZytGwcCY8pGseR6VKVSk8GbbrmoeUtfCxnXunGW4hgA6Q3NJ+FtweR8oBbWuK3Hti0zlcuhUAZiBOgnnMCTIGu9KUTOiXkEnLIHN7a+3b/8lvcc8oHNRTK4BcTvUgtlBYn3kAjPprKxqo6dN1Z8PKEoTx5X0bO9Zso0ETlAMgR7REnxEc7jQB/tqJcxhIKWjAM5nEyx2IUnWI0LkAnUAKPDWt270eGYnxLHifL7MxOg5INB61PtW1tKCwl2MIggknaBuCQdzqqnTxHSup/qSmsd9fUjWsHCiRC6QBznbbXX6nyGoe4QHDqoIzX3/p2hpEbFo2C9dhsJOteKDZylwHxLz3dsHRJ3M7+r7nYGdRpa53ebxF7rnLcddyeVq10A2JG1Vvkjlvlmy7fKSAxe8/huXB1/6VvoB15a89ag2nLt3aEHTxsD4Qo8UAnZNJn3vaOkAxb10k93bgs0KSokAHZF6g/7zqfCPFssWgQUU/ZjW648Wcz7C/EM2k++33V0ltwSzhZZb+zO4yANI0cmQTvpzyLuSdyR10tX/C05lyeZzsJPMwDA+VU7gWIuW3JBCgQLnNUAnLZXqwmWbcsflV2XMQD186Z0s64prY5P5COpcnLc2SqofbzhtxX/AJi3JUwHjkRoD6ERV8rB1nQ6g71tWw3xwJNZOF4riD0mxWKaDXWu0PY208m3CE6x7p/tXP8Ai3Zu4nuz6GfzikGpRfJHwmVY32Ijl0oOIbaeVTLmBZfaRo8o/wA1Cu2eoP0Pl5fuK7uZzw2LsRaUydqhso60xvWQRvS7E2woMUJ5JKJFxOMhSo2Ndq/gfi0OFNkkZ0JYD7jsWHzkkH5VxrhHB2vsdCQOn72qxcPxj4C6t200ZdwY8Q5ipznGPlXY/TpJyhu9D6VtrW5ap/ZftxYxKKSwQmN9BPryPrVrS8DqDI8quhZFrgXnXKDwzYRXgFehqV9oeLDD2XuGJAMA+XprA306V2UlFZZGKbeEYdoeLphrLOx8h6xVG4SAtt75MPeOYyPEB0J3/LalPFOM97dHetnyFRMQJMEmPdAGy77E8o34jEFhsSvJgJj1AP5Vlai9N+YtuThFRj2WzAeNVPUCndhIFc54XxS5hva8dk/Drl8x09NKtS8ZVwpQyrbEaien56UlOUZPgQ2vJt7SYzwH0/MTXz/xC99vcfnm/Dn+/KuycexEqfxrheOuE3bh+835xTXs+GZSyOUTcXlFm4fxciCDW3EYwsZNVDDYhlPlTe1iaYso2/I9HptarFz2WXhWIgzTu3jDcdEB3OvkBqT9AaptjEEwBrPSnmFthBmc6nSN/wDTHvt5bDn0pWUX0NW6mMYN+o9xPE8oYWto/qHQxsSs6Kv3z8pqiPdUXSD/AEn0ZtdDMh1B18J1JOpEjnFWW7bLSX0jXKTIB5Fz7z9F/IVXeMwdd52HNvM9F/fnV1b5MKwfcBxXdFrNw5PEDmGuRh7NxeoBieoJp5bJtPm0QZ4cDa1ePP8A8Nwa/wDwVTME7PaDQDdsRmHxWCYGn3Zy+mXoauHDbwuJljOVWMvO7Y3KT/1E9pT08xVNqw8kY8rBJxmHFr7W2hOY5AgOqXOa9I5gjcCNt5lodyS+Q3MQwCqJkKPZEdFHl6CNTWrht/ITbY94pXwn/q2NYP8A5Eg6dAR7omNih/LsZJcvDC7qcyxChR167xsOUrNPPH9l0GnxL+iS13u83iL3X0uXBuTt3VuPpI22HmtxF4g5FguRBjUIp0yiNxOhj2joNASdmKlRKAZj4d9LY2MRtzBI190bk1lbt9yIBIvGCWgTbDDQxsb7D2V2RRPSbYtNcdknHbzL+wt4YgmyklySLjTqCRLWw3xka3H91fCKdYDCgBQhgASGiABEd4By0kIOQlvMxuF4HdcoCjwMNSCZnuQd2AJBuNzYhN5NP8PaBEnVJk7faNv6ZRHpp0AquyfoirmTyzfw9UtqHK+Ff6SRqx+M/XT16mmgs4w65razrBmRPI6cq28JwGvevv7o6DrH5f3OjitXSaLNebP2/kTtuSl5efmFeGvaK1RQ03rcikmN4eDuKfkVru2gaosryTjLBScTwIHlUC72bXWQPOavL2o3pB2sIFpVOzNB9BrH1j6UrOO1ZGaoeJNR95QsZhcGDBceoViPqBrWnEdh7N9M9phrsy6g+RrzjV1VIipfYXHxiLiD2HTMR95SoB9SCR9OlLQte7GTT1GghXDdHP5irhPZvEWr1uwiE53AJGxXdjPKFBNdpvYO0i5VtW8oERkX+1auB4be4RuIHpU7E2ydqfqh5c+8zLbXLEfRFJ7XcFtnDX2w+GtLeVCy91ah2IggeGJ56Qa4+naS+mgZ16gEivo3DWspmZnprXNP4hdmku4q0bQAe/cyOBtmOuc+cBifSq5wXcjsLGuEVXsx2mx9+8LWF7y5diYzaBRuWLGAvrV87QcM4jcw+e73bMi+NLJLbSSQCoLGOQkmOfO48C4DZwVkW8OgA3Yn2nMe0x5n8BsIrf3x5CD8vqYOtDpiljkPGk3ng+elxGcqobwgltBEmdjI0jfrr61cuG3YUCrP2m7KWb0mMtwahlgH5/EPWua/zrWrj2XHjtsVIB5jn6HQ/OsrWUSl0c47Y34pjHtEtbKtoSyNzURm1Hr8pHzW4bi4tlMVhiWw9wxdtjdSDrpyYcjz9DS/jDYi6pS2uXNozkgHL0BnQHnUXhdu3gkcG53txhpZtnN44IBMdJP7AqVNEdnPL++xafZecbxJL+HF202ZWWR8pkEcmB0Iqg/8DnemfYbA3rVh1uSA7BlQ8oEFvKdPpVtwfCs2sac2NXwSqlJJ+pfpq8ooFvgLMcqqaY2+z6WdbnibfIDAA6seQ/etWnHYxLYy2dzpniSTzCDn5nYc9opAJuSQQFBlnOqqfL/qXPPYcoAmuu1scUVHrs1WLYDQiDMRsPDp5ndE+eY+Qip1tQozs0mIz7QOlsbKv3v817kW2sFSAT7B1e43V+ZP3PrzlXfxDXGHOfZA1+nInz2FV/i+RJvHzN9/ElyFUc4C7DXm09eh1PPmK9ThsyZzNrL76jcL1jmdhW7hvCp8TbDWZIEHTQ7gHbPu2y86l47EGVs2UzXW0VNBAHNuSoN8uw3MmouXpEj8WJLV/uLyLbXOxPs75lOjA/dKzJO/KBuysRhmXI7MD9oje8ELHKfVCSp6y2wNY38KuFBAPeYh9XbeZ1+SdB7250gHPAgspstBuCWQjcEgd5aHQsB8mUda5JqXXX1IpNcssVwB1DKcgZpVgdLOIIBgHlauAAjp8gK34dhetm20I4YgDbub2sr1Ft4O22oGwqv8BxoVjZuaqwy5RuVJkejbOvQ6bkCnF1CpLHxuiDNGgv4f3XHRlAHmMv3daGscMm/eRsKv8vIeQ8nQjRQIBdo5CQqqNzAHOmWDweZpUwWlsxMm2ratc1MtdbZSdt9lFZXcIMSqsIe4oBEgAXkBADHUQyagidPEOlTOHwQApJI8budCT8R5A8lUbAelVTlt5XfqWKW/hjDDYcQEUZbawsD8EHMsZMnfU8yaf8KwOY52AyjRRyMdPuiN+ZHQCYvBsIHhYyqo2205gfePvHltuSasyiNBtWn7P0il/wDWYlqLdvkR7RRRW0IhRRRQAV4RXtFAGp1pPx3hQvWmSYO4O8H9RTfF31toztoAJP761z/ifa/E527pbYVQTBBJgdTmE/IUpqJwgsS9R/RUXWPdXxj1ZUeL9n8ShIK5vNda3dn+CX1YtkIJ016VceAdsbWJfu7qi3c+oPKrOtgDkDSUKY9xY7qNVb+Cxcmi3iitlDGygR5gRSTi3HnHhUxvJFWK9ZBEcqq/HsGMrHLAG5B/SKvslKKE6YxlLDEzcfcf8w8wdZ0pZgu0QfimDSZUXCWY/G1t0X/2FTOK20t28wgagDzqq4rBq1xXt6No0rpBB0+YpaFvm5NK7SxVe6B3zOAI5dRWhwu8j61UeBdrhlC3/C2gnZT5+XpTXimKtlc6XEGm5cD8zFPeMscGP4TTwzbeuI11Co394yNByH1nauLdu+G9/wASxV220KXA02lERD+Kmr5j+NqtsrbfPcb3hqq+YJ9o+mlVZcEZgSCdSZ1PUmk5ajaxhU5RXsPwG8R7QPqoNOeG8CuiJYAdFGWfpVgwOHZdPaPTcCmK4lbQk5Wf8o9dh51V4+SX+MkaMJwxbS5rpAHIcz/mlvGuNzKLAUe7MAebkdfhGp+oqHxTjbXDIbTUZhueRFsH6Fz/AHWtGE4cT7QGmoTXKs83O5Y9NSf9tRb9WTSxxEipaa6dc0NoNPE/kBsqabbaazGk0+Aqiw9xdhPgtDc69erHb11OWJxirK22AMeO4dIHQdB5Dpziah4Sy945LIC2wQbtx51A+KD9FG3mdTH8XL6ONpcID4myIczMDmfYZRuFn2U6nnz6CRw/AA+zAQEZnInOZnKAdx5c9z1qUMKGHd2dFMFnbd+jNGyfCg39NTIxQa4y2bKgnWBsqrzYnko5k77a1XKfoicVlZ9PqQcVi3uXFtWBLkkgaaaQXc7AAe9y2EDectpMGpRD3l+5q7kbzqNDsvRee7aQCWMXasIyYc95dYw92NGYHX/SD7KbczPPWqG2TJm8dWY693Osmd7h1Mctz5c+H2/n8DiWeWRMRZyBiT9qdXY65J1573DqfLc+ShDkK+6dDbXmI8QYzz2In1O4FOLrBVDkTP8ASTcsTrnadxzE7xJ0Cil4wTZu8fV2k6kxA3PUIJ33YmNzVieDrjlZZKxmHDBcREMdHyjZpkgeRYll/wC7otO+EYvv1AUgXUOa2dIk7r/2PHoHHQ0q4deBPdNrbuSp8j8RjaOZkwogc624SwcOQo8TgkEHn1GmxIG3uiDuRVNnXPf8EYNtj3AtlZSngVmOWf8Ak3veQ9LbQdPL7tWTC4TMRcQFRP2qxJtsD4mAnU6yND15AUjIDA3AMysIuj4hsH8mBAB8wDsas3BbmUAg5nUDPG9237twdXXYj5c1qNOJTTZG3MFmI8fCBQDb2EHTXl7Q6mN/iHyqThr+Yef7gjyNR8NcCxGtt/ZPJSdY/wC07j6dKyxFoqcy+p8p3PmDzHz3Gu/GWFvh16r+V9/P4Z/4uGTKKxttIB/zWVNp5KgooooAKKKxuOFBJ2AJPoKAFPauwz4ZwmpENA5gGT+/KuK429du3wq+0dug86vXaXjt19Q7IvIKxX8t6p2LxrWxmQBmY+1EtpqRO5n9KxdVdGyzg9d7M09lFPmxz+wX8AtlhBl983nTnh/bG4pCk6qYI5Gqljca1yHnWK1cNtMzPcbUaL8ywkj0A/GoQTWSzVVwnFLjJ1/C9r7BA7xgppmuIs31IVlcMCNDIIO9cf49eCkBdRFL+HY82rivbcidxMRV8bW+OzNv0Ea47k+S6cf7K3lJCeO37s+0PLz9a08G7N3J8SwaufZ3i/fWxJk08CjpRGmGeBazWWtbZFcwnZtY8Qrdc7KWGHitg+caj50/FwCsjdFX+FATdsinYnsoEOYar16eopfiLCJA9nq36ev5VdeIcSS2paRXLO2HGkDlm0B9m2vtMfP4Fn5+nNO6qCeIjVVkmvMTcdxZLaHKQqjQsfyHVvL6kVVMfxBrm8hfhO7dDcj8EHzgSK0N3l5gd2HhXKJVD8NpdMz/AHtAN9Buyw3CmVwijPf+Eapanct8Tx10HPpVWIwXJ12bng8wGEZftrpKgiEUAG423sclgaTsoPWt+NxZcFLYCKIzHUhZ6xq7nYAat5DabjMIqLDXCzDwvdPiPh17u3OhbeeS7nzreMx0+C2AoHsxJyg7nXVmb4jqfIVCCdjySlJQ4M7OHFy4LckBRqQAW0nXTwm6YPiPhQA9KeYQl1WzbAW0nPXKddySZeBA19ryEikvD+HqstcYLC5jOpAOg095zsF/JQZacQuhcmdDljMlkmGMDwvd85ghNNpMaASs5eIkIY7kMbzx9nbEk79STpLRrvpA32FRsQ/gNqxMH+vd0l2521IJAQHTQ+nMnVwtXvDvmJtWQDmI3uMRlIBiSDMCI0MDc5mOJ4klq2rqFWBKqMrRpImNM2sxyEE9KXfl4XLL8b++Ee2MItggIAXAnUaWljRo+M6QvLc8qU3cYucjKWtrPOe8uaQD8Q3J9ByrXi8Z3y81tKAW1Oa87DVjOuT2oB38511WEZfE3oqx7M65RGuYkiRyEDeKnGOOX39/f/Q3JvnozIdnk+O8+gHITyHkOZ5xyA0l8SEKRMnTOy6Zm91E6ADYcgcx8TKBItYfuVbMftWH2h37tTsg5FztHM6eyDLPgHDAf/0XRCqJtoeQOuYnmTqZ3OrfCASmorLK5y3PCE2AwjWMjXBq0+GJyjQARzgxpzII6mnYwLsZyk3IA0JJgn2Z2zarmbpJr3iGFLk3GGpHgXXQaAGBzOihfONyTVq7NcPmwLu95ToPhy6lfVxufvDaBRVVK58kJTVayRLfA2sKDOrDNzyzHiWDyAE+a5uaiscKTbdQvhBJNsn3W96233T/AJHWrpfsh1jbYg8wRqCPMGlTcFDKyMAJhgR7rCdB5cx5GOQpvUaCUZbqvv7/ANFNepTWJ+v3n7/k9w9wAbfZOSCp3t3CdVMbAnY9dtCKaYbNENrGx+Icj69ajcOwBRIuEOxADGNGjaRzMQJ5wKn1oaWqUVl8fAUm1nCPFEbV7RRTZWFFFFABWu/azKyn3gR9RFbKKDqeOTknG+G3LbFbinTY8iOoNQuB8Mc3VeDlQ5gSN25R+fyrszoCIIkVrXCoNlH0rPh7PjGe7Jsy9szlXsceTmF7sZ3rZggWd40H0FM8H2Jhcp2jl9R+NdBCxXtOqqHuEJayx+pxrjXY7EbKoYdRp+B2o4N2HuDV11PLkBXZIoiq4aauLykTs9oXWR2yKZwvsdk1BKH7pI/+0/tYG6ojOHH3hr9RTWirHXD3CjskxVdz87Z/0kH84pfj8Wo3DD1U/wBopzxLiKWFVnmGbKIE6kE9fI1XO2ONuvh37lPBBzMR4mG2g3C9SY2pa7w4Jv1La9za9xzztL2iuu7W7GUffOpWNyusTqNY0qpphGe4FlmY+1cILEDrp+/xNPsD2fvMwdmKqT7IhmY6j2deU77b1Z7nZ1ghWyndWl1a44lm6kzp8p9TGgzPEa6Q35feI7eGKqluwGYkZQ+z3Mvw/Bb5lvUnnTlF7myEEAnVmSQbkbgMdVtg73PksnUQXt4oXWFsZlcKrkr4io+GAMk67iDppFNMD2RxTB2uAIpygZnJKog0BneOvl0qnwrJrdglGcE8N4KzjrD3SZIVFGWQIAG4RV/EL/qY0DhwtbLNwiQp1yDcs5PvHePSeQq5jhK2lV1BcgAWhGktJzRtJ5D5nyg4rgF4gAAB38TmZy6yzsY5awOvnrVSub4LnGHZXLKpYXvnh7rElFbZYn7R531nKNvntpwuDa+zO5OSfG/NzzVfLqf8S3xfCybi2srsNMzbuQBuxYwogDn4R+M/iOHKoFVeQCoNAo6n8wOe55VPxOOO2R2c8iXiuJDju7ZKWrYgCZaDI25s2sclE+cx8Dw7vcucBLY9ld5A8t215bsTT3gvZMsDcuTkEljzaOS+VWzhPZs/1GADkQojS2p5D70c/wBnu2fCgg8WEcuTKTc4cdbjjKo9hTvPxHkX/AfKt3DcD3QFxh9q0m0pJi2vO6/TfTnr1Iq48T7P6oFbMw8RB10B9CBJgEnlNIr+FLOwJzajvGHvvPhtp90TAHUz6VzhODxIFZGSyiFwzhffOpOttTPi98+87xy5RsB4RzzWXKGGdv6Snwz/AMxviPlpp6TsBWOHwmaUkLbX+qw2Mf8ALB+Eczz/AADThGB75u9YfZL/AE16x7x8tNB/bWVNMrpoqlNRTbN/BuFSe+ujU6op5feI6wdByBPMmmlnC5HJUQrCWH3pmfnJn0FSqK9FXRGEUl6GdOxzeWFFFFXEAooooAKKKKACiiigAooooAKKKKACiiigAooooAKKKKAMLlsMIYAjoRIrzuFjLlEdI0ryiuYR3IJh0BBCqCJiABvv+le3bKtGYAwZE9RsaKKMI5k9W2BsAJ1OlY4m0GEMJEzHLTr1ooqM15WdRqNoZtuterh1AJAE0UUuq446RJtkHCYK2GJyiTv56zr1qX/w61OqA+uu+89a8oqyuuGOkdnJ57JSWgBAAA6VlFe0VdgrIvEdLVwjQ5Trz2NVfGWFRruUAd1aBtx7pJYEjzjn69aKKzfaCWP0/kvpZIxlkCzaQCFYqCBzEj586tCIAAAIA0AHICiirNEknL8voSv6j+f1MqKKKfFgooooAKKKKACiiig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16"/>
          <p:cNvSpPr txBox="1">
            <a:spLocks noChangeArrowheads="1"/>
          </p:cNvSpPr>
          <p:nvPr/>
        </p:nvSpPr>
        <p:spPr bwMode="auto">
          <a:xfrm>
            <a:off x="307975" y="4005064"/>
            <a:ext cx="844048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800" dirty="0">
                <a:cs typeface="Consolas" charset="0"/>
              </a:rPr>
              <a:t>“</a:t>
            </a:r>
            <a:r>
              <a:rPr lang="en-GB" altLang="ja-JP" sz="1800" i="1" dirty="0">
                <a:cs typeface="Consolas" charset="0"/>
              </a:rPr>
              <a:t>Apache Storm is a free and open source distributed </a:t>
            </a:r>
            <a:r>
              <a:rPr lang="en-GB" altLang="ja-JP" sz="1800" i="1" dirty="0" err="1">
                <a:cs typeface="Consolas" charset="0"/>
              </a:rPr>
              <a:t>realtime</a:t>
            </a:r>
            <a:r>
              <a:rPr lang="en-GB" altLang="ja-JP" sz="1800" i="1" dirty="0">
                <a:cs typeface="Consolas" charset="0"/>
              </a:rPr>
              <a:t> computation system. </a:t>
            </a:r>
          </a:p>
          <a:p>
            <a:pPr eaLnBrk="1" hangingPunct="1"/>
            <a:endParaRPr lang="en-GB" sz="1800" i="1" dirty="0" smtClean="0">
              <a:cs typeface="Consolas" charset="0"/>
            </a:endParaRPr>
          </a:p>
          <a:p>
            <a:pPr eaLnBrk="1" hangingPunct="1"/>
            <a:r>
              <a:rPr lang="en-GB" sz="1800" i="1" dirty="0" smtClean="0">
                <a:cs typeface="Consolas" charset="0"/>
              </a:rPr>
              <a:t>Storm </a:t>
            </a:r>
            <a:r>
              <a:rPr lang="en-GB" sz="1800" i="1" dirty="0">
                <a:cs typeface="Consolas" charset="0"/>
              </a:rPr>
              <a:t>makes it easy to reliably process unbounded streams of data, doing for </a:t>
            </a:r>
            <a:r>
              <a:rPr lang="en-GB" sz="1800" i="1" dirty="0" err="1">
                <a:cs typeface="Consolas" charset="0"/>
              </a:rPr>
              <a:t>realtime</a:t>
            </a:r>
            <a:r>
              <a:rPr lang="en-GB" sz="1800" i="1" dirty="0">
                <a:cs typeface="Consolas" charset="0"/>
              </a:rPr>
              <a:t> processing what Hadoop did for batch processing. Storm is simple, can be used with any programming language, and is a lot of fun to use! </a:t>
            </a:r>
            <a:r>
              <a:rPr lang="en-GB" sz="1800" dirty="0">
                <a:cs typeface="Consolas" charset="0"/>
              </a:rPr>
              <a:t>“</a:t>
            </a:r>
          </a:p>
          <a:p>
            <a:pPr eaLnBrk="1" hangingPunct="1"/>
            <a:r>
              <a:rPr lang="en-GB" sz="1800" dirty="0">
                <a:cs typeface="Consolas" charset="0"/>
              </a:rPr>
              <a:t>								</a:t>
            </a:r>
            <a:r>
              <a:rPr lang="en-GB" sz="1800" dirty="0" smtClean="0">
                <a:cs typeface="Consolas" charset="0"/>
              </a:rPr>
              <a:t>         </a:t>
            </a:r>
            <a:r>
              <a:rPr lang="en-GB" sz="1800" dirty="0">
                <a:cs typeface="Consolas" charset="0"/>
                <a:hlinkClick r:id="rId3"/>
              </a:rPr>
              <a:t>http://storm.incubator.apache.org/</a:t>
            </a:r>
            <a:r>
              <a:rPr lang="en-GB" sz="1800" dirty="0">
                <a:cs typeface="Consolas" charset="0"/>
              </a:rPr>
              <a:t> </a:t>
            </a:r>
          </a:p>
        </p:txBody>
      </p:sp>
      <p:pic>
        <p:nvPicPr>
          <p:cNvPr id="9" name="Imagen 1"/>
          <p:cNvPicPr>
            <a:picLocks noChangeAspect="1"/>
          </p:cNvPicPr>
          <p:nvPr/>
        </p:nvPicPr>
        <p:blipFill>
          <a:blip r:embed="rId4"/>
          <a:stretch>
            <a:fillRect/>
          </a:stretch>
        </p:blipFill>
        <p:spPr>
          <a:xfrm>
            <a:off x="2032000" y="1628800"/>
            <a:ext cx="5080000" cy="1854200"/>
          </a:xfrm>
          <a:prstGeom prst="rect">
            <a:avLst/>
          </a:prstGeom>
        </p:spPr>
      </p:pic>
    </p:spTree>
    <p:extLst>
      <p:ext uri="{BB962C8B-B14F-4D97-AF65-F5344CB8AC3E}">
        <p14:creationId xmlns:p14="http://schemas.microsoft.com/office/powerpoint/2010/main" val="122098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fonica_Seguimiento">
  <a:themeElements>
    <a:clrScheme name="Sinfonier">
      <a:dk1>
        <a:srgbClr val="0A5488"/>
      </a:dk1>
      <a:lt1>
        <a:srgbClr val="FFFFFF"/>
      </a:lt1>
      <a:dk2>
        <a:srgbClr val="2681BB"/>
      </a:dk2>
      <a:lt2>
        <a:srgbClr val="E6F2FA"/>
      </a:lt2>
      <a:accent1>
        <a:srgbClr val="B3D4FC"/>
      </a:accent1>
      <a:accent2>
        <a:srgbClr val="009AD7"/>
      </a:accent2>
      <a:accent3>
        <a:srgbClr val="86D3FC"/>
      </a:accent3>
      <a:accent4>
        <a:srgbClr val="78CFB0"/>
      </a:accent4>
      <a:accent5>
        <a:srgbClr val="EA0085"/>
      </a:accent5>
      <a:accent6>
        <a:srgbClr val="F57B19"/>
      </a:accent6>
      <a:hlink>
        <a:srgbClr val="36B4E2"/>
      </a:hlink>
      <a:folHlink>
        <a:srgbClr val="7030A0"/>
      </a:folHlink>
    </a:clrScheme>
    <a:fontScheme name="Telefónica">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coreProperties>
</file>

<file path=docProps/custom.xml><?xml version="1.0" encoding="utf-8"?>
<op:Properties xmlns:op="http://schemas.openxmlformats.org/officeDocument/2006/custom-properties"/>
</file>