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Bou Bustamante" userId="558e4106-d5a1-498d-a11d-1b7dfd498219" providerId="ADAL" clId="{4AA80194-8EBD-48AD-8150-182C67B0755C}"/>
    <pc:docChg chg="custSel modSld">
      <pc:chgData name="Juan Bou Bustamante" userId="558e4106-d5a1-498d-a11d-1b7dfd498219" providerId="ADAL" clId="{4AA80194-8EBD-48AD-8150-182C67B0755C}" dt="2022-10-29T10:29:22.933" v="3" actId="22"/>
      <pc:docMkLst>
        <pc:docMk/>
      </pc:docMkLst>
      <pc:sldChg chg="addSp delSp mod">
        <pc:chgData name="Juan Bou Bustamante" userId="558e4106-d5a1-498d-a11d-1b7dfd498219" providerId="ADAL" clId="{4AA80194-8EBD-48AD-8150-182C67B0755C}" dt="2022-10-29T10:29:22.933" v="3" actId="22"/>
        <pc:sldMkLst>
          <pc:docMk/>
          <pc:sldMk cId="2146401484" sldId="256"/>
        </pc:sldMkLst>
        <pc:picChg chg="add del">
          <ac:chgData name="Juan Bou Bustamante" userId="558e4106-d5a1-498d-a11d-1b7dfd498219" providerId="ADAL" clId="{4AA80194-8EBD-48AD-8150-182C67B0755C}" dt="2022-10-29T10:29:21.579" v="2" actId="478"/>
          <ac:picMkLst>
            <pc:docMk/>
            <pc:sldMk cId="2146401484" sldId="256"/>
            <ac:picMk id="3" creationId="{4892024F-05DC-5352-A22E-2E7B7B73082A}"/>
          </ac:picMkLst>
        </pc:picChg>
        <pc:picChg chg="add">
          <ac:chgData name="Juan Bou Bustamante" userId="558e4106-d5a1-498d-a11d-1b7dfd498219" providerId="ADAL" clId="{4AA80194-8EBD-48AD-8150-182C67B0755C}" dt="2022-10-29T10:29:22.933" v="3" actId="22"/>
          <ac:picMkLst>
            <pc:docMk/>
            <pc:sldMk cId="2146401484" sldId="256"/>
            <ac:picMk id="5" creationId="{58D286B4-3196-6DAA-34C2-6D3A69B6461C}"/>
          </ac:picMkLst>
        </pc:picChg>
        <pc:picChg chg="del">
          <ac:chgData name="Juan Bou Bustamante" userId="558e4106-d5a1-498d-a11d-1b7dfd498219" providerId="ADAL" clId="{4AA80194-8EBD-48AD-8150-182C67B0755C}" dt="2022-10-29T10:25:35.085" v="0" actId="478"/>
          <ac:picMkLst>
            <pc:docMk/>
            <pc:sldMk cId="2146401484" sldId="256"/>
            <ac:picMk id="8" creationId="{BFA28E81-FCDD-51BD-3DDC-E7988BF38E4B}"/>
          </ac:picMkLst>
        </pc:picChg>
      </pc:sldChg>
    </pc:docChg>
  </pc:docChgLst>
  <pc:docChgLst>
    <pc:chgData name="Juan Bou Bustamante" userId="558e4106-d5a1-498d-a11d-1b7dfd498219" providerId="ADAL" clId="{9A610640-8E50-4D52-A4A6-AF61BA6AFFEA}"/>
    <pc:docChg chg="custSel modSld">
      <pc:chgData name="Juan Bou Bustamante" userId="558e4106-d5a1-498d-a11d-1b7dfd498219" providerId="ADAL" clId="{9A610640-8E50-4D52-A4A6-AF61BA6AFFEA}" dt="2022-11-08T10:50:56.803" v="3" actId="22"/>
      <pc:docMkLst>
        <pc:docMk/>
      </pc:docMkLst>
      <pc:sldChg chg="addSp delSp mod">
        <pc:chgData name="Juan Bou Bustamante" userId="558e4106-d5a1-498d-a11d-1b7dfd498219" providerId="ADAL" clId="{9A610640-8E50-4D52-A4A6-AF61BA6AFFEA}" dt="2022-11-08T10:50:56.803" v="3" actId="22"/>
        <pc:sldMkLst>
          <pc:docMk/>
          <pc:sldMk cId="2146401484" sldId="256"/>
        </pc:sldMkLst>
        <pc:picChg chg="add del">
          <ac:chgData name="Juan Bou Bustamante" userId="558e4106-d5a1-498d-a11d-1b7dfd498219" providerId="ADAL" clId="{9A610640-8E50-4D52-A4A6-AF61BA6AFFEA}" dt="2022-11-08T10:50:55.752" v="2" actId="478"/>
          <ac:picMkLst>
            <pc:docMk/>
            <pc:sldMk cId="2146401484" sldId="256"/>
            <ac:picMk id="3" creationId="{5E3F7F7B-C3AC-C356-55E8-F23CF10D6392}"/>
          </ac:picMkLst>
        </pc:picChg>
        <pc:picChg chg="add">
          <ac:chgData name="Juan Bou Bustamante" userId="558e4106-d5a1-498d-a11d-1b7dfd498219" providerId="ADAL" clId="{9A610640-8E50-4D52-A4A6-AF61BA6AFFEA}" dt="2022-11-08T10:50:56.803" v="3" actId="22"/>
          <ac:picMkLst>
            <pc:docMk/>
            <pc:sldMk cId="2146401484" sldId="256"/>
            <ac:picMk id="4" creationId="{71234AEF-77C9-27B7-708A-8B467E507DD1}"/>
          </ac:picMkLst>
        </pc:picChg>
        <pc:picChg chg="del">
          <ac:chgData name="Juan Bou Bustamante" userId="558e4106-d5a1-498d-a11d-1b7dfd498219" providerId="ADAL" clId="{9A610640-8E50-4D52-A4A6-AF61BA6AFFEA}" dt="2022-11-04T10:00:12.491" v="0" actId="478"/>
          <ac:picMkLst>
            <pc:docMk/>
            <pc:sldMk cId="2146401484" sldId="256"/>
            <ac:picMk id="5" creationId="{58D286B4-3196-6DAA-34C2-6D3A69B6461C}"/>
          </ac:picMkLst>
        </pc:picChg>
      </pc:sldChg>
    </pc:docChg>
  </pc:docChgLst>
  <pc:docChgLst>
    <pc:chgData name="Juan Bou Bustamante" userId="558e4106-d5a1-498d-a11d-1b7dfd498219" providerId="ADAL" clId="{313D11B6-ED2F-411D-B06E-B50EF4261B14}"/>
    <pc:docChg chg="undo custSel addSld modSld">
      <pc:chgData name="Juan Bou Bustamante" userId="558e4106-d5a1-498d-a11d-1b7dfd498219" providerId="ADAL" clId="{313D11B6-ED2F-411D-B06E-B50EF4261B14}" dt="2022-12-11T11:30:33.875" v="566" actId="1038"/>
      <pc:docMkLst>
        <pc:docMk/>
      </pc:docMkLst>
      <pc:sldChg chg="addSp modSp mod">
        <pc:chgData name="Juan Bou Bustamante" userId="558e4106-d5a1-498d-a11d-1b7dfd498219" providerId="ADAL" clId="{313D11B6-ED2F-411D-B06E-B50EF4261B14}" dt="2022-12-11T11:30:33.875" v="566" actId="1038"/>
        <pc:sldMkLst>
          <pc:docMk/>
          <pc:sldMk cId="2146401484" sldId="256"/>
        </pc:sldMkLst>
        <pc:spChg chg="add mod">
          <ac:chgData name="Juan Bou Bustamante" userId="558e4106-d5a1-498d-a11d-1b7dfd498219" providerId="ADAL" clId="{313D11B6-ED2F-411D-B06E-B50EF4261B14}" dt="2022-12-11T11:30:33.875" v="566" actId="1038"/>
          <ac:spMkLst>
            <pc:docMk/>
            <pc:sldMk cId="2146401484" sldId="256"/>
            <ac:spMk id="2" creationId="{E3C6F659-418F-B650-B9BE-269E8A943175}"/>
          </ac:spMkLst>
        </pc:spChg>
      </pc:sldChg>
      <pc:sldChg chg="addSp delSp modSp new mod">
        <pc:chgData name="Juan Bou Bustamante" userId="558e4106-d5a1-498d-a11d-1b7dfd498219" providerId="ADAL" clId="{313D11B6-ED2F-411D-B06E-B50EF4261B14}" dt="2022-12-11T11:29:36.685" v="511" actId="14100"/>
        <pc:sldMkLst>
          <pc:docMk/>
          <pc:sldMk cId="1265705514" sldId="257"/>
        </pc:sldMkLst>
        <pc:spChg chg="mod">
          <ac:chgData name="Juan Bou Bustamante" userId="558e4106-d5a1-498d-a11d-1b7dfd498219" providerId="ADAL" clId="{313D11B6-ED2F-411D-B06E-B50EF4261B14}" dt="2022-12-10T11:05:40.312" v="213" actId="2711"/>
          <ac:spMkLst>
            <pc:docMk/>
            <pc:sldMk cId="1265705514" sldId="257"/>
            <ac:spMk id="2" creationId="{065EF748-A902-07B0-B320-86C54A135DDD}"/>
          </ac:spMkLst>
        </pc:spChg>
        <pc:spChg chg="del mod">
          <ac:chgData name="Juan Bou Bustamante" userId="558e4106-d5a1-498d-a11d-1b7dfd498219" providerId="ADAL" clId="{313D11B6-ED2F-411D-B06E-B50EF4261B14}" dt="2022-12-10T10:56:52.682" v="44" actId="478"/>
          <ac:spMkLst>
            <pc:docMk/>
            <pc:sldMk cId="1265705514" sldId="257"/>
            <ac:spMk id="3" creationId="{3E9E802D-3B67-FE69-A064-F8012FB69DE0}"/>
          </ac:spMkLst>
        </pc:spChg>
        <pc:spChg chg="add mod">
          <ac:chgData name="Juan Bou Bustamante" userId="558e4106-d5a1-498d-a11d-1b7dfd498219" providerId="ADAL" clId="{313D11B6-ED2F-411D-B06E-B50EF4261B14}" dt="2022-12-11T11:27:18.409" v="507" actId="1035"/>
          <ac:spMkLst>
            <pc:docMk/>
            <pc:sldMk cId="1265705514" sldId="257"/>
            <ac:spMk id="3" creationId="{A42F90F8-6449-B2C4-A0F0-67385B8A4F1E}"/>
          </ac:spMkLst>
        </pc:spChg>
        <pc:spChg chg="add mod">
          <ac:chgData name="Juan Bou Bustamante" userId="558e4106-d5a1-498d-a11d-1b7dfd498219" providerId="ADAL" clId="{313D11B6-ED2F-411D-B06E-B50EF4261B14}" dt="2022-12-11T11:29:36.685" v="511" actId="14100"/>
          <ac:spMkLst>
            <pc:docMk/>
            <pc:sldMk cId="1265705514" sldId="257"/>
            <ac:spMk id="5" creationId="{D5661E5F-22D5-F275-A8D9-275FA633BE47}"/>
          </ac:spMkLst>
        </pc:spChg>
        <pc:picChg chg="add del mod ord">
          <ac:chgData name="Juan Bou Bustamante" userId="558e4106-d5a1-498d-a11d-1b7dfd498219" providerId="ADAL" clId="{313D11B6-ED2F-411D-B06E-B50EF4261B14}" dt="2022-12-10T10:53:56.663" v="34"/>
          <ac:picMkLst>
            <pc:docMk/>
            <pc:sldMk cId="1265705514" sldId="257"/>
            <ac:picMk id="4" creationId="{74987A12-D77B-8241-CEBF-E35FA97478B1}"/>
          </ac:picMkLst>
        </pc:picChg>
        <pc:picChg chg="add mod">
          <ac:chgData name="Juan Bou Bustamante" userId="558e4106-d5a1-498d-a11d-1b7dfd498219" providerId="ADAL" clId="{313D11B6-ED2F-411D-B06E-B50EF4261B14}" dt="2022-12-11T11:27:18.409" v="507" actId="1035"/>
          <ac:picMkLst>
            <pc:docMk/>
            <pc:sldMk cId="1265705514" sldId="257"/>
            <ac:picMk id="7" creationId="{52E7C8CD-8FF3-62D8-4B8D-B651DDF185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EDC64-299E-C19C-1E37-3D64A618DC3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DD086B1-0DF5-55EC-F037-8980F7A50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B830C863-1992-D25C-90D1-124C44EBC9C8}"/>
              </a:ext>
            </a:extLst>
          </p:cNvPr>
          <p:cNvSpPr>
            <a:spLocks noGrp="1"/>
          </p:cNvSpPr>
          <p:nvPr>
            <p:ph type="dt" sz="half" idx="10"/>
          </p:nvPr>
        </p:nvSpPr>
        <p:spPr/>
        <p:txBody>
          <a:bodyPr/>
          <a:lstStyle/>
          <a:p>
            <a:fld id="{F047357A-8F96-4AA1-B613-A4949361462F}" type="datetimeFigureOut">
              <a:rPr lang="es-ES" smtClean="0"/>
              <a:t>05/02/2024</a:t>
            </a:fld>
            <a:endParaRPr lang="es-ES"/>
          </a:p>
        </p:txBody>
      </p:sp>
      <p:sp>
        <p:nvSpPr>
          <p:cNvPr id="5" name="Marcador de pie de página 4">
            <a:extLst>
              <a:ext uri="{FF2B5EF4-FFF2-40B4-BE49-F238E27FC236}">
                <a16:creationId xmlns:a16="http://schemas.microsoft.com/office/drawing/2014/main" id="{383A42C0-98AA-4E1E-1904-6856E83FCD1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1BB7A4-C950-99E0-E303-43CC241E29E9}"/>
              </a:ext>
            </a:extLst>
          </p:cNvPr>
          <p:cNvSpPr>
            <a:spLocks noGrp="1"/>
          </p:cNvSpPr>
          <p:nvPr>
            <p:ph type="sldNum" sz="quarter" idx="12"/>
          </p:nvPr>
        </p:nvSpPr>
        <p:spPr/>
        <p:txBody>
          <a:bodyPr/>
          <a:lstStyle/>
          <a:p>
            <a:fld id="{9C0B8730-AE1C-46AF-8086-4AB03C9AF8BD}" type="slidenum">
              <a:rPr lang="es-ES" smtClean="0"/>
              <a:t>‹Nº›</a:t>
            </a:fld>
            <a:endParaRPr lang="es-ES"/>
          </a:p>
        </p:txBody>
      </p:sp>
    </p:spTree>
    <p:extLst>
      <p:ext uri="{BB962C8B-B14F-4D97-AF65-F5344CB8AC3E}">
        <p14:creationId xmlns:p14="http://schemas.microsoft.com/office/powerpoint/2010/main" val="417225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08F2A4-F1FD-A0A1-AFBF-9B3F9D6A1E0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D7B4546-25A1-0FD7-0163-B226562A87E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F5EA41-9CCB-21B3-91A6-ECDFCA8B5998}"/>
              </a:ext>
            </a:extLst>
          </p:cNvPr>
          <p:cNvSpPr>
            <a:spLocks noGrp="1"/>
          </p:cNvSpPr>
          <p:nvPr>
            <p:ph type="dt" sz="half" idx="10"/>
          </p:nvPr>
        </p:nvSpPr>
        <p:spPr/>
        <p:txBody>
          <a:bodyPr/>
          <a:lstStyle/>
          <a:p>
            <a:fld id="{F047357A-8F96-4AA1-B613-A4949361462F}" type="datetimeFigureOut">
              <a:rPr lang="es-ES" smtClean="0"/>
              <a:t>05/02/2024</a:t>
            </a:fld>
            <a:endParaRPr lang="es-ES"/>
          </a:p>
        </p:txBody>
      </p:sp>
      <p:sp>
        <p:nvSpPr>
          <p:cNvPr id="5" name="Marcador de pie de página 4">
            <a:extLst>
              <a:ext uri="{FF2B5EF4-FFF2-40B4-BE49-F238E27FC236}">
                <a16:creationId xmlns:a16="http://schemas.microsoft.com/office/drawing/2014/main" id="{8844D942-79F2-940C-AD6A-D9352B8E573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22728B8-BCA9-2112-E7FB-194A12B46AF5}"/>
              </a:ext>
            </a:extLst>
          </p:cNvPr>
          <p:cNvSpPr>
            <a:spLocks noGrp="1"/>
          </p:cNvSpPr>
          <p:nvPr>
            <p:ph type="sldNum" sz="quarter" idx="12"/>
          </p:nvPr>
        </p:nvSpPr>
        <p:spPr/>
        <p:txBody>
          <a:bodyPr/>
          <a:lstStyle/>
          <a:p>
            <a:fld id="{9C0B8730-AE1C-46AF-8086-4AB03C9AF8BD}" type="slidenum">
              <a:rPr lang="es-ES" smtClean="0"/>
              <a:t>‹Nº›</a:t>
            </a:fld>
            <a:endParaRPr lang="es-ES"/>
          </a:p>
        </p:txBody>
      </p:sp>
    </p:spTree>
    <p:extLst>
      <p:ext uri="{BB962C8B-B14F-4D97-AF65-F5344CB8AC3E}">
        <p14:creationId xmlns:p14="http://schemas.microsoft.com/office/powerpoint/2010/main" val="81066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FA3AA5-14AD-46A9-E00D-40DAC3E95E3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21C3845-ECE2-3F79-C7B0-63637E1BC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7190CEB-5CCB-4F07-FC2C-3C60843D821C}"/>
              </a:ext>
            </a:extLst>
          </p:cNvPr>
          <p:cNvSpPr>
            <a:spLocks noGrp="1"/>
          </p:cNvSpPr>
          <p:nvPr>
            <p:ph type="dt" sz="half" idx="10"/>
          </p:nvPr>
        </p:nvSpPr>
        <p:spPr/>
        <p:txBody>
          <a:bodyPr/>
          <a:lstStyle/>
          <a:p>
            <a:fld id="{F047357A-8F96-4AA1-B613-A4949361462F}" type="datetimeFigureOut">
              <a:rPr lang="es-ES" smtClean="0"/>
              <a:t>05/02/2024</a:t>
            </a:fld>
            <a:endParaRPr lang="es-ES"/>
          </a:p>
        </p:txBody>
      </p:sp>
      <p:sp>
        <p:nvSpPr>
          <p:cNvPr id="5" name="Marcador de pie de página 4">
            <a:extLst>
              <a:ext uri="{FF2B5EF4-FFF2-40B4-BE49-F238E27FC236}">
                <a16:creationId xmlns:a16="http://schemas.microsoft.com/office/drawing/2014/main" id="{1FC5AB76-B0FA-AD32-B6BD-5C6E61C8CEF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EF15FF1-19A6-6326-CD11-27D909CF9DB2}"/>
              </a:ext>
            </a:extLst>
          </p:cNvPr>
          <p:cNvSpPr>
            <a:spLocks noGrp="1"/>
          </p:cNvSpPr>
          <p:nvPr>
            <p:ph type="sldNum" sz="quarter" idx="12"/>
          </p:nvPr>
        </p:nvSpPr>
        <p:spPr/>
        <p:txBody>
          <a:bodyPr/>
          <a:lstStyle/>
          <a:p>
            <a:fld id="{9C0B8730-AE1C-46AF-8086-4AB03C9AF8BD}" type="slidenum">
              <a:rPr lang="es-ES" smtClean="0"/>
              <a:t>‹Nº›</a:t>
            </a:fld>
            <a:endParaRPr lang="es-ES"/>
          </a:p>
        </p:txBody>
      </p:sp>
    </p:spTree>
    <p:extLst>
      <p:ext uri="{BB962C8B-B14F-4D97-AF65-F5344CB8AC3E}">
        <p14:creationId xmlns:p14="http://schemas.microsoft.com/office/powerpoint/2010/main" val="406214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D1500-69E6-E40C-8F47-6E03E907367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7B039DC-803C-D8C5-90D2-CDFB74FB078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992CC8-AEBB-5820-6D8D-5382492FC32A}"/>
              </a:ext>
            </a:extLst>
          </p:cNvPr>
          <p:cNvSpPr>
            <a:spLocks noGrp="1"/>
          </p:cNvSpPr>
          <p:nvPr>
            <p:ph type="dt" sz="half" idx="10"/>
          </p:nvPr>
        </p:nvSpPr>
        <p:spPr/>
        <p:txBody>
          <a:bodyPr/>
          <a:lstStyle/>
          <a:p>
            <a:fld id="{F047357A-8F96-4AA1-B613-A4949361462F}" type="datetimeFigureOut">
              <a:rPr lang="es-ES" smtClean="0"/>
              <a:t>05/02/2024</a:t>
            </a:fld>
            <a:endParaRPr lang="es-ES"/>
          </a:p>
        </p:txBody>
      </p:sp>
      <p:sp>
        <p:nvSpPr>
          <p:cNvPr id="5" name="Marcador de pie de página 4">
            <a:extLst>
              <a:ext uri="{FF2B5EF4-FFF2-40B4-BE49-F238E27FC236}">
                <a16:creationId xmlns:a16="http://schemas.microsoft.com/office/drawing/2014/main" id="{94E49104-A683-8AB6-03BD-BB910FF5B17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9A29631-0B6A-B7A3-8E7A-5BC68A507056}"/>
              </a:ext>
            </a:extLst>
          </p:cNvPr>
          <p:cNvSpPr>
            <a:spLocks noGrp="1"/>
          </p:cNvSpPr>
          <p:nvPr>
            <p:ph type="sldNum" sz="quarter" idx="12"/>
          </p:nvPr>
        </p:nvSpPr>
        <p:spPr/>
        <p:txBody>
          <a:bodyPr/>
          <a:lstStyle/>
          <a:p>
            <a:fld id="{9C0B8730-AE1C-46AF-8086-4AB03C9AF8BD}" type="slidenum">
              <a:rPr lang="es-ES" smtClean="0"/>
              <a:t>‹Nº›</a:t>
            </a:fld>
            <a:endParaRPr lang="es-ES"/>
          </a:p>
        </p:txBody>
      </p:sp>
    </p:spTree>
    <p:extLst>
      <p:ext uri="{BB962C8B-B14F-4D97-AF65-F5344CB8AC3E}">
        <p14:creationId xmlns:p14="http://schemas.microsoft.com/office/powerpoint/2010/main" val="284897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CA3C8-7D6F-8359-2188-B027626B8BF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4ED2CB-5249-47A0-2AF1-098860A92E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2DC2C93-9EE9-28F6-E354-E38D9D5957ED}"/>
              </a:ext>
            </a:extLst>
          </p:cNvPr>
          <p:cNvSpPr>
            <a:spLocks noGrp="1"/>
          </p:cNvSpPr>
          <p:nvPr>
            <p:ph type="dt" sz="half" idx="10"/>
          </p:nvPr>
        </p:nvSpPr>
        <p:spPr/>
        <p:txBody>
          <a:bodyPr/>
          <a:lstStyle/>
          <a:p>
            <a:fld id="{F047357A-8F96-4AA1-B613-A4949361462F}" type="datetimeFigureOut">
              <a:rPr lang="es-ES" smtClean="0"/>
              <a:t>05/02/2024</a:t>
            </a:fld>
            <a:endParaRPr lang="es-ES"/>
          </a:p>
        </p:txBody>
      </p:sp>
      <p:sp>
        <p:nvSpPr>
          <p:cNvPr id="5" name="Marcador de pie de página 4">
            <a:extLst>
              <a:ext uri="{FF2B5EF4-FFF2-40B4-BE49-F238E27FC236}">
                <a16:creationId xmlns:a16="http://schemas.microsoft.com/office/drawing/2014/main" id="{C150C374-90C8-BA9B-F736-292AD8468FB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6155E9F-442C-D060-FEBF-72D3909FF85A}"/>
              </a:ext>
            </a:extLst>
          </p:cNvPr>
          <p:cNvSpPr>
            <a:spLocks noGrp="1"/>
          </p:cNvSpPr>
          <p:nvPr>
            <p:ph type="sldNum" sz="quarter" idx="12"/>
          </p:nvPr>
        </p:nvSpPr>
        <p:spPr/>
        <p:txBody>
          <a:bodyPr/>
          <a:lstStyle/>
          <a:p>
            <a:fld id="{9C0B8730-AE1C-46AF-8086-4AB03C9AF8BD}" type="slidenum">
              <a:rPr lang="es-ES" smtClean="0"/>
              <a:t>‹Nº›</a:t>
            </a:fld>
            <a:endParaRPr lang="es-ES"/>
          </a:p>
        </p:txBody>
      </p:sp>
    </p:spTree>
    <p:extLst>
      <p:ext uri="{BB962C8B-B14F-4D97-AF65-F5344CB8AC3E}">
        <p14:creationId xmlns:p14="http://schemas.microsoft.com/office/powerpoint/2010/main" val="81953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290D7-705C-B78A-1640-60B8A1CE441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995C547-1BEA-9A80-2EBB-A9269D3C41B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7F92B7D-C66B-87A1-D4A1-3CB6124A7DE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E4207DA-FE73-5966-4DEC-8FA4A9F6FC43}"/>
              </a:ext>
            </a:extLst>
          </p:cNvPr>
          <p:cNvSpPr>
            <a:spLocks noGrp="1"/>
          </p:cNvSpPr>
          <p:nvPr>
            <p:ph type="dt" sz="half" idx="10"/>
          </p:nvPr>
        </p:nvSpPr>
        <p:spPr/>
        <p:txBody>
          <a:bodyPr/>
          <a:lstStyle/>
          <a:p>
            <a:fld id="{F047357A-8F96-4AA1-B613-A4949361462F}" type="datetimeFigureOut">
              <a:rPr lang="es-ES" smtClean="0"/>
              <a:t>05/02/2024</a:t>
            </a:fld>
            <a:endParaRPr lang="es-ES"/>
          </a:p>
        </p:txBody>
      </p:sp>
      <p:sp>
        <p:nvSpPr>
          <p:cNvPr id="6" name="Marcador de pie de página 5">
            <a:extLst>
              <a:ext uri="{FF2B5EF4-FFF2-40B4-BE49-F238E27FC236}">
                <a16:creationId xmlns:a16="http://schemas.microsoft.com/office/drawing/2014/main" id="{35D9D376-A799-E417-3BDC-AE4EAF84B71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A9C808D-9C58-105C-708B-F6768D7421BE}"/>
              </a:ext>
            </a:extLst>
          </p:cNvPr>
          <p:cNvSpPr>
            <a:spLocks noGrp="1"/>
          </p:cNvSpPr>
          <p:nvPr>
            <p:ph type="sldNum" sz="quarter" idx="12"/>
          </p:nvPr>
        </p:nvSpPr>
        <p:spPr/>
        <p:txBody>
          <a:bodyPr/>
          <a:lstStyle/>
          <a:p>
            <a:fld id="{9C0B8730-AE1C-46AF-8086-4AB03C9AF8BD}" type="slidenum">
              <a:rPr lang="es-ES" smtClean="0"/>
              <a:t>‹Nº›</a:t>
            </a:fld>
            <a:endParaRPr lang="es-ES"/>
          </a:p>
        </p:txBody>
      </p:sp>
    </p:spTree>
    <p:extLst>
      <p:ext uri="{BB962C8B-B14F-4D97-AF65-F5344CB8AC3E}">
        <p14:creationId xmlns:p14="http://schemas.microsoft.com/office/powerpoint/2010/main" val="65987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52F51-6E40-0976-ADB9-522D06038D3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E49F139-23F8-E333-3415-6D22B3EE41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65DA7C7-C841-C84F-47AE-2EBDA0ED080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935F52A-9266-59C6-8E09-2BB851E2D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3F41D3A-9A8D-667F-FCDC-80B105270C5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BB54365-B904-D601-2132-C3F22E3216CE}"/>
              </a:ext>
            </a:extLst>
          </p:cNvPr>
          <p:cNvSpPr>
            <a:spLocks noGrp="1"/>
          </p:cNvSpPr>
          <p:nvPr>
            <p:ph type="dt" sz="half" idx="10"/>
          </p:nvPr>
        </p:nvSpPr>
        <p:spPr/>
        <p:txBody>
          <a:bodyPr/>
          <a:lstStyle/>
          <a:p>
            <a:fld id="{F047357A-8F96-4AA1-B613-A4949361462F}" type="datetimeFigureOut">
              <a:rPr lang="es-ES" smtClean="0"/>
              <a:t>05/02/2024</a:t>
            </a:fld>
            <a:endParaRPr lang="es-ES"/>
          </a:p>
        </p:txBody>
      </p:sp>
      <p:sp>
        <p:nvSpPr>
          <p:cNvPr id="8" name="Marcador de pie de página 7">
            <a:extLst>
              <a:ext uri="{FF2B5EF4-FFF2-40B4-BE49-F238E27FC236}">
                <a16:creationId xmlns:a16="http://schemas.microsoft.com/office/drawing/2014/main" id="{04A5B7ED-971F-3272-F2BE-8D6B6EF81D7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5B45D7E-5DFE-959D-6C8F-ED329A9C1BF8}"/>
              </a:ext>
            </a:extLst>
          </p:cNvPr>
          <p:cNvSpPr>
            <a:spLocks noGrp="1"/>
          </p:cNvSpPr>
          <p:nvPr>
            <p:ph type="sldNum" sz="quarter" idx="12"/>
          </p:nvPr>
        </p:nvSpPr>
        <p:spPr/>
        <p:txBody>
          <a:bodyPr/>
          <a:lstStyle/>
          <a:p>
            <a:fld id="{9C0B8730-AE1C-46AF-8086-4AB03C9AF8BD}" type="slidenum">
              <a:rPr lang="es-ES" smtClean="0"/>
              <a:t>‹Nº›</a:t>
            </a:fld>
            <a:endParaRPr lang="es-ES"/>
          </a:p>
        </p:txBody>
      </p:sp>
    </p:spTree>
    <p:extLst>
      <p:ext uri="{BB962C8B-B14F-4D97-AF65-F5344CB8AC3E}">
        <p14:creationId xmlns:p14="http://schemas.microsoft.com/office/powerpoint/2010/main" val="170689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6FBD0-228C-0868-1E88-1EEAE78AD9B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05668A1-8155-A1F4-C977-35FB99A47F21}"/>
              </a:ext>
            </a:extLst>
          </p:cNvPr>
          <p:cNvSpPr>
            <a:spLocks noGrp="1"/>
          </p:cNvSpPr>
          <p:nvPr>
            <p:ph type="dt" sz="half" idx="10"/>
          </p:nvPr>
        </p:nvSpPr>
        <p:spPr/>
        <p:txBody>
          <a:bodyPr/>
          <a:lstStyle/>
          <a:p>
            <a:fld id="{F047357A-8F96-4AA1-B613-A4949361462F}" type="datetimeFigureOut">
              <a:rPr lang="es-ES" smtClean="0"/>
              <a:t>05/02/2024</a:t>
            </a:fld>
            <a:endParaRPr lang="es-ES"/>
          </a:p>
        </p:txBody>
      </p:sp>
      <p:sp>
        <p:nvSpPr>
          <p:cNvPr id="4" name="Marcador de pie de página 3">
            <a:extLst>
              <a:ext uri="{FF2B5EF4-FFF2-40B4-BE49-F238E27FC236}">
                <a16:creationId xmlns:a16="http://schemas.microsoft.com/office/drawing/2014/main" id="{141E99D9-488E-3C4E-441A-1EBEB92DC50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1CBF1AC-F46F-FF2E-A377-CF85AD45AA4D}"/>
              </a:ext>
            </a:extLst>
          </p:cNvPr>
          <p:cNvSpPr>
            <a:spLocks noGrp="1"/>
          </p:cNvSpPr>
          <p:nvPr>
            <p:ph type="sldNum" sz="quarter" idx="12"/>
          </p:nvPr>
        </p:nvSpPr>
        <p:spPr/>
        <p:txBody>
          <a:bodyPr/>
          <a:lstStyle/>
          <a:p>
            <a:fld id="{9C0B8730-AE1C-46AF-8086-4AB03C9AF8BD}" type="slidenum">
              <a:rPr lang="es-ES" smtClean="0"/>
              <a:t>‹Nº›</a:t>
            </a:fld>
            <a:endParaRPr lang="es-ES"/>
          </a:p>
        </p:txBody>
      </p:sp>
    </p:spTree>
    <p:extLst>
      <p:ext uri="{BB962C8B-B14F-4D97-AF65-F5344CB8AC3E}">
        <p14:creationId xmlns:p14="http://schemas.microsoft.com/office/powerpoint/2010/main" val="68492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A2C53CE-B166-2AD0-D232-45F64B8CBD35}"/>
              </a:ext>
            </a:extLst>
          </p:cNvPr>
          <p:cNvSpPr>
            <a:spLocks noGrp="1"/>
          </p:cNvSpPr>
          <p:nvPr>
            <p:ph type="dt" sz="half" idx="10"/>
          </p:nvPr>
        </p:nvSpPr>
        <p:spPr/>
        <p:txBody>
          <a:bodyPr/>
          <a:lstStyle/>
          <a:p>
            <a:fld id="{F047357A-8F96-4AA1-B613-A4949361462F}" type="datetimeFigureOut">
              <a:rPr lang="es-ES" smtClean="0"/>
              <a:t>05/02/2024</a:t>
            </a:fld>
            <a:endParaRPr lang="es-ES"/>
          </a:p>
        </p:txBody>
      </p:sp>
      <p:sp>
        <p:nvSpPr>
          <p:cNvPr id="3" name="Marcador de pie de página 2">
            <a:extLst>
              <a:ext uri="{FF2B5EF4-FFF2-40B4-BE49-F238E27FC236}">
                <a16:creationId xmlns:a16="http://schemas.microsoft.com/office/drawing/2014/main" id="{71F62342-D0FD-32E6-524A-8FB0BD24D95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29E91F8-99C0-08ED-485B-8029AB3331B7}"/>
              </a:ext>
            </a:extLst>
          </p:cNvPr>
          <p:cNvSpPr>
            <a:spLocks noGrp="1"/>
          </p:cNvSpPr>
          <p:nvPr>
            <p:ph type="sldNum" sz="quarter" idx="12"/>
          </p:nvPr>
        </p:nvSpPr>
        <p:spPr/>
        <p:txBody>
          <a:bodyPr/>
          <a:lstStyle/>
          <a:p>
            <a:fld id="{9C0B8730-AE1C-46AF-8086-4AB03C9AF8BD}" type="slidenum">
              <a:rPr lang="es-ES" smtClean="0"/>
              <a:t>‹Nº›</a:t>
            </a:fld>
            <a:endParaRPr lang="es-ES"/>
          </a:p>
        </p:txBody>
      </p:sp>
    </p:spTree>
    <p:extLst>
      <p:ext uri="{BB962C8B-B14F-4D97-AF65-F5344CB8AC3E}">
        <p14:creationId xmlns:p14="http://schemas.microsoft.com/office/powerpoint/2010/main" val="311434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5B4A5-2649-9704-51B6-7DF45C1874A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7A97C30-E83E-0503-77F0-3866653A1E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856A4B8-F176-26DE-57BE-D3E302A0A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3EC74C1-D17F-0412-EE75-53A31768C871}"/>
              </a:ext>
            </a:extLst>
          </p:cNvPr>
          <p:cNvSpPr>
            <a:spLocks noGrp="1"/>
          </p:cNvSpPr>
          <p:nvPr>
            <p:ph type="dt" sz="half" idx="10"/>
          </p:nvPr>
        </p:nvSpPr>
        <p:spPr/>
        <p:txBody>
          <a:bodyPr/>
          <a:lstStyle/>
          <a:p>
            <a:fld id="{F047357A-8F96-4AA1-B613-A4949361462F}" type="datetimeFigureOut">
              <a:rPr lang="es-ES" smtClean="0"/>
              <a:t>05/02/2024</a:t>
            </a:fld>
            <a:endParaRPr lang="es-ES"/>
          </a:p>
        </p:txBody>
      </p:sp>
      <p:sp>
        <p:nvSpPr>
          <p:cNvPr id="6" name="Marcador de pie de página 5">
            <a:extLst>
              <a:ext uri="{FF2B5EF4-FFF2-40B4-BE49-F238E27FC236}">
                <a16:creationId xmlns:a16="http://schemas.microsoft.com/office/drawing/2014/main" id="{4A6ECCFE-9CB4-9137-8DE0-FBD3F06A4E9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FE18AE8-6F69-8541-FB88-238364CE5D5B}"/>
              </a:ext>
            </a:extLst>
          </p:cNvPr>
          <p:cNvSpPr>
            <a:spLocks noGrp="1"/>
          </p:cNvSpPr>
          <p:nvPr>
            <p:ph type="sldNum" sz="quarter" idx="12"/>
          </p:nvPr>
        </p:nvSpPr>
        <p:spPr/>
        <p:txBody>
          <a:bodyPr/>
          <a:lstStyle/>
          <a:p>
            <a:fld id="{9C0B8730-AE1C-46AF-8086-4AB03C9AF8BD}" type="slidenum">
              <a:rPr lang="es-ES" smtClean="0"/>
              <a:t>‹Nº›</a:t>
            </a:fld>
            <a:endParaRPr lang="es-ES"/>
          </a:p>
        </p:txBody>
      </p:sp>
    </p:spTree>
    <p:extLst>
      <p:ext uri="{BB962C8B-B14F-4D97-AF65-F5344CB8AC3E}">
        <p14:creationId xmlns:p14="http://schemas.microsoft.com/office/powerpoint/2010/main" val="287732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8DB0A5-115B-337F-4A4D-9EE16B7EAB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820448-803B-C551-693B-4A3C1D4210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C0AA9D2-1AE8-2D0F-7922-96516F7A3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18DE81-C863-C1B6-52CA-3B1394EA68C2}"/>
              </a:ext>
            </a:extLst>
          </p:cNvPr>
          <p:cNvSpPr>
            <a:spLocks noGrp="1"/>
          </p:cNvSpPr>
          <p:nvPr>
            <p:ph type="dt" sz="half" idx="10"/>
          </p:nvPr>
        </p:nvSpPr>
        <p:spPr/>
        <p:txBody>
          <a:bodyPr/>
          <a:lstStyle/>
          <a:p>
            <a:fld id="{F047357A-8F96-4AA1-B613-A4949361462F}" type="datetimeFigureOut">
              <a:rPr lang="es-ES" smtClean="0"/>
              <a:t>05/02/2024</a:t>
            </a:fld>
            <a:endParaRPr lang="es-ES"/>
          </a:p>
        </p:txBody>
      </p:sp>
      <p:sp>
        <p:nvSpPr>
          <p:cNvPr id="6" name="Marcador de pie de página 5">
            <a:extLst>
              <a:ext uri="{FF2B5EF4-FFF2-40B4-BE49-F238E27FC236}">
                <a16:creationId xmlns:a16="http://schemas.microsoft.com/office/drawing/2014/main" id="{518E0BB1-51C2-F94D-0F91-BE6A83DF223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822327C-AD26-489B-BE3E-47ECD5EE59CB}"/>
              </a:ext>
            </a:extLst>
          </p:cNvPr>
          <p:cNvSpPr>
            <a:spLocks noGrp="1"/>
          </p:cNvSpPr>
          <p:nvPr>
            <p:ph type="sldNum" sz="quarter" idx="12"/>
          </p:nvPr>
        </p:nvSpPr>
        <p:spPr/>
        <p:txBody>
          <a:bodyPr/>
          <a:lstStyle/>
          <a:p>
            <a:fld id="{9C0B8730-AE1C-46AF-8086-4AB03C9AF8BD}" type="slidenum">
              <a:rPr lang="es-ES" smtClean="0"/>
              <a:t>‹Nº›</a:t>
            </a:fld>
            <a:endParaRPr lang="es-ES"/>
          </a:p>
        </p:txBody>
      </p:sp>
    </p:spTree>
    <p:extLst>
      <p:ext uri="{BB962C8B-B14F-4D97-AF65-F5344CB8AC3E}">
        <p14:creationId xmlns:p14="http://schemas.microsoft.com/office/powerpoint/2010/main" val="3571992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065E0CA-F829-8933-526B-A6D86B14E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435A3EF-D70C-201C-7158-FD7F58825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C25E69C-D098-29B5-A65C-8E77A53C7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7357A-8F96-4AA1-B613-A4949361462F}" type="datetimeFigureOut">
              <a:rPr lang="es-ES" smtClean="0"/>
              <a:t>05/02/2024</a:t>
            </a:fld>
            <a:endParaRPr lang="es-ES"/>
          </a:p>
        </p:txBody>
      </p:sp>
      <p:sp>
        <p:nvSpPr>
          <p:cNvPr id="5" name="Marcador de pie de página 4">
            <a:extLst>
              <a:ext uri="{FF2B5EF4-FFF2-40B4-BE49-F238E27FC236}">
                <a16:creationId xmlns:a16="http://schemas.microsoft.com/office/drawing/2014/main" id="{E3D85ECB-9176-DB1E-4883-C79DB012A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29434FC-D3EA-D5DB-F32C-4550EA024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8730-AE1C-46AF-8086-4AB03C9AF8BD}" type="slidenum">
              <a:rPr lang="es-ES" smtClean="0"/>
              <a:t>‹Nº›</a:t>
            </a:fld>
            <a:endParaRPr lang="es-ES"/>
          </a:p>
        </p:txBody>
      </p:sp>
    </p:spTree>
    <p:extLst>
      <p:ext uri="{BB962C8B-B14F-4D97-AF65-F5344CB8AC3E}">
        <p14:creationId xmlns:p14="http://schemas.microsoft.com/office/powerpoint/2010/main" val="3832751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35851AD-482B-E9D7-5D4F-B46660B97775}"/>
              </a:ext>
            </a:extLst>
          </p:cNvPr>
          <p:cNvSpPr txBox="1"/>
          <p:nvPr/>
        </p:nvSpPr>
        <p:spPr>
          <a:xfrm>
            <a:off x="3048778" y="3244334"/>
            <a:ext cx="6097554" cy="369332"/>
          </a:xfrm>
          <a:prstGeom prst="rect">
            <a:avLst/>
          </a:prstGeom>
          <a:noFill/>
        </p:spPr>
        <p:txBody>
          <a:bodyPr wrap="square">
            <a:spAutoFit/>
          </a:bodyPr>
          <a:lstStyle/>
          <a:p>
            <a:r>
              <a:rPr lang="es-ES" dirty="0"/>
              <a:t> </a:t>
            </a:r>
          </a:p>
        </p:txBody>
      </p:sp>
      <p:pic>
        <p:nvPicPr>
          <p:cNvPr id="4" name="Imagen 3">
            <a:extLst>
              <a:ext uri="{FF2B5EF4-FFF2-40B4-BE49-F238E27FC236}">
                <a16:creationId xmlns:a16="http://schemas.microsoft.com/office/drawing/2014/main" id="{71234AEF-77C9-27B7-708A-8B467E507DD1}"/>
              </a:ext>
            </a:extLst>
          </p:cNvPr>
          <p:cNvPicPr>
            <a:picLocks noChangeAspect="1"/>
          </p:cNvPicPr>
          <p:nvPr/>
        </p:nvPicPr>
        <p:blipFill>
          <a:blip r:embed="rId2"/>
          <a:stretch>
            <a:fillRect/>
          </a:stretch>
        </p:blipFill>
        <p:spPr>
          <a:xfrm>
            <a:off x="100012" y="71437"/>
            <a:ext cx="11991975" cy="6715125"/>
          </a:xfrm>
          <a:prstGeom prst="rect">
            <a:avLst/>
          </a:prstGeom>
        </p:spPr>
      </p:pic>
      <p:sp>
        <p:nvSpPr>
          <p:cNvPr id="2" name="CuadroTexto 1">
            <a:extLst>
              <a:ext uri="{FF2B5EF4-FFF2-40B4-BE49-F238E27FC236}">
                <a16:creationId xmlns:a16="http://schemas.microsoft.com/office/drawing/2014/main" id="{E3C6F659-418F-B650-B9BE-269E8A943175}"/>
              </a:ext>
            </a:extLst>
          </p:cNvPr>
          <p:cNvSpPr txBox="1"/>
          <p:nvPr/>
        </p:nvSpPr>
        <p:spPr>
          <a:xfrm>
            <a:off x="2039823" y="5602389"/>
            <a:ext cx="1737655" cy="646331"/>
          </a:xfrm>
          <a:prstGeom prst="rect">
            <a:avLst/>
          </a:prstGeom>
          <a:noFill/>
        </p:spPr>
        <p:txBody>
          <a:bodyPr wrap="none" rtlCol="0">
            <a:spAutoFit/>
          </a:bodyPr>
          <a:lstStyle/>
          <a:p>
            <a:r>
              <a:rPr lang="es-ES" b="1" dirty="0">
                <a:solidFill>
                  <a:schemeClr val="bg1"/>
                </a:solidFill>
                <a:latin typeface="Avenir LT Std 35 Light"/>
              </a:rPr>
              <a:t>@TechRiders_es</a:t>
            </a:r>
          </a:p>
          <a:p>
            <a:r>
              <a:rPr lang="es-ES" b="1" dirty="0">
                <a:solidFill>
                  <a:schemeClr val="bg1"/>
                </a:solidFill>
                <a:latin typeface="Avenir LT Std 35 Light"/>
              </a:rPr>
              <a:t> #TechRiders_es</a:t>
            </a:r>
          </a:p>
        </p:txBody>
      </p:sp>
    </p:spTree>
    <p:extLst>
      <p:ext uri="{BB962C8B-B14F-4D97-AF65-F5344CB8AC3E}">
        <p14:creationId xmlns:p14="http://schemas.microsoft.com/office/powerpoint/2010/main" val="214640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C448D-EA3A-DCE8-0D9C-CE1C32ED483E}"/>
            </a:ext>
          </a:extLst>
        </p:cNvPr>
        <p:cNvGrpSpPr/>
        <p:nvPr/>
      </p:nvGrpSpPr>
      <p:grpSpPr>
        <a:xfrm>
          <a:off x="0" y="0"/>
          <a:ext cx="0" cy="0"/>
          <a:chOff x="0" y="0"/>
          <a:chExt cx="0" cy="0"/>
        </a:xfrm>
      </p:grpSpPr>
      <p:pic>
        <p:nvPicPr>
          <p:cNvPr id="4" name="Imagen 3" descr="Imagen que contiene dibujo, plato&#10;&#10;Descripción generada automáticamente">
            <a:extLst>
              <a:ext uri="{FF2B5EF4-FFF2-40B4-BE49-F238E27FC236}">
                <a16:creationId xmlns:a16="http://schemas.microsoft.com/office/drawing/2014/main" id="{00454C7C-C7B0-BC86-9497-F6908D8A6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72" y="181452"/>
            <a:ext cx="2485043" cy="1146202"/>
          </a:xfrm>
          <a:prstGeom prst="rect">
            <a:avLst/>
          </a:prstGeom>
        </p:spPr>
      </p:pic>
      <p:sp>
        <p:nvSpPr>
          <p:cNvPr id="5" name="CuadroTexto 4">
            <a:extLst>
              <a:ext uri="{FF2B5EF4-FFF2-40B4-BE49-F238E27FC236}">
                <a16:creationId xmlns:a16="http://schemas.microsoft.com/office/drawing/2014/main" id="{640ED31B-7C8C-07AB-1B45-7CD4C6611F6C}"/>
              </a:ext>
            </a:extLst>
          </p:cNvPr>
          <p:cNvSpPr txBox="1"/>
          <p:nvPr/>
        </p:nvSpPr>
        <p:spPr>
          <a:xfrm>
            <a:off x="2846015" y="431387"/>
            <a:ext cx="1737655" cy="646331"/>
          </a:xfrm>
          <a:prstGeom prst="rect">
            <a:avLst/>
          </a:prstGeom>
          <a:noFill/>
        </p:spPr>
        <p:txBody>
          <a:bodyPr wrap="none" rtlCol="0">
            <a:spAutoFit/>
          </a:bodyPr>
          <a:lstStyle/>
          <a:p>
            <a:r>
              <a:rPr lang="es-ES" b="1" dirty="0">
                <a:solidFill>
                  <a:schemeClr val="tx1">
                    <a:lumMod val="75000"/>
                    <a:lumOff val="25000"/>
                  </a:schemeClr>
                </a:solidFill>
                <a:latin typeface="Avenir LT Std 35 Light"/>
              </a:rPr>
              <a:t>@TechRiders_es</a:t>
            </a:r>
          </a:p>
          <a:p>
            <a:r>
              <a:rPr lang="es-ES" b="1" dirty="0">
                <a:solidFill>
                  <a:schemeClr val="tx1">
                    <a:lumMod val="75000"/>
                    <a:lumOff val="25000"/>
                  </a:schemeClr>
                </a:solidFill>
                <a:latin typeface="Avenir LT Std 35 Light"/>
              </a:rPr>
              <a:t> #TechRiders_es</a:t>
            </a:r>
          </a:p>
        </p:txBody>
      </p:sp>
      <p:sp>
        <p:nvSpPr>
          <p:cNvPr id="2" name="CuadroTexto 1">
            <a:extLst>
              <a:ext uri="{FF2B5EF4-FFF2-40B4-BE49-F238E27FC236}">
                <a16:creationId xmlns:a16="http://schemas.microsoft.com/office/drawing/2014/main" id="{8F988CAD-E6D5-F3E9-450C-626A8CA2368C}"/>
              </a:ext>
            </a:extLst>
          </p:cNvPr>
          <p:cNvSpPr txBox="1"/>
          <p:nvPr/>
        </p:nvSpPr>
        <p:spPr>
          <a:xfrm>
            <a:off x="5252790" y="400609"/>
            <a:ext cx="6219321" cy="707886"/>
          </a:xfrm>
          <a:prstGeom prst="rect">
            <a:avLst/>
          </a:prstGeom>
          <a:noFill/>
        </p:spPr>
        <p:txBody>
          <a:bodyPr wrap="square" rtlCol="0">
            <a:spAutoFit/>
          </a:bodyPr>
          <a:lstStyle/>
          <a:p>
            <a:r>
              <a:rPr lang="es-ES" sz="4000" dirty="0"/>
              <a:t>Docker </a:t>
            </a:r>
            <a:r>
              <a:rPr lang="es-ES" sz="4000" dirty="0" err="1"/>
              <a:t>compose</a:t>
            </a:r>
            <a:endParaRPr lang="es-ES" sz="4000" dirty="0"/>
          </a:p>
        </p:txBody>
      </p:sp>
      <p:sp>
        <p:nvSpPr>
          <p:cNvPr id="7" name="CuadroTexto 6">
            <a:extLst>
              <a:ext uri="{FF2B5EF4-FFF2-40B4-BE49-F238E27FC236}">
                <a16:creationId xmlns:a16="http://schemas.microsoft.com/office/drawing/2014/main" id="{A04FCE70-8FBC-4187-0B10-661BDF1C53E3}"/>
              </a:ext>
            </a:extLst>
          </p:cNvPr>
          <p:cNvSpPr txBox="1"/>
          <p:nvPr/>
        </p:nvSpPr>
        <p:spPr>
          <a:xfrm>
            <a:off x="493295" y="1577589"/>
            <a:ext cx="11093116" cy="1200329"/>
          </a:xfrm>
          <a:prstGeom prst="rect">
            <a:avLst/>
          </a:prstGeom>
          <a:noFill/>
        </p:spPr>
        <p:txBody>
          <a:bodyPr wrap="square" rtlCol="0">
            <a:spAutoFit/>
          </a:bodyPr>
          <a:lstStyle/>
          <a:p>
            <a:r>
              <a:rPr lang="es-ES" dirty="0"/>
              <a:t>Docker </a:t>
            </a:r>
            <a:r>
              <a:rPr lang="es-ES" dirty="0" err="1"/>
              <a:t>Compose</a:t>
            </a:r>
            <a:r>
              <a:rPr lang="es-ES" dirty="0"/>
              <a:t> es una herramienta poderosa que permite definir y gestionar aplicaciones </a:t>
            </a:r>
            <a:r>
              <a:rPr lang="es-ES" dirty="0" err="1"/>
              <a:t>multi-contenedor</a:t>
            </a:r>
            <a:r>
              <a:rPr lang="es-ES" dirty="0"/>
              <a:t> de forma declarativa. A medida que las aplicaciones se vuelven más complejas y requieren la interacción de varios servicios y componentes, Docker </a:t>
            </a:r>
            <a:r>
              <a:rPr lang="es-ES" dirty="0" err="1"/>
              <a:t>Compose</a:t>
            </a:r>
            <a:r>
              <a:rPr lang="es-ES" dirty="0"/>
              <a:t> se convierte en una solución eficiente para coordinar todos estos elementos.</a:t>
            </a:r>
          </a:p>
        </p:txBody>
      </p:sp>
      <p:pic>
        <p:nvPicPr>
          <p:cNvPr id="11" name="Imagen 10">
            <a:extLst>
              <a:ext uri="{FF2B5EF4-FFF2-40B4-BE49-F238E27FC236}">
                <a16:creationId xmlns:a16="http://schemas.microsoft.com/office/drawing/2014/main" id="{75B5107B-5C1F-6438-F4FA-8DB581CD866D}"/>
              </a:ext>
            </a:extLst>
          </p:cNvPr>
          <p:cNvPicPr>
            <a:picLocks noChangeAspect="1"/>
          </p:cNvPicPr>
          <p:nvPr/>
        </p:nvPicPr>
        <p:blipFill>
          <a:blip r:embed="rId3"/>
          <a:stretch>
            <a:fillRect/>
          </a:stretch>
        </p:blipFill>
        <p:spPr>
          <a:xfrm>
            <a:off x="3176086" y="2914091"/>
            <a:ext cx="4600575" cy="3543300"/>
          </a:xfrm>
          <a:prstGeom prst="rect">
            <a:avLst/>
          </a:prstGeom>
        </p:spPr>
      </p:pic>
    </p:spTree>
    <p:extLst>
      <p:ext uri="{BB962C8B-B14F-4D97-AF65-F5344CB8AC3E}">
        <p14:creationId xmlns:p14="http://schemas.microsoft.com/office/powerpoint/2010/main" val="90900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D71A8-9B43-EC5E-C70C-CD80FCAB69A0}"/>
            </a:ext>
          </a:extLst>
        </p:cNvPr>
        <p:cNvGrpSpPr/>
        <p:nvPr/>
      </p:nvGrpSpPr>
      <p:grpSpPr>
        <a:xfrm>
          <a:off x="0" y="0"/>
          <a:ext cx="0" cy="0"/>
          <a:chOff x="0" y="0"/>
          <a:chExt cx="0" cy="0"/>
        </a:xfrm>
      </p:grpSpPr>
      <p:pic>
        <p:nvPicPr>
          <p:cNvPr id="4" name="Imagen 3" descr="Imagen que contiene dibujo, plato&#10;&#10;Descripción generada automáticamente">
            <a:extLst>
              <a:ext uri="{FF2B5EF4-FFF2-40B4-BE49-F238E27FC236}">
                <a16:creationId xmlns:a16="http://schemas.microsoft.com/office/drawing/2014/main" id="{87B99C3B-33FD-5825-A82B-01FB2D608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72" y="181452"/>
            <a:ext cx="2485043" cy="1146202"/>
          </a:xfrm>
          <a:prstGeom prst="rect">
            <a:avLst/>
          </a:prstGeom>
        </p:spPr>
      </p:pic>
      <p:sp>
        <p:nvSpPr>
          <p:cNvPr id="5" name="CuadroTexto 4">
            <a:extLst>
              <a:ext uri="{FF2B5EF4-FFF2-40B4-BE49-F238E27FC236}">
                <a16:creationId xmlns:a16="http://schemas.microsoft.com/office/drawing/2014/main" id="{471111A6-233F-1396-2F60-F2BEC161BC79}"/>
              </a:ext>
            </a:extLst>
          </p:cNvPr>
          <p:cNvSpPr txBox="1"/>
          <p:nvPr/>
        </p:nvSpPr>
        <p:spPr>
          <a:xfrm>
            <a:off x="2846015" y="431387"/>
            <a:ext cx="1737655" cy="646331"/>
          </a:xfrm>
          <a:prstGeom prst="rect">
            <a:avLst/>
          </a:prstGeom>
          <a:noFill/>
        </p:spPr>
        <p:txBody>
          <a:bodyPr wrap="none" rtlCol="0">
            <a:spAutoFit/>
          </a:bodyPr>
          <a:lstStyle/>
          <a:p>
            <a:r>
              <a:rPr lang="es-ES" b="1" dirty="0">
                <a:solidFill>
                  <a:schemeClr val="tx1">
                    <a:lumMod val="75000"/>
                    <a:lumOff val="25000"/>
                  </a:schemeClr>
                </a:solidFill>
                <a:latin typeface="Avenir LT Std 35 Light"/>
              </a:rPr>
              <a:t>@TechRiders_es</a:t>
            </a:r>
          </a:p>
          <a:p>
            <a:r>
              <a:rPr lang="es-ES" b="1" dirty="0">
                <a:solidFill>
                  <a:schemeClr val="tx1">
                    <a:lumMod val="75000"/>
                    <a:lumOff val="25000"/>
                  </a:schemeClr>
                </a:solidFill>
                <a:latin typeface="Avenir LT Std 35 Light"/>
              </a:rPr>
              <a:t> #TechRiders_es</a:t>
            </a:r>
          </a:p>
        </p:txBody>
      </p:sp>
      <p:sp>
        <p:nvSpPr>
          <p:cNvPr id="2" name="CuadroTexto 1">
            <a:extLst>
              <a:ext uri="{FF2B5EF4-FFF2-40B4-BE49-F238E27FC236}">
                <a16:creationId xmlns:a16="http://schemas.microsoft.com/office/drawing/2014/main" id="{9931D951-4929-B465-5252-0BD970A37CC1}"/>
              </a:ext>
            </a:extLst>
          </p:cNvPr>
          <p:cNvSpPr txBox="1"/>
          <p:nvPr/>
        </p:nvSpPr>
        <p:spPr>
          <a:xfrm>
            <a:off x="5252790" y="400609"/>
            <a:ext cx="6219321" cy="707886"/>
          </a:xfrm>
          <a:prstGeom prst="rect">
            <a:avLst/>
          </a:prstGeom>
          <a:noFill/>
        </p:spPr>
        <p:txBody>
          <a:bodyPr wrap="square" rtlCol="0">
            <a:spAutoFit/>
          </a:bodyPr>
          <a:lstStyle/>
          <a:p>
            <a:r>
              <a:rPr lang="es-ES" sz="4000" dirty="0"/>
              <a:t>Docker </a:t>
            </a:r>
            <a:r>
              <a:rPr lang="es-ES" sz="4000" dirty="0" err="1"/>
              <a:t>compose</a:t>
            </a:r>
            <a:endParaRPr lang="es-ES" sz="4000" dirty="0"/>
          </a:p>
        </p:txBody>
      </p:sp>
      <p:sp>
        <p:nvSpPr>
          <p:cNvPr id="8" name="CuadroTexto 7">
            <a:extLst>
              <a:ext uri="{FF2B5EF4-FFF2-40B4-BE49-F238E27FC236}">
                <a16:creationId xmlns:a16="http://schemas.microsoft.com/office/drawing/2014/main" id="{07902063-37A8-8C30-BBD5-D11820C74801}"/>
              </a:ext>
            </a:extLst>
          </p:cNvPr>
          <p:cNvSpPr txBox="1"/>
          <p:nvPr/>
        </p:nvSpPr>
        <p:spPr>
          <a:xfrm>
            <a:off x="446174" y="2929689"/>
            <a:ext cx="9613231" cy="830997"/>
          </a:xfrm>
          <a:prstGeom prst="rect">
            <a:avLst/>
          </a:prstGeom>
          <a:noFill/>
        </p:spPr>
        <p:txBody>
          <a:bodyPr wrap="square" rtlCol="0">
            <a:spAutoFit/>
          </a:bodyPr>
          <a:lstStyle/>
          <a:p>
            <a:r>
              <a:rPr lang="es-ES" sz="1200" dirty="0"/>
              <a:t>Comandos</a:t>
            </a:r>
          </a:p>
          <a:p>
            <a:r>
              <a:rPr lang="es-ES" sz="1200" dirty="0" err="1"/>
              <a:t>docker-compose</a:t>
            </a:r>
            <a:r>
              <a:rPr lang="es-ES" sz="1200" dirty="0"/>
              <a:t> up: Iniciar servicios definidos en el archivo </a:t>
            </a:r>
            <a:r>
              <a:rPr lang="es-ES" sz="1200" dirty="0" err="1"/>
              <a:t>Compose</a:t>
            </a:r>
            <a:r>
              <a:rPr lang="es-ES" sz="1200" dirty="0"/>
              <a:t> y ejecutar la aplicación.</a:t>
            </a:r>
          </a:p>
          <a:p>
            <a:r>
              <a:rPr lang="es-ES" sz="1200" dirty="0" err="1"/>
              <a:t>docker-compose</a:t>
            </a:r>
            <a:r>
              <a:rPr lang="es-ES" sz="1200" dirty="0"/>
              <a:t> </a:t>
            </a:r>
            <a:r>
              <a:rPr lang="es-ES" sz="1200" dirty="0" err="1"/>
              <a:t>down</a:t>
            </a:r>
            <a:r>
              <a:rPr lang="es-ES" sz="1200" dirty="0"/>
              <a:t>: Detener y eliminar los contenedores definidos en el archivo </a:t>
            </a:r>
            <a:r>
              <a:rPr lang="es-ES" sz="1200" dirty="0" err="1"/>
              <a:t>Compose</a:t>
            </a:r>
            <a:r>
              <a:rPr lang="es-ES" sz="1200" dirty="0"/>
              <a:t>.</a:t>
            </a:r>
          </a:p>
          <a:p>
            <a:r>
              <a:rPr lang="es-ES" sz="1200" dirty="0" err="1"/>
              <a:t>docker-compose</a:t>
            </a:r>
            <a:r>
              <a:rPr lang="es-ES" sz="1200" dirty="0"/>
              <a:t> </a:t>
            </a:r>
            <a:r>
              <a:rPr lang="es-ES" sz="1200" dirty="0" err="1"/>
              <a:t>ps</a:t>
            </a:r>
            <a:r>
              <a:rPr lang="es-ES" sz="1200" dirty="0"/>
              <a:t>: Listar los servicios en ejecución y su estado.</a:t>
            </a:r>
          </a:p>
        </p:txBody>
      </p:sp>
      <p:sp>
        <p:nvSpPr>
          <p:cNvPr id="10" name="CuadroTexto 9">
            <a:extLst>
              <a:ext uri="{FF2B5EF4-FFF2-40B4-BE49-F238E27FC236}">
                <a16:creationId xmlns:a16="http://schemas.microsoft.com/office/drawing/2014/main" id="{5FAC2871-A190-EEB9-DFDD-7519774EFF1A}"/>
              </a:ext>
            </a:extLst>
          </p:cNvPr>
          <p:cNvSpPr txBox="1"/>
          <p:nvPr/>
        </p:nvSpPr>
        <p:spPr>
          <a:xfrm>
            <a:off x="7420762" y="1491915"/>
            <a:ext cx="3900954" cy="4662815"/>
          </a:xfrm>
          <a:prstGeom prst="rect">
            <a:avLst/>
          </a:prstGeom>
          <a:noFill/>
        </p:spPr>
        <p:txBody>
          <a:bodyPr wrap="square" rtlCol="0">
            <a:spAutoFit/>
          </a:bodyPr>
          <a:lstStyle/>
          <a:p>
            <a:r>
              <a:rPr lang="es-ES" sz="1100" dirty="0" err="1"/>
              <a:t>version</a:t>
            </a:r>
            <a:r>
              <a:rPr lang="es-ES" sz="1100" dirty="0"/>
              <a:t>: '3'</a:t>
            </a:r>
          </a:p>
          <a:p>
            <a:endParaRPr lang="es-ES" sz="1100" dirty="0"/>
          </a:p>
          <a:p>
            <a:r>
              <a:rPr lang="es-ES" sz="1100" dirty="0" err="1"/>
              <a:t>services</a:t>
            </a:r>
            <a:r>
              <a:rPr lang="es-ES" sz="1100" dirty="0"/>
              <a:t>:</a:t>
            </a:r>
          </a:p>
          <a:p>
            <a:r>
              <a:rPr lang="es-ES" sz="1100" dirty="0"/>
              <a:t>    </a:t>
            </a:r>
            <a:r>
              <a:rPr lang="es-ES" sz="1100" dirty="0" err="1"/>
              <a:t>db</a:t>
            </a:r>
            <a:r>
              <a:rPr lang="es-ES" sz="1100" dirty="0"/>
              <a:t>:</a:t>
            </a:r>
          </a:p>
          <a:p>
            <a:r>
              <a:rPr lang="es-ES" sz="1100" dirty="0"/>
              <a:t>        </a:t>
            </a:r>
            <a:r>
              <a:rPr lang="es-ES" sz="1100" dirty="0" err="1"/>
              <a:t>image</a:t>
            </a:r>
            <a:r>
              <a:rPr lang="es-ES" sz="1100" dirty="0"/>
              <a:t>: mysql:5.7</a:t>
            </a:r>
          </a:p>
          <a:p>
            <a:r>
              <a:rPr lang="es-ES" sz="1100" dirty="0"/>
              <a:t>        </a:t>
            </a:r>
            <a:r>
              <a:rPr lang="es-ES" sz="1100" dirty="0" err="1"/>
              <a:t>volumes</a:t>
            </a:r>
            <a:r>
              <a:rPr lang="es-ES" sz="1100" dirty="0"/>
              <a:t>:</a:t>
            </a:r>
          </a:p>
          <a:p>
            <a:r>
              <a:rPr lang="es-ES" sz="1100" dirty="0"/>
              <a:t>            - data:/</a:t>
            </a:r>
            <a:r>
              <a:rPr lang="es-ES" sz="1100" dirty="0" err="1"/>
              <a:t>var</a:t>
            </a:r>
            <a:r>
              <a:rPr lang="es-ES" sz="1100" dirty="0"/>
              <a:t>/</a:t>
            </a:r>
            <a:r>
              <a:rPr lang="es-ES" sz="1100" dirty="0" err="1"/>
              <a:t>lib</a:t>
            </a:r>
            <a:r>
              <a:rPr lang="es-ES" sz="1100" dirty="0"/>
              <a:t>/</a:t>
            </a:r>
            <a:r>
              <a:rPr lang="es-ES" sz="1100" dirty="0" err="1"/>
              <a:t>mysql</a:t>
            </a:r>
            <a:endParaRPr lang="es-ES" sz="1100" dirty="0"/>
          </a:p>
          <a:p>
            <a:r>
              <a:rPr lang="es-ES" sz="1100" dirty="0"/>
              <a:t>        </a:t>
            </a:r>
            <a:r>
              <a:rPr lang="es-ES" sz="1100" dirty="0" err="1"/>
              <a:t>environment</a:t>
            </a:r>
            <a:r>
              <a:rPr lang="es-ES" sz="1100" dirty="0"/>
              <a:t>:</a:t>
            </a:r>
          </a:p>
          <a:p>
            <a:r>
              <a:rPr lang="es-ES" sz="1100" dirty="0"/>
              <a:t>            - MYSQL_ROOT_PASSWORD=</a:t>
            </a:r>
            <a:r>
              <a:rPr lang="es-ES" sz="1100" dirty="0" err="1"/>
              <a:t>secret</a:t>
            </a:r>
            <a:endParaRPr lang="es-ES" sz="1100" dirty="0"/>
          </a:p>
          <a:p>
            <a:r>
              <a:rPr lang="es-ES" sz="1100" dirty="0"/>
              <a:t>            - MYSQL_DATABASE=</a:t>
            </a:r>
            <a:r>
              <a:rPr lang="es-ES" sz="1100" dirty="0" err="1"/>
              <a:t>wordpress</a:t>
            </a:r>
            <a:endParaRPr lang="es-ES" sz="1100" dirty="0"/>
          </a:p>
          <a:p>
            <a:r>
              <a:rPr lang="es-ES" sz="1100" dirty="0"/>
              <a:t>            - MYSQL_USER=manager</a:t>
            </a:r>
          </a:p>
          <a:p>
            <a:r>
              <a:rPr lang="es-ES" sz="1100" dirty="0"/>
              <a:t>            - MYSQL_PASSWORD=</a:t>
            </a:r>
            <a:r>
              <a:rPr lang="es-ES" sz="1100" dirty="0" err="1"/>
              <a:t>secret</a:t>
            </a:r>
            <a:endParaRPr lang="es-ES" sz="1100" dirty="0"/>
          </a:p>
          <a:p>
            <a:r>
              <a:rPr lang="es-ES" sz="1100" dirty="0"/>
              <a:t>    web:</a:t>
            </a:r>
          </a:p>
          <a:p>
            <a:r>
              <a:rPr lang="es-ES" sz="1100" dirty="0"/>
              <a:t>        </a:t>
            </a:r>
            <a:r>
              <a:rPr lang="es-ES" sz="1100" dirty="0" err="1"/>
              <a:t>image</a:t>
            </a:r>
            <a:r>
              <a:rPr lang="es-ES" sz="1100" dirty="0"/>
              <a:t>: </a:t>
            </a:r>
            <a:r>
              <a:rPr lang="es-ES" sz="1100" dirty="0" err="1"/>
              <a:t>wordpress</a:t>
            </a:r>
            <a:endParaRPr lang="es-ES" sz="1100" dirty="0"/>
          </a:p>
          <a:p>
            <a:r>
              <a:rPr lang="es-ES" sz="1100" dirty="0"/>
              <a:t>        </a:t>
            </a:r>
            <a:r>
              <a:rPr lang="es-ES" sz="1100" dirty="0" err="1"/>
              <a:t>depends_on</a:t>
            </a:r>
            <a:r>
              <a:rPr lang="es-ES" sz="1100" dirty="0"/>
              <a:t>:</a:t>
            </a:r>
          </a:p>
          <a:p>
            <a:r>
              <a:rPr lang="es-ES" sz="1100" dirty="0"/>
              <a:t>            - </a:t>
            </a:r>
            <a:r>
              <a:rPr lang="es-ES" sz="1100" dirty="0" err="1"/>
              <a:t>db</a:t>
            </a:r>
            <a:endParaRPr lang="es-ES" sz="1100" dirty="0"/>
          </a:p>
          <a:p>
            <a:r>
              <a:rPr lang="es-ES" sz="1100" dirty="0"/>
              <a:t>        </a:t>
            </a:r>
            <a:r>
              <a:rPr lang="es-ES" sz="1100" dirty="0" err="1"/>
              <a:t>volumes</a:t>
            </a:r>
            <a:r>
              <a:rPr lang="es-ES" sz="1100" dirty="0"/>
              <a:t>:</a:t>
            </a:r>
          </a:p>
          <a:p>
            <a:r>
              <a:rPr lang="es-ES" sz="1100" dirty="0"/>
              <a:t>            - ./target:/</a:t>
            </a:r>
            <a:r>
              <a:rPr lang="es-ES" sz="1100" dirty="0" err="1"/>
              <a:t>var</a:t>
            </a:r>
            <a:r>
              <a:rPr lang="es-ES" sz="1100" dirty="0"/>
              <a:t>/www/</a:t>
            </a:r>
            <a:r>
              <a:rPr lang="es-ES" sz="1100" dirty="0" err="1"/>
              <a:t>html</a:t>
            </a:r>
            <a:endParaRPr lang="es-ES" sz="1100" dirty="0"/>
          </a:p>
          <a:p>
            <a:r>
              <a:rPr lang="es-ES" sz="1100" dirty="0"/>
              <a:t>        </a:t>
            </a:r>
            <a:r>
              <a:rPr lang="es-ES" sz="1100" dirty="0" err="1"/>
              <a:t>environment</a:t>
            </a:r>
            <a:r>
              <a:rPr lang="es-ES" sz="1100" dirty="0"/>
              <a:t>:</a:t>
            </a:r>
          </a:p>
          <a:p>
            <a:r>
              <a:rPr lang="es-ES" sz="1100" dirty="0"/>
              <a:t>            - WORDPRESS_DB_USER=manager</a:t>
            </a:r>
          </a:p>
          <a:p>
            <a:r>
              <a:rPr lang="es-ES" sz="1100" dirty="0"/>
              <a:t>            - WORDPRESS_DB_PASSWORD=</a:t>
            </a:r>
            <a:r>
              <a:rPr lang="es-ES" sz="1100" dirty="0" err="1"/>
              <a:t>secret</a:t>
            </a:r>
            <a:endParaRPr lang="es-ES" sz="1100" dirty="0"/>
          </a:p>
          <a:p>
            <a:r>
              <a:rPr lang="es-ES" sz="1100" dirty="0"/>
              <a:t>            - WORDPRESS_DB_HOST=</a:t>
            </a:r>
            <a:r>
              <a:rPr lang="es-ES" sz="1100" dirty="0" err="1"/>
              <a:t>db</a:t>
            </a:r>
            <a:endParaRPr lang="es-ES" sz="1100" dirty="0"/>
          </a:p>
          <a:p>
            <a:r>
              <a:rPr lang="es-ES" sz="1100" dirty="0"/>
              <a:t>        </a:t>
            </a:r>
            <a:r>
              <a:rPr lang="es-ES" sz="1100" dirty="0" err="1"/>
              <a:t>ports</a:t>
            </a:r>
            <a:r>
              <a:rPr lang="es-ES" sz="1100" dirty="0"/>
              <a:t>:</a:t>
            </a:r>
          </a:p>
          <a:p>
            <a:r>
              <a:rPr lang="es-ES" sz="1100" dirty="0"/>
              <a:t>            - 8080:80</a:t>
            </a:r>
          </a:p>
          <a:p>
            <a:endParaRPr lang="es-ES" sz="1100" dirty="0"/>
          </a:p>
          <a:p>
            <a:r>
              <a:rPr lang="es-ES" sz="1100" dirty="0" err="1"/>
              <a:t>volumes</a:t>
            </a:r>
            <a:r>
              <a:rPr lang="es-ES" sz="1100" dirty="0"/>
              <a:t>:</a:t>
            </a:r>
          </a:p>
          <a:p>
            <a:r>
              <a:rPr lang="es-ES" sz="1100" dirty="0"/>
              <a:t>    data:</a:t>
            </a:r>
            <a:endParaRPr lang="es-ES" dirty="0"/>
          </a:p>
        </p:txBody>
      </p:sp>
    </p:spTree>
    <p:extLst>
      <p:ext uri="{BB962C8B-B14F-4D97-AF65-F5344CB8AC3E}">
        <p14:creationId xmlns:p14="http://schemas.microsoft.com/office/powerpoint/2010/main" val="67010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BB21D-53A2-EC74-688D-913829219C43}"/>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DF945904-6759-DA12-8BBA-3C4766BDFF8F}"/>
              </a:ext>
            </a:extLst>
          </p:cNvPr>
          <p:cNvSpPr txBox="1"/>
          <p:nvPr/>
        </p:nvSpPr>
        <p:spPr>
          <a:xfrm>
            <a:off x="3048778" y="3244334"/>
            <a:ext cx="6097554" cy="369332"/>
          </a:xfrm>
          <a:prstGeom prst="rect">
            <a:avLst/>
          </a:prstGeom>
          <a:noFill/>
        </p:spPr>
        <p:txBody>
          <a:bodyPr wrap="square">
            <a:spAutoFit/>
          </a:bodyPr>
          <a:lstStyle/>
          <a:p>
            <a:r>
              <a:rPr lang="es-ES" dirty="0"/>
              <a:t> </a:t>
            </a:r>
          </a:p>
        </p:txBody>
      </p:sp>
      <p:pic>
        <p:nvPicPr>
          <p:cNvPr id="4" name="Imagen 3">
            <a:extLst>
              <a:ext uri="{FF2B5EF4-FFF2-40B4-BE49-F238E27FC236}">
                <a16:creationId xmlns:a16="http://schemas.microsoft.com/office/drawing/2014/main" id="{A286D310-2398-869F-D078-0EE50E8763A9}"/>
              </a:ext>
            </a:extLst>
          </p:cNvPr>
          <p:cNvPicPr>
            <a:picLocks noChangeAspect="1"/>
          </p:cNvPicPr>
          <p:nvPr/>
        </p:nvPicPr>
        <p:blipFill>
          <a:blip r:embed="rId2"/>
          <a:stretch>
            <a:fillRect/>
          </a:stretch>
        </p:blipFill>
        <p:spPr>
          <a:xfrm>
            <a:off x="100012" y="71437"/>
            <a:ext cx="11991975" cy="6715125"/>
          </a:xfrm>
          <a:prstGeom prst="rect">
            <a:avLst/>
          </a:prstGeom>
        </p:spPr>
      </p:pic>
      <p:sp>
        <p:nvSpPr>
          <p:cNvPr id="2" name="CuadroTexto 1">
            <a:extLst>
              <a:ext uri="{FF2B5EF4-FFF2-40B4-BE49-F238E27FC236}">
                <a16:creationId xmlns:a16="http://schemas.microsoft.com/office/drawing/2014/main" id="{72480816-DFBD-6293-BBE7-1F96DB72B4A3}"/>
              </a:ext>
            </a:extLst>
          </p:cNvPr>
          <p:cNvSpPr txBox="1"/>
          <p:nvPr/>
        </p:nvSpPr>
        <p:spPr>
          <a:xfrm>
            <a:off x="2039823" y="5602389"/>
            <a:ext cx="1737655" cy="646331"/>
          </a:xfrm>
          <a:prstGeom prst="rect">
            <a:avLst/>
          </a:prstGeom>
          <a:noFill/>
        </p:spPr>
        <p:txBody>
          <a:bodyPr wrap="none" rtlCol="0">
            <a:spAutoFit/>
          </a:bodyPr>
          <a:lstStyle/>
          <a:p>
            <a:r>
              <a:rPr lang="es-ES" b="1" dirty="0">
                <a:solidFill>
                  <a:schemeClr val="bg1"/>
                </a:solidFill>
                <a:latin typeface="Avenir LT Std 35 Light"/>
              </a:rPr>
              <a:t>@TechRiders_es</a:t>
            </a:r>
          </a:p>
          <a:p>
            <a:r>
              <a:rPr lang="es-ES" b="1" dirty="0">
                <a:solidFill>
                  <a:schemeClr val="bg1"/>
                </a:solidFill>
                <a:latin typeface="Avenir LT Std 35 Light"/>
              </a:rPr>
              <a:t> #TechRiders_es</a:t>
            </a:r>
          </a:p>
        </p:txBody>
      </p:sp>
      <p:sp>
        <p:nvSpPr>
          <p:cNvPr id="3" name="Rectángulo: esquinas redondeadas 2">
            <a:extLst>
              <a:ext uri="{FF2B5EF4-FFF2-40B4-BE49-F238E27FC236}">
                <a16:creationId xmlns:a16="http://schemas.microsoft.com/office/drawing/2014/main" id="{4C588F92-8750-9847-2E20-CDA047A7A7A4}"/>
              </a:ext>
            </a:extLst>
          </p:cNvPr>
          <p:cNvSpPr/>
          <p:nvPr/>
        </p:nvSpPr>
        <p:spPr>
          <a:xfrm>
            <a:off x="4818553" y="4650204"/>
            <a:ext cx="2081463" cy="51134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n w="0"/>
                <a:solidFill>
                  <a:schemeClr val="tx1"/>
                </a:solidFill>
                <a:effectLst>
                  <a:outerShdw blurRad="38100" dist="19050" dir="2700000" algn="tl" rotWithShape="0">
                    <a:schemeClr val="dk1">
                      <a:alpha val="40000"/>
                    </a:schemeClr>
                  </a:outerShdw>
                </a:effectLst>
              </a:rPr>
              <a:t>END</a:t>
            </a:r>
            <a:endParaRPr lang="es-ES" sz="3600" dirty="0"/>
          </a:p>
        </p:txBody>
      </p:sp>
    </p:spTree>
    <p:extLst>
      <p:ext uri="{BB962C8B-B14F-4D97-AF65-F5344CB8AC3E}">
        <p14:creationId xmlns:p14="http://schemas.microsoft.com/office/powerpoint/2010/main" val="288499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EF748-A902-07B0-B320-86C54A135DDD}"/>
              </a:ext>
            </a:extLst>
          </p:cNvPr>
          <p:cNvSpPr>
            <a:spLocks noGrp="1"/>
          </p:cNvSpPr>
          <p:nvPr>
            <p:ph type="title"/>
          </p:nvPr>
        </p:nvSpPr>
        <p:spPr/>
        <p:txBody>
          <a:bodyPr/>
          <a:lstStyle/>
          <a:p>
            <a:r>
              <a:rPr lang="es-ES" dirty="0">
                <a:latin typeface="Avenir LT Std 35 Light"/>
              </a:rPr>
              <a:t>Misión de un/a Tech </a:t>
            </a:r>
            <a:r>
              <a:rPr lang="es-ES" dirty="0" err="1">
                <a:latin typeface="Avenir LT Std 35 Light"/>
              </a:rPr>
              <a:t>Rider</a:t>
            </a:r>
            <a:endParaRPr lang="es-ES" dirty="0">
              <a:latin typeface="Avenir LT Std 35 Light"/>
            </a:endParaRPr>
          </a:p>
        </p:txBody>
      </p:sp>
      <p:sp>
        <p:nvSpPr>
          <p:cNvPr id="5" name="Rectángulo: esquinas redondeadas 4">
            <a:extLst>
              <a:ext uri="{FF2B5EF4-FFF2-40B4-BE49-F238E27FC236}">
                <a16:creationId xmlns:a16="http://schemas.microsoft.com/office/drawing/2014/main" id="{D5661E5F-22D5-F275-A8D9-275FA633BE47}"/>
              </a:ext>
            </a:extLst>
          </p:cNvPr>
          <p:cNvSpPr/>
          <p:nvPr/>
        </p:nvSpPr>
        <p:spPr>
          <a:xfrm>
            <a:off x="978878" y="1565032"/>
            <a:ext cx="7725644" cy="4476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rtl="0" fontAlgn="ctr">
              <a:lnSpc>
                <a:spcPct val="100000"/>
              </a:lnSpc>
              <a:spcBef>
                <a:spcPts val="1200"/>
              </a:spcBef>
              <a:spcAft>
                <a:spcPts val="1200"/>
              </a:spcAft>
              <a:buFont typeface="+mj-lt"/>
              <a:buAutoNum type="arabicPeriod"/>
            </a:pPr>
            <a:r>
              <a:rPr lang="es-ES" sz="1600" b="1" i="0" dirty="0">
                <a:effectLst/>
                <a:latin typeface="Avenir LT Std 35 Light"/>
              </a:rPr>
              <a:t>Yo</a:t>
            </a:r>
            <a:r>
              <a:rPr lang="es-ES" sz="1600" b="0" i="0" dirty="0">
                <a:effectLst/>
                <a:latin typeface="Avenir LT Std 35 Light"/>
              </a:rPr>
              <a:t>, como vosotros, soy </a:t>
            </a:r>
            <a:r>
              <a:rPr lang="es-ES" sz="1600" b="1" i="0" dirty="0">
                <a:effectLst/>
                <a:latin typeface="Avenir LT Std 35 Light"/>
              </a:rPr>
              <a:t>responsable de mi carrera profesional</a:t>
            </a:r>
            <a:endParaRPr lang="es-ES" sz="1600" b="0" i="0" dirty="0">
              <a:effectLst/>
              <a:latin typeface="Avenir LT Std 35 Light"/>
            </a:endParaRPr>
          </a:p>
          <a:p>
            <a:pPr marL="342900" indent="-342900" rtl="0" fontAlgn="ctr">
              <a:lnSpc>
                <a:spcPct val="100000"/>
              </a:lnSpc>
              <a:spcBef>
                <a:spcPts val="1200"/>
              </a:spcBef>
              <a:spcAft>
                <a:spcPts val="1200"/>
              </a:spcAft>
              <a:buFont typeface="+mj-lt"/>
              <a:buAutoNum type="arabicPeriod"/>
            </a:pPr>
            <a:r>
              <a:rPr lang="es-ES" sz="1600" b="1" i="0" dirty="0">
                <a:effectLst/>
                <a:latin typeface="Avenir LT Std 35 Light"/>
              </a:rPr>
              <a:t>Estoy en continuo movimiento</a:t>
            </a:r>
            <a:r>
              <a:rPr lang="es-ES" sz="1600" b="0" i="0" dirty="0">
                <a:effectLst/>
                <a:latin typeface="Avenir LT Std 35 Light"/>
              </a:rPr>
              <a:t>. Tengo interés por aprender, colaborar y compartir conocimientos con otras personas del sector</a:t>
            </a:r>
          </a:p>
          <a:p>
            <a:pPr marL="342900" indent="-342900" rtl="0" fontAlgn="ctr">
              <a:lnSpc>
                <a:spcPct val="100000"/>
              </a:lnSpc>
              <a:spcBef>
                <a:spcPts val="1200"/>
              </a:spcBef>
              <a:spcAft>
                <a:spcPts val="1200"/>
              </a:spcAft>
              <a:buFont typeface="+mj-lt"/>
              <a:buAutoNum type="arabicPeriod"/>
            </a:pPr>
            <a:r>
              <a:rPr lang="es-ES" sz="1600" b="1" i="0" dirty="0">
                <a:effectLst/>
                <a:latin typeface="Avenir LT Std 35 Light"/>
              </a:rPr>
              <a:t>No importa que tengáis un año de experiencia o diez</a:t>
            </a:r>
            <a:r>
              <a:rPr lang="es-ES" sz="1600" b="0" i="0" dirty="0">
                <a:effectLst/>
                <a:latin typeface="Avenir LT Std 35 Light"/>
              </a:rPr>
              <a:t>; tened presente que siempre vamos a tener que estar actualizándonos. La tecnología no para. Nosotros tampoco</a:t>
            </a:r>
          </a:p>
          <a:p>
            <a:pPr marL="342900" indent="-342900" rtl="0" fontAlgn="ctr">
              <a:lnSpc>
                <a:spcPct val="100000"/>
              </a:lnSpc>
              <a:spcBef>
                <a:spcPts val="1200"/>
              </a:spcBef>
              <a:spcAft>
                <a:spcPts val="1200"/>
              </a:spcAft>
              <a:buFont typeface="+mj-lt"/>
              <a:buAutoNum type="arabicPeriod"/>
            </a:pPr>
            <a:r>
              <a:rPr lang="es-ES" sz="1600" dirty="0">
                <a:latin typeface="Avenir LT Std 35 Light"/>
              </a:rPr>
              <a:t>Tenemos que crear nuestra propia imagen de </a:t>
            </a:r>
            <a:r>
              <a:rPr lang="es-ES" sz="1600" b="1" dirty="0">
                <a:latin typeface="Avenir LT Std 35 Light"/>
              </a:rPr>
              <a:t>marca personal</a:t>
            </a:r>
            <a:r>
              <a:rPr lang="es-ES" sz="1600" dirty="0">
                <a:latin typeface="Avenir LT Std 35 Light"/>
              </a:rPr>
              <a:t>; para eso tenemos que estar “presentes” en charlas, post, artículos, vídeos, eventos…</a:t>
            </a:r>
            <a:endParaRPr lang="es-ES" sz="1600" b="1" i="0" dirty="0">
              <a:effectLst/>
              <a:latin typeface="Avenir LT Std 35 Light"/>
            </a:endParaRPr>
          </a:p>
          <a:p>
            <a:pPr marL="342900" indent="-342900" rtl="0" fontAlgn="ctr">
              <a:lnSpc>
                <a:spcPct val="100000"/>
              </a:lnSpc>
              <a:spcBef>
                <a:spcPts val="1200"/>
              </a:spcBef>
              <a:spcAft>
                <a:spcPts val="1200"/>
              </a:spcAft>
              <a:buFont typeface="+mj-lt"/>
              <a:buAutoNum type="arabicPeriod"/>
            </a:pPr>
            <a:r>
              <a:rPr lang="es-ES" sz="1600" b="1" i="0" dirty="0">
                <a:effectLst/>
                <a:latin typeface="Avenir LT Std 35 Light"/>
              </a:rPr>
              <a:t>Tech </a:t>
            </a:r>
            <a:r>
              <a:rPr lang="es-ES" sz="1600" b="1" i="0" dirty="0" err="1">
                <a:effectLst/>
                <a:latin typeface="Avenir LT Std 35 Light"/>
              </a:rPr>
              <a:t>Riders</a:t>
            </a:r>
            <a:r>
              <a:rPr lang="es-ES" sz="1600" b="1" i="0" dirty="0">
                <a:effectLst/>
                <a:latin typeface="Avenir LT Std 35 Light"/>
              </a:rPr>
              <a:t> está impulsado por Tajamar Tech</a:t>
            </a:r>
            <a:r>
              <a:rPr lang="es-ES" sz="1600" b="0" i="0" dirty="0">
                <a:effectLst/>
                <a:latin typeface="Avenir LT Std 35 Light"/>
              </a:rPr>
              <a:t>. No "pertenece" a Tajamar. Cualquier persona puede ser Tech </a:t>
            </a:r>
            <a:r>
              <a:rPr lang="es-ES" sz="1600" b="0" i="0" dirty="0" err="1">
                <a:effectLst/>
                <a:latin typeface="Avenir LT Std 35 Light"/>
              </a:rPr>
              <a:t>Rider</a:t>
            </a:r>
            <a:r>
              <a:rPr lang="es-ES" sz="1600" b="0" i="0" dirty="0">
                <a:effectLst/>
                <a:latin typeface="Avenir LT Std 35 Light"/>
              </a:rPr>
              <a:t>, independientemente de dónde estudie o dónde trabaje</a:t>
            </a:r>
            <a:endParaRPr lang="es-ES" sz="1600" b="1" i="0" dirty="0">
              <a:effectLst/>
              <a:latin typeface="Avenir LT Std 35 Light"/>
            </a:endParaRPr>
          </a:p>
        </p:txBody>
      </p:sp>
      <p:pic>
        <p:nvPicPr>
          <p:cNvPr id="7" name="Imagen 6" descr="Imagen que contiene dibujo, plato&#10;&#10;Descripción generada automáticamente">
            <a:extLst>
              <a:ext uri="{FF2B5EF4-FFF2-40B4-BE49-F238E27FC236}">
                <a16:creationId xmlns:a16="http://schemas.microsoft.com/office/drawing/2014/main" id="{52E7C8CD-8FF3-62D8-4B8D-B651DDF1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1340" y="4168991"/>
            <a:ext cx="2485043" cy="1146202"/>
          </a:xfrm>
          <a:prstGeom prst="rect">
            <a:avLst/>
          </a:prstGeom>
        </p:spPr>
      </p:pic>
      <p:sp>
        <p:nvSpPr>
          <p:cNvPr id="3" name="CuadroTexto 2">
            <a:extLst>
              <a:ext uri="{FF2B5EF4-FFF2-40B4-BE49-F238E27FC236}">
                <a16:creationId xmlns:a16="http://schemas.microsoft.com/office/drawing/2014/main" id="{A42F90F8-6449-B2C4-A0F0-67385B8A4F1E}"/>
              </a:ext>
            </a:extLst>
          </p:cNvPr>
          <p:cNvSpPr txBox="1"/>
          <p:nvPr/>
        </p:nvSpPr>
        <p:spPr>
          <a:xfrm>
            <a:off x="9355014" y="5485158"/>
            <a:ext cx="1737655" cy="646331"/>
          </a:xfrm>
          <a:prstGeom prst="rect">
            <a:avLst/>
          </a:prstGeom>
          <a:noFill/>
        </p:spPr>
        <p:txBody>
          <a:bodyPr wrap="none" rtlCol="0">
            <a:spAutoFit/>
          </a:bodyPr>
          <a:lstStyle/>
          <a:p>
            <a:r>
              <a:rPr lang="es-ES" b="1" dirty="0">
                <a:solidFill>
                  <a:schemeClr val="tx1">
                    <a:lumMod val="75000"/>
                    <a:lumOff val="25000"/>
                  </a:schemeClr>
                </a:solidFill>
                <a:latin typeface="Avenir LT Std 35 Light"/>
              </a:rPr>
              <a:t>@TechRiders_es</a:t>
            </a:r>
          </a:p>
          <a:p>
            <a:r>
              <a:rPr lang="es-ES" b="1" dirty="0">
                <a:solidFill>
                  <a:schemeClr val="tx1">
                    <a:lumMod val="75000"/>
                    <a:lumOff val="25000"/>
                  </a:schemeClr>
                </a:solidFill>
                <a:latin typeface="Avenir LT Std 35 Light"/>
              </a:rPr>
              <a:t> #TechRiders_es</a:t>
            </a:r>
          </a:p>
        </p:txBody>
      </p:sp>
    </p:spTree>
    <p:extLst>
      <p:ext uri="{BB962C8B-B14F-4D97-AF65-F5344CB8AC3E}">
        <p14:creationId xmlns:p14="http://schemas.microsoft.com/office/powerpoint/2010/main" val="126570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dibujo, plato&#10;&#10;Descripción generada automáticamente">
            <a:extLst>
              <a:ext uri="{FF2B5EF4-FFF2-40B4-BE49-F238E27FC236}">
                <a16:creationId xmlns:a16="http://schemas.microsoft.com/office/drawing/2014/main" id="{A80CD670-F966-7838-50A2-36A9B0477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72" y="181452"/>
            <a:ext cx="2485043" cy="1146202"/>
          </a:xfrm>
          <a:prstGeom prst="rect">
            <a:avLst/>
          </a:prstGeom>
        </p:spPr>
      </p:pic>
      <p:sp>
        <p:nvSpPr>
          <p:cNvPr id="5" name="CuadroTexto 4">
            <a:extLst>
              <a:ext uri="{FF2B5EF4-FFF2-40B4-BE49-F238E27FC236}">
                <a16:creationId xmlns:a16="http://schemas.microsoft.com/office/drawing/2014/main" id="{AF890513-D120-B1B6-9B31-DB28647FD39F}"/>
              </a:ext>
            </a:extLst>
          </p:cNvPr>
          <p:cNvSpPr txBox="1"/>
          <p:nvPr/>
        </p:nvSpPr>
        <p:spPr>
          <a:xfrm>
            <a:off x="2846015" y="431387"/>
            <a:ext cx="1737655" cy="646331"/>
          </a:xfrm>
          <a:prstGeom prst="rect">
            <a:avLst/>
          </a:prstGeom>
          <a:noFill/>
        </p:spPr>
        <p:txBody>
          <a:bodyPr wrap="none" rtlCol="0">
            <a:spAutoFit/>
          </a:bodyPr>
          <a:lstStyle/>
          <a:p>
            <a:r>
              <a:rPr lang="es-ES" b="1" dirty="0">
                <a:solidFill>
                  <a:schemeClr val="tx1">
                    <a:lumMod val="75000"/>
                    <a:lumOff val="25000"/>
                  </a:schemeClr>
                </a:solidFill>
                <a:latin typeface="Avenir LT Std 35 Light"/>
              </a:rPr>
              <a:t>@TechRiders_es</a:t>
            </a:r>
          </a:p>
          <a:p>
            <a:r>
              <a:rPr lang="es-ES" b="1" dirty="0">
                <a:solidFill>
                  <a:schemeClr val="tx1">
                    <a:lumMod val="75000"/>
                    <a:lumOff val="25000"/>
                  </a:schemeClr>
                </a:solidFill>
                <a:latin typeface="Avenir LT Std 35 Light"/>
              </a:rPr>
              <a:t> #TechRiders_es</a:t>
            </a:r>
          </a:p>
        </p:txBody>
      </p:sp>
      <p:pic>
        <p:nvPicPr>
          <p:cNvPr id="1026" name="Picture 2" descr="Contenedores de Docker | ¿Qué es Docker? | AWS">
            <a:extLst>
              <a:ext uri="{FF2B5EF4-FFF2-40B4-BE49-F238E27FC236}">
                <a16:creationId xmlns:a16="http://schemas.microsoft.com/office/drawing/2014/main" id="{5930E8E4-4BCA-A2A5-D765-0133CB625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21" y="2208382"/>
            <a:ext cx="4626376" cy="217224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80692921-66B9-D4D1-700D-2843DE441B2B}"/>
              </a:ext>
            </a:extLst>
          </p:cNvPr>
          <p:cNvSpPr txBox="1"/>
          <p:nvPr/>
        </p:nvSpPr>
        <p:spPr>
          <a:xfrm>
            <a:off x="4788197" y="2509672"/>
            <a:ext cx="4741682" cy="1569660"/>
          </a:xfrm>
          <a:prstGeom prst="rect">
            <a:avLst/>
          </a:prstGeom>
          <a:noFill/>
        </p:spPr>
        <p:txBody>
          <a:bodyPr wrap="square" rtlCol="0">
            <a:spAutoFit/>
          </a:bodyPr>
          <a:lstStyle/>
          <a:p>
            <a:r>
              <a:rPr lang="es-ES" sz="4800" dirty="0"/>
              <a:t>Introducción a los contenedores</a:t>
            </a:r>
          </a:p>
        </p:txBody>
      </p:sp>
      <p:pic>
        <p:nvPicPr>
          <p:cNvPr id="9" name="Imagen 8">
            <a:extLst>
              <a:ext uri="{FF2B5EF4-FFF2-40B4-BE49-F238E27FC236}">
                <a16:creationId xmlns:a16="http://schemas.microsoft.com/office/drawing/2014/main" id="{46ABB115-AE39-9C72-F01A-0A61495221B7}"/>
              </a:ext>
            </a:extLst>
          </p:cNvPr>
          <p:cNvPicPr>
            <a:picLocks noChangeAspect="1"/>
          </p:cNvPicPr>
          <p:nvPr/>
        </p:nvPicPr>
        <p:blipFill>
          <a:blip r:embed="rId4"/>
          <a:stretch>
            <a:fillRect/>
          </a:stretch>
        </p:blipFill>
        <p:spPr>
          <a:xfrm>
            <a:off x="9064101" y="3519098"/>
            <a:ext cx="2827253" cy="2827253"/>
          </a:xfrm>
          <a:prstGeom prst="rect">
            <a:avLst/>
          </a:prstGeom>
        </p:spPr>
      </p:pic>
      <p:sp>
        <p:nvSpPr>
          <p:cNvPr id="13" name="CuadroTexto 12">
            <a:extLst>
              <a:ext uri="{FF2B5EF4-FFF2-40B4-BE49-F238E27FC236}">
                <a16:creationId xmlns:a16="http://schemas.microsoft.com/office/drawing/2014/main" id="{AD7AAA84-70CC-0189-6D2F-E20D528C3E55}"/>
              </a:ext>
            </a:extLst>
          </p:cNvPr>
          <p:cNvSpPr txBox="1"/>
          <p:nvPr/>
        </p:nvSpPr>
        <p:spPr>
          <a:xfrm>
            <a:off x="5636771" y="6251894"/>
            <a:ext cx="6253635" cy="369332"/>
          </a:xfrm>
          <a:prstGeom prst="rect">
            <a:avLst/>
          </a:prstGeom>
          <a:noFill/>
        </p:spPr>
        <p:txBody>
          <a:bodyPr wrap="none" rtlCol="0">
            <a:spAutoFit/>
          </a:bodyPr>
          <a:lstStyle/>
          <a:p>
            <a:r>
              <a:rPr lang="es-ES" dirty="0"/>
              <a:t>https://github.com/telekito/docker/blob/main/Modulo1_docker</a:t>
            </a:r>
          </a:p>
        </p:txBody>
      </p:sp>
    </p:spTree>
    <p:extLst>
      <p:ext uri="{BB962C8B-B14F-4D97-AF65-F5344CB8AC3E}">
        <p14:creationId xmlns:p14="http://schemas.microsoft.com/office/powerpoint/2010/main" val="185067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CCA0-6333-8051-FE70-E87435BFF67D}"/>
            </a:ext>
          </a:extLst>
        </p:cNvPr>
        <p:cNvGrpSpPr/>
        <p:nvPr/>
      </p:nvGrpSpPr>
      <p:grpSpPr>
        <a:xfrm>
          <a:off x="0" y="0"/>
          <a:ext cx="0" cy="0"/>
          <a:chOff x="0" y="0"/>
          <a:chExt cx="0" cy="0"/>
        </a:xfrm>
      </p:grpSpPr>
      <p:pic>
        <p:nvPicPr>
          <p:cNvPr id="4" name="Imagen 3" descr="Imagen que contiene dibujo, plato&#10;&#10;Descripción generada automáticamente">
            <a:extLst>
              <a:ext uri="{FF2B5EF4-FFF2-40B4-BE49-F238E27FC236}">
                <a16:creationId xmlns:a16="http://schemas.microsoft.com/office/drawing/2014/main" id="{941D2A60-F7FB-048B-C0AA-2D0AAC3A6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72" y="181452"/>
            <a:ext cx="2485043" cy="1146202"/>
          </a:xfrm>
          <a:prstGeom prst="rect">
            <a:avLst/>
          </a:prstGeom>
        </p:spPr>
      </p:pic>
      <p:sp>
        <p:nvSpPr>
          <p:cNvPr id="5" name="CuadroTexto 4">
            <a:extLst>
              <a:ext uri="{FF2B5EF4-FFF2-40B4-BE49-F238E27FC236}">
                <a16:creationId xmlns:a16="http://schemas.microsoft.com/office/drawing/2014/main" id="{6932FE54-6DBD-827C-7B62-9F70B2211294}"/>
              </a:ext>
            </a:extLst>
          </p:cNvPr>
          <p:cNvSpPr txBox="1"/>
          <p:nvPr/>
        </p:nvSpPr>
        <p:spPr>
          <a:xfrm>
            <a:off x="2846015" y="431387"/>
            <a:ext cx="1737655" cy="646331"/>
          </a:xfrm>
          <a:prstGeom prst="rect">
            <a:avLst/>
          </a:prstGeom>
          <a:noFill/>
        </p:spPr>
        <p:txBody>
          <a:bodyPr wrap="none" rtlCol="0">
            <a:spAutoFit/>
          </a:bodyPr>
          <a:lstStyle/>
          <a:p>
            <a:r>
              <a:rPr lang="es-ES" b="1" dirty="0">
                <a:solidFill>
                  <a:schemeClr val="tx1">
                    <a:lumMod val="75000"/>
                    <a:lumOff val="25000"/>
                  </a:schemeClr>
                </a:solidFill>
                <a:latin typeface="Avenir LT Std 35 Light"/>
              </a:rPr>
              <a:t>@TechRiders_es</a:t>
            </a:r>
          </a:p>
          <a:p>
            <a:r>
              <a:rPr lang="es-ES" b="1" dirty="0">
                <a:solidFill>
                  <a:schemeClr val="tx1">
                    <a:lumMod val="75000"/>
                    <a:lumOff val="25000"/>
                  </a:schemeClr>
                </a:solidFill>
                <a:latin typeface="Avenir LT Std 35 Light"/>
              </a:rPr>
              <a:t> #TechRiders_es</a:t>
            </a:r>
          </a:p>
        </p:txBody>
      </p:sp>
      <p:sp>
        <p:nvSpPr>
          <p:cNvPr id="2" name="CuadroTexto 1">
            <a:extLst>
              <a:ext uri="{FF2B5EF4-FFF2-40B4-BE49-F238E27FC236}">
                <a16:creationId xmlns:a16="http://schemas.microsoft.com/office/drawing/2014/main" id="{60D9250F-46A1-4C10-65A1-F32C2B43FA0E}"/>
              </a:ext>
            </a:extLst>
          </p:cNvPr>
          <p:cNvSpPr txBox="1"/>
          <p:nvPr/>
        </p:nvSpPr>
        <p:spPr>
          <a:xfrm>
            <a:off x="5252790" y="400609"/>
            <a:ext cx="4711083" cy="707886"/>
          </a:xfrm>
          <a:prstGeom prst="rect">
            <a:avLst/>
          </a:prstGeom>
          <a:noFill/>
        </p:spPr>
        <p:txBody>
          <a:bodyPr wrap="square" rtlCol="0">
            <a:spAutoFit/>
          </a:bodyPr>
          <a:lstStyle/>
          <a:p>
            <a:r>
              <a:rPr lang="es-ES" sz="4000" dirty="0"/>
              <a:t>¿Qué es Docker?</a:t>
            </a:r>
          </a:p>
        </p:txBody>
      </p:sp>
      <p:sp>
        <p:nvSpPr>
          <p:cNvPr id="3" name="CuadroTexto 2">
            <a:extLst>
              <a:ext uri="{FF2B5EF4-FFF2-40B4-BE49-F238E27FC236}">
                <a16:creationId xmlns:a16="http://schemas.microsoft.com/office/drawing/2014/main" id="{C672CBCC-92CB-AD56-7D74-D4FADDF49ABC}"/>
              </a:ext>
            </a:extLst>
          </p:cNvPr>
          <p:cNvSpPr txBox="1"/>
          <p:nvPr/>
        </p:nvSpPr>
        <p:spPr>
          <a:xfrm>
            <a:off x="632012" y="1750959"/>
            <a:ext cx="10576112" cy="923330"/>
          </a:xfrm>
          <a:prstGeom prst="rect">
            <a:avLst/>
          </a:prstGeom>
          <a:noFill/>
        </p:spPr>
        <p:txBody>
          <a:bodyPr wrap="square" rtlCol="0">
            <a:spAutoFit/>
          </a:bodyPr>
          <a:lstStyle/>
          <a:p>
            <a:r>
              <a:rPr lang="es-ES" dirty="0"/>
              <a:t>Docker es una herramienta que ayuda a empaquetar aplicaciones y todas sus partes (código, bibliotecas y dependencias) en un paquete llamado "contenedor". Estos contenedores son como cajas autocontenidas que funcionan igual en cualquier lugar.</a:t>
            </a:r>
          </a:p>
        </p:txBody>
      </p:sp>
      <p:sp>
        <p:nvSpPr>
          <p:cNvPr id="6" name="CuadroTexto 5">
            <a:extLst>
              <a:ext uri="{FF2B5EF4-FFF2-40B4-BE49-F238E27FC236}">
                <a16:creationId xmlns:a16="http://schemas.microsoft.com/office/drawing/2014/main" id="{7A56E0EC-CC14-2EC9-FA44-3599106491BC}"/>
              </a:ext>
            </a:extLst>
          </p:cNvPr>
          <p:cNvSpPr txBox="1"/>
          <p:nvPr/>
        </p:nvSpPr>
        <p:spPr>
          <a:xfrm>
            <a:off x="3953435" y="2304957"/>
            <a:ext cx="3618106" cy="369332"/>
          </a:xfrm>
          <a:prstGeom prst="rect">
            <a:avLst/>
          </a:prstGeom>
          <a:noFill/>
        </p:spPr>
        <p:txBody>
          <a:bodyPr wrap="none" rtlCol="0">
            <a:spAutoFit/>
          </a:bodyPr>
          <a:lstStyle/>
          <a:p>
            <a:r>
              <a:rPr lang="es-ES" b="1" dirty="0">
                <a:solidFill>
                  <a:srgbClr val="FF0000"/>
                </a:solidFill>
              </a:rPr>
              <a:t>Evitamos "En mi máquina funciona"</a:t>
            </a:r>
          </a:p>
        </p:txBody>
      </p:sp>
      <p:sp>
        <p:nvSpPr>
          <p:cNvPr id="8" name="CuadroTexto 7">
            <a:extLst>
              <a:ext uri="{FF2B5EF4-FFF2-40B4-BE49-F238E27FC236}">
                <a16:creationId xmlns:a16="http://schemas.microsoft.com/office/drawing/2014/main" id="{2336FFCF-5FC6-0D72-2F38-F3DAF3B68541}"/>
              </a:ext>
            </a:extLst>
          </p:cNvPr>
          <p:cNvSpPr txBox="1"/>
          <p:nvPr/>
        </p:nvSpPr>
        <p:spPr>
          <a:xfrm>
            <a:off x="632012" y="3059668"/>
            <a:ext cx="4948518" cy="3108543"/>
          </a:xfrm>
          <a:prstGeom prst="rect">
            <a:avLst/>
          </a:prstGeom>
          <a:noFill/>
        </p:spPr>
        <p:txBody>
          <a:bodyPr wrap="square" rtlCol="0">
            <a:spAutoFit/>
          </a:bodyPr>
          <a:lstStyle/>
          <a:p>
            <a:r>
              <a:rPr lang="es-ES" b="1" dirty="0"/>
              <a:t>Características</a:t>
            </a:r>
          </a:p>
          <a:p>
            <a:endParaRPr lang="es-ES" dirty="0"/>
          </a:p>
          <a:p>
            <a:pPr marL="285750" indent="-285750">
              <a:buFont typeface="Arial" panose="020B0604020202020204" pitchFamily="34" charset="0"/>
              <a:buChar char="•"/>
            </a:pPr>
            <a:r>
              <a:rPr lang="es-ES" sz="1600" dirty="0"/>
              <a:t>Portabilidad: Las aplicaciones funcionan de la misma manera en cualquier lugar.</a:t>
            </a:r>
          </a:p>
          <a:p>
            <a:pPr marL="285750" indent="-285750">
              <a:buFont typeface="Arial" panose="020B0604020202020204" pitchFamily="34" charset="0"/>
              <a:buChar char="•"/>
            </a:pPr>
            <a:r>
              <a:rPr lang="es-ES" sz="1600" dirty="0"/>
              <a:t>Eficiencia: Los contenedores son ligeros y no consumen muchos recursos.</a:t>
            </a:r>
          </a:p>
          <a:p>
            <a:pPr marL="285750" indent="-285750">
              <a:buFont typeface="Arial" panose="020B0604020202020204" pitchFamily="34" charset="0"/>
              <a:buChar char="•"/>
            </a:pPr>
            <a:r>
              <a:rPr lang="es-ES" sz="1600" dirty="0"/>
              <a:t>Aislamiento: Cada contenedor es independiente y seguro.</a:t>
            </a:r>
          </a:p>
          <a:p>
            <a:pPr marL="285750" indent="-285750">
              <a:buFont typeface="Arial" panose="020B0604020202020204" pitchFamily="34" charset="0"/>
              <a:buChar char="•"/>
            </a:pPr>
            <a:r>
              <a:rPr lang="es-ES" sz="1600" dirty="0"/>
              <a:t>Escalabilidad: Puedes cambiar fácilmente el número de contenedores según necesites.</a:t>
            </a:r>
          </a:p>
          <a:p>
            <a:pPr marL="285750" indent="-285750">
              <a:buFont typeface="Arial" panose="020B0604020202020204" pitchFamily="34" charset="0"/>
              <a:buChar char="•"/>
            </a:pPr>
            <a:r>
              <a:rPr lang="es-ES" sz="1600" dirty="0"/>
              <a:t>Gestión simple: Docker facilita la creación, gestión y ejecución de contenedores.</a:t>
            </a:r>
          </a:p>
        </p:txBody>
      </p:sp>
      <p:sp>
        <p:nvSpPr>
          <p:cNvPr id="9" name="CuadroTexto 8">
            <a:extLst>
              <a:ext uri="{FF2B5EF4-FFF2-40B4-BE49-F238E27FC236}">
                <a16:creationId xmlns:a16="http://schemas.microsoft.com/office/drawing/2014/main" id="{6BCEE574-55B7-480B-D385-965952C43E91}"/>
              </a:ext>
            </a:extLst>
          </p:cNvPr>
          <p:cNvSpPr txBox="1"/>
          <p:nvPr/>
        </p:nvSpPr>
        <p:spPr>
          <a:xfrm>
            <a:off x="6096000" y="3059668"/>
            <a:ext cx="4948518" cy="2862322"/>
          </a:xfrm>
          <a:prstGeom prst="rect">
            <a:avLst/>
          </a:prstGeom>
          <a:noFill/>
        </p:spPr>
        <p:txBody>
          <a:bodyPr wrap="square" rtlCol="0">
            <a:spAutoFit/>
          </a:bodyPr>
          <a:lstStyle/>
          <a:p>
            <a:r>
              <a:rPr lang="es-ES" b="1" dirty="0"/>
              <a:t>Usos</a:t>
            </a:r>
          </a:p>
          <a:p>
            <a:endParaRPr lang="es-ES" dirty="0"/>
          </a:p>
          <a:p>
            <a:pPr marL="285750" indent="-285750">
              <a:buFont typeface="Arial" panose="020B0604020202020204" pitchFamily="34" charset="0"/>
              <a:buChar char="•"/>
            </a:pPr>
            <a:r>
              <a:rPr lang="es-ES" sz="1600" dirty="0"/>
              <a:t>Desarrollo: Ayuda a los programadores a crear entornos de desarrollo consistentes.</a:t>
            </a:r>
          </a:p>
          <a:p>
            <a:pPr marL="285750" indent="-285750">
              <a:buFont typeface="Arial" panose="020B0604020202020204" pitchFamily="34" charset="0"/>
              <a:buChar char="•"/>
            </a:pPr>
            <a:r>
              <a:rPr lang="es-ES" sz="1600" dirty="0"/>
              <a:t>Implementación: Permite desplegar aplicaciones en diferentes lugares fácilmente.</a:t>
            </a:r>
          </a:p>
          <a:p>
            <a:pPr marL="285750" indent="-285750">
              <a:buFont typeface="Arial" panose="020B0604020202020204" pitchFamily="34" charset="0"/>
              <a:buChar char="•"/>
            </a:pPr>
            <a:r>
              <a:rPr lang="es-ES" sz="1600" dirty="0"/>
              <a:t>Pruebas y despliegue continuo: Facilita las pruebas automáticas y las actualizaciones constantes de aplicaciones.</a:t>
            </a:r>
          </a:p>
          <a:p>
            <a:pPr marL="285750" indent="-285750">
              <a:buFont typeface="Arial" panose="020B0604020202020204" pitchFamily="34" charset="0"/>
              <a:buChar char="•"/>
            </a:pPr>
            <a:r>
              <a:rPr lang="es-ES" sz="1600" dirty="0"/>
              <a:t>Microservicios: Es fundamental en arquitecturas de microservicios.</a:t>
            </a:r>
          </a:p>
        </p:txBody>
      </p:sp>
    </p:spTree>
    <p:extLst>
      <p:ext uri="{BB962C8B-B14F-4D97-AF65-F5344CB8AC3E}">
        <p14:creationId xmlns:p14="http://schemas.microsoft.com/office/powerpoint/2010/main" val="276799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54D10-88B6-CCD3-D628-4449E07A2962}"/>
            </a:ext>
          </a:extLst>
        </p:cNvPr>
        <p:cNvGrpSpPr/>
        <p:nvPr/>
      </p:nvGrpSpPr>
      <p:grpSpPr>
        <a:xfrm>
          <a:off x="0" y="0"/>
          <a:ext cx="0" cy="0"/>
          <a:chOff x="0" y="0"/>
          <a:chExt cx="0" cy="0"/>
        </a:xfrm>
      </p:grpSpPr>
      <p:pic>
        <p:nvPicPr>
          <p:cNvPr id="4" name="Imagen 3" descr="Imagen que contiene dibujo, plato&#10;&#10;Descripción generada automáticamente">
            <a:extLst>
              <a:ext uri="{FF2B5EF4-FFF2-40B4-BE49-F238E27FC236}">
                <a16:creationId xmlns:a16="http://schemas.microsoft.com/office/drawing/2014/main" id="{D0C48CDF-2488-28D3-D377-ADE8DF03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72" y="181452"/>
            <a:ext cx="2485043" cy="1146202"/>
          </a:xfrm>
          <a:prstGeom prst="rect">
            <a:avLst/>
          </a:prstGeom>
        </p:spPr>
      </p:pic>
      <p:sp>
        <p:nvSpPr>
          <p:cNvPr id="5" name="CuadroTexto 4">
            <a:extLst>
              <a:ext uri="{FF2B5EF4-FFF2-40B4-BE49-F238E27FC236}">
                <a16:creationId xmlns:a16="http://schemas.microsoft.com/office/drawing/2014/main" id="{CFC178FB-5FFD-8BBF-AFF6-4501190ED4A1}"/>
              </a:ext>
            </a:extLst>
          </p:cNvPr>
          <p:cNvSpPr txBox="1"/>
          <p:nvPr/>
        </p:nvSpPr>
        <p:spPr>
          <a:xfrm>
            <a:off x="2846015" y="431387"/>
            <a:ext cx="1737655" cy="646331"/>
          </a:xfrm>
          <a:prstGeom prst="rect">
            <a:avLst/>
          </a:prstGeom>
          <a:noFill/>
        </p:spPr>
        <p:txBody>
          <a:bodyPr wrap="none" rtlCol="0">
            <a:spAutoFit/>
          </a:bodyPr>
          <a:lstStyle/>
          <a:p>
            <a:r>
              <a:rPr lang="es-ES" b="1" dirty="0">
                <a:solidFill>
                  <a:schemeClr val="tx1">
                    <a:lumMod val="75000"/>
                    <a:lumOff val="25000"/>
                  </a:schemeClr>
                </a:solidFill>
                <a:latin typeface="Avenir LT Std 35 Light"/>
              </a:rPr>
              <a:t>@TechRiders_es</a:t>
            </a:r>
          </a:p>
          <a:p>
            <a:r>
              <a:rPr lang="es-ES" b="1" dirty="0">
                <a:solidFill>
                  <a:schemeClr val="tx1">
                    <a:lumMod val="75000"/>
                    <a:lumOff val="25000"/>
                  </a:schemeClr>
                </a:solidFill>
                <a:latin typeface="Avenir LT Std 35 Light"/>
              </a:rPr>
              <a:t> #TechRiders_es</a:t>
            </a:r>
          </a:p>
        </p:txBody>
      </p:sp>
      <p:sp>
        <p:nvSpPr>
          <p:cNvPr id="2" name="CuadroTexto 1">
            <a:extLst>
              <a:ext uri="{FF2B5EF4-FFF2-40B4-BE49-F238E27FC236}">
                <a16:creationId xmlns:a16="http://schemas.microsoft.com/office/drawing/2014/main" id="{AF225092-F9EF-D774-F9E2-0C49F8E14042}"/>
              </a:ext>
            </a:extLst>
          </p:cNvPr>
          <p:cNvSpPr txBox="1"/>
          <p:nvPr/>
        </p:nvSpPr>
        <p:spPr>
          <a:xfrm>
            <a:off x="5252790" y="400609"/>
            <a:ext cx="5840326" cy="707886"/>
          </a:xfrm>
          <a:prstGeom prst="rect">
            <a:avLst/>
          </a:prstGeom>
          <a:noFill/>
        </p:spPr>
        <p:txBody>
          <a:bodyPr wrap="square" rtlCol="0">
            <a:spAutoFit/>
          </a:bodyPr>
          <a:lstStyle/>
          <a:p>
            <a:r>
              <a:rPr lang="es-ES" sz="4000" dirty="0"/>
              <a:t>Docker vs Virtualización</a:t>
            </a:r>
          </a:p>
        </p:txBody>
      </p:sp>
      <p:pic>
        <p:nvPicPr>
          <p:cNvPr id="10" name="Imagen 9" descr="Interfaz de usuario gráfica&#10;&#10;Descripción generada automáticamente">
            <a:extLst>
              <a:ext uri="{FF2B5EF4-FFF2-40B4-BE49-F238E27FC236}">
                <a16:creationId xmlns:a16="http://schemas.microsoft.com/office/drawing/2014/main" id="{8291F43F-B17D-9160-CC88-A3311C443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206" y="2751789"/>
            <a:ext cx="4964636" cy="2513347"/>
          </a:xfrm>
          <a:prstGeom prst="rect">
            <a:avLst/>
          </a:prstGeom>
        </p:spPr>
      </p:pic>
      <p:sp>
        <p:nvSpPr>
          <p:cNvPr id="11" name="CuadroTexto 10">
            <a:extLst>
              <a:ext uri="{FF2B5EF4-FFF2-40B4-BE49-F238E27FC236}">
                <a16:creationId xmlns:a16="http://schemas.microsoft.com/office/drawing/2014/main" id="{8A904243-1062-2AEC-3DBF-017FD428A592}"/>
              </a:ext>
            </a:extLst>
          </p:cNvPr>
          <p:cNvSpPr txBox="1"/>
          <p:nvPr/>
        </p:nvSpPr>
        <p:spPr>
          <a:xfrm>
            <a:off x="418077" y="1589785"/>
            <a:ext cx="2370832" cy="1938992"/>
          </a:xfrm>
          <a:prstGeom prst="rect">
            <a:avLst/>
          </a:prstGeom>
          <a:noFill/>
        </p:spPr>
        <p:txBody>
          <a:bodyPr wrap="square" rtlCol="0">
            <a:spAutoFit/>
          </a:bodyPr>
          <a:lstStyle/>
          <a:p>
            <a:r>
              <a:rPr lang="es-ES" sz="1200" dirty="0">
                <a:solidFill>
                  <a:srgbClr val="00B050"/>
                </a:solidFill>
              </a:rPr>
              <a:t>Virtualización a nivel de hardware:</a:t>
            </a:r>
          </a:p>
          <a:p>
            <a:pPr marL="171450" indent="-171450">
              <a:buFont typeface="Arial" panose="020B0604020202020204" pitchFamily="34" charset="0"/>
              <a:buChar char="•"/>
            </a:pPr>
            <a:r>
              <a:rPr lang="es-ES" sz="1200" dirty="0"/>
              <a:t>Las </a:t>
            </a:r>
            <a:r>
              <a:rPr lang="es-ES" sz="1200" dirty="0" err="1"/>
              <a:t>VMs</a:t>
            </a:r>
            <a:r>
              <a:rPr lang="es-ES" sz="1200" dirty="0"/>
              <a:t> emulan un hardware completo y pueden ejecutar múltiples sistemas operativos completos en un solo host físico.</a:t>
            </a:r>
          </a:p>
          <a:p>
            <a:pPr marL="171450" indent="-171450">
              <a:buFont typeface="Arial" panose="020B0604020202020204" pitchFamily="34" charset="0"/>
              <a:buChar char="•"/>
            </a:pPr>
            <a:r>
              <a:rPr lang="es-ES" sz="1200" dirty="0"/>
              <a:t>Cada VM incluye su propio sistema operativo, lo que aumenta el consumo de recursos.</a:t>
            </a:r>
          </a:p>
        </p:txBody>
      </p:sp>
      <p:sp>
        <p:nvSpPr>
          <p:cNvPr id="12" name="CuadroTexto 11">
            <a:extLst>
              <a:ext uri="{FF2B5EF4-FFF2-40B4-BE49-F238E27FC236}">
                <a16:creationId xmlns:a16="http://schemas.microsoft.com/office/drawing/2014/main" id="{CDC80A1E-ABF2-A079-D739-E62853D1AD31}"/>
              </a:ext>
            </a:extLst>
          </p:cNvPr>
          <p:cNvSpPr txBox="1"/>
          <p:nvPr/>
        </p:nvSpPr>
        <p:spPr>
          <a:xfrm>
            <a:off x="418077" y="3790909"/>
            <a:ext cx="2370832" cy="2123658"/>
          </a:xfrm>
          <a:prstGeom prst="rect">
            <a:avLst/>
          </a:prstGeom>
          <a:noFill/>
        </p:spPr>
        <p:txBody>
          <a:bodyPr wrap="square" rtlCol="0">
            <a:spAutoFit/>
          </a:bodyPr>
          <a:lstStyle/>
          <a:p>
            <a:r>
              <a:rPr lang="es-ES" sz="1200" dirty="0">
                <a:solidFill>
                  <a:srgbClr val="00B050"/>
                </a:solidFill>
              </a:rPr>
              <a:t>Aislamiento y seguridad:</a:t>
            </a:r>
          </a:p>
          <a:p>
            <a:pPr marL="171450" indent="-171450">
              <a:buFont typeface="Arial" panose="020B0604020202020204" pitchFamily="34" charset="0"/>
              <a:buChar char="•"/>
            </a:pPr>
            <a:r>
              <a:rPr lang="es-ES" sz="1200" dirty="0"/>
              <a:t>Debido a su aislamiento más fuerte, las </a:t>
            </a:r>
            <a:r>
              <a:rPr lang="es-ES" sz="1200" dirty="0" err="1"/>
              <a:t>VMs</a:t>
            </a:r>
            <a:r>
              <a:rPr lang="es-ES" sz="1200" dirty="0"/>
              <a:t> pueden ser más seguras en entornos de múltiples inquilinos, ya que un fallo en una VM no afecta a las demás.</a:t>
            </a:r>
          </a:p>
          <a:p>
            <a:pPr marL="171450" indent="-171450">
              <a:buFont typeface="Arial" panose="020B0604020202020204" pitchFamily="34" charset="0"/>
              <a:buChar char="•"/>
            </a:pPr>
            <a:r>
              <a:rPr lang="es-ES" sz="1200" dirty="0"/>
              <a:t>Las </a:t>
            </a:r>
            <a:r>
              <a:rPr lang="es-ES" sz="1200" dirty="0" err="1"/>
              <a:t>VMs</a:t>
            </a:r>
            <a:r>
              <a:rPr lang="es-ES" sz="1200" dirty="0"/>
              <a:t> son adecuadas para aplicaciones que requieren un alto grado de aislamiento y seguridad.</a:t>
            </a:r>
          </a:p>
        </p:txBody>
      </p:sp>
      <p:sp>
        <p:nvSpPr>
          <p:cNvPr id="13" name="CuadroTexto 12">
            <a:extLst>
              <a:ext uri="{FF2B5EF4-FFF2-40B4-BE49-F238E27FC236}">
                <a16:creationId xmlns:a16="http://schemas.microsoft.com/office/drawing/2014/main" id="{35580F2C-5812-E183-621B-7CFC6894E3CF}"/>
              </a:ext>
            </a:extLst>
          </p:cNvPr>
          <p:cNvSpPr txBox="1"/>
          <p:nvPr/>
        </p:nvSpPr>
        <p:spPr>
          <a:xfrm>
            <a:off x="2788909" y="1233723"/>
            <a:ext cx="2774302" cy="1200329"/>
          </a:xfrm>
          <a:prstGeom prst="rect">
            <a:avLst/>
          </a:prstGeom>
          <a:noFill/>
        </p:spPr>
        <p:txBody>
          <a:bodyPr wrap="square" rtlCol="0">
            <a:spAutoFit/>
          </a:bodyPr>
          <a:lstStyle/>
          <a:p>
            <a:r>
              <a:rPr lang="es-ES" sz="1200" dirty="0">
                <a:solidFill>
                  <a:srgbClr val="00B050"/>
                </a:solidFill>
              </a:rPr>
              <a:t>Uso de recursos:</a:t>
            </a:r>
          </a:p>
          <a:p>
            <a:pPr marL="171450" indent="-171450">
              <a:buFont typeface="Arial" panose="020B0604020202020204" pitchFamily="34" charset="0"/>
              <a:buChar char="•"/>
            </a:pPr>
            <a:r>
              <a:rPr lang="es-ES" sz="1200" dirty="0"/>
              <a:t>Las </a:t>
            </a:r>
            <a:r>
              <a:rPr lang="es-ES" sz="1200" dirty="0" err="1"/>
              <a:t>VMs</a:t>
            </a:r>
            <a:r>
              <a:rPr lang="es-ES" sz="1200" dirty="0"/>
              <a:t> consumen más recursos, como memoria y espacio en disco, en comparación con los contenedores.</a:t>
            </a:r>
          </a:p>
          <a:p>
            <a:pPr marL="171450" indent="-171450">
              <a:buFont typeface="Arial" panose="020B0604020202020204" pitchFamily="34" charset="0"/>
              <a:buChar char="•"/>
            </a:pPr>
            <a:r>
              <a:rPr lang="es-ES" sz="1200" dirty="0"/>
              <a:t>El tiempo de inicio de una VM es más largo que el de un contenedor</a:t>
            </a:r>
          </a:p>
        </p:txBody>
      </p:sp>
      <p:sp>
        <p:nvSpPr>
          <p:cNvPr id="14" name="CuadroTexto 13">
            <a:extLst>
              <a:ext uri="{FF2B5EF4-FFF2-40B4-BE49-F238E27FC236}">
                <a16:creationId xmlns:a16="http://schemas.microsoft.com/office/drawing/2014/main" id="{8774E10E-CECD-30C1-F694-8E97C8E709C0}"/>
              </a:ext>
            </a:extLst>
          </p:cNvPr>
          <p:cNvSpPr txBox="1"/>
          <p:nvPr/>
        </p:nvSpPr>
        <p:spPr>
          <a:xfrm>
            <a:off x="2788909" y="5402609"/>
            <a:ext cx="2774302" cy="1015663"/>
          </a:xfrm>
          <a:prstGeom prst="rect">
            <a:avLst/>
          </a:prstGeom>
          <a:noFill/>
        </p:spPr>
        <p:txBody>
          <a:bodyPr wrap="square" rtlCol="0">
            <a:spAutoFit/>
          </a:bodyPr>
          <a:lstStyle/>
          <a:p>
            <a:r>
              <a:rPr lang="es-ES" sz="1200" dirty="0">
                <a:solidFill>
                  <a:srgbClr val="00B050"/>
                </a:solidFill>
              </a:rPr>
              <a:t>Aplicaciones heredadas:</a:t>
            </a:r>
          </a:p>
          <a:p>
            <a:pPr marL="171450" indent="-171450">
              <a:buFont typeface="Arial" panose="020B0604020202020204" pitchFamily="34" charset="0"/>
              <a:buChar char="•"/>
            </a:pPr>
            <a:r>
              <a:rPr lang="es-ES" sz="1200" dirty="0"/>
              <a:t>Las </a:t>
            </a:r>
            <a:r>
              <a:rPr lang="es-ES" sz="1200" dirty="0" err="1"/>
              <a:t>VMs</a:t>
            </a:r>
            <a:r>
              <a:rPr lang="es-ES" sz="1200" dirty="0"/>
              <a:t> son útiles para ejecutar aplicaciones heredadas que no se pueden modificar fácilmente para ejecutarse en contenedores.</a:t>
            </a:r>
          </a:p>
        </p:txBody>
      </p:sp>
      <p:cxnSp>
        <p:nvCxnSpPr>
          <p:cNvPr id="16" name="Conector recto 15">
            <a:extLst>
              <a:ext uri="{FF2B5EF4-FFF2-40B4-BE49-F238E27FC236}">
                <a16:creationId xmlns:a16="http://schemas.microsoft.com/office/drawing/2014/main" id="{D953C47A-C0C2-F429-0B9B-3F0E9ACDCD14}"/>
              </a:ext>
            </a:extLst>
          </p:cNvPr>
          <p:cNvCxnSpPr/>
          <p:nvPr/>
        </p:nvCxnSpPr>
        <p:spPr>
          <a:xfrm>
            <a:off x="5647434" y="1233723"/>
            <a:ext cx="0" cy="52332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C31D4E7E-D630-A9A3-AD1E-CFE3DDB71584}"/>
              </a:ext>
            </a:extLst>
          </p:cNvPr>
          <p:cNvSpPr txBox="1"/>
          <p:nvPr/>
        </p:nvSpPr>
        <p:spPr>
          <a:xfrm>
            <a:off x="8578149" y="1585386"/>
            <a:ext cx="3555695" cy="1938992"/>
          </a:xfrm>
          <a:prstGeom prst="rect">
            <a:avLst/>
          </a:prstGeom>
          <a:noFill/>
        </p:spPr>
        <p:txBody>
          <a:bodyPr wrap="square" rtlCol="0">
            <a:spAutoFit/>
          </a:bodyPr>
          <a:lstStyle/>
          <a:p>
            <a:r>
              <a:rPr lang="es-ES" sz="1200" dirty="0">
                <a:solidFill>
                  <a:schemeClr val="accent1">
                    <a:lumMod val="75000"/>
                  </a:schemeClr>
                </a:solidFill>
              </a:rPr>
              <a:t>Virtualización a nivel de contenedor:</a:t>
            </a:r>
          </a:p>
          <a:p>
            <a:pPr marL="171450" indent="-171450">
              <a:buFont typeface="Arial" panose="020B0604020202020204" pitchFamily="34" charset="0"/>
              <a:buChar char="•"/>
            </a:pPr>
            <a:r>
              <a:rPr lang="es-ES" sz="1200" dirty="0"/>
              <a:t>Docker utiliza contenedores, que son entornos ligeros y autocontenidos que comparten el mismo sistema operativo host. Cada contenedor se ejecuta en una única instancia del </a:t>
            </a:r>
            <a:r>
              <a:rPr lang="es-ES" sz="1200" dirty="0" err="1"/>
              <a:t>kernel</a:t>
            </a:r>
            <a:r>
              <a:rPr lang="es-ES" sz="1200" dirty="0"/>
              <a:t> del sistema operativo subyacente.</a:t>
            </a:r>
          </a:p>
          <a:p>
            <a:pPr marL="171450" indent="-171450">
              <a:buFont typeface="Arial" panose="020B0604020202020204" pitchFamily="34" charset="0"/>
              <a:buChar char="•"/>
            </a:pPr>
            <a:r>
              <a:rPr lang="es-ES" sz="1200" dirty="0"/>
              <a:t>Los contenedores son más eficientes en términos de recursos en comparación con las </a:t>
            </a:r>
            <a:r>
              <a:rPr lang="es-ES" sz="1200" dirty="0" err="1"/>
              <a:t>VMs</a:t>
            </a:r>
            <a:r>
              <a:rPr lang="es-ES" sz="1200" dirty="0"/>
              <a:t>, ya que no requieren un sistema operativo completo para cada aplicación.</a:t>
            </a:r>
          </a:p>
        </p:txBody>
      </p:sp>
      <p:sp>
        <p:nvSpPr>
          <p:cNvPr id="18" name="CuadroTexto 17">
            <a:extLst>
              <a:ext uri="{FF2B5EF4-FFF2-40B4-BE49-F238E27FC236}">
                <a16:creationId xmlns:a16="http://schemas.microsoft.com/office/drawing/2014/main" id="{87B82D7F-41D1-A2C8-1BF1-738E5D1C52BF}"/>
              </a:ext>
            </a:extLst>
          </p:cNvPr>
          <p:cNvSpPr txBox="1"/>
          <p:nvPr/>
        </p:nvSpPr>
        <p:spPr>
          <a:xfrm>
            <a:off x="8578149" y="3790909"/>
            <a:ext cx="3555695" cy="1384995"/>
          </a:xfrm>
          <a:prstGeom prst="rect">
            <a:avLst/>
          </a:prstGeom>
          <a:noFill/>
        </p:spPr>
        <p:txBody>
          <a:bodyPr wrap="square" rtlCol="0">
            <a:spAutoFit/>
          </a:bodyPr>
          <a:lstStyle/>
          <a:p>
            <a:r>
              <a:rPr lang="es-ES" sz="1200" dirty="0">
                <a:solidFill>
                  <a:schemeClr val="accent1">
                    <a:lumMod val="75000"/>
                  </a:schemeClr>
                </a:solidFill>
              </a:rPr>
              <a:t>Rapidez y eficiencia:</a:t>
            </a:r>
          </a:p>
          <a:p>
            <a:pPr marL="171450" indent="-171450">
              <a:buFont typeface="Arial" panose="020B0604020202020204" pitchFamily="34" charset="0"/>
              <a:buChar char="•"/>
            </a:pPr>
            <a:r>
              <a:rPr lang="es-ES" sz="1200" dirty="0"/>
              <a:t>Los contenedores de Docker inician más rápido y consumen menos recursos que las </a:t>
            </a:r>
            <a:r>
              <a:rPr lang="es-ES" sz="1200" dirty="0" err="1"/>
              <a:t>VMs</a:t>
            </a:r>
            <a:r>
              <a:rPr lang="es-ES" sz="1200" dirty="0"/>
              <a:t>, lo que los hace ideales para implementaciones rápidas y escalabilidad horizontal.</a:t>
            </a:r>
          </a:p>
          <a:p>
            <a:pPr marL="171450" indent="-171450">
              <a:buFont typeface="Arial" panose="020B0604020202020204" pitchFamily="34" charset="0"/>
              <a:buChar char="•"/>
            </a:pPr>
            <a:r>
              <a:rPr lang="es-ES" sz="1200" dirty="0"/>
              <a:t>Docker permite ejecutar múltiples contenedores en un solo host sin un gran impacto en el rendimiento.</a:t>
            </a:r>
          </a:p>
        </p:txBody>
      </p:sp>
      <p:sp>
        <p:nvSpPr>
          <p:cNvPr id="19" name="CuadroTexto 18">
            <a:extLst>
              <a:ext uri="{FF2B5EF4-FFF2-40B4-BE49-F238E27FC236}">
                <a16:creationId xmlns:a16="http://schemas.microsoft.com/office/drawing/2014/main" id="{2FE3B138-34D1-17AC-0594-A4FC3B3CEE4D}"/>
              </a:ext>
            </a:extLst>
          </p:cNvPr>
          <p:cNvSpPr txBox="1"/>
          <p:nvPr/>
        </p:nvSpPr>
        <p:spPr>
          <a:xfrm>
            <a:off x="5776730" y="1141389"/>
            <a:ext cx="2801420" cy="1569660"/>
          </a:xfrm>
          <a:prstGeom prst="rect">
            <a:avLst/>
          </a:prstGeom>
          <a:noFill/>
        </p:spPr>
        <p:txBody>
          <a:bodyPr wrap="square" rtlCol="0">
            <a:spAutoFit/>
          </a:bodyPr>
          <a:lstStyle/>
          <a:p>
            <a:r>
              <a:rPr lang="es-ES" sz="1200" dirty="0">
                <a:solidFill>
                  <a:schemeClr val="accent1">
                    <a:lumMod val="75000"/>
                  </a:schemeClr>
                </a:solidFill>
              </a:rPr>
              <a:t>Portabilidad y consistencia:</a:t>
            </a:r>
          </a:p>
          <a:p>
            <a:pPr marL="171450" indent="-171450">
              <a:buFont typeface="Arial" panose="020B0604020202020204" pitchFamily="34" charset="0"/>
              <a:buChar char="•"/>
            </a:pPr>
            <a:r>
              <a:rPr lang="es-ES" sz="1200" dirty="0"/>
              <a:t>Docker garantiza que una aplicación se comporte de la misma manera en diferentes entornos, lo que simplifica la portabilidad y la consistencia.</a:t>
            </a:r>
          </a:p>
          <a:p>
            <a:pPr marL="171450" indent="-171450">
              <a:buFont typeface="Arial" panose="020B0604020202020204" pitchFamily="34" charset="0"/>
              <a:buChar char="•"/>
            </a:pPr>
            <a:r>
              <a:rPr lang="es-ES" sz="1200" dirty="0"/>
              <a:t>Docker Hub proporciona un repositorio centralizado para compartir y distribuir imágenes de contenedores.</a:t>
            </a:r>
          </a:p>
        </p:txBody>
      </p:sp>
      <p:sp>
        <p:nvSpPr>
          <p:cNvPr id="20" name="CuadroTexto 19">
            <a:extLst>
              <a:ext uri="{FF2B5EF4-FFF2-40B4-BE49-F238E27FC236}">
                <a16:creationId xmlns:a16="http://schemas.microsoft.com/office/drawing/2014/main" id="{DCBA398D-A771-88EE-1577-6BA22EC71537}"/>
              </a:ext>
            </a:extLst>
          </p:cNvPr>
          <p:cNvSpPr txBox="1"/>
          <p:nvPr/>
        </p:nvSpPr>
        <p:spPr>
          <a:xfrm>
            <a:off x="5868972" y="5345180"/>
            <a:ext cx="2801420" cy="1200329"/>
          </a:xfrm>
          <a:prstGeom prst="rect">
            <a:avLst/>
          </a:prstGeom>
          <a:noFill/>
        </p:spPr>
        <p:txBody>
          <a:bodyPr wrap="square" rtlCol="0">
            <a:spAutoFit/>
          </a:bodyPr>
          <a:lstStyle/>
          <a:p>
            <a:r>
              <a:rPr lang="es-ES" sz="1200" dirty="0">
                <a:solidFill>
                  <a:schemeClr val="accent1">
                    <a:lumMod val="75000"/>
                  </a:schemeClr>
                </a:solidFill>
              </a:rPr>
              <a:t>Orquestación:</a:t>
            </a:r>
          </a:p>
          <a:p>
            <a:pPr marL="171450" indent="-171450">
              <a:buFont typeface="Arial" panose="020B0604020202020204" pitchFamily="34" charset="0"/>
              <a:buChar char="•"/>
            </a:pPr>
            <a:r>
              <a:rPr lang="es-ES" sz="1200" dirty="0"/>
              <a:t>Docker se utiliza comúnmente junto con herramientas de orquestación como </a:t>
            </a:r>
            <a:r>
              <a:rPr lang="es-ES" sz="1200" dirty="0" err="1"/>
              <a:t>Kubernetes</a:t>
            </a:r>
            <a:r>
              <a:rPr lang="es-ES" sz="1200" dirty="0"/>
              <a:t> y Docker </a:t>
            </a:r>
            <a:r>
              <a:rPr lang="es-ES" sz="1200" dirty="0" err="1"/>
              <a:t>Swarm</a:t>
            </a:r>
            <a:r>
              <a:rPr lang="es-ES" sz="1200" dirty="0"/>
              <a:t> para gestionar y escalar contenedores en entornos de producción.</a:t>
            </a:r>
          </a:p>
        </p:txBody>
      </p:sp>
    </p:spTree>
    <p:extLst>
      <p:ext uri="{BB962C8B-B14F-4D97-AF65-F5344CB8AC3E}">
        <p14:creationId xmlns:p14="http://schemas.microsoft.com/office/powerpoint/2010/main" val="71396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7"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22C11-5C63-4CE1-E672-469026F3B8CE}"/>
            </a:ext>
          </a:extLst>
        </p:cNvPr>
        <p:cNvGrpSpPr/>
        <p:nvPr/>
      </p:nvGrpSpPr>
      <p:grpSpPr>
        <a:xfrm>
          <a:off x="0" y="0"/>
          <a:ext cx="0" cy="0"/>
          <a:chOff x="0" y="0"/>
          <a:chExt cx="0" cy="0"/>
        </a:xfrm>
      </p:grpSpPr>
      <p:pic>
        <p:nvPicPr>
          <p:cNvPr id="4" name="Imagen 3" descr="Imagen que contiene dibujo, plato&#10;&#10;Descripción generada automáticamente">
            <a:extLst>
              <a:ext uri="{FF2B5EF4-FFF2-40B4-BE49-F238E27FC236}">
                <a16:creationId xmlns:a16="http://schemas.microsoft.com/office/drawing/2014/main" id="{F256FBD2-52D0-A7F4-ACA0-B97DEB9A6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72" y="181452"/>
            <a:ext cx="2485043" cy="1146202"/>
          </a:xfrm>
          <a:prstGeom prst="rect">
            <a:avLst/>
          </a:prstGeom>
        </p:spPr>
      </p:pic>
      <p:sp>
        <p:nvSpPr>
          <p:cNvPr id="5" name="CuadroTexto 4">
            <a:extLst>
              <a:ext uri="{FF2B5EF4-FFF2-40B4-BE49-F238E27FC236}">
                <a16:creationId xmlns:a16="http://schemas.microsoft.com/office/drawing/2014/main" id="{6242E19F-F8A0-6459-0F16-84EB61DD837B}"/>
              </a:ext>
            </a:extLst>
          </p:cNvPr>
          <p:cNvSpPr txBox="1"/>
          <p:nvPr/>
        </p:nvSpPr>
        <p:spPr>
          <a:xfrm>
            <a:off x="2846015" y="431387"/>
            <a:ext cx="1737655" cy="646331"/>
          </a:xfrm>
          <a:prstGeom prst="rect">
            <a:avLst/>
          </a:prstGeom>
          <a:noFill/>
        </p:spPr>
        <p:txBody>
          <a:bodyPr wrap="none" rtlCol="0">
            <a:spAutoFit/>
          </a:bodyPr>
          <a:lstStyle/>
          <a:p>
            <a:r>
              <a:rPr lang="es-ES" b="1" dirty="0">
                <a:solidFill>
                  <a:schemeClr val="tx1">
                    <a:lumMod val="75000"/>
                    <a:lumOff val="25000"/>
                  </a:schemeClr>
                </a:solidFill>
                <a:latin typeface="Avenir LT Std 35 Light"/>
              </a:rPr>
              <a:t>@TechRiders_es</a:t>
            </a:r>
          </a:p>
          <a:p>
            <a:r>
              <a:rPr lang="es-ES" b="1" dirty="0">
                <a:solidFill>
                  <a:schemeClr val="tx1">
                    <a:lumMod val="75000"/>
                    <a:lumOff val="25000"/>
                  </a:schemeClr>
                </a:solidFill>
                <a:latin typeface="Avenir LT Std 35 Light"/>
              </a:rPr>
              <a:t> #TechRiders_es</a:t>
            </a:r>
          </a:p>
        </p:txBody>
      </p:sp>
      <p:sp>
        <p:nvSpPr>
          <p:cNvPr id="2" name="CuadroTexto 1">
            <a:extLst>
              <a:ext uri="{FF2B5EF4-FFF2-40B4-BE49-F238E27FC236}">
                <a16:creationId xmlns:a16="http://schemas.microsoft.com/office/drawing/2014/main" id="{92E50CF1-8BBB-484E-98CE-BCBF3468C09B}"/>
              </a:ext>
            </a:extLst>
          </p:cNvPr>
          <p:cNvSpPr txBox="1"/>
          <p:nvPr/>
        </p:nvSpPr>
        <p:spPr>
          <a:xfrm>
            <a:off x="5252790" y="400609"/>
            <a:ext cx="6219321" cy="707886"/>
          </a:xfrm>
          <a:prstGeom prst="rect">
            <a:avLst/>
          </a:prstGeom>
          <a:noFill/>
        </p:spPr>
        <p:txBody>
          <a:bodyPr wrap="square" rtlCol="0">
            <a:spAutoFit/>
          </a:bodyPr>
          <a:lstStyle/>
          <a:p>
            <a:r>
              <a:rPr lang="es-ES" sz="4000" dirty="0"/>
              <a:t>Conceptos Básicos de Docker</a:t>
            </a:r>
          </a:p>
        </p:txBody>
      </p:sp>
      <p:sp>
        <p:nvSpPr>
          <p:cNvPr id="7" name="CuadroTexto 6">
            <a:extLst>
              <a:ext uri="{FF2B5EF4-FFF2-40B4-BE49-F238E27FC236}">
                <a16:creationId xmlns:a16="http://schemas.microsoft.com/office/drawing/2014/main" id="{A095E3FF-52CB-BC10-7CAA-1938DE4D0FDB}"/>
              </a:ext>
            </a:extLst>
          </p:cNvPr>
          <p:cNvSpPr txBox="1"/>
          <p:nvPr/>
        </p:nvSpPr>
        <p:spPr>
          <a:xfrm>
            <a:off x="529388" y="1473868"/>
            <a:ext cx="10888579" cy="4801314"/>
          </a:xfrm>
          <a:prstGeom prst="rect">
            <a:avLst/>
          </a:prstGeom>
          <a:noFill/>
        </p:spPr>
        <p:txBody>
          <a:bodyPr wrap="square" rtlCol="0">
            <a:spAutoFit/>
          </a:bodyPr>
          <a:lstStyle/>
          <a:p>
            <a:r>
              <a:rPr lang="es-ES" dirty="0"/>
              <a:t>Imágenes y contenedores.</a:t>
            </a:r>
          </a:p>
          <a:p>
            <a:pPr marL="285750" indent="-285750">
              <a:buFont typeface="Arial" panose="020B0604020202020204" pitchFamily="34" charset="0"/>
              <a:buChar char="•"/>
            </a:pPr>
            <a:r>
              <a:rPr lang="es-ES" dirty="0"/>
              <a:t>Una "imagen" es una plantilla que contiene un sistema de archivos con todo lo necesario para ejecutar una aplicación, incluyendo código, bibliotecas y configuraciones. Las imágenes son de solo lectura y se utilizan para crear "contenedores".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Un "contenedor" es una instancia en tiempo de ejecución de una imagen. Los contenedores son entornos aislados que comparten el mismo </a:t>
            </a:r>
            <a:r>
              <a:rPr lang="es-ES" dirty="0" err="1"/>
              <a:t>kernel</a:t>
            </a:r>
            <a:r>
              <a:rPr lang="es-ES" dirty="0"/>
              <a:t> del sistema operativo subyacente, pero tienen su propio sistema de archivos y procesos. Los contenedores son ligeros y rápidos de crear y destruir.</a:t>
            </a:r>
          </a:p>
          <a:p>
            <a:endParaRPr lang="es-ES" dirty="0"/>
          </a:p>
          <a:p>
            <a:r>
              <a:rPr lang="es-ES" dirty="0"/>
              <a:t>Docker Hub y repositorios de imágenes o </a:t>
            </a:r>
            <a:r>
              <a:rPr lang="es-ES" dirty="0" err="1"/>
              <a:t>registry</a:t>
            </a:r>
            <a:r>
              <a:rPr lang="es-ES" dirty="0"/>
              <a:t>. Docker Hub es un registro público de imágenes de Docker que los desarrolladores pueden usar. Docker Hub alberga miles de imágenes predefinidas que se pueden usar como base para crear contenedores personalizados.</a:t>
            </a:r>
          </a:p>
          <a:p>
            <a:endParaRPr lang="es-ES" dirty="0"/>
          </a:p>
          <a:p>
            <a:r>
              <a:rPr lang="es-ES" dirty="0"/>
              <a:t>Comandos esenciales de Docker (</a:t>
            </a:r>
            <a:r>
              <a:rPr lang="es-ES" dirty="0" err="1"/>
              <a:t>docker</a:t>
            </a:r>
            <a:r>
              <a:rPr lang="es-ES" dirty="0"/>
              <a:t> run, </a:t>
            </a:r>
            <a:r>
              <a:rPr lang="es-ES" dirty="0" err="1"/>
              <a:t>docker</a:t>
            </a:r>
            <a:r>
              <a:rPr lang="es-ES" dirty="0"/>
              <a:t> </a:t>
            </a:r>
            <a:r>
              <a:rPr lang="es-ES" dirty="0" err="1"/>
              <a:t>build</a:t>
            </a:r>
            <a:r>
              <a:rPr lang="es-ES" dirty="0"/>
              <a:t>, </a:t>
            </a:r>
            <a:r>
              <a:rPr lang="es-ES" dirty="0" err="1"/>
              <a:t>docker</a:t>
            </a:r>
            <a:r>
              <a:rPr lang="es-ES" dirty="0"/>
              <a:t> </a:t>
            </a:r>
            <a:r>
              <a:rPr lang="es-ES" dirty="0" err="1"/>
              <a:t>ps</a:t>
            </a:r>
            <a:r>
              <a:rPr lang="es-ES" dirty="0"/>
              <a:t>, etc.). </a:t>
            </a:r>
            <a:r>
              <a:rPr lang="es-ES" dirty="0" err="1"/>
              <a:t>docker</a:t>
            </a:r>
            <a:r>
              <a:rPr lang="es-ES" dirty="0"/>
              <a:t> run: Para crear y ejecutar un contenedor a partir de una imagen. </a:t>
            </a:r>
            <a:r>
              <a:rPr lang="es-ES" dirty="0" err="1"/>
              <a:t>docker</a:t>
            </a:r>
            <a:r>
              <a:rPr lang="es-ES" dirty="0"/>
              <a:t> </a:t>
            </a:r>
            <a:r>
              <a:rPr lang="es-ES" dirty="0" err="1"/>
              <a:t>build</a:t>
            </a:r>
            <a:r>
              <a:rPr lang="es-ES" dirty="0"/>
              <a:t>: Para crear una nueva imagen a partir de un </a:t>
            </a:r>
            <a:r>
              <a:rPr lang="es-ES" dirty="0" err="1"/>
              <a:t>Dockerfile</a:t>
            </a:r>
            <a:r>
              <a:rPr lang="es-ES" dirty="0"/>
              <a:t>. </a:t>
            </a:r>
            <a:r>
              <a:rPr lang="es-ES" dirty="0" err="1"/>
              <a:t>docker</a:t>
            </a:r>
            <a:r>
              <a:rPr lang="es-ES" dirty="0"/>
              <a:t> </a:t>
            </a:r>
            <a:r>
              <a:rPr lang="es-ES" dirty="0" err="1"/>
              <a:t>ps</a:t>
            </a:r>
            <a:r>
              <a:rPr lang="es-ES" dirty="0"/>
              <a:t>: Para listar los contenedores en ejecución. </a:t>
            </a:r>
            <a:r>
              <a:rPr lang="es-ES" dirty="0" err="1"/>
              <a:t>docker</a:t>
            </a:r>
            <a:r>
              <a:rPr lang="es-ES" dirty="0"/>
              <a:t> stop y </a:t>
            </a:r>
            <a:r>
              <a:rPr lang="es-ES" dirty="0" err="1"/>
              <a:t>docker</a:t>
            </a:r>
            <a:r>
              <a:rPr lang="es-ES" dirty="0"/>
              <a:t> </a:t>
            </a:r>
            <a:r>
              <a:rPr lang="es-ES" dirty="0" err="1"/>
              <a:t>rm</a:t>
            </a:r>
            <a:r>
              <a:rPr lang="es-ES" dirty="0"/>
              <a:t>: Para detener y eliminar contenedores. </a:t>
            </a:r>
            <a:r>
              <a:rPr lang="es-ES" dirty="0" err="1"/>
              <a:t>docker</a:t>
            </a:r>
            <a:r>
              <a:rPr lang="es-ES" dirty="0"/>
              <a:t> </a:t>
            </a:r>
            <a:r>
              <a:rPr lang="es-ES" dirty="0" err="1"/>
              <a:t>images</a:t>
            </a:r>
            <a:r>
              <a:rPr lang="es-ES" dirty="0"/>
              <a:t>: Para listar las imágenes disponibles localmente.</a:t>
            </a:r>
          </a:p>
        </p:txBody>
      </p:sp>
    </p:spTree>
    <p:extLst>
      <p:ext uri="{BB962C8B-B14F-4D97-AF65-F5344CB8AC3E}">
        <p14:creationId xmlns:p14="http://schemas.microsoft.com/office/powerpoint/2010/main" val="69897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5175B-3586-D2EE-3208-FBF8386D8C97}"/>
            </a:ext>
          </a:extLst>
        </p:cNvPr>
        <p:cNvGrpSpPr/>
        <p:nvPr/>
      </p:nvGrpSpPr>
      <p:grpSpPr>
        <a:xfrm>
          <a:off x="0" y="0"/>
          <a:ext cx="0" cy="0"/>
          <a:chOff x="0" y="0"/>
          <a:chExt cx="0" cy="0"/>
        </a:xfrm>
      </p:grpSpPr>
      <p:pic>
        <p:nvPicPr>
          <p:cNvPr id="4" name="Imagen 3" descr="Imagen que contiene dibujo, plato&#10;&#10;Descripción generada automáticamente">
            <a:extLst>
              <a:ext uri="{FF2B5EF4-FFF2-40B4-BE49-F238E27FC236}">
                <a16:creationId xmlns:a16="http://schemas.microsoft.com/office/drawing/2014/main" id="{2B305A47-DC4B-9732-E475-1EAB67010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72" y="181452"/>
            <a:ext cx="2485043" cy="1146202"/>
          </a:xfrm>
          <a:prstGeom prst="rect">
            <a:avLst/>
          </a:prstGeom>
        </p:spPr>
      </p:pic>
      <p:sp>
        <p:nvSpPr>
          <p:cNvPr id="5" name="CuadroTexto 4">
            <a:extLst>
              <a:ext uri="{FF2B5EF4-FFF2-40B4-BE49-F238E27FC236}">
                <a16:creationId xmlns:a16="http://schemas.microsoft.com/office/drawing/2014/main" id="{6A0EF0B0-E172-4C38-B938-8BE1E9980E45}"/>
              </a:ext>
            </a:extLst>
          </p:cNvPr>
          <p:cNvSpPr txBox="1"/>
          <p:nvPr/>
        </p:nvSpPr>
        <p:spPr>
          <a:xfrm>
            <a:off x="2846015" y="431387"/>
            <a:ext cx="1737655" cy="646331"/>
          </a:xfrm>
          <a:prstGeom prst="rect">
            <a:avLst/>
          </a:prstGeom>
          <a:noFill/>
        </p:spPr>
        <p:txBody>
          <a:bodyPr wrap="none" rtlCol="0">
            <a:spAutoFit/>
          </a:bodyPr>
          <a:lstStyle/>
          <a:p>
            <a:r>
              <a:rPr lang="es-ES" b="1" dirty="0">
                <a:solidFill>
                  <a:schemeClr val="tx1">
                    <a:lumMod val="75000"/>
                    <a:lumOff val="25000"/>
                  </a:schemeClr>
                </a:solidFill>
                <a:latin typeface="Avenir LT Std 35 Light"/>
              </a:rPr>
              <a:t>@TechRiders_es</a:t>
            </a:r>
          </a:p>
          <a:p>
            <a:r>
              <a:rPr lang="es-ES" b="1" dirty="0">
                <a:solidFill>
                  <a:schemeClr val="tx1">
                    <a:lumMod val="75000"/>
                    <a:lumOff val="25000"/>
                  </a:schemeClr>
                </a:solidFill>
                <a:latin typeface="Avenir LT Std 35 Light"/>
              </a:rPr>
              <a:t> #TechRiders_es</a:t>
            </a:r>
          </a:p>
        </p:txBody>
      </p:sp>
      <p:sp>
        <p:nvSpPr>
          <p:cNvPr id="2" name="CuadroTexto 1">
            <a:extLst>
              <a:ext uri="{FF2B5EF4-FFF2-40B4-BE49-F238E27FC236}">
                <a16:creationId xmlns:a16="http://schemas.microsoft.com/office/drawing/2014/main" id="{C72518AD-0563-28FD-576E-56B667ABDA76}"/>
              </a:ext>
            </a:extLst>
          </p:cNvPr>
          <p:cNvSpPr txBox="1"/>
          <p:nvPr/>
        </p:nvSpPr>
        <p:spPr>
          <a:xfrm>
            <a:off x="5252790" y="400609"/>
            <a:ext cx="6219321" cy="707886"/>
          </a:xfrm>
          <a:prstGeom prst="rect">
            <a:avLst/>
          </a:prstGeom>
          <a:noFill/>
        </p:spPr>
        <p:txBody>
          <a:bodyPr wrap="square" rtlCol="0">
            <a:spAutoFit/>
          </a:bodyPr>
          <a:lstStyle/>
          <a:p>
            <a:r>
              <a:rPr lang="es-ES" sz="4000" dirty="0"/>
              <a:t>Conceptos Básicos de Docker</a:t>
            </a:r>
          </a:p>
        </p:txBody>
      </p:sp>
      <p:sp>
        <p:nvSpPr>
          <p:cNvPr id="7" name="CuadroTexto 6">
            <a:extLst>
              <a:ext uri="{FF2B5EF4-FFF2-40B4-BE49-F238E27FC236}">
                <a16:creationId xmlns:a16="http://schemas.microsoft.com/office/drawing/2014/main" id="{93E8E5C2-4BDC-60AD-C209-735E379CD820}"/>
              </a:ext>
            </a:extLst>
          </p:cNvPr>
          <p:cNvSpPr txBox="1"/>
          <p:nvPr/>
        </p:nvSpPr>
        <p:spPr>
          <a:xfrm>
            <a:off x="651710" y="2701090"/>
            <a:ext cx="10888579" cy="1169551"/>
          </a:xfrm>
          <a:prstGeom prst="rect">
            <a:avLst/>
          </a:prstGeom>
          <a:noFill/>
        </p:spPr>
        <p:txBody>
          <a:bodyPr wrap="square" rtlCol="0">
            <a:spAutoFit/>
          </a:bodyPr>
          <a:lstStyle/>
          <a:p>
            <a:r>
              <a:rPr lang="es-ES" sz="1400" dirty="0" err="1"/>
              <a:t>docker</a:t>
            </a:r>
            <a:r>
              <a:rPr lang="es-ES" sz="1400" dirty="0"/>
              <a:t> run -e "ACCEPT_EULA=Y" -e "MSSQL_SA_PASSWORD=</a:t>
            </a:r>
            <a:r>
              <a:rPr lang="es-ES" sz="1400" dirty="0" err="1"/>
              <a:t>yourStrong</a:t>
            </a:r>
            <a:r>
              <a:rPr lang="es-ES" sz="1400" dirty="0"/>
              <a:t>(!)</a:t>
            </a:r>
            <a:r>
              <a:rPr lang="es-ES" sz="1400" dirty="0" err="1"/>
              <a:t>Password</a:t>
            </a:r>
            <a:r>
              <a:rPr lang="es-ES" sz="1400" dirty="0"/>
              <a:t>" -p 1434:1433 -d mcr.microsoft.com/</a:t>
            </a:r>
            <a:r>
              <a:rPr lang="es-ES" sz="1400" dirty="0" err="1"/>
              <a:t>mssql</a:t>
            </a:r>
            <a:r>
              <a:rPr lang="es-ES" sz="1400" dirty="0"/>
              <a:t>/server:2022-latest</a:t>
            </a:r>
          </a:p>
          <a:p>
            <a:endParaRPr lang="es-ES" sz="1400" dirty="0"/>
          </a:p>
          <a:p>
            <a:r>
              <a:rPr lang="es-ES" sz="1400" dirty="0" err="1"/>
              <a:t>docker</a:t>
            </a:r>
            <a:r>
              <a:rPr lang="es-ES" sz="1400" dirty="0"/>
              <a:t> run -e "ACCEPT_EULA=Y" -e "MSSQL_SA_PASSWORD=</a:t>
            </a:r>
            <a:r>
              <a:rPr lang="es-ES" sz="1400" dirty="0" err="1"/>
              <a:t>yourStrong</a:t>
            </a:r>
            <a:r>
              <a:rPr lang="es-ES" sz="1400" dirty="0"/>
              <a:t>(!)</a:t>
            </a:r>
            <a:r>
              <a:rPr lang="es-ES" sz="1400" dirty="0" err="1"/>
              <a:t>Password</a:t>
            </a:r>
            <a:r>
              <a:rPr lang="es-ES" sz="1400" dirty="0"/>
              <a:t>" -p 1435:1433 -d mcr.microsoft.com/</a:t>
            </a:r>
            <a:r>
              <a:rPr lang="es-ES" sz="1400" dirty="0" err="1"/>
              <a:t>mssql</a:t>
            </a:r>
            <a:r>
              <a:rPr lang="es-ES" sz="1400" dirty="0"/>
              <a:t>/server:2019-latest</a:t>
            </a:r>
          </a:p>
          <a:p>
            <a:endParaRPr lang="es-ES" sz="1400" dirty="0"/>
          </a:p>
          <a:p>
            <a:r>
              <a:rPr lang="es-ES" sz="1400" dirty="0" err="1"/>
              <a:t>docker</a:t>
            </a:r>
            <a:r>
              <a:rPr lang="es-ES" sz="1400" dirty="0"/>
              <a:t> run -e "ACCEPT_EULA=Y" -e "MSSQL_SA_PASSWORD=</a:t>
            </a:r>
            <a:r>
              <a:rPr lang="es-ES" sz="1400" dirty="0" err="1"/>
              <a:t>yourStrong</a:t>
            </a:r>
            <a:r>
              <a:rPr lang="es-ES" sz="1400" dirty="0"/>
              <a:t>(!)</a:t>
            </a:r>
            <a:r>
              <a:rPr lang="es-ES" sz="1400" dirty="0" err="1"/>
              <a:t>Password</a:t>
            </a:r>
            <a:r>
              <a:rPr lang="es-ES" sz="1400" dirty="0"/>
              <a:t>" -p 1436:1433 -d mcr.microsoft.com/</a:t>
            </a:r>
            <a:r>
              <a:rPr lang="es-ES" sz="1400" dirty="0" err="1"/>
              <a:t>mssql</a:t>
            </a:r>
            <a:r>
              <a:rPr lang="es-ES" sz="1400" dirty="0"/>
              <a:t>/server:2017-latest</a:t>
            </a:r>
          </a:p>
        </p:txBody>
      </p:sp>
      <p:sp>
        <p:nvSpPr>
          <p:cNvPr id="3" name="CuadroTexto 2">
            <a:extLst>
              <a:ext uri="{FF2B5EF4-FFF2-40B4-BE49-F238E27FC236}">
                <a16:creationId xmlns:a16="http://schemas.microsoft.com/office/drawing/2014/main" id="{F75EBAB8-5C06-7AE7-ACC1-035F299ECD8A}"/>
              </a:ext>
            </a:extLst>
          </p:cNvPr>
          <p:cNvSpPr txBox="1"/>
          <p:nvPr/>
        </p:nvSpPr>
        <p:spPr>
          <a:xfrm>
            <a:off x="6045868" y="6166184"/>
            <a:ext cx="5834482" cy="369332"/>
          </a:xfrm>
          <a:prstGeom prst="rect">
            <a:avLst/>
          </a:prstGeom>
          <a:noFill/>
        </p:spPr>
        <p:txBody>
          <a:bodyPr wrap="none" rtlCol="0">
            <a:spAutoFit/>
          </a:bodyPr>
          <a:lstStyle/>
          <a:p>
            <a:r>
              <a:rPr lang="es-ES" dirty="0"/>
              <a:t>https://docs.docker.com/get-started/docker_cheatsheet.pdf</a:t>
            </a:r>
          </a:p>
        </p:txBody>
      </p:sp>
    </p:spTree>
    <p:extLst>
      <p:ext uri="{BB962C8B-B14F-4D97-AF65-F5344CB8AC3E}">
        <p14:creationId xmlns:p14="http://schemas.microsoft.com/office/powerpoint/2010/main" val="3305674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C982B-BD35-3CC2-CDF9-45BCC70262D7}"/>
            </a:ext>
          </a:extLst>
        </p:cNvPr>
        <p:cNvGrpSpPr/>
        <p:nvPr/>
      </p:nvGrpSpPr>
      <p:grpSpPr>
        <a:xfrm>
          <a:off x="0" y="0"/>
          <a:ext cx="0" cy="0"/>
          <a:chOff x="0" y="0"/>
          <a:chExt cx="0" cy="0"/>
        </a:xfrm>
      </p:grpSpPr>
      <p:pic>
        <p:nvPicPr>
          <p:cNvPr id="4" name="Imagen 3" descr="Imagen que contiene dibujo, plato&#10;&#10;Descripción generada automáticamente">
            <a:extLst>
              <a:ext uri="{FF2B5EF4-FFF2-40B4-BE49-F238E27FC236}">
                <a16:creationId xmlns:a16="http://schemas.microsoft.com/office/drawing/2014/main" id="{E1E6F9EB-C4A0-0650-554C-ACD5AE030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72" y="181452"/>
            <a:ext cx="2485043" cy="1146202"/>
          </a:xfrm>
          <a:prstGeom prst="rect">
            <a:avLst/>
          </a:prstGeom>
        </p:spPr>
      </p:pic>
      <p:sp>
        <p:nvSpPr>
          <p:cNvPr id="5" name="CuadroTexto 4">
            <a:extLst>
              <a:ext uri="{FF2B5EF4-FFF2-40B4-BE49-F238E27FC236}">
                <a16:creationId xmlns:a16="http://schemas.microsoft.com/office/drawing/2014/main" id="{6536F88D-3F79-C338-F9AF-D061BA152D43}"/>
              </a:ext>
            </a:extLst>
          </p:cNvPr>
          <p:cNvSpPr txBox="1"/>
          <p:nvPr/>
        </p:nvSpPr>
        <p:spPr>
          <a:xfrm>
            <a:off x="2846015" y="431387"/>
            <a:ext cx="1737655" cy="646331"/>
          </a:xfrm>
          <a:prstGeom prst="rect">
            <a:avLst/>
          </a:prstGeom>
          <a:noFill/>
        </p:spPr>
        <p:txBody>
          <a:bodyPr wrap="none" rtlCol="0">
            <a:spAutoFit/>
          </a:bodyPr>
          <a:lstStyle/>
          <a:p>
            <a:r>
              <a:rPr lang="es-ES" b="1" dirty="0">
                <a:solidFill>
                  <a:schemeClr val="tx1">
                    <a:lumMod val="75000"/>
                    <a:lumOff val="25000"/>
                  </a:schemeClr>
                </a:solidFill>
                <a:latin typeface="Avenir LT Std 35 Light"/>
              </a:rPr>
              <a:t>@TechRiders_es</a:t>
            </a:r>
          </a:p>
          <a:p>
            <a:r>
              <a:rPr lang="es-ES" b="1" dirty="0">
                <a:solidFill>
                  <a:schemeClr val="tx1">
                    <a:lumMod val="75000"/>
                    <a:lumOff val="25000"/>
                  </a:schemeClr>
                </a:solidFill>
                <a:latin typeface="Avenir LT Std 35 Light"/>
              </a:rPr>
              <a:t> #TechRiders_es</a:t>
            </a:r>
          </a:p>
        </p:txBody>
      </p:sp>
      <p:sp>
        <p:nvSpPr>
          <p:cNvPr id="2" name="CuadroTexto 1">
            <a:extLst>
              <a:ext uri="{FF2B5EF4-FFF2-40B4-BE49-F238E27FC236}">
                <a16:creationId xmlns:a16="http://schemas.microsoft.com/office/drawing/2014/main" id="{9E96BE33-57E9-D979-448F-EFBC400FDAA0}"/>
              </a:ext>
            </a:extLst>
          </p:cNvPr>
          <p:cNvSpPr txBox="1"/>
          <p:nvPr/>
        </p:nvSpPr>
        <p:spPr>
          <a:xfrm>
            <a:off x="5252790" y="400609"/>
            <a:ext cx="6219321" cy="707886"/>
          </a:xfrm>
          <a:prstGeom prst="rect">
            <a:avLst/>
          </a:prstGeom>
          <a:noFill/>
        </p:spPr>
        <p:txBody>
          <a:bodyPr wrap="square" rtlCol="0">
            <a:spAutoFit/>
          </a:bodyPr>
          <a:lstStyle/>
          <a:p>
            <a:r>
              <a:rPr lang="es-ES" sz="4000" dirty="0"/>
              <a:t>Creación de Contenedores</a:t>
            </a:r>
          </a:p>
        </p:txBody>
      </p:sp>
      <p:sp>
        <p:nvSpPr>
          <p:cNvPr id="9" name="CuadroTexto 8">
            <a:extLst>
              <a:ext uri="{FF2B5EF4-FFF2-40B4-BE49-F238E27FC236}">
                <a16:creationId xmlns:a16="http://schemas.microsoft.com/office/drawing/2014/main" id="{AA15B8FB-F747-3251-156F-538384B557E5}"/>
              </a:ext>
            </a:extLst>
          </p:cNvPr>
          <p:cNvSpPr txBox="1"/>
          <p:nvPr/>
        </p:nvSpPr>
        <p:spPr>
          <a:xfrm>
            <a:off x="264695" y="1358430"/>
            <a:ext cx="11682663" cy="5078313"/>
          </a:xfrm>
          <a:prstGeom prst="rect">
            <a:avLst/>
          </a:prstGeom>
          <a:noFill/>
        </p:spPr>
        <p:txBody>
          <a:bodyPr wrap="square" rtlCol="0">
            <a:spAutoFit/>
          </a:bodyPr>
          <a:lstStyle/>
          <a:p>
            <a:r>
              <a:rPr lang="es-ES" sz="1400" dirty="0" err="1"/>
              <a:t>Dockerfile</a:t>
            </a:r>
            <a:r>
              <a:rPr lang="es-ES" sz="1400" dirty="0"/>
              <a:t>: archivo de texto plano que contiene instrucciones y comandos para construir una imagen de Docker de manera automatizada.</a:t>
            </a:r>
          </a:p>
          <a:p>
            <a:endParaRPr lang="es-ES" sz="1600" dirty="0"/>
          </a:p>
          <a:p>
            <a:r>
              <a:rPr lang="es-ES" sz="1400" dirty="0"/>
              <a:t>Instrucciones: FROM, RUN, COPY, EXPOSE, CMD, entre otros.</a:t>
            </a:r>
          </a:p>
          <a:p>
            <a:endParaRPr lang="es-ES" sz="1400" dirty="0"/>
          </a:p>
          <a:p>
            <a:r>
              <a:rPr lang="es-ES" sz="1400" dirty="0"/>
              <a:t>Capas: Cada instrucción en un </a:t>
            </a:r>
            <a:r>
              <a:rPr lang="es-ES" sz="1400" dirty="0" err="1"/>
              <a:t>Dockerfile</a:t>
            </a:r>
            <a:r>
              <a:rPr lang="es-ES" sz="1400" dirty="0"/>
              <a:t> crea una nueva capa en la imagen resultante. Las capas permiten la reutilización de capas comunes entre imágenes, lo que ahorra espacio de almacenamiento.</a:t>
            </a:r>
          </a:p>
          <a:p>
            <a:endParaRPr lang="es-ES" sz="1400" dirty="0"/>
          </a:p>
          <a:p>
            <a:r>
              <a:rPr lang="es-ES" sz="1400" dirty="0"/>
              <a:t>FROM: La primera instrucción en un </a:t>
            </a:r>
            <a:r>
              <a:rPr lang="es-ES" sz="1400" dirty="0" err="1"/>
              <a:t>Dockerfile</a:t>
            </a:r>
            <a:r>
              <a:rPr lang="es-ES" sz="1400" dirty="0"/>
              <a:t> debe ser FROM, que especifica la imagen base a partir de la cual se construirá la nueva imagen. Por ejemplo, FROM ubuntu:20.04 indica que se utilizará la imagen base de Ubuntu 20.04 como punto de partida.</a:t>
            </a:r>
          </a:p>
          <a:p>
            <a:endParaRPr lang="es-ES" sz="1400" dirty="0"/>
          </a:p>
          <a:p>
            <a:r>
              <a:rPr lang="es-ES" sz="1400" dirty="0"/>
              <a:t>RUN: La instrucción RUN se utiliza para ejecutar comandos dentro del contenedor durante el proceso de construcción. Estos comandos pueden incluir la instalación de paquetes, la descarga de dependencias o la compilación de código.</a:t>
            </a:r>
          </a:p>
          <a:p>
            <a:endParaRPr lang="es-ES" sz="1400" dirty="0"/>
          </a:p>
          <a:p>
            <a:r>
              <a:rPr lang="es-ES" sz="1400" dirty="0"/>
              <a:t>COPY y ADD: Estas instrucciones permiten copiar archivos y directorios desde el sistema de archivos local del host al sistema de archivos del contenedor. COPY se utiliza principalmente para copiar archivos locales al contenedor, mientras que ADD puede realizar tareas adicionales, como descomprimir archivos.</a:t>
            </a:r>
          </a:p>
          <a:p>
            <a:endParaRPr lang="es-ES" sz="1400" dirty="0"/>
          </a:p>
          <a:p>
            <a:r>
              <a:rPr lang="es-ES" sz="1400" dirty="0"/>
              <a:t>EXPOSE: La instrucción EXPOSE se utiliza para especificar los puertos en los que el contenedor escuchará las conexiones. Sin embargo, esta instrucción no publica automáticamente los puertos en el host, es simplemente una documentación de la intención del contenedor.</a:t>
            </a:r>
          </a:p>
          <a:p>
            <a:endParaRPr lang="es-ES" sz="1400" dirty="0"/>
          </a:p>
          <a:p>
            <a:r>
              <a:rPr lang="es-ES" sz="1400" dirty="0"/>
              <a:t>CMD y ENTRYPOINT: Indican el comando que se ejecutará cuando se inicie un contenedor. CMD se utiliza ejecutar un comando que se puede sobrescribir cuando se ejecuta el contenedor, mientras que ENTRYPOINT define un comando que no se puede sobrescribir.</a:t>
            </a:r>
          </a:p>
          <a:p>
            <a:endParaRPr lang="es-ES" sz="1400" dirty="0"/>
          </a:p>
          <a:p>
            <a:r>
              <a:rPr lang="es-ES" sz="1400" dirty="0"/>
              <a:t>Variables de entorno: Se pueden definir variables de entorno dentro del </a:t>
            </a:r>
            <a:r>
              <a:rPr lang="es-ES" sz="1400" dirty="0" err="1"/>
              <a:t>Dockerfile</a:t>
            </a:r>
            <a:r>
              <a:rPr lang="es-ES" sz="1400" dirty="0"/>
              <a:t> para configurar el entorno de ejecución de la aplicación en el contenedor.</a:t>
            </a:r>
          </a:p>
        </p:txBody>
      </p:sp>
    </p:spTree>
    <p:extLst>
      <p:ext uri="{BB962C8B-B14F-4D97-AF65-F5344CB8AC3E}">
        <p14:creationId xmlns:p14="http://schemas.microsoft.com/office/powerpoint/2010/main" val="255672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FB451-99DC-FFAF-05CA-4E5A8B21A59A}"/>
            </a:ext>
          </a:extLst>
        </p:cNvPr>
        <p:cNvGrpSpPr/>
        <p:nvPr/>
      </p:nvGrpSpPr>
      <p:grpSpPr>
        <a:xfrm>
          <a:off x="0" y="0"/>
          <a:ext cx="0" cy="0"/>
          <a:chOff x="0" y="0"/>
          <a:chExt cx="0" cy="0"/>
        </a:xfrm>
      </p:grpSpPr>
      <p:pic>
        <p:nvPicPr>
          <p:cNvPr id="4" name="Imagen 3" descr="Imagen que contiene dibujo, plato&#10;&#10;Descripción generada automáticamente">
            <a:extLst>
              <a:ext uri="{FF2B5EF4-FFF2-40B4-BE49-F238E27FC236}">
                <a16:creationId xmlns:a16="http://schemas.microsoft.com/office/drawing/2014/main" id="{C483C896-E73A-5B8F-8A83-D6C3D76AA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72" y="181452"/>
            <a:ext cx="2485043" cy="1146202"/>
          </a:xfrm>
          <a:prstGeom prst="rect">
            <a:avLst/>
          </a:prstGeom>
        </p:spPr>
      </p:pic>
      <p:sp>
        <p:nvSpPr>
          <p:cNvPr id="5" name="CuadroTexto 4">
            <a:extLst>
              <a:ext uri="{FF2B5EF4-FFF2-40B4-BE49-F238E27FC236}">
                <a16:creationId xmlns:a16="http://schemas.microsoft.com/office/drawing/2014/main" id="{109E0E23-EABF-F848-8EE7-650A9BAFBA59}"/>
              </a:ext>
            </a:extLst>
          </p:cNvPr>
          <p:cNvSpPr txBox="1"/>
          <p:nvPr/>
        </p:nvSpPr>
        <p:spPr>
          <a:xfrm>
            <a:off x="2846015" y="431387"/>
            <a:ext cx="1737655" cy="646331"/>
          </a:xfrm>
          <a:prstGeom prst="rect">
            <a:avLst/>
          </a:prstGeom>
          <a:noFill/>
        </p:spPr>
        <p:txBody>
          <a:bodyPr wrap="none" rtlCol="0">
            <a:spAutoFit/>
          </a:bodyPr>
          <a:lstStyle/>
          <a:p>
            <a:r>
              <a:rPr lang="es-ES" b="1" dirty="0">
                <a:solidFill>
                  <a:schemeClr val="tx1">
                    <a:lumMod val="75000"/>
                    <a:lumOff val="25000"/>
                  </a:schemeClr>
                </a:solidFill>
                <a:latin typeface="Avenir LT Std 35 Light"/>
              </a:rPr>
              <a:t>@TechRiders_es</a:t>
            </a:r>
          </a:p>
          <a:p>
            <a:r>
              <a:rPr lang="es-ES" b="1" dirty="0">
                <a:solidFill>
                  <a:schemeClr val="tx1">
                    <a:lumMod val="75000"/>
                    <a:lumOff val="25000"/>
                  </a:schemeClr>
                </a:solidFill>
                <a:latin typeface="Avenir LT Std 35 Light"/>
              </a:rPr>
              <a:t> #TechRiders_es</a:t>
            </a:r>
          </a:p>
        </p:txBody>
      </p:sp>
      <p:sp>
        <p:nvSpPr>
          <p:cNvPr id="2" name="CuadroTexto 1">
            <a:extLst>
              <a:ext uri="{FF2B5EF4-FFF2-40B4-BE49-F238E27FC236}">
                <a16:creationId xmlns:a16="http://schemas.microsoft.com/office/drawing/2014/main" id="{8E6372BD-BFC8-A985-265E-EFD4238BE4E0}"/>
              </a:ext>
            </a:extLst>
          </p:cNvPr>
          <p:cNvSpPr txBox="1"/>
          <p:nvPr/>
        </p:nvSpPr>
        <p:spPr>
          <a:xfrm>
            <a:off x="5252790" y="400609"/>
            <a:ext cx="6219321" cy="707886"/>
          </a:xfrm>
          <a:prstGeom prst="rect">
            <a:avLst/>
          </a:prstGeom>
          <a:noFill/>
        </p:spPr>
        <p:txBody>
          <a:bodyPr wrap="square" rtlCol="0">
            <a:spAutoFit/>
          </a:bodyPr>
          <a:lstStyle/>
          <a:p>
            <a:r>
              <a:rPr lang="es-ES" sz="4000" dirty="0"/>
              <a:t>Creación de Contenedores</a:t>
            </a:r>
          </a:p>
        </p:txBody>
      </p:sp>
      <p:sp>
        <p:nvSpPr>
          <p:cNvPr id="9" name="CuadroTexto 8">
            <a:extLst>
              <a:ext uri="{FF2B5EF4-FFF2-40B4-BE49-F238E27FC236}">
                <a16:creationId xmlns:a16="http://schemas.microsoft.com/office/drawing/2014/main" id="{26645CA4-6D91-CD3C-B41C-0C4052BD6333}"/>
              </a:ext>
            </a:extLst>
          </p:cNvPr>
          <p:cNvSpPr txBox="1"/>
          <p:nvPr/>
        </p:nvSpPr>
        <p:spPr>
          <a:xfrm>
            <a:off x="6855996" y="1957201"/>
            <a:ext cx="4848726" cy="2462213"/>
          </a:xfrm>
          <a:prstGeom prst="rect">
            <a:avLst/>
          </a:prstGeom>
          <a:noFill/>
        </p:spPr>
        <p:txBody>
          <a:bodyPr wrap="square" rtlCol="0">
            <a:spAutoFit/>
          </a:bodyPr>
          <a:lstStyle/>
          <a:p>
            <a:r>
              <a:rPr lang="es-ES" sz="1400" dirty="0"/>
              <a:t># Usa una imagen base de Ubuntu</a:t>
            </a:r>
          </a:p>
          <a:p>
            <a:r>
              <a:rPr lang="es-ES" sz="1400" dirty="0"/>
              <a:t>FROM ubuntu:23.10</a:t>
            </a:r>
          </a:p>
          <a:p>
            <a:endParaRPr lang="es-ES" sz="1400" dirty="0"/>
          </a:p>
          <a:p>
            <a:r>
              <a:rPr lang="es-ES" sz="1400" dirty="0"/>
              <a:t># Actualiza el sistema y instala una aplicación</a:t>
            </a:r>
          </a:p>
          <a:p>
            <a:r>
              <a:rPr lang="es-ES" sz="1400" dirty="0"/>
              <a:t>RUN </a:t>
            </a:r>
            <a:r>
              <a:rPr lang="es-ES" sz="1400" dirty="0" err="1"/>
              <a:t>apt-get</a:t>
            </a:r>
            <a:r>
              <a:rPr lang="es-ES" sz="1400" dirty="0"/>
              <a:t> </a:t>
            </a:r>
            <a:r>
              <a:rPr lang="es-ES" sz="1400" dirty="0" err="1"/>
              <a:t>update</a:t>
            </a:r>
            <a:r>
              <a:rPr lang="es-ES" sz="1400" dirty="0"/>
              <a:t> &amp;&amp; </a:t>
            </a:r>
            <a:r>
              <a:rPr lang="es-ES" sz="1400" dirty="0" err="1"/>
              <a:t>apt-get</a:t>
            </a:r>
            <a:r>
              <a:rPr lang="es-ES" sz="1400" dirty="0"/>
              <a:t> </a:t>
            </a:r>
            <a:r>
              <a:rPr lang="es-ES" sz="1400" dirty="0" err="1"/>
              <a:t>install</a:t>
            </a:r>
            <a:r>
              <a:rPr lang="es-ES" sz="1400" dirty="0"/>
              <a:t> -y </a:t>
            </a:r>
            <a:r>
              <a:rPr lang="es-ES" sz="1400" dirty="0" err="1"/>
              <a:t>nginx</a:t>
            </a:r>
            <a:endParaRPr lang="es-ES" sz="1400" dirty="0"/>
          </a:p>
          <a:p>
            <a:endParaRPr lang="es-ES" sz="1400" dirty="0"/>
          </a:p>
          <a:p>
            <a:r>
              <a:rPr lang="es-ES" sz="1400" dirty="0"/>
              <a:t># Expón el puerto 80 para que se pueda acceder a la aplicación</a:t>
            </a:r>
          </a:p>
          <a:p>
            <a:r>
              <a:rPr lang="es-ES" sz="1400" dirty="0"/>
              <a:t>EXPOSE 80</a:t>
            </a:r>
          </a:p>
          <a:p>
            <a:endParaRPr lang="es-ES" sz="1400" dirty="0"/>
          </a:p>
          <a:p>
            <a:r>
              <a:rPr lang="es-ES" sz="1400" dirty="0"/>
              <a:t># Comando de inicio de la aplicación</a:t>
            </a:r>
          </a:p>
          <a:p>
            <a:r>
              <a:rPr lang="es-ES" sz="1400" dirty="0"/>
              <a:t>CMD ["</a:t>
            </a:r>
            <a:r>
              <a:rPr lang="es-ES" sz="1400" dirty="0" err="1"/>
              <a:t>nginx</a:t>
            </a:r>
            <a:r>
              <a:rPr lang="es-ES" sz="1400" dirty="0"/>
              <a:t>", "-g", "</a:t>
            </a:r>
            <a:r>
              <a:rPr lang="es-ES" sz="1400" dirty="0" err="1"/>
              <a:t>daemon</a:t>
            </a:r>
            <a:r>
              <a:rPr lang="es-ES" sz="1400" dirty="0"/>
              <a:t> off;"]</a:t>
            </a:r>
          </a:p>
        </p:txBody>
      </p:sp>
      <p:sp>
        <p:nvSpPr>
          <p:cNvPr id="3" name="CuadroTexto 2">
            <a:extLst>
              <a:ext uri="{FF2B5EF4-FFF2-40B4-BE49-F238E27FC236}">
                <a16:creationId xmlns:a16="http://schemas.microsoft.com/office/drawing/2014/main" id="{C11E96F0-77C4-62A2-F129-5192D3FA9822}"/>
              </a:ext>
            </a:extLst>
          </p:cNvPr>
          <p:cNvSpPr txBox="1"/>
          <p:nvPr/>
        </p:nvSpPr>
        <p:spPr>
          <a:xfrm>
            <a:off x="487278" y="1646038"/>
            <a:ext cx="5287880" cy="1292662"/>
          </a:xfrm>
          <a:prstGeom prst="rect">
            <a:avLst/>
          </a:prstGeom>
          <a:noFill/>
        </p:spPr>
        <p:txBody>
          <a:bodyPr wrap="square" rtlCol="0">
            <a:spAutoFit/>
          </a:bodyPr>
          <a:lstStyle/>
          <a:p>
            <a:r>
              <a:rPr lang="es-ES" sz="1200" dirty="0"/>
              <a:t> Creación de un </a:t>
            </a:r>
            <a:r>
              <a:rPr lang="es-ES" sz="1200" dirty="0" err="1"/>
              <a:t>Dockerfile</a:t>
            </a:r>
            <a:r>
              <a:rPr lang="es-ES" sz="1200" dirty="0"/>
              <a:t> Personalizado:</a:t>
            </a:r>
          </a:p>
          <a:p>
            <a:pPr marL="342900" indent="-342900">
              <a:buFont typeface="+mj-lt"/>
              <a:buAutoNum type="arabicPeriod"/>
            </a:pPr>
            <a:r>
              <a:rPr lang="es-ES" sz="1200" dirty="0"/>
              <a:t>Crea un archivo llamado </a:t>
            </a:r>
            <a:r>
              <a:rPr lang="es-ES" sz="1200" dirty="0" err="1"/>
              <a:t>Dockerfile</a:t>
            </a:r>
            <a:r>
              <a:rPr lang="es-ES" sz="1200" dirty="0"/>
              <a:t> en un directorio de tu elección.</a:t>
            </a:r>
          </a:p>
          <a:p>
            <a:pPr marL="342900" indent="-342900">
              <a:buFont typeface="+mj-lt"/>
              <a:buAutoNum type="arabicPeriod"/>
            </a:pPr>
            <a:r>
              <a:rPr lang="es-ES" sz="1200" dirty="0"/>
              <a:t>Abre el archivo </a:t>
            </a:r>
            <a:r>
              <a:rPr lang="es-ES" sz="1200" dirty="0" err="1"/>
              <a:t>Dockerfile</a:t>
            </a:r>
            <a:r>
              <a:rPr lang="es-ES" sz="1200" dirty="0"/>
              <a:t> en un editor de texto y agrega el contenido de la derecha</a:t>
            </a:r>
          </a:p>
          <a:p>
            <a:pPr marL="342900" indent="-342900">
              <a:buFont typeface="+mj-lt"/>
              <a:buAutoNum type="arabicPeriod"/>
            </a:pPr>
            <a:r>
              <a:rPr lang="es-ES" sz="1200" dirty="0"/>
              <a:t>Guarda el archivo </a:t>
            </a:r>
            <a:r>
              <a:rPr lang="es-ES" sz="1200" dirty="0" err="1"/>
              <a:t>Dockerfile</a:t>
            </a:r>
            <a:r>
              <a:rPr lang="es-ES" sz="1200" dirty="0"/>
              <a:t>.</a:t>
            </a:r>
          </a:p>
          <a:p>
            <a:endParaRPr lang="es-ES" dirty="0"/>
          </a:p>
        </p:txBody>
      </p:sp>
      <p:sp>
        <p:nvSpPr>
          <p:cNvPr id="6" name="CuadroTexto 5">
            <a:extLst>
              <a:ext uri="{FF2B5EF4-FFF2-40B4-BE49-F238E27FC236}">
                <a16:creationId xmlns:a16="http://schemas.microsoft.com/office/drawing/2014/main" id="{DBCE002E-6F3A-F006-DD08-30DCCEAC9D64}"/>
              </a:ext>
            </a:extLst>
          </p:cNvPr>
          <p:cNvSpPr txBox="1"/>
          <p:nvPr/>
        </p:nvSpPr>
        <p:spPr>
          <a:xfrm>
            <a:off x="413084" y="3037926"/>
            <a:ext cx="5287880" cy="1384995"/>
          </a:xfrm>
          <a:prstGeom prst="rect">
            <a:avLst/>
          </a:prstGeom>
          <a:noFill/>
        </p:spPr>
        <p:txBody>
          <a:bodyPr wrap="square" rtlCol="0">
            <a:spAutoFit/>
          </a:bodyPr>
          <a:lstStyle/>
          <a:p>
            <a:r>
              <a:rPr lang="es-ES" sz="1200" dirty="0"/>
              <a:t> Construcción de una Imagen a partir del </a:t>
            </a:r>
            <a:r>
              <a:rPr lang="es-ES" sz="1200" dirty="0" err="1"/>
              <a:t>Dockerfile</a:t>
            </a:r>
            <a:endParaRPr lang="es-ES" sz="1200" dirty="0"/>
          </a:p>
          <a:p>
            <a:pPr marL="342900" indent="-342900">
              <a:buFont typeface="+mj-lt"/>
              <a:buAutoNum type="arabicPeriod"/>
            </a:pPr>
            <a:r>
              <a:rPr lang="es-ES" sz="1200" dirty="0"/>
              <a:t>Abre una terminal y navega hasta el directorio donde guardaste el archivo </a:t>
            </a:r>
            <a:r>
              <a:rPr lang="es-ES" sz="1200" dirty="0" err="1"/>
              <a:t>Dockerfile</a:t>
            </a:r>
            <a:r>
              <a:rPr lang="es-ES" sz="1200" dirty="0"/>
              <a:t>.</a:t>
            </a:r>
          </a:p>
          <a:p>
            <a:pPr marL="342900" indent="-342900">
              <a:buFont typeface="+mj-lt"/>
              <a:buAutoNum type="arabicPeriod"/>
            </a:pPr>
            <a:r>
              <a:rPr lang="es-ES" sz="1200" dirty="0"/>
              <a:t>Ejecuta el siguiente comando para construir la imagen Docker a partir del </a:t>
            </a:r>
            <a:r>
              <a:rPr lang="es-ES" sz="1200" dirty="0" err="1"/>
              <a:t>Dockerfile</a:t>
            </a:r>
            <a:r>
              <a:rPr lang="es-ES" sz="1200" dirty="0"/>
              <a:t>:                      </a:t>
            </a:r>
            <a:r>
              <a:rPr lang="es-ES" sz="1200" dirty="0" err="1">
                <a:solidFill>
                  <a:schemeClr val="accent1">
                    <a:lumMod val="75000"/>
                  </a:schemeClr>
                </a:solidFill>
              </a:rPr>
              <a:t>d</a:t>
            </a:r>
            <a:r>
              <a:rPr lang="es-ES" sz="1200" i="1" dirty="0" err="1">
                <a:solidFill>
                  <a:schemeClr val="accent1">
                    <a:lumMod val="75000"/>
                  </a:schemeClr>
                </a:solidFill>
              </a:rPr>
              <a:t>ocker</a:t>
            </a:r>
            <a:r>
              <a:rPr lang="es-ES" sz="1200" i="1" dirty="0">
                <a:solidFill>
                  <a:schemeClr val="accent1">
                    <a:lumMod val="75000"/>
                  </a:schemeClr>
                </a:solidFill>
              </a:rPr>
              <a:t> </a:t>
            </a:r>
            <a:r>
              <a:rPr lang="es-ES" sz="1200" i="1" dirty="0" err="1">
                <a:solidFill>
                  <a:schemeClr val="accent1">
                    <a:lumMod val="75000"/>
                  </a:schemeClr>
                </a:solidFill>
              </a:rPr>
              <a:t>build</a:t>
            </a:r>
            <a:r>
              <a:rPr lang="es-ES" sz="1200" i="1" dirty="0">
                <a:solidFill>
                  <a:schemeClr val="accent1">
                    <a:lumMod val="75000"/>
                  </a:schemeClr>
                </a:solidFill>
              </a:rPr>
              <a:t> -t mi-imagen-</a:t>
            </a:r>
            <a:r>
              <a:rPr lang="es-ES" sz="1200" i="1" dirty="0" err="1">
                <a:solidFill>
                  <a:schemeClr val="accent1">
                    <a:lumMod val="75000"/>
                  </a:schemeClr>
                </a:solidFill>
              </a:rPr>
              <a:t>nginx</a:t>
            </a:r>
            <a:r>
              <a:rPr lang="es-ES" sz="1200" i="1" dirty="0">
                <a:solidFill>
                  <a:schemeClr val="accent1">
                    <a:lumMod val="75000"/>
                  </a:schemeClr>
                </a:solidFill>
              </a:rPr>
              <a:t> .</a:t>
            </a:r>
          </a:p>
          <a:p>
            <a:pPr marL="342900" indent="-342900">
              <a:buFont typeface="+mj-lt"/>
              <a:buAutoNum type="arabicPeriod"/>
            </a:pPr>
            <a:r>
              <a:rPr lang="es-ES" sz="1200" dirty="0"/>
              <a:t>Una vez que la construcción haya finalizado, puedes verificar que la imagen se haya creado correctamente usando el siguiente comando: </a:t>
            </a:r>
            <a:r>
              <a:rPr lang="es-ES" sz="1200" i="1" dirty="0" err="1">
                <a:solidFill>
                  <a:schemeClr val="accent1">
                    <a:lumMod val="75000"/>
                  </a:schemeClr>
                </a:solidFill>
              </a:rPr>
              <a:t>docker</a:t>
            </a:r>
            <a:r>
              <a:rPr lang="es-ES" sz="1200" i="1" dirty="0">
                <a:solidFill>
                  <a:schemeClr val="accent1">
                    <a:lumMod val="75000"/>
                  </a:schemeClr>
                </a:solidFill>
              </a:rPr>
              <a:t> </a:t>
            </a:r>
            <a:r>
              <a:rPr lang="es-ES" sz="1200" i="1" dirty="0" err="1">
                <a:solidFill>
                  <a:schemeClr val="accent1">
                    <a:lumMod val="75000"/>
                  </a:schemeClr>
                </a:solidFill>
              </a:rPr>
              <a:t>images</a:t>
            </a:r>
            <a:endParaRPr lang="es-ES" sz="1200" i="1" dirty="0">
              <a:solidFill>
                <a:schemeClr val="accent1">
                  <a:lumMod val="75000"/>
                </a:schemeClr>
              </a:solidFill>
            </a:endParaRPr>
          </a:p>
        </p:txBody>
      </p:sp>
      <p:sp>
        <p:nvSpPr>
          <p:cNvPr id="13" name="CuadroTexto 12">
            <a:extLst>
              <a:ext uri="{FF2B5EF4-FFF2-40B4-BE49-F238E27FC236}">
                <a16:creationId xmlns:a16="http://schemas.microsoft.com/office/drawing/2014/main" id="{09756064-DA1C-62FE-935C-DB2FAF025B19}"/>
              </a:ext>
            </a:extLst>
          </p:cNvPr>
          <p:cNvSpPr txBox="1"/>
          <p:nvPr/>
        </p:nvSpPr>
        <p:spPr>
          <a:xfrm>
            <a:off x="413084" y="4604904"/>
            <a:ext cx="5287880" cy="1569660"/>
          </a:xfrm>
          <a:prstGeom prst="rect">
            <a:avLst/>
          </a:prstGeom>
          <a:noFill/>
        </p:spPr>
        <p:txBody>
          <a:bodyPr wrap="square" rtlCol="0">
            <a:spAutoFit/>
          </a:bodyPr>
          <a:lstStyle/>
          <a:p>
            <a:r>
              <a:rPr lang="es-ES" sz="1200" dirty="0"/>
              <a:t>Ejecución y Gestión de Múltiples Contenedores</a:t>
            </a:r>
          </a:p>
          <a:p>
            <a:pPr marL="342900" indent="-342900">
              <a:buFont typeface="+mj-lt"/>
              <a:buAutoNum type="arabicPeriod"/>
            </a:pPr>
            <a:r>
              <a:rPr lang="es-ES" sz="1200" dirty="0"/>
              <a:t>Ahora que tienes la imagen mi-imagen-</a:t>
            </a:r>
            <a:r>
              <a:rPr lang="es-ES" sz="1200" dirty="0" err="1"/>
              <a:t>nginx</a:t>
            </a:r>
            <a:r>
              <a:rPr lang="es-ES" sz="1200" dirty="0"/>
              <a:t>, puedes crear y ejecutar un contenedor a partir de ella utilizando el siguiente comando: </a:t>
            </a:r>
            <a:r>
              <a:rPr lang="es-ES" sz="1200" i="1" dirty="0" err="1">
                <a:solidFill>
                  <a:schemeClr val="accent1">
                    <a:lumMod val="75000"/>
                  </a:schemeClr>
                </a:solidFill>
              </a:rPr>
              <a:t>docker</a:t>
            </a:r>
            <a:r>
              <a:rPr lang="es-ES" sz="1200" i="1" dirty="0">
                <a:solidFill>
                  <a:schemeClr val="accent1">
                    <a:lumMod val="75000"/>
                  </a:schemeClr>
                </a:solidFill>
              </a:rPr>
              <a:t> run -d -p 8080:80 --</a:t>
            </a:r>
            <a:r>
              <a:rPr lang="es-ES" sz="1200" i="1" dirty="0" err="1">
                <a:solidFill>
                  <a:schemeClr val="accent1">
                    <a:lumMod val="75000"/>
                  </a:schemeClr>
                </a:solidFill>
              </a:rPr>
              <a:t>name</a:t>
            </a:r>
            <a:r>
              <a:rPr lang="es-ES" sz="1200" i="1" dirty="0">
                <a:solidFill>
                  <a:schemeClr val="accent1">
                    <a:lumMod val="75000"/>
                  </a:schemeClr>
                </a:solidFill>
              </a:rPr>
              <a:t> mi-contenedor-</a:t>
            </a:r>
            <a:r>
              <a:rPr lang="es-ES" sz="1200" i="1" dirty="0" err="1">
                <a:solidFill>
                  <a:schemeClr val="accent1">
                    <a:lumMod val="75000"/>
                  </a:schemeClr>
                </a:solidFill>
              </a:rPr>
              <a:t>nginx</a:t>
            </a:r>
            <a:r>
              <a:rPr lang="es-ES" sz="1200" i="1" dirty="0">
                <a:solidFill>
                  <a:schemeClr val="accent1">
                    <a:lumMod val="75000"/>
                  </a:schemeClr>
                </a:solidFill>
              </a:rPr>
              <a:t> mi-imagen-</a:t>
            </a:r>
            <a:r>
              <a:rPr lang="es-ES" sz="1200" i="1" dirty="0" err="1">
                <a:solidFill>
                  <a:schemeClr val="accent1">
                    <a:lumMod val="75000"/>
                  </a:schemeClr>
                </a:solidFill>
              </a:rPr>
              <a:t>nginx</a:t>
            </a:r>
            <a:endParaRPr lang="es-ES" sz="1200" i="1" dirty="0">
              <a:solidFill>
                <a:schemeClr val="accent1">
                  <a:lumMod val="75000"/>
                </a:schemeClr>
              </a:solidFill>
            </a:endParaRPr>
          </a:p>
          <a:p>
            <a:pPr marL="342900" indent="-342900">
              <a:buFont typeface="+mj-lt"/>
              <a:buAutoNum type="arabicPeriod"/>
            </a:pPr>
            <a:r>
              <a:rPr lang="es-ES" sz="1200" dirty="0"/>
              <a:t>Verifica que el contenedor se está ejecutando correctamente: </a:t>
            </a:r>
            <a:r>
              <a:rPr lang="es-ES" sz="1200" dirty="0" err="1">
                <a:solidFill>
                  <a:schemeClr val="accent1">
                    <a:lumMod val="75000"/>
                  </a:schemeClr>
                </a:solidFill>
              </a:rPr>
              <a:t>docker</a:t>
            </a:r>
            <a:r>
              <a:rPr lang="es-ES" sz="1200" dirty="0">
                <a:solidFill>
                  <a:schemeClr val="accent1">
                    <a:lumMod val="75000"/>
                  </a:schemeClr>
                </a:solidFill>
              </a:rPr>
              <a:t> </a:t>
            </a:r>
            <a:r>
              <a:rPr lang="es-ES" sz="1200" dirty="0" err="1">
                <a:solidFill>
                  <a:schemeClr val="accent1">
                    <a:lumMod val="75000"/>
                  </a:schemeClr>
                </a:solidFill>
              </a:rPr>
              <a:t>ps</a:t>
            </a:r>
            <a:endParaRPr lang="es-ES" sz="1200" dirty="0">
              <a:solidFill>
                <a:schemeClr val="accent1">
                  <a:lumMod val="75000"/>
                </a:schemeClr>
              </a:solidFill>
            </a:endParaRPr>
          </a:p>
          <a:p>
            <a:pPr marL="342900" indent="-342900">
              <a:buFont typeface="+mj-lt"/>
              <a:buAutoNum type="arabicPeriod"/>
            </a:pPr>
            <a:r>
              <a:rPr lang="es-ES" sz="1200" dirty="0"/>
              <a:t>Para detener y eliminar el contenedor cuando hayas terminado, utiliza los siguientes comandos: 	</a:t>
            </a:r>
            <a:r>
              <a:rPr lang="es-ES" sz="1200" i="1" dirty="0" err="1">
                <a:solidFill>
                  <a:schemeClr val="accent1">
                    <a:lumMod val="75000"/>
                  </a:schemeClr>
                </a:solidFill>
              </a:rPr>
              <a:t>docker</a:t>
            </a:r>
            <a:r>
              <a:rPr lang="es-ES" sz="1200" i="1" dirty="0">
                <a:solidFill>
                  <a:schemeClr val="accent1">
                    <a:lumMod val="75000"/>
                  </a:schemeClr>
                </a:solidFill>
              </a:rPr>
              <a:t> stop mi-contenedor-</a:t>
            </a:r>
            <a:r>
              <a:rPr lang="es-ES" sz="1200" i="1" dirty="0" err="1">
                <a:solidFill>
                  <a:schemeClr val="accent1">
                    <a:lumMod val="75000"/>
                  </a:schemeClr>
                </a:solidFill>
              </a:rPr>
              <a:t>nginx</a:t>
            </a:r>
            <a:endParaRPr lang="es-ES" sz="1200" i="1" dirty="0">
              <a:solidFill>
                <a:schemeClr val="accent1">
                  <a:lumMod val="75000"/>
                </a:schemeClr>
              </a:solidFill>
            </a:endParaRPr>
          </a:p>
          <a:p>
            <a:r>
              <a:rPr lang="es-ES" sz="1200" dirty="0">
                <a:solidFill>
                  <a:schemeClr val="accent1">
                    <a:lumMod val="75000"/>
                  </a:schemeClr>
                </a:solidFill>
              </a:rPr>
              <a:t>		</a:t>
            </a:r>
            <a:r>
              <a:rPr lang="es-ES" sz="1200" i="1" dirty="0" err="1">
                <a:solidFill>
                  <a:schemeClr val="accent1">
                    <a:lumMod val="75000"/>
                  </a:schemeClr>
                </a:solidFill>
              </a:rPr>
              <a:t>docker</a:t>
            </a:r>
            <a:r>
              <a:rPr lang="es-ES" sz="1200" i="1" dirty="0">
                <a:solidFill>
                  <a:schemeClr val="accent1">
                    <a:lumMod val="75000"/>
                  </a:schemeClr>
                </a:solidFill>
              </a:rPr>
              <a:t> </a:t>
            </a:r>
            <a:r>
              <a:rPr lang="es-ES" sz="1200" i="1" dirty="0" err="1">
                <a:solidFill>
                  <a:schemeClr val="accent1">
                    <a:lumMod val="75000"/>
                  </a:schemeClr>
                </a:solidFill>
              </a:rPr>
              <a:t>rm</a:t>
            </a:r>
            <a:r>
              <a:rPr lang="es-ES" sz="1200" i="1" dirty="0">
                <a:solidFill>
                  <a:schemeClr val="accent1">
                    <a:lumMod val="75000"/>
                  </a:schemeClr>
                </a:solidFill>
              </a:rPr>
              <a:t> mi-contenedor-</a:t>
            </a:r>
            <a:r>
              <a:rPr lang="es-ES" sz="1200" i="1" dirty="0" err="1">
                <a:solidFill>
                  <a:schemeClr val="accent1">
                    <a:lumMod val="75000"/>
                  </a:schemeClr>
                </a:solidFill>
              </a:rPr>
              <a:t>nginx</a:t>
            </a:r>
            <a:endParaRPr lang="es-ES" sz="1200" i="1" dirty="0">
              <a:solidFill>
                <a:schemeClr val="accent1">
                  <a:lumMod val="75000"/>
                </a:schemeClr>
              </a:solidFill>
            </a:endParaRPr>
          </a:p>
        </p:txBody>
      </p:sp>
      <p:sp>
        <p:nvSpPr>
          <p:cNvPr id="14" name="CuadroTexto 13">
            <a:extLst>
              <a:ext uri="{FF2B5EF4-FFF2-40B4-BE49-F238E27FC236}">
                <a16:creationId xmlns:a16="http://schemas.microsoft.com/office/drawing/2014/main" id="{9F91BEA0-0DDE-92E8-C5B3-D0DC6BCA362E}"/>
              </a:ext>
            </a:extLst>
          </p:cNvPr>
          <p:cNvSpPr txBox="1"/>
          <p:nvPr/>
        </p:nvSpPr>
        <p:spPr>
          <a:xfrm>
            <a:off x="7070098" y="6377298"/>
            <a:ext cx="5023106" cy="369332"/>
          </a:xfrm>
          <a:prstGeom prst="rect">
            <a:avLst/>
          </a:prstGeom>
          <a:noFill/>
        </p:spPr>
        <p:txBody>
          <a:bodyPr wrap="none" rtlCol="0">
            <a:spAutoFit/>
          </a:bodyPr>
          <a:lstStyle/>
          <a:p>
            <a:r>
              <a:rPr lang="es-ES" b="0" i="0" u="sng" dirty="0">
                <a:effectLst/>
                <a:latin typeface="-apple-system"/>
                <a:hlinkClick r:id="rId3"/>
              </a:rPr>
              <a:t>https://docs.docker.com/engine/reference/builder/</a:t>
            </a:r>
            <a:endParaRPr lang="es-ES" dirty="0"/>
          </a:p>
        </p:txBody>
      </p:sp>
    </p:spTree>
    <p:extLst>
      <p:ext uri="{BB962C8B-B14F-4D97-AF65-F5344CB8AC3E}">
        <p14:creationId xmlns:p14="http://schemas.microsoft.com/office/powerpoint/2010/main" val="26582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6" grpId="0"/>
      <p:bldP spid="13"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846AA04CA7CFA4F8E28F667487475F1" ma:contentTypeVersion="31" ma:contentTypeDescription="Crear nuevo documento." ma:contentTypeScope="" ma:versionID="e26ab9c5923d253f81f37ae0d0c71189">
  <xsd:schema xmlns:xsd="http://www.w3.org/2001/XMLSchema" xmlns:xs="http://www.w3.org/2001/XMLSchema" xmlns:p="http://schemas.microsoft.com/office/2006/metadata/properties" xmlns:ns2="836a7bfe-d628-4bea-a15e-966261b7d097" xmlns:ns3="0ee5f1bf-bdd2-4581-8b6c-7aa1e62b625a" xmlns:ns4="6fdf7e94-6c27-4283-803b-17c41268ef17" targetNamespace="http://schemas.microsoft.com/office/2006/metadata/properties" ma:root="true" ma:fieldsID="fae66dd3b60da309343246182e50d75e" ns2:_="" ns3:_="" ns4:_="">
    <xsd:import namespace="836a7bfe-d628-4bea-a15e-966261b7d097"/>
    <xsd:import namespace="0ee5f1bf-bdd2-4581-8b6c-7aa1e62b625a"/>
    <xsd:import namespace="6fdf7e94-6c27-4283-803b-17c41268ef17"/>
    <xsd:element name="properties">
      <xsd:complexType>
        <xsd:sequence>
          <xsd:element name="documentManagement">
            <xsd:complexType>
              <xsd:all>
                <xsd:element ref="ns2:_dlc_DocId" minOccurs="0"/>
                <xsd:element ref="ns2:_dlc_DocIdUrl" minOccurs="0"/>
                <xsd:element ref="ns2:_dlc_DocIdPersistId" minOccurs="0"/>
                <xsd:element ref="ns3:PROC_x002f_PROCED" minOccurs="0"/>
                <xsd:element ref="ns3:NEGOCIO_x002f_PROYECTO" minOccurs="0"/>
                <xsd:element ref="ns3:N_x00ba_" minOccurs="0"/>
                <xsd:element ref="ns3:PROCESO" minOccurs="0"/>
                <xsd:element ref="ns3:GRUPO_x0020_PROCESO" minOccurs="0"/>
                <xsd:element ref="ns3:PROPIETARIO" minOccurs="0"/>
                <xsd:element ref="ns3:ESTADO" minOccurs="0"/>
                <xsd:element ref="ns4:SharedWithUsers" minOccurs="0"/>
                <xsd:element ref="ns4:SharingHintHash" minOccurs="0"/>
                <xsd:element ref="ns3:INSTITUTO" minOccurs="0"/>
                <xsd:element ref="ns4:SharedWithDetails" minOccurs="0"/>
                <xsd:element ref="ns4:LastSharedByUser" minOccurs="0"/>
                <xsd:element ref="ns4: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LengthInSeconds" minOccurs="0"/>
                <xsd:element ref="ns3:lcf76f155ced4ddcb4097134ff3c332f" minOccurs="0"/>
                <xsd:element ref="ns2:TaxCatchAll" minOccurs="0"/>
                <xsd:element ref="ns3:PROCESO0" minOccurs="0"/>
                <xsd:element ref="ns3:Consultora" minOccurs="0"/>
                <xsd:element ref="ns3:Hecho"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6a7bfe-d628-4bea-a15e-966261b7d097" elementFormDefault="qualified">
    <xsd:import namespace="http://schemas.microsoft.com/office/2006/documentManagement/types"/>
    <xsd:import namespace="http://schemas.microsoft.com/office/infopath/2007/PartnerControls"/>
    <xsd:element name="_dlc_DocId" ma:index="8" nillable="true" ma:displayName="Valor de Id. de documento" ma:description="El valor del identificador de documento asignado a este elemento." ma:internalName="_dlc_DocId" ma:readOnly="true">
      <xsd:simpleType>
        <xsd:restriction base="dms:Text"/>
      </xsd:simpleType>
    </xsd:element>
    <xsd:element name="_dlc_DocIdUrl" ma:index="9" nillable="true" ma:displayName="Id. de documento" ma:description="Vínculo permanente a este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33" nillable="true" ma:displayName="Taxonomy Catch All Column" ma:hidden="true" ma:list="{e9edd6cd-f373-4f2d-9903-fad566395a2d}" ma:internalName="TaxCatchAll" ma:showField="CatchAllData" ma:web="836a7bfe-d628-4bea-a15e-966261b7d09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ee5f1bf-bdd2-4581-8b6c-7aa1e62b625a" elementFormDefault="qualified">
    <xsd:import namespace="http://schemas.microsoft.com/office/2006/documentManagement/types"/>
    <xsd:import namespace="http://schemas.microsoft.com/office/infopath/2007/PartnerControls"/>
    <xsd:element name="PROC_x002f_PROCED" ma:index="11" nillable="true" ma:displayName="PROC/PROCED/IMP" ma:description="Proceso. Conjunto de tareas para conseguir Rdo.&#10;Procedimiento. Cómo realizar una tarea&#10;Instrucción. Cómo llevar a cabo un procedimiento" ma:format="RadioButtons" ma:internalName="PROC_x002f_PROCED">
      <xsd:simpleType>
        <xsd:restriction base="dms:Choice">
          <xsd:enumeration value="CARTELERÍA/CERTIFICADOS"/>
          <xsd:enumeration value="INSTRUCCIONES/MANUAL"/>
          <xsd:enumeration value="IMPRESO OFICIAL"/>
          <xsd:enumeration value="IMPRESO PROPIO"/>
          <xsd:enumeration value="NOTA INFORMATIVA OFICIAL"/>
          <xsd:enumeration value="NOTA INFORMATIVA PROPIA"/>
          <xsd:enumeration value="PLANO, UBI"/>
          <xsd:enumeration value="PROCESO"/>
          <xsd:enumeration value="PROCEDIMIENTO"/>
          <xsd:enumeration value="REGISTRO"/>
        </xsd:restriction>
      </xsd:simpleType>
    </xsd:element>
    <xsd:element name="NEGOCIO_x002f_PROYECTO" ma:index="12" nillable="true" ma:displayName="NEGOCIO/PROYECTO" ma:format="Dropdown" ma:internalName="NEGOCIO_x002f_PROYECTO">
      <xsd:complexType>
        <xsd:complexContent>
          <xsd:extension base="dms:MultiChoice">
            <xsd:sequence>
              <xsd:element name="Value" maxOccurs="unbounded" minOccurs="0" nillable="true">
                <xsd:simpleType>
                  <xsd:restriction base="dms:Choice">
                    <xsd:enumeration value="CAP CONDUCTORES"/>
                    <xsd:enumeration value="FOD AUTONOMICO CERTIFICADOS"/>
                    <xsd:enumeration value="FAME"/>
                    <xsd:enumeration value="FOMENTO"/>
                    <xsd:enumeration value="PAGO LARGO"/>
                    <xsd:enumeration value="PAGO CORTO"/>
                    <xsd:enumeration value="DGT"/>
                    <xsd:enumeration value="VARIOS"/>
                    <xsd:enumeration value="CERT PROF"/>
                    <xsd:enumeration value="FP"/>
                  </xsd:restriction>
                </xsd:simpleType>
              </xsd:element>
            </xsd:sequence>
          </xsd:extension>
        </xsd:complexContent>
      </xsd:complexType>
    </xsd:element>
    <xsd:element name="N_x00ba_" ma:index="13" nillable="true" ma:displayName="Nº" ma:indexed="true" ma:internalName="N_x00ba_" ma:percentage="FALSE">
      <xsd:simpleType>
        <xsd:restriction base="dms:Number"/>
      </xsd:simpleType>
    </xsd:element>
    <xsd:element name="PROCESO" ma:index="14" nillable="true" ma:displayName="SUBPROCESO" ma:default="SIN SELECCIONAR" ma:format="Dropdown" ma:internalName="PROCESO">
      <xsd:simpleType>
        <xsd:restriction base="dms:Text">
          <xsd:maxLength value="255"/>
        </xsd:restriction>
      </xsd:simpleType>
    </xsd:element>
    <xsd:element name="GRUPO_x0020_PROCESO" ma:index="15" nillable="true" ma:displayName="GRUPO PROCESO" ma:description="Solo en el caso que sea un proceso" ma:format="Dropdown" ma:internalName="GRUPO_x0020_PROCESO">
      <xsd:simpleType>
        <xsd:restriction base="dms:Choice">
          <xsd:enumeration value="Operativo"/>
          <xsd:enumeration value="Estratégicos"/>
          <xsd:enumeration value="Apoyo"/>
        </xsd:restriction>
      </xsd:simpleType>
    </xsd:element>
    <xsd:element name="PROPIETARIO" ma:index="16" nillable="true" ma:displayName="PROPIETARIO" ma:list="UserInfo" ma:SharePointGroup="0" ma:internalName="PROPIETARIO"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STADO" ma:index="17" nillable="true" ma:displayName="ESTADO" ma:format="Dropdown" ma:internalName="ESTADO">
      <xsd:simpleType>
        <xsd:restriction base="dms:Choice">
          <xsd:enumeration value="ACTIVO"/>
          <xsd:enumeration value="DESACTIVADO"/>
        </xsd:restriction>
      </xsd:simpleType>
    </xsd:element>
    <xsd:element name="INSTITUTO" ma:index="20" nillable="true" ma:displayName="INSTITUTO" ma:internalName="INSTITUTO">
      <xsd:complexType>
        <xsd:complexContent>
          <xsd:extension base="dms:MultiChoice">
            <xsd:sequence>
              <xsd:element name="Value" maxOccurs="unbounded" minOccurs="0" nillable="true">
                <xsd:simpleType>
                  <xsd:restriction base="dms:Choice">
                    <xsd:enumeration value="ET"/>
                    <xsd:enumeration value="FT"/>
                    <xsd:enumeration value="ILT"/>
                    <xsd:enumeration value="ITGT"/>
                  </xsd:restriction>
                </xsd:simpleType>
              </xsd:element>
            </xsd:sequence>
          </xsd:extension>
        </xsd:complexContent>
      </xsd:complexType>
    </xsd:element>
    <xsd:element name="MediaServiceMetadata" ma:index="24" nillable="true" ma:displayName="MediaServiceMetadata" ma:description="" ma:hidden="true" ma:internalName="MediaServiceMetadata" ma:readOnly="true">
      <xsd:simpleType>
        <xsd:restriction base="dms:Note"/>
      </xsd:simpleType>
    </xsd:element>
    <xsd:element name="MediaServiceFastMetadata" ma:index="25" nillable="true" ma:displayName="MediaServiceFastMetadata" ma:description="" ma:hidden="true" ma:internalName="MediaServiceFastMetadata" ma:readOnly="true">
      <xsd:simpleType>
        <xsd:restriction base="dms:Note"/>
      </xsd:simpleType>
    </xsd:element>
    <xsd:element name="MediaServiceDateTaken" ma:index="26" nillable="true" ma:displayName="MediaServiceDateTaken" ma:hidden="true" ma:internalName="MediaServiceDateTaken" ma:readOnly="true">
      <xsd:simpleType>
        <xsd:restriction base="dms:Text"/>
      </xsd:simpleType>
    </xsd:element>
    <xsd:element name="MediaServiceOCR" ma:index="27" nillable="true" ma:displayName="Extracted Text" ma:internalName="MediaServiceOCR" ma:readOnly="true">
      <xsd:simpleType>
        <xsd:restriction base="dms:Note">
          <xsd:maxLength value="255"/>
        </xsd:restriction>
      </xsd:simpleType>
    </xsd:element>
    <xsd:element name="MediaServiceAutoKeyPoints" ma:index="28" nillable="true" ma:displayName="MediaServiceAutoKeyPoints" ma:hidden="true" ma:internalName="MediaServiceAutoKeyPoints" ma:readOnly="true">
      <xsd:simpleType>
        <xsd:restriction base="dms:Note"/>
      </xsd:simpleType>
    </xsd:element>
    <xsd:element name="MediaServiceKeyPoints" ma:index="29" nillable="true" ma:displayName="KeyPoints" ma:internalName="MediaServiceKeyPoints" ma:readOnly="true">
      <xsd:simpleType>
        <xsd:restriction base="dms:Note">
          <xsd:maxLength value="255"/>
        </xsd:restriction>
      </xsd:simpleType>
    </xsd:element>
    <xsd:element name="MediaLengthInSeconds" ma:index="30" nillable="true" ma:displayName="MediaLengthInSeconds" ma:hidden="true" ma:internalName="MediaLengthInSeconds" ma:readOnly="true">
      <xsd:simpleType>
        <xsd:restriction base="dms:Unknown"/>
      </xsd:simpleType>
    </xsd:element>
    <xsd:element name="lcf76f155ced4ddcb4097134ff3c332f" ma:index="32" nillable="true" ma:taxonomy="true" ma:internalName="lcf76f155ced4ddcb4097134ff3c332f" ma:taxonomyFieldName="MediaServiceImageTags" ma:displayName="Etiquetas de imagen" ma:readOnly="false" ma:fieldId="{5cf76f15-5ced-4ddc-b409-7134ff3c332f}" ma:taxonomyMulti="true" ma:sspId="da1f5335-b09a-4a83-a63e-967bd6a3fd2b" ma:termSetId="09814cd3-568e-fe90-9814-8d621ff8fb84" ma:anchorId="fba54fb3-c3e1-fe81-a776-ca4b69148c4d" ma:open="true" ma:isKeyword="false">
      <xsd:complexType>
        <xsd:sequence>
          <xsd:element ref="pc:Terms" minOccurs="0" maxOccurs="1"/>
        </xsd:sequence>
      </xsd:complexType>
    </xsd:element>
    <xsd:element name="PROCESO0" ma:index="34" nillable="true" ma:displayName="PROCESO" ma:format="Dropdown" ma:internalName="PROCESO0">
      <xsd:simpleType>
        <xsd:restriction base="dms:Choice">
          <xsd:enumeration value="COMERCIALIZACIÓN"/>
          <xsd:enumeration value="GESTIÓN ADMINISTRATIVA"/>
          <xsd:enumeration value="GESTIÓN DE PERSONAS"/>
          <xsd:enumeration value="GESTIÓN DE LA COMUNICACIÓN"/>
          <xsd:enumeration value="GESTIÓN DE SEGURIDAD DE LA INFORMACIÓN"/>
          <xsd:enumeration value="GESTIÓN DEL CONOCIMIENTO"/>
          <xsd:enumeration value="GESTIÓN DEL ECOSISTEMA Y ESTRATEGIA"/>
          <xsd:enumeration value="GESTIÓN INFRAESTRUCTURAS"/>
          <xsd:enumeration value="GESTIÓN MEDIOAMBIENTAL"/>
          <xsd:enumeration value="GESTIÓN PP Y SS CONTRATADOS EXTERNAMENTE"/>
          <xsd:enumeration value="GESTION Y MEJORA DEL FUNCIONAMIENTO"/>
          <xsd:enumeration value="IMPARTICIÓN"/>
          <xsd:enumeration value="JUSTIFCACIÓN"/>
          <xsd:enumeration value="LOGISTICA"/>
          <xsd:enumeration value="RESULTADOS"/>
          <xsd:enumeration value="SOLICITUD"/>
          <xsd:enumeration value="SUBCONTRATACIÓN"/>
          <xsd:enumeration value="SISTEMA GESTIÓN INTEGRAL"/>
        </xsd:restriction>
      </xsd:simpleType>
    </xsd:element>
    <xsd:element name="Consultora" ma:index="35" nillable="true" ma:displayName="Consultora" ma:format="Dropdown" ma:internalName="Consultora">
      <xsd:simpleType>
        <xsd:restriction base="dms:Text">
          <xsd:maxLength value="255"/>
        </xsd:restriction>
      </xsd:simpleType>
    </xsd:element>
    <xsd:element name="Hecho" ma:index="36" nillable="true" ma:displayName="Hecho" ma:format="Dropdown" ma:internalName="Hecho">
      <xsd:simpleType>
        <xsd:restriction base="dms:Text">
          <xsd:maxLength value="255"/>
        </xsd:restriction>
      </xsd:simpleType>
    </xsd:element>
    <xsd:element name="MediaServiceSearchProperties" ma:index="37" nillable="true" ma:displayName="MediaServiceSearchProperties" ma:hidden="true" ma:internalName="MediaServiceSearchProperties" ma:readOnly="true">
      <xsd:simpleType>
        <xsd:restriction base="dms:Note"/>
      </xsd:simpleType>
    </xsd:element>
    <xsd:element name="MediaServiceObjectDetectorVersions" ma:index="3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df7e94-6c27-4283-803b-17c41268ef17" elementFormDefault="qualified">
    <xsd:import namespace="http://schemas.microsoft.com/office/2006/documentManagement/types"/>
    <xsd:import namespace="http://schemas.microsoft.com/office/infopath/2007/PartnerControls"/>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9" nillable="true" ma:displayName="Hash de la sugerencia para compartir" ma:internalName="SharingHintHash" ma:readOnly="true">
      <xsd:simpleType>
        <xsd:restriction base="dms:Text"/>
      </xsd:simpleType>
    </xsd:element>
    <xsd:element name="SharedWithDetails" ma:index="21" nillable="true" ma:displayName="Detalles de uso compartido" ma:internalName="SharedWithDetails" ma:readOnly="true">
      <xsd:simpleType>
        <xsd:restriction base="dms:Note">
          <xsd:maxLength value="255"/>
        </xsd:restriction>
      </xsd:simpleType>
    </xsd:element>
    <xsd:element name="LastSharedByUser" ma:index="22" nillable="true" ma:displayName="Última vez que se compartió por usuario" ma:description="" ma:internalName="LastSharedByUser" ma:readOnly="true">
      <xsd:simpleType>
        <xsd:restriction base="dms:Note">
          <xsd:maxLength value="255"/>
        </xsd:restriction>
      </xsd:simpleType>
    </xsd:element>
    <xsd:element name="LastSharedByTime" ma:index="23" nillable="true" ma:displayName="Última vez que se compartió por hora"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TaxCatchAll xmlns="836a7bfe-d628-4bea-a15e-966261b7d097" xsi:nil="true"/>
    <lcf76f155ced4ddcb4097134ff3c332f xmlns="0ee5f1bf-bdd2-4581-8b6c-7aa1e62b625a">
      <Terms xmlns="http://schemas.microsoft.com/office/infopath/2007/PartnerControls"/>
    </lcf76f155ced4ddcb4097134ff3c332f>
    <GRUPO_x0020_PROCESO xmlns="0ee5f1bf-bdd2-4581-8b6c-7aa1e62b625a" xsi:nil="true"/>
    <INSTITUTO xmlns="0ee5f1bf-bdd2-4581-8b6c-7aa1e62b625a" xsi:nil="true"/>
    <PROCESO xmlns="0ee5f1bf-bdd2-4581-8b6c-7aa1e62b625a">SIN SELECCIONAR</PROCESO>
    <ESTADO xmlns="0ee5f1bf-bdd2-4581-8b6c-7aa1e62b625a" xsi:nil="true"/>
    <PROPIETARIO xmlns="0ee5f1bf-bdd2-4581-8b6c-7aa1e62b625a">
      <UserInfo>
        <DisplayName/>
        <AccountId xsi:nil="true"/>
        <AccountType/>
      </UserInfo>
    </PROPIETARIO>
    <PROC_x002f_PROCED xmlns="0ee5f1bf-bdd2-4581-8b6c-7aa1e62b625a" xsi:nil="true"/>
    <Hecho xmlns="0ee5f1bf-bdd2-4581-8b6c-7aa1e62b625a" xsi:nil="true"/>
    <N_x00ba_ xmlns="0ee5f1bf-bdd2-4581-8b6c-7aa1e62b625a" xsi:nil="true"/>
    <NEGOCIO_x002f_PROYECTO xmlns="0ee5f1bf-bdd2-4581-8b6c-7aa1e62b625a" xsi:nil="true"/>
    <PROCESO0 xmlns="0ee5f1bf-bdd2-4581-8b6c-7aa1e62b625a" xsi:nil="true"/>
    <Consultora xmlns="0ee5f1bf-bdd2-4581-8b6c-7aa1e62b625a" xsi:nil="true"/>
    <_dlc_DocId xmlns="836a7bfe-d628-4bea-a15e-966261b7d097">PS74WJVMPWXS-5070-1374</_dlc_DocId>
    <_dlc_DocIdUrl xmlns="836a7bfe-d628-4bea-a15e-966261b7d097">
      <Url>https://tajamar365.sharepoint.com/secret/_layouts/15/DocIdRedir.aspx?ID=PS74WJVMPWXS-5070-1374</Url>
      <Description>PS74WJVMPWXS-5070-1374</Description>
    </_dlc_DocIdUrl>
  </documentManagement>
</p:properties>
</file>

<file path=customXml/itemProps1.xml><?xml version="1.0" encoding="utf-8"?>
<ds:datastoreItem xmlns:ds="http://schemas.openxmlformats.org/officeDocument/2006/customXml" ds:itemID="{25B2341D-F16B-4BE5-9749-01EDB44A658C}">
  <ds:schemaRefs>
    <ds:schemaRef ds:uri="http://schemas.microsoft.com/sharepoint/v3/contenttype/forms"/>
  </ds:schemaRefs>
</ds:datastoreItem>
</file>

<file path=customXml/itemProps2.xml><?xml version="1.0" encoding="utf-8"?>
<ds:datastoreItem xmlns:ds="http://schemas.openxmlformats.org/officeDocument/2006/customXml" ds:itemID="{8AAD226D-DD52-4253-80FB-E9825927F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6a7bfe-d628-4bea-a15e-966261b7d097"/>
    <ds:schemaRef ds:uri="0ee5f1bf-bdd2-4581-8b6c-7aa1e62b625a"/>
    <ds:schemaRef ds:uri="6fdf7e94-6c27-4283-803b-17c41268ef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E1D711-6546-4623-8F27-3A960FF339B1}">
  <ds:schemaRefs>
    <ds:schemaRef ds:uri="http://schemas.microsoft.com/sharepoint/events"/>
  </ds:schemaRefs>
</ds:datastoreItem>
</file>

<file path=customXml/itemProps4.xml><?xml version="1.0" encoding="utf-8"?>
<ds:datastoreItem xmlns:ds="http://schemas.openxmlformats.org/officeDocument/2006/customXml" ds:itemID="{7D4D7F0A-57FD-485B-AB36-2CF7C0A6EE2F}">
  <ds:schemaRefs>
    <ds:schemaRef ds:uri="http://schemas.microsoft.com/office/2006/metadata/properties"/>
    <ds:schemaRef ds:uri="http://schemas.microsoft.com/office/infopath/2007/PartnerControls"/>
    <ds:schemaRef ds:uri="836a7bfe-d628-4bea-a15e-966261b7d097"/>
    <ds:schemaRef ds:uri="0ee5f1bf-bdd2-4581-8b6c-7aa1e62b625a"/>
  </ds:schemaRefs>
</ds:datastoreItem>
</file>

<file path=docMetadata/LabelInfo.xml><?xml version="1.0" encoding="utf-8"?>
<clbl:labelList xmlns:clbl="http://schemas.microsoft.com/office/2020/mipLabelMetadata">
  <clbl:label id="{f956267e-7d50-46d0-9b27-8f911a5b38ff}" enabled="1" method="Standard" siteId="{6c637512-c417-4e78-9d62-b61258e4b619}" contentBits="0" removed="0"/>
</clbl:labelList>
</file>

<file path=docProps/app.xml><?xml version="1.0" encoding="utf-8"?>
<Properties xmlns="http://schemas.openxmlformats.org/officeDocument/2006/extended-properties" xmlns:vt="http://schemas.openxmlformats.org/officeDocument/2006/docPropsVTypes">
  <TotalTime>63</TotalTime>
  <Words>1925</Words>
  <Application>Microsoft Office PowerPoint</Application>
  <PresentationFormat>Panorámica</PresentationFormat>
  <Paragraphs>168</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-apple-system</vt:lpstr>
      <vt:lpstr>Arial</vt:lpstr>
      <vt:lpstr>Avenir LT Std 35 Light</vt:lpstr>
      <vt:lpstr>Calibri</vt:lpstr>
      <vt:lpstr>Calibri Light</vt:lpstr>
      <vt:lpstr>Tema de Office</vt:lpstr>
      <vt:lpstr>Presentación de PowerPoint</vt:lpstr>
      <vt:lpstr>Misión de un/a Tech Rider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Ortuno, Francisco</cp:lastModifiedBy>
  <cp:revision>2</cp:revision>
  <dcterms:created xsi:type="dcterms:W3CDTF">2022-10-19T09:01:34Z</dcterms:created>
  <dcterms:modified xsi:type="dcterms:W3CDTF">2024-02-05T20:11:05Z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0x0101008846AA04CA7CFA4F8E28F667487475F1</vt:lpwstr>
  </property>
  <property fmtid="{D5CDD505-2E9C-101B-9397-08002B2CF9AE}" pid="3" name="MediaServiceImageTags">
    <vt:lpwstr/>
  </property>
  <property fmtid="{D5CDD505-2E9C-101B-9397-08002B2CF9AE}" pid="4" name="_dlc_DocIdItemGuid">
    <vt:lpwstr>2c7bd530-b199-450b-952d-cfa0135bb493</vt:lpwstr>
  </property>
</Properties>
</file>