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65" r:id="rId6"/>
    <p:sldId id="266" r:id="rId7"/>
    <p:sldId id="267" r:id="rId8"/>
    <p:sldId id="268" r:id="rId9"/>
    <p:sldId id="259" r:id="rId10"/>
    <p:sldId id="257" r:id="rId11"/>
    <p:sldId id="256" r:id="rId12"/>
    <p:sldId id="25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27" autoAdjust="0"/>
  </p:normalViewPr>
  <p:slideViewPr>
    <p:cSldViewPr>
      <p:cViewPr varScale="1">
        <p:scale>
          <a:sx n="97" d="100"/>
          <a:sy n="97" d="100"/>
        </p:scale>
        <p:origin x="19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sables/vases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fr-FR" sz="1400" dirty="0">
                <a:solidFill>
                  <a:schemeClr val="accent3"/>
                </a:solidFill>
              </a:rPr>
              <a:t>NEW </a:t>
            </a:r>
            <a:r>
              <a:rPr lang="fr-FR" sz="1400" dirty="0" smtClean="0">
                <a:solidFill>
                  <a:schemeClr val="accent3"/>
                </a:solidFill>
              </a:rPr>
              <a:t>BED MODEL </a:t>
            </a:r>
            <a:r>
              <a:rPr lang="fr-FR" sz="1400" dirty="0">
                <a:solidFill>
                  <a:schemeClr val="accent3"/>
                </a:solidFill>
              </a:rPr>
              <a:t>=                                  / </a:t>
            </a:r>
            <a:r>
              <a:rPr lang="fr-FR" sz="1400" dirty="0" smtClean="0">
                <a:solidFill>
                  <a:schemeClr val="accent3"/>
                </a:solidFill>
              </a:rPr>
              <a:t>NEW_BED_MODEL                       </a:t>
            </a:r>
            <a:r>
              <a:rPr lang="fr-FR" sz="1400" dirty="0" err="1" smtClean="0">
                <a:solidFill>
                  <a:schemeClr val="accent3"/>
                </a:solidFill>
              </a:rPr>
              <a:t>logical</a:t>
            </a:r>
            <a:endParaRPr lang="fr-FR" sz="1400" dirty="0">
              <a:solidFill>
                <a:schemeClr val="accent3"/>
              </a:solidFill>
            </a:endParaRPr>
          </a:p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 smtClean="0">
                <a:solidFill>
                  <a:schemeClr val="tx1"/>
                </a:solidFill>
              </a:rPr>
              <a:t>COHESIVE SEDIMENTS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>
                <a:solidFill>
                  <a:schemeClr val="tx1"/>
                </a:solidFill>
              </a:rPr>
              <a:t> </a:t>
            </a:r>
            <a:r>
              <a:rPr lang="fr-FR" sz="1300" strike="sngStrike" dirty="0" smtClean="0">
                <a:solidFill>
                  <a:schemeClr val="tx1"/>
                </a:solidFill>
              </a:rPr>
              <a:t>BED-LOAD (CHARRIAGE)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BED LOAD FOR </a:t>
            </a:r>
            <a:r>
              <a:rPr lang="fr-FR" sz="1300" dirty="0">
                <a:solidFill>
                  <a:schemeClr val="accent3"/>
                </a:solidFill>
              </a:rPr>
              <a:t>ALL SAND </a:t>
            </a:r>
            <a:r>
              <a:rPr lang="fr-FR" sz="1300" dirty="0">
                <a:solidFill>
                  <a:schemeClr val="tx1"/>
                </a:solidFill>
              </a:rPr>
              <a:t>=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  <a:endParaRPr lang="fr-FR" sz="1300" dirty="0" smtClean="0"/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ICF</a:t>
            </a: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b="1" dirty="0" smtClean="0">
                <a:solidFill>
                  <a:schemeClr val="accent1"/>
                </a:solidFill>
              </a:rPr>
              <a:t>pas </a:t>
            </a:r>
            <a:r>
              <a:rPr lang="fr-FR" sz="1300" b="1" dirty="0">
                <a:solidFill>
                  <a:schemeClr val="accent1"/>
                </a:solidFill>
              </a:rPr>
              <a:t>de </a:t>
            </a:r>
            <a:r>
              <a:rPr lang="fr-FR" sz="1300" b="1" dirty="0" smtClean="0">
                <a:solidFill>
                  <a:schemeClr val="accent1"/>
                </a:solidFill>
              </a:rPr>
              <a:t>choix : 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en-US" sz="1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 smtClean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SUSP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SUSPENSION </a:t>
            </a:r>
            <a:r>
              <a:rPr lang="fr-FR" sz="1300" dirty="0">
                <a:solidFill>
                  <a:schemeClr val="accent3"/>
                </a:solidFill>
              </a:rPr>
              <a:t>FOR ALL SAND </a:t>
            </a:r>
            <a:r>
              <a:rPr lang="fr-FR" sz="1300" dirty="0">
                <a:solidFill>
                  <a:schemeClr val="tx1"/>
                </a:solidFill>
              </a:rPr>
              <a:t>= 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SHIELDS PARAMETERS                                                                / AC(NSICLA) </a:t>
            </a:r>
            <a:r>
              <a:rPr lang="fr-FR" sz="1300" dirty="0" err="1" smtClean="0">
                <a:solidFill>
                  <a:schemeClr val="tx1"/>
                </a:solidFill>
              </a:rPr>
              <a:t>prevoir</a:t>
            </a:r>
            <a:r>
              <a:rPr lang="fr-FR" sz="1300" dirty="0" smtClean="0">
                <a:solidFill>
                  <a:schemeClr val="tx1"/>
                </a:solidFill>
              </a:rPr>
              <a:t> -9 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SETTLING </a:t>
            </a:r>
            <a:r>
              <a:rPr lang="fr-FR" sz="1300" dirty="0">
                <a:solidFill>
                  <a:schemeClr val="tx1"/>
                </a:solidFill>
              </a:rPr>
              <a:t>VELOCITIES                                                                /XWC(NSICLA)      </a:t>
            </a:r>
            <a:r>
              <a:rPr lang="fr-FR" sz="1300" dirty="0" err="1">
                <a:solidFill>
                  <a:schemeClr val="tx1"/>
                </a:solidFill>
              </a:rPr>
              <a:t>prevoir</a:t>
            </a:r>
            <a:r>
              <a:rPr lang="fr-FR" sz="1300" dirty="0">
                <a:solidFill>
                  <a:schemeClr val="tx1"/>
                </a:solidFill>
              </a:rPr>
              <a:t> </a:t>
            </a:r>
            <a:r>
              <a:rPr lang="fr-FR" sz="1300" dirty="0" smtClean="0">
                <a:solidFill>
                  <a:schemeClr val="tx1"/>
                </a:solidFill>
              </a:rPr>
              <a:t>-9 </a:t>
            </a:r>
            <a:r>
              <a:rPr lang="fr-FR" sz="1300" dirty="0">
                <a:solidFill>
                  <a:schemeClr val="tx1"/>
                </a:solidFill>
              </a:rPr>
              <a:t>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NON </a:t>
            </a:r>
            <a:r>
              <a:rPr lang="fr-FR" sz="1300" dirty="0">
                <a:solidFill>
                  <a:schemeClr val="tx1"/>
                </a:solidFill>
              </a:rPr>
              <a:t>COHESIVE BED </a:t>
            </a:r>
            <a:r>
              <a:rPr lang="fr-FR" sz="1300" dirty="0" smtClean="0">
                <a:solidFill>
                  <a:schemeClr val="tx1"/>
                </a:solidFill>
              </a:rPr>
              <a:t>POROSITY                                                 /</a:t>
            </a:r>
            <a:r>
              <a:rPr lang="fr-FR" sz="1300" dirty="0" smtClean="0">
                <a:solidFill>
                  <a:srgbClr val="FF0000"/>
                </a:solidFill>
              </a:rPr>
              <a:t>XKV(NOMBLAY)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FORMULA                                                       /HIDFAC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PAR CLASSE GRANULO                                 /</a:t>
            </a:r>
            <a:r>
              <a:rPr lang="en-US" sz="1300" dirty="0" smtClean="0">
                <a:solidFill>
                  <a:schemeClr val="tx1"/>
                </a:solidFill>
              </a:rPr>
              <a:t>HIDI(NSICLA)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D90                          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FD90(NSICLA)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SEDIMENT DIAMETERS                                                          /</a:t>
            </a:r>
            <a:r>
              <a:rPr lang="fr-FR" sz="1300" dirty="0">
                <a:solidFill>
                  <a:schemeClr val="tx1"/>
                </a:solidFill>
              </a:rPr>
              <a:t>FDM(NSICLA</a:t>
            </a:r>
            <a:r>
              <a:rPr lang="fr-FR" sz="1300" dirty="0" smtClean="0">
                <a:solidFill>
                  <a:schemeClr val="tx1"/>
                </a:solidFill>
              </a:rPr>
              <a:t>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MEAN </a:t>
            </a:r>
            <a:r>
              <a:rPr lang="en-US" sz="1300" strike="dblStrike" dirty="0">
                <a:solidFill>
                  <a:schemeClr val="tx1"/>
                </a:solidFill>
              </a:rPr>
              <a:t>DIAMETER OF THE </a:t>
            </a:r>
            <a:r>
              <a:rPr lang="en-US" sz="1300" strike="dblStrike" dirty="0" smtClean="0">
                <a:solidFill>
                  <a:schemeClr val="tx1"/>
                </a:solidFill>
              </a:rPr>
              <a:t>SEDIMENT                                   </a:t>
            </a:r>
            <a:r>
              <a:rPr lang="fr-FR" sz="1300" strike="dblStrike" dirty="0" smtClean="0">
                <a:solidFill>
                  <a:schemeClr val="tx1"/>
                </a:solidFill>
              </a:rPr>
              <a:t>(doublon)                  </a:t>
            </a:r>
            <a:r>
              <a:rPr lang="fr-FR" sz="1300" dirty="0" smtClean="0">
                <a:solidFill>
                  <a:schemeClr val="tx1"/>
                </a:solidFill>
              </a:rPr>
              <a:t>calcule dans </a:t>
            </a:r>
            <a:r>
              <a:rPr lang="fr-FR" sz="1300" dirty="0" err="1" smtClean="0">
                <a:solidFill>
                  <a:schemeClr val="tx1"/>
                </a:solidFill>
              </a:rPr>
              <a:t>mean_grain_size.f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chemeClr val="accent1"/>
                </a:solidFill>
              </a:rPr>
              <a:t>IF (MEAN DIAMETER OF THE SEDIMENT) IN FICHIER CAS -&gt; REPLACE BY SEDIMENT DIAMETERS 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FORMULATION </a:t>
            </a:r>
            <a:r>
              <a:rPr lang="en-US" sz="1300" strike="dblStrike" dirty="0">
                <a:solidFill>
                  <a:schemeClr val="tx1"/>
                </a:solidFill>
              </a:rPr>
              <a:t>FOR DEPOSITION AND EROSION</a:t>
            </a:r>
            <a:r>
              <a:rPr lang="fr-FR" sz="1300" strike="dblStrike" dirty="0">
                <a:solidFill>
                  <a:schemeClr val="tx1"/>
                </a:solidFill>
              </a:rPr>
              <a:t>= X;X/ PAS UTILISE?  -&gt; METTRE QUE KRONE ET PART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rgbClr val="FF0000"/>
                </a:solidFill>
              </a:rPr>
              <a:t>PARTHENIADES </a:t>
            </a:r>
            <a:r>
              <a:rPr lang="en-US" sz="1300" dirty="0">
                <a:solidFill>
                  <a:srgbClr val="FF0000"/>
                </a:solidFill>
              </a:rPr>
              <a:t>CONSTANT                               / PARTHENIADES (NOMBLAY)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69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403"/>
            <a:ext cx="3816424" cy="58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INITIALIZATION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Suite de calcul et sauvegarde variable sol a faire</a:t>
            </a:r>
          </a:p>
          <a:p>
            <a:endParaRPr lang="fr-FR" sz="1200" u="sng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CONDIM_SISYPHE.f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 err="1" smtClean="0"/>
              <a:t>NOEROD.f</a:t>
            </a:r>
            <a:r>
              <a:rPr lang="fr-FR" sz="1200" strike="sngStrike" dirty="0" smtClean="0"/>
              <a:t> </a:t>
            </a:r>
            <a:r>
              <a:rPr lang="fr-FR" sz="1200" dirty="0" smtClean="0"/>
              <a:t>    </a:t>
            </a:r>
            <a:r>
              <a:rPr lang="fr-FR" sz="800" i="1" dirty="0" smtClean="0"/>
              <a:t>(not </a:t>
            </a:r>
            <a:r>
              <a:rPr lang="fr-FR" sz="800" i="1" dirty="0" err="1" smtClean="0"/>
              <a:t>necessary</a:t>
            </a:r>
            <a:r>
              <a:rPr lang="fr-FR" sz="800" i="1" dirty="0" smtClean="0"/>
              <a:t>     made in </a:t>
            </a:r>
            <a:r>
              <a:rPr lang="fr-FR" sz="800" i="1" dirty="0" err="1" smtClean="0"/>
              <a:t>init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sediment.f</a:t>
            </a:r>
            <a:r>
              <a:rPr lang="fr-FR" sz="800" i="1" dirty="0" smtClean="0"/>
              <a:t>)</a:t>
            </a:r>
            <a:endParaRPr lang="en-US" sz="800" i="1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INIT_SEDIMENT.f</a:t>
            </a:r>
            <a:r>
              <a:rPr lang="fr-FR" sz="1200" dirty="0" smtClean="0">
                <a:solidFill>
                  <a:srgbClr val="FF0000"/>
                </a:solidFill>
              </a:rPr>
              <a:t>   </a:t>
            </a:r>
            <a:r>
              <a:rPr lang="fr-FR" sz="800" i="1" dirty="0" smtClean="0">
                <a:solidFill>
                  <a:srgbClr val="FF0000"/>
                </a:solidFill>
              </a:rPr>
              <a:t>(S.PAVAN+Y.AUDOUIN)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(R.WALTHER + J. FONTAINE)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800" i="1" dirty="0">
                <a:solidFill>
                  <a:schemeClr val="accent3">
                    <a:lumMod val="75000"/>
                  </a:schemeClr>
                </a:solidFill>
              </a:rPr>
              <a:t>(R.WALTHER + J. FONTAINE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)  </a:t>
            </a:r>
            <a:r>
              <a:rPr lang="fr-FR" sz="800" i="1" dirty="0" smtClean="0"/>
              <a:t>use in </a:t>
            </a:r>
            <a:r>
              <a:rPr lang="fr-FR" sz="800" i="1" dirty="0" err="1" smtClean="0"/>
              <a:t>Soulsby-VanRin</a:t>
            </a:r>
            <a:r>
              <a:rPr lang="fr-FR" sz="800" i="1" dirty="0" smtClean="0"/>
              <a:t> and </a:t>
            </a:r>
            <a:r>
              <a:rPr lang="fr-FR" sz="800" i="1" dirty="0" err="1" smtClean="0"/>
              <a:t>others</a:t>
            </a:r>
            <a:r>
              <a:rPr lang="fr-FR" sz="800" i="1" dirty="0" smtClean="0"/>
              <a:t> but </a:t>
            </a:r>
            <a:r>
              <a:rPr lang="fr-FR" sz="800" i="1" dirty="0" err="1" smtClean="0"/>
              <a:t>remplaced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with</a:t>
            </a:r>
            <a:r>
              <a:rPr lang="fr-FR" sz="800" i="1" dirty="0" smtClean="0"/>
              <a:t> UW in </a:t>
            </a:r>
            <a:r>
              <a:rPr lang="fr-FR" sz="800" i="1" dirty="0" err="1" smtClean="0"/>
              <a:t>sisyphe</a:t>
            </a:r>
            <a:r>
              <a:rPr lang="fr-FR" sz="800" i="1" dirty="0" smtClean="0"/>
              <a:t>!!</a:t>
            </a:r>
            <a:endParaRPr lang="fr-FR" sz="800" i="1" dirty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INIT_TRANSPORT.f</a:t>
            </a:r>
            <a:r>
              <a:rPr lang="fr-FR" sz="1200" dirty="0" smtClean="0">
                <a:solidFill>
                  <a:srgbClr val="FF0000"/>
                </a:solidFill>
              </a:rPr>
              <a:t>            voir au moins CHARR SUSP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en-US" sz="1200" dirty="0" smtClean="0"/>
              <a:t>….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1520" y="332656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3045309"/>
            <a:ext cx="460851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KF_SISYPHE.f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COEFRO_SISYPE.f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If(HOULE)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TOBW_SISYPHE.f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TOBCW_SISYPHE.f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800" i="1" dirty="0"/>
              <a:t>(R.WALTHER + J. FONTAINE</a:t>
            </a:r>
            <a:r>
              <a:rPr lang="fr-FR" sz="800" i="1" dirty="0" smtClean="0"/>
              <a:t>)    total </a:t>
            </a:r>
            <a:r>
              <a:rPr lang="fr-FR" sz="800" i="1" dirty="0" err="1" smtClean="0"/>
              <a:t>shaer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strees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wave</a:t>
            </a:r>
            <a:r>
              <a:rPr lang="fr-FR" sz="800" i="1" dirty="0" smtClean="0"/>
              <a:t> + </a:t>
            </a:r>
            <a:r>
              <a:rPr lang="fr-FR" sz="800" i="1" dirty="0" err="1" smtClean="0"/>
              <a:t>current</a:t>
            </a:r>
            <a:r>
              <a:rPr lang="fr-FR" sz="800" i="1" dirty="0" smtClean="0"/>
              <a:t>  (non </a:t>
            </a:r>
            <a:r>
              <a:rPr lang="fr-FR" sz="800" i="1" dirty="0" err="1" smtClean="0"/>
              <a:t>linear</a:t>
            </a:r>
            <a:r>
              <a:rPr lang="fr-FR" sz="800" i="1" dirty="0" smtClean="0"/>
              <a:t>)</a:t>
            </a:r>
            <a:endParaRPr lang="fr-FR" sz="800" i="1" dirty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763688" y="4221088"/>
            <a:ext cx="27003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60040" y="0"/>
            <a:ext cx="538234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LOOP on time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MEAN_GRAIN_SIZE.f</a:t>
            </a:r>
            <a:r>
              <a:rPr lang="fr-FR" sz="1200" dirty="0" smtClean="0">
                <a:solidFill>
                  <a:srgbClr val="FF0000"/>
                </a:solidFill>
              </a:rPr>
              <a:t>     </a:t>
            </a:r>
            <a:r>
              <a:rPr lang="fr-FR" sz="800" dirty="0" smtClean="0"/>
              <a:t>(M.DELINARES + P. TASSI)</a:t>
            </a:r>
          </a:p>
          <a:p>
            <a:endParaRPr lang="fr-FR" sz="1200" dirty="0" smtClean="0"/>
          </a:p>
          <a:p>
            <a:r>
              <a:rPr lang="fr-FR" sz="1200" dirty="0" smtClean="0"/>
              <a:t>If (HOULE)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800" dirty="0"/>
              <a:t>(R.WALTHER + J. FONTAINE)  use in </a:t>
            </a:r>
            <a:r>
              <a:rPr lang="en-US" sz="800" dirty="0" err="1"/>
              <a:t>Soulsby-VanRin</a:t>
            </a:r>
            <a:r>
              <a:rPr lang="en-US" sz="800" dirty="0"/>
              <a:t> and others but </a:t>
            </a:r>
            <a:r>
              <a:rPr lang="en-US" sz="800" dirty="0" err="1"/>
              <a:t>remplaced</a:t>
            </a:r>
            <a:r>
              <a:rPr lang="en-US" sz="800" dirty="0"/>
              <a:t> with UW in </a:t>
            </a:r>
            <a:r>
              <a:rPr lang="en-US" sz="800" dirty="0" err="1"/>
              <a:t>sisyphe</a:t>
            </a:r>
            <a:r>
              <a:rPr lang="en-US" sz="800" dirty="0"/>
              <a:t>!!</a:t>
            </a:r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i="1" dirty="0"/>
              <a:t>(R.WALTHER + J. FONTAINE)    total </a:t>
            </a:r>
            <a:r>
              <a:rPr lang="fr-FR" sz="800" i="1" dirty="0" err="1"/>
              <a:t>shaer</a:t>
            </a:r>
            <a:r>
              <a:rPr lang="fr-FR" sz="800" i="1" dirty="0"/>
              <a:t> </a:t>
            </a:r>
            <a:r>
              <a:rPr lang="fr-FR" sz="800" i="1" dirty="0" err="1"/>
              <a:t>strees</a:t>
            </a:r>
            <a:r>
              <a:rPr lang="fr-FR" sz="800" i="1" dirty="0"/>
              <a:t> </a:t>
            </a:r>
            <a:r>
              <a:rPr lang="fr-FR" sz="800" i="1" dirty="0" err="1"/>
              <a:t>wave</a:t>
            </a:r>
            <a:r>
              <a:rPr lang="fr-FR" sz="800" i="1" dirty="0"/>
              <a:t> + </a:t>
            </a:r>
            <a:r>
              <a:rPr lang="fr-FR" sz="800" i="1" dirty="0" err="1"/>
              <a:t>current</a:t>
            </a:r>
            <a:r>
              <a:rPr lang="fr-FR" sz="800" i="1" dirty="0"/>
              <a:t>  (non </a:t>
            </a:r>
            <a:r>
              <a:rPr lang="fr-FR" sz="800" i="1" dirty="0" err="1"/>
              <a:t>linear</a:t>
            </a:r>
            <a:r>
              <a:rPr lang="fr-FR" sz="800" i="1" dirty="0"/>
              <a:t>)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b="1" dirty="0"/>
          </a:p>
          <a:p>
            <a:r>
              <a:rPr lang="fr-FR" sz="1200" b="1" dirty="0" smtClean="0"/>
              <a:t>IF (BEDLOAD) THEN</a:t>
            </a:r>
          </a:p>
          <a:p>
            <a:endParaRPr lang="fr-FR" sz="1200" b="1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(CONSOLIDATION)THEN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NLAYER&gt;1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.AND.NSICLA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.GT.1)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UPDATE_ACTIVELAYER_HIRANO.f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BEDLOAD_MAIN.F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Up date the </a:t>
            </a:r>
            <a:r>
              <a:rPr lang="fr-FR" sz="1200" strike="sngStrike" dirty="0" err="1" smtClean="0"/>
              <a:t>bottom</a:t>
            </a:r>
            <a:endParaRPr lang="fr-FR" sz="1200" strike="sngStrike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or CVSP_MAIN.F</a:t>
            </a:r>
          </a:p>
          <a:p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fr-FR" sz="800" i="1" dirty="0" smtClean="0"/>
              <a:t>(</a:t>
            </a:r>
            <a:r>
              <a:rPr lang="fr-FR" sz="800" i="1" dirty="0"/>
              <a:t>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ENDIF</a:t>
            </a:r>
          </a:p>
          <a:p>
            <a:endParaRPr lang="fr-FR" sz="12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79512" y="404664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28538" y="4107138"/>
            <a:ext cx="298782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BEDLOAD_DIFFIN.f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BEDLOAD_SOLIDISCHARGE.f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800" dirty="0" smtClean="0"/>
              <a:t>(</a:t>
            </a:r>
            <a:r>
              <a:rPr lang="fr-FR" sz="800" dirty="0"/>
              <a:t>M.DELINARES + P. TASSI</a:t>
            </a:r>
            <a:r>
              <a:rPr lang="fr-FR" sz="800" dirty="0" smtClean="0"/>
              <a:t>)  </a:t>
            </a:r>
            <a:r>
              <a:rPr lang="fr-FR" sz="800" dirty="0" err="1" smtClean="0"/>
              <a:t>compute</a:t>
            </a:r>
            <a:r>
              <a:rPr lang="fr-FR" sz="800" dirty="0" smtClean="0"/>
              <a:t> </a:t>
            </a:r>
            <a:r>
              <a:rPr lang="fr-FR" sz="800" dirty="0" err="1" smtClean="0"/>
              <a:t>solidischarge</a:t>
            </a:r>
            <a:r>
              <a:rPr lang="fr-FR" sz="800" dirty="0" smtClean="0"/>
              <a:t> if </a:t>
            </a:r>
            <a:r>
              <a:rPr lang="fr-FR" sz="800" dirty="0" err="1" smtClean="0"/>
              <a:t>ratio_mud</a:t>
            </a:r>
            <a:r>
              <a:rPr lang="fr-FR" sz="800" dirty="0" smtClean="0"/>
              <a:t> &lt; 30%.  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/>
              <a:t>BEDLOAD_EVOL.f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COMPUTE_BEDLOAD_FLUER_MUD.f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dirty="0" smtClean="0"/>
              <a:t>(M.DELINARES </a:t>
            </a:r>
            <a:r>
              <a:rPr lang="fr-FR" sz="800" dirty="0"/>
              <a:t>+ P. TASSI)  </a:t>
            </a:r>
            <a:r>
              <a:rPr lang="fr-FR" sz="800" dirty="0" err="1"/>
              <a:t>compute</a:t>
            </a:r>
            <a:r>
              <a:rPr lang="fr-FR" sz="800" dirty="0"/>
              <a:t> </a:t>
            </a:r>
            <a:r>
              <a:rPr lang="fr-FR" sz="800" dirty="0" err="1" smtClean="0"/>
              <a:t>mud</a:t>
            </a:r>
            <a:r>
              <a:rPr lang="fr-FR" sz="800" dirty="0" smtClean="0"/>
              <a:t> </a:t>
            </a:r>
            <a:r>
              <a:rPr lang="fr-FR" sz="800" dirty="0" err="1" smtClean="0"/>
              <a:t>contained</a:t>
            </a:r>
            <a:r>
              <a:rPr lang="fr-FR" sz="800" dirty="0" smtClean="0"/>
              <a:t>  in the volume of </a:t>
            </a:r>
            <a:r>
              <a:rPr lang="fr-FR" sz="800" dirty="0" err="1" smtClean="0"/>
              <a:t>bed</a:t>
            </a:r>
            <a:r>
              <a:rPr lang="fr-FR" sz="800" dirty="0" smtClean="0"/>
              <a:t> </a:t>
            </a:r>
            <a:r>
              <a:rPr lang="fr-FR" sz="800" dirty="0" err="1" smtClean="0"/>
              <a:t>that</a:t>
            </a:r>
            <a:r>
              <a:rPr lang="fr-FR" sz="800" dirty="0" smtClean="0"/>
              <a:t> have </a:t>
            </a:r>
            <a:r>
              <a:rPr lang="fr-FR" sz="800" dirty="0" err="1" smtClean="0"/>
              <a:t>moved</a:t>
            </a:r>
            <a:r>
              <a:rPr lang="fr-FR" sz="800" dirty="0" smtClean="0"/>
              <a:t> 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bedload</a:t>
            </a:r>
            <a:r>
              <a:rPr lang="fr-FR" sz="800" dirty="0" smtClean="0"/>
              <a:t>.  </a:t>
            </a:r>
            <a:endParaRPr lang="fr-FR" sz="800" dirty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NESTOR.f</a:t>
            </a:r>
            <a:r>
              <a:rPr lang="fr-FR" sz="1200" dirty="0" smtClean="0"/>
              <a:t>?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979712" y="4797152"/>
            <a:ext cx="38884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-1"/>
            <a:ext cx="331236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IF (SUSPENSION) </a:t>
            </a:r>
            <a:r>
              <a:rPr lang="fr-FR" sz="1200" b="1" dirty="0"/>
              <a:t>THEN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SUSPENSION_MAIN.F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</a:t>
            </a:r>
            <a:r>
              <a:rPr lang="fr-FR" sz="1200" strike="sngStrike" dirty="0"/>
              <a:t>or CVSP_MAIN.F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/>
              <a:t>ENDIF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MAXSLOPE.f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/>
              <a:t>LAYER.F or CVSP_MAIN.F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strike="sngStrike" dirty="0" smtClean="0"/>
          </a:p>
          <a:p>
            <a:r>
              <a:rPr lang="fr-FR" sz="1200" dirty="0" smtClean="0"/>
              <a:t>If (consolidation)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err="1" smtClean="0"/>
              <a:t>TASSEMENT.f</a:t>
            </a:r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BED_CONSOLIDATION_LAYER.f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</a:t>
            </a:r>
            <a:r>
              <a:rPr lang="fr-FR" sz="800" i="1" dirty="0"/>
              <a:t>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/>
              <a:t>  .or.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TASSEMENT2.f (Gibson </a:t>
            </a:r>
            <a:r>
              <a:rPr lang="fr-FR" sz="1200" dirty="0" err="1" smtClean="0">
                <a:solidFill>
                  <a:srgbClr val="FF0000"/>
                </a:solidFill>
              </a:rPr>
              <a:t>with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only</a:t>
            </a:r>
            <a:r>
              <a:rPr lang="fr-FR" sz="1200" dirty="0" smtClean="0">
                <a:solidFill>
                  <a:srgbClr val="FF0000"/>
                </a:solidFill>
              </a:rPr>
              <a:t> NSAND=0)</a:t>
            </a:r>
          </a:p>
          <a:p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smtClean="0"/>
              <a:t>(</a:t>
            </a:r>
            <a:r>
              <a:rPr lang="fr-FR" sz="800" i="1" dirty="0"/>
              <a:t>R.WALTHER + J. </a:t>
            </a:r>
            <a:r>
              <a:rPr lang="fr-FR" sz="800" i="1" dirty="0" smtClean="0"/>
              <a:t>FONTAINE)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BILAN_SISYPHE.f</a:t>
            </a:r>
            <a:endParaRPr lang="fr-FR" sz="1200" dirty="0" smtClean="0"/>
          </a:p>
          <a:p>
            <a:r>
              <a:rPr lang="fr-FR" sz="1200" dirty="0" err="1" smtClean="0"/>
              <a:t>FLUSEC_SISYPHE.f</a:t>
            </a:r>
            <a:endParaRPr lang="fr-FR" sz="1200" dirty="0" smtClean="0"/>
          </a:p>
          <a:p>
            <a:r>
              <a:rPr lang="fr-FR" sz="1200" dirty="0" smtClean="0"/>
              <a:t>….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9512" y="286970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207720" y="18490"/>
            <a:ext cx="2524520" cy="6617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strike="sngStrike" dirty="0" err="1" smtClean="0"/>
              <a:t>SUSPENSION_DISPERSION.f</a:t>
            </a:r>
            <a:endParaRPr lang="fr-FR" sz="1200" strike="sngStrike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strike="sngStrike" dirty="0" err="1" smtClean="0"/>
              <a:t>SUPENSION_COMPUTATION.f</a:t>
            </a:r>
            <a:endParaRPr lang="fr-FR" sz="1200" strike="sngStrike" dirty="0" smtClean="0"/>
          </a:p>
          <a:p>
            <a:endParaRPr lang="fr-FR" sz="1200" strike="sngStrike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SUSPENSION_ERODE.f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smtClean="0"/>
              <a:t>If (3D)THEN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TO TELEMAC3D (FLUER + FLUDPT)</a:t>
            </a:r>
          </a:p>
          <a:p>
            <a:r>
              <a:rPr lang="fr-FR" sz="800" dirty="0" smtClean="0"/>
              <a:t>   </a:t>
            </a:r>
            <a:r>
              <a:rPr lang="fr-FR" sz="1000" dirty="0" smtClean="0">
                <a:solidFill>
                  <a:schemeClr val="accent3">
                    <a:lumMod val="75000"/>
                  </a:schemeClr>
                </a:solidFill>
              </a:rPr>
              <a:t>**FLUDPT: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CONDITIONS LIMITES</a:t>
            </a:r>
            <a:endParaRPr lang="fr-FR" sz="1000" u="sng" dirty="0" smtClean="0"/>
          </a:p>
          <a:p>
            <a:r>
              <a:rPr lang="fr-FR" sz="800" dirty="0" smtClean="0"/>
              <a:t>(?+?)</a:t>
            </a:r>
            <a:endParaRPr lang="fr-FR" sz="800" dirty="0"/>
          </a:p>
          <a:p>
            <a:endParaRPr lang="fr-FR" sz="1200" dirty="0" smtClean="0"/>
          </a:p>
          <a:p>
            <a:r>
              <a:rPr lang="fr-FR" sz="1200" dirty="0" smtClean="0"/>
              <a:t>ELSE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TO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TELEMAC2D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FLUER + FLUDPT)</a:t>
            </a:r>
          </a:p>
          <a:p>
            <a:r>
              <a:rPr lang="fr-FR" sz="1000" smtClean="0">
                <a:solidFill>
                  <a:schemeClr val="accent3">
                    <a:lumMod val="75000"/>
                  </a:schemeClr>
                </a:solidFill>
              </a:rPr>
              <a:t>  **FLUDPT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TERMES SOURCES</a:t>
            </a:r>
            <a:endParaRPr lang="fr-FR" sz="10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       .OR. (for </a:t>
            </a:r>
            <a:r>
              <a:rPr lang="fr-FR" sz="1200" dirty="0" err="1" smtClean="0">
                <a:solidFill>
                  <a:srgbClr val="FF0000"/>
                </a:solidFill>
              </a:rPr>
              <a:t>this</a:t>
            </a:r>
            <a:r>
              <a:rPr lang="fr-FR" sz="1200" dirty="0" smtClean="0">
                <a:solidFill>
                  <a:srgbClr val="FF0000"/>
                </a:solidFill>
              </a:rPr>
              <a:t> time)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1200" dirty="0" err="1" smtClean="0">
                <a:solidFill>
                  <a:srgbClr val="FF0000"/>
                </a:solidFill>
              </a:rPr>
              <a:t>SUPENSION_COMPUTATION.f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</a:p>
          <a:p>
            <a:r>
              <a:rPr lang="fr-FR" sz="1200" dirty="0" smtClean="0"/>
              <a:t>ENDIF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RECEIVE FROM TELEMAC2D/3D (FLUDEP) </a:t>
            </a:r>
          </a:p>
          <a:p>
            <a:r>
              <a:rPr lang="fr-FR" sz="800" dirty="0"/>
              <a:t>(?+?)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SUSPENSION_DEPOSIT.f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SUSPENSION_LISTING.f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 check compatibility</a:t>
            </a:r>
            <a:endParaRPr lang="fr-FR" sz="800" dirty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SUSPENSION_BILAN.f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  <a:r>
              <a:rPr lang="fr-FR" sz="800" dirty="0"/>
              <a:t> check </a:t>
            </a:r>
            <a:r>
              <a:rPr lang="fr-FR" sz="800" dirty="0" smtClean="0"/>
              <a:t>compatibility</a:t>
            </a:r>
            <a:endParaRPr lang="fr-FR" sz="8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160240" y="877162"/>
            <a:ext cx="14036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26328" y="1617767"/>
            <a:ext cx="677920" cy="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8654" y="1484784"/>
            <a:ext cx="226241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SUSPENSION_COMPUTE_CAE.f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44208" y="2276872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846087" y="2060848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846089" y="2564904"/>
            <a:ext cx="2262415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trike="sngStrike" dirty="0" err="1" smtClean="0"/>
              <a:t>SUSPENSION_CONV.f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SUSPENSION_EROSION_COH.f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SUSPENSION_FLUX_MIXTE.f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SUSPENSION_DEPOT.f</a:t>
            </a:r>
            <a:endParaRPr lang="fr-FR" sz="1200" strike="sngStrike" dirty="0" smtClean="0"/>
          </a:p>
          <a:p>
            <a:r>
              <a:rPr lang="fr-FR" sz="1200" dirty="0" err="1" smtClean="0"/>
              <a:t>DIFFIN.f</a:t>
            </a:r>
            <a:endParaRPr lang="fr-FR" sz="1200" dirty="0" smtClean="0"/>
          </a:p>
          <a:p>
            <a:r>
              <a:rPr lang="fr-FR" sz="1200" dirty="0" err="1" smtClean="0"/>
              <a:t>CHARRAC.f</a:t>
            </a:r>
            <a:endParaRPr lang="fr-FR" sz="1200" dirty="0" smtClean="0"/>
          </a:p>
          <a:p>
            <a:r>
              <a:rPr lang="fr-FR" sz="1200" dirty="0" err="1" smtClean="0"/>
              <a:t>CVDFTR.f</a:t>
            </a:r>
            <a:endParaRPr lang="fr-FR" sz="1200" dirty="0" smtClean="0"/>
          </a:p>
          <a:p>
            <a:r>
              <a:rPr lang="fr-FR" sz="1200" dirty="0" smtClean="0">
                <a:solidFill>
                  <a:srgbClr val="FF0000"/>
                </a:solidFill>
              </a:rPr>
              <a:t>+ CALCUL DE FLUDEP</a:t>
            </a:r>
          </a:p>
          <a:p>
            <a:r>
              <a:rPr lang="fr-FR" sz="1200" strike="sngStrike" dirty="0" err="1" smtClean="0"/>
              <a:t>SUSPENSION_EVOL.f</a:t>
            </a:r>
            <a:endParaRPr lang="fr-FR" sz="1200" strike="sngStrike" dirty="0" smtClean="0"/>
          </a:p>
          <a:p>
            <a:r>
              <a:rPr lang="fr-FR" sz="1200" dirty="0" err="1" smtClean="0"/>
              <a:t>SUSPENSION_LISTING.f</a:t>
            </a:r>
            <a:endParaRPr lang="fr-FR" sz="1200" dirty="0" smtClean="0"/>
          </a:p>
          <a:p>
            <a:r>
              <a:rPr lang="fr-FR" sz="1200" strike="sngStrike" dirty="0" err="1" smtClean="0"/>
              <a:t>SUSPENSION_BILAN_COH.f</a:t>
            </a:r>
            <a:endParaRPr lang="fr-FR" sz="1200" strike="sngStrike" dirty="0" smtClean="0"/>
          </a:p>
          <a:p>
            <a:r>
              <a:rPr lang="fr-FR" sz="1200" dirty="0" err="1" smtClean="0"/>
              <a:t>SUSPENSION_BILAN.f</a:t>
            </a:r>
            <a:endParaRPr lang="fr-FR" sz="1200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337794" y="3513638"/>
            <a:ext cx="46645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2" idx="1"/>
          </p:cNvCxnSpPr>
          <p:nvPr/>
        </p:nvCxnSpPr>
        <p:spPr>
          <a:xfrm flipH="1">
            <a:off x="6337794" y="5357247"/>
            <a:ext cx="50085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838652" y="5157192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89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192675"/>
            <a:ext cx="4474840" cy="778098"/>
          </a:xfrm>
        </p:spPr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INIT_</a:t>
            </a:r>
            <a:r>
              <a:rPr lang="fr-FR" dirty="0">
                <a:solidFill>
                  <a:schemeClr val="accent3"/>
                </a:solidFill>
              </a:rPr>
              <a:t>SEDIMENT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24156" y="970482"/>
            <a:ext cx="8229600" cy="7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Case A : 1 layer </a:t>
            </a:r>
            <a:r>
              <a:rPr lang="fr-FR" dirty="0" err="1" smtClean="0"/>
              <a:t>with</a:t>
            </a:r>
            <a:r>
              <a:rPr lang="fr-FR" dirty="0" smtClean="0"/>
              <a:t> 1 </a:t>
            </a:r>
            <a:r>
              <a:rPr lang="fr-FR" dirty="0" err="1" smtClean="0"/>
              <a:t>mud</a:t>
            </a:r>
            <a:r>
              <a:rPr lang="fr-FR" dirty="0" smtClean="0"/>
              <a:t> and 1 </a:t>
            </a:r>
            <a:r>
              <a:rPr lang="fr-FR" dirty="0" err="1" smtClean="0"/>
              <a:t>sand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1) The user </a:t>
                </a:r>
                <a:r>
                  <a:rPr lang="fr-FR" dirty="0" err="1" smtClean="0"/>
                  <a:t>gives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every</a:t>
                </a:r>
                <a:r>
                  <a:rPr lang="fr-FR" dirty="0" smtClean="0"/>
                  <a:t> layer (</a:t>
                </a:r>
                <a:r>
                  <a:rPr lang="fr-FR" dirty="0" err="1" smtClean="0"/>
                  <a:t>here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just</a:t>
                </a:r>
                <a:r>
                  <a:rPr lang="fr-FR" dirty="0" smtClean="0"/>
                  <a:t> 1 layer):</a:t>
                </a:r>
              </a:p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thickness</a:t>
                </a:r>
                <a:r>
                  <a:rPr lang="fr-FR" dirty="0" smtClean="0"/>
                  <a:t> : </a:t>
                </a:r>
                <a:r>
                  <a:rPr lang="fr-FR" b="1" dirty="0" smtClean="0"/>
                  <a:t>ES</a:t>
                </a:r>
                <a:r>
                  <a:rPr lang="fr-FR" dirty="0" smtClean="0"/>
                  <a:t>  in [m]</a:t>
                </a:r>
              </a:p>
              <a:p>
                <a:r>
                  <a:rPr lang="fr-FR" dirty="0" smtClean="0"/>
                  <a:t>The ratio of the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over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: </a:t>
                </a:r>
                <a:r>
                  <a:rPr lang="fr-FR" b="1" dirty="0" smtClean="0"/>
                  <a:t>RATIO_MUD_SAND</a:t>
                </a:r>
                <a:r>
                  <a:rPr lang="fr-FR" dirty="0" smtClean="0"/>
                  <a:t> in [/]</a:t>
                </a:r>
              </a:p>
              <a:p>
                <a:pPr lvl="1"/>
                <a:r>
                  <a:rPr lang="fr-FR" dirty="0" smtClean="0"/>
                  <a:t>It corresponds to 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𝑀𝑈𝐷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  <a:blipFill rotWithShape="0">
                <a:blip r:embed="rId2"/>
                <a:stretch>
                  <a:fillRect l="-963" t="-53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2) Sisyphe </a:t>
                </a:r>
                <a:r>
                  <a:rPr lang="fr-FR" dirty="0" err="1" smtClean="0"/>
                  <a:t>computes</a:t>
                </a:r>
                <a:r>
                  <a:rPr lang="fr-FR" dirty="0" smtClean="0"/>
                  <a:t> the masses,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in the </a:t>
                </a:r>
                <a:r>
                  <a:rPr lang="fr-FR" dirty="0" err="1" smtClean="0"/>
                  <a:t>steering</a:t>
                </a:r>
                <a:r>
                  <a:rPr lang="fr-FR" dirty="0" smtClean="0"/>
                  <a:t> file : </a:t>
                </a:r>
              </a:p>
              <a:p>
                <a:r>
                  <a:rPr lang="fr-FR" dirty="0" err="1" smtClean="0"/>
                  <a:t>Sediment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XKVS</a:t>
                </a:r>
                <a:r>
                  <a:rPr lang="fr-FR" dirty="0" smtClean="0"/>
                  <a:t> :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/>
                  <a:t>  in [kg/m^3]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endParaRPr lang="fr-FR" dirty="0" smtClean="0"/>
              </a:p>
              <a:p>
                <a:r>
                  <a:rPr lang="fr-FR" dirty="0" err="1" smtClean="0"/>
                  <a:t>Mud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CONC_VASE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r>
                  <a:rPr lang="fr-FR" dirty="0" smtClean="0"/>
                  <a:t>in [kg/m^3]</a:t>
                </a:r>
              </a:p>
              <a:p>
                <a:r>
                  <a:rPr lang="fr-FR" dirty="0" err="1" smtClean="0"/>
                  <a:t>Bed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porosity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</a:t>
                </a:r>
                <a:r>
                  <a:rPr lang="fr-FR" dirty="0" smtClean="0"/>
                  <a:t> in [/]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/>
                  <a:t> </a:t>
                </a:r>
                <a:r>
                  <a:rPr lang="fr-FR" dirty="0" smtClean="0"/>
                  <a:t>the ratio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𝑠𝑢𝑟𝑓𝑎𝑐</m:t>
                        </m:r>
                      </m:den>
                    </m:f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MASS_SAND</a:t>
                </a:r>
                <a:r>
                  <a:rPr lang="fr-FR" dirty="0" smtClean="0"/>
                  <a:t> :</a:t>
                </a:r>
              </a:p>
              <a:p>
                <a:pPr marL="0" lvl="1" indent="0">
                  <a:buNone/>
                </a:pPr>
                <a:r>
                  <a:rPr lang="fr-FR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𝑠𝑎𝑛𝑑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MASS_MUD</a:t>
                </a:r>
                <a:r>
                  <a:rPr lang="fr-FR" dirty="0" smtClean="0"/>
                  <a:t> 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𝑚𝑢𝑑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total mass </a:t>
                </a:r>
                <a:r>
                  <a:rPr lang="fr-FR" b="1" dirty="0" smtClean="0"/>
                  <a:t>MASS_TOT</a:t>
                </a:r>
                <a:r>
                  <a:rPr lang="fr-FR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57150" indent="0">
                  <a:buNone/>
                </a:pP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  <a:blipFill rotWithShape="0">
                <a:blip r:embed="rId3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sol</a:t>
            </a:r>
            <a:endParaRPr lang="fr-FR" sz="24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9883" y="692696"/>
            <a:ext cx="8928992" cy="5832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accent3"/>
                </a:solidFill>
              </a:rPr>
              <a:t>BED MODEL=                    / BED_MODEL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1. Simple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NUMBER </a:t>
            </a:r>
            <a:r>
              <a:rPr lang="en-US" sz="1800" dirty="0">
                <a:solidFill>
                  <a:schemeClr val="tx1"/>
                </a:solidFill>
              </a:rPr>
              <a:t>OF BED LOAD MODEL LAYERS</a:t>
            </a:r>
            <a:r>
              <a:rPr lang="fr-FR" sz="1800" dirty="0">
                <a:solidFill>
                  <a:schemeClr val="tx1"/>
                </a:solidFill>
              </a:rPr>
              <a:t>=          /</a:t>
            </a:r>
            <a:r>
              <a:rPr lang="fr-FR" sz="1800" dirty="0" smtClean="0">
                <a:solidFill>
                  <a:schemeClr val="tx1"/>
                </a:solidFill>
              </a:rPr>
              <a:t>NOMBLAY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MUD </a:t>
            </a:r>
            <a:r>
              <a:rPr lang="en-US" sz="1800" dirty="0">
                <a:solidFill>
                  <a:schemeClr val="tx1"/>
                </a:solidFill>
              </a:rPr>
              <a:t>CONCENTRATION PER LAYER  :  </a:t>
            </a:r>
            <a:r>
              <a:rPr lang="en-US" sz="1800" dirty="0" err="1" smtClean="0">
                <a:solidFill>
                  <a:schemeClr val="tx1"/>
                </a:solidFill>
              </a:rPr>
              <a:t>x;x;x</a:t>
            </a:r>
            <a:r>
              <a:rPr lang="en-US" sz="1800" dirty="0" smtClean="0">
                <a:solidFill>
                  <a:schemeClr val="tx1"/>
                </a:solidFill>
              </a:rPr>
              <a:t>              </a:t>
            </a:r>
            <a:r>
              <a:rPr lang="en-US" sz="1800" dirty="0">
                <a:solidFill>
                  <a:schemeClr val="tx1"/>
                </a:solidFill>
              </a:rPr>
              <a:t>/ CONC_VASE (NOMBLAY</a:t>
            </a:r>
            <a:r>
              <a:rPr lang="en-US" sz="1800" dirty="0"/>
              <a:t>)</a:t>
            </a:r>
          </a:p>
          <a:p>
            <a:pPr algn="l"/>
            <a:r>
              <a:rPr lang="en-US" sz="18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CRITICAL EROSION SHEAR STRESS OF THE MUD</a:t>
            </a:r>
            <a:r>
              <a:rPr lang="fr-FR" sz="1800" dirty="0">
                <a:solidFill>
                  <a:schemeClr val="tx1"/>
                </a:solidFill>
              </a:rPr>
              <a:t>= x; x; x </a:t>
            </a:r>
            <a:r>
              <a:rPr lang="fr-FR" sz="1800" strike="sngStrike" dirty="0" smtClean="0">
                <a:solidFill>
                  <a:schemeClr val="tx1"/>
                </a:solidFill>
              </a:rPr>
              <a:t>/ </a:t>
            </a:r>
            <a:r>
              <a:rPr lang="fr-FR" sz="1800" dirty="0" smtClean="0">
                <a:solidFill>
                  <a:schemeClr val="tx1"/>
                </a:solidFill>
              </a:rPr>
              <a:t>TOC_MUD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NOMBLAY)  on rempli après TOCE_VASE pour l’ancien modèle dans </a:t>
            </a:r>
            <a:r>
              <a:rPr lang="fr-FR" sz="1800" dirty="0" err="1" smtClean="0">
                <a:solidFill>
                  <a:schemeClr val="tx1"/>
                </a:solidFill>
              </a:rPr>
              <a:t>lecdon</a:t>
            </a:r>
            <a:r>
              <a:rPr lang="fr-FR" sz="1800" dirty="0" smtClean="0">
                <a:solidFill>
                  <a:schemeClr val="tx1"/>
                </a:solidFill>
              </a:rPr>
              <a:t> et TOCE_MUD(NOMBLAY,NPOIN2) dans </a:t>
            </a:r>
            <a:r>
              <a:rPr lang="fr-FR" sz="1800" dirty="0" err="1" smtClean="0">
                <a:solidFill>
                  <a:schemeClr val="tx1"/>
                </a:solidFill>
              </a:rPr>
              <a:t>ini_sediment.f</a:t>
            </a:r>
            <a:r>
              <a:rPr lang="fr-FR" sz="1800" dirty="0" smtClean="0">
                <a:solidFill>
                  <a:schemeClr val="tx1"/>
                </a:solidFill>
              </a:rPr>
              <a:t> pour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2.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 consolidation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MASS </a:t>
            </a:r>
            <a:r>
              <a:rPr lang="en-US" sz="1800" dirty="0">
                <a:solidFill>
                  <a:schemeClr val="tx1"/>
                </a:solidFill>
              </a:rPr>
              <a:t>TRANSFER PER LAYER                               /TRANS_MASS (NOMBLAY)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3. </a:t>
            </a:r>
            <a:r>
              <a:rPr lang="fr-FR" sz="1800" dirty="0" err="1" smtClean="0">
                <a:solidFill>
                  <a:schemeClr val="accent3"/>
                </a:solidFill>
              </a:rPr>
              <a:t>Multiilayer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activ</a:t>
            </a:r>
            <a:r>
              <a:rPr lang="fr-FR" sz="1800" dirty="0" smtClean="0">
                <a:solidFill>
                  <a:schemeClr val="accent3"/>
                </a:solidFill>
              </a:rPr>
              <a:t> layer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ACTIVE </a:t>
            </a:r>
            <a:r>
              <a:rPr lang="fr-FR" sz="1800" strike="sngStrike" dirty="0">
                <a:solidFill>
                  <a:schemeClr val="tx1"/>
                </a:solidFill>
              </a:rPr>
              <a:t>LAYER THICKNESS                         /</a:t>
            </a:r>
            <a:r>
              <a:rPr lang="fr-FR" sz="1800" strike="sngStrike" dirty="0" smtClean="0">
                <a:solidFill>
                  <a:schemeClr val="tx1"/>
                </a:solidFill>
              </a:rPr>
              <a:t>ELAY0          directement dans BED_MODEL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tx1"/>
                </a:solidFill>
              </a:rPr>
              <a:t>CONSTANT </a:t>
            </a:r>
            <a:r>
              <a:rPr lang="fr-FR" sz="1800" dirty="0">
                <a:solidFill>
                  <a:schemeClr val="tx1"/>
                </a:solidFill>
              </a:rPr>
              <a:t>ACTIVE LAYER THICKNESS    / </a:t>
            </a:r>
            <a:r>
              <a:rPr lang="fr-FR" sz="1800" dirty="0" smtClean="0">
                <a:solidFill>
                  <a:schemeClr val="tx1"/>
                </a:solidFill>
              </a:rPr>
              <a:t>CONST_ALAYER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4.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>
                <a:solidFill>
                  <a:schemeClr val="accent3"/>
                </a:solidFill>
              </a:rPr>
              <a:t>with</a:t>
            </a:r>
            <a:r>
              <a:rPr lang="fr-FR" sz="1800" dirty="0">
                <a:solidFill>
                  <a:schemeClr val="accent3"/>
                </a:solidFill>
              </a:rPr>
              <a:t>  </a:t>
            </a:r>
            <a:r>
              <a:rPr lang="fr-FR" sz="1800" dirty="0" smtClean="0">
                <a:solidFill>
                  <a:schemeClr val="accent3"/>
                </a:solidFill>
              </a:rPr>
              <a:t>consolidation </a:t>
            </a:r>
            <a:r>
              <a:rPr lang="fr-FR" sz="1800" dirty="0" err="1" smtClean="0">
                <a:solidFill>
                  <a:schemeClr val="accent3"/>
                </a:solidFill>
              </a:rPr>
              <a:t>based</a:t>
            </a:r>
            <a:r>
              <a:rPr lang="fr-FR" sz="1800" dirty="0" smtClean="0">
                <a:solidFill>
                  <a:schemeClr val="accent3"/>
                </a:solidFill>
              </a:rPr>
              <a:t> on Gibson </a:t>
            </a:r>
            <a:r>
              <a:rPr lang="fr-FR" sz="1800" dirty="0" err="1" smtClean="0">
                <a:solidFill>
                  <a:schemeClr val="accent3"/>
                </a:solidFill>
              </a:rPr>
              <a:t>theory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GEL CONCENTRATION   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CONC_GEL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MAXIMUM CONCENTRATION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CONC_MAX 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PERMEABILITY COEFFICIENT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COEF_N</a:t>
            </a:r>
          </a:p>
          <a:p>
            <a:pPr algn="l"/>
            <a:endParaRPr lang="fr-FR" sz="1800" dirty="0"/>
          </a:p>
          <a:p>
            <a:pPr algn="l"/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INITIAL </a:t>
            </a:r>
            <a:r>
              <a:rPr lang="en-US" sz="1800" dirty="0">
                <a:solidFill>
                  <a:schemeClr val="tx1"/>
                </a:solidFill>
              </a:rPr>
              <a:t>FRACTION FOR PARTICULAR SIZE CLASS               /AVA0(NSICLA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CONCENTRATION </a:t>
            </a:r>
            <a:r>
              <a:rPr lang="fr-FR" sz="1800" strike="sngStrike" dirty="0">
                <a:solidFill>
                  <a:schemeClr val="tx1"/>
                </a:solidFill>
              </a:rPr>
              <a:t>VOLUMIQUE DU LIT COHESIF              /CSF\_VASE</a:t>
            </a: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dblStrike" dirty="0" smtClean="0">
                <a:solidFill>
                  <a:schemeClr val="tx1"/>
                </a:solidFill>
              </a:rPr>
              <a:t>GRAIN-FEEDING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SEDIMENT SLIDE                                         /</a:t>
            </a:r>
            <a:r>
              <a:rPr lang="fr-FR" sz="1800" dirty="0" smtClean="0">
                <a:solidFill>
                  <a:schemeClr val="tx1"/>
                </a:solidFill>
              </a:rPr>
              <a:t>SLIDE                      -&gt; </a:t>
            </a:r>
            <a:r>
              <a:rPr lang="fr-FR" sz="1800" dirty="0" err="1" smtClean="0">
                <a:solidFill>
                  <a:schemeClr val="tx1"/>
                </a:solidFill>
              </a:rPr>
              <a:t>verifier</a:t>
            </a:r>
            <a:r>
              <a:rPr lang="fr-FR" sz="1800" dirty="0" smtClean="0">
                <a:solidFill>
                  <a:schemeClr val="tx1"/>
                </a:solidFill>
              </a:rPr>
              <a:t> avec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CONSOLIDATION MODEL                         /ITASS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800" strike="sngStrike" dirty="0">
                <a:solidFill>
                  <a:schemeClr val="tx1"/>
                </a:solidFill>
              </a:rPr>
              <a:t>OF LAYERS OF THE CONSOLIDATION </a:t>
            </a:r>
            <a:r>
              <a:rPr lang="en-US" sz="1800" strike="sngStrike" dirty="0" smtClean="0">
                <a:solidFill>
                  <a:schemeClr val="tx1"/>
                </a:solidFill>
              </a:rPr>
              <a:t>MODEL /NCOUCH_TASS</a:t>
            </a:r>
          </a:p>
          <a:p>
            <a:pPr algn="l"/>
            <a:endParaRPr lang="fr-FR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54759" y="11663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Nouvelles </a:t>
            </a:r>
            <a:r>
              <a:rPr lang="fr-FR" sz="2400" dirty="0" err="1" smtClean="0"/>
              <a:t>subroutines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62068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Suspension_deposit.f</a:t>
            </a:r>
            <a:endParaRPr lang="fr-FR" dirty="0" smtClean="0"/>
          </a:p>
          <a:p>
            <a:r>
              <a:rPr lang="fr-FR" dirty="0" err="1" smtClean="0"/>
              <a:t>Suspension_erode.f</a:t>
            </a:r>
            <a:endParaRPr lang="fr-FR" dirty="0" smtClean="0"/>
          </a:p>
          <a:p>
            <a:r>
              <a:rPr lang="fr-FR" dirty="0" err="1" smtClean="0"/>
              <a:t>Suspension_computation_cae.f</a:t>
            </a:r>
            <a:endParaRPr lang="fr-FR" dirty="0" smtClean="0"/>
          </a:p>
          <a:p>
            <a:r>
              <a:rPr lang="fr-FR" dirty="0" err="1" smtClean="0"/>
              <a:t>Bed_consolidation_layer.f</a:t>
            </a:r>
            <a:endParaRPr lang="fr-FR" dirty="0" smtClean="0"/>
          </a:p>
          <a:p>
            <a:r>
              <a:rPr lang="fr-FR" dirty="0" err="1" smtClean="0"/>
              <a:t>Bed_update.f</a:t>
            </a:r>
            <a:endParaRPr lang="fr-FR" dirty="0" smtClean="0"/>
          </a:p>
          <a:p>
            <a:r>
              <a:rPr lang="fr-FR" dirty="0" err="1" smtClean="0"/>
              <a:t>Update_activelayer_hirano.f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63857" y="2564904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Subroutines</a:t>
            </a:r>
            <a:r>
              <a:rPr lang="fr-FR" sz="2400" dirty="0" smtClean="0"/>
              <a:t> </a:t>
            </a:r>
            <a:r>
              <a:rPr lang="fr-FR" sz="2400" dirty="0" err="1" smtClean="0"/>
              <a:t>modifiees</a:t>
            </a:r>
            <a:r>
              <a:rPr lang="fr-FR" sz="2400" dirty="0" smtClean="0"/>
              <a:t> pour nouveau </a:t>
            </a:r>
            <a:r>
              <a:rPr lang="fr-FR" sz="2400" dirty="0" err="1" smtClean="0"/>
              <a:t>modele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922" y="328498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Sisyphe.dico</a:t>
            </a:r>
            <a:endParaRPr lang="fr-FR" dirty="0" smtClean="0"/>
          </a:p>
          <a:p>
            <a:r>
              <a:rPr lang="fr-FR" dirty="0" err="1" smtClean="0"/>
              <a:t>Declaration_sisyphe.f</a:t>
            </a:r>
            <a:endParaRPr lang="fr-FR" dirty="0" smtClean="0"/>
          </a:p>
          <a:p>
            <a:r>
              <a:rPr lang="fr-FR" dirty="0" err="1" smtClean="0"/>
              <a:t>Point_sisyphe.f</a:t>
            </a:r>
            <a:endParaRPr lang="fr-FR" dirty="0" smtClean="0"/>
          </a:p>
          <a:p>
            <a:r>
              <a:rPr lang="fr-FR" dirty="0" err="1" smtClean="0"/>
              <a:t>Lecdon_sisyphe.f</a:t>
            </a:r>
            <a:endParaRPr lang="fr-FR" dirty="0" smtClean="0"/>
          </a:p>
          <a:p>
            <a:r>
              <a:rPr lang="fr-FR" dirty="0" err="1" smtClean="0"/>
              <a:t>Init_sediment.f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u="sng" dirty="0" smtClean="0"/>
              <a:t>SUITE LECTURE FICHIER DES PARAMETRES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CALCULER NSICLA dans </a:t>
            </a:r>
            <a:r>
              <a:rPr lang="fr-FR" sz="1600" dirty="0" err="1" smtClean="0"/>
              <a:t>lecdon.f</a:t>
            </a:r>
            <a:r>
              <a:rPr lang="fr-FR" sz="1600" dirty="0" smtClean="0"/>
              <a:t> pour nouveau modèle -&gt; NSICLA donné par la taille du vecteur</a:t>
            </a:r>
          </a:p>
          <a:p>
            <a:pPr marL="0" indent="0">
              <a:buNone/>
            </a:pPr>
            <a:r>
              <a:rPr lang="fr-FR" sz="1600" dirty="0" smtClean="0"/>
              <a:t>REMPLIR  SEDCO(NSICLA) avec type de SEDIMENT          dans LECDON </a:t>
            </a:r>
          </a:p>
          <a:p>
            <a:pPr marL="0" indent="0">
              <a:buNone/>
            </a:pPr>
            <a:r>
              <a:rPr lang="fr-FR" sz="1600" dirty="0"/>
              <a:t>DEFINIR NSAND ET NMUD  -&gt; tableau de correspondance  dans LECDON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ISAND </a:t>
            </a:r>
            <a:r>
              <a:rPr lang="fr-FR" sz="1600" dirty="0"/>
              <a:t>=</a:t>
            </a:r>
            <a:r>
              <a:rPr lang="fr-FR" sz="1600" dirty="0" smtClean="0"/>
              <a:t>NUM_ICLA-ISAND(ICLA</a:t>
            </a:r>
            <a:r>
              <a:rPr lang="fr-FR" sz="1600" dirty="0"/>
              <a:t>)      </a:t>
            </a:r>
            <a:r>
              <a:rPr lang="fr-FR" sz="1600" dirty="0" smtClean="0"/>
              <a:t>ICLA=NUM_ISAND-ICLA(ISAND)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IMUD </a:t>
            </a:r>
            <a:r>
              <a:rPr lang="fr-FR" sz="1600" dirty="0"/>
              <a:t>=</a:t>
            </a:r>
            <a:r>
              <a:rPr lang="fr-FR" sz="1600" dirty="0" smtClean="0"/>
              <a:t>NUM_ICLA-IMUD(ICLA</a:t>
            </a:r>
            <a:r>
              <a:rPr lang="fr-FR" sz="1600" dirty="0"/>
              <a:t>)        </a:t>
            </a:r>
            <a:r>
              <a:rPr lang="fr-FR" sz="1600" dirty="0" smtClean="0"/>
              <a:t>ICLA=NUM_IMUD-ICLA(IMUD)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REMPLIR CHARR  (si au moins 1 </a:t>
            </a:r>
            <a:r>
              <a:rPr lang="fr-FR" sz="1600" dirty="0" err="1" smtClean="0"/>
              <a:t>bedload</a:t>
            </a:r>
            <a:r>
              <a:rPr lang="fr-FR" sz="1600" dirty="0" smtClean="0"/>
              <a:t>) et SUSP (si au moins 1 </a:t>
            </a:r>
            <a:r>
              <a:rPr lang="fr-FR" sz="1600" dirty="0" err="1" smtClean="0"/>
              <a:t>susp</a:t>
            </a:r>
            <a:r>
              <a:rPr lang="fr-FR" sz="1600" dirty="0" smtClean="0"/>
              <a:t>)  dans LECDON pour nouveau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-&gt; </a:t>
            </a:r>
            <a:r>
              <a:rPr lang="fr-FR" sz="1600" dirty="0" smtClean="0">
                <a:solidFill>
                  <a:srgbClr val="FF0000"/>
                </a:solidFill>
              </a:rPr>
              <a:t>PAS CLAIRE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X</a:t>
            </a:r>
            <a:r>
              <a:rPr lang="fr-FR" sz="1600" dirty="0" smtClean="0"/>
              <a:t>TOCE_VASE(NOMB_LAY), -&gt; à remplir à partir de TOC_MUD(NOMBLAY) dans </a:t>
            </a:r>
            <a:r>
              <a:rPr lang="fr-FR" sz="1600" dirty="0" err="1" smtClean="0"/>
              <a:t>lecdon</a:t>
            </a:r>
            <a:r>
              <a:rPr lang="fr-FR" sz="1600" dirty="0" smtClean="0"/>
              <a:t> pour ancien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X </a:t>
            </a:r>
            <a:r>
              <a:rPr lang="fr-FR" sz="1600" dirty="0" smtClean="0"/>
              <a:t>XWSAB(IMUD) </a:t>
            </a:r>
            <a:r>
              <a:rPr lang="fr-FR" sz="1600" dirty="0"/>
              <a:t>transforme </a:t>
            </a:r>
            <a:r>
              <a:rPr lang="fr-FR" sz="1600" dirty="0" smtClean="0"/>
              <a:t>XWC </a:t>
            </a:r>
            <a:r>
              <a:rPr lang="fr-FR" sz="1600" dirty="0"/>
              <a:t>(</a:t>
            </a:r>
            <a:r>
              <a:rPr lang="fr-FR" sz="1600" dirty="0" smtClean="0"/>
              <a:t>NUM_MUD-SICLA(IMUD</a:t>
            </a:r>
            <a:r>
              <a:rPr lang="fr-FR" sz="1600" dirty="0"/>
              <a:t>)) </a:t>
            </a:r>
            <a:r>
              <a:rPr lang="fr-FR" sz="1600" dirty="0" smtClean="0"/>
              <a:t> -&gt; 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PAS CLAIRE 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TOCE_MUD(ILAYER,IPOIN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TOCE_SAND(ISAND)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MASS_SAND(ISAND,ILAYER,IPOIN)</a:t>
            </a:r>
          </a:p>
          <a:p>
            <a:pPr marL="0" indent="0">
              <a:buNone/>
            </a:pPr>
            <a:r>
              <a:rPr lang="fr-FR" sz="1600" dirty="0" smtClean="0"/>
              <a:t>MASS_MUD(IMUD,ILAYER,IPOIN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smtClean="0"/>
              <a:t>MASS_MIX_TOT(ILAYER,IPOIN</a:t>
            </a:r>
            <a:r>
              <a:rPr lang="fr-FR" sz="1600" dirty="0"/>
              <a:t>)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MASS_SAND_TOT(ILAYER,IPOIN)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MASS_MUD_TOT(ILAYER,IPOIN)</a:t>
            </a:r>
          </a:p>
          <a:p>
            <a:pPr marL="0" indent="0">
              <a:buNone/>
            </a:pPr>
            <a:r>
              <a:rPr lang="fr-FR" sz="1600" dirty="0"/>
              <a:t>RATIO_SAND(ISAND,ILAYER,IPOIN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RATIO_MUD(IMUD,ILAYER,IPOIN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RATIO_MUD_SAND(ILAYER,IPOIN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 smtClean="0"/>
              <a:t>ES(IPOIN,ILAYER)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9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TRANSPORT </a:t>
            </a: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DECIDER QUAND ON LE FAIT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u="sng" dirty="0" smtClean="0"/>
          </a:p>
          <a:p>
            <a:endParaRPr lang="fr-FR" sz="1400" dirty="0"/>
          </a:p>
          <a:p>
            <a:r>
              <a:rPr lang="fr-FR" sz="1400" dirty="0" smtClean="0"/>
              <a:t>Do ISICLA=1,NSICLA</a:t>
            </a:r>
          </a:p>
          <a:p>
            <a:r>
              <a:rPr lang="fr-FR" sz="1400" dirty="0" smtClean="0"/>
              <a:t>          sable  -&gt; 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et/ou suspension</a:t>
            </a:r>
          </a:p>
          <a:p>
            <a:r>
              <a:rPr lang="fr-FR" sz="1400" dirty="0" smtClean="0"/>
              <a:t>           vase  -&gt;   suspension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-&gt; formules: si pas houle</a:t>
            </a:r>
          </a:p>
          <a:p>
            <a:r>
              <a:rPr lang="fr-FR" sz="1400" dirty="0" smtClean="0"/>
              <a:t>                 1 </a:t>
            </a:r>
            <a:r>
              <a:rPr lang="fr-FR" sz="1400" dirty="0"/>
              <a:t>: MEYER-PETER (charriage)</a:t>
            </a:r>
          </a:p>
          <a:p>
            <a:r>
              <a:rPr lang="fr-FR" sz="1400" dirty="0"/>
              <a:t>                 2 : EINSTEIN-BROWN (charriage)</a:t>
            </a:r>
          </a:p>
          <a:p>
            <a:r>
              <a:rPr lang="fr-FR" sz="1400" dirty="0"/>
              <a:t>                 3 : ENGELUND-HANSEN + CHOLLET ET CUNGE (VERSION 5.3)</a:t>
            </a:r>
          </a:p>
          <a:p>
            <a:r>
              <a:rPr lang="fr-FR" sz="1400" dirty="0"/>
              <a:t>                 30: ENGELUND-HANSEN (total)</a:t>
            </a:r>
          </a:p>
          <a:p>
            <a:r>
              <a:rPr lang="fr-FR" sz="1400" dirty="0"/>
              <a:t>                 4 : BIJKER (charriage + suspension)</a:t>
            </a:r>
          </a:p>
          <a:p>
            <a:r>
              <a:rPr lang="fr-FR" sz="1400" dirty="0"/>
              <a:t>                 5 : SOULSBY - VAN RIJN (charriage + suspension)</a:t>
            </a:r>
          </a:p>
          <a:p>
            <a:r>
              <a:rPr lang="fr-FR" sz="1400" dirty="0"/>
              <a:t>                 6 : HUNZIKER (uniquement </a:t>
            </a:r>
            <a:r>
              <a:rPr lang="fr-FR" sz="1400" dirty="0" err="1"/>
              <a:t>granulometrie</a:t>
            </a:r>
            <a:r>
              <a:rPr lang="fr-FR" sz="1400" dirty="0"/>
              <a:t> </a:t>
            </a:r>
            <a:r>
              <a:rPr lang="fr-FR" sz="1400" dirty="0" err="1"/>
              <a:t>etendue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     DE MASQUAGE DE HUNZIKER APPLIQUEE</a:t>
            </a:r>
          </a:p>
          <a:p>
            <a:r>
              <a:rPr lang="fr-FR" sz="1400" dirty="0"/>
              <a:t>                     et </a:t>
            </a:r>
            <a:r>
              <a:rPr lang="fr-FR" sz="1400" dirty="0" err="1"/>
              <a:t>mot-cle</a:t>
            </a:r>
            <a:r>
              <a:rPr lang="fr-FR" sz="1400" dirty="0"/>
              <a:t> HIDING-FACTOR not </a:t>
            </a:r>
            <a:r>
              <a:rPr lang="fr-FR" sz="1400" dirty="0" err="1"/>
              <a:t>used</a:t>
            </a:r>
            <a:endParaRPr lang="fr-FR" sz="1400" dirty="0"/>
          </a:p>
          <a:p>
            <a:r>
              <a:rPr lang="fr-FR" sz="1400" dirty="0"/>
              <a:t>                 7 : VAN RIJN (</a:t>
            </a:r>
            <a:r>
              <a:rPr lang="fr-FR" sz="1400" dirty="0" err="1"/>
              <a:t>bed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8 : BAILARD (charriage + suspension)</a:t>
            </a:r>
          </a:p>
          <a:p>
            <a:r>
              <a:rPr lang="fr-FR" sz="1400" dirty="0"/>
              <a:t>                 9 : DIBAJNIA ET WATANABE (total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sinon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4 </a:t>
            </a:r>
            <a:r>
              <a:rPr lang="fr-FR" sz="1400" dirty="0"/>
              <a:t>: BIJKER (charriage + suspension)</a:t>
            </a:r>
          </a:p>
          <a:p>
            <a:r>
              <a:rPr lang="fr-FR" sz="1400" dirty="0"/>
              <a:t>                 5 : SOULSBY - VAN RIJN (charriage + suspension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8 </a:t>
            </a:r>
            <a:r>
              <a:rPr lang="fr-FR" sz="1400" dirty="0"/>
              <a:t>: BAILARD (charriage + suspension)</a:t>
            </a:r>
          </a:p>
          <a:p>
            <a:r>
              <a:rPr lang="fr-FR" sz="1400" dirty="0"/>
              <a:t>                 9 : DIBAJNIA ET WATANABE (total)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        si suspension et vase -&gt;  </a:t>
            </a:r>
            <a:r>
              <a:rPr lang="fr-FR" sz="1400" dirty="0" err="1" smtClean="0"/>
              <a:t>Krone</a:t>
            </a:r>
            <a:r>
              <a:rPr lang="fr-FR" sz="1400" dirty="0" smtClean="0"/>
              <a:t> et </a:t>
            </a:r>
            <a:r>
              <a:rPr lang="fr-FR" sz="1400" dirty="0" err="1" smtClean="0"/>
              <a:t>parth</a:t>
            </a:r>
            <a:r>
              <a:rPr lang="fr-FR" sz="1400" dirty="0" smtClean="0"/>
              <a:t>  si houle stop pour l’instant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suspension et sable -&gt; si houle: </a:t>
            </a:r>
            <a:r>
              <a:rPr lang="fr-FR" sz="1400" dirty="0" err="1" smtClean="0"/>
              <a:t>bijker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sinon </a:t>
            </a:r>
            <a:r>
              <a:rPr lang="fr-FR" sz="1400" dirty="0" err="1" smtClean="0"/>
              <a:t>bijker</a:t>
            </a:r>
            <a:r>
              <a:rPr lang="fr-FR" sz="1400" dirty="0" smtClean="0"/>
              <a:t> ou </a:t>
            </a:r>
            <a:r>
              <a:rPr lang="fr-FR" sz="1400" dirty="0" err="1" smtClean="0"/>
              <a:t>fredsoe</a:t>
            </a:r>
            <a:endParaRPr lang="fr-FR" sz="1400" dirty="0"/>
          </a:p>
          <a:p>
            <a:r>
              <a:rPr lang="fr-FR" sz="1400" dirty="0" err="1" smtClean="0"/>
              <a:t>Enddo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Si NSAND.NE.0 et NMUD.NE.0 -&gt;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pas possible pour l’instant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PAS CLAIRE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28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MODELE DE SOL</a:t>
            </a:r>
          </a:p>
          <a:p>
            <a:endParaRPr lang="fr-FR" sz="1400" dirty="0"/>
          </a:p>
          <a:p>
            <a:r>
              <a:rPr lang="fr-FR" sz="1400" dirty="0" smtClean="0"/>
              <a:t>Si 1sable et pas de vase -&gt; </a:t>
            </a:r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plusieurs sable  et pas de vase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couche active</a:t>
            </a:r>
          </a:p>
          <a:p>
            <a:endParaRPr lang="fr-FR" sz="1400" dirty="0"/>
          </a:p>
          <a:p>
            <a:r>
              <a:rPr lang="fr-FR" sz="1400" dirty="0" smtClean="0"/>
              <a:t>Si 1 vase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Gibson)</a:t>
            </a:r>
          </a:p>
          <a:p>
            <a:endParaRPr lang="fr-FR" sz="1400" dirty="0"/>
          </a:p>
          <a:p>
            <a:r>
              <a:rPr lang="fr-FR" sz="1400" dirty="0" smtClean="0"/>
              <a:t>Si plusieurs vases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</a:t>
            </a:r>
            <a:r>
              <a:rPr lang="fr-FR" sz="1400" dirty="0" smtClean="0">
                <a:solidFill>
                  <a:schemeClr val="accent3"/>
                </a:solidFill>
              </a:rPr>
              <a:t>)             A programmer avec total des vases</a:t>
            </a:r>
            <a:endParaRPr lang="fr-FR" sz="1400" dirty="0">
              <a:solidFill>
                <a:schemeClr val="accent3"/>
              </a:solidFill>
            </a:endParaRP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au moins une vase et au moins un sable</a:t>
            </a:r>
            <a:endParaRPr lang="fr-FR" sz="1400" dirty="0"/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80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>MOTS CLES A CHANGER POUR validation dans le mode ANCIENNE VERSION</a:t>
            </a:r>
            <a:endParaRPr lang="fr-FR" sz="24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fr-FR" sz="1300" dirty="0" err="1" smtClean="0">
                <a:solidFill>
                  <a:schemeClr val="accent3"/>
                </a:solidFill>
              </a:rPr>
              <a:t>Instead</a:t>
            </a:r>
            <a:r>
              <a:rPr lang="fr-FR" sz="1300" dirty="0" smtClean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>
                <a:solidFill>
                  <a:schemeClr val="tx1"/>
                </a:solidFill>
              </a:rPr>
              <a:t>SEDIMENTS COHESIFS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 smtClean="0">
                <a:solidFill>
                  <a:schemeClr val="tx1"/>
                </a:solidFill>
              </a:rPr>
              <a:t>CHARRIAGE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 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>
                <a:solidFill>
                  <a:schemeClr val="tx1"/>
                </a:solidFill>
              </a:rPr>
              <a:t>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</a:t>
            </a:r>
            <a:r>
              <a:rPr lang="fr-FR" sz="1300" dirty="0" smtClean="0">
                <a:solidFill>
                  <a:schemeClr val="tx1"/>
                </a:solidFill>
              </a:rPr>
              <a:t>ICF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98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MANDATORY KEYWORDS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 OF SEDIMENT</a:t>
            </a:r>
          </a:p>
          <a:p>
            <a:r>
              <a:rPr lang="fr-FR" dirty="0" smtClean="0"/>
              <a:t>BED LOAD FOR ALL SANDS</a:t>
            </a:r>
          </a:p>
          <a:p>
            <a:r>
              <a:rPr lang="fr-FR" dirty="0" smtClean="0"/>
              <a:t>SUSPENSION FOR ALL SANDS</a:t>
            </a:r>
          </a:p>
          <a:p>
            <a:r>
              <a:rPr lang="fr-FR" dirty="0" smtClean="0"/>
              <a:t>BED-LOAD TRANSPORT FORMULA FOR ALL SANDS</a:t>
            </a:r>
          </a:p>
          <a:p>
            <a:r>
              <a:rPr lang="fr-FR" dirty="0" smtClean="0"/>
              <a:t>SETTLING VELOCITIES</a:t>
            </a:r>
          </a:p>
          <a:p>
            <a:r>
              <a:rPr lang="fr-FR" dirty="0" smtClean="0"/>
              <a:t>SHIELDS PARAMETER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119675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New_SISYPHE.f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BLACK:        ORIGINAL SISYPHE NON MODIFIED</a:t>
            </a:r>
          </a:p>
          <a:p>
            <a:r>
              <a:rPr lang="en-US" sz="2400" strike="sngStrike" dirty="0" smtClean="0"/>
              <a:t>IN BLACK</a:t>
            </a:r>
            <a:r>
              <a:rPr lang="en-US" sz="2400" dirty="0" smtClean="0"/>
              <a:t>:        MOVED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RED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sz="2400" dirty="0" smtClean="0"/>
              <a:t>ORIGINAL SISYPHE MODIFIED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IN GREEN</a:t>
            </a:r>
            <a:r>
              <a:rPr lang="en-US" sz="2400" dirty="0" smtClean="0"/>
              <a:t>:       NEW SUBROUTINE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1593</Words>
  <Application>Microsoft Office PowerPoint</Application>
  <PresentationFormat>Affichage à l'écran (4:3)</PresentationFormat>
  <Paragraphs>364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Thème Office</vt:lpstr>
      <vt:lpstr>Fichier des paramètres sables/vases</vt:lpstr>
      <vt:lpstr>Fichier des paramètres sol</vt:lpstr>
      <vt:lpstr>Présentation PowerPoint</vt:lpstr>
      <vt:lpstr>Présentation PowerPoint</vt:lpstr>
      <vt:lpstr>Présentation PowerPoint</vt:lpstr>
      <vt:lpstr>Présentation PowerPoint</vt:lpstr>
      <vt:lpstr>MOTS CLES A CHANGER POUR validation dans le mode ANCIENNE VERSION</vt:lpstr>
      <vt:lpstr>MANDATORY KEYWORDS </vt:lpstr>
      <vt:lpstr>Présentation PowerPoint</vt:lpstr>
      <vt:lpstr>Présentation PowerPoint</vt:lpstr>
      <vt:lpstr>Présentation PowerPoint</vt:lpstr>
      <vt:lpstr>Présentation PowerPoint</vt:lpstr>
      <vt:lpstr>INIT_SEDIMENT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WALTHER Régis</dc:creator>
  <cp:lastModifiedBy>PAVAN Sara</cp:lastModifiedBy>
  <cp:revision>109</cp:revision>
  <dcterms:created xsi:type="dcterms:W3CDTF">2017-04-11T09:26:04Z</dcterms:created>
  <dcterms:modified xsi:type="dcterms:W3CDTF">2017-11-24T15:47:57Z</dcterms:modified>
</cp:coreProperties>
</file>