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1" r:id="rId5"/>
    <p:sldId id="265" r:id="rId6"/>
    <p:sldId id="266" r:id="rId7"/>
    <p:sldId id="267" r:id="rId8"/>
    <p:sldId id="268" r:id="rId9"/>
    <p:sldId id="259" r:id="rId10"/>
    <p:sldId id="257" r:id="rId11"/>
    <p:sldId id="256" r:id="rId12"/>
    <p:sldId id="25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27" autoAdjust="0"/>
  </p:normalViewPr>
  <p:slideViewPr>
    <p:cSldViewPr>
      <p:cViewPr varScale="1">
        <p:scale>
          <a:sx n="97" d="100"/>
          <a:sy n="97" d="100"/>
        </p:scale>
        <p:origin x="19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09/01/2018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sables/vases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l"/>
            <a:r>
              <a:rPr lang="fr-FR" sz="1400" dirty="0">
                <a:solidFill>
                  <a:schemeClr val="accent3"/>
                </a:solidFill>
              </a:rPr>
              <a:t>NEW </a:t>
            </a:r>
            <a:r>
              <a:rPr lang="fr-FR" sz="1400" dirty="0" smtClean="0">
                <a:solidFill>
                  <a:schemeClr val="accent3"/>
                </a:solidFill>
              </a:rPr>
              <a:t>BED MODEL </a:t>
            </a:r>
            <a:r>
              <a:rPr lang="fr-FR" sz="1400" dirty="0">
                <a:solidFill>
                  <a:schemeClr val="accent3"/>
                </a:solidFill>
              </a:rPr>
              <a:t>=                                  / </a:t>
            </a:r>
            <a:r>
              <a:rPr lang="fr-FR" sz="1400" dirty="0" smtClean="0">
                <a:solidFill>
                  <a:schemeClr val="accent3"/>
                </a:solidFill>
              </a:rPr>
              <a:t>NEW_BED_MODEL                       </a:t>
            </a:r>
            <a:r>
              <a:rPr lang="fr-FR" sz="1400" dirty="0" err="1" smtClean="0">
                <a:solidFill>
                  <a:schemeClr val="accent3"/>
                </a:solidFill>
              </a:rPr>
              <a:t>logical</a:t>
            </a:r>
            <a:endParaRPr lang="fr-FR" sz="1400" dirty="0">
              <a:solidFill>
                <a:schemeClr val="accent3"/>
              </a:solidFill>
            </a:endParaRPr>
          </a:p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 smtClean="0">
                <a:solidFill>
                  <a:schemeClr val="tx1"/>
                </a:solidFill>
              </a:rPr>
              <a:t>COHESIVE SEDIMENTS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>
                <a:solidFill>
                  <a:schemeClr val="tx1"/>
                </a:solidFill>
              </a:rPr>
              <a:t> </a:t>
            </a:r>
            <a:r>
              <a:rPr lang="fr-FR" sz="1300" strike="sngStrike" dirty="0" smtClean="0">
                <a:solidFill>
                  <a:schemeClr val="tx1"/>
                </a:solidFill>
              </a:rPr>
              <a:t>BED-LOAD (CHARRIAGE)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BED LOAD FOR </a:t>
            </a:r>
            <a:r>
              <a:rPr lang="fr-FR" sz="1300" dirty="0">
                <a:solidFill>
                  <a:schemeClr val="accent3"/>
                </a:solidFill>
              </a:rPr>
              <a:t>ALL SAND </a:t>
            </a:r>
            <a:r>
              <a:rPr lang="fr-FR" sz="1300" dirty="0">
                <a:solidFill>
                  <a:schemeClr val="tx1"/>
                </a:solidFill>
              </a:rPr>
              <a:t>= </a:t>
            </a:r>
            <a:r>
              <a:rPr lang="fr-FR" sz="1300" dirty="0" smtClean="0">
                <a:solidFill>
                  <a:schemeClr val="tx1"/>
                </a:solidFill>
              </a:rPr>
              <a:t>/ CHARR</a:t>
            </a:r>
            <a:endParaRPr lang="fr-FR" sz="1300" dirty="0" smtClean="0"/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ICF</a:t>
            </a: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b="1" dirty="0" smtClean="0">
                <a:solidFill>
                  <a:schemeClr val="accent1"/>
                </a:solidFill>
              </a:rPr>
              <a:t>pas </a:t>
            </a:r>
            <a:r>
              <a:rPr lang="fr-FR" sz="1300" b="1" dirty="0">
                <a:solidFill>
                  <a:schemeClr val="accent1"/>
                </a:solidFill>
              </a:rPr>
              <a:t>de </a:t>
            </a:r>
            <a:r>
              <a:rPr lang="fr-FR" sz="1300" b="1" dirty="0" smtClean="0">
                <a:solidFill>
                  <a:schemeClr val="accent1"/>
                </a:solidFill>
              </a:rPr>
              <a:t>choix : 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en-US" sz="13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 smtClean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SUSP</a:t>
            </a:r>
          </a:p>
          <a:p>
            <a:pPr algn="l"/>
            <a:r>
              <a:rPr lang="en-US" sz="13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SUSPENSION </a:t>
            </a:r>
            <a:r>
              <a:rPr lang="fr-FR" sz="1300" dirty="0">
                <a:solidFill>
                  <a:schemeClr val="accent3"/>
                </a:solidFill>
              </a:rPr>
              <a:t>FOR ALL SAND </a:t>
            </a:r>
            <a:r>
              <a:rPr lang="fr-FR" sz="1300" dirty="0">
                <a:solidFill>
                  <a:schemeClr val="tx1"/>
                </a:solidFill>
              </a:rPr>
              <a:t>= 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SHIELDS PARAMETERS                                                                / AC(NSICLA) </a:t>
            </a:r>
            <a:r>
              <a:rPr lang="fr-FR" sz="1300" dirty="0" err="1" smtClean="0">
                <a:solidFill>
                  <a:schemeClr val="tx1"/>
                </a:solidFill>
              </a:rPr>
              <a:t>prevoir</a:t>
            </a:r>
            <a:r>
              <a:rPr lang="fr-FR" sz="1300" dirty="0" smtClean="0">
                <a:solidFill>
                  <a:schemeClr val="tx1"/>
                </a:solidFill>
              </a:rPr>
              <a:t> -9 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SETTLING </a:t>
            </a:r>
            <a:r>
              <a:rPr lang="fr-FR" sz="1300" dirty="0">
                <a:solidFill>
                  <a:schemeClr val="tx1"/>
                </a:solidFill>
              </a:rPr>
              <a:t>VELOCITIES                                                                /XWC(NSICLA)      </a:t>
            </a:r>
            <a:r>
              <a:rPr lang="fr-FR" sz="1300" dirty="0" err="1">
                <a:solidFill>
                  <a:schemeClr val="tx1"/>
                </a:solidFill>
              </a:rPr>
              <a:t>prevoir</a:t>
            </a:r>
            <a:r>
              <a:rPr lang="fr-FR" sz="1300" dirty="0">
                <a:solidFill>
                  <a:schemeClr val="tx1"/>
                </a:solidFill>
              </a:rPr>
              <a:t> </a:t>
            </a:r>
            <a:r>
              <a:rPr lang="fr-FR" sz="1300" dirty="0" smtClean="0">
                <a:solidFill>
                  <a:schemeClr val="tx1"/>
                </a:solidFill>
              </a:rPr>
              <a:t>-9 </a:t>
            </a:r>
            <a:r>
              <a:rPr lang="fr-FR" sz="1300" dirty="0">
                <a:solidFill>
                  <a:schemeClr val="tx1"/>
                </a:solidFill>
              </a:rPr>
              <a:t>= (default)calcul auto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NON </a:t>
            </a:r>
            <a:r>
              <a:rPr lang="fr-FR" sz="1300" dirty="0">
                <a:solidFill>
                  <a:schemeClr val="tx1"/>
                </a:solidFill>
              </a:rPr>
              <a:t>COHESIVE BED </a:t>
            </a:r>
            <a:r>
              <a:rPr lang="fr-FR" sz="1300" dirty="0" smtClean="0">
                <a:solidFill>
                  <a:schemeClr val="tx1"/>
                </a:solidFill>
              </a:rPr>
              <a:t>POROSITY                                                 /</a:t>
            </a:r>
            <a:r>
              <a:rPr lang="fr-FR" sz="1300" dirty="0" smtClean="0">
                <a:solidFill>
                  <a:srgbClr val="FF0000"/>
                </a:solidFill>
              </a:rPr>
              <a:t>XKV(NOMBLAY)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FORMULA                                                       /HIDFAC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chemeClr val="tx1"/>
                </a:solidFill>
              </a:rPr>
              <a:t>HIDING </a:t>
            </a:r>
            <a:r>
              <a:rPr lang="en-US" sz="1300" dirty="0">
                <a:solidFill>
                  <a:schemeClr val="tx1"/>
                </a:solidFill>
              </a:rPr>
              <a:t>FACTOR PAR CLASSE GRANULO                                 /</a:t>
            </a:r>
            <a:r>
              <a:rPr lang="en-US" sz="1300" dirty="0" smtClean="0">
                <a:solidFill>
                  <a:schemeClr val="tx1"/>
                </a:solidFill>
              </a:rPr>
              <a:t>HIDI(NSICLA)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D90                          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FD90(NSICLA)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tx1"/>
                </a:solidFill>
              </a:rPr>
              <a:t>SEDIMENT DIAMETERS                                                          /</a:t>
            </a:r>
            <a:r>
              <a:rPr lang="fr-FR" sz="1300" dirty="0">
                <a:solidFill>
                  <a:schemeClr val="tx1"/>
                </a:solidFill>
              </a:rPr>
              <a:t>FDM(NSICLA</a:t>
            </a:r>
            <a:r>
              <a:rPr lang="fr-FR" sz="1300" dirty="0" smtClean="0">
                <a:solidFill>
                  <a:schemeClr val="tx1"/>
                </a:solidFill>
              </a:rPr>
              <a:t>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MEAN </a:t>
            </a:r>
            <a:r>
              <a:rPr lang="en-US" sz="1300" strike="dblStrike" dirty="0">
                <a:solidFill>
                  <a:schemeClr val="tx1"/>
                </a:solidFill>
              </a:rPr>
              <a:t>DIAMETER OF THE </a:t>
            </a:r>
            <a:r>
              <a:rPr lang="en-US" sz="1300" strike="dblStrike" dirty="0" smtClean="0">
                <a:solidFill>
                  <a:schemeClr val="tx1"/>
                </a:solidFill>
              </a:rPr>
              <a:t>SEDIMENT                                   </a:t>
            </a:r>
            <a:r>
              <a:rPr lang="fr-FR" sz="1300" strike="dblStrike" dirty="0" smtClean="0">
                <a:solidFill>
                  <a:schemeClr val="tx1"/>
                </a:solidFill>
              </a:rPr>
              <a:t>(doublon)                  </a:t>
            </a:r>
            <a:r>
              <a:rPr lang="fr-FR" sz="1300" dirty="0" smtClean="0">
                <a:solidFill>
                  <a:schemeClr val="tx1"/>
                </a:solidFill>
              </a:rPr>
              <a:t>calcule dans </a:t>
            </a:r>
            <a:r>
              <a:rPr lang="fr-FR" sz="1300" dirty="0" err="1" smtClean="0">
                <a:solidFill>
                  <a:schemeClr val="tx1"/>
                </a:solidFill>
              </a:rPr>
              <a:t>mean_grain_size.f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chemeClr val="accent1"/>
                </a:solidFill>
              </a:rPr>
              <a:t>IF (MEAN DIAMETER OF THE SEDIMENT) IN FICHIER CAS -&gt; REPLACED BY SEDIMENT DIAMETERS 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FORMULATION </a:t>
            </a:r>
            <a:r>
              <a:rPr lang="en-US" sz="1300" strike="dblStrike" dirty="0">
                <a:solidFill>
                  <a:schemeClr val="tx1"/>
                </a:solidFill>
              </a:rPr>
              <a:t>FOR DEPOSITION AND EROSION</a:t>
            </a:r>
            <a:r>
              <a:rPr lang="fr-FR" sz="1300" strike="dblStrike" dirty="0">
                <a:solidFill>
                  <a:schemeClr val="tx1"/>
                </a:solidFill>
              </a:rPr>
              <a:t>= X;X/ PAS UTILISE?  -&gt; METTRE QUE KRONE ET PART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dirty="0" smtClean="0">
                <a:solidFill>
                  <a:srgbClr val="FF0000"/>
                </a:solidFill>
              </a:rPr>
              <a:t>PARTHENIADES </a:t>
            </a:r>
            <a:r>
              <a:rPr lang="en-US" sz="1300" dirty="0">
                <a:solidFill>
                  <a:srgbClr val="FF0000"/>
                </a:solidFill>
              </a:rPr>
              <a:t>CONSTANT                               / PARTHENIADES (NOMBLAY)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8869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67544" y="403"/>
            <a:ext cx="3816424" cy="609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INITIALIZATION</a:t>
            </a:r>
          </a:p>
          <a:p>
            <a:endParaRPr lang="fr-FR" sz="1200" dirty="0"/>
          </a:p>
          <a:p>
            <a:r>
              <a:rPr lang="fr-FR" sz="1200" dirty="0" smtClean="0">
                <a:solidFill>
                  <a:srgbClr val="FF0000"/>
                </a:solidFill>
              </a:rPr>
              <a:t>Suite de calcul et sauvegarde variable sol a faire</a:t>
            </a:r>
          </a:p>
          <a:p>
            <a:endParaRPr lang="fr-FR" sz="1200" u="sng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CONDIM_SISYPHE.f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 err="1" smtClean="0"/>
              <a:t>NOEROD.f</a:t>
            </a:r>
            <a:r>
              <a:rPr lang="fr-FR" sz="1200" strike="sngStrike" dirty="0" smtClean="0"/>
              <a:t> </a:t>
            </a:r>
            <a:r>
              <a:rPr lang="fr-FR" sz="1200" dirty="0" smtClean="0"/>
              <a:t>    </a:t>
            </a:r>
            <a:r>
              <a:rPr lang="fr-FR" sz="800" i="1" dirty="0" smtClean="0"/>
              <a:t>(not </a:t>
            </a:r>
            <a:r>
              <a:rPr lang="fr-FR" sz="800" i="1" dirty="0" err="1" smtClean="0"/>
              <a:t>necessary</a:t>
            </a:r>
            <a:r>
              <a:rPr lang="fr-FR" sz="800" i="1" dirty="0" smtClean="0"/>
              <a:t>     made in </a:t>
            </a:r>
            <a:r>
              <a:rPr lang="fr-FR" sz="800" i="1" dirty="0" err="1" smtClean="0"/>
              <a:t>init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sediment.f</a:t>
            </a:r>
            <a:r>
              <a:rPr lang="fr-FR" sz="800" i="1" dirty="0" smtClean="0"/>
              <a:t>)</a:t>
            </a:r>
            <a:endParaRPr lang="en-US" sz="800" i="1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INIT_SEDIMENT.f</a:t>
            </a:r>
            <a:r>
              <a:rPr lang="fr-FR" sz="1200" dirty="0" smtClean="0">
                <a:solidFill>
                  <a:srgbClr val="FF0000"/>
                </a:solidFill>
              </a:rPr>
              <a:t>   </a:t>
            </a:r>
            <a:r>
              <a:rPr lang="fr-FR" sz="800" i="1" dirty="0" smtClean="0">
                <a:solidFill>
                  <a:srgbClr val="FF0000"/>
                </a:solidFill>
              </a:rPr>
              <a:t>(S.PAVAN+Y.AUDOUIN)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strike="sngStrike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strike="sngStrike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800" i="1" strike="sngStrike" dirty="0" smtClean="0">
                <a:solidFill>
                  <a:schemeClr val="accent3">
                    <a:lumMod val="75000"/>
                  </a:schemeClr>
                </a:solidFill>
              </a:rPr>
              <a:t>(R.WALTHER + J. FONTAINE)  </a:t>
            </a:r>
            <a:r>
              <a:rPr lang="fr-FR" sz="800" dirty="0" smtClean="0">
                <a:solidFill>
                  <a:schemeClr val="accent3">
                    <a:lumMod val="75000"/>
                  </a:schemeClr>
                </a:solidFill>
              </a:rPr>
              <a:t>NOT NECESSARY AT THIS STAGE;</a:t>
            </a:r>
          </a:p>
          <a:p>
            <a:r>
              <a:rPr lang="fr-FR" sz="800" dirty="0" smtClean="0">
                <a:solidFill>
                  <a:schemeClr val="accent3">
                    <a:lumMod val="75000"/>
                  </a:schemeClr>
                </a:solidFill>
              </a:rPr>
              <a:t>ONLY CALLED AFTER BEDLOAD/SUSPENSION/…TO UPDATE MASS, RATIO, THICKNESS </a:t>
            </a:r>
            <a:r>
              <a:rPr lang="fr-FR" sz="800" smtClean="0">
                <a:solidFill>
                  <a:schemeClr val="accent3">
                    <a:lumMod val="75000"/>
                  </a:schemeClr>
                </a:solidFill>
              </a:rPr>
              <a:t>AND COTE DE FOND (ZF)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800" i="1" dirty="0">
                <a:solidFill>
                  <a:schemeClr val="accent3">
                    <a:lumMod val="75000"/>
                  </a:schemeClr>
                </a:solidFill>
              </a:rPr>
              <a:t>(R.WALTHER + J. FONTAINE</a:t>
            </a:r>
            <a:r>
              <a:rPr lang="fr-FR" sz="800" i="1" dirty="0" smtClean="0">
                <a:solidFill>
                  <a:schemeClr val="accent3">
                    <a:lumMod val="75000"/>
                  </a:schemeClr>
                </a:solidFill>
              </a:rPr>
              <a:t>)  </a:t>
            </a:r>
            <a:r>
              <a:rPr lang="fr-FR" sz="800" i="1" dirty="0" smtClean="0"/>
              <a:t>use in </a:t>
            </a:r>
            <a:r>
              <a:rPr lang="fr-FR" sz="800" i="1" dirty="0" err="1" smtClean="0"/>
              <a:t>Soulsby-VanRin</a:t>
            </a:r>
            <a:r>
              <a:rPr lang="fr-FR" sz="800" i="1" dirty="0" smtClean="0"/>
              <a:t> and </a:t>
            </a:r>
            <a:r>
              <a:rPr lang="fr-FR" sz="800" i="1" dirty="0" err="1" smtClean="0"/>
              <a:t>others</a:t>
            </a:r>
            <a:r>
              <a:rPr lang="fr-FR" sz="800" i="1" dirty="0" smtClean="0"/>
              <a:t> but </a:t>
            </a:r>
            <a:r>
              <a:rPr lang="fr-FR" sz="800" i="1" dirty="0" err="1" smtClean="0"/>
              <a:t>remplaced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with</a:t>
            </a:r>
            <a:r>
              <a:rPr lang="fr-FR" sz="800" i="1" dirty="0" smtClean="0"/>
              <a:t> UW in </a:t>
            </a:r>
            <a:r>
              <a:rPr lang="fr-FR" sz="800" i="1" dirty="0" err="1" smtClean="0"/>
              <a:t>sisyphe</a:t>
            </a:r>
            <a:r>
              <a:rPr lang="fr-FR" sz="800" i="1" dirty="0" smtClean="0"/>
              <a:t>!!</a:t>
            </a:r>
            <a:endParaRPr lang="fr-FR" sz="800" i="1" dirty="0"/>
          </a:p>
          <a:p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INIT_TRANSPORT.f</a:t>
            </a:r>
            <a:r>
              <a:rPr lang="fr-FR" sz="1200" dirty="0" smtClean="0">
                <a:solidFill>
                  <a:srgbClr val="FF0000"/>
                </a:solidFill>
              </a:rPr>
              <a:t>            voir au moins CHARR SUSP</a:t>
            </a:r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r>
              <a:rPr lang="en-US" sz="1200" dirty="0" smtClean="0"/>
              <a:t>….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51520" y="332656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4499992" y="3045309"/>
            <a:ext cx="4608512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KF_SISYPHE.f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/>
              <a:t>COEFRO_SISYPE.f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If(HOULE)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dirty="0" err="1" smtClean="0"/>
              <a:t>TOBW_SISYPHE.f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TOBCW_SISYPHE.f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fr-FR" sz="800" i="1" dirty="0"/>
              <a:t>(R.WALTHER + J. FONTAINE</a:t>
            </a:r>
            <a:r>
              <a:rPr lang="fr-FR" sz="800" i="1" dirty="0" smtClean="0"/>
              <a:t>)    total </a:t>
            </a:r>
            <a:r>
              <a:rPr lang="fr-FR" sz="800" i="1" dirty="0" err="1" smtClean="0"/>
              <a:t>shaer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strees</a:t>
            </a:r>
            <a:r>
              <a:rPr lang="fr-FR" sz="800" i="1" dirty="0" smtClean="0"/>
              <a:t> </a:t>
            </a:r>
            <a:r>
              <a:rPr lang="fr-FR" sz="800" i="1" dirty="0" err="1" smtClean="0"/>
              <a:t>wave</a:t>
            </a:r>
            <a:r>
              <a:rPr lang="fr-FR" sz="800" i="1" dirty="0" smtClean="0"/>
              <a:t> + </a:t>
            </a:r>
            <a:r>
              <a:rPr lang="fr-FR" sz="800" i="1" dirty="0" err="1" smtClean="0"/>
              <a:t>current</a:t>
            </a:r>
            <a:r>
              <a:rPr lang="fr-FR" sz="800" i="1" dirty="0" smtClean="0"/>
              <a:t>  (non </a:t>
            </a:r>
            <a:r>
              <a:rPr lang="fr-FR" sz="800" i="1" dirty="0" err="1" smtClean="0"/>
              <a:t>linear</a:t>
            </a:r>
            <a:r>
              <a:rPr lang="fr-FR" sz="800" i="1" dirty="0" smtClean="0"/>
              <a:t>)</a:t>
            </a:r>
            <a:endParaRPr lang="fr-FR" sz="800" i="1" dirty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763688" y="4221088"/>
            <a:ext cx="270034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4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60040" y="0"/>
            <a:ext cx="5382344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u="sng" dirty="0" smtClean="0"/>
              <a:t>LOOP on time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MEAN_GRAIN_SIZE.f</a:t>
            </a:r>
            <a:r>
              <a:rPr lang="fr-FR" sz="1200" dirty="0" smtClean="0">
                <a:solidFill>
                  <a:srgbClr val="FF0000"/>
                </a:solidFill>
              </a:rPr>
              <a:t>     </a:t>
            </a:r>
            <a:r>
              <a:rPr lang="fr-FR" sz="800" dirty="0" smtClean="0"/>
              <a:t>(M.DELINARES + P. TASSI)</a:t>
            </a:r>
          </a:p>
          <a:p>
            <a:endParaRPr lang="fr-FR" sz="1200" dirty="0" smtClean="0"/>
          </a:p>
          <a:p>
            <a:r>
              <a:rPr lang="fr-FR" sz="1200" dirty="0" smtClean="0"/>
              <a:t>If (HOULE)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err="1" smtClean="0"/>
              <a:t>CALCUW.f</a:t>
            </a:r>
            <a:endParaRPr lang="fr-FR" sz="1200" dirty="0" smtClean="0"/>
          </a:p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</a:rPr>
              <a:t>CALCURMS.f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800" dirty="0"/>
              <a:t>(R.WALTHER + J. FONTAINE)  use in </a:t>
            </a:r>
            <a:r>
              <a:rPr lang="en-US" sz="800" dirty="0" err="1"/>
              <a:t>Soulsby-VanRin</a:t>
            </a:r>
            <a:r>
              <a:rPr lang="en-US" sz="800" dirty="0"/>
              <a:t> and others but </a:t>
            </a:r>
            <a:r>
              <a:rPr lang="en-US" sz="800" dirty="0" err="1"/>
              <a:t>remplaced</a:t>
            </a:r>
            <a:r>
              <a:rPr lang="en-US" sz="800" dirty="0"/>
              <a:t> with UW in </a:t>
            </a:r>
            <a:r>
              <a:rPr lang="en-US" sz="800" dirty="0" err="1"/>
              <a:t>sisyphe</a:t>
            </a:r>
            <a:r>
              <a:rPr lang="en-US" sz="800" dirty="0"/>
              <a:t>!!</a:t>
            </a:r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TOB_SISYPHE.f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i="1" dirty="0"/>
              <a:t>(R.WALTHER + J. FONTAINE)    total </a:t>
            </a:r>
            <a:r>
              <a:rPr lang="fr-FR" sz="800" i="1" dirty="0" err="1"/>
              <a:t>shaer</a:t>
            </a:r>
            <a:r>
              <a:rPr lang="fr-FR" sz="800" i="1" dirty="0"/>
              <a:t> </a:t>
            </a:r>
            <a:r>
              <a:rPr lang="fr-FR" sz="800" i="1" dirty="0" err="1"/>
              <a:t>strees</a:t>
            </a:r>
            <a:r>
              <a:rPr lang="fr-FR" sz="800" i="1" dirty="0"/>
              <a:t> </a:t>
            </a:r>
            <a:r>
              <a:rPr lang="fr-FR" sz="800" i="1" dirty="0" err="1"/>
              <a:t>wave</a:t>
            </a:r>
            <a:r>
              <a:rPr lang="fr-FR" sz="800" i="1" dirty="0"/>
              <a:t> + </a:t>
            </a:r>
            <a:r>
              <a:rPr lang="fr-FR" sz="800" i="1" dirty="0" err="1"/>
              <a:t>current</a:t>
            </a:r>
            <a:r>
              <a:rPr lang="fr-FR" sz="800" i="1" dirty="0"/>
              <a:t>  (non </a:t>
            </a:r>
            <a:r>
              <a:rPr lang="fr-FR" sz="800" i="1" dirty="0" err="1"/>
              <a:t>linear</a:t>
            </a:r>
            <a:r>
              <a:rPr lang="fr-FR" sz="800" i="1" dirty="0"/>
              <a:t>)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endParaRPr lang="fr-FR" sz="1200" b="1" dirty="0"/>
          </a:p>
          <a:p>
            <a:r>
              <a:rPr lang="fr-FR" sz="1200" b="1" dirty="0" smtClean="0"/>
              <a:t>IF (BEDLOAD) THEN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BEDLOAD_MAIN.F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Up date the </a:t>
            </a:r>
            <a:r>
              <a:rPr lang="fr-FR" sz="1200" strike="sngStrike" dirty="0" err="1" smtClean="0"/>
              <a:t>bottom</a:t>
            </a:r>
            <a:endParaRPr lang="fr-FR" sz="1200" strike="sngStrike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or CVSP_MAIN.F</a:t>
            </a:r>
          </a:p>
          <a:p>
            <a:endParaRPr lang="fr-FR" sz="1200" strike="sngStrike" dirty="0" smtClean="0"/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If (CONSOLIDATION)THEN </a:t>
            </a:r>
            <a:r>
              <a:rPr lang="fr-FR" sz="1200" dirty="0">
                <a:solidFill>
                  <a:srgbClr val="7030A0"/>
                </a:solidFill>
              </a:rPr>
              <a:t>-&gt; consolidation corresponds to TASS?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if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(NLAYER&gt;1 .AND.NSICLA .GT.1</a:t>
            </a:r>
            <a:r>
              <a:rPr lang="fr-FR" sz="1200" dirty="0">
                <a:solidFill>
                  <a:srgbClr val="7030A0"/>
                </a:solidFill>
              </a:rPr>
              <a:t>.AND.(.NOT. TASS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UPDATE_ACTIVELAYER_HIRANO.f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strike="sngStrike" dirty="0" smtClean="0"/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i="1" dirty="0" smtClean="0"/>
              <a:t>(</a:t>
            </a:r>
            <a:r>
              <a:rPr lang="fr-FR" sz="800" i="1" dirty="0"/>
              <a:t>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b="1" dirty="0" smtClean="0"/>
              <a:t>ENDIF</a:t>
            </a:r>
          </a:p>
          <a:p>
            <a:endParaRPr lang="fr-FR" sz="1200" b="1" dirty="0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179512" y="404664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22911" y="2233607"/>
            <a:ext cx="298782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r>
              <a:rPr lang="fr-FR" sz="1200" dirty="0" err="1" smtClean="0"/>
              <a:t>BEDLOAD_DIFFIN.f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BEDLOAD_SOLIDISCHARGE.f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fr-FR" sz="800" dirty="0" smtClean="0"/>
              <a:t>(</a:t>
            </a:r>
            <a:r>
              <a:rPr lang="fr-FR" sz="800" dirty="0"/>
              <a:t>M.DELINARES + P. TASSI</a:t>
            </a:r>
            <a:r>
              <a:rPr lang="fr-FR" sz="800" dirty="0" smtClean="0"/>
              <a:t>)  </a:t>
            </a:r>
            <a:r>
              <a:rPr lang="fr-FR" sz="800" dirty="0" err="1" smtClean="0"/>
              <a:t>compute</a:t>
            </a:r>
            <a:r>
              <a:rPr lang="fr-FR" sz="800" dirty="0" smtClean="0"/>
              <a:t> </a:t>
            </a:r>
            <a:r>
              <a:rPr lang="fr-FR" sz="800" dirty="0" err="1" smtClean="0"/>
              <a:t>solidischarge</a:t>
            </a:r>
            <a:r>
              <a:rPr lang="fr-FR" sz="800" dirty="0" smtClean="0"/>
              <a:t> if </a:t>
            </a:r>
            <a:r>
              <a:rPr lang="fr-FR" sz="800" dirty="0" err="1" smtClean="0"/>
              <a:t>ratio_mud</a:t>
            </a:r>
            <a:r>
              <a:rPr lang="fr-FR" sz="800" dirty="0" smtClean="0"/>
              <a:t> &lt; 30%.  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err="1" smtClean="0"/>
              <a:t>BEDLOAD_EVOL.f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COMPUTE_BEDLOAD_FLUER_MUD.f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800" dirty="0" smtClean="0"/>
              <a:t>(M.DELINARES </a:t>
            </a:r>
            <a:r>
              <a:rPr lang="fr-FR" sz="800" dirty="0"/>
              <a:t>+ P. TASSI)  </a:t>
            </a:r>
            <a:r>
              <a:rPr lang="fr-FR" sz="800" dirty="0" err="1"/>
              <a:t>compute</a:t>
            </a:r>
            <a:r>
              <a:rPr lang="fr-FR" sz="800" dirty="0"/>
              <a:t> </a:t>
            </a:r>
            <a:r>
              <a:rPr lang="fr-FR" sz="800" dirty="0" err="1" smtClean="0"/>
              <a:t>mud</a:t>
            </a:r>
            <a:r>
              <a:rPr lang="fr-FR" sz="800" dirty="0" smtClean="0"/>
              <a:t> </a:t>
            </a:r>
            <a:r>
              <a:rPr lang="fr-FR" sz="800" dirty="0" err="1" smtClean="0"/>
              <a:t>contained</a:t>
            </a:r>
            <a:r>
              <a:rPr lang="fr-FR" sz="800" dirty="0" smtClean="0"/>
              <a:t>  in the volume of </a:t>
            </a:r>
            <a:r>
              <a:rPr lang="fr-FR" sz="800" dirty="0" err="1" smtClean="0"/>
              <a:t>bed</a:t>
            </a:r>
            <a:r>
              <a:rPr lang="fr-FR" sz="800" dirty="0" smtClean="0"/>
              <a:t> </a:t>
            </a:r>
            <a:r>
              <a:rPr lang="fr-FR" sz="800" dirty="0" err="1" smtClean="0"/>
              <a:t>that</a:t>
            </a:r>
            <a:r>
              <a:rPr lang="fr-FR" sz="800" dirty="0" smtClean="0"/>
              <a:t> have </a:t>
            </a:r>
            <a:r>
              <a:rPr lang="fr-FR" sz="800" dirty="0" err="1" smtClean="0"/>
              <a:t>moved</a:t>
            </a:r>
            <a:r>
              <a:rPr lang="fr-FR" sz="800" dirty="0" smtClean="0"/>
              <a:t> 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bedload</a:t>
            </a:r>
            <a:r>
              <a:rPr lang="fr-FR" sz="800" dirty="0" smtClean="0"/>
              <a:t>.  </a:t>
            </a:r>
            <a:endParaRPr lang="fr-FR" sz="800" dirty="0">
              <a:solidFill>
                <a:srgbClr val="FF0000"/>
              </a:solidFill>
            </a:endParaRPr>
          </a:p>
          <a:p>
            <a:endParaRPr lang="fr-FR" sz="1200" dirty="0" smtClean="0"/>
          </a:p>
          <a:p>
            <a:r>
              <a:rPr lang="fr-FR" sz="1200" dirty="0" err="1" smtClean="0"/>
              <a:t>NESTOR.f</a:t>
            </a:r>
            <a:r>
              <a:rPr lang="fr-FR" sz="1200" dirty="0" smtClean="0"/>
              <a:t>?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853952" y="3356992"/>
            <a:ext cx="38884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93360" y="-10404"/>
            <a:ext cx="2932460" cy="704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IF (SUSPENSION) </a:t>
            </a:r>
            <a:r>
              <a:rPr lang="fr-FR" sz="1200" b="1" dirty="0"/>
              <a:t>THEN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SUSPENSION_MAIN.F</a:t>
            </a:r>
          </a:p>
          <a:p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dirty="0" smtClean="0"/>
              <a:t>  </a:t>
            </a:r>
            <a:r>
              <a:rPr lang="fr-FR" sz="1200" strike="sngStrike" dirty="0" smtClean="0"/>
              <a:t>LAYER.F </a:t>
            </a:r>
            <a:r>
              <a:rPr lang="fr-FR" sz="1200" strike="sngStrike" dirty="0"/>
              <a:t>or CVSP_MAIN.F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If (CONSOLIDATION)THEN </a:t>
            </a:r>
            <a:r>
              <a:rPr lang="fr-FR" sz="1200" dirty="0">
                <a:solidFill>
                  <a:srgbClr val="7030A0"/>
                </a:solidFill>
              </a:rPr>
              <a:t>-&gt; consolidation corresponds to TASS?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STOP ‘Not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programmed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yet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’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if (NLAYER&gt;1 .AND.NSICLA .GT.1</a:t>
            </a:r>
            <a:r>
              <a:rPr lang="fr-FR" sz="1200" dirty="0">
                <a:solidFill>
                  <a:srgbClr val="7030A0"/>
                </a:solidFill>
              </a:rPr>
              <a:t>.AND.(.NOT. TASS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then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fr-FR" sz="1200" dirty="0" err="1">
                <a:solidFill>
                  <a:schemeClr val="accent3">
                    <a:lumMod val="75000"/>
                  </a:schemeClr>
                </a:solidFill>
              </a:rPr>
              <a:t>UPDATE_ACTIVELAYER_HIRANO.f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fr-FR" sz="800" dirty="0"/>
              <a:t>(M.DELINARES + P. TASSI)</a:t>
            </a:r>
          </a:p>
          <a:p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endif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b="1" dirty="0" smtClean="0"/>
          </a:p>
          <a:p>
            <a:r>
              <a:rPr lang="fr-FR" sz="1200" b="1" dirty="0" smtClean="0"/>
              <a:t>ENDIF</a:t>
            </a:r>
            <a:endParaRPr lang="fr-FR" sz="1200" dirty="0" smtClean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MAXSLOPE.f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1200" strike="sngStrike" dirty="0"/>
              <a:t>LAYER.F or </a:t>
            </a:r>
            <a:r>
              <a:rPr lang="fr-FR" sz="1200" strike="sngStrike" dirty="0" smtClean="0"/>
              <a:t>CVSP_MAIN.F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+ J. FONTAINE) </a:t>
            </a:r>
            <a:endParaRPr lang="fr-FR" sz="1200" strike="sngStrike" dirty="0" smtClean="0"/>
          </a:p>
          <a:p>
            <a:r>
              <a:rPr lang="fr-FR" sz="1200" dirty="0" smtClean="0"/>
              <a:t>If (consolidation) </a:t>
            </a:r>
            <a:r>
              <a:rPr lang="fr-FR" sz="1200" dirty="0" err="1" smtClean="0"/>
              <a:t>then</a:t>
            </a:r>
            <a:endParaRPr lang="fr-FR" sz="1200" dirty="0" smtClean="0"/>
          </a:p>
          <a:p>
            <a:r>
              <a:rPr lang="fr-FR" sz="1200" dirty="0" smtClean="0"/>
              <a:t>  </a:t>
            </a:r>
            <a:r>
              <a:rPr lang="fr-FR" sz="1200" strike="sngStrike" dirty="0" err="1" smtClean="0"/>
              <a:t>TASSEMENT.f</a:t>
            </a:r>
            <a:endParaRPr lang="fr-FR" sz="1200" strike="sngStrike" dirty="0" smtClean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BED_CONSOLIDATION_LAYER.f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200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 smtClean="0"/>
              <a:t>(R.WALTHER </a:t>
            </a:r>
            <a:r>
              <a:rPr lang="fr-FR" sz="800" i="1" dirty="0"/>
              <a:t>+ J. FONTAINE) </a:t>
            </a:r>
            <a:endParaRPr lang="fr-FR" sz="8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/>
              <a:t>  .or.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TASSEMENT2.f (Gibson </a:t>
            </a:r>
            <a:r>
              <a:rPr lang="fr-FR" sz="1200" dirty="0" err="1" smtClean="0">
                <a:solidFill>
                  <a:srgbClr val="FF0000"/>
                </a:solidFill>
              </a:rPr>
              <a:t>with</a:t>
            </a:r>
            <a:r>
              <a:rPr lang="fr-FR" sz="1200" dirty="0" smtClean="0">
                <a:solidFill>
                  <a:srgbClr val="FF0000"/>
                </a:solidFill>
              </a:rPr>
              <a:t> </a:t>
            </a:r>
            <a:r>
              <a:rPr lang="fr-FR" sz="1200" dirty="0" err="1" smtClean="0">
                <a:solidFill>
                  <a:srgbClr val="FF0000"/>
                </a:solidFill>
              </a:rPr>
              <a:t>only</a:t>
            </a:r>
            <a:r>
              <a:rPr lang="fr-FR" sz="1200" dirty="0" smtClean="0">
                <a:solidFill>
                  <a:srgbClr val="FF0000"/>
                </a:solidFill>
              </a:rPr>
              <a:t> NSAND=0)</a:t>
            </a:r>
          </a:p>
          <a:p>
            <a:r>
              <a:rPr lang="fr-FR" sz="1200" i="1" dirty="0">
                <a:solidFill>
                  <a:srgbClr val="FF0000"/>
                </a:solidFill>
              </a:rPr>
              <a:t> </a:t>
            </a:r>
            <a:r>
              <a:rPr lang="fr-FR" sz="1200" i="1" dirty="0" smtClean="0">
                <a:solidFill>
                  <a:srgbClr val="FF0000"/>
                </a:solidFill>
              </a:rPr>
              <a:t> </a:t>
            </a:r>
            <a:r>
              <a:rPr lang="fr-FR" sz="800" i="1" dirty="0" smtClean="0"/>
              <a:t>(</a:t>
            </a:r>
            <a:r>
              <a:rPr lang="fr-FR" sz="800" i="1" dirty="0"/>
              <a:t>R.WALTHER + J. </a:t>
            </a:r>
            <a:r>
              <a:rPr lang="fr-FR" sz="800" i="1" dirty="0" smtClean="0"/>
              <a:t>FONTAINE)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BED_UPDATE.f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fr-FR" sz="2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800" i="1" dirty="0"/>
              <a:t>(R.WALTHER + J. FONTAINE) </a:t>
            </a:r>
            <a:endParaRPr lang="fr-FR" sz="1200" dirty="0" smtClean="0"/>
          </a:p>
          <a:p>
            <a:r>
              <a:rPr lang="fr-FR" sz="1200" dirty="0" err="1" smtClean="0"/>
              <a:t>Endif</a:t>
            </a:r>
            <a:endParaRPr lang="fr-FR" sz="1200" dirty="0" smtClean="0"/>
          </a:p>
          <a:p>
            <a:r>
              <a:rPr lang="fr-FR" sz="1200" dirty="0" err="1" smtClean="0"/>
              <a:t>BILAN_SISYPHE.f</a:t>
            </a:r>
            <a:endParaRPr lang="fr-FR" sz="1200" dirty="0" smtClean="0"/>
          </a:p>
          <a:p>
            <a:r>
              <a:rPr lang="fr-FR" sz="1200" dirty="0" err="1" smtClean="0"/>
              <a:t>FLUSEC_SISYPHE.f</a:t>
            </a:r>
            <a:endParaRPr lang="fr-FR" sz="1200" dirty="0" smtClean="0"/>
          </a:p>
          <a:p>
            <a:r>
              <a:rPr lang="fr-FR" sz="1200" dirty="0" smtClean="0"/>
              <a:t>….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179512" y="286970"/>
            <a:ext cx="0" cy="6453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4207720" y="18490"/>
            <a:ext cx="2524520" cy="6617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sz="1200" dirty="0" smtClean="0"/>
          </a:p>
          <a:p>
            <a:endParaRPr lang="fr-FR" sz="1200" dirty="0"/>
          </a:p>
          <a:p>
            <a:r>
              <a:rPr lang="fr-FR" sz="1200" strike="sngStrike" dirty="0" err="1" smtClean="0"/>
              <a:t>SUSPENSION_DISPERSION.f</a:t>
            </a:r>
            <a:endParaRPr lang="fr-FR" sz="1200" strike="sngStrike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sz="1200" strike="sngStrike" dirty="0" err="1" smtClean="0"/>
              <a:t>SUPENSION_COMPUTATION.f</a:t>
            </a:r>
            <a:endParaRPr lang="fr-FR" sz="1200" strike="sngStrike" dirty="0" smtClean="0"/>
          </a:p>
          <a:p>
            <a:endParaRPr lang="fr-FR" sz="1200" strike="sngStrike" dirty="0"/>
          </a:p>
          <a:p>
            <a:endParaRPr lang="fr-FR" sz="1200" dirty="0" smtClean="0"/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SUSPENSION_ERODE.f</a:t>
            </a:r>
            <a:endParaRPr lang="fr-FR" sz="1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200" dirty="0" smtClean="0"/>
          </a:p>
          <a:p>
            <a:r>
              <a:rPr lang="fr-FR" sz="1200" dirty="0" smtClean="0"/>
              <a:t>If (3D)THEN</a:t>
            </a: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TO TELEMAC3D (FLUER + FLUDPT)</a:t>
            </a:r>
          </a:p>
          <a:p>
            <a:r>
              <a:rPr lang="fr-FR" sz="800" dirty="0" smtClean="0"/>
              <a:t>   </a:t>
            </a:r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**FLUDPT: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CONDITIONS LIMITES</a:t>
            </a:r>
            <a:endParaRPr lang="fr-FR" sz="1000" u="sng" dirty="0" smtClean="0"/>
          </a:p>
          <a:p>
            <a:r>
              <a:rPr lang="fr-FR" sz="800" dirty="0" smtClean="0"/>
              <a:t>(?+?)</a:t>
            </a:r>
            <a:endParaRPr lang="fr-FR" sz="800" dirty="0"/>
          </a:p>
          <a:p>
            <a:endParaRPr lang="fr-FR" sz="1200" dirty="0" smtClean="0"/>
          </a:p>
          <a:p>
            <a:r>
              <a:rPr lang="fr-FR" sz="1200" dirty="0" smtClean="0"/>
              <a:t>ELSE</a:t>
            </a:r>
          </a:p>
          <a:p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 SEND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TO 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TELEMAC2D </a:t>
            </a:r>
            <a:r>
              <a:rPr lang="fr-FR" sz="12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FLUER + FLUDPT)</a:t>
            </a:r>
          </a:p>
          <a:p>
            <a:r>
              <a:rPr lang="fr-FR" sz="1000" dirty="0" smtClean="0">
                <a:solidFill>
                  <a:schemeClr val="accent3">
                    <a:lumMod val="75000"/>
                  </a:schemeClr>
                </a:solidFill>
              </a:rPr>
              <a:t>  **FLUDPT</a:t>
            </a:r>
            <a:r>
              <a:rPr lang="fr-FR" sz="10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fr-FR" sz="1000" u="sng" dirty="0" smtClean="0">
                <a:solidFill>
                  <a:schemeClr val="accent3">
                    <a:lumMod val="75000"/>
                  </a:schemeClr>
                </a:solidFill>
              </a:rPr>
              <a:t>TERMES SOURCES</a:t>
            </a:r>
            <a:endParaRPr lang="fr-FR" sz="10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smtClean="0">
                <a:solidFill>
                  <a:srgbClr val="FF0000"/>
                </a:solidFill>
              </a:rPr>
              <a:t>         .OR. (for </a:t>
            </a:r>
            <a:r>
              <a:rPr lang="fr-FR" sz="1200" dirty="0" err="1" smtClean="0">
                <a:solidFill>
                  <a:srgbClr val="FF0000"/>
                </a:solidFill>
              </a:rPr>
              <a:t>this</a:t>
            </a:r>
            <a:r>
              <a:rPr lang="fr-FR" sz="1200" dirty="0" smtClean="0">
                <a:solidFill>
                  <a:srgbClr val="FF0000"/>
                </a:solidFill>
              </a:rPr>
              <a:t> time)</a:t>
            </a:r>
          </a:p>
          <a:p>
            <a:r>
              <a:rPr lang="fr-FR" sz="1200" dirty="0" smtClean="0">
                <a:solidFill>
                  <a:srgbClr val="FF0000"/>
                </a:solidFill>
              </a:rPr>
              <a:t>  </a:t>
            </a:r>
            <a:r>
              <a:rPr lang="fr-FR" sz="1200" dirty="0" err="1" smtClean="0">
                <a:solidFill>
                  <a:srgbClr val="FF0000"/>
                </a:solidFill>
              </a:rPr>
              <a:t>SUPENSION_COMPUTATION.f</a:t>
            </a:r>
            <a:endParaRPr lang="fr-FR" sz="1200" dirty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</a:p>
          <a:p>
            <a:r>
              <a:rPr lang="fr-FR" sz="1200" dirty="0" smtClean="0"/>
              <a:t>ENDIF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RECEIVE FROM TELEMAC2D/3D (FLUDEP) </a:t>
            </a:r>
          </a:p>
          <a:p>
            <a:r>
              <a:rPr lang="fr-FR" sz="800" dirty="0"/>
              <a:t>(?+?)</a:t>
            </a:r>
          </a:p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SUSPENSION_DEPOSIT.f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SUSPENSION_LISTING.f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 check compatibility</a:t>
            </a:r>
            <a:endParaRPr lang="fr-FR" sz="800" dirty="0"/>
          </a:p>
          <a:p>
            <a:r>
              <a:rPr lang="fr-FR" sz="1200" dirty="0" err="1" smtClean="0">
                <a:solidFill>
                  <a:srgbClr val="FF0000"/>
                </a:solidFill>
              </a:rPr>
              <a:t>SUSPENSION_BILAN.f</a:t>
            </a:r>
            <a:endParaRPr lang="fr-FR" sz="1200" dirty="0" smtClean="0">
              <a:solidFill>
                <a:srgbClr val="FF0000"/>
              </a:solidFill>
            </a:endParaRPr>
          </a:p>
          <a:p>
            <a:r>
              <a:rPr lang="fr-FR" sz="800" dirty="0" smtClean="0"/>
              <a:t>(?+?)</a:t>
            </a:r>
            <a:r>
              <a:rPr lang="fr-FR" sz="800" dirty="0"/>
              <a:t> check </a:t>
            </a:r>
            <a:r>
              <a:rPr lang="fr-FR" sz="800" dirty="0" smtClean="0"/>
              <a:t>compatibility</a:t>
            </a:r>
            <a:endParaRPr lang="fr-FR" sz="800" dirty="0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2195736" y="548680"/>
            <a:ext cx="14036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6126328" y="1617767"/>
            <a:ext cx="677920" cy="55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838654" y="1484784"/>
            <a:ext cx="226241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SUSPENSION_COMPUTE_CAE.f</a:t>
            </a:r>
            <a:endParaRPr lang="fr-FR" sz="120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800" i="1" dirty="0"/>
              <a:t>(R.WALTHER + J. FONTAINE) </a:t>
            </a:r>
            <a:endParaRPr lang="fr-FR" sz="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6444208" y="2276872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846087" y="2060848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6846089" y="2564904"/>
            <a:ext cx="2262415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strike="sngStrike" dirty="0" err="1" smtClean="0"/>
              <a:t>SUSPENSION_CONV.f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SUSPENSION_EROSION_COH.f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SUSPENSION_FLUX_MIXTE.f</a:t>
            </a:r>
            <a:endParaRPr lang="fr-FR" sz="1200" strike="sngStrike" dirty="0" smtClean="0"/>
          </a:p>
          <a:p>
            <a:r>
              <a:rPr lang="fr-FR" sz="1200" strike="sngStrike" dirty="0" err="1" smtClean="0"/>
              <a:t>SUSPENSION_DEPOT.f</a:t>
            </a:r>
            <a:endParaRPr lang="fr-FR" sz="1200" strike="sngStrike" dirty="0" smtClean="0"/>
          </a:p>
          <a:p>
            <a:r>
              <a:rPr lang="fr-FR" sz="1200" dirty="0" err="1" smtClean="0"/>
              <a:t>DIFFIN.f</a:t>
            </a:r>
            <a:endParaRPr lang="fr-FR" sz="1200" dirty="0" smtClean="0"/>
          </a:p>
          <a:p>
            <a:r>
              <a:rPr lang="fr-FR" sz="1200" dirty="0" err="1" smtClean="0"/>
              <a:t>CHARRAC.f</a:t>
            </a:r>
            <a:endParaRPr lang="fr-FR" sz="1200" dirty="0" smtClean="0"/>
          </a:p>
          <a:p>
            <a:r>
              <a:rPr lang="fr-FR" sz="1200" dirty="0" err="1" smtClean="0"/>
              <a:t>CVDFTR.f</a:t>
            </a:r>
            <a:endParaRPr lang="fr-FR" sz="1200" dirty="0" smtClean="0"/>
          </a:p>
          <a:p>
            <a:r>
              <a:rPr lang="fr-FR" sz="1200" dirty="0" smtClean="0">
                <a:solidFill>
                  <a:srgbClr val="FF0000"/>
                </a:solidFill>
              </a:rPr>
              <a:t>+ CALCUL DE FLUDEP</a:t>
            </a:r>
          </a:p>
          <a:p>
            <a:r>
              <a:rPr lang="fr-FR" sz="1200" strike="sngStrike" dirty="0" err="1" smtClean="0"/>
              <a:t>SUSPENSION_EVOL.f</a:t>
            </a:r>
            <a:endParaRPr lang="fr-FR" sz="1200" strike="sngStrike" dirty="0" smtClean="0"/>
          </a:p>
          <a:p>
            <a:r>
              <a:rPr lang="fr-FR" sz="1200" dirty="0" err="1" smtClean="0"/>
              <a:t>SUSPENSION_LISTING.f</a:t>
            </a:r>
            <a:endParaRPr lang="fr-FR" sz="1200" dirty="0" smtClean="0"/>
          </a:p>
          <a:p>
            <a:r>
              <a:rPr lang="fr-FR" sz="1200" strike="sngStrike" dirty="0" err="1" smtClean="0"/>
              <a:t>SUSPENSION_BILAN_COH.f</a:t>
            </a:r>
            <a:endParaRPr lang="fr-FR" sz="1200" strike="sngStrike" dirty="0" smtClean="0"/>
          </a:p>
          <a:p>
            <a:r>
              <a:rPr lang="fr-FR" sz="1200" dirty="0" err="1" smtClean="0"/>
              <a:t>SUSPENSION_BILAN.f</a:t>
            </a:r>
            <a:endParaRPr lang="fr-FR" sz="1200" dirty="0" smtClean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6337794" y="3513638"/>
            <a:ext cx="46645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32" idx="1"/>
          </p:cNvCxnSpPr>
          <p:nvPr/>
        </p:nvCxnSpPr>
        <p:spPr>
          <a:xfrm flipH="1">
            <a:off x="6337794" y="5357247"/>
            <a:ext cx="50085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838652" y="5157192"/>
            <a:ext cx="226241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TELEMAC3D.f </a:t>
            </a:r>
            <a:r>
              <a:rPr lang="fr-FR" sz="1200" dirty="0" err="1" smtClean="0">
                <a:solidFill>
                  <a:schemeClr val="accent3">
                    <a:lumMod val="75000"/>
                  </a:schemeClr>
                </a:solidFill>
              </a:rPr>
              <a:t>tracers</a:t>
            </a:r>
            <a:r>
              <a:rPr lang="fr-FR" sz="1200" dirty="0" smtClean="0">
                <a:solidFill>
                  <a:schemeClr val="accent3">
                    <a:lumMod val="75000"/>
                  </a:schemeClr>
                </a:solidFill>
              </a:rPr>
              <a:t> convection</a:t>
            </a:r>
          </a:p>
          <a:p>
            <a:r>
              <a:rPr lang="fr-FR" sz="800" dirty="0" smtClean="0"/>
              <a:t>(R.KOPMANN + T.BENSON)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8933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2051720" y="192675"/>
            <a:ext cx="4474840" cy="778098"/>
          </a:xfrm>
        </p:spPr>
        <p:txBody>
          <a:bodyPr/>
          <a:lstStyle/>
          <a:p>
            <a:r>
              <a:rPr lang="fr-FR" dirty="0" smtClean="0">
                <a:solidFill>
                  <a:schemeClr val="accent3"/>
                </a:solidFill>
              </a:rPr>
              <a:t>INIT_</a:t>
            </a:r>
            <a:r>
              <a:rPr lang="fr-FR" dirty="0">
                <a:solidFill>
                  <a:schemeClr val="accent3"/>
                </a:solidFill>
              </a:rPr>
              <a:t>SEDIMENT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24156" y="970482"/>
            <a:ext cx="8229600" cy="74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Case A : 1 layer </a:t>
            </a:r>
            <a:r>
              <a:rPr lang="fr-FR" dirty="0" err="1" smtClean="0"/>
              <a:t>with</a:t>
            </a:r>
            <a:r>
              <a:rPr lang="fr-FR" dirty="0" smtClean="0"/>
              <a:t> 1 </a:t>
            </a:r>
            <a:r>
              <a:rPr lang="fr-FR" dirty="0" err="1" smtClean="0"/>
              <a:t>mud</a:t>
            </a:r>
            <a:r>
              <a:rPr lang="fr-FR" dirty="0" smtClean="0"/>
              <a:t> and 1 </a:t>
            </a:r>
            <a:r>
              <a:rPr lang="fr-FR" dirty="0" err="1" smtClean="0"/>
              <a:t>sand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 txBox="1">
                <a:spLocks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1) The user </a:t>
                </a:r>
                <a:r>
                  <a:rPr lang="fr-FR" dirty="0" err="1" smtClean="0"/>
                  <a:t>gives</a:t>
                </a:r>
                <a:r>
                  <a:rPr lang="fr-FR" dirty="0" smtClean="0"/>
                  <a:t> for </a:t>
                </a:r>
                <a:r>
                  <a:rPr lang="fr-FR" dirty="0" err="1" smtClean="0"/>
                  <a:t>every</a:t>
                </a:r>
                <a:r>
                  <a:rPr lang="fr-FR" dirty="0" smtClean="0"/>
                  <a:t> layer (</a:t>
                </a:r>
                <a:r>
                  <a:rPr lang="fr-FR" dirty="0" err="1" smtClean="0"/>
                  <a:t>here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just</a:t>
                </a:r>
                <a:r>
                  <a:rPr lang="fr-FR" dirty="0" smtClean="0"/>
                  <a:t> 1 layer):</a:t>
                </a:r>
              </a:p>
              <a:p>
                <a:r>
                  <a:rPr lang="fr-FR" dirty="0" smtClean="0"/>
                  <a:t>The </a:t>
                </a:r>
                <a:r>
                  <a:rPr lang="fr-FR" dirty="0" err="1" smtClean="0"/>
                  <a:t>thickness</a:t>
                </a:r>
                <a:r>
                  <a:rPr lang="fr-FR" dirty="0" smtClean="0"/>
                  <a:t> : </a:t>
                </a:r>
                <a:r>
                  <a:rPr lang="fr-FR" b="1" dirty="0" smtClean="0"/>
                  <a:t>ES</a:t>
                </a:r>
                <a:r>
                  <a:rPr lang="fr-FR" dirty="0" smtClean="0"/>
                  <a:t>  in [m]</a:t>
                </a:r>
              </a:p>
              <a:p>
                <a:r>
                  <a:rPr lang="fr-FR" dirty="0" smtClean="0"/>
                  <a:t>The ratio of the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over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: </a:t>
                </a:r>
                <a:r>
                  <a:rPr lang="fr-FR" b="1" dirty="0" smtClean="0"/>
                  <a:t>RATIO_MUD_SAND</a:t>
                </a:r>
                <a:r>
                  <a:rPr lang="fr-FR" dirty="0" smtClean="0"/>
                  <a:t> in [/]</a:t>
                </a:r>
              </a:p>
              <a:p>
                <a:pPr lvl="1"/>
                <a:r>
                  <a:rPr lang="fr-FR" dirty="0" smtClean="0"/>
                  <a:t>It corresponds to the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𝑀𝑈𝐷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𝑀𝑎𝑠𝑠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 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6" y="1579923"/>
                <a:ext cx="8229600" cy="1933641"/>
              </a:xfrm>
              <a:prstGeom prst="rect">
                <a:avLst/>
              </a:prstGeom>
              <a:blipFill rotWithShape="0">
                <a:blip r:embed="rId2"/>
                <a:stretch>
                  <a:fillRect l="-963" t="-53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 txBox="1">
                <a:spLocks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fr-FR" dirty="0" smtClean="0"/>
                  <a:t>2) Sisyphe </a:t>
                </a:r>
                <a:r>
                  <a:rPr lang="fr-FR" dirty="0" err="1" smtClean="0"/>
                  <a:t>computes</a:t>
                </a:r>
                <a:r>
                  <a:rPr lang="fr-FR" dirty="0" smtClean="0"/>
                  <a:t> the masses, </a:t>
                </a:r>
                <a:r>
                  <a:rPr lang="fr-FR" dirty="0" err="1" smtClean="0"/>
                  <a:t>using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other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parameters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given</a:t>
                </a:r>
                <a:r>
                  <a:rPr lang="fr-FR" dirty="0" smtClean="0"/>
                  <a:t> in the </a:t>
                </a:r>
                <a:r>
                  <a:rPr lang="fr-FR" dirty="0" err="1" smtClean="0"/>
                  <a:t>steering</a:t>
                </a:r>
                <a:r>
                  <a:rPr lang="fr-FR" dirty="0" smtClean="0"/>
                  <a:t> file : </a:t>
                </a:r>
              </a:p>
              <a:p>
                <a:r>
                  <a:rPr lang="fr-FR" dirty="0" err="1" smtClean="0"/>
                  <a:t>Sediment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XKVS</a:t>
                </a:r>
                <a:r>
                  <a:rPr lang="fr-FR" dirty="0" smtClean="0"/>
                  <a:t> 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/>
                  <a:t>  in [kg/m^3]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endParaRPr lang="fr-FR" dirty="0" smtClean="0"/>
              </a:p>
              <a:p>
                <a:r>
                  <a:rPr lang="fr-FR" dirty="0" err="1" smtClean="0"/>
                  <a:t>Mud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density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CONC_VASE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r>
                  <a:rPr lang="fr-FR" dirty="0" smtClean="0"/>
                  <a:t>in [kg/m^3]</a:t>
                </a:r>
              </a:p>
              <a:p>
                <a:r>
                  <a:rPr lang="fr-FR" dirty="0" err="1" smtClean="0"/>
                  <a:t>Bed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porosity</a:t>
                </a:r>
                <a:r>
                  <a:rPr lang="fr-FR" dirty="0" smtClean="0"/>
                  <a:t> </a:t>
                </a:r>
                <a:r>
                  <a:rPr lang="fr-FR" b="1" dirty="0" smtClean="0"/>
                  <a:t>XKV</a:t>
                </a:r>
                <a:r>
                  <a:rPr lang="fr-FR" dirty="0" smtClean="0"/>
                  <a:t> in [/] </a:t>
                </a:r>
                <a:r>
                  <a:rPr lang="fr-FR" dirty="0" err="1" smtClean="0"/>
                  <a:t>which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is</a:t>
                </a:r>
                <a:r>
                  <a:rPr lang="fr-FR" dirty="0"/>
                  <a:t> </a:t>
                </a:r>
                <a:r>
                  <a:rPr lang="fr-FR" dirty="0" smtClean="0"/>
                  <a:t>the ratio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𝑇𝑂𝑇</m:t>
                        </m:r>
                      </m:den>
                    </m:f>
                  </m:oMath>
                </a14:m>
                <a:r>
                  <a:rPr lang="fr-F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𝑉𝑜𝑙𝑢𝑚𝑒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𝑒𝑚𝑝𝑡𝑦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𝐸𝑆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𝑠𝑢𝑟𝑓𝑎𝑐</m:t>
                        </m:r>
                      </m:den>
                    </m:f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sand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MASS_SAND</a:t>
                </a:r>
                <a:r>
                  <a:rPr lang="fr-FR" dirty="0" smtClean="0"/>
                  <a:t> :</a:t>
                </a:r>
              </a:p>
              <a:p>
                <a:pPr marL="0" lvl="1" indent="0">
                  <a:buNone/>
                </a:pPr>
                <a:r>
                  <a:rPr lang="fr-FR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𝑠𝑎𝑛𝑑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</a:t>
                </a:r>
                <a:r>
                  <a:rPr lang="fr-FR" dirty="0" err="1" smtClean="0"/>
                  <a:t>mud</a:t>
                </a:r>
                <a:r>
                  <a:rPr lang="fr-FR" dirty="0" smtClean="0"/>
                  <a:t> mass </a:t>
                </a:r>
                <a:r>
                  <a:rPr lang="fr-FR" b="1" dirty="0" smtClean="0"/>
                  <a:t>MASS_MUD</a:t>
                </a:r>
                <a:r>
                  <a:rPr lang="fr-FR" dirty="0" smtClean="0"/>
                  <a:t> 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𝑚𝑢𝑑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</m:oMath>
                </a14:m>
                <a:endParaRPr lang="fr-FR" dirty="0" smtClean="0"/>
              </a:p>
              <a:p>
                <a:r>
                  <a:rPr lang="fr-FR" dirty="0" smtClean="0"/>
                  <a:t>Formula for total mass </a:t>
                </a:r>
                <a:r>
                  <a:rPr lang="fr-FR" b="1" dirty="0" smtClean="0"/>
                  <a:t>MASS_TOT</a:t>
                </a:r>
                <a:r>
                  <a:rPr lang="fr-FR" dirty="0" smtClean="0"/>
                  <a:t> 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𝑠𝑢𝑟𝑓𝑎𝑐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𝑀𝑈𝐷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𝑆𝐴𝑁𝐷</m:t>
                        </m:r>
                      </m:sub>
                    </m:sSub>
                  </m:oMath>
                </a14:m>
                <a:r>
                  <a:rPr lang="fr-FR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marL="57150" indent="0">
                  <a:buNone/>
                </a:pP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7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0" y="3068960"/>
                <a:ext cx="8229600" cy="3672408"/>
              </a:xfrm>
              <a:prstGeom prst="rect">
                <a:avLst/>
              </a:prstGeom>
              <a:blipFill rotWithShape="0">
                <a:blip r:embed="rId3"/>
                <a:stretch>
                  <a:fillRect l="-667" t="-21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87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51720" y="192675"/>
            <a:ext cx="44748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OLD INITIALIZATION (</a:t>
            </a:r>
            <a:r>
              <a:rPr lang="fr-FR" b="1" dirty="0" err="1" smtClean="0"/>
              <a:t>init_sediment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11560" y="1196752"/>
            <a:ext cx="2304256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1.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</a:t>
            </a:r>
            <a:r>
              <a:rPr lang="fr-FR" dirty="0" smtClean="0">
                <a:ea typeface="Cambria Math" panose="02040503050406030204" pitchFamily="18" charset="0"/>
              </a:rPr>
              <a:t> =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</a:t>
            </a:r>
            <a:r>
              <a:rPr lang="fr-FR" dirty="0" smtClean="0">
                <a:ea typeface="Cambria Math" panose="02040503050406030204" pitchFamily="18" charset="0"/>
              </a:rPr>
              <a:t> -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611560" y="3284984"/>
            <a:ext cx="1728192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2.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NSICLA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2915815" y="2240868"/>
            <a:ext cx="621069" cy="54006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=1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547664" y="1772816"/>
            <a:ext cx="0" cy="13681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447764" y="2780928"/>
            <a:ext cx="540060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447763" y="3501008"/>
            <a:ext cx="540061" cy="72008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3011813" y="4005064"/>
            <a:ext cx="696091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&gt;1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1527083" y="3933056"/>
            <a:ext cx="20581" cy="93610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658602" y="4927476"/>
            <a:ext cx="2489966" cy="81525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3. Computation of </a:t>
            </a:r>
          </a:p>
          <a:p>
            <a:pPr marL="514350" indent="-457200">
              <a:buFontTx/>
              <a:buChar char="-"/>
            </a:pPr>
            <a:r>
              <a:rPr lang="fr-FR" dirty="0" smtClean="0">
                <a:ea typeface="Cambria Math" panose="02040503050406030204" pitchFamily="18" charset="0"/>
              </a:rPr>
              <a:t>SETTLING VELOCITIES</a:t>
            </a:r>
          </a:p>
          <a:p>
            <a:pPr marL="514350" indent="-457200">
              <a:buFontTx/>
              <a:buChar char="-"/>
            </a:pPr>
            <a:r>
              <a:rPr lang="fr-FR" dirty="0" smtClean="0">
                <a:ea typeface="Cambria Math" panose="02040503050406030204" pitchFamily="18" charset="0"/>
              </a:rPr>
              <a:t>SHIELDS PARAMETER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1530623" y="5910120"/>
            <a:ext cx="1" cy="2991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642651" y="6318790"/>
            <a:ext cx="5298278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4</a:t>
            </a:r>
            <a:r>
              <a:rPr lang="fr-FR" dirty="0" smtClean="0">
                <a:ea typeface="Cambria Math" panose="02040503050406030204" pitchFamily="18" charset="0"/>
              </a:rPr>
              <a:t>. If mixte </a:t>
            </a:r>
            <a:r>
              <a:rPr lang="fr-FR" dirty="0" err="1" smtClean="0">
                <a:ea typeface="Cambria Math" panose="02040503050406030204" pitchFamily="18" charset="0"/>
              </a:rPr>
              <a:t>then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definition</a:t>
            </a:r>
            <a:r>
              <a:rPr lang="fr-FR" dirty="0" smtClean="0">
                <a:ea typeface="Cambria Math" panose="02040503050406030204" pitchFamily="18" charset="0"/>
              </a:rPr>
              <a:t> of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TOCE_SABLE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>
          <a:xfrm>
            <a:off x="4559193" y="1988840"/>
            <a:ext cx="4176464" cy="1044116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14350">
              <a:buAutoNum type="arabicPeriod"/>
            </a:pPr>
            <a:r>
              <a:rPr lang="fr-FR" dirty="0" err="1" smtClean="0">
                <a:ea typeface="Cambria Math" panose="02040503050406030204" pitchFamily="18" charset="0"/>
              </a:rPr>
              <a:t>Volumetric</a:t>
            </a:r>
            <a:r>
              <a:rPr lang="fr-FR" dirty="0" smtClean="0">
                <a:ea typeface="Cambria Math" panose="02040503050406030204" pitchFamily="18" charset="0"/>
              </a:rPr>
              <a:t> ratio = 1</a:t>
            </a:r>
          </a:p>
          <a:p>
            <a:pPr marL="571500" indent="-514350">
              <a:buAutoNum type="arabicPeriod"/>
            </a:pPr>
            <a:r>
              <a:rPr lang="fr-FR" dirty="0" err="1" smtClean="0">
                <a:ea typeface="Cambria Math" panose="02040503050406030204" pitchFamily="18" charset="0"/>
              </a:rPr>
              <a:t>Mean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diameter</a:t>
            </a:r>
            <a:r>
              <a:rPr lang="fr-FR" dirty="0" smtClean="0">
                <a:ea typeface="Cambria Math" panose="02040503050406030204" pitchFamily="18" charset="0"/>
              </a:rPr>
              <a:t> = FDM(1)</a:t>
            </a:r>
          </a:p>
          <a:p>
            <a:pPr marL="571500" indent="-514350">
              <a:buAutoNum type="arabicPeriod"/>
            </a:pPr>
            <a:r>
              <a:rPr lang="fr-FR" dirty="0" smtClean="0">
                <a:ea typeface="Cambria Math" panose="02040503050406030204" pitchFamily="18" charset="0"/>
              </a:rPr>
              <a:t>If MUD </a:t>
            </a:r>
            <a:r>
              <a:rPr lang="fr-FR" dirty="0" smtClean="0">
                <a:ea typeface="Cambria Math" panose="02040503050406030204" pitchFamily="18" charset="0"/>
                <a:sym typeface="Wingdings" panose="05000000000000000000" pitchFamily="2" charset="2"/>
              </a:rPr>
              <a:t> </a:t>
            </a:r>
            <a:r>
              <a:rPr lang="fr-FR" i="1" dirty="0" err="1" smtClean="0">
                <a:ea typeface="Cambria Math" panose="02040503050406030204" pitchFamily="18" charset="0"/>
                <a:sym typeface="Wingdings" panose="05000000000000000000" pitchFamily="2" charset="2"/>
              </a:rPr>
              <a:t>init_mixte</a:t>
            </a:r>
            <a:endParaRPr lang="fr-FR" i="1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602489" y="2497427"/>
            <a:ext cx="891099" cy="134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contenu 2"/>
          <p:cNvSpPr txBox="1">
            <a:spLocks/>
          </p:cNvSpPr>
          <p:nvPr/>
        </p:nvSpPr>
        <p:spPr>
          <a:xfrm>
            <a:off x="4674192" y="3433726"/>
            <a:ext cx="4176464" cy="156635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dirty="0"/>
              <a:t>A. Not mixte</a:t>
            </a:r>
          </a:p>
          <a:p>
            <a:pPr marL="857250" lvl="2" indent="0">
              <a:buNone/>
            </a:pPr>
            <a:r>
              <a:rPr lang="fr-FR" dirty="0"/>
              <a:t>1) </a:t>
            </a:r>
            <a:r>
              <a:rPr lang="fr-FR" i="1" dirty="0" err="1"/>
              <a:t>init_avai</a:t>
            </a:r>
            <a:endParaRPr lang="fr-FR" i="1" dirty="0"/>
          </a:p>
          <a:p>
            <a:pPr marL="857250" lvl="2" indent="0">
              <a:buNone/>
            </a:pPr>
            <a:r>
              <a:rPr lang="fr-FR" dirty="0"/>
              <a:t>2)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diameter</a:t>
            </a:r>
            <a:r>
              <a:rPr lang="fr-FR" dirty="0"/>
              <a:t> for active layer and </a:t>
            </a:r>
            <a:r>
              <a:rPr lang="fr-FR" dirty="0" err="1"/>
              <a:t>under</a:t>
            </a:r>
            <a:r>
              <a:rPr lang="fr-FR" dirty="0"/>
              <a:t>-layer </a:t>
            </a:r>
          </a:p>
          <a:p>
            <a:pPr marL="457200" lvl="1" indent="0">
              <a:buNone/>
            </a:pPr>
            <a:r>
              <a:rPr lang="fr-FR" dirty="0"/>
              <a:t>B. Mixte</a:t>
            </a:r>
          </a:p>
          <a:p>
            <a:pPr marL="857250" lvl="2" indent="0">
              <a:buNone/>
            </a:pPr>
            <a:r>
              <a:rPr lang="fr-FR" dirty="0"/>
              <a:t>1) </a:t>
            </a:r>
            <a:r>
              <a:rPr lang="fr-FR" i="1" dirty="0" err="1"/>
              <a:t>init_mixte</a:t>
            </a:r>
            <a:endParaRPr lang="fr-FR" i="1" dirty="0"/>
          </a:p>
          <a:p>
            <a:pPr marL="857250" lvl="2" indent="0">
              <a:buNone/>
            </a:pPr>
            <a:r>
              <a:rPr lang="fr-FR" dirty="0"/>
              <a:t>2)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diameter</a:t>
            </a:r>
            <a:r>
              <a:rPr lang="fr-FR" dirty="0"/>
              <a:t> of the active layer</a:t>
            </a: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3731893" y="4203433"/>
            <a:ext cx="891099" cy="134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51720" y="192675"/>
            <a:ext cx="44748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INIT_MIXTE</a:t>
            </a:r>
            <a:endParaRPr lang="fr-FR" b="1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593452" y="1131193"/>
            <a:ext cx="2322364" cy="5093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1. </a:t>
            </a:r>
            <a:r>
              <a:rPr lang="fr-FR" i="1" dirty="0" err="1" smtClean="0">
                <a:ea typeface="Cambria Math" panose="02040503050406030204" pitchFamily="18" charset="0"/>
              </a:rPr>
              <a:t>Init_compo_coh</a:t>
            </a:r>
            <a:endParaRPr lang="fr-FR" i="1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593452" y="2262731"/>
            <a:ext cx="5933108" cy="67405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sz="3600" dirty="0" smtClean="0">
                <a:ea typeface="Cambria Math" panose="02040503050406030204" pitchFamily="18" charset="0"/>
              </a:rPr>
              <a:t>2. </a:t>
            </a:r>
            <a:r>
              <a:rPr lang="fr-FR" sz="3600" dirty="0" err="1" smtClean="0">
                <a:ea typeface="Cambria Math" panose="02040503050406030204" pitchFamily="18" charset="0"/>
              </a:rPr>
              <a:t>Re</a:t>
            </a:r>
            <a:r>
              <a:rPr lang="fr-FR" sz="3600" dirty="0" smtClean="0">
                <a:ea typeface="Cambria Math" panose="02040503050406030204" pitchFamily="18" charset="0"/>
              </a:rPr>
              <a:t>-computation of </a:t>
            </a:r>
            <a:r>
              <a:rPr lang="fr-FR" sz="3600" dirty="0" err="1" smtClean="0">
                <a:ea typeface="Cambria Math" panose="02040503050406030204" pitchFamily="18" charset="0"/>
              </a:rPr>
              <a:t>thickness</a:t>
            </a:r>
            <a:r>
              <a:rPr lang="fr-FR" sz="3600" dirty="0" smtClean="0">
                <a:ea typeface="Cambria Math" panose="02040503050406030204" pitchFamily="18" charset="0"/>
              </a:rPr>
              <a:t> in </a:t>
            </a:r>
            <a:r>
              <a:rPr lang="fr-FR" sz="3600" dirty="0" err="1" smtClean="0">
                <a:ea typeface="Cambria Math" panose="02040503050406030204" pitchFamily="18" charset="0"/>
              </a:rPr>
              <a:t>order</a:t>
            </a:r>
            <a:r>
              <a:rPr lang="fr-FR" sz="3600" dirty="0" smtClean="0">
                <a:ea typeface="Cambria Math" panose="02040503050406030204" pitchFamily="18" charset="0"/>
              </a:rPr>
              <a:t> to have </a:t>
            </a:r>
            <a:r>
              <a:rPr lang="fr-FR" sz="36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 </a:t>
            </a:r>
            <a:r>
              <a:rPr lang="fr-FR" sz="3600" dirty="0" smtClean="0">
                <a:ea typeface="Cambria Math" panose="02040503050406030204" pitchFamily="18" charset="0"/>
              </a:rPr>
              <a:t>= </a:t>
            </a:r>
            <a:r>
              <a:rPr lang="fr-FR" sz="36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 </a:t>
            </a:r>
            <a:r>
              <a:rPr lang="fr-FR" sz="3600" dirty="0" smtClean="0">
                <a:ea typeface="Cambria Math" panose="02040503050406030204" pitchFamily="18" charset="0"/>
              </a:rPr>
              <a:t>- </a:t>
            </a:r>
            <a:r>
              <a:rPr lang="fr-FR" sz="36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sz="3600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547664" y="1628800"/>
            <a:ext cx="0" cy="5040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547664" y="3079173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/>
          <p:cNvSpPr txBox="1">
            <a:spLocks/>
          </p:cNvSpPr>
          <p:nvPr/>
        </p:nvSpPr>
        <p:spPr>
          <a:xfrm>
            <a:off x="606712" y="3610467"/>
            <a:ext cx="4901392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3. Check </a:t>
            </a:r>
            <a:r>
              <a:rPr lang="fr-FR" dirty="0" err="1" smtClean="0">
                <a:ea typeface="Cambria Math" panose="02040503050406030204" pitchFamily="18" charset="0"/>
              </a:rPr>
              <a:t>sum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</a:t>
            </a:r>
            <a:r>
              <a:rPr lang="fr-FR" dirty="0" smtClean="0">
                <a:ea typeface="Cambria Math" panose="02040503050406030204" pitchFamily="18" charset="0"/>
              </a:rPr>
              <a:t>=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</a:t>
            </a:r>
            <a:r>
              <a:rPr lang="fr-FR" dirty="0" smtClean="0">
                <a:ea typeface="Cambria Math" panose="02040503050406030204" pitchFamily="18" charset="0"/>
              </a:rPr>
              <a:t>-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dirty="0" smtClean="0">
                <a:ea typeface="Cambria Math" panose="02040503050406030204" pitchFamily="18" charset="0"/>
              </a:rPr>
              <a:t> = </a:t>
            </a:r>
            <a:r>
              <a:rPr lang="fr-FR" dirty="0" err="1" smtClean="0">
                <a:ea typeface="Cambria Math" panose="02040503050406030204" pitchFamily="18" charset="0"/>
              </a:rPr>
              <a:t>sum</a:t>
            </a:r>
            <a:r>
              <a:rPr lang="fr-FR" dirty="0" smtClean="0">
                <a:ea typeface="Cambria Math" panose="02040503050406030204" pitchFamily="18" charset="0"/>
              </a:rPr>
              <a:t>(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dirty="0" smtClean="0">
                <a:ea typeface="Cambria Math" panose="02040503050406030204" pitchFamily="18" charset="0"/>
              </a:rPr>
              <a:t>)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1547664" y="4147448"/>
            <a:ext cx="3999" cy="45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/>
          <p:cNvSpPr txBox="1">
            <a:spLocks/>
          </p:cNvSpPr>
          <p:nvPr/>
        </p:nvSpPr>
        <p:spPr>
          <a:xfrm>
            <a:off x="593452" y="4627223"/>
            <a:ext cx="5298278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4</a:t>
            </a:r>
            <a:r>
              <a:rPr lang="fr-FR" dirty="0" smtClean="0">
                <a:ea typeface="Cambria Math" panose="02040503050406030204" pitchFamily="18" charset="0"/>
              </a:rPr>
              <a:t>. Mass computation : </a:t>
            </a:r>
            <a:r>
              <a:rPr lang="fr-FR" dirty="0" err="1" smtClean="0">
                <a:ea typeface="Cambria Math" panose="02040503050406030204" pitchFamily="18" charset="0"/>
              </a:rPr>
              <a:t>sand</a:t>
            </a:r>
            <a:r>
              <a:rPr lang="fr-FR" dirty="0" smtClean="0">
                <a:ea typeface="Cambria Math" panose="02040503050406030204" pitchFamily="18" charset="0"/>
              </a:rPr>
              <a:t> and </a:t>
            </a:r>
            <a:r>
              <a:rPr lang="fr-FR" dirty="0" err="1" smtClean="0">
                <a:ea typeface="Cambria Math" panose="02040503050406030204" pitchFamily="18" charset="0"/>
              </a:rPr>
              <a:t>mud</a:t>
            </a:r>
            <a:endParaRPr lang="fr-FR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965569" y="374100"/>
            <a:ext cx="3108561" cy="415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* </a:t>
            </a:r>
            <a:r>
              <a:rPr lang="fr-FR" dirty="0" err="1" smtClean="0">
                <a:ea typeface="Cambria Math" panose="02040503050406030204" pitchFamily="18" charset="0"/>
              </a:rPr>
              <a:t>Only</a:t>
            </a:r>
            <a:r>
              <a:rPr lang="fr-FR" dirty="0" smtClean="0">
                <a:ea typeface="Cambria Math" panose="02040503050406030204" pitchFamily="18" charset="0"/>
              </a:rPr>
              <a:t> case not computation </a:t>
            </a:r>
            <a:r>
              <a:rPr lang="fr-FR" dirty="0" err="1" smtClean="0">
                <a:ea typeface="Cambria Math" panose="02040503050406030204" pitchFamily="18" charset="0"/>
              </a:rPr>
              <a:t>continued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29" name="Connecteur droit avec flèche 28"/>
          <p:cNvCxnSpPr/>
          <p:nvPr/>
        </p:nvCxnSpPr>
        <p:spPr>
          <a:xfrm flipH="1">
            <a:off x="1547664" y="5107063"/>
            <a:ext cx="3999" cy="45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ce réservé du contenu 2"/>
          <p:cNvSpPr txBox="1">
            <a:spLocks/>
          </p:cNvSpPr>
          <p:nvPr/>
        </p:nvSpPr>
        <p:spPr>
          <a:xfrm>
            <a:off x="593452" y="5586838"/>
            <a:ext cx="5298278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4</a:t>
            </a:r>
            <a:r>
              <a:rPr lang="fr-FR" dirty="0" smtClean="0">
                <a:ea typeface="Cambria Math" panose="02040503050406030204" pitchFamily="18" charset="0"/>
              </a:rPr>
              <a:t>. Mass balance</a:t>
            </a:r>
          </a:p>
          <a:p>
            <a:pPr marL="457200" lvl="1" indent="0">
              <a:buNone/>
            </a:pPr>
            <a:endParaRPr lang="fr-FR" dirty="0" smtClean="0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3026443" y="1399513"/>
            <a:ext cx="465437" cy="2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3602506" y="1131192"/>
            <a:ext cx="5217965" cy="603971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000" dirty="0" err="1" smtClean="0"/>
              <a:t>Initialization</a:t>
            </a:r>
            <a:r>
              <a:rPr lang="fr-FR" sz="2000" dirty="0" smtClean="0"/>
              <a:t> of layer </a:t>
            </a:r>
            <a:r>
              <a:rPr lang="fr-FR" sz="2000" dirty="0" err="1" smtClean="0"/>
              <a:t>thickness</a:t>
            </a:r>
            <a:r>
              <a:rPr lang="fr-FR" sz="2000" dirty="0" smtClean="0"/>
              <a:t>, concentration and volume fraction (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sz="2000" dirty="0" smtClean="0"/>
              <a:t> , 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EPAI_VASE</a:t>
            </a:r>
            <a:r>
              <a:rPr lang="fr-FR" sz="2000" dirty="0" smtClean="0"/>
              <a:t> , 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EPAI_SABLE</a:t>
            </a:r>
            <a:r>
              <a:rPr lang="fr-FR" sz="2000" dirty="0" smtClean="0"/>
              <a:t> </a:t>
            </a:r>
            <a:r>
              <a:rPr lang="fr-FR" sz="2000" dirty="0"/>
              <a:t>,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 </a:t>
            </a:r>
            <a:r>
              <a:rPr lang="fr-FR" sz="2000" dirty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sz="2000" dirty="0"/>
              <a:t> ,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 CONC</a:t>
            </a:r>
            <a:r>
              <a:rPr lang="fr-FR" sz="2000" dirty="0"/>
              <a:t> ,</a:t>
            </a:r>
            <a:r>
              <a:rPr lang="fr-FR" sz="20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 AVAIL</a:t>
            </a:r>
            <a:r>
              <a:rPr lang="fr-FR" sz="2000" dirty="0"/>
              <a:t> </a:t>
            </a:r>
            <a:r>
              <a:rPr lang="fr-F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11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2051720" y="192675"/>
            <a:ext cx="447484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INIT_AVAI</a:t>
            </a:r>
            <a:endParaRPr lang="fr-FR" b="1" dirty="0"/>
          </a:p>
        </p:txBody>
      </p:sp>
      <p:sp>
        <p:nvSpPr>
          <p:cNvPr id="20" name="Espace réservé du contenu 2"/>
          <p:cNvSpPr txBox="1">
            <a:spLocks/>
          </p:cNvSpPr>
          <p:nvPr/>
        </p:nvSpPr>
        <p:spPr>
          <a:xfrm>
            <a:off x="571669" y="1072443"/>
            <a:ext cx="2322364" cy="5093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1. </a:t>
            </a:r>
            <a:r>
              <a:rPr lang="fr-FR" i="1" dirty="0" err="1" smtClean="0">
                <a:ea typeface="Cambria Math" panose="02040503050406030204" pitchFamily="18" charset="0"/>
              </a:rPr>
              <a:t>Init_compo</a:t>
            </a:r>
            <a:endParaRPr lang="fr-FR" i="1" dirty="0" smtClean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560440" y="2221176"/>
            <a:ext cx="4901392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>
                <a:ea typeface="Cambria Math" panose="02040503050406030204" pitchFamily="18" charset="0"/>
              </a:rPr>
              <a:t>2</a:t>
            </a:r>
            <a:r>
              <a:rPr lang="fr-FR" dirty="0" smtClean="0">
                <a:ea typeface="Cambria Math" panose="02040503050406030204" pitchFamily="18" charset="0"/>
              </a:rPr>
              <a:t>. Check </a:t>
            </a:r>
            <a:r>
              <a:rPr lang="fr-FR" dirty="0" err="1" smtClean="0">
                <a:ea typeface="Cambria Math" panose="02040503050406030204" pitchFamily="18" charset="0"/>
              </a:rPr>
              <a:t>sum</a:t>
            </a:r>
            <a:r>
              <a:rPr lang="fr-FR" dirty="0" smtClean="0">
                <a:ea typeface="Cambria Math" panose="02040503050406030204" pitchFamily="18" charset="0"/>
              </a:rPr>
              <a:t>(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dirty="0" smtClean="0">
                <a:ea typeface="Cambria Math" panose="02040503050406030204" pitchFamily="18" charset="0"/>
              </a:rPr>
              <a:t>).LE.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ZF </a:t>
            </a:r>
            <a:r>
              <a:rPr lang="fr-FR" dirty="0" smtClean="0">
                <a:ea typeface="Cambria Math" panose="02040503050406030204" pitchFamily="18" charset="0"/>
              </a:rPr>
              <a:t>- </a:t>
            </a:r>
            <a:r>
              <a:rPr lang="fr-FR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ZR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1546747" y="1700808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1546747" y="2708920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space réservé du contenu 2"/>
          <p:cNvSpPr txBox="1">
            <a:spLocks/>
          </p:cNvSpPr>
          <p:nvPr/>
        </p:nvSpPr>
        <p:spPr>
          <a:xfrm>
            <a:off x="555862" y="3262250"/>
            <a:ext cx="5519781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3. </a:t>
            </a:r>
            <a:r>
              <a:rPr lang="fr-FR" dirty="0" err="1" smtClean="0">
                <a:ea typeface="Cambria Math" panose="02040503050406030204" pitchFamily="18" charset="0"/>
              </a:rPr>
              <a:t>Thickness</a:t>
            </a:r>
            <a:r>
              <a:rPr lang="fr-FR" dirty="0" smtClean="0">
                <a:ea typeface="Cambria Math" panose="02040503050406030204" pitchFamily="18" charset="0"/>
              </a:rPr>
              <a:t> of </a:t>
            </a:r>
            <a:r>
              <a:rPr lang="fr-FR" dirty="0" err="1" smtClean="0">
                <a:ea typeface="Cambria Math" panose="02040503050406030204" pitchFamily="18" charset="0"/>
              </a:rPr>
              <a:t>supplementary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layers</a:t>
            </a:r>
            <a:r>
              <a:rPr lang="fr-FR" dirty="0" smtClean="0">
                <a:ea typeface="Cambria Math" panose="02040503050406030204" pitchFamily="18" charset="0"/>
              </a:rPr>
              <a:t> set to 0</a:t>
            </a:r>
          </a:p>
        </p:txBody>
      </p:sp>
      <p:cxnSp>
        <p:nvCxnSpPr>
          <p:cNvPr id="33" name="Connecteur droit avec flèche 32"/>
          <p:cNvCxnSpPr/>
          <p:nvPr/>
        </p:nvCxnSpPr>
        <p:spPr>
          <a:xfrm>
            <a:off x="1546747" y="3789040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space réservé du contenu 2"/>
          <p:cNvSpPr txBox="1">
            <a:spLocks/>
          </p:cNvSpPr>
          <p:nvPr/>
        </p:nvSpPr>
        <p:spPr>
          <a:xfrm>
            <a:off x="555862" y="4353901"/>
            <a:ext cx="5519781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4. Last layer </a:t>
            </a:r>
            <a:r>
              <a:rPr lang="fr-FR" dirty="0" err="1" smtClean="0">
                <a:ea typeface="Cambria Math" panose="02040503050406030204" pitchFamily="18" charset="0"/>
              </a:rPr>
              <a:t>thickness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ea typeface="Cambria Math" panose="02040503050406030204" pitchFamily="18" charset="0"/>
              </a:rPr>
              <a:t>enlarged</a:t>
            </a:r>
            <a:r>
              <a:rPr lang="fr-FR" dirty="0" smtClean="0">
                <a:ea typeface="Cambria Math" panose="02040503050406030204" pitchFamily="18" charset="0"/>
              </a:rPr>
              <a:t> if </a:t>
            </a:r>
            <a:r>
              <a:rPr lang="fr-FR" dirty="0" err="1" smtClean="0">
                <a:ea typeface="Cambria Math" panose="02040503050406030204" pitchFamily="18" charset="0"/>
              </a:rPr>
              <a:t>necessary</a:t>
            </a:r>
            <a:r>
              <a:rPr lang="fr-FR" dirty="0" smtClean="0">
                <a:ea typeface="Cambria Math" panose="02040503050406030204" pitchFamily="18" charset="0"/>
              </a:rPr>
              <a:t> 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1546747" y="4869160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ce réservé du contenu 2"/>
          <p:cNvSpPr txBox="1">
            <a:spLocks/>
          </p:cNvSpPr>
          <p:nvPr/>
        </p:nvSpPr>
        <p:spPr>
          <a:xfrm>
            <a:off x="539522" y="6272909"/>
            <a:ext cx="5777254" cy="50758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6. Computation of total volume of </a:t>
            </a:r>
            <a:r>
              <a:rPr lang="fr-FR" dirty="0" err="1" smtClean="0">
                <a:ea typeface="Cambria Math" panose="02040503050406030204" pitchFamily="18" charset="0"/>
              </a:rPr>
              <a:t>sediment</a:t>
            </a:r>
            <a:r>
              <a:rPr lang="fr-FR" dirty="0" smtClean="0">
                <a:ea typeface="Cambria Math" panose="02040503050406030204" pitchFamily="18" charset="0"/>
              </a:rPr>
              <a:t> in </a:t>
            </a:r>
            <a:r>
              <a:rPr lang="fr-FR" dirty="0" err="1" smtClean="0">
                <a:ea typeface="Cambria Math" panose="02040503050406030204" pitchFamily="18" charset="0"/>
              </a:rPr>
              <a:t>each</a:t>
            </a:r>
            <a:r>
              <a:rPr lang="fr-FR" dirty="0" smtClean="0">
                <a:ea typeface="Cambria Math" panose="02040503050406030204" pitchFamily="18" charset="0"/>
              </a:rPr>
              <a:t> class</a:t>
            </a:r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1539997" y="5783431"/>
            <a:ext cx="0" cy="48947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space réservé du contenu 2"/>
          <p:cNvSpPr txBox="1">
            <a:spLocks/>
          </p:cNvSpPr>
          <p:nvPr/>
        </p:nvSpPr>
        <p:spPr>
          <a:xfrm>
            <a:off x="548497" y="5358638"/>
            <a:ext cx="5175631" cy="394598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smtClean="0">
                <a:ea typeface="Cambria Math" panose="02040503050406030204" pitchFamily="18" charset="0"/>
              </a:rPr>
              <a:t>5. </a:t>
            </a:r>
            <a:r>
              <a:rPr lang="fr-FR" dirty="0" err="1" smtClean="0">
                <a:ea typeface="Cambria Math" panose="02040503050406030204" pitchFamily="18" charset="0"/>
              </a:rPr>
              <a:t>Definition</a:t>
            </a:r>
            <a:r>
              <a:rPr lang="fr-FR" dirty="0" smtClean="0">
                <a:ea typeface="Cambria Math" panose="02040503050406030204" pitchFamily="18" charset="0"/>
              </a:rPr>
              <a:t> of active layer and substratum</a:t>
            </a:r>
          </a:p>
        </p:txBody>
      </p:sp>
      <p:sp>
        <p:nvSpPr>
          <p:cNvPr id="39" name="Espace réservé du contenu 2"/>
          <p:cNvSpPr txBox="1">
            <a:spLocks/>
          </p:cNvSpPr>
          <p:nvPr/>
        </p:nvSpPr>
        <p:spPr>
          <a:xfrm>
            <a:off x="6579264" y="4748499"/>
            <a:ext cx="2534422" cy="173939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171450">
              <a:buFontTx/>
              <a:buChar char="-"/>
            </a:pPr>
            <a:r>
              <a:rPr lang="fr-FR" sz="1200" dirty="0" smtClean="0">
                <a:ea typeface="Cambria Math" panose="02040503050406030204" pitchFamily="18" charset="0"/>
              </a:rPr>
              <a:t>1st layer must </a:t>
            </a:r>
            <a:r>
              <a:rPr lang="fr-FR" sz="1200" dirty="0" err="1" smtClean="0">
                <a:ea typeface="Cambria Math" panose="02040503050406030204" pitchFamily="18" charset="0"/>
              </a:rPr>
              <a:t>be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larger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than</a:t>
            </a:r>
            <a:r>
              <a:rPr lang="fr-FR" sz="1200" dirty="0" smtClean="0">
                <a:ea typeface="Cambria Math" panose="02040503050406030204" pitchFamily="18" charset="0"/>
              </a:rPr>
              <a:t> active layer </a:t>
            </a:r>
          </a:p>
          <a:p>
            <a:pPr marL="457200" lvl="1" indent="0">
              <a:buNone/>
            </a:pPr>
            <a:r>
              <a:rPr lang="fr-FR" sz="800" dirty="0" smtClean="0">
                <a:ea typeface="Cambria Math" panose="02040503050406030204" pitchFamily="18" charset="0"/>
              </a:rPr>
              <a:t>ES(1)&gt;ELAY0</a:t>
            </a:r>
          </a:p>
          <a:p>
            <a:pPr marL="228600" indent="-171450">
              <a:buFontTx/>
              <a:buChar char="-"/>
            </a:pPr>
            <a:r>
              <a:rPr lang="fr-FR" sz="1200" dirty="0" smtClean="0">
                <a:ea typeface="Cambria Math" panose="02040503050406030204" pitchFamily="18" charset="0"/>
              </a:rPr>
              <a:t>1st layer </a:t>
            </a:r>
            <a:r>
              <a:rPr lang="fr-FR" sz="1200" dirty="0" err="1" smtClean="0">
                <a:ea typeface="Cambria Math" panose="02040503050406030204" pitchFamily="18" charset="0"/>
              </a:rPr>
              <a:t>divided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between</a:t>
            </a:r>
            <a:r>
              <a:rPr lang="fr-FR" sz="1200" dirty="0" smtClean="0">
                <a:ea typeface="Cambria Math" panose="02040503050406030204" pitchFamily="18" charset="0"/>
              </a:rPr>
              <a:t> active layer and substratum; volume fraction are </a:t>
            </a:r>
            <a:r>
              <a:rPr lang="fr-FR" sz="1200" dirty="0" err="1" smtClean="0">
                <a:ea typeface="Cambria Math" panose="02040503050406030204" pitchFamily="18" charset="0"/>
              </a:rPr>
              <a:t>consequently</a:t>
            </a:r>
            <a:r>
              <a:rPr lang="fr-FR" sz="1200" dirty="0" smtClean="0">
                <a:ea typeface="Cambria Math" panose="02040503050406030204" pitchFamily="18" charset="0"/>
              </a:rPr>
              <a:t> </a:t>
            </a:r>
            <a:r>
              <a:rPr lang="fr-FR" sz="1200" dirty="0" err="1" smtClean="0">
                <a:ea typeface="Cambria Math" panose="02040503050406030204" pitchFamily="18" charset="0"/>
              </a:rPr>
              <a:t>defined</a:t>
            </a:r>
            <a:r>
              <a:rPr lang="fr-FR" sz="1200" dirty="0" smtClean="0">
                <a:ea typeface="Cambria Math" panose="02040503050406030204" pitchFamily="18" charset="0"/>
              </a:rPr>
              <a:t>  :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NLAYER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ELAY0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AVAIL</a:t>
            </a:r>
            <a:r>
              <a:rPr lang="fr-FR" sz="1200" dirty="0" smtClean="0">
                <a:ea typeface="Cambria Math" panose="02040503050406030204" pitchFamily="18" charset="0"/>
              </a:rPr>
              <a:t>,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ELAY</a:t>
            </a:r>
            <a:r>
              <a:rPr lang="fr-FR" sz="1200" dirty="0" smtClean="0">
                <a:ea typeface="Cambria Math" panose="02040503050406030204" pitchFamily="18" charset="0"/>
              </a:rPr>
              <a:t>, </a:t>
            </a:r>
            <a:r>
              <a:rPr lang="fr-FR" sz="1200" dirty="0" smtClean="0">
                <a:solidFill>
                  <a:srgbClr val="7030A0"/>
                </a:solidFill>
                <a:ea typeface="Cambria Math" panose="02040503050406030204" pitchFamily="18" charset="0"/>
              </a:rPr>
              <a:t>ESTRAT</a:t>
            </a:r>
            <a:endParaRPr lang="fr-FR" sz="800" dirty="0" smtClean="0">
              <a:solidFill>
                <a:srgbClr val="7030A0"/>
              </a:solidFill>
              <a:ea typeface="Cambria Math" panose="02040503050406030204" pitchFamily="18" charset="0"/>
            </a:endParaRPr>
          </a:p>
          <a:p>
            <a:pPr marL="57150" indent="0">
              <a:buNone/>
            </a:pPr>
            <a:endParaRPr lang="fr-FR" sz="1200" dirty="0" smtClean="0">
              <a:ea typeface="Cambria Math" panose="02040503050406030204" pitchFamily="18" charset="0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5804168" y="5555937"/>
            <a:ext cx="72239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6306046" y="938493"/>
            <a:ext cx="2442417" cy="155669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what’s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the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difference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between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ncouche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in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init_compo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 and </a:t>
            </a:r>
            <a:r>
              <a:rPr lang="fr-FR" dirty="0" err="1" smtClean="0">
                <a:solidFill>
                  <a:srgbClr val="FF0000"/>
                </a:solidFill>
                <a:ea typeface="Cambria Math" panose="02040503050406030204" pitchFamily="18" charset="0"/>
              </a:rPr>
              <a:t>nomblay</a:t>
            </a:r>
            <a:r>
              <a:rPr lang="fr-FR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?</a:t>
            </a:r>
            <a:endParaRPr lang="fr-FR" i="1" dirty="0" smtClean="0">
              <a:solidFill>
                <a:srgbClr val="FF0000"/>
              </a:solidFill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84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/>
          </a:bodyPr>
          <a:lstStyle/>
          <a:p>
            <a:r>
              <a:rPr lang="fr-FR" sz="2400" dirty="0" smtClean="0"/>
              <a:t>Fichier des paramètres sol</a:t>
            </a:r>
            <a:endParaRPr lang="fr-FR" sz="2400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09883" y="692696"/>
            <a:ext cx="8928992" cy="5832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accent3"/>
                </a:solidFill>
              </a:rPr>
              <a:t>BED MODEL=                    / BED_MODEL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1. Simple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NUMBER </a:t>
            </a:r>
            <a:r>
              <a:rPr lang="en-US" sz="1800" dirty="0">
                <a:solidFill>
                  <a:schemeClr val="tx1"/>
                </a:solidFill>
              </a:rPr>
              <a:t>OF BED LOAD MODEL LAYERS</a:t>
            </a:r>
            <a:r>
              <a:rPr lang="fr-FR" sz="1800" dirty="0">
                <a:solidFill>
                  <a:schemeClr val="tx1"/>
                </a:solidFill>
              </a:rPr>
              <a:t>=          /</a:t>
            </a:r>
            <a:r>
              <a:rPr lang="fr-FR" sz="1800" dirty="0" smtClean="0">
                <a:solidFill>
                  <a:schemeClr val="tx1"/>
                </a:solidFill>
              </a:rPr>
              <a:t>NOMBLAY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MUD </a:t>
            </a:r>
            <a:r>
              <a:rPr lang="en-US" sz="1800" dirty="0">
                <a:solidFill>
                  <a:schemeClr val="tx1"/>
                </a:solidFill>
              </a:rPr>
              <a:t>CONCENTRATION PER LAYER  :  </a:t>
            </a:r>
            <a:r>
              <a:rPr lang="en-US" sz="1800" dirty="0" err="1" smtClean="0">
                <a:solidFill>
                  <a:schemeClr val="tx1"/>
                </a:solidFill>
              </a:rPr>
              <a:t>x;x;x</a:t>
            </a:r>
            <a:r>
              <a:rPr lang="en-US" sz="1800" dirty="0" smtClean="0">
                <a:solidFill>
                  <a:schemeClr val="tx1"/>
                </a:solidFill>
              </a:rPr>
              <a:t>              </a:t>
            </a:r>
            <a:r>
              <a:rPr lang="en-US" sz="1800" dirty="0">
                <a:solidFill>
                  <a:schemeClr val="tx1"/>
                </a:solidFill>
              </a:rPr>
              <a:t>/ CONC_VASE (NOMBLAY</a:t>
            </a:r>
            <a:r>
              <a:rPr lang="en-US" sz="1800" dirty="0"/>
              <a:t>)</a:t>
            </a:r>
          </a:p>
          <a:p>
            <a:pPr algn="l"/>
            <a:r>
              <a:rPr lang="en-US" sz="18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>
                <a:solidFill>
                  <a:schemeClr val="tx1"/>
                </a:solidFill>
              </a:rPr>
              <a:t>CRITICAL EROSION SHEAR STRESS OF THE MUD</a:t>
            </a:r>
            <a:r>
              <a:rPr lang="fr-FR" sz="1800" dirty="0">
                <a:solidFill>
                  <a:schemeClr val="tx1"/>
                </a:solidFill>
              </a:rPr>
              <a:t>= x; x; x </a:t>
            </a:r>
            <a:r>
              <a:rPr lang="fr-FR" sz="1800" strike="sngStrike" dirty="0" smtClean="0">
                <a:solidFill>
                  <a:schemeClr val="tx1"/>
                </a:solidFill>
              </a:rPr>
              <a:t>/ </a:t>
            </a:r>
            <a:r>
              <a:rPr lang="fr-FR" sz="1800" dirty="0" smtClean="0">
                <a:solidFill>
                  <a:schemeClr val="tx1"/>
                </a:solidFill>
              </a:rPr>
              <a:t>TOC_MUD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smtClean="0">
                <a:solidFill>
                  <a:schemeClr val="tx1"/>
                </a:solidFill>
              </a:rPr>
              <a:t>NOMBLAY)  on rempli après TOCE_VASE pour l’ancien modèle dans </a:t>
            </a:r>
            <a:r>
              <a:rPr lang="fr-FR" sz="1800" dirty="0" err="1" smtClean="0">
                <a:solidFill>
                  <a:schemeClr val="tx1"/>
                </a:solidFill>
              </a:rPr>
              <a:t>lecdon</a:t>
            </a:r>
            <a:r>
              <a:rPr lang="fr-FR" sz="1800" dirty="0" smtClean="0">
                <a:solidFill>
                  <a:schemeClr val="tx1"/>
                </a:solidFill>
              </a:rPr>
              <a:t> et TOCE_MUD(NOMBLAY,NPOIN2) dans </a:t>
            </a:r>
            <a:r>
              <a:rPr lang="fr-FR" sz="1800" dirty="0" err="1" smtClean="0">
                <a:solidFill>
                  <a:schemeClr val="tx1"/>
                </a:solidFill>
              </a:rPr>
              <a:t>ini_sediment.f</a:t>
            </a:r>
            <a:r>
              <a:rPr lang="fr-FR" sz="1800" dirty="0" smtClean="0">
                <a:solidFill>
                  <a:schemeClr val="tx1"/>
                </a:solidFill>
              </a:rPr>
              <a:t> pour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2.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 consolidation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MASS </a:t>
            </a:r>
            <a:r>
              <a:rPr lang="en-US" sz="1800" dirty="0">
                <a:solidFill>
                  <a:schemeClr val="tx1"/>
                </a:solidFill>
              </a:rPr>
              <a:t>TRANSFER PER LAYER                               /TRANS_MASS (NOMBLAY)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3. </a:t>
            </a:r>
            <a:r>
              <a:rPr lang="fr-FR" sz="1800" dirty="0" err="1" smtClean="0">
                <a:solidFill>
                  <a:schemeClr val="accent3"/>
                </a:solidFill>
              </a:rPr>
              <a:t>Multiilayer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with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 smtClean="0">
                <a:solidFill>
                  <a:schemeClr val="accent3"/>
                </a:solidFill>
              </a:rPr>
              <a:t>activ</a:t>
            </a:r>
            <a:r>
              <a:rPr lang="fr-FR" sz="1800" dirty="0" smtClean="0">
                <a:solidFill>
                  <a:schemeClr val="accent3"/>
                </a:solidFill>
              </a:rPr>
              <a:t> layer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ACTIVE </a:t>
            </a:r>
            <a:r>
              <a:rPr lang="fr-FR" sz="1800" strike="sngStrike" dirty="0">
                <a:solidFill>
                  <a:schemeClr val="tx1"/>
                </a:solidFill>
              </a:rPr>
              <a:t>LAYER THICKNESS                         /</a:t>
            </a:r>
            <a:r>
              <a:rPr lang="fr-FR" sz="1800" strike="sngStrike" dirty="0" smtClean="0">
                <a:solidFill>
                  <a:schemeClr val="tx1"/>
                </a:solidFill>
              </a:rPr>
              <a:t>ELAY0          directement dans BED_MODEL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dirty="0" smtClean="0">
                <a:solidFill>
                  <a:schemeClr val="tx1"/>
                </a:solidFill>
              </a:rPr>
              <a:t>CONSTANT </a:t>
            </a:r>
            <a:r>
              <a:rPr lang="fr-FR" sz="1800" dirty="0">
                <a:solidFill>
                  <a:schemeClr val="tx1"/>
                </a:solidFill>
              </a:rPr>
              <a:t>ACTIVE LAYER THICKNESS    / </a:t>
            </a:r>
            <a:r>
              <a:rPr lang="fr-FR" sz="1800" dirty="0" smtClean="0">
                <a:solidFill>
                  <a:schemeClr val="tx1"/>
                </a:solidFill>
              </a:rPr>
              <a:t>CONST_ALAYER</a:t>
            </a:r>
          </a:p>
          <a:p>
            <a:pPr algn="l"/>
            <a:r>
              <a:rPr lang="fr-FR" sz="1800" dirty="0" smtClean="0">
                <a:solidFill>
                  <a:schemeClr val="accent3"/>
                </a:solidFill>
              </a:rPr>
              <a:t>4. </a:t>
            </a:r>
            <a:r>
              <a:rPr lang="fr-FR" sz="1800" dirty="0" err="1" smtClean="0">
                <a:solidFill>
                  <a:schemeClr val="accent3"/>
                </a:solidFill>
              </a:rPr>
              <a:t>Multilayer</a:t>
            </a:r>
            <a:r>
              <a:rPr lang="fr-FR" sz="1800" dirty="0" smtClean="0">
                <a:solidFill>
                  <a:schemeClr val="accent3"/>
                </a:solidFill>
              </a:rPr>
              <a:t> </a:t>
            </a:r>
            <a:r>
              <a:rPr lang="fr-FR" sz="1800" dirty="0" err="1">
                <a:solidFill>
                  <a:schemeClr val="accent3"/>
                </a:solidFill>
              </a:rPr>
              <a:t>with</a:t>
            </a:r>
            <a:r>
              <a:rPr lang="fr-FR" sz="1800" dirty="0">
                <a:solidFill>
                  <a:schemeClr val="accent3"/>
                </a:solidFill>
              </a:rPr>
              <a:t>  </a:t>
            </a:r>
            <a:r>
              <a:rPr lang="fr-FR" sz="1800" dirty="0" smtClean="0">
                <a:solidFill>
                  <a:schemeClr val="accent3"/>
                </a:solidFill>
              </a:rPr>
              <a:t>consolidation </a:t>
            </a:r>
            <a:r>
              <a:rPr lang="fr-FR" sz="1800" dirty="0" err="1" smtClean="0">
                <a:solidFill>
                  <a:schemeClr val="accent3"/>
                </a:solidFill>
              </a:rPr>
              <a:t>based</a:t>
            </a:r>
            <a:r>
              <a:rPr lang="fr-FR" sz="1800" dirty="0" smtClean="0">
                <a:solidFill>
                  <a:schemeClr val="accent3"/>
                </a:solidFill>
              </a:rPr>
              <a:t> on Gibson </a:t>
            </a:r>
            <a:r>
              <a:rPr lang="fr-FR" sz="1800" dirty="0" err="1" smtClean="0">
                <a:solidFill>
                  <a:schemeClr val="accent3"/>
                </a:solidFill>
              </a:rPr>
              <a:t>theory</a:t>
            </a:r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GEL CONCENTRATION   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CONC_GEL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MAXIMUM CONCENTRATION    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CONC_MAX </a:t>
            </a:r>
            <a:endParaRPr lang="fr-FR" sz="1800" dirty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PERMEABILITY COEFFICIENT                     /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COEF_N</a:t>
            </a:r>
          </a:p>
          <a:p>
            <a:pPr algn="l"/>
            <a:endParaRPr lang="fr-FR" sz="1800" dirty="0"/>
          </a:p>
          <a:p>
            <a:pPr algn="l"/>
            <a:endParaRPr lang="fr-FR" sz="1800" dirty="0" smtClean="0">
              <a:solidFill>
                <a:schemeClr val="accent3"/>
              </a:solidFill>
            </a:endParaRP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dirty="0" smtClean="0">
                <a:solidFill>
                  <a:schemeClr val="tx1"/>
                </a:solidFill>
              </a:rPr>
              <a:t>INITIAL </a:t>
            </a:r>
            <a:r>
              <a:rPr lang="en-US" sz="1800" dirty="0">
                <a:solidFill>
                  <a:schemeClr val="tx1"/>
                </a:solidFill>
              </a:rPr>
              <a:t>FRACTION FOR PARTICULAR SIZE CLASS               /AVA0(NSICLA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sngStrike" dirty="0" smtClean="0">
                <a:solidFill>
                  <a:schemeClr val="tx1"/>
                </a:solidFill>
              </a:rPr>
              <a:t>CONCENTRATION </a:t>
            </a:r>
            <a:r>
              <a:rPr lang="fr-FR" sz="1800" strike="sngStrike" dirty="0">
                <a:solidFill>
                  <a:schemeClr val="tx1"/>
                </a:solidFill>
              </a:rPr>
              <a:t>VOLUMIQUE DU LIT COHESIF              /CSF\_VASE</a:t>
            </a:r>
          </a:p>
          <a:p>
            <a:pPr algn="l"/>
            <a:endParaRPr lang="fr-FR" sz="1800" dirty="0" smtClean="0"/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800" strike="dblStrike" dirty="0" smtClean="0">
                <a:solidFill>
                  <a:schemeClr val="tx1"/>
                </a:solidFill>
              </a:rPr>
              <a:t>GRAIN-FEEDING</a:t>
            </a:r>
          </a:p>
          <a:p>
            <a:pPr algn="l"/>
            <a:r>
              <a:rPr lang="fr-FR" sz="1800" dirty="0">
                <a:solidFill>
                  <a:schemeClr val="tx1"/>
                </a:solidFill>
              </a:rPr>
              <a:t>SEDIMENT SLIDE                                         /</a:t>
            </a:r>
            <a:r>
              <a:rPr lang="fr-FR" sz="1800" dirty="0" smtClean="0">
                <a:solidFill>
                  <a:schemeClr val="tx1"/>
                </a:solidFill>
              </a:rPr>
              <a:t>SLIDE                      -&gt; </a:t>
            </a:r>
            <a:r>
              <a:rPr lang="fr-FR" sz="1800" dirty="0" err="1" smtClean="0">
                <a:solidFill>
                  <a:schemeClr val="tx1"/>
                </a:solidFill>
              </a:rPr>
              <a:t>verifier</a:t>
            </a:r>
            <a:r>
              <a:rPr lang="fr-FR" sz="1800" dirty="0" smtClean="0">
                <a:solidFill>
                  <a:schemeClr val="tx1"/>
                </a:solidFill>
              </a:rPr>
              <a:t> avec nouveau </a:t>
            </a:r>
            <a:r>
              <a:rPr lang="fr-FR" sz="1800" dirty="0" err="1" smtClean="0">
                <a:solidFill>
                  <a:schemeClr val="tx1"/>
                </a:solidFill>
              </a:rPr>
              <a:t>modele</a:t>
            </a:r>
            <a:endParaRPr lang="fr-FR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CONSOLIDATION MODEL                         /ITASS</a:t>
            </a:r>
          </a:p>
          <a:p>
            <a:pPr algn="l"/>
            <a:r>
              <a:rPr lang="en-US" sz="18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8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800" strike="sngStrike" dirty="0">
                <a:solidFill>
                  <a:schemeClr val="tx1"/>
                </a:solidFill>
              </a:rPr>
              <a:t>OF LAYERS OF THE CONSOLIDATION </a:t>
            </a:r>
            <a:r>
              <a:rPr lang="en-US" sz="1800" strike="sngStrike" dirty="0" smtClean="0">
                <a:solidFill>
                  <a:schemeClr val="tx1"/>
                </a:solidFill>
              </a:rPr>
              <a:t>MODEL /NCOUCH_TASS</a:t>
            </a:r>
          </a:p>
          <a:p>
            <a:pPr algn="l"/>
            <a:endParaRPr lang="fr-FR" sz="1600" strike="sngStri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354759" y="116632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smtClean="0"/>
              <a:t>Nouvelles </a:t>
            </a:r>
            <a:r>
              <a:rPr lang="fr-FR" sz="2400" dirty="0" err="1" smtClean="0"/>
              <a:t>subroutines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2" name="ZoneTexte 1"/>
          <p:cNvSpPr txBox="1"/>
          <p:nvPr/>
        </p:nvSpPr>
        <p:spPr>
          <a:xfrm>
            <a:off x="179512" y="620688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Suspension_deposit.f</a:t>
            </a:r>
            <a:endParaRPr lang="fr-FR" dirty="0" smtClean="0"/>
          </a:p>
          <a:p>
            <a:r>
              <a:rPr lang="fr-FR" dirty="0" err="1" smtClean="0"/>
              <a:t>Suspension_erode.f</a:t>
            </a:r>
            <a:endParaRPr lang="fr-FR" dirty="0" smtClean="0"/>
          </a:p>
          <a:p>
            <a:r>
              <a:rPr lang="fr-FR" dirty="0" err="1" smtClean="0"/>
              <a:t>Suspension_computation_cae.f</a:t>
            </a:r>
            <a:endParaRPr lang="fr-FR" dirty="0" smtClean="0"/>
          </a:p>
          <a:p>
            <a:r>
              <a:rPr lang="fr-FR" dirty="0" err="1" smtClean="0"/>
              <a:t>Bed_consolidation_layer.f</a:t>
            </a:r>
            <a:endParaRPr lang="fr-FR" dirty="0" smtClean="0"/>
          </a:p>
          <a:p>
            <a:r>
              <a:rPr lang="fr-FR" dirty="0" err="1" smtClean="0"/>
              <a:t>Bed_update.f</a:t>
            </a:r>
            <a:endParaRPr lang="fr-FR" dirty="0" smtClean="0"/>
          </a:p>
          <a:p>
            <a:r>
              <a:rPr lang="fr-FR" dirty="0" err="1" smtClean="0"/>
              <a:t>Update_activelayer_hirano.f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63857" y="2564904"/>
            <a:ext cx="8496944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 err="1" smtClean="0"/>
              <a:t>Subroutines</a:t>
            </a:r>
            <a:r>
              <a:rPr lang="fr-FR" sz="2400" dirty="0" smtClean="0"/>
              <a:t> </a:t>
            </a:r>
            <a:r>
              <a:rPr lang="fr-FR" sz="2400" dirty="0" err="1" smtClean="0"/>
              <a:t>modifiees</a:t>
            </a:r>
            <a:r>
              <a:rPr lang="fr-FR" sz="2400" dirty="0" smtClean="0"/>
              <a:t> pour nouveau </a:t>
            </a:r>
            <a:r>
              <a:rPr lang="fr-FR" sz="2400" dirty="0" err="1" smtClean="0"/>
              <a:t>modele</a:t>
            </a:r>
            <a:endParaRPr lang="fr-FR" sz="2400" dirty="0" smtClean="0"/>
          </a:p>
          <a:p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311922" y="3284984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Sisyphe.dico</a:t>
            </a:r>
            <a:endParaRPr lang="fr-FR" dirty="0" smtClean="0"/>
          </a:p>
          <a:p>
            <a:r>
              <a:rPr lang="fr-FR" dirty="0" err="1" smtClean="0"/>
              <a:t>Declaration_sisyphe.f</a:t>
            </a:r>
            <a:endParaRPr lang="fr-FR" dirty="0" smtClean="0"/>
          </a:p>
          <a:p>
            <a:r>
              <a:rPr lang="fr-FR" dirty="0" err="1" smtClean="0"/>
              <a:t>Point_sisyphe.f</a:t>
            </a:r>
            <a:endParaRPr lang="fr-FR" dirty="0" smtClean="0"/>
          </a:p>
          <a:p>
            <a:r>
              <a:rPr lang="fr-FR" dirty="0" err="1" smtClean="0"/>
              <a:t>Lecdon_sisyphe.f</a:t>
            </a:r>
            <a:endParaRPr lang="fr-FR" dirty="0" smtClean="0"/>
          </a:p>
          <a:p>
            <a:r>
              <a:rPr lang="fr-FR" dirty="0" err="1" smtClean="0"/>
              <a:t>Init_sediment.f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63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600" u="sng" dirty="0" smtClean="0"/>
              <a:t>SUITE LECTURE FICHIER DES PARAMETRES</a:t>
            </a:r>
            <a:r>
              <a:rPr lang="fr-FR" sz="1600" dirty="0" smtClean="0"/>
              <a:t>:</a:t>
            </a:r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CALCULER NSICLA dans </a:t>
            </a:r>
            <a:r>
              <a:rPr lang="fr-FR" sz="1600" dirty="0" err="1" smtClean="0"/>
              <a:t>lecdon.f</a:t>
            </a:r>
            <a:r>
              <a:rPr lang="fr-FR" sz="1600" dirty="0" smtClean="0"/>
              <a:t> pour nouveau modèle -&gt; NSICLA donné par la taille du vecteur</a:t>
            </a:r>
          </a:p>
          <a:p>
            <a:pPr marL="0" indent="0">
              <a:buNone/>
            </a:pPr>
            <a:r>
              <a:rPr lang="fr-FR" sz="1600" dirty="0" smtClean="0"/>
              <a:t>REMPLIR  SEDCO(NSICLA) avec type de SEDIMENT          dans LECDON </a:t>
            </a:r>
          </a:p>
          <a:p>
            <a:pPr marL="0" indent="0">
              <a:buNone/>
            </a:pPr>
            <a:r>
              <a:rPr lang="fr-FR" sz="1600" dirty="0"/>
              <a:t>DEFINIR NSAND ET NMUD  -&gt; tableau de correspondance  dans LECDON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ISAND </a:t>
            </a:r>
            <a:r>
              <a:rPr lang="fr-FR" sz="1600" dirty="0"/>
              <a:t>=</a:t>
            </a:r>
            <a:r>
              <a:rPr lang="fr-FR" sz="1600" dirty="0" smtClean="0"/>
              <a:t>NUM_ICLA-ISAND(ICLA</a:t>
            </a:r>
            <a:r>
              <a:rPr lang="fr-FR" sz="1600" dirty="0"/>
              <a:t>)      </a:t>
            </a:r>
            <a:r>
              <a:rPr lang="fr-FR" sz="1600" dirty="0" smtClean="0"/>
              <a:t>ICLA=NUM_ISAND-ICLA(ISAND)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IMUD </a:t>
            </a:r>
            <a:r>
              <a:rPr lang="fr-FR" sz="1600" dirty="0"/>
              <a:t>=</a:t>
            </a:r>
            <a:r>
              <a:rPr lang="fr-FR" sz="1600" dirty="0" smtClean="0"/>
              <a:t>NUM_ICLA-IMUD(ICLA</a:t>
            </a:r>
            <a:r>
              <a:rPr lang="fr-FR" sz="1600" dirty="0"/>
              <a:t>)        </a:t>
            </a:r>
            <a:r>
              <a:rPr lang="fr-FR" sz="1600" dirty="0" smtClean="0"/>
              <a:t>ICLA=NUM_IMUD-ICLA(IMUD) </a:t>
            </a:r>
            <a:r>
              <a:rPr lang="fr-FR" sz="1600" dirty="0"/>
              <a:t>pour nouveau </a:t>
            </a:r>
            <a:r>
              <a:rPr lang="fr-FR" sz="1600" dirty="0" err="1"/>
              <a:t>modele</a:t>
            </a:r>
            <a:endParaRPr lang="fr-FR" sz="1600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REMPLIR CHARR  (si au moins 1 </a:t>
            </a:r>
            <a:r>
              <a:rPr lang="fr-FR" sz="1600" dirty="0" err="1" smtClean="0"/>
              <a:t>bedload</a:t>
            </a:r>
            <a:r>
              <a:rPr lang="fr-FR" sz="1600" dirty="0" smtClean="0"/>
              <a:t>) et SUSP (si au moins 1 </a:t>
            </a:r>
            <a:r>
              <a:rPr lang="fr-FR" sz="1600" dirty="0" err="1" smtClean="0"/>
              <a:t>susp</a:t>
            </a:r>
            <a:r>
              <a:rPr lang="fr-FR" sz="1600" dirty="0" smtClean="0"/>
              <a:t>)  dans LECDON pour nouveau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-&gt; </a:t>
            </a:r>
            <a:r>
              <a:rPr lang="fr-FR" sz="1600" dirty="0" smtClean="0">
                <a:solidFill>
                  <a:srgbClr val="FF0000"/>
                </a:solidFill>
              </a:rPr>
              <a:t>PAS CLAIRE</a:t>
            </a:r>
            <a:endParaRPr lang="fr-FR" sz="16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X</a:t>
            </a:r>
            <a:r>
              <a:rPr lang="fr-FR" sz="1600" dirty="0" smtClean="0"/>
              <a:t>TOCE_VASE(NOMB_LAY), -&gt; à remplir à partir de TOC_MUD(NOMBLAY) dans </a:t>
            </a:r>
            <a:r>
              <a:rPr lang="fr-FR" sz="1600" dirty="0" err="1" smtClean="0"/>
              <a:t>lecdon</a:t>
            </a:r>
            <a:r>
              <a:rPr lang="fr-FR" sz="1600" dirty="0" smtClean="0"/>
              <a:t> pour ancien </a:t>
            </a:r>
            <a:r>
              <a:rPr lang="fr-FR" sz="1600" dirty="0" err="1" smtClean="0"/>
              <a:t>modele</a:t>
            </a:r>
            <a:endParaRPr lang="fr-FR" sz="16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X </a:t>
            </a:r>
            <a:r>
              <a:rPr lang="fr-FR" sz="1600" dirty="0" smtClean="0"/>
              <a:t>XWSAB(IMUD) </a:t>
            </a:r>
            <a:r>
              <a:rPr lang="fr-FR" sz="1600" dirty="0"/>
              <a:t>transforme </a:t>
            </a:r>
            <a:r>
              <a:rPr lang="fr-FR" sz="1600" dirty="0" smtClean="0"/>
              <a:t>XWC </a:t>
            </a:r>
            <a:r>
              <a:rPr lang="fr-FR" sz="1600" dirty="0"/>
              <a:t>(</a:t>
            </a:r>
            <a:r>
              <a:rPr lang="fr-FR" sz="1600" dirty="0" smtClean="0"/>
              <a:t>NUM_MUD-SICLA(IMUD</a:t>
            </a:r>
            <a:r>
              <a:rPr lang="fr-FR" sz="1600" dirty="0"/>
              <a:t>)) </a:t>
            </a:r>
            <a:r>
              <a:rPr lang="fr-FR" sz="1600" dirty="0" smtClean="0"/>
              <a:t> -&gt; </a:t>
            </a:r>
            <a:r>
              <a:rPr lang="fr-FR" sz="1600" dirty="0">
                <a:solidFill>
                  <a:srgbClr val="FF0000"/>
                </a:solidFill>
              </a:rPr>
              <a:t> </a:t>
            </a:r>
            <a:r>
              <a:rPr lang="fr-FR" sz="1600" dirty="0" smtClean="0">
                <a:solidFill>
                  <a:srgbClr val="FF0000"/>
                </a:solidFill>
              </a:rPr>
              <a:t>PAS CLAIRE </a:t>
            </a:r>
            <a:endParaRPr lang="fr-FR" sz="1600" dirty="0" smtClean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TOCE_MUD(ILAYER,IPOIN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TOCE_SAND(ISAND)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MASS_SAND(ISAND,ILAYER,IPOIN)</a:t>
            </a:r>
          </a:p>
          <a:p>
            <a:pPr marL="0" indent="0">
              <a:buNone/>
            </a:pPr>
            <a:r>
              <a:rPr lang="fr-FR" sz="1600" dirty="0" smtClean="0"/>
              <a:t>MASS_MUD(IMUD,ILAYER,IPOIN</a:t>
            </a:r>
            <a:r>
              <a:rPr lang="fr-FR" sz="1600" dirty="0"/>
              <a:t>)</a:t>
            </a:r>
          </a:p>
          <a:p>
            <a:pPr marL="0" indent="0">
              <a:buNone/>
            </a:pPr>
            <a:r>
              <a:rPr lang="fr-FR" sz="1600" dirty="0" smtClean="0"/>
              <a:t>MASS_MIX_TOT(ILAYER,IPOIN</a:t>
            </a:r>
            <a:r>
              <a:rPr lang="fr-FR" sz="1600" dirty="0"/>
              <a:t>)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MASS_SAND_TOT(ILAYER,IPOIN)</a:t>
            </a:r>
            <a:endParaRPr lang="fr-FR" sz="1600" dirty="0"/>
          </a:p>
          <a:p>
            <a:pPr marL="0" indent="0">
              <a:buNone/>
            </a:pPr>
            <a:r>
              <a:rPr lang="fr-FR" sz="1600" dirty="0" smtClean="0"/>
              <a:t>MASS_MUD_TOT(ILAYER,IPOIN)</a:t>
            </a:r>
          </a:p>
          <a:p>
            <a:pPr marL="0" indent="0">
              <a:buNone/>
            </a:pPr>
            <a:r>
              <a:rPr lang="fr-FR" sz="1600" dirty="0"/>
              <a:t>RATIO_SAND(ISAND,ILAYER,IPOIN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RATIO_MUD(IMUD,ILAYER,IPOIN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/>
              <a:t>RATIO_MUD_SAND(ILAYER,IPOIN</a:t>
            </a:r>
            <a:r>
              <a:rPr lang="fr-FR" sz="1600" dirty="0" smtClean="0"/>
              <a:t>)</a:t>
            </a:r>
          </a:p>
          <a:p>
            <a:pPr marL="0" indent="0">
              <a:buNone/>
            </a:pPr>
            <a:r>
              <a:rPr lang="fr-FR" sz="1600" dirty="0" smtClean="0"/>
              <a:t>ES(IPOIN,ILAYER)</a:t>
            </a: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7795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TRANSPORT </a:t>
            </a:r>
            <a:r>
              <a:rPr lang="fr-FR" sz="1400" dirty="0" smtClean="0">
                <a:solidFill>
                  <a:srgbClr val="FF0000"/>
                </a:solidFill>
              </a:rPr>
              <a:t>   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DECIDER QUAND ON LE FAIT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endParaRPr lang="fr-FR" sz="1400" u="sng" dirty="0" smtClean="0"/>
          </a:p>
          <a:p>
            <a:endParaRPr lang="fr-FR" sz="1400" dirty="0"/>
          </a:p>
          <a:p>
            <a:r>
              <a:rPr lang="fr-FR" sz="1400" dirty="0" smtClean="0"/>
              <a:t>Do ISICLA=1,NSICLA</a:t>
            </a:r>
          </a:p>
          <a:p>
            <a:r>
              <a:rPr lang="fr-FR" sz="1400" dirty="0" smtClean="0"/>
              <a:t>          sable  -&gt; 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et/ou suspension</a:t>
            </a:r>
          </a:p>
          <a:p>
            <a:r>
              <a:rPr lang="fr-FR" sz="1400" dirty="0" smtClean="0"/>
              <a:t>           vase  -&gt;   suspension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-&gt; formules: si pas houle</a:t>
            </a:r>
          </a:p>
          <a:p>
            <a:r>
              <a:rPr lang="fr-FR" sz="1400" dirty="0" smtClean="0"/>
              <a:t>                 1 </a:t>
            </a:r>
            <a:r>
              <a:rPr lang="fr-FR" sz="1400" dirty="0"/>
              <a:t>: MEYER-PETER (charriage)</a:t>
            </a:r>
          </a:p>
          <a:p>
            <a:r>
              <a:rPr lang="fr-FR" sz="1400" dirty="0"/>
              <a:t>                 2 : EINSTEIN-BROWN (charriage)</a:t>
            </a:r>
          </a:p>
          <a:p>
            <a:r>
              <a:rPr lang="fr-FR" sz="1400" dirty="0"/>
              <a:t>                 3 : ENGELUND-HANSEN + CHOLLET ET CUNGE (VERSION 5.3)</a:t>
            </a:r>
          </a:p>
          <a:p>
            <a:r>
              <a:rPr lang="fr-FR" sz="1400" dirty="0"/>
              <a:t>                 30: ENGELUND-HANSEN (total)</a:t>
            </a:r>
          </a:p>
          <a:p>
            <a:r>
              <a:rPr lang="fr-FR" sz="1400" dirty="0"/>
              <a:t>                 4 : BIJKER (charriage + suspension)</a:t>
            </a:r>
          </a:p>
          <a:p>
            <a:r>
              <a:rPr lang="fr-FR" sz="1400" dirty="0"/>
              <a:t>                 5 : SOULSBY - VAN RIJN (charriage + suspension)</a:t>
            </a:r>
          </a:p>
          <a:p>
            <a:r>
              <a:rPr lang="fr-FR" sz="1400" dirty="0"/>
              <a:t>                 6 : HUNZIKER (uniquement </a:t>
            </a:r>
            <a:r>
              <a:rPr lang="fr-FR" sz="1400" dirty="0" err="1"/>
              <a:t>granulometrie</a:t>
            </a:r>
            <a:r>
              <a:rPr lang="fr-FR" sz="1400" dirty="0"/>
              <a:t> </a:t>
            </a:r>
            <a:r>
              <a:rPr lang="fr-FR" sz="1400" dirty="0" err="1"/>
              <a:t>etendue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     DE MASQUAGE DE HUNZIKER APPLIQUEE</a:t>
            </a:r>
          </a:p>
          <a:p>
            <a:r>
              <a:rPr lang="fr-FR" sz="1400" dirty="0"/>
              <a:t>                     et </a:t>
            </a:r>
            <a:r>
              <a:rPr lang="fr-FR" sz="1400" dirty="0" err="1"/>
              <a:t>mot-cle</a:t>
            </a:r>
            <a:r>
              <a:rPr lang="fr-FR" sz="1400" dirty="0"/>
              <a:t> HIDING-FACTOR not </a:t>
            </a:r>
            <a:r>
              <a:rPr lang="fr-FR" sz="1400" dirty="0" err="1"/>
              <a:t>used</a:t>
            </a:r>
            <a:endParaRPr lang="fr-FR" sz="1400" dirty="0"/>
          </a:p>
          <a:p>
            <a:r>
              <a:rPr lang="fr-FR" sz="1400" dirty="0"/>
              <a:t>                 7 : VAN RIJN (</a:t>
            </a:r>
            <a:r>
              <a:rPr lang="fr-FR" sz="1400" dirty="0" err="1"/>
              <a:t>bed</a:t>
            </a:r>
            <a:r>
              <a:rPr lang="fr-FR" sz="1400" dirty="0"/>
              <a:t> </a:t>
            </a:r>
            <a:r>
              <a:rPr lang="fr-FR" sz="1400" dirty="0" err="1"/>
              <a:t>load</a:t>
            </a:r>
            <a:r>
              <a:rPr lang="fr-FR" sz="1400" dirty="0"/>
              <a:t>)</a:t>
            </a:r>
          </a:p>
          <a:p>
            <a:r>
              <a:rPr lang="fr-FR" sz="1400" dirty="0"/>
              <a:t>                 8 : BAILARD (charriage + suspension)</a:t>
            </a:r>
          </a:p>
          <a:p>
            <a:r>
              <a:rPr lang="fr-FR" sz="1400" dirty="0"/>
              <a:t>                 9 : DIBAJNIA ET WATANABE (total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sinon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4 </a:t>
            </a:r>
            <a:r>
              <a:rPr lang="fr-FR" sz="1400" dirty="0"/>
              <a:t>: BIJKER (charriage + suspension)</a:t>
            </a:r>
          </a:p>
          <a:p>
            <a:r>
              <a:rPr lang="fr-FR" sz="1400" dirty="0"/>
              <a:t>                 5 : SOULSBY - VAN RIJN (charriage + suspension</a:t>
            </a:r>
            <a:r>
              <a:rPr lang="fr-FR" sz="1400" dirty="0" smtClean="0"/>
              <a:t>)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         8 </a:t>
            </a:r>
            <a:r>
              <a:rPr lang="fr-FR" sz="1400" dirty="0"/>
              <a:t>: BAILARD (charriage + suspension)</a:t>
            </a:r>
          </a:p>
          <a:p>
            <a:r>
              <a:rPr lang="fr-FR" sz="1400" dirty="0"/>
              <a:t>                 9 : DIBAJNIA ET WATANABE (total)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        si suspension et vase -&gt;  </a:t>
            </a:r>
            <a:r>
              <a:rPr lang="fr-FR" sz="1400" dirty="0" err="1" smtClean="0"/>
              <a:t>Krone</a:t>
            </a:r>
            <a:r>
              <a:rPr lang="fr-FR" sz="1400" dirty="0" smtClean="0"/>
              <a:t> et </a:t>
            </a:r>
            <a:r>
              <a:rPr lang="fr-FR" sz="1400" dirty="0" err="1" smtClean="0"/>
              <a:t>parth</a:t>
            </a:r>
            <a:r>
              <a:rPr lang="fr-FR" sz="1400" dirty="0" smtClean="0"/>
              <a:t>  si houle stop pour l’instant</a:t>
            </a:r>
          </a:p>
          <a:p>
            <a:r>
              <a:rPr lang="fr-FR" sz="1400" dirty="0"/>
              <a:t> </a:t>
            </a:r>
            <a:r>
              <a:rPr lang="fr-FR" sz="1400" dirty="0" smtClean="0"/>
              <a:t>       si suspension et sable -&gt; si houle: </a:t>
            </a:r>
            <a:r>
              <a:rPr lang="fr-FR" sz="1400" dirty="0" err="1" smtClean="0"/>
              <a:t>bijker</a:t>
            </a:r>
            <a:endParaRPr lang="fr-FR" sz="1400" dirty="0" smtClean="0"/>
          </a:p>
          <a:p>
            <a:r>
              <a:rPr lang="fr-FR" sz="1400" dirty="0"/>
              <a:t> </a:t>
            </a:r>
            <a:r>
              <a:rPr lang="fr-FR" sz="1400" dirty="0" smtClean="0"/>
              <a:t>                                                    sinon </a:t>
            </a:r>
            <a:r>
              <a:rPr lang="fr-FR" sz="1400" dirty="0" err="1" smtClean="0"/>
              <a:t>bijker</a:t>
            </a:r>
            <a:r>
              <a:rPr lang="fr-FR" sz="1400" dirty="0" smtClean="0"/>
              <a:t> ou </a:t>
            </a:r>
            <a:r>
              <a:rPr lang="fr-FR" sz="1400" dirty="0" err="1" smtClean="0"/>
              <a:t>fredsoe</a:t>
            </a:r>
            <a:endParaRPr lang="fr-FR" sz="1400" dirty="0"/>
          </a:p>
          <a:p>
            <a:r>
              <a:rPr lang="fr-FR" sz="1400" dirty="0" err="1" smtClean="0"/>
              <a:t>Enddo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dirty="0" smtClean="0"/>
              <a:t>Si NSAND.NE.0 et NMUD.NE.0 -&gt; </a:t>
            </a:r>
            <a:r>
              <a:rPr lang="fr-FR" sz="1400" dirty="0" err="1" smtClean="0"/>
              <a:t>bedload</a:t>
            </a:r>
            <a:r>
              <a:rPr lang="fr-FR" sz="1400" dirty="0" smtClean="0"/>
              <a:t> pas possible pour l’instant </a:t>
            </a:r>
            <a:r>
              <a:rPr lang="fr-FR" sz="1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PAS CLAIRE</a:t>
            </a:r>
            <a:endParaRPr lang="fr-FR" sz="14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928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88640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u="sng" dirty="0" smtClean="0"/>
              <a:t>VERIFICATION COMPATIBILITE DES CHOIX DE MODELE DE SOL</a:t>
            </a:r>
          </a:p>
          <a:p>
            <a:endParaRPr lang="fr-FR" sz="1400" dirty="0"/>
          </a:p>
          <a:p>
            <a:r>
              <a:rPr lang="fr-FR" sz="1400" dirty="0" smtClean="0"/>
              <a:t>Si 1sable et pas de vase -&gt; </a:t>
            </a:r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plusieurs sable  et pas de vase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couche active</a:t>
            </a:r>
          </a:p>
          <a:p>
            <a:endParaRPr lang="fr-FR" sz="1400" dirty="0"/>
          </a:p>
          <a:p>
            <a:r>
              <a:rPr lang="fr-FR" sz="1400" dirty="0" smtClean="0"/>
              <a:t>Si 1 vase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 smtClean="0">
                <a:solidFill>
                  <a:schemeClr val="accent3"/>
                </a:solidFill>
              </a:rPr>
              <a:t>Multicouche </a:t>
            </a:r>
            <a:r>
              <a:rPr lang="fr-FR" sz="1400" dirty="0">
                <a:solidFill>
                  <a:schemeClr val="accent3"/>
                </a:solidFill>
              </a:rPr>
              <a:t>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Gibson)</a:t>
            </a:r>
          </a:p>
          <a:p>
            <a:endParaRPr lang="fr-FR" sz="1400" dirty="0"/>
          </a:p>
          <a:p>
            <a:r>
              <a:rPr lang="fr-FR" sz="1400" dirty="0" smtClean="0"/>
              <a:t>Si plusieurs vases et pas de sable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r>
              <a:rPr lang="fr-FR" sz="1400" dirty="0" err="1" smtClean="0">
                <a:solidFill>
                  <a:schemeClr val="accent3"/>
                </a:solidFill>
              </a:rPr>
              <a:t>Modele</a:t>
            </a:r>
            <a:r>
              <a:rPr lang="fr-FR" sz="1400" dirty="0" smtClean="0">
                <a:solidFill>
                  <a:schemeClr val="accent3"/>
                </a:solidFill>
              </a:rPr>
              <a:t> </a:t>
            </a:r>
            <a:r>
              <a:rPr lang="fr-FR" sz="1400" dirty="0">
                <a:solidFill>
                  <a:schemeClr val="accent3"/>
                </a:solidFill>
              </a:rPr>
              <a:t>de </a:t>
            </a:r>
            <a:r>
              <a:rPr lang="fr-FR" sz="1400" dirty="0" err="1">
                <a:solidFill>
                  <a:schemeClr val="accent3"/>
                </a:solidFill>
              </a:rPr>
              <a:t>Thiebot</a:t>
            </a:r>
            <a:r>
              <a:rPr lang="fr-FR" sz="1400" dirty="0">
                <a:solidFill>
                  <a:schemeClr val="accent3"/>
                </a:solidFill>
              </a:rPr>
              <a:t> (</a:t>
            </a:r>
            <a:r>
              <a:rPr lang="fr-FR" sz="1400" dirty="0" err="1">
                <a:solidFill>
                  <a:schemeClr val="accent3"/>
                </a:solidFill>
              </a:rPr>
              <a:t>Theorie</a:t>
            </a:r>
            <a:r>
              <a:rPr lang="fr-FR" sz="1400" dirty="0">
                <a:solidFill>
                  <a:schemeClr val="accent3"/>
                </a:solidFill>
              </a:rPr>
              <a:t> de Gibson</a:t>
            </a:r>
            <a:r>
              <a:rPr lang="fr-FR" sz="1400" dirty="0" smtClean="0">
                <a:solidFill>
                  <a:schemeClr val="accent3"/>
                </a:solidFill>
              </a:rPr>
              <a:t>)             A programmer avec total des vases</a:t>
            </a:r>
            <a:endParaRPr lang="fr-FR" sz="1400" dirty="0">
              <a:solidFill>
                <a:schemeClr val="accent3"/>
              </a:solidFill>
            </a:endParaRPr>
          </a:p>
          <a:p>
            <a:endParaRPr lang="fr-FR" sz="1400" dirty="0" smtClean="0"/>
          </a:p>
          <a:p>
            <a:r>
              <a:rPr lang="fr-FR" sz="1400" dirty="0"/>
              <a:t>Si </a:t>
            </a:r>
            <a:r>
              <a:rPr lang="fr-FR" sz="1400" dirty="0" smtClean="0"/>
              <a:t>au moins une vase et au moins un sable</a:t>
            </a:r>
            <a:endParaRPr lang="fr-FR" sz="1400" dirty="0"/>
          </a:p>
          <a:p>
            <a:r>
              <a:rPr lang="fr-FR" sz="1400" dirty="0">
                <a:solidFill>
                  <a:schemeClr val="accent3"/>
                </a:solidFill>
              </a:rPr>
              <a:t>Multicouche simple </a:t>
            </a:r>
          </a:p>
          <a:p>
            <a:r>
              <a:rPr lang="fr-FR" sz="1400" dirty="0">
                <a:solidFill>
                  <a:schemeClr val="accent3"/>
                </a:solidFill>
              </a:rPr>
              <a:t>Multicouche avec tassement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180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552" y="26965"/>
            <a:ext cx="7772400" cy="809747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MOTS CLES A CHANGER POUR validation dans le mode ANCIENNE VERSION</a:t>
            </a:r>
            <a:endParaRPr lang="fr-FR" sz="2400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179512" y="764704"/>
            <a:ext cx="8928636" cy="590465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fr-FR" sz="1300" dirty="0" smtClean="0">
                <a:solidFill>
                  <a:schemeClr val="accent3"/>
                </a:solidFill>
              </a:rPr>
              <a:t>TYPE OF </a:t>
            </a:r>
            <a:r>
              <a:rPr lang="fr-FR" sz="1300" dirty="0">
                <a:solidFill>
                  <a:schemeClr val="accent3"/>
                </a:solidFill>
              </a:rPr>
              <a:t>SEDIMENT = </a:t>
            </a:r>
            <a:r>
              <a:rPr lang="fr-FR" sz="1300" dirty="0" smtClean="0">
                <a:solidFill>
                  <a:schemeClr val="accent3"/>
                </a:solidFill>
              </a:rPr>
              <a:t>NCO,NCO,NCO,CO,CO/ TYPE_SED     permet de remplir SEDCO()</a:t>
            </a:r>
          </a:p>
          <a:p>
            <a:pPr algn="l"/>
            <a:r>
              <a:rPr lang="fr-FR" sz="1300" dirty="0" err="1" smtClean="0">
                <a:solidFill>
                  <a:schemeClr val="accent3"/>
                </a:solidFill>
              </a:rPr>
              <a:t>Instead</a:t>
            </a:r>
            <a:r>
              <a:rPr lang="fr-FR" sz="1300" dirty="0" smtClean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dblStrike" dirty="0">
                <a:solidFill>
                  <a:schemeClr val="tx1"/>
                </a:solidFill>
              </a:rPr>
              <a:t>SEDIMENTS COHESIFS                                                                    </a:t>
            </a:r>
            <a:r>
              <a:rPr lang="fr-FR" sz="1300" dirty="0">
                <a:solidFill>
                  <a:schemeClr val="tx1"/>
                </a:solidFill>
              </a:rPr>
              <a:t>/</a:t>
            </a:r>
            <a:r>
              <a:rPr lang="fr-FR" sz="1300" dirty="0" smtClean="0">
                <a:solidFill>
                  <a:schemeClr val="tx1"/>
                </a:solidFill>
              </a:rPr>
              <a:t>SEDCO(NSICLA)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en-US" sz="1300" strike="sngStrike" dirty="0" smtClean="0">
                <a:solidFill>
                  <a:schemeClr val="tx1"/>
                </a:solidFill>
              </a:rPr>
              <a:t>NUMBER </a:t>
            </a:r>
            <a:r>
              <a:rPr lang="en-US" sz="1300" strike="sngStrike" dirty="0">
                <a:solidFill>
                  <a:schemeClr val="tx1"/>
                </a:solidFill>
              </a:rPr>
              <a:t>OF SIZE-CLASSES OF BED </a:t>
            </a:r>
            <a:r>
              <a:rPr lang="en-US" sz="1300" strike="sngStrike" dirty="0" smtClean="0">
                <a:solidFill>
                  <a:schemeClr val="tx1"/>
                </a:solidFill>
              </a:rPr>
              <a:t>MATERIAL             </a:t>
            </a:r>
            <a:r>
              <a:rPr lang="en-US" sz="1300" dirty="0" smtClean="0">
                <a:solidFill>
                  <a:schemeClr val="tx1"/>
                </a:solidFill>
              </a:rPr>
              <a:t>/NSICLA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sngStrike" dirty="0" smtClean="0">
                <a:solidFill>
                  <a:schemeClr val="tx1"/>
                </a:solidFill>
              </a:rPr>
              <a:t>CHARRIAGE    =  O                              </a:t>
            </a:r>
            <a:r>
              <a:rPr lang="fr-FR" sz="1300" dirty="0" smtClean="0">
                <a:solidFill>
                  <a:schemeClr val="tx1"/>
                </a:solidFill>
              </a:rPr>
              <a:t>/ CHARR </a:t>
            </a: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strike="sngStrike" dirty="0">
                <a:solidFill>
                  <a:schemeClr val="tx1"/>
                </a:solidFill>
              </a:rPr>
              <a:t>SUSPENSION =  O                              </a:t>
            </a:r>
            <a:r>
              <a:rPr lang="fr-FR" sz="1300" dirty="0">
                <a:solidFill>
                  <a:schemeClr val="tx1"/>
                </a:solidFill>
              </a:rPr>
              <a:t>/ </a:t>
            </a:r>
            <a:r>
              <a:rPr lang="fr-FR" sz="1300" dirty="0" smtClean="0">
                <a:solidFill>
                  <a:schemeClr val="tx1"/>
                </a:solidFill>
              </a:rPr>
              <a:t>SUSP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BED-LOAD </a:t>
            </a:r>
            <a:r>
              <a:rPr lang="fr-FR" sz="1300" dirty="0">
                <a:solidFill>
                  <a:schemeClr val="accent3"/>
                </a:solidFill>
              </a:rPr>
              <a:t>TRANSPORT </a:t>
            </a:r>
            <a:r>
              <a:rPr lang="fr-FR" sz="1300" dirty="0" smtClean="0">
                <a:solidFill>
                  <a:schemeClr val="accent3"/>
                </a:solidFill>
              </a:rPr>
              <a:t>FORMULA FOR ALL SAND </a:t>
            </a:r>
            <a:r>
              <a:rPr lang="fr-FR" sz="1300" dirty="0" smtClean="0">
                <a:solidFill>
                  <a:schemeClr val="tx1"/>
                </a:solidFill>
              </a:rPr>
              <a:t>= X / ICF</a:t>
            </a: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dirty="0" smtClean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>
                <a:solidFill>
                  <a:schemeClr val="tx1"/>
                </a:solidFill>
              </a:rPr>
              <a:t>BED-LOAD TRANSPORT FORMULA </a:t>
            </a:r>
            <a:r>
              <a:rPr lang="fr-FR" sz="1300" dirty="0" smtClean="0">
                <a:solidFill>
                  <a:schemeClr val="tx1"/>
                </a:solidFill>
              </a:rPr>
              <a:t>= </a:t>
            </a:r>
            <a:r>
              <a:rPr lang="fr-FR" sz="1300" dirty="0">
                <a:solidFill>
                  <a:schemeClr val="tx1"/>
                </a:solidFill>
              </a:rPr>
              <a:t>X / </a:t>
            </a:r>
            <a:r>
              <a:rPr lang="fr-FR" sz="1300" dirty="0" smtClean="0">
                <a:solidFill>
                  <a:schemeClr val="tx1"/>
                </a:solidFill>
              </a:rPr>
              <a:t>ICF</a:t>
            </a:r>
          </a:p>
          <a:p>
            <a:pPr algn="l"/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 smtClean="0">
                <a:solidFill>
                  <a:srgbClr val="C00000"/>
                </a:solidFill>
              </a:rPr>
              <a:t>X</a:t>
            </a:r>
            <a:r>
              <a:rPr lang="fr-FR" sz="1300" dirty="0" smtClean="0">
                <a:solidFill>
                  <a:schemeClr val="accent3"/>
                </a:solidFill>
              </a:rPr>
              <a:t>SUSPENSION TRANSPORT FORMULA FOR ALL SAND = X </a:t>
            </a:r>
            <a:r>
              <a:rPr lang="fr-FR" sz="1300" dirty="0" smtClean="0">
                <a:solidFill>
                  <a:schemeClr val="tx1"/>
                </a:solidFill>
              </a:rPr>
              <a:t>/ </a:t>
            </a:r>
            <a:r>
              <a:rPr lang="fr-FR" sz="1300" dirty="0">
                <a:solidFill>
                  <a:schemeClr val="tx1"/>
                </a:solidFill>
              </a:rPr>
              <a:t>ICQ </a:t>
            </a:r>
            <a:r>
              <a:rPr lang="fr-FR" sz="1300" dirty="0" smtClean="0">
                <a:solidFill>
                  <a:schemeClr val="tx1"/>
                </a:solidFill>
              </a:rPr>
              <a:t>    (</a:t>
            </a:r>
            <a:r>
              <a:rPr lang="fr-FR" sz="1300" dirty="0" err="1" smtClean="0">
                <a:solidFill>
                  <a:schemeClr val="tx1"/>
                </a:solidFill>
              </a:rPr>
              <a:t>Krone</a:t>
            </a:r>
            <a:r>
              <a:rPr lang="fr-FR" sz="1300" dirty="0" smtClean="0">
                <a:solidFill>
                  <a:schemeClr val="tx1"/>
                </a:solidFill>
              </a:rPr>
              <a:t> et Part en automatique pour les vases)</a:t>
            </a:r>
            <a:endParaRPr lang="fr-FR" sz="1300" dirty="0">
              <a:solidFill>
                <a:schemeClr val="tx1"/>
              </a:solidFill>
            </a:endParaRPr>
          </a:p>
          <a:p>
            <a:pPr algn="l"/>
            <a:r>
              <a:rPr lang="fr-FR" sz="13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fr-FR" sz="1300" strike="dblStrike" dirty="0" smtClean="0">
                <a:solidFill>
                  <a:schemeClr val="tx1"/>
                </a:solidFill>
              </a:rPr>
              <a:t>REFERENCE CONCENTRATION </a:t>
            </a:r>
            <a:r>
              <a:rPr lang="fr-FR" sz="1300" strike="dblStrike" dirty="0">
                <a:solidFill>
                  <a:schemeClr val="tx1"/>
                </a:solidFill>
              </a:rPr>
              <a:t>FORMULA </a:t>
            </a:r>
            <a:r>
              <a:rPr lang="fr-FR" sz="1300" dirty="0">
                <a:solidFill>
                  <a:schemeClr val="tx1"/>
                </a:solidFill>
              </a:rPr>
              <a:t>/ICQ </a:t>
            </a:r>
            <a:endParaRPr lang="fr-FR" sz="1300" dirty="0" smtClean="0">
              <a:solidFill>
                <a:schemeClr val="tx1"/>
              </a:solidFill>
            </a:endParaRPr>
          </a:p>
          <a:p>
            <a:pPr algn="l"/>
            <a:endParaRPr lang="fr-FR" sz="1300" dirty="0" smtClean="0">
              <a:solidFill>
                <a:schemeClr val="tx1"/>
              </a:solidFill>
            </a:endParaRPr>
          </a:p>
          <a:p>
            <a:pPr algn="l"/>
            <a:r>
              <a:rPr lang="fr-FR" sz="1300" dirty="0" err="1">
                <a:solidFill>
                  <a:schemeClr val="accent3"/>
                </a:solidFill>
              </a:rPr>
              <a:t>Instead</a:t>
            </a:r>
            <a:r>
              <a:rPr lang="fr-FR" sz="1300" dirty="0">
                <a:solidFill>
                  <a:schemeClr val="accent3"/>
                </a:solidFill>
              </a:rPr>
              <a:t> of:</a:t>
            </a:r>
          </a:p>
          <a:p>
            <a:pPr algn="l"/>
            <a:r>
              <a:rPr lang="en-US" sz="1300" b="1" strike="sngStrike" dirty="0" smtClean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fr-FR" sz="1300" dirty="0" smtClean="0">
                <a:solidFill>
                  <a:schemeClr val="accent3"/>
                </a:solidFill>
              </a:rPr>
              <a:t>CRITICAL </a:t>
            </a:r>
            <a:r>
              <a:rPr lang="fr-FR" sz="1300" dirty="0">
                <a:solidFill>
                  <a:schemeClr val="accent3"/>
                </a:solidFill>
              </a:rPr>
              <a:t>SHEAR STRESS FOR MUD DEPOSITION  X              /</a:t>
            </a:r>
            <a:r>
              <a:rPr lang="fr-FR" sz="1300" dirty="0" smtClean="0">
                <a:solidFill>
                  <a:schemeClr val="accent3"/>
                </a:solidFill>
              </a:rPr>
              <a:t>TOCD </a:t>
            </a:r>
            <a:r>
              <a:rPr lang="fr-FR" sz="1300" dirty="0">
                <a:solidFill>
                  <a:schemeClr val="accent3"/>
                </a:solidFill>
              </a:rPr>
              <a:t>(NSICLA)       </a:t>
            </a:r>
            <a:r>
              <a:rPr lang="fr-FR" sz="1300" dirty="0" err="1">
                <a:solidFill>
                  <a:schemeClr val="accent3"/>
                </a:solidFill>
              </a:rPr>
              <a:t>modif</a:t>
            </a:r>
            <a:r>
              <a:rPr lang="fr-FR" sz="1300" dirty="0">
                <a:solidFill>
                  <a:schemeClr val="accent3"/>
                </a:solidFill>
              </a:rPr>
              <a:t> a </a:t>
            </a:r>
            <a:r>
              <a:rPr lang="fr-FR" sz="1300" dirty="0" err="1">
                <a:solidFill>
                  <a:schemeClr val="accent3"/>
                </a:solidFill>
              </a:rPr>
              <a:t>fairre</a:t>
            </a:r>
            <a:r>
              <a:rPr lang="fr-FR" sz="1300" dirty="0">
                <a:solidFill>
                  <a:schemeClr val="accent3"/>
                </a:solidFill>
              </a:rPr>
              <a:t> dans les </a:t>
            </a:r>
            <a:r>
              <a:rPr lang="fr-FR" sz="1300" dirty="0" err="1">
                <a:solidFill>
                  <a:schemeClr val="accent3"/>
                </a:solidFill>
              </a:rPr>
              <a:t>sub</a:t>
            </a:r>
            <a:endParaRPr lang="fr-FR" sz="1300" dirty="0">
              <a:solidFill>
                <a:schemeClr val="accent3"/>
              </a:solidFill>
            </a:endParaRPr>
          </a:p>
          <a:p>
            <a:pPr algn="l"/>
            <a:r>
              <a:rPr lang="en-US" sz="1300" b="1" strike="sngStrike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en-US" sz="1300" strike="dblStrike" dirty="0" smtClean="0">
                <a:solidFill>
                  <a:schemeClr val="tx1"/>
                </a:solidFill>
              </a:rPr>
              <a:t>CRITICAL </a:t>
            </a:r>
            <a:r>
              <a:rPr lang="en-US" sz="1300" strike="dblStrike" dirty="0">
                <a:solidFill>
                  <a:schemeClr val="tx1"/>
                </a:solidFill>
              </a:rPr>
              <a:t>SHEAR VELOCITY FOR MUD DEPOSITION             </a:t>
            </a:r>
            <a:r>
              <a:rPr lang="fr-FR" sz="1300" strike="dblStrike" dirty="0">
                <a:solidFill>
                  <a:schemeClr val="tx1"/>
                </a:solidFill>
              </a:rPr>
              <a:t>/VITCD</a:t>
            </a:r>
          </a:p>
          <a:p>
            <a:pPr algn="l"/>
            <a:endParaRPr lang="fr-FR" sz="1600" dirty="0" smtClean="0"/>
          </a:p>
          <a:p>
            <a:pPr algn="l"/>
            <a:endParaRPr lang="fr-FR" sz="1600" dirty="0" smtClean="0"/>
          </a:p>
          <a:p>
            <a:pPr algn="l"/>
            <a:endParaRPr lang="fr-FR" sz="1600" dirty="0"/>
          </a:p>
          <a:p>
            <a:pPr algn="l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2989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MANDATORY KEYWORDS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 OF SEDIMENT</a:t>
            </a:r>
          </a:p>
          <a:p>
            <a:r>
              <a:rPr lang="fr-FR" dirty="0" smtClean="0"/>
              <a:t>BED LOAD FOR ALL SANDS</a:t>
            </a:r>
          </a:p>
          <a:p>
            <a:r>
              <a:rPr lang="fr-FR" dirty="0" smtClean="0"/>
              <a:t>SUSPENSION FOR ALL SANDS</a:t>
            </a:r>
          </a:p>
          <a:p>
            <a:r>
              <a:rPr lang="fr-FR" dirty="0" smtClean="0"/>
              <a:t>BED-LOAD TRANSPORT FORMULA FOR ALL SANDS</a:t>
            </a:r>
          </a:p>
          <a:p>
            <a:r>
              <a:rPr lang="fr-FR" dirty="0" smtClean="0"/>
              <a:t>SETTLING VELOCITIES</a:t>
            </a:r>
          </a:p>
          <a:p>
            <a:r>
              <a:rPr lang="fr-FR" dirty="0" smtClean="0"/>
              <a:t>SHIELDS PARAMETER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0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71600" y="1196752"/>
            <a:ext cx="7416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New_SISYPHE.f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IN BLACK:        ORIGINAL SISYPHE NON MODIFIED</a:t>
            </a:r>
          </a:p>
          <a:p>
            <a:r>
              <a:rPr lang="en-US" sz="2400" strike="sngStrike" dirty="0" smtClean="0"/>
              <a:t>IN BLACK</a:t>
            </a:r>
            <a:r>
              <a:rPr lang="en-US" sz="2400" dirty="0" smtClean="0"/>
              <a:t>:        MOVED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RED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           </a:t>
            </a:r>
            <a:r>
              <a:rPr lang="en-US" sz="2400" dirty="0" smtClean="0"/>
              <a:t>ORIGINAL SISYPHE MODIFIED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</a:rPr>
              <a:t>IN GREEN</a:t>
            </a:r>
            <a:r>
              <a:rPr lang="en-US" sz="2400" dirty="0" smtClean="0"/>
              <a:t>:       NEW SUBROUTINE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7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1912</Words>
  <Application>Microsoft Office PowerPoint</Application>
  <PresentationFormat>Affichage à l'écran (4:3)</PresentationFormat>
  <Paragraphs>399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Thème Office</vt:lpstr>
      <vt:lpstr>Fichier des paramètres sables/vases</vt:lpstr>
      <vt:lpstr>Fichier des paramètres sol</vt:lpstr>
      <vt:lpstr>Présentation PowerPoint</vt:lpstr>
      <vt:lpstr>Présentation PowerPoint</vt:lpstr>
      <vt:lpstr>Présentation PowerPoint</vt:lpstr>
      <vt:lpstr>Présentation PowerPoint</vt:lpstr>
      <vt:lpstr>MOTS CLES A CHANGER POUR validation dans le mode ANCIENNE VERSION</vt:lpstr>
      <vt:lpstr>MANDATORY KEYWORDS </vt:lpstr>
      <vt:lpstr>Présentation PowerPoint</vt:lpstr>
      <vt:lpstr>Présentation PowerPoint</vt:lpstr>
      <vt:lpstr>Présentation PowerPoint</vt:lpstr>
      <vt:lpstr>Présentation PowerPoint</vt:lpstr>
      <vt:lpstr>INIT_SEDIMENT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WALTHER Régis</dc:creator>
  <cp:lastModifiedBy>PAVAN Sara</cp:lastModifiedBy>
  <cp:revision>141</cp:revision>
  <dcterms:created xsi:type="dcterms:W3CDTF">2017-04-11T09:26:04Z</dcterms:created>
  <dcterms:modified xsi:type="dcterms:W3CDTF">2018-01-09T14:22:05Z</dcterms:modified>
</cp:coreProperties>
</file>