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4" r:id="rId4"/>
    <p:sldId id="261" r:id="rId5"/>
    <p:sldId id="265" r:id="rId6"/>
    <p:sldId id="266" r:id="rId7"/>
    <p:sldId id="267" r:id="rId8"/>
    <p:sldId id="268" r:id="rId9"/>
    <p:sldId id="259" r:id="rId10"/>
    <p:sldId id="257" r:id="rId11"/>
    <p:sldId id="256" r:id="rId12"/>
    <p:sldId id="258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727" autoAdjust="0"/>
  </p:normalViewPr>
  <p:slideViewPr>
    <p:cSldViewPr>
      <p:cViewPr varScale="1">
        <p:scale>
          <a:sx n="97" d="100"/>
          <a:sy n="97" d="100"/>
        </p:scale>
        <p:origin x="199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13/11/2017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13/11/2017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13/11/2017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13/11/2017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6965"/>
            <a:ext cx="7772400" cy="809747"/>
          </a:xfrm>
        </p:spPr>
        <p:txBody>
          <a:bodyPr>
            <a:normAutofit/>
          </a:bodyPr>
          <a:lstStyle/>
          <a:p>
            <a:r>
              <a:rPr lang="fr-FR" sz="2400" dirty="0" smtClean="0"/>
              <a:t>Fichier des paramètres sables/vases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764704"/>
            <a:ext cx="8928636" cy="5904656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l"/>
            <a:r>
              <a:rPr lang="fr-FR" sz="1400" dirty="0">
                <a:solidFill>
                  <a:schemeClr val="accent3"/>
                </a:solidFill>
              </a:rPr>
              <a:t>NEW </a:t>
            </a:r>
            <a:r>
              <a:rPr lang="fr-FR" sz="1400" dirty="0" smtClean="0">
                <a:solidFill>
                  <a:schemeClr val="accent3"/>
                </a:solidFill>
              </a:rPr>
              <a:t>BED MODEL </a:t>
            </a:r>
            <a:r>
              <a:rPr lang="fr-FR" sz="1400" dirty="0">
                <a:solidFill>
                  <a:schemeClr val="accent3"/>
                </a:solidFill>
              </a:rPr>
              <a:t>=                                  / </a:t>
            </a:r>
            <a:r>
              <a:rPr lang="fr-FR" sz="1400" dirty="0" smtClean="0">
                <a:solidFill>
                  <a:schemeClr val="accent3"/>
                </a:solidFill>
              </a:rPr>
              <a:t>NEW_BED_MODEL                       </a:t>
            </a:r>
            <a:r>
              <a:rPr lang="fr-FR" sz="1400" dirty="0" err="1" smtClean="0">
                <a:solidFill>
                  <a:schemeClr val="accent3"/>
                </a:solidFill>
              </a:rPr>
              <a:t>logical</a:t>
            </a:r>
            <a:endParaRPr lang="fr-FR" sz="1400" dirty="0">
              <a:solidFill>
                <a:schemeClr val="accent3"/>
              </a:solidFill>
            </a:endParaRPr>
          </a:p>
          <a:p>
            <a:pPr algn="l"/>
            <a:r>
              <a:rPr lang="fr-FR" sz="1300" dirty="0" smtClean="0">
                <a:solidFill>
                  <a:schemeClr val="accent3"/>
                </a:solidFill>
              </a:rPr>
              <a:t>TYPE OF </a:t>
            </a:r>
            <a:r>
              <a:rPr lang="fr-FR" sz="1300" dirty="0">
                <a:solidFill>
                  <a:schemeClr val="accent3"/>
                </a:solidFill>
              </a:rPr>
              <a:t>SEDIMENT = </a:t>
            </a:r>
            <a:r>
              <a:rPr lang="fr-FR" sz="1300" dirty="0" smtClean="0">
                <a:solidFill>
                  <a:schemeClr val="accent3"/>
                </a:solidFill>
              </a:rPr>
              <a:t>NCO,NCO,NCO,CO,CO/ TYPE_SED     permet de remplir SEDCO()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strike="dblStrike" dirty="0" smtClean="0">
                <a:solidFill>
                  <a:schemeClr val="tx1"/>
                </a:solidFill>
              </a:rPr>
              <a:t>COHESIVE SEDIMENTS                                                                    </a:t>
            </a:r>
            <a:r>
              <a:rPr lang="fr-FR" sz="1300" dirty="0">
                <a:solidFill>
                  <a:schemeClr val="tx1"/>
                </a:solidFill>
              </a:rPr>
              <a:t>/</a:t>
            </a:r>
            <a:r>
              <a:rPr lang="fr-FR" sz="1300" dirty="0" smtClean="0">
                <a:solidFill>
                  <a:schemeClr val="tx1"/>
                </a:solidFill>
              </a:rPr>
              <a:t>SEDCO(NSICLA)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sz="1300" strike="sngStrike" dirty="0" smtClean="0">
                <a:solidFill>
                  <a:schemeClr val="tx1"/>
                </a:solidFill>
              </a:rPr>
              <a:t>NUMBER </a:t>
            </a:r>
            <a:r>
              <a:rPr lang="en-US" sz="1300" strike="sngStrike" dirty="0">
                <a:solidFill>
                  <a:schemeClr val="tx1"/>
                </a:solidFill>
              </a:rPr>
              <a:t>OF SIZE-CLASSES OF BED </a:t>
            </a:r>
            <a:r>
              <a:rPr lang="en-US" sz="1300" strike="sngStrike" dirty="0" smtClean="0">
                <a:solidFill>
                  <a:schemeClr val="tx1"/>
                </a:solidFill>
              </a:rPr>
              <a:t>MATERIAL             </a:t>
            </a:r>
            <a:r>
              <a:rPr lang="en-US" sz="1300" dirty="0" smtClean="0">
                <a:solidFill>
                  <a:schemeClr val="tx1"/>
                </a:solidFill>
              </a:rPr>
              <a:t>/NSICLA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sngStrike" dirty="0">
                <a:solidFill>
                  <a:schemeClr val="tx1"/>
                </a:solidFill>
              </a:rPr>
              <a:t> </a:t>
            </a:r>
            <a:r>
              <a:rPr lang="fr-FR" sz="1300" strike="sngStrike" dirty="0" smtClean="0">
                <a:solidFill>
                  <a:schemeClr val="tx1"/>
                </a:solidFill>
              </a:rPr>
              <a:t>BED-LOAD (CHARRIAGE)    =  O                              </a:t>
            </a:r>
            <a:r>
              <a:rPr lang="fr-FR" sz="1300" dirty="0" smtClean="0">
                <a:solidFill>
                  <a:schemeClr val="tx1"/>
                </a:solidFill>
              </a:rPr>
              <a:t>/ CHARR</a:t>
            </a:r>
          </a:p>
          <a:p>
            <a:pPr algn="l"/>
            <a:r>
              <a:rPr lang="en-US" sz="1300" b="1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accent3"/>
                </a:solidFill>
              </a:rPr>
              <a:t>BED LOAD FOR </a:t>
            </a:r>
            <a:r>
              <a:rPr lang="fr-FR" sz="1300" dirty="0">
                <a:solidFill>
                  <a:schemeClr val="accent3"/>
                </a:solidFill>
              </a:rPr>
              <a:t>ALL SAND </a:t>
            </a:r>
            <a:r>
              <a:rPr lang="fr-FR" sz="1300" dirty="0">
                <a:solidFill>
                  <a:schemeClr val="tx1"/>
                </a:solidFill>
              </a:rPr>
              <a:t>= </a:t>
            </a:r>
            <a:r>
              <a:rPr lang="fr-FR" sz="1300" dirty="0" smtClean="0">
                <a:solidFill>
                  <a:schemeClr val="tx1"/>
                </a:solidFill>
              </a:rPr>
              <a:t>/ CHARR</a:t>
            </a:r>
            <a:endParaRPr lang="fr-FR" sz="1300" dirty="0" smtClean="0"/>
          </a:p>
          <a:p>
            <a:pPr algn="l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dirty="0" smtClean="0">
                <a:solidFill>
                  <a:schemeClr val="accent3"/>
                </a:solidFill>
              </a:rPr>
              <a:t>BED-LOAD </a:t>
            </a:r>
            <a:r>
              <a:rPr lang="fr-FR" sz="1300" dirty="0">
                <a:solidFill>
                  <a:schemeClr val="accent3"/>
                </a:solidFill>
              </a:rPr>
              <a:t>TRANSPORT </a:t>
            </a:r>
            <a:r>
              <a:rPr lang="fr-FR" sz="1300" dirty="0" smtClean="0">
                <a:solidFill>
                  <a:schemeClr val="accent3"/>
                </a:solidFill>
              </a:rPr>
              <a:t>FORMULA FOR ALL SAND </a:t>
            </a:r>
            <a:r>
              <a:rPr lang="fr-FR" sz="1300" dirty="0" smtClean="0">
                <a:solidFill>
                  <a:schemeClr val="tx1"/>
                </a:solidFill>
              </a:rPr>
              <a:t>= X / ICF</a:t>
            </a:r>
          </a:p>
          <a:p>
            <a:pPr algn="l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dblStrike" dirty="0">
                <a:solidFill>
                  <a:schemeClr val="tx1"/>
                </a:solidFill>
              </a:rPr>
              <a:t>BED-LOAD TRANSPORT FORMULA </a:t>
            </a:r>
            <a:r>
              <a:rPr lang="fr-FR" sz="1300" dirty="0" smtClean="0">
                <a:solidFill>
                  <a:schemeClr val="tx1"/>
                </a:solidFill>
              </a:rPr>
              <a:t>= </a:t>
            </a:r>
            <a:r>
              <a:rPr lang="fr-FR" sz="1300" dirty="0">
                <a:solidFill>
                  <a:schemeClr val="tx1"/>
                </a:solidFill>
              </a:rPr>
              <a:t>X / ICF</a:t>
            </a:r>
          </a:p>
          <a:p>
            <a:pPr algn="l"/>
            <a:r>
              <a:rPr lang="fr-FR" sz="1300" b="1" dirty="0" smtClean="0">
                <a:solidFill>
                  <a:srgbClr val="C00000"/>
                </a:solidFill>
              </a:rPr>
              <a:t>X</a:t>
            </a:r>
            <a:r>
              <a:rPr lang="fr-FR" sz="1300" dirty="0" smtClean="0">
                <a:solidFill>
                  <a:schemeClr val="accent3"/>
                </a:solidFill>
              </a:rPr>
              <a:t>SUSPENSION TRANSPORT FORMULA FOR ALL SAND = X </a:t>
            </a:r>
            <a:r>
              <a:rPr lang="fr-FR" sz="1300" dirty="0" smtClean="0">
                <a:solidFill>
                  <a:schemeClr val="tx1"/>
                </a:solidFill>
              </a:rPr>
              <a:t>/ </a:t>
            </a:r>
            <a:r>
              <a:rPr lang="fr-FR" sz="1300" dirty="0">
                <a:solidFill>
                  <a:schemeClr val="tx1"/>
                </a:solidFill>
              </a:rPr>
              <a:t>ICQ </a:t>
            </a:r>
            <a:r>
              <a:rPr lang="fr-FR" sz="1300" dirty="0" smtClean="0">
                <a:solidFill>
                  <a:schemeClr val="tx1"/>
                </a:solidFill>
              </a:rPr>
              <a:t>    (</a:t>
            </a:r>
            <a:r>
              <a:rPr lang="fr-FR" sz="1300" b="1" dirty="0" smtClean="0">
                <a:solidFill>
                  <a:schemeClr val="accent1"/>
                </a:solidFill>
              </a:rPr>
              <a:t>pas </a:t>
            </a:r>
            <a:r>
              <a:rPr lang="fr-FR" sz="1300" b="1" dirty="0">
                <a:solidFill>
                  <a:schemeClr val="accent1"/>
                </a:solidFill>
              </a:rPr>
              <a:t>de </a:t>
            </a:r>
            <a:r>
              <a:rPr lang="fr-FR" sz="1300" b="1" dirty="0" smtClean="0">
                <a:solidFill>
                  <a:schemeClr val="accent1"/>
                </a:solidFill>
              </a:rPr>
              <a:t>choix : </a:t>
            </a:r>
            <a:r>
              <a:rPr lang="fr-FR" sz="1300" dirty="0" err="1" smtClean="0">
                <a:solidFill>
                  <a:schemeClr val="tx1"/>
                </a:solidFill>
              </a:rPr>
              <a:t>Krone</a:t>
            </a:r>
            <a:r>
              <a:rPr lang="fr-FR" sz="1300" dirty="0" smtClean="0">
                <a:solidFill>
                  <a:schemeClr val="tx1"/>
                </a:solidFill>
              </a:rPr>
              <a:t> et Part en automatique pour les vases)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fr-FR" sz="1300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dblStrike" dirty="0" smtClean="0">
                <a:solidFill>
                  <a:schemeClr val="tx1"/>
                </a:solidFill>
              </a:rPr>
              <a:t>REFERENCE CONCENTRATION </a:t>
            </a:r>
            <a:r>
              <a:rPr lang="fr-FR" sz="1300" strike="dblStrike" dirty="0">
                <a:solidFill>
                  <a:schemeClr val="tx1"/>
                </a:solidFill>
              </a:rPr>
              <a:t>FORMULA </a:t>
            </a:r>
            <a:r>
              <a:rPr lang="fr-FR" sz="1300" dirty="0">
                <a:solidFill>
                  <a:schemeClr val="tx1"/>
                </a:solidFill>
              </a:rPr>
              <a:t>/ICQ </a:t>
            </a:r>
            <a:endParaRPr lang="en-US" sz="13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strike="sngStrike" dirty="0" smtClean="0">
                <a:solidFill>
                  <a:schemeClr val="tx1"/>
                </a:solidFill>
              </a:rPr>
              <a:t>SUSPENSION =  O                              </a:t>
            </a:r>
            <a:r>
              <a:rPr lang="fr-FR" sz="1300" dirty="0" smtClean="0">
                <a:solidFill>
                  <a:schemeClr val="tx1"/>
                </a:solidFill>
              </a:rPr>
              <a:t>/ SUSP</a:t>
            </a:r>
          </a:p>
          <a:p>
            <a:pPr algn="l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accent3"/>
                </a:solidFill>
              </a:rPr>
              <a:t>SUSPENSION </a:t>
            </a:r>
            <a:r>
              <a:rPr lang="fr-FR" sz="1300" dirty="0">
                <a:solidFill>
                  <a:schemeClr val="accent3"/>
                </a:solidFill>
              </a:rPr>
              <a:t>FOR ALL SAND </a:t>
            </a:r>
            <a:r>
              <a:rPr lang="fr-FR" sz="1300" dirty="0">
                <a:solidFill>
                  <a:schemeClr val="tx1"/>
                </a:solidFill>
              </a:rPr>
              <a:t>= / </a:t>
            </a:r>
            <a:r>
              <a:rPr lang="fr-FR" sz="1300" dirty="0" smtClean="0">
                <a:solidFill>
                  <a:schemeClr val="tx1"/>
                </a:solidFill>
              </a:rPr>
              <a:t>SUSP</a:t>
            </a: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SHIELDS PARAMETERS                                                                / AC(NSICLA) </a:t>
            </a:r>
            <a:r>
              <a:rPr lang="fr-FR" sz="1300" dirty="0" err="1" smtClean="0">
                <a:solidFill>
                  <a:schemeClr val="tx1"/>
                </a:solidFill>
              </a:rPr>
              <a:t>prevoir</a:t>
            </a:r>
            <a:r>
              <a:rPr lang="fr-FR" sz="1300" dirty="0" smtClean="0">
                <a:solidFill>
                  <a:schemeClr val="tx1"/>
                </a:solidFill>
              </a:rPr>
              <a:t> -9 = (default)calcul auto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SETTLING </a:t>
            </a:r>
            <a:r>
              <a:rPr lang="fr-FR" sz="1300" dirty="0">
                <a:solidFill>
                  <a:schemeClr val="tx1"/>
                </a:solidFill>
              </a:rPr>
              <a:t>VELOCITIES                                                                /XWC(NSICLA)      </a:t>
            </a:r>
            <a:r>
              <a:rPr lang="fr-FR" sz="1300" dirty="0" err="1">
                <a:solidFill>
                  <a:schemeClr val="tx1"/>
                </a:solidFill>
              </a:rPr>
              <a:t>prevoir</a:t>
            </a:r>
            <a:r>
              <a:rPr lang="fr-FR" sz="1300" dirty="0">
                <a:solidFill>
                  <a:schemeClr val="tx1"/>
                </a:solidFill>
              </a:rPr>
              <a:t> </a:t>
            </a:r>
            <a:r>
              <a:rPr lang="fr-FR" sz="1300" dirty="0" smtClean="0">
                <a:solidFill>
                  <a:schemeClr val="tx1"/>
                </a:solidFill>
              </a:rPr>
              <a:t>-9 </a:t>
            </a:r>
            <a:r>
              <a:rPr lang="fr-FR" sz="1300" dirty="0">
                <a:solidFill>
                  <a:schemeClr val="tx1"/>
                </a:solidFill>
              </a:rPr>
              <a:t>= (default)calcul auto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NON </a:t>
            </a:r>
            <a:r>
              <a:rPr lang="fr-FR" sz="1300" dirty="0">
                <a:solidFill>
                  <a:schemeClr val="tx1"/>
                </a:solidFill>
              </a:rPr>
              <a:t>COHESIVE BED </a:t>
            </a:r>
            <a:r>
              <a:rPr lang="fr-FR" sz="1300" dirty="0" smtClean="0">
                <a:solidFill>
                  <a:schemeClr val="tx1"/>
                </a:solidFill>
              </a:rPr>
              <a:t>POROSITY                                                 /</a:t>
            </a:r>
            <a:r>
              <a:rPr lang="fr-FR" sz="1300" dirty="0" smtClean="0">
                <a:solidFill>
                  <a:srgbClr val="FF0000"/>
                </a:solidFill>
              </a:rPr>
              <a:t>XKV(NOMBLAY)</a:t>
            </a: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dirty="0" smtClean="0">
                <a:solidFill>
                  <a:schemeClr val="tx1"/>
                </a:solidFill>
              </a:rPr>
              <a:t>HIDING </a:t>
            </a:r>
            <a:r>
              <a:rPr lang="en-US" sz="1300" dirty="0">
                <a:solidFill>
                  <a:schemeClr val="tx1"/>
                </a:solidFill>
              </a:rPr>
              <a:t>FACTOR FORMULA                                                       /HIDFAC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dirty="0" smtClean="0">
                <a:solidFill>
                  <a:schemeClr val="tx1"/>
                </a:solidFill>
              </a:rPr>
              <a:t>HIDING </a:t>
            </a:r>
            <a:r>
              <a:rPr lang="en-US" sz="1300" dirty="0">
                <a:solidFill>
                  <a:schemeClr val="tx1"/>
                </a:solidFill>
              </a:rPr>
              <a:t>FACTOR PAR CLASSE GRANULO                                 /</a:t>
            </a:r>
            <a:r>
              <a:rPr lang="en-US" sz="1300" dirty="0" smtClean="0">
                <a:solidFill>
                  <a:schemeClr val="tx1"/>
                </a:solidFill>
              </a:rPr>
              <a:t>HIDI(NSICLA)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D90                                                                                              </a:t>
            </a:r>
            <a:r>
              <a:rPr lang="fr-FR" sz="1300" dirty="0">
                <a:solidFill>
                  <a:schemeClr val="tx1"/>
                </a:solidFill>
              </a:rPr>
              <a:t>/</a:t>
            </a:r>
            <a:r>
              <a:rPr lang="fr-FR" sz="1300" dirty="0" smtClean="0">
                <a:solidFill>
                  <a:schemeClr val="tx1"/>
                </a:solidFill>
              </a:rPr>
              <a:t>FD90(NSICLA)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SEDIMENT DIAMETERS                                                          /</a:t>
            </a:r>
            <a:r>
              <a:rPr lang="fr-FR" sz="1300" dirty="0">
                <a:solidFill>
                  <a:schemeClr val="tx1"/>
                </a:solidFill>
              </a:rPr>
              <a:t>FDM(NSICLA</a:t>
            </a:r>
            <a:r>
              <a:rPr lang="fr-FR" sz="1300" dirty="0" smtClean="0">
                <a:solidFill>
                  <a:schemeClr val="tx1"/>
                </a:solidFill>
              </a:rPr>
              <a:t>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strike="dblStrike" dirty="0" smtClean="0">
                <a:solidFill>
                  <a:schemeClr val="tx1"/>
                </a:solidFill>
              </a:rPr>
              <a:t>MEAN </a:t>
            </a:r>
            <a:r>
              <a:rPr lang="en-US" sz="1300" strike="dblStrike" dirty="0">
                <a:solidFill>
                  <a:schemeClr val="tx1"/>
                </a:solidFill>
              </a:rPr>
              <a:t>DIAMETER OF THE </a:t>
            </a:r>
            <a:r>
              <a:rPr lang="en-US" sz="1300" strike="dblStrike" dirty="0" smtClean="0">
                <a:solidFill>
                  <a:schemeClr val="tx1"/>
                </a:solidFill>
              </a:rPr>
              <a:t>SEDIMENT                                   </a:t>
            </a:r>
            <a:r>
              <a:rPr lang="fr-FR" sz="1300" strike="dblStrike" dirty="0" smtClean="0">
                <a:solidFill>
                  <a:schemeClr val="tx1"/>
                </a:solidFill>
              </a:rPr>
              <a:t>(doublon)                  </a:t>
            </a:r>
            <a:r>
              <a:rPr lang="fr-FR" sz="1300" dirty="0" smtClean="0">
                <a:solidFill>
                  <a:schemeClr val="tx1"/>
                </a:solidFill>
              </a:rPr>
              <a:t>calcule dans </a:t>
            </a:r>
            <a:r>
              <a:rPr lang="fr-FR" sz="1300" dirty="0" err="1" smtClean="0">
                <a:solidFill>
                  <a:schemeClr val="tx1"/>
                </a:solidFill>
              </a:rPr>
              <a:t>mean_grain_size.f</a:t>
            </a:r>
            <a:endParaRPr lang="fr-FR" sz="1300" dirty="0" smtClean="0">
              <a:solidFill>
                <a:schemeClr val="tx1"/>
              </a:solidFill>
            </a:endParaRPr>
          </a:p>
          <a:p>
            <a:pPr algn="l"/>
            <a:r>
              <a:rPr lang="fr-FR" sz="1300" b="1" dirty="0" smtClean="0">
                <a:solidFill>
                  <a:schemeClr val="accent1"/>
                </a:solidFill>
              </a:rPr>
              <a:t>IF (MEAN DIAMETER OF THE SEDIMENT) IN FICHIER CAS -&gt; REPLACE BY SEDIMENT DIAMETERS </a:t>
            </a: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accent3"/>
                </a:solidFill>
              </a:rPr>
              <a:t>CRITICAL </a:t>
            </a:r>
            <a:r>
              <a:rPr lang="fr-FR" sz="1300" dirty="0">
                <a:solidFill>
                  <a:schemeClr val="accent3"/>
                </a:solidFill>
              </a:rPr>
              <a:t>SHEAR STRESS FOR MUD DEPOSITION  X              /</a:t>
            </a:r>
            <a:r>
              <a:rPr lang="fr-FR" sz="1300" dirty="0" smtClean="0">
                <a:solidFill>
                  <a:schemeClr val="accent3"/>
                </a:solidFill>
              </a:rPr>
              <a:t>TOCD </a:t>
            </a:r>
            <a:r>
              <a:rPr lang="fr-FR" sz="1300" dirty="0">
                <a:solidFill>
                  <a:schemeClr val="accent3"/>
                </a:solidFill>
              </a:rPr>
              <a:t>(NSICLA)       </a:t>
            </a:r>
            <a:r>
              <a:rPr lang="fr-FR" sz="1300" dirty="0" err="1">
                <a:solidFill>
                  <a:schemeClr val="accent3"/>
                </a:solidFill>
              </a:rPr>
              <a:t>modif</a:t>
            </a:r>
            <a:r>
              <a:rPr lang="fr-FR" sz="1300" dirty="0">
                <a:solidFill>
                  <a:schemeClr val="accent3"/>
                </a:solidFill>
              </a:rPr>
              <a:t> a </a:t>
            </a:r>
            <a:r>
              <a:rPr lang="fr-FR" sz="1300" dirty="0" err="1">
                <a:solidFill>
                  <a:schemeClr val="accent3"/>
                </a:solidFill>
              </a:rPr>
              <a:t>fairre</a:t>
            </a:r>
            <a:r>
              <a:rPr lang="fr-FR" sz="1300" dirty="0">
                <a:solidFill>
                  <a:schemeClr val="accent3"/>
                </a:solidFill>
              </a:rPr>
              <a:t> dans les </a:t>
            </a:r>
            <a:r>
              <a:rPr lang="fr-FR" sz="1300" dirty="0" err="1">
                <a:solidFill>
                  <a:schemeClr val="accent3"/>
                </a:solidFill>
              </a:rPr>
              <a:t>sub</a:t>
            </a:r>
            <a:endParaRPr lang="fr-FR" sz="1300" dirty="0">
              <a:solidFill>
                <a:schemeClr val="accent3"/>
              </a:solidFill>
            </a:endParaRP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strike="dblStrike" dirty="0" smtClean="0">
                <a:solidFill>
                  <a:schemeClr val="tx1"/>
                </a:solidFill>
              </a:rPr>
              <a:t>CRITICAL </a:t>
            </a:r>
            <a:r>
              <a:rPr lang="en-US" sz="1300" strike="dblStrike" dirty="0">
                <a:solidFill>
                  <a:schemeClr val="tx1"/>
                </a:solidFill>
              </a:rPr>
              <a:t>SHEAR VELOCITY FOR MUD DEPOSITION             </a:t>
            </a:r>
            <a:r>
              <a:rPr lang="fr-FR" sz="1300" strike="dblStrike" dirty="0">
                <a:solidFill>
                  <a:schemeClr val="tx1"/>
                </a:solidFill>
              </a:rPr>
              <a:t>/VITCD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strike="dblStrike" dirty="0" smtClean="0">
                <a:solidFill>
                  <a:schemeClr val="tx1"/>
                </a:solidFill>
              </a:rPr>
              <a:t>FORMULATION </a:t>
            </a:r>
            <a:r>
              <a:rPr lang="en-US" sz="1300" strike="dblStrike" dirty="0">
                <a:solidFill>
                  <a:schemeClr val="tx1"/>
                </a:solidFill>
              </a:rPr>
              <a:t>FOR DEPOSITION AND EROSION</a:t>
            </a:r>
            <a:r>
              <a:rPr lang="fr-FR" sz="1300" strike="dblStrike" dirty="0">
                <a:solidFill>
                  <a:schemeClr val="tx1"/>
                </a:solidFill>
              </a:rPr>
              <a:t>= X;X/ PAS UTILISE?  -&gt; METTRE QUE KRONE ET PART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dirty="0" smtClean="0">
                <a:solidFill>
                  <a:srgbClr val="FF0000"/>
                </a:solidFill>
              </a:rPr>
              <a:t>PARTHENIADES </a:t>
            </a:r>
            <a:r>
              <a:rPr lang="en-US" sz="1300" dirty="0">
                <a:solidFill>
                  <a:srgbClr val="FF0000"/>
                </a:solidFill>
              </a:rPr>
              <a:t>CONSTANT                               / PARTHENIADES (NOMBLAY)</a:t>
            </a:r>
          </a:p>
          <a:p>
            <a:pPr algn="l"/>
            <a:endParaRPr lang="fr-FR" sz="1600" dirty="0" smtClean="0"/>
          </a:p>
          <a:p>
            <a:pPr algn="l"/>
            <a:endParaRPr lang="fr-FR" sz="1600" dirty="0" smtClean="0"/>
          </a:p>
          <a:p>
            <a:pPr algn="l"/>
            <a:endParaRPr lang="fr-FR" sz="1600" dirty="0"/>
          </a:p>
          <a:p>
            <a:pPr algn="l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886943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67544" y="403"/>
            <a:ext cx="3816424" cy="5847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INITIALIZATION</a:t>
            </a:r>
          </a:p>
          <a:p>
            <a:endParaRPr lang="fr-FR" sz="1200" dirty="0"/>
          </a:p>
          <a:p>
            <a:r>
              <a:rPr lang="fr-FR" sz="1200" dirty="0" smtClean="0">
                <a:solidFill>
                  <a:srgbClr val="FF0000"/>
                </a:solidFill>
              </a:rPr>
              <a:t>Suite de calcul et sauvegarde variable sol a faire</a:t>
            </a:r>
          </a:p>
          <a:p>
            <a:endParaRPr lang="fr-FR" sz="1200" u="sng" dirty="0" smtClean="0"/>
          </a:p>
          <a:p>
            <a:endParaRPr lang="fr-FR" sz="1200" dirty="0" smtClean="0"/>
          </a:p>
          <a:p>
            <a:r>
              <a:rPr lang="fr-FR" sz="1200" dirty="0" err="1" smtClean="0"/>
              <a:t>CONDIM_SISYPHE.f</a:t>
            </a:r>
            <a:endParaRPr lang="fr-FR" sz="1200" dirty="0" smtClean="0"/>
          </a:p>
          <a:p>
            <a:endParaRPr lang="fr-FR" sz="1200" dirty="0" smtClean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strike="sngStrike" dirty="0" err="1" smtClean="0"/>
              <a:t>NOEROD.f</a:t>
            </a:r>
            <a:r>
              <a:rPr lang="fr-FR" sz="1200" strike="sngStrike" dirty="0" smtClean="0"/>
              <a:t> </a:t>
            </a:r>
            <a:r>
              <a:rPr lang="fr-FR" sz="1200" dirty="0" smtClean="0"/>
              <a:t>    </a:t>
            </a:r>
            <a:r>
              <a:rPr lang="fr-FR" sz="800" i="1" dirty="0" smtClean="0"/>
              <a:t>(not </a:t>
            </a:r>
            <a:r>
              <a:rPr lang="fr-FR" sz="800" i="1" dirty="0" err="1" smtClean="0"/>
              <a:t>necessary</a:t>
            </a:r>
            <a:r>
              <a:rPr lang="fr-FR" sz="800" i="1" dirty="0" smtClean="0"/>
              <a:t>     made in </a:t>
            </a:r>
            <a:r>
              <a:rPr lang="fr-FR" sz="800" i="1" dirty="0" err="1" smtClean="0"/>
              <a:t>init</a:t>
            </a:r>
            <a:r>
              <a:rPr lang="fr-FR" sz="800" i="1" dirty="0" smtClean="0"/>
              <a:t> </a:t>
            </a:r>
            <a:r>
              <a:rPr lang="fr-FR" sz="800" i="1" dirty="0" err="1" smtClean="0"/>
              <a:t>sediment.f</a:t>
            </a:r>
            <a:r>
              <a:rPr lang="fr-FR" sz="800" i="1" dirty="0" smtClean="0"/>
              <a:t>)</a:t>
            </a:r>
            <a:endParaRPr lang="en-US" sz="800" i="1" dirty="0" smtClean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err="1" smtClean="0">
                <a:solidFill>
                  <a:srgbClr val="FF0000"/>
                </a:solidFill>
              </a:rPr>
              <a:t>INIT_SEDIMENT.f</a:t>
            </a:r>
            <a:r>
              <a:rPr lang="fr-FR" sz="1200" dirty="0" smtClean="0">
                <a:solidFill>
                  <a:srgbClr val="FF0000"/>
                </a:solidFill>
              </a:rPr>
              <a:t>   </a:t>
            </a:r>
            <a:r>
              <a:rPr lang="fr-FR" sz="800" i="1" dirty="0" smtClean="0">
                <a:solidFill>
                  <a:srgbClr val="FF0000"/>
                </a:solidFill>
              </a:rPr>
              <a:t>(S.PAVAN+Y.AUDOUIN)</a:t>
            </a: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800" i="1" dirty="0" smtClean="0">
                <a:solidFill>
                  <a:schemeClr val="accent3">
                    <a:lumMod val="75000"/>
                  </a:schemeClr>
                </a:solidFill>
              </a:rPr>
              <a:t>(R.WALTHER + J. FONTAINE)</a:t>
            </a: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/>
          </a:p>
          <a:p>
            <a:r>
              <a:rPr lang="fr-FR" sz="1200" dirty="0" err="1" smtClean="0"/>
              <a:t>CALCUW.f</a:t>
            </a:r>
            <a:endParaRPr lang="fr-FR" sz="1200" dirty="0" smtClean="0"/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CALCURMS.f</a:t>
            </a:r>
            <a:r>
              <a:rPr lang="fr-FR" sz="1200" dirty="0" smtClean="0">
                <a:solidFill>
                  <a:srgbClr val="FF0000"/>
                </a:solidFill>
              </a:rPr>
              <a:t>  </a:t>
            </a:r>
            <a:r>
              <a:rPr lang="fr-FR" sz="800" i="1" dirty="0">
                <a:solidFill>
                  <a:schemeClr val="accent3">
                    <a:lumMod val="75000"/>
                  </a:schemeClr>
                </a:solidFill>
              </a:rPr>
              <a:t>(R.WALTHER + J. FONTAINE</a:t>
            </a:r>
            <a:r>
              <a:rPr lang="fr-FR" sz="800" i="1" dirty="0" smtClean="0">
                <a:solidFill>
                  <a:schemeClr val="accent3">
                    <a:lumMod val="75000"/>
                  </a:schemeClr>
                </a:solidFill>
              </a:rPr>
              <a:t>)  </a:t>
            </a:r>
            <a:r>
              <a:rPr lang="fr-FR" sz="800" i="1" dirty="0" smtClean="0"/>
              <a:t>use in </a:t>
            </a:r>
            <a:r>
              <a:rPr lang="fr-FR" sz="800" i="1" dirty="0" err="1" smtClean="0"/>
              <a:t>Soulsby-VanRin</a:t>
            </a:r>
            <a:r>
              <a:rPr lang="fr-FR" sz="800" i="1" dirty="0" smtClean="0"/>
              <a:t> and </a:t>
            </a:r>
            <a:r>
              <a:rPr lang="fr-FR" sz="800" i="1" dirty="0" err="1" smtClean="0"/>
              <a:t>others</a:t>
            </a:r>
            <a:r>
              <a:rPr lang="fr-FR" sz="800" i="1" dirty="0" smtClean="0"/>
              <a:t> but </a:t>
            </a:r>
            <a:r>
              <a:rPr lang="fr-FR" sz="800" i="1" dirty="0" err="1" smtClean="0"/>
              <a:t>remplaced</a:t>
            </a:r>
            <a:r>
              <a:rPr lang="fr-FR" sz="800" i="1" dirty="0" smtClean="0"/>
              <a:t> </a:t>
            </a:r>
            <a:r>
              <a:rPr lang="fr-FR" sz="800" i="1" dirty="0" err="1" smtClean="0"/>
              <a:t>with</a:t>
            </a:r>
            <a:r>
              <a:rPr lang="fr-FR" sz="800" i="1" dirty="0" smtClean="0"/>
              <a:t> UW in </a:t>
            </a:r>
            <a:r>
              <a:rPr lang="fr-FR" sz="800" i="1" dirty="0" err="1" smtClean="0"/>
              <a:t>sisyphe</a:t>
            </a:r>
            <a:r>
              <a:rPr lang="fr-FR" sz="800" i="1" dirty="0" smtClean="0"/>
              <a:t>!!</a:t>
            </a:r>
            <a:endParaRPr lang="fr-FR" sz="800" i="1" dirty="0"/>
          </a:p>
          <a:p>
            <a:endParaRPr lang="fr-FR" sz="1200" dirty="0" smtClean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err="1" smtClean="0">
                <a:solidFill>
                  <a:srgbClr val="FF0000"/>
                </a:solidFill>
              </a:rPr>
              <a:t>TOB_SISYPHE.f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INIT_TRANSPORT.f</a:t>
            </a:r>
            <a:r>
              <a:rPr lang="fr-FR" sz="1200" dirty="0" smtClean="0">
                <a:solidFill>
                  <a:srgbClr val="FF0000"/>
                </a:solidFill>
              </a:rPr>
              <a:t>            voir au moins CHARR SUSP</a:t>
            </a:r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/>
          </a:p>
          <a:p>
            <a:r>
              <a:rPr lang="en-US" sz="1200" dirty="0" smtClean="0"/>
              <a:t>….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51520" y="332656"/>
            <a:ext cx="0" cy="6453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499992" y="3045309"/>
            <a:ext cx="4608512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 smtClean="0"/>
          </a:p>
          <a:p>
            <a:r>
              <a:rPr lang="fr-FR" sz="1200" dirty="0" err="1" smtClean="0"/>
              <a:t>KF_SISYPHE.f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err="1" smtClean="0"/>
              <a:t>COEFRO_SISYPE.f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smtClean="0"/>
              <a:t>If(HOULE)</a:t>
            </a:r>
            <a:r>
              <a:rPr lang="fr-FR" sz="1200" dirty="0" err="1" smtClean="0"/>
              <a:t>then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smtClean="0"/>
              <a:t>  </a:t>
            </a:r>
            <a:r>
              <a:rPr lang="fr-FR" sz="1200" dirty="0" err="1" smtClean="0"/>
              <a:t>TOBW_SISYPHE.f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TOBCW_SISYPHE.f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fr-FR" sz="800" i="1" dirty="0"/>
              <a:t>(R.WALTHER + J. FONTAINE</a:t>
            </a:r>
            <a:r>
              <a:rPr lang="fr-FR" sz="800" i="1" dirty="0" smtClean="0"/>
              <a:t>)    total </a:t>
            </a:r>
            <a:r>
              <a:rPr lang="fr-FR" sz="800" i="1" dirty="0" err="1" smtClean="0"/>
              <a:t>shaer</a:t>
            </a:r>
            <a:r>
              <a:rPr lang="fr-FR" sz="800" i="1" dirty="0" smtClean="0"/>
              <a:t> </a:t>
            </a:r>
            <a:r>
              <a:rPr lang="fr-FR" sz="800" i="1" dirty="0" err="1" smtClean="0"/>
              <a:t>strees</a:t>
            </a:r>
            <a:r>
              <a:rPr lang="fr-FR" sz="800" i="1" dirty="0" smtClean="0"/>
              <a:t> </a:t>
            </a:r>
            <a:r>
              <a:rPr lang="fr-FR" sz="800" i="1" dirty="0" err="1" smtClean="0"/>
              <a:t>wave</a:t>
            </a:r>
            <a:r>
              <a:rPr lang="fr-FR" sz="800" i="1" dirty="0" smtClean="0"/>
              <a:t> + </a:t>
            </a:r>
            <a:r>
              <a:rPr lang="fr-FR" sz="800" i="1" dirty="0" err="1" smtClean="0"/>
              <a:t>current</a:t>
            </a:r>
            <a:r>
              <a:rPr lang="fr-FR" sz="800" i="1" dirty="0" smtClean="0"/>
              <a:t>  (non </a:t>
            </a:r>
            <a:r>
              <a:rPr lang="fr-FR" sz="800" i="1" dirty="0" err="1" smtClean="0"/>
              <a:t>linear</a:t>
            </a:r>
            <a:r>
              <a:rPr lang="fr-FR" sz="800" i="1" dirty="0" smtClean="0"/>
              <a:t>)</a:t>
            </a:r>
            <a:endParaRPr lang="fr-FR" sz="800" i="1" dirty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dirty="0" smtClean="0"/>
          </a:p>
          <a:p>
            <a:r>
              <a:rPr lang="fr-FR" sz="1200" dirty="0" err="1" smtClean="0"/>
              <a:t>endif</a:t>
            </a:r>
            <a:endParaRPr lang="fr-FR" sz="1200" dirty="0" smtClean="0"/>
          </a:p>
          <a:p>
            <a:endParaRPr lang="fr-FR" sz="1200" dirty="0" smtClean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763688" y="4221088"/>
            <a:ext cx="270034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7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60040" y="0"/>
            <a:ext cx="5382344" cy="646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LOOP on time</a:t>
            </a:r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MEAN_GRAIN_SIZE.f</a:t>
            </a:r>
            <a:r>
              <a:rPr lang="fr-FR" sz="1200" dirty="0" smtClean="0">
                <a:solidFill>
                  <a:srgbClr val="FF0000"/>
                </a:solidFill>
              </a:rPr>
              <a:t>     </a:t>
            </a:r>
            <a:r>
              <a:rPr lang="fr-FR" sz="800" dirty="0" smtClean="0"/>
              <a:t>(M.DELINARES + P. TASSI)</a:t>
            </a:r>
          </a:p>
          <a:p>
            <a:endParaRPr lang="fr-FR" sz="1200" dirty="0" smtClean="0"/>
          </a:p>
          <a:p>
            <a:r>
              <a:rPr lang="fr-FR" sz="1200" dirty="0" smtClean="0"/>
              <a:t>If (HOULE) </a:t>
            </a:r>
            <a:r>
              <a:rPr lang="fr-FR" sz="1200" dirty="0" err="1" smtClean="0"/>
              <a:t>then</a:t>
            </a:r>
            <a:endParaRPr lang="fr-FR" sz="1200" dirty="0" smtClean="0"/>
          </a:p>
          <a:p>
            <a:r>
              <a:rPr lang="fr-FR" sz="1200" dirty="0" err="1" smtClean="0"/>
              <a:t>CALCUW.f</a:t>
            </a:r>
            <a:endParaRPr lang="fr-FR" sz="1200" dirty="0" smtClean="0"/>
          </a:p>
          <a:p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</a:rPr>
              <a:t>CALCURMS.f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800" dirty="0"/>
              <a:t>(R.WALTHER + J. FONTAINE)  use in </a:t>
            </a:r>
            <a:r>
              <a:rPr lang="en-US" sz="800" dirty="0" err="1"/>
              <a:t>Soulsby-VanRin</a:t>
            </a:r>
            <a:r>
              <a:rPr lang="en-US" sz="800" dirty="0"/>
              <a:t> and others but </a:t>
            </a:r>
            <a:r>
              <a:rPr lang="en-US" sz="800" dirty="0" err="1"/>
              <a:t>remplaced</a:t>
            </a:r>
            <a:r>
              <a:rPr lang="en-US" sz="800" dirty="0"/>
              <a:t> with UW in </a:t>
            </a:r>
            <a:r>
              <a:rPr lang="en-US" sz="800" dirty="0" err="1"/>
              <a:t>sisyphe</a:t>
            </a:r>
            <a:r>
              <a:rPr lang="en-US" sz="800" dirty="0"/>
              <a:t>!!</a:t>
            </a:r>
          </a:p>
          <a:p>
            <a:r>
              <a:rPr lang="fr-FR" sz="1200" dirty="0" err="1" smtClean="0"/>
              <a:t>Endif</a:t>
            </a:r>
            <a:endParaRPr lang="fr-FR" sz="1200" dirty="0" smtClean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err="1" smtClean="0">
                <a:solidFill>
                  <a:srgbClr val="FF0000"/>
                </a:solidFill>
              </a:rPr>
              <a:t>TOB_SISYPHE.f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  <a:r>
              <a:rPr lang="fr-FR" sz="800" i="1" dirty="0"/>
              <a:t>(R.WALTHER + J. FONTAINE)    total </a:t>
            </a:r>
            <a:r>
              <a:rPr lang="fr-FR" sz="800" i="1" dirty="0" err="1"/>
              <a:t>shaer</a:t>
            </a:r>
            <a:r>
              <a:rPr lang="fr-FR" sz="800" i="1" dirty="0"/>
              <a:t> </a:t>
            </a:r>
            <a:r>
              <a:rPr lang="fr-FR" sz="800" i="1" dirty="0" err="1"/>
              <a:t>strees</a:t>
            </a:r>
            <a:r>
              <a:rPr lang="fr-FR" sz="800" i="1" dirty="0"/>
              <a:t> </a:t>
            </a:r>
            <a:r>
              <a:rPr lang="fr-FR" sz="800" i="1" dirty="0" err="1"/>
              <a:t>wave</a:t>
            </a:r>
            <a:r>
              <a:rPr lang="fr-FR" sz="800" i="1" dirty="0"/>
              <a:t> + </a:t>
            </a:r>
            <a:r>
              <a:rPr lang="fr-FR" sz="800" i="1" dirty="0" err="1"/>
              <a:t>current</a:t>
            </a:r>
            <a:r>
              <a:rPr lang="fr-FR" sz="800" i="1" dirty="0"/>
              <a:t>  (non </a:t>
            </a:r>
            <a:r>
              <a:rPr lang="fr-FR" sz="800" i="1" dirty="0" err="1"/>
              <a:t>linear</a:t>
            </a:r>
            <a:r>
              <a:rPr lang="fr-FR" sz="800" i="1" dirty="0"/>
              <a:t>)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b="1" dirty="0"/>
          </a:p>
          <a:p>
            <a:r>
              <a:rPr lang="fr-FR" sz="1200" b="1" dirty="0" smtClean="0"/>
              <a:t>IF (BEDLOAD) THEN</a:t>
            </a:r>
          </a:p>
          <a:p>
            <a:endParaRPr lang="fr-FR" sz="1200" b="1" dirty="0" smtClean="0"/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If (CONSOLIDATION)THEN</a:t>
            </a:r>
          </a:p>
          <a:p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STOP ‘Not 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</a:rPr>
              <a:t>programmed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</a:rPr>
              <a:t>yet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’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Endif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if (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NLAYER&gt;1 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.AND.NSICLA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.GT.1)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then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BED_UPDATE_ACTIVE_LAYER_HIRANO.f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    </a:t>
            </a:r>
            <a:r>
              <a:rPr lang="fr-FR" sz="800" dirty="0"/>
              <a:t>(M.DELINARES + P. TASSI)</a:t>
            </a: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endif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rgbClr val="FF0000"/>
                </a:solidFill>
              </a:rPr>
              <a:t>  BEDLOAD_MAIN.F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smtClean="0"/>
              <a:t>  </a:t>
            </a:r>
            <a:r>
              <a:rPr lang="fr-FR" sz="1200" strike="sngStrike" dirty="0" smtClean="0"/>
              <a:t>Up date the </a:t>
            </a:r>
            <a:r>
              <a:rPr lang="fr-FR" sz="1200" strike="sngStrike" dirty="0" err="1" smtClean="0"/>
              <a:t>bottom</a:t>
            </a:r>
            <a:endParaRPr lang="fr-FR" sz="1200" strike="sngStrike" dirty="0" smtClean="0"/>
          </a:p>
          <a:p>
            <a:r>
              <a:rPr lang="fr-FR" sz="1200" dirty="0" smtClean="0"/>
              <a:t>  </a:t>
            </a:r>
            <a:r>
              <a:rPr lang="fr-FR" sz="1200" strike="sngStrike" dirty="0" smtClean="0"/>
              <a:t>LAYER.F or CVSP_MAIN.F</a:t>
            </a:r>
          </a:p>
          <a:p>
            <a:endParaRPr lang="fr-FR" sz="1200" strike="sngStrike" dirty="0" smtClean="0"/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     </a:t>
            </a:r>
            <a:r>
              <a:rPr lang="fr-FR" sz="800" i="1" dirty="0" smtClean="0"/>
              <a:t>(</a:t>
            </a:r>
            <a:r>
              <a:rPr lang="fr-FR" sz="800" i="1" dirty="0"/>
              <a:t>R.WALTHER + J. FONTAINE) </a:t>
            </a:r>
            <a:endParaRPr lang="fr-FR" sz="8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b="1" dirty="0" smtClean="0"/>
              <a:t>ENDIF</a:t>
            </a:r>
          </a:p>
          <a:p>
            <a:endParaRPr lang="fr-FR" sz="1200" b="1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179512" y="404664"/>
            <a:ext cx="0" cy="6453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928538" y="4107138"/>
            <a:ext cx="2987824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 smtClean="0"/>
          </a:p>
          <a:p>
            <a:r>
              <a:rPr lang="fr-FR" sz="1200" dirty="0" err="1" smtClean="0"/>
              <a:t>BEDLOAD_DIFFIN.f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BEDLOAD_SOLIDISCHARGE.f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FR" sz="800" dirty="0" smtClean="0"/>
              <a:t>(</a:t>
            </a:r>
            <a:r>
              <a:rPr lang="fr-FR" sz="800" dirty="0"/>
              <a:t>M.DELINARES + P. TASSI</a:t>
            </a:r>
            <a:r>
              <a:rPr lang="fr-FR" sz="800" dirty="0" smtClean="0"/>
              <a:t>)  </a:t>
            </a:r>
            <a:r>
              <a:rPr lang="fr-FR" sz="800" dirty="0" err="1" smtClean="0"/>
              <a:t>compute</a:t>
            </a:r>
            <a:r>
              <a:rPr lang="fr-FR" sz="800" dirty="0" smtClean="0"/>
              <a:t> </a:t>
            </a:r>
            <a:r>
              <a:rPr lang="fr-FR" sz="800" dirty="0" err="1" smtClean="0"/>
              <a:t>solidischarge</a:t>
            </a:r>
            <a:r>
              <a:rPr lang="fr-FR" sz="800" dirty="0" smtClean="0"/>
              <a:t> if </a:t>
            </a:r>
            <a:r>
              <a:rPr lang="fr-FR" sz="800" dirty="0" err="1" smtClean="0"/>
              <a:t>ratio_mud</a:t>
            </a:r>
            <a:r>
              <a:rPr lang="fr-FR" sz="800" dirty="0" smtClean="0"/>
              <a:t> &lt; 30%.  </a:t>
            </a:r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err="1" smtClean="0"/>
              <a:t>BEDLOAD_EVOL.f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COMPUTE_BEDLOAD_FLUER_MUD.f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  <a:r>
              <a:rPr lang="fr-FR" sz="800" dirty="0" smtClean="0"/>
              <a:t>(M.DELINARES </a:t>
            </a:r>
            <a:r>
              <a:rPr lang="fr-FR" sz="800" dirty="0"/>
              <a:t>+ P. TASSI)  </a:t>
            </a:r>
            <a:r>
              <a:rPr lang="fr-FR" sz="800" dirty="0" err="1"/>
              <a:t>compute</a:t>
            </a:r>
            <a:r>
              <a:rPr lang="fr-FR" sz="800" dirty="0"/>
              <a:t> </a:t>
            </a:r>
            <a:r>
              <a:rPr lang="fr-FR" sz="800" dirty="0" err="1" smtClean="0"/>
              <a:t>mud</a:t>
            </a:r>
            <a:r>
              <a:rPr lang="fr-FR" sz="800" dirty="0" smtClean="0"/>
              <a:t> </a:t>
            </a:r>
            <a:r>
              <a:rPr lang="fr-FR" sz="800" dirty="0" err="1" smtClean="0"/>
              <a:t>contained</a:t>
            </a:r>
            <a:r>
              <a:rPr lang="fr-FR" sz="800" dirty="0" smtClean="0"/>
              <a:t>  in the volume of </a:t>
            </a:r>
            <a:r>
              <a:rPr lang="fr-FR" sz="800" dirty="0" err="1" smtClean="0"/>
              <a:t>bed</a:t>
            </a:r>
            <a:r>
              <a:rPr lang="fr-FR" sz="800" dirty="0" smtClean="0"/>
              <a:t> </a:t>
            </a:r>
            <a:r>
              <a:rPr lang="fr-FR" sz="800" dirty="0" err="1" smtClean="0"/>
              <a:t>that</a:t>
            </a:r>
            <a:r>
              <a:rPr lang="fr-FR" sz="800" dirty="0" smtClean="0"/>
              <a:t> have </a:t>
            </a:r>
            <a:r>
              <a:rPr lang="fr-FR" sz="800" dirty="0" err="1" smtClean="0"/>
              <a:t>moved</a:t>
            </a:r>
            <a:r>
              <a:rPr lang="fr-FR" sz="800" dirty="0" smtClean="0"/>
              <a:t>  </a:t>
            </a:r>
            <a:r>
              <a:rPr lang="fr-FR" sz="800" dirty="0" err="1" smtClean="0"/>
              <a:t>with</a:t>
            </a:r>
            <a:r>
              <a:rPr lang="fr-FR" sz="800" dirty="0" smtClean="0"/>
              <a:t> </a:t>
            </a:r>
            <a:r>
              <a:rPr lang="fr-FR" sz="800" dirty="0" err="1" smtClean="0"/>
              <a:t>bedload</a:t>
            </a:r>
            <a:r>
              <a:rPr lang="fr-FR" sz="800" dirty="0" smtClean="0"/>
              <a:t>.  </a:t>
            </a:r>
            <a:endParaRPr lang="fr-FR" sz="800" dirty="0">
              <a:solidFill>
                <a:srgbClr val="FF0000"/>
              </a:solidFill>
            </a:endParaRPr>
          </a:p>
          <a:p>
            <a:endParaRPr lang="fr-FR" sz="1200" dirty="0" smtClean="0"/>
          </a:p>
          <a:p>
            <a:r>
              <a:rPr lang="fr-FR" sz="1200" dirty="0" err="1" smtClean="0"/>
              <a:t>NESTOR.f</a:t>
            </a:r>
            <a:r>
              <a:rPr lang="fr-FR" sz="1200" dirty="0" smtClean="0"/>
              <a:t>?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979712" y="4797152"/>
            <a:ext cx="388843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67544" y="-1"/>
            <a:ext cx="3312368" cy="655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b="1" dirty="0" smtClean="0"/>
              <a:t>IF (SUSPENSION) </a:t>
            </a:r>
            <a:r>
              <a:rPr lang="fr-FR" sz="1200" b="1" dirty="0"/>
              <a:t>THEN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smtClean="0">
                <a:solidFill>
                  <a:srgbClr val="FF0000"/>
                </a:solidFill>
              </a:rPr>
              <a:t>  SUSPENSION_MAIN.F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smtClean="0"/>
              <a:t>  </a:t>
            </a:r>
            <a:r>
              <a:rPr lang="fr-FR" sz="1200" strike="sngStrike" dirty="0" smtClean="0"/>
              <a:t>LAYER.F </a:t>
            </a:r>
            <a:r>
              <a:rPr lang="fr-FR" sz="1200" strike="sngStrike" dirty="0"/>
              <a:t>or CVSP_MAIN.F</a:t>
            </a: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800" i="1" dirty="0"/>
              <a:t>(R.WALTHER + J. FONTAINE) </a:t>
            </a:r>
            <a:endParaRPr lang="fr-FR" sz="8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b="1" dirty="0"/>
              <a:t>ENDIF</a:t>
            </a:r>
          </a:p>
          <a:p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MAXSLOPE.f</a:t>
            </a:r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strike="sngStrike" dirty="0"/>
              <a:t>LAYER.F or CVSP_MAIN.F</a:t>
            </a:r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800" i="1" dirty="0"/>
              <a:t>(R.WALTHER + J. FONTAINE) </a:t>
            </a:r>
            <a:endParaRPr lang="fr-FR" sz="8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strike="sngStrike" dirty="0" smtClean="0"/>
          </a:p>
          <a:p>
            <a:r>
              <a:rPr lang="fr-FR" sz="1200" dirty="0" smtClean="0"/>
              <a:t>If (consolidation) </a:t>
            </a:r>
            <a:r>
              <a:rPr lang="fr-FR" sz="1200" dirty="0" err="1" smtClean="0"/>
              <a:t>then</a:t>
            </a:r>
            <a:endParaRPr lang="fr-FR" sz="1200" dirty="0" smtClean="0"/>
          </a:p>
          <a:p>
            <a:r>
              <a:rPr lang="fr-FR" sz="1200" dirty="0" smtClean="0"/>
              <a:t>  </a:t>
            </a:r>
            <a:r>
              <a:rPr lang="fr-FR" sz="1200" strike="sngStrike" dirty="0" err="1" smtClean="0"/>
              <a:t>TASSEMENT.f</a:t>
            </a:r>
            <a:endParaRPr lang="fr-FR" sz="1200" strike="sngStrike" dirty="0" smtClean="0"/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BED_CONSOLIDATION_LAYER.f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200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800" i="1" dirty="0" smtClean="0"/>
              <a:t>(R.WALTHER </a:t>
            </a:r>
            <a:r>
              <a:rPr lang="fr-FR" sz="800" i="1" dirty="0"/>
              <a:t>+ J. FONTAINE) </a:t>
            </a:r>
            <a:endParaRPr lang="fr-FR" sz="8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/>
              <a:t>  .or.</a:t>
            </a:r>
          </a:p>
          <a:p>
            <a:r>
              <a:rPr lang="fr-FR" sz="1200" dirty="0" smtClean="0">
                <a:solidFill>
                  <a:srgbClr val="FF0000"/>
                </a:solidFill>
              </a:rPr>
              <a:t>  TASSEMENT2.f (Gibson </a:t>
            </a:r>
            <a:r>
              <a:rPr lang="fr-FR" sz="1200" dirty="0" err="1" smtClean="0">
                <a:solidFill>
                  <a:srgbClr val="FF0000"/>
                </a:solidFill>
              </a:rPr>
              <a:t>with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  <a:r>
              <a:rPr lang="fr-FR" sz="1200" dirty="0" err="1" smtClean="0">
                <a:solidFill>
                  <a:srgbClr val="FF0000"/>
                </a:solidFill>
              </a:rPr>
              <a:t>only</a:t>
            </a:r>
            <a:r>
              <a:rPr lang="fr-FR" sz="1200" dirty="0" smtClean="0">
                <a:solidFill>
                  <a:srgbClr val="FF0000"/>
                </a:solidFill>
              </a:rPr>
              <a:t> NSAND=0)</a:t>
            </a:r>
          </a:p>
          <a:p>
            <a:r>
              <a:rPr lang="fr-FR" sz="1200" i="1" dirty="0">
                <a:solidFill>
                  <a:srgbClr val="FF0000"/>
                </a:solidFill>
              </a:rPr>
              <a:t> </a:t>
            </a:r>
            <a:r>
              <a:rPr lang="fr-FR" sz="1200" i="1" dirty="0" smtClean="0">
                <a:solidFill>
                  <a:srgbClr val="FF0000"/>
                </a:solidFill>
              </a:rPr>
              <a:t> </a:t>
            </a:r>
            <a:r>
              <a:rPr lang="fr-FR" sz="800" i="1" dirty="0" smtClean="0"/>
              <a:t>(</a:t>
            </a:r>
            <a:r>
              <a:rPr lang="fr-FR" sz="800" i="1" dirty="0"/>
              <a:t>R.WALTHER + J. </a:t>
            </a:r>
            <a:r>
              <a:rPr lang="fr-FR" sz="800" i="1" dirty="0" smtClean="0"/>
              <a:t>FONTAINE)</a:t>
            </a: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800" i="1" dirty="0"/>
              <a:t>(R.WALTHER + J. FONTAINE) </a:t>
            </a:r>
            <a:endParaRPr lang="fr-FR" sz="8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/>
          </a:p>
          <a:p>
            <a:r>
              <a:rPr lang="fr-FR" sz="1200" dirty="0" err="1" smtClean="0"/>
              <a:t>Endif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err="1" smtClean="0"/>
              <a:t>BILAN_SISYPHE.f</a:t>
            </a:r>
            <a:endParaRPr lang="fr-FR" sz="1200" dirty="0" smtClean="0"/>
          </a:p>
          <a:p>
            <a:r>
              <a:rPr lang="fr-FR" sz="1200" dirty="0" err="1" smtClean="0"/>
              <a:t>FLUSEC_SISYPHE.f</a:t>
            </a:r>
            <a:endParaRPr lang="fr-FR" sz="1200" dirty="0" smtClean="0"/>
          </a:p>
          <a:p>
            <a:r>
              <a:rPr lang="fr-FR" sz="1200" dirty="0" smtClean="0"/>
              <a:t>….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179512" y="286970"/>
            <a:ext cx="0" cy="6453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4207720" y="18490"/>
            <a:ext cx="2524520" cy="6617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 smtClean="0"/>
          </a:p>
          <a:p>
            <a:endParaRPr lang="fr-FR" sz="1200" dirty="0"/>
          </a:p>
          <a:p>
            <a:r>
              <a:rPr lang="fr-FR" sz="1200" strike="sngStrike" dirty="0" err="1" smtClean="0"/>
              <a:t>SUSPENSION_DISPERSION.f</a:t>
            </a:r>
            <a:endParaRPr lang="fr-FR" sz="1200" strike="sngStrike" dirty="0" smtClean="0"/>
          </a:p>
          <a:p>
            <a:endParaRPr lang="fr-FR" sz="1200" dirty="0"/>
          </a:p>
          <a:p>
            <a:endParaRPr lang="fr-FR" sz="1200" dirty="0" smtClean="0"/>
          </a:p>
          <a:p>
            <a:r>
              <a:rPr lang="fr-FR" sz="1200" strike="sngStrike" dirty="0" err="1" smtClean="0"/>
              <a:t>SUPENSION_COMPUTATION.f</a:t>
            </a:r>
            <a:endParaRPr lang="fr-FR" sz="1200" strike="sngStrike" dirty="0" smtClean="0"/>
          </a:p>
          <a:p>
            <a:endParaRPr lang="fr-FR" sz="1200" strike="sngStrike" dirty="0"/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SUSPENSION_ERODE.f</a:t>
            </a:r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800" i="1" dirty="0"/>
              <a:t>(R.WALTHER + J. FONTAINE) </a:t>
            </a:r>
            <a:endParaRPr lang="fr-FR" sz="8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/>
          </a:p>
          <a:p>
            <a:r>
              <a:rPr lang="fr-FR" sz="1200" dirty="0" smtClean="0"/>
              <a:t>If (3D)THEN</a:t>
            </a: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SEND TO TELEMAC3D (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FLUER + FLUDPT)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800" dirty="0" smtClean="0"/>
              <a:t>   </a:t>
            </a:r>
            <a:r>
              <a:rPr lang="fr-FR" sz="1000" dirty="0" smtClean="0">
                <a:solidFill>
                  <a:schemeClr val="accent3">
                    <a:lumMod val="75000"/>
                  </a:schemeClr>
                </a:solidFill>
              </a:rPr>
              <a:t>**FLUDPT: </a:t>
            </a:r>
            <a:r>
              <a:rPr lang="fr-FR" sz="1000" u="sng" dirty="0" smtClean="0">
                <a:solidFill>
                  <a:schemeClr val="accent3">
                    <a:lumMod val="75000"/>
                  </a:schemeClr>
                </a:solidFill>
              </a:rPr>
              <a:t>CONDITIONS LIMITES</a:t>
            </a:r>
            <a:endParaRPr lang="fr-FR" sz="1000" u="sng" dirty="0" smtClean="0"/>
          </a:p>
          <a:p>
            <a:r>
              <a:rPr lang="fr-FR" sz="800" dirty="0" smtClean="0"/>
              <a:t>(?+?)</a:t>
            </a:r>
            <a:endParaRPr lang="fr-FR" sz="800" dirty="0"/>
          </a:p>
          <a:p>
            <a:endParaRPr lang="fr-FR" sz="1200" dirty="0" smtClean="0"/>
          </a:p>
          <a:p>
            <a:r>
              <a:rPr lang="fr-FR" sz="1200" dirty="0" smtClean="0"/>
              <a:t>ELSE</a:t>
            </a: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SEND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TO 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TELEMAC2D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FLUER + FLUDPT)</a:t>
            </a:r>
          </a:p>
          <a:p>
            <a:r>
              <a:rPr lang="fr-FR" sz="1000" smtClean="0">
                <a:solidFill>
                  <a:schemeClr val="accent3">
                    <a:lumMod val="75000"/>
                  </a:schemeClr>
                </a:solidFill>
              </a:rPr>
              <a:t>  **FLUDPT</a:t>
            </a:r>
            <a:r>
              <a:rPr lang="fr-FR" sz="1000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fr-FR" sz="1000" u="sng" dirty="0" smtClean="0">
                <a:solidFill>
                  <a:schemeClr val="accent3">
                    <a:lumMod val="75000"/>
                  </a:schemeClr>
                </a:solidFill>
              </a:rPr>
              <a:t>TERMES SOURCES</a:t>
            </a:r>
            <a:endParaRPr lang="fr-FR" sz="1000" u="sng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rgbClr val="FF0000"/>
                </a:solidFill>
              </a:rPr>
              <a:t>         .OR. (for </a:t>
            </a:r>
            <a:r>
              <a:rPr lang="fr-FR" sz="1200" dirty="0" err="1" smtClean="0">
                <a:solidFill>
                  <a:srgbClr val="FF0000"/>
                </a:solidFill>
              </a:rPr>
              <a:t>this</a:t>
            </a:r>
            <a:r>
              <a:rPr lang="fr-FR" sz="1200" dirty="0" smtClean="0">
                <a:solidFill>
                  <a:srgbClr val="FF0000"/>
                </a:solidFill>
              </a:rPr>
              <a:t> time)</a:t>
            </a:r>
          </a:p>
          <a:p>
            <a:r>
              <a:rPr lang="fr-FR" sz="1200" dirty="0" smtClean="0">
                <a:solidFill>
                  <a:srgbClr val="FF0000"/>
                </a:solidFill>
              </a:rPr>
              <a:t>  </a:t>
            </a:r>
            <a:r>
              <a:rPr lang="fr-FR" sz="1200" dirty="0" err="1" smtClean="0">
                <a:solidFill>
                  <a:srgbClr val="FF0000"/>
                </a:solidFill>
              </a:rPr>
              <a:t>SUPENSION_COMPUTATION.f</a:t>
            </a:r>
            <a:endParaRPr lang="fr-FR" sz="1200" dirty="0">
              <a:solidFill>
                <a:srgbClr val="FF0000"/>
              </a:solidFill>
            </a:endParaRPr>
          </a:p>
          <a:p>
            <a:r>
              <a:rPr lang="fr-FR" sz="800" dirty="0" smtClean="0"/>
              <a:t>(?+?)</a:t>
            </a:r>
          </a:p>
          <a:p>
            <a:r>
              <a:rPr lang="fr-FR" sz="1200" dirty="0" smtClean="0"/>
              <a:t>ENDIF</a:t>
            </a:r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RECEIVE FROM TELEMAC2D/3D (FLUDEP) </a:t>
            </a:r>
          </a:p>
          <a:p>
            <a:r>
              <a:rPr lang="fr-FR" sz="800" dirty="0"/>
              <a:t>(?+?)</a:t>
            </a:r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SUSPENSION_DEPOSIT.f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800" i="1" dirty="0"/>
              <a:t>(R.WALTHER + J. FONTAINE) </a:t>
            </a:r>
            <a:endParaRPr lang="fr-FR" sz="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err="1" smtClean="0">
                <a:solidFill>
                  <a:srgbClr val="FF0000"/>
                </a:solidFill>
              </a:rPr>
              <a:t>SUSPENSION_LISTING.f</a:t>
            </a:r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800" dirty="0" smtClean="0"/>
              <a:t>(?+?) check compatibility</a:t>
            </a:r>
            <a:endParaRPr lang="fr-FR" sz="800" dirty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SUSPENSION_BILAN.f</a:t>
            </a:r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800" dirty="0" smtClean="0"/>
              <a:t>(?+?)</a:t>
            </a:r>
            <a:r>
              <a:rPr lang="fr-FR" sz="800" dirty="0"/>
              <a:t> check </a:t>
            </a:r>
            <a:r>
              <a:rPr lang="fr-FR" sz="800" dirty="0" smtClean="0"/>
              <a:t>compatibility</a:t>
            </a:r>
            <a:endParaRPr lang="fr-FR" sz="800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160240" y="877162"/>
            <a:ext cx="140364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126328" y="1617767"/>
            <a:ext cx="677920" cy="55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838654" y="1484784"/>
            <a:ext cx="226241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SUSPENSION_COMPUTE_CAE.f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800" i="1" dirty="0"/>
              <a:t>(R.WALTHER + J. FONTAINE) </a:t>
            </a:r>
            <a:endParaRPr lang="fr-FR" sz="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6444208" y="2276872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846087" y="2060848"/>
            <a:ext cx="226241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TELEMAC3D.f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tracers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convection</a:t>
            </a:r>
          </a:p>
          <a:p>
            <a:r>
              <a:rPr lang="fr-FR" sz="800" dirty="0" smtClean="0"/>
              <a:t>(R.KOPMANN + T.BENSON) </a:t>
            </a:r>
            <a:endParaRPr lang="fr-FR" sz="8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846089" y="2564904"/>
            <a:ext cx="2262415" cy="2492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strike="sngStrike" dirty="0" err="1" smtClean="0"/>
              <a:t>SUSPENSION_CONV.f</a:t>
            </a:r>
            <a:endParaRPr lang="fr-FR" sz="1200" strike="sngStrike" dirty="0" smtClean="0"/>
          </a:p>
          <a:p>
            <a:r>
              <a:rPr lang="fr-FR" sz="1200" strike="sngStrike" dirty="0" err="1" smtClean="0"/>
              <a:t>SUSPENSION_EROSION.f</a:t>
            </a:r>
            <a:endParaRPr lang="fr-FR" sz="1200" strike="sngStrike" dirty="0" smtClean="0"/>
          </a:p>
          <a:p>
            <a:r>
              <a:rPr lang="fr-FR" sz="1200" strike="sngStrike" dirty="0" err="1" smtClean="0"/>
              <a:t>SUSPENSION_EROSION_COH.f</a:t>
            </a:r>
            <a:endParaRPr lang="fr-FR" sz="1200" strike="sngStrike" dirty="0" smtClean="0"/>
          </a:p>
          <a:p>
            <a:r>
              <a:rPr lang="fr-FR" sz="1200" strike="sngStrike" dirty="0" err="1" smtClean="0"/>
              <a:t>SUSPENSION_FLUX_MIXTE.f</a:t>
            </a:r>
            <a:endParaRPr lang="fr-FR" sz="1200" strike="sngStrike" dirty="0" smtClean="0"/>
          </a:p>
          <a:p>
            <a:r>
              <a:rPr lang="fr-FR" sz="1200" strike="sngStrike" dirty="0" err="1" smtClean="0"/>
              <a:t>SUSPENSION_DEPOT.f</a:t>
            </a:r>
            <a:endParaRPr lang="fr-FR" sz="1200" strike="sngStrike" dirty="0" smtClean="0"/>
          </a:p>
          <a:p>
            <a:r>
              <a:rPr lang="fr-FR" sz="1200" dirty="0" err="1" smtClean="0"/>
              <a:t>DIFFIN.f</a:t>
            </a:r>
            <a:endParaRPr lang="fr-FR" sz="1200" dirty="0" smtClean="0"/>
          </a:p>
          <a:p>
            <a:r>
              <a:rPr lang="fr-FR" sz="1200" dirty="0" err="1" smtClean="0"/>
              <a:t>CHARRAC.f</a:t>
            </a:r>
            <a:endParaRPr lang="fr-FR" sz="1200" dirty="0" smtClean="0"/>
          </a:p>
          <a:p>
            <a:r>
              <a:rPr lang="fr-FR" sz="1200" dirty="0" err="1" smtClean="0"/>
              <a:t>CVDFTR.f</a:t>
            </a:r>
            <a:endParaRPr lang="fr-FR" sz="1200" dirty="0" smtClean="0"/>
          </a:p>
          <a:p>
            <a:r>
              <a:rPr lang="fr-FR" sz="1200" dirty="0" smtClean="0">
                <a:solidFill>
                  <a:srgbClr val="FF0000"/>
                </a:solidFill>
              </a:rPr>
              <a:t>+ CALCUL DE FLUDEP</a:t>
            </a:r>
          </a:p>
          <a:p>
            <a:r>
              <a:rPr lang="fr-FR" sz="1200" strike="sngStrike" dirty="0" err="1" smtClean="0"/>
              <a:t>SUSPENSION_EVOL.f</a:t>
            </a:r>
            <a:endParaRPr lang="fr-FR" sz="1200" strike="sngStrike" dirty="0" smtClean="0"/>
          </a:p>
          <a:p>
            <a:r>
              <a:rPr lang="fr-FR" sz="1200" dirty="0" err="1" smtClean="0"/>
              <a:t>SUSPENSION_LISTING.f</a:t>
            </a:r>
            <a:endParaRPr lang="fr-FR" sz="1200" dirty="0" smtClean="0"/>
          </a:p>
          <a:p>
            <a:r>
              <a:rPr lang="fr-FR" sz="1200" strike="sngStrike" dirty="0" err="1" smtClean="0"/>
              <a:t>SUSPENSION_BILAN_COH.f</a:t>
            </a:r>
            <a:endParaRPr lang="fr-FR" sz="1200" strike="sngStrike" dirty="0" smtClean="0"/>
          </a:p>
          <a:p>
            <a:r>
              <a:rPr lang="fr-FR" sz="1200" dirty="0" err="1" smtClean="0"/>
              <a:t>SUSPENSION_BILAN.f</a:t>
            </a:r>
            <a:endParaRPr lang="fr-FR" sz="1200" dirty="0" smtClean="0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6337794" y="3513638"/>
            <a:ext cx="46645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32" idx="1"/>
          </p:cNvCxnSpPr>
          <p:nvPr/>
        </p:nvCxnSpPr>
        <p:spPr>
          <a:xfrm flipH="1">
            <a:off x="6337794" y="5357247"/>
            <a:ext cx="50085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838652" y="5157192"/>
            <a:ext cx="226241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TELEMAC3D.f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tracers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convection</a:t>
            </a:r>
          </a:p>
          <a:p>
            <a:r>
              <a:rPr lang="fr-FR" sz="800" dirty="0" smtClean="0"/>
              <a:t>(R.KOPMANN + T.BENSON) 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893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6965"/>
            <a:ext cx="7772400" cy="809747"/>
          </a:xfrm>
        </p:spPr>
        <p:txBody>
          <a:bodyPr>
            <a:normAutofit/>
          </a:bodyPr>
          <a:lstStyle/>
          <a:p>
            <a:r>
              <a:rPr lang="fr-FR" sz="2400" dirty="0" smtClean="0"/>
              <a:t>Fichier des paramètres sol</a:t>
            </a:r>
            <a:endParaRPr lang="fr-FR" sz="2400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09883" y="692696"/>
            <a:ext cx="8928992" cy="5832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dirty="0" smtClean="0">
                <a:solidFill>
                  <a:schemeClr val="accent3"/>
                </a:solidFill>
              </a:rPr>
              <a:t>BED MODEL=                    / BED_MODEL</a:t>
            </a:r>
          </a:p>
          <a:p>
            <a:pPr algn="l"/>
            <a:r>
              <a:rPr lang="fr-FR" sz="1800" dirty="0" smtClean="0">
                <a:solidFill>
                  <a:schemeClr val="accent3"/>
                </a:solidFill>
              </a:rPr>
              <a:t>1. Simple </a:t>
            </a:r>
            <a:r>
              <a:rPr lang="fr-FR" sz="1800" dirty="0" err="1" smtClean="0">
                <a:solidFill>
                  <a:schemeClr val="accent3"/>
                </a:solidFill>
              </a:rPr>
              <a:t>multilayer</a:t>
            </a:r>
            <a:endParaRPr lang="fr-FR" sz="1800" dirty="0" smtClean="0">
              <a:solidFill>
                <a:schemeClr val="accent3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NUMBER </a:t>
            </a:r>
            <a:r>
              <a:rPr lang="en-US" sz="1800" dirty="0">
                <a:solidFill>
                  <a:schemeClr val="tx1"/>
                </a:solidFill>
              </a:rPr>
              <a:t>OF BED LOAD MODEL LAYERS</a:t>
            </a:r>
            <a:r>
              <a:rPr lang="fr-FR" sz="1800" dirty="0">
                <a:solidFill>
                  <a:schemeClr val="tx1"/>
                </a:solidFill>
              </a:rPr>
              <a:t>=          /</a:t>
            </a:r>
            <a:r>
              <a:rPr lang="fr-FR" sz="1800" dirty="0" smtClean="0">
                <a:solidFill>
                  <a:schemeClr val="tx1"/>
                </a:solidFill>
              </a:rPr>
              <a:t>NOMBLAY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MUD </a:t>
            </a:r>
            <a:r>
              <a:rPr lang="en-US" sz="1800" dirty="0">
                <a:solidFill>
                  <a:schemeClr val="tx1"/>
                </a:solidFill>
              </a:rPr>
              <a:t>CONCENTRATION PER LAYER  :  </a:t>
            </a:r>
            <a:r>
              <a:rPr lang="en-US" sz="1800" dirty="0" err="1" smtClean="0">
                <a:solidFill>
                  <a:schemeClr val="tx1"/>
                </a:solidFill>
              </a:rPr>
              <a:t>x;x;x</a:t>
            </a:r>
            <a:r>
              <a:rPr lang="en-US" sz="1800" dirty="0" smtClean="0">
                <a:solidFill>
                  <a:schemeClr val="tx1"/>
                </a:solidFill>
              </a:rPr>
              <a:t>              </a:t>
            </a:r>
            <a:r>
              <a:rPr lang="en-US" sz="1800" dirty="0">
                <a:solidFill>
                  <a:schemeClr val="tx1"/>
                </a:solidFill>
              </a:rPr>
              <a:t>/ CONC_VASE (NOMBLAY</a:t>
            </a:r>
            <a:r>
              <a:rPr lang="en-US" sz="1800" dirty="0"/>
              <a:t>)</a:t>
            </a:r>
          </a:p>
          <a:p>
            <a:pPr algn="l"/>
            <a:r>
              <a:rPr lang="en-US" sz="18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>
                <a:solidFill>
                  <a:schemeClr val="tx1"/>
                </a:solidFill>
              </a:rPr>
              <a:t>CRITICAL EROSION SHEAR STRESS OF THE MUD</a:t>
            </a:r>
            <a:r>
              <a:rPr lang="fr-FR" sz="1800" dirty="0">
                <a:solidFill>
                  <a:schemeClr val="tx1"/>
                </a:solidFill>
              </a:rPr>
              <a:t>= x; x; x </a:t>
            </a:r>
            <a:r>
              <a:rPr lang="fr-FR" sz="1800" strike="sngStrike" dirty="0" smtClean="0">
                <a:solidFill>
                  <a:schemeClr val="tx1"/>
                </a:solidFill>
              </a:rPr>
              <a:t>/ </a:t>
            </a:r>
            <a:r>
              <a:rPr lang="fr-FR" sz="1800" dirty="0" smtClean="0">
                <a:solidFill>
                  <a:schemeClr val="tx1"/>
                </a:solidFill>
              </a:rPr>
              <a:t>TOC_MUD </a:t>
            </a:r>
            <a:r>
              <a:rPr lang="fr-FR" sz="1800" dirty="0">
                <a:solidFill>
                  <a:schemeClr val="tx1"/>
                </a:solidFill>
              </a:rPr>
              <a:t>(</a:t>
            </a:r>
            <a:r>
              <a:rPr lang="fr-FR" sz="1800" dirty="0" smtClean="0">
                <a:solidFill>
                  <a:schemeClr val="tx1"/>
                </a:solidFill>
              </a:rPr>
              <a:t>NOMBLAY)  on rempli après TOCE_VASE pour l’ancien modèle dans </a:t>
            </a:r>
            <a:r>
              <a:rPr lang="fr-FR" sz="1800" dirty="0" err="1" smtClean="0">
                <a:solidFill>
                  <a:schemeClr val="tx1"/>
                </a:solidFill>
              </a:rPr>
              <a:t>lecdon</a:t>
            </a:r>
            <a:r>
              <a:rPr lang="fr-FR" sz="1800" dirty="0" smtClean="0">
                <a:solidFill>
                  <a:schemeClr val="tx1"/>
                </a:solidFill>
              </a:rPr>
              <a:t> et TOCE_MUD(NOMBLAY,NPOIN2) dans </a:t>
            </a:r>
            <a:r>
              <a:rPr lang="fr-FR" sz="1800" dirty="0" err="1" smtClean="0">
                <a:solidFill>
                  <a:schemeClr val="tx1"/>
                </a:solidFill>
              </a:rPr>
              <a:t>ini_sediment.f</a:t>
            </a:r>
            <a:r>
              <a:rPr lang="fr-FR" sz="1800" dirty="0" smtClean="0">
                <a:solidFill>
                  <a:schemeClr val="tx1"/>
                </a:solidFill>
              </a:rPr>
              <a:t> pour nouveau </a:t>
            </a:r>
            <a:r>
              <a:rPr lang="fr-FR" sz="1800" dirty="0" err="1" smtClean="0">
                <a:solidFill>
                  <a:schemeClr val="tx1"/>
                </a:solidFill>
              </a:rPr>
              <a:t>modele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/>
            <a:r>
              <a:rPr lang="fr-FR" sz="1800" dirty="0" smtClean="0">
                <a:solidFill>
                  <a:schemeClr val="accent3"/>
                </a:solidFill>
              </a:rPr>
              <a:t>2. </a:t>
            </a:r>
            <a:r>
              <a:rPr lang="fr-FR" sz="1800" dirty="0" err="1" smtClean="0">
                <a:solidFill>
                  <a:schemeClr val="accent3"/>
                </a:solidFill>
              </a:rPr>
              <a:t>Multilayer</a:t>
            </a:r>
            <a:r>
              <a:rPr lang="fr-FR" sz="1800" dirty="0" smtClean="0">
                <a:solidFill>
                  <a:schemeClr val="accent3"/>
                </a:solidFill>
              </a:rPr>
              <a:t> </a:t>
            </a:r>
            <a:r>
              <a:rPr lang="fr-FR" sz="1800" dirty="0" err="1" smtClean="0">
                <a:solidFill>
                  <a:schemeClr val="accent3"/>
                </a:solidFill>
              </a:rPr>
              <a:t>with</a:t>
            </a:r>
            <a:r>
              <a:rPr lang="fr-FR" sz="1800" dirty="0" smtClean="0">
                <a:solidFill>
                  <a:schemeClr val="accent3"/>
                </a:solidFill>
              </a:rPr>
              <a:t>  consolidation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MASS </a:t>
            </a:r>
            <a:r>
              <a:rPr lang="en-US" sz="1800" dirty="0">
                <a:solidFill>
                  <a:schemeClr val="tx1"/>
                </a:solidFill>
              </a:rPr>
              <a:t>TRANSFER PER LAYER                               /TRANS_MASS (NOMBLAY)</a:t>
            </a:r>
            <a:endParaRPr lang="fr-FR" sz="1800" dirty="0">
              <a:solidFill>
                <a:schemeClr val="tx1"/>
              </a:solidFill>
            </a:endParaRPr>
          </a:p>
          <a:p>
            <a:pPr algn="l"/>
            <a:r>
              <a:rPr lang="fr-FR" sz="1800" dirty="0" smtClean="0">
                <a:solidFill>
                  <a:schemeClr val="accent3"/>
                </a:solidFill>
              </a:rPr>
              <a:t>3. </a:t>
            </a:r>
            <a:r>
              <a:rPr lang="fr-FR" sz="1800" dirty="0" err="1" smtClean="0">
                <a:solidFill>
                  <a:schemeClr val="accent3"/>
                </a:solidFill>
              </a:rPr>
              <a:t>Multiilayer</a:t>
            </a:r>
            <a:r>
              <a:rPr lang="fr-FR" sz="1800" dirty="0" smtClean="0">
                <a:solidFill>
                  <a:schemeClr val="accent3"/>
                </a:solidFill>
              </a:rPr>
              <a:t> </a:t>
            </a:r>
            <a:r>
              <a:rPr lang="fr-FR" sz="1800" dirty="0" err="1" smtClean="0">
                <a:solidFill>
                  <a:schemeClr val="accent3"/>
                </a:solidFill>
              </a:rPr>
              <a:t>with</a:t>
            </a:r>
            <a:r>
              <a:rPr lang="fr-FR" sz="1800" dirty="0" smtClean="0">
                <a:solidFill>
                  <a:schemeClr val="accent3"/>
                </a:solidFill>
              </a:rPr>
              <a:t> </a:t>
            </a:r>
            <a:r>
              <a:rPr lang="fr-FR" sz="1800" dirty="0" err="1" smtClean="0">
                <a:solidFill>
                  <a:schemeClr val="accent3"/>
                </a:solidFill>
              </a:rPr>
              <a:t>activ</a:t>
            </a:r>
            <a:r>
              <a:rPr lang="fr-FR" sz="1800" dirty="0" smtClean="0">
                <a:solidFill>
                  <a:schemeClr val="accent3"/>
                </a:solidFill>
              </a:rPr>
              <a:t> layer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strike="sngStrike" dirty="0" smtClean="0">
                <a:solidFill>
                  <a:schemeClr val="tx1"/>
                </a:solidFill>
              </a:rPr>
              <a:t>ACTIVE </a:t>
            </a:r>
            <a:r>
              <a:rPr lang="fr-FR" sz="1800" strike="sngStrike" dirty="0">
                <a:solidFill>
                  <a:schemeClr val="tx1"/>
                </a:solidFill>
              </a:rPr>
              <a:t>LAYER THICKNESS                         /</a:t>
            </a:r>
            <a:r>
              <a:rPr lang="fr-FR" sz="1800" strike="sngStrike" dirty="0" smtClean="0">
                <a:solidFill>
                  <a:schemeClr val="tx1"/>
                </a:solidFill>
              </a:rPr>
              <a:t>ELAY0          directement dans BED_MODEL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dirty="0" smtClean="0">
                <a:solidFill>
                  <a:schemeClr val="tx1"/>
                </a:solidFill>
              </a:rPr>
              <a:t>CONSTANT </a:t>
            </a:r>
            <a:r>
              <a:rPr lang="fr-FR" sz="1800" dirty="0">
                <a:solidFill>
                  <a:schemeClr val="tx1"/>
                </a:solidFill>
              </a:rPr>
              <a:t>ACTIVE LAYER THICKNESS    / </a:t>
            </a:r>
            <a:r>
              <a:rPr lang="fr-FR" sz="1800" dirty="0" smtClean="0">
                <a:solidFill>
                  <a:schemeClr val="tx1"/>
                </a:solidFill>
              </a:rPr>
              <a:t>CONST_ALAYER</a:t>
            </a:r>
          </a:p>
          <a:p>
            <a:pPr algn="l"/>
            <a:r>
              <a:rPr lang="fr-FR" sz="1800" dirty="0" smtClean="0">
                <a:solidFill>
                  <a:schemeClr val="accent3"/>
                </a:solidFill>
              </a:rPr>
              <a:t>4. </a:t>
            </a:r>
            <a:r>
              <a:rPr lang="fr-FR" sz="1800" dirty="0" err="1" smtClean="0">
                <a:solidFill>
                  <a:schemeClr val="accent3"/>
                </a:solidFill>
              </a:rPr>
              <a:t>Multilayer</a:t>
            </a:r>
            <a:r>
              <a:rPr lang="fr-FR" sz="1800" dirty="0" smtClean="0">
                <a:solidFill>
                  <a:schemeClr val="accent3"/>
                </a:solidFill>
              </a:rPr>
              <a:t> </a:t>
            </a:r>
            <a:r>
              <a:rPr lang="fr-FR" sz="1800" dirty="0" err="1">
                <a:solidFill>
                  <a:schemeClr val="accent3"/>
                </a:solidFill>
              </a:rPr>
              <a:t>with</a:t>
            </a:r>
            <a:r>
              <a:rPr lang="fr-FR" sz="1800" dirty="0">
                <a:solidFill>
                  <a:schemeClr val="accent3"/>
                </a:solidFill>
              </a:rPr>
              <a:t>  </a:t>
            </a:r>
            <a:r>
              <a:rPr lang="fr-FR" sz="1800" dirty="0" smtClean="0">
                <a:solidFill>
                  <a:schemeClr val="accent3"/>
                </a:solidFill>
              </a:rPr>
              <a:t>consolidation </a:t>
            </a:r>
            <a:r>
              <a:rPr lang="fr-FR" sz="1800" dirty="0" err="1" smtClean="0">
                <a:solidFill>
                  <a:schemeClr val="accent3"/>
                </a:solidFill>
              </a:rPr>
              <a:t>based</a:t>
            </a:r>
            <a:r>
              <a:rPr lang="fr-FR" sz="1800" dirty="0" smtClean="0">
                <a:solidFill>
                  <a:schemeClr val="accent3"/>
                </a:solidFill>
              </a:rPr>
              <a:t> on Gibson </a:t>
            </a:r>
            <a:r>
              <a:rPr lang="fr-FR" sz="1800" dirty="0" err="1" smtClean="0">
                <a:solidFill>
                  <a:schemeClr val="accent3"/>
                </a:solidFill>
              </a:rPr>
              <a:t>theory</a:t>
            </a:r>
            <a:endParaRPr lang="fr-FR" sz="1800" dirty="0" smtClean="0">
              <a:solidFill>
                <a:schemeClr val="accent3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GEL CONCENTRATION                            /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CONC_GEL</a:t>
            </a:r>
            <a:endParaRPr lang="fr-FR" sz="1800" dirty="0">
              <a:solidFill>
                <a:schemeClr val="tx1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MAXIMUM CONCENTRATION                         /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CONC_MAX </a:t>
            </a:r>
            <a:endParaRPr lang="fr-FR" sz="1800" dirty="0">
              <a:solidFill>
                <a:schemeClr val="tx1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PERMEABILITY COEFFICIENT                     /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COEF_N</a:t>
            </a:r>
          </a:p>
          <a:p>
            <a:pPr algn="l"/>
            <a:endParaRPr lang="fr-FR" sz="1800" dirty="0"/>
          </a:p>
          <a:p>
            <a:pPr algn="l"/>
            <a:endParaRPr lang="fr-FR" sz="1800" dirty="0" smtClean="0">
              <a:solidFill>
                <a:schemeClr val="accent3"/>
              </a:solidFill>
            </a:endParaRPr>
          </a:p>
          <a:p>
            <a:pPr algn="l"/>
            <a:endParaRPr lang="fr-FR" sz="1800" dirty="0" smtClean="0"/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INITIAL </a:t>
            </a:r>
            <a:r>
              <a:rPr lang="en-US" sz="1800" dirty="0">
                <a:solidFill>
                  <a:schemeClr val="tx1"/>
                </a:solidFill>
              </a:rPr>
              <a:t>FRACTION FOR PARTICULAR SIZE CLASS               /AVA0(NSICLA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strike="sngStrike" dirty="0" smtClean="0">
                <a:solidFill>
                  <a:schemeClr val="tx1"/>
                </a:solidFill>
              </a:rPr>
              <a:t>CONCENTRATION </a:t>
            </a:r>
            <a:r>
              <a:rPr lang="fr-FR" sz="1800" strike="sngStrike" dirty="0">
                <a:solidFill>
                  <a:schemeClr val="tx1"/>
                </a:solidFill>
              </a:rPr>
              <a:t>VOLUMIQUE DU LIT COHESIF              /CSF\_VASE</a:t>
            </a:r>
          </a:p>
          <a:p>
            <a:pPr algn="l"/>
            <a:endParaRPr lang="fr-FR" sz="1800" dirty="0" smtClean="0"/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strike="dblStrike" dirty="0" smtClean="0">
                <a:solidFill>
                  <a:schemeClr val="tx1"/>
                </a:solidFill>
              </a:rPr>
              <a:t>GRAIN-FEEDING</a:t>
            </a:r>
          </a:p>
          <a:p>
            <a:pPr algn="l"/>
            <a:r>
              <a:rPr lang="fr-FR" sz="1800" dirty="0">
                <a:solidFill>
                  <a:schemeClr val="tx1"/>
                </a:solidFill>
              </a:rPr>
              <a:t>SEDIMENT SLIDE                                         /</a:t>
            </a:r>
            <a:r>
              <a:rPr lang="fr-FR" sz="1800" dirty="0" smtClean="0">
                <a:solidFill>
                  <a:schemeClr val="tx1"/>
                </a:solidFill>
              </a:rPr>
              <a:t>SLIDE                      -&gt; </a:t>
            </a:r>
            <a:r>
              <a:rPr lang="fr-FR" sz="1800" dirty="0" err="1" smtClean="0">
                <a:solidFill>
                  <a:schemeClr val="tx1"/>
                </a:solidFill>
              </a:rPr>
              <a:t>verifier</a:t>
            </a:r>
            <a:r>
              <a:rPr lang="fr-FR" sz="1800" dirty="0" smtClean="0">
                <a:solidFill>
                  <a:schemeClr val="tx1"/>
                </a:solidFill>
              </a:rPr>
              <a:t> avec nouveau </a:t>
            </a:r>
            <a:r>
              <a:rPr lang="fr-FR" sz="1800" dirty="0" err="1" smtClean="0">
                <a:solidFill>
                  <a:schemeClr val="tx1"/>
                </a:solidFill>
              </a:rPr>
              <a:t>modele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strike="sngStrike" dirty="0" smtClean="0">
                <a:solidFill>
                  <a:schemeClr val="tx1"/>
                </a:solidFill>
              </a:rPr>
              <a:t>CONSOLIDATION MODEL                         /ITASS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strike="sngStrike" dirty="0" smtClean="0">
                <a:solidFill>
                  <a:schemeClr val="tx1"/>
                </a:solidFill>
              </a:rPr>
              <a:t>NUMBER </a:t>
            </a:r>
            <a:r>
              <a:rPr lang="en-US" sz="1800" strike="sngStrike" dirty="0">
                <a:solidFill>
                  <a:schemeClr val="tx1"/>
                </a:solidFill>
              </a:rPr>
              <a:t>OF LAYERS OF THE CONSOLIDATION </a:t>
            </a:r>
            <a:r>
              <a:rPr lang="en-US" sz="1800" strike="sngStrike" dirty="0" smtClean="0">
                <a:solidFill>
                  <a:schemeClr val="tx1"/>
                </a:solidFill>
              </a:rPr>
              <a:t>MODEL /NCOUCH_TASS</a:t>
            </a:r>
          </a:p>
          <a:p>
            <a:pPr algn="l"/>
            <a:endParaRPr lang="fr-FR" sz="1600" strike="sngStrik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9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54759" y="116632"/>
            <a:ext cx="849694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/>
              <a:t>Nouvelles </a:t>
            </a:r>
            <a:r>
              <a:rPr lang="fr-FR" sz="2400" dirty="0" err="1" smtClean="0"/>
              <a:t>subroutines</a:t>
            </a:r>
            <a:endParaRPr lang="fr-FR" sz="2400" dirty="0" smtClean="0"/>
          </a:p>
          <a:p>
            <a:endParaRPr lang="fr-FR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179512" y="620688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Suspension_deposit.f</a:t>
            </a:r>
            <a:endParaRPr lang="fr-FR" dirty="0" smtClean="0"/>
          </a:p>
          <a:p>
            <a:r>
              <a:rPr lang="fr-FR" dirty="0" err="1" smtClean="0"/>
              <a:t>Suspension_erode.f</a:t>
            </a:r>
            <a:endParaRPr lang="fr-FR" dirty="0" smtClean="0"/>
          </a:p>
          <a:p>
            <a:r>
              <a:rPr lang="fr-FR" dirty="0" err="1" smtClean="0"/>
              <a:t>Suspension_computation_cae.f</a:t>
            </a:r>
            <a:endParaRPr lang="fr-FR" dirty="0" smtClean="0"/>
          </a:p>
          <a:p>
            <a:r>
              <a:rPr lang="fr-FR" dirty="0" err="1" smtClean="0"/>
              <a:t>Bed_consolidation_layer.f</a:t>
            </a:r>
            <a:endParaRPr lang="fr-FR" dirty="0" smtClean="0"/>
          </a:p>
          <a:p>
            <a:r>
              <a:rPr lang="fr-FR" dirty="0" err="1" smtClean="0"/>
              <a:t>Bed_update.f</a:t>
            </a:r>
            <a:endParaRPr lang="fr-FR" dirty="0" smtClean="0"/>
          </a:p>
          <a:p>
            <a:r>
              <a:rPr lang="fr-FR" dirty="0" err="1" smtClean="0"/>
              <a:t>Update_activelayer_hirano.f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63857" y="2564904"/>
            <a:ext cx="849694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err="1" smtClean="0"/>
              <a:t>Subroutines</a:t>
            </a:r>
            <a:r>
              <a:rPr lang="fr-FR" sz="2400" dirty="0" smtClean="0"/>
              <a:t> </a:t>
            </a:r>
            <a:r>
              <a:rPr lang="fr-FR" sz="2400" dirty="0" err="1" smtClean="0"/>
              <a:t>modifiees</a:t>
            </a:r>
            <a:r>
              <a:rPr lang="fr-FR" sz="2400" dirty="0" smtClean="0"/>
              <a:t> pour nouveau </a:t>
            </a:r>
            <a:r>
              <a:rPr lang="fr-FR" sz="2400" dirty="0" err="1" smtClean="0"/>
              <a:t>modele</a:t>
            </a:r>
            <a:endParaRPr lang="fr-FR" sz="2400" dirty="0" smtClean="0"/>
          </a:p>
          <a:p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311922" y="3284984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Sisyphe.dico</a:t>
            </a:r>
            <a:endParaRPr lang="fr-FR" dirty="0" smtClean="0"/>
          </a:p>
          <a:p>
            <a:r>
              <a:rPr lang="fr-FR" dirty="0" err="1" smtClean="0"/>
              <a:t>Declaration_sisyphe.f</a:t>
            </a:r>
            <a:endParaRPr lang="fr-FR" dirty="0" smtClean="0"/>
          </a:p>
          <a:p>
            <a:r>
              <a:rPr lang="fr-FR" dirty="0" err="1" smtClean="0"/>
              <a:t>Point_sisyphe.f</a:t>
            </a:r>
            <a:endParaRPr lang="fr-FR" dirty="0" smtClean="0"/>
          </a:p>
          <a:p>
            <a:r>
              <a:rPr lang="fr-FR" dirty="0" err="1" smtClean="0"/>
              <a:t>Lecdon_sisyphe.f</a:t>
            </a:r>
            <a:endParaRPr lang="fr-FR" dirty="0" smtClean="0"/>
          </a:p>
          <a:p>
            <a:r>
              <a:rPr lang="fr-FR" dirty="0" err="1" smtClean="0"/>
              <a:t>Init_sediment.f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637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1600" u="sng" dirty="0" smtClean="0"/>
              <a:t>SUITE LECTURE FICHIER DES PARAMETRES</a:t>
            </a:r>
            <a:r>
              <a:rPr lang="fr-FR" sz="1600" dirty="0" smtClean="0"/>
              <a:t>:</a:t>
            </a:r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CALCULER NSICLA dans </a:t>
            </a:r>
            <a:r>
              <a:rPr lang="fr-FR" sz="1600" dirty="0" err="1" smtClean="0"/>
              <a:t>lecdon.f</a:t>
            </a:r>
            <a:r>
              <a:rPr lang="fr-FR" sz="1600" dirty="0" smtClean="0"/>
              <a:t> pour nouveau modèle -&gt; NSICLA donné par la taille du vecteur</a:t>
            </a:r>
          </a:p>
          <a:p>
            <a:pPr marL="0" indent="0">
              <a:buNone/>
            </a:pPr>
            <a:r>
              <a:rPr lang="fr-FR" sz="1600" dirty="0" smtClean="0"/>
              <a:t>REMPLIR  SEDCO(NSICLA) avec type de SEDIMENT          dans LECDON </a:t>
            </a:r>
          </a:p>
          <a:p>
            <a:pPr marL="0" indent="0">
              <a:buNone/>
            </a:pPr>
            <a:r>
              <a:rPr lang="fr-FR" sz="1600" dirty="0"/>
              <a:t>DEFINIR NSAND ET NMUD  -&gt; tableau de correspondance  dans LECDON 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ISAND </a:t>
            </a:r>
            <a:r>
              <a:rPr lang="fr-FR" sz="1600" dirty="0"/>
              <a:t>=</a:t>
            </a:r>
            <a:r>
              <a:rPr lang="fr-FR" sz="1600" dirty="0" smtClean="0"/>
              <a:t>NUM_ICLA-ISAND(ICLA</a:t>
            </a:r>
            <a:r>
              <a:rPr lang="fr-FR" sz="1600" dirty="0"/>
              <a:t>)      </a:t>
            </a:r>
            <a:r>
              <a:rPr lang="fr-FR" sz="1600" dirty="0" smtClean="0"/>
              <a:t>ICLA=NUM_ISAND-ICLA(ISAND) </a:t>
            </a:r>
            <a:r>
              <a:rPr lang="fr-FR" sz="1600" dirty="0"/>
              <a:t>pour nouveau </a:t>
            </a:r>
            <a:r>
              <a:rPr lang="fr-FR" sz="1600" dirty="0" err="1"/>
              <a:t>modele</a:t>
            </a: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>IMUD </a:t>
            </a:r>
            <a:r>
              <a:rPr lang="fr-FR" sz="1600" dirty="0"/>
              <a:t>=</a:t>
            </a:r>
            <a:r>
              <a:rPr lang="fr-FR" sz="1600" dirty="0" smtClean="0"/>
              <a:t>NUM_ICLA-IMUD(ICLA</a:t>
            </a:r>
            <a:r>
              <a:rPr lang="fr-FR" sz="1600" dirty="0"/>
              <a:t>)        </a:t>
            </a:r>
            <a:r>
              <a:rPr lang="fr-FR" sz="1600" dirty="0" smtClean="0"/>
              <a:t>ICLA=NUM_IMUD-ICLA(IMUD) </a:t>
            </a:r>
            <a:r>
              <a:rPr lang="fr-FR" sz="1600" dirty="0"/>
              <a:t>pour nouveau </a:t>
            </a:r>
            <a:r>
              <a:rPr lang="fr-FR" sz="1600" dirty="0" err="1"/>
              <a:t>modele</a:t>
            </a: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>REMPLIR CHARR  (si au moins 1 </a:t>
            </a:r>
            <a:r>
              <a:rPr lang="fr-FR" sz="1600" dirty="0" err="1" smtClean="0"/>
              <a:t>bedload</a:t>
            </a:r>
            <a:r>
              <a:rPr lang="fr-FR" sz="1600" dirty="0" smtClean="0"/>
              <a:t>) et SUSP (si au moins 1 </a:t>
            </a:r>
            <a:r>
              <a:rPr lang="fr-FR" sz="1600" dirty="0" err="1" smtClean="0"/>
              <a:t>susp</a:t>
            </a:r>
            <a:r>
              <a:rPr lang="fr-FR" sz="1600" dirty="0" smtClean="0"/>
              <a:t>)  dans LECDON pour nouveau </a:t>
            </a:r>
            <a:r>
              <a:rPr lang="fr-FR" sz="1600" dirty="0" err="1" smtClean="0"/>
              <a:t>modele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-&gt; </a:t>
            </a:r>
            <a:r>
              <a:rPr lang="fr-FR" sz="1600" dirty="0" smtClean="0">
                <a:solidFill>
                  <a:srgbClr val="FF0000"/>
                </a:solidFill>
              </a:rPr>
              <a:t>PAS CLAIRE</a:t>
            </a:r>
            <a:endParaRPr lang="fr-FR" sz="1600" dirty="0" smtClean="0"/>
          </a:p>
          <a:p>
            <a:pPr marL="0" indent="0"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X</a:t>
            </a:r>
            <a:r>
              <a:rPr lang="fr-FR" sz="1600" dirty="0" smtClean="0"/>
              <a:t>TOCE_VASE(NOMB_LAY), -&gt; à remplir à partir de TOC_MUD(NOMBLAY) dans </a:t>
            </a:r>
            <a:r>
              <a:rPr lang="fr-FR" sz="1600" dirty="0" err="1" smtClean="0"/>
              <a:t>lecdon</a:t>
            </a:r>
            <a:r>
              <a:rPr lang="fr-FR" sz="1600" dirty="0" smtClean="0"/>
              <a:t> pour ancien </a:t>
            </a:r>
            <a:r>
              <a:rPr lang="fr-FR" sz="1600" dirty="0" err="1" smtClean="0"/>
              <a:t>modele</a:t>
            </a:r>
            <a:endParaRPr lang="fr-FR" sz="1600" dirty="0" smtClean="0"/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r>
              <a:rPr lang="fr-FR" sz="1600" b="1" dirty="0" smtClean="0">
                <a:solidFill>
                  <a:srgbClr val="C00000"/>
                </a:solidFill>
              </a:rPr>
              <a:t>X </a:t>
            </a:r>
            <a:r>
              <a:rPr lang="fr-FR" sz="1600" dirty="0" smtClean="0"/>
              <a:t>XWSAB(IMUD) </a:t>
            </a:r>
            <a:r>
              <a:rPr lang="fr-FR" sz="1600" dirty="0"/>
              <a:t>transforme </a:t>
            </a:r>
            <a:r>
              <a:rPr lang="fr-FR" sz="1600" dirty="0" smtClean="0"/>
              <a:t>XWC </a:t>
            </a:r>
            <a:r>
              <a:rPr lang="fr-FR" sz="1600" dirty="0"/>
              <a:t>(</a:t>
            </a:r>
            <a:r>
              <a:rPr lang="fr-FR" sz="1600" dirty="0" smtClean="0"/>
              <a:t>NUM_MUD-SICLA(IMUD</a:t>
            </a:r>
            <a:r>
              <a:rPr lang="fr-FR" sz="1600" dirty="0"/>
              <a:t>)) </a:t>
            </a:r>
            <a:r>
              <a:rPr lang="fr-FR" sz="1600" dirty="0" smtClean="0"/>
              <a:t> -&gt; </a:t>
            </a:r>
            <a:r>
              <a:rPr lang="fr-FR" sz="1600" dirty="0">
                <a:solidFill>
                  <a:srgbClr val="FF0000"/>
                </a:solidFill>
              </a:rPr>
              <a:t> </a:t>
            </a:r>
            <a:r>
              <a:rPr lang="fr-FR" sz="1600" dirty="0" smtClean="0">
                <a:solidFill>
                  <a:srgbClr val="FF0000"/>
                </a:solidFill>
              </a:rPr>
              <a:t>PAS CLAIRE </a:t>
            </a:r>
            <a:endParaRPr lang="fr-FR" sz="1600" dirty="0" smtClean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dirty="0"/>
              <a:t>TOCE_MUD(ILAYER,IPOIN</a:t>
            </a:r>
            <a:r>
              <a:rPr lang="fr-FR" sz="1600" dirty="0" smtClean="0"/>
              <a:t>)</a:t>
            </a:r>
          </a:p>
          <a:p>
            <a:pPr marL="0" indent="0">
              <a:buNone/>
            </a:pPr>
            <a:r>
              <a:rPr lang="fr-FR" sz="1600" dirty="0"/>
              <a:t>TOCE_SAND(ISAND)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MASS_SAND(ISAND,ILAYER,IPOIN)</a:t>
            </a:r>
          </a:p>
          <a:p>
            <a:pPr marL="0" indent="0">
              <a:buNone/>
            </a:pPr>
            <a:r>
              <a:rPr lang="fr-FR" sz="1600" dirty="0" smtClean="0"/>
              <a:t>MASS_MUD(IMUD,ILAYER,IPOIN</a:t>
            </a:r>
            <a:r>
              <a:rPr lang="fr-FR" sz="1600" dirty="0"/>
              <a:t>)</a:t>
            </a:r>
          </a:p>
          <a:p>
            <a:pPr marL="0" indent="0">
              <a:buNone/>
            </a:pPr>
            <a:r>
              <a:rPr lang="fr-FR" sz="1600" dirty="0" smtClean="0"/>
              <a:t>MASS_MIX_TOT(ILAYER,IPOIN</a:t>
            </a:r>
            <a:r>
              <a:rPr lang="fr-FR" sz="1600" dirty="0"/>
              <a:t>) 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MASS_SAND_TOT(ILAYER,IPOIN)</a:t>
            </a: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>MASS_MUD_TOT(ILAYER,IPOIN)</a:t>
            </a:r>
          </a:p>
          <a:p>
            <a:pPr marL="0" indent="0">
              <a:buNone/>
            </a:pPr>
            <a:r>
              <a:rPr lang="fr-FR" sz="1600" dirty="0"/>
              <a:t>RATIO_SAND(ISAND,ILAYER,IPOIN</a:t>
            </a:r>
            <a:r>
              <a:rPr lang="fr-FR" sz="1600" dirty="0" smtClean="0"/>
              <a:t>)</a:t>
            </a:r>
          </a:p>
          <a:p>
            <a:pPr marL="0" indent="0">
              <a:buNone/>
            </a:pPr>
            <a:r>
              <a:rPr lang="fr-FR" sz="1600" dirty="0"/>
              <a:t>RATIO_MUD(IMUD,ILAYER,IPOIN</a:t>
            </a:r>
            <a:r>
              <a:rPr lang="fr-FR" sz="1600" dirty="0" smtClean="0"/>
              <a:t>)</a:t>
            </a:r>
          </a:p>
          <a:p>
            <a:pPr marL="0" indent="0">
              <a:buNone/>
            </a:pPr>
            <a:r>
              <a:rPr lang="fr-FR" sz="1600" dirty="0"/>
              <a:t>RATIO_MUD_SAND(ILAYER,IPOIN</a:t>
            </a:r>
            <a:r>
              <a:rPr lang="fr-FR" sz="1600" dirty="0" smtClean="0"/>
              <a:t>)</a:t>
            </a:r>
          </a:p>
          <a:p>
            <a:pPr marL="0" indent="0">
              <a:buNone/>
            </a:pPr>
            <a:r>
              <a:rPr lang="fr-FR" sz="1600" dirty="0" smtClean="0"/>
              <a:t>ES(IPOIN,ILAYER)</a:t>
            </a:r>
          </a:p>
          <a:p>
            <a:pPr marL="0" indent="0"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795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88640"/>
            <a:ext cx="864096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u="sng" dirty="0" smtClean="0"/>
              <a:t>VERIFICATION COMPATIBILITE DES CHOIX DE TRANSPORT </a:t>
            </a:r>
            <a:r>
              <a:rPr lang="fr-FR" sz="1400" dirty="0" smtClean="0">
                <a:solidFill>
                  <a:srgbClr val="FF0000"/>
                </a:solidFill>
              </a:rPr>
              <a:t>    </a:t>
            </a:r>
            <a:r>
              <a:rPr lang="fr-F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DECIDER QUAND ON LE FAIT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u="sng" dirty="0" smtClean="0"/>
          </a:p>
          <a:p>
            <a:endParaRPr lang="fr-FR" sz="1400" dirty="0"/>
          </a:p>
          <a:p>
            <a:r>
              <a:rPr lang="fr-FR" sz="1400" dirty="0" smtClean="0"/>
              <a:t>Do ISICLA=1,NSICLA</a:t>
            </a:r>
          </a:p>
          <a:p>
            <a:r>
              <a:rPr lang="fr-FR" sz="1400" dirty="0" smtClean="0"/>
              <a:t>          sable  -&gt;  </a:t>
            </a:r>
            <a:r>
              <a:rPr lang="fr-FR" sz="1400" dirty="0" err="1" smtClean="0"/>
              <a:t>bedload</a:t>
            </a:r>
            <a:r>
              <a:rPr lang="fr-FR" sz="1400" dirty="0" smtClean="0"/>
              <a:t> et/ou suspension</a:t>
            </a:r>
          </a:p>
          <a:p>
            <a:r>
              <a:rPr lang="fr-FR" sz="1400" dirty="0" smtClean="0"/>
              <a:t>           vase  -&gt;   suspension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si </a:t>
            </a:r>
            <a:r>
              <a:rPr lang="fr-FR" sz="1400" dirty="0" err="1" smtClean="0"/>
              <a:t>bedload</a:t>
            </a:r>
            <a:r>
              <a:rPr lang="fr-FR" sz="1400" dirty="0" smtClean="0"/>
              <a:t> -&gt; formules: si pas houle</a:t>
            </a:r>
          </a:p>
          <a:p>
            <a:r>
              <a:rPr lang="fr-FR" sz="1400" dirty="0" smtClean="0"/>
              <a:t>                 1 </a:t>
            </a:r>
            <a:r>
              <a:rPr lang="fr-FR" sz="1400" dirty="0"/>
              <a:t>: MEYER-PETER (charriage)</a:t>
            </a:r>
          </a:p>
          <a:p>
            <a:r>
              <a:rPr lang="fr-FR" sz="1400" dirty="0"/>
              <a:t>                 2 : EINSTEIN-BROWN (charriage)</a:t>
            </a:r>
          </a:p>
          <a:p>
            <a:r>
              <a:rPr lang="fr-FR" sz="1400" dirty="0"/>
              <a:t>                 3 : ENGELUND-HANSEN + CHOLLET ET CUNGE (VERSION 5.3)</a:t>
            </a:r>
          </a:p>
          <a:p>
            <a:r>
              <a:rPr lang="fr-FR" sz="1400" dirty="0"/>
              <a:t>                 30: ENGELUND-HANSEN (total)</a:t>
            </a:r>
          </a:p>
          <a:p>
            <a:r>
              <a:rPr lang="fr-FR" sz="1400" dirty="0"/>
              <a:t>                 4 : BIJKER (charriage + suspension)</a:t>
            </a:r>
          </a:p>
          <a:p>
            <a:r>
              <a:rPr lang="fr-FR" sz="1400" dirty="0"/>
              <a:t>                 5 : SOULSBY - VAN RIJN (charriage + suspension)</a:t>
            </a:r>
          </a:p>
          <a:p>
            <a:r>
              <a:rPr lang="fr-FR" sz="1400" dirty="0"/>
              <a:t>                 6 : HUNZIKER (uniquement </a:t>
            </a:r>
            <a:r>
              <a:rPr lang="fr-FR" sz="1400" dirty="0" err="1"/>
              <a:t>granulometrie</a:t>
            </a:r>
            <a:r>
              <a:rPr lang="fr-FR" sz="1400" dirty="0"/>
              <a:t> </a:t>
            </a:r>
            <a:r>
              <a:rPr lang="fr-FR" sz="1400" dirty="0" err="1"/>
              <a:t>etendue</a:t>
            </a:r>
            <a:r>
              <a:rPr lang="fr-FR" sz="1400" dirty="0"/>
              <a:t>)</a:t>
            </a:r>
          </a:p>
          <a:p>
            <a:r>
              <a:rPr lang="fr-FR" sz="1400" dirty="0"/>
              <a:t>                      DE MASQUAGE DE HUNZIKER APPLIQUEE</a:t>
            </a:r>
          </a:p>
          <a:p>
            <a:r>
              <a:rPr lang="fr-FR" sz="1400" dirty="0"/>
              <a:t>                     et </a:t>
            </a:r>
            <a:r>
              <a:rPr lang="fr-FR" sz="1400" dirty="0" err="1"/>
              <a:t>mot-cle</a:t>
            </a:r>
            <a:r>
              <a:rPr lang="fr-FR" sz="1400" dirty="0"/>
              <a:t> HIDING-FACTOR not </a:t>
            </a:r>
            <a:r>
              <a:rPr lang="fr-FR" sz="1400" dirty="0" err="1"/>
              <a:t>used</a:t>
            </a:r>
            <a:endParaRPr lang="fr-FR" sz="1400" dirty="0"/>
          </a:p>
          <a:p>
            <a:r>
              <a:rPr lang="fr-FR" sz="1400" dirty="0"/>
              <a:t>                 7 : VAN RIJN (</a:t>
            </a:r>
            <a:r>
              <a:rPr lang="fr-FR" sz="1400" dirty="0" err="1"/>
              <a:t>bed</a:t>
            </a:r>
            <a:r>
              <a:rPr lang="fr-FR" sz="1400" dirty="0"/>
              <a:t> </a:t>
            </a:r>
            <a:r>
              <a:rPr lang="fr-FR" sz="1400" dirty="0" err="1"/>
              <a:t>load</a:t>
            </a:r>
            <a:r>
              <a:rPr lang="fr-FR" sz="1400" dirty="0"/>
              <a:t>)</a:t>
            </a:r>
          </a:p>
          <a:p>
            <a:r>
              <a:rPr lang="fr-FR" sz="1400" dirty="0"/>
              <a:t>                 8 : BAILARD (charriage + suspension)</a:t>
            </a:r>
          </a:p>
          <a:p>
            <a:r>
              <a:rPr lang="fr-FR" sz="1400" dirty="0"/>
              <a:t>                 9 : DIBAJNIA ET WATANABE (total</a:t>
            </a:r>
            <a:r>
              <a:rPr lang="fr-FR" sz="1400" dirty="0" smtClean="0"/>
              <a:t>)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       sinon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        4 </a:t>
            </a:r>
            <a:r>
              <a:rPr lang="fr-FR" sz="1400" dirty="0"/>
              <a:t>: BIJKER (charriage + suspension)</a:t>
            </a:r>
          </a:p>
          <a:p>
            <a:r>
              <a:rPr lang="fr-FR" sz="1400" dirty="0"/>
              <a:t>                 5 : SOULSBY - VAN RIJN (charriage + suspension</a:t>
            </a:r>
            <a:r>
              <a:rPr lang="fr-FR" sz="1400" dirty="0" smtClean="0"/>
              <a:t>)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        8 </a:t>
            </a:r>
            <a:r>
              <a:rPr lang="fr-FR" sz="1400" dirty="0"/>
              <a:t>: BAILARD (charriage + suspension)</a:t>
            </a:r>
          </a:p>
          <a:p>
            <a:r>
              <a:rPr lang="fr-FR" sz="1400" dirty="0"/>
              <a:t>                 9 : DIBAJNIA ET WATANABE (total)</a:t>
            </a:r>
            <a:endParaRPr lang="fr-FR" sz="1400" dirty="0" smtClean="0"/>
          </a:p>
          <a:p>
            <a:endParaRPr lang="fr-FR" sz="1400" dirty="0"/>
          </a:p>
          <a:p>
            <a:r>
              <a:rPr lang="fr-FR" sz="1400" dirty="0" smtClean="0"/>
              <a:t>        si suspension et vase -&gt;  </a:t>
            </a:r>
            <a:r>
              <a:rPr lang="fr-FR" sz="1400" dirty="0" err="1" smtClean="0"/>
              <a:t>Krone</a:t>
            </a:r>
            <a:r>
              <a:rPr lang="fr-FR" sz="1400" dirty="0" smtClean="0"/>
              <a:t> et </a:t>
            </a:r>
            <a:r>
              <a:rPr lang="fr-FR" sz="1400" dirty="0" err="1" smtClean="0"/>
              <a:t>parth</a:t>
            </a:r>
            <a:r>
              <a:rPr lang="fr-FR" sz="1400" dirty="0" smtClean="0"/>
              <a:t>  si houle stop pour l’instant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si suspension et sable -&gt; si houle: </a:t>
            </a:r>
            <a:r>
              <a:rPr lang="fr-FR" sz="1400" dirty="0" err="1" smtClean="0"/>
              <a:t>bijker</a:t>
            </a:r>
            <a:endParaRPr lang="fr-FR" sz="1400" dirty="0" smtClean="0"/>
          </a:p>
          <a:p>
            <a:r>
              <a:rPr lang="fr-FR" sz="1400" dirty="0"/>
              <a:t> </a:t>
            </a:r>
            <a:r>
              <a:rPr lang="fr-FR" sz="1400" dirty="0" smtClean="0"/>
              <a:t>                                                    sinon </a:t>
            </a:r>
            <a:r>
              <a:rPr lang="fr-FR" sz="1400" dirty="0" err="1" smtClean="0"/>
              <a:t>bijker</a:t>
            </a:r>
            <a:r>
              <a:rPr lang="fr-FR" sz="1400" dirty="0" smtClean="0"/>
              <a:t> ou </a:t>
            </a:r>
            <a:r>
              <a:rPr lang="fr-FR" sz="1400" dirty="0" err="1" smtClean="0"/>
              <a:t>fredsoe</a:t>
            </a:r>
            <a:endParaRPr lang="fr-FR" sz="1400" dirty="0"/>
          </a:p>
          <a:p>
            <a:r>
              <a:rPr lang="fr-FR" sz="1400" dirty="0" err="1" smtClean="0"/>
              <a:t>Enddo</a:t>
            </a:r>
            <a:endParaRPr lang="fr-FR" sz="1400" dirty="0" smtClean="0"/>
          </a:p>
          <a:p>
            <a:endParaRPr lang="fr-FR" sz="1400" dirty="0" smtClean="0"/>
          </a:p>
          <a:p>
            <a:r>
              <a:rPr lang="fr-FR" sz="1400" dirty="0" smtClean="0"/>
              <a:t>Si NSAND.NE.0 et NMUD.NE.0 -&gt; </a:t>
            </a:r>
            <a:r>
              <a:rPr lang="fr-FR" sz="1400" dirty="0" err="1" smtClean="0"/>
              <a:t>bedload</a:t>
            </a:r>
            <a:r>
              <a:rPr lang="fr-FR" sz="1400" dirty="0" smtClean="0"/>
              <a:t> pas possible pour l’instant </a:t>
            </a:r>
            <a:r>
              <a:rPr lang="fr-F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PAS CLAIRE</a:t>
            </a:r>
            <a:endParaRPr lang="fr-FR" sz="14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39282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88640"/>
            <a:ext cx="8640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u="sng" dirty="0" smtClean="0"/>
              <a:t>VERIFICATION COMPATIBILITE DES CHOIX DE MODELE DE SOL</a:t>
            </a:r>
          </a:p>
          <a:p>
            <a:endParaRPr lang="fr-FR" sz="1400" dirty="0"/>
          </a:p>
          <a:p>
            <a:r>
              <a:rPr lang="fr-FR" sz="1400" dirty="0" smtClean="0"/>
              <a:t>Si 1sable et pas de vase -&gt; </a:t>
            </a:r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endParaRPr lang="fr-FR" sz="1400" dirty="0" smtClean="0"/>
          </a:p>
          <a:p>
            <a:r>
              <a:rPr lang="fr-FR" sz="1400" dirty="0"/>
              <a:t>Si </a:t>
            </a:r>
            <a:r>
              <a:rPr lang="fr-FR" sz="1400" dirty="0" smtClean="0"/>
              <a:t>plusieurs sable  et pas de vase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r>
              <a:rPr lang="fr-FR" sz="1400" dirty="0" smtClean="0">
                <a:solidFill>
                  <a:schemeClr val="accent3"/>
                </a:solidFill>
              </a:rPr>
              <a:t>Multicouche </a:t>
            </a:r>
            <a:r>
              <a:rPr lang="fr-FR" sz="1400" dirty="0">
                <a:solidFill>
                  <a:schemeClr val="accent3"/>
                </a:solidFill>
              </a:rPr>
              <a:t>avec couche active</a:t>
            </a:r>
          </a:p>
          <a:p>
            <a:endParaRPr lang="fr-FR" sz="1400" dirty="0"/>
          </a:p>
          <a:p>
            <a:r>
              <a:rPr lang="fr-FR" sz="1400" dirty="0" smtClean="0"/>
              <a:t>Si 1 vase et pas de sable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r>
              <a:rPr lang="fr-FR" sz="1400" dirty="0" smtClean="0">
                <a:solidFill>
                  <a:schemeClr val="accent3"/>
                </a:solidFill>
              </a:rPr>
              <a:t>Multicouche </a:t>
            </a:r>
            <a:r>
              <a:rPr lang="fr-FR" sz="1400" dirty="0">
                <a:solidFill>
                  <a:schemeClr val="accent3"/>
                </a:solidFill>
              </a:rPr>
              <a:t>avec tassement</a:t>
            </a:r>
          </a:p>
          <a:p>
            <a:r>
              <a:rPr lang="fr-FR" sz="1400" dirty="0" err="1" smtClean="0">
                <a:solidFill>
                  <a:schemeClr val="accent3"/>
                </a:solidFill>
              </a:rPr>
              <a:t>Modele</a:t>
            </a:r>
            <a:r>
              <a:rPr lang="fr-FR" sz="1400" dirty="0" smtClean="0">
                <a:solidFill>
                  <a:schemeClr val="accent3"/>
                </a:solidFill>
              </a:rPr>
              <a:t> </a:t>
            </a:r>
            <a:r>
              <a:rPr lang="fr-FR" sz="1400" dirty="0">
                <a:solidFill>
                  <a:schemeClr val="accent3"/>
                </a:solidFill>
              </a:rPr>
              <a:t>de </a:t>
            </a:r>
            <a:r>
              <a:rPr lang="fr-FR" sz="1400" dirty="0" err="1">
                <a:solidFill>
                  <a:schemeClr val="accent3"/>
                </a:solidFill>
              </a:rPr>
              <a:t>Thiebot</a:t>
            </a:r>
            <a:r>
              <a:rPr lang="fr-FR" sz="1400" dirty="0">
                <a:solidFill>
                  <a:schemeClr val="accent3"/>
                </a:solidFill>
              </a:rPr>
              <a:t> (</a:t>
            </a:r>
            <a:r>
              <a:rPr lang="fr-FR" sz="1400" dirty="0" err="1">
                <a:solidFill>
                  <a:schemeClr val="accent3"/>
                </a:solidFill>
              </a:rPr>
              <a:t>Theorie</a:t>
            </a:r>
            <a:r>
              <a:rPr lang="fr-FR" sz="1400" dirty="0">
                <a:solidFill>
                  <a:schemeClr val="accent3"/>
                </a:solidFill>
              </a:rPr>
              <a:t> de Gibson)</a:t>
            </a:r>
          </a:p>
          <a:p>
            <a:endParaRPr lang="fr-FR" sz="1400" dirty="0"/>
          </a:p>
          <a:p>
            <a:r>
              <a:rPr lang="fr-FR" sz="1400" dirty="0" smtClean="0"/>
              <a:t>Si plusieurs vases et pas de sable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avec tassement</a:t>
            </a:r>
          </a:p>
          <a:p>
            <a:r>
              <a:rPr lang="fr-FR" sz="1400" dirty="0" err="1" smtClean="0">
                <a:solidFill>
                  <a:schemeClr val="accent3"/>
                </a:solidFill>
              </a:rPr>
              <a:t>Modele</a:t>
            </a:r>
            <a:r>
              <a:rPr lang="fr-FR" sz="1400" dirty="0" smtClean="0">
                <a:solidFill>
                  <a:schemeClr val="accent3"/>
                </a:solidFill>
              </a:rPr>
              <a:t> </a:t>
            </a:r>
            <a:r>
              <a:rPr lang="fr-FR" sz="1400" dirty="0">
                <a:solidFill>
                  <a:schemeClr val="accent3"/>
                </a:solidFill>
              </a:rPr>
              <a:t>de </a:t>
            </a:r>
            <a:r>
              <a:rPr lang="fr-FR" sz="1400" dirty="0" err="1">
                <a:solidFill>
                  <a:schemeClr val="accent3"/>
                </a:solidFill>
              </a:rPr>
              <a:t>Thiebot</a:t>
            </a:r>
            <a:r>
              <a:rPr lang="fr-FR" sz="1400" dirty="0">
                <a:solidFill>
                  <a:schemeClr val="accent3"/>
                </a:solidFill>
              </a:rPr>
              <a:t> (</a:t>
            </a:r>
            <a:r>
              <a:rPr lang="fr-FR" sz="1400" dirty="0" err="1">
                <a:solidFill>
                  <a:schemeClr val="accent3"/>
                </a:solidFill>
              </a:rPr>
              <a:t>Theorie</a:t>
            </a:r>
            <a:r>
              <a:rPr lang="fr-FR" sz="1400" dirty="0">
                <a:solidFill>
                  <a:schemeClr val="accent3"/>
                </a:solidFill>
              </a:rPr>
              <a:t> de Gibson</a:t>
            </a:r>
            <a:r>
              <a:rPr lang="fr-FR" sz="1400" dirty="0" smtClean="0">
                <a:solidFill>
                  <a:schemeClr val="accent3"/>
                </a:solidFill>
              </a:rPr>
              <a:t>)             A programmer avec total des vases</a:t>
            </a:r>
            <a:endParaRPr lang="fr-FR" sz="1400" dirty="0">
              <a:solidFill>
                <a:schemeClr val="accent3"/>
              </a:solidFill>
            </a:endParaRPr>
          </a:p>
          <a:p>
            <a:endParaRPr lang="fr-FR" sz="1400" dirty="0" smtClean="0"/>
          </a:p>
          <a:p>
            <a:r>
              <a:rPr lang="fr-FR" sz="1400" dirty="0"/>
              <a:t>Si </a:t>
            </a:r>
            <a:r>
              <a:rPr lang="fr-FR" sz="1400" dirty="0" smtClean="0"/>
              <a:t>au moins une vase et au moins un sable</a:t>
            </a:r>
            <a:endParaRPr lang="fr-FR" sz="1400" dirty="0"/>
          </a:p>
          <a:p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avec tassement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1801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6965"/>
            <a:ext cx="7772400" cy="809747"/>
          </a:xfrm>
        </p:spPr>
        <p:txBody>
          <a:bodyPr>
            <a:normAutofit fontScale="90000"/>
          </a:bodyPr>
          <a:lstStyle/>
          <a:p>
            <a:r>
              <a:rPr lang="fr-FR" sz="2400" dirty="0" smtClean="0"/>
              <a:t>MOTS CLES A CHANGER POUR validation dans le mode ANCIENNE VERSION</a:t>
            </a:r>
            <a:endParaRPr lang="fr-FR" sz="2400" dirty="0"/>
          </a:p>
        </p:txBody>
      </p:sp>
      <p:sp>
        <p:nvSpPr>
          <p:cNvPr id="4" name="Sous-titre 2"/>
          <p:cNvSpPr>
            <a:spLocks noGrp="1"/>
          </p:cNvSpPr>
          <p:nvPr>
            <p:ph type="subTitle" idx="1"/>
          </p:nvPr>
        </p:nvSpPr>
        <p:spPr>
          <a:xfrm>
            <a:off x="179512" y="764704"/>
            <a:ext cx="8928636" cy="590465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fr-FR" sz="1300" dirty="0" smtClean="0">
                <a:solidFill>
                  <a:schemeClr val="accent3"/>
                </a:solidFill>
              </a:rPr>
              <a:t>TYPE OF </a:t>
            </a:r>
            <a:r>
              <a:rPr lang="fr-FR" sz="1300" dirty="0">
                <a:solidFill>
                  <a:schemeClr val="accent3"/>
                </a:solidFill>
              </a:rPr>
              <a:t>SEDIMENT = </a:t>
            </a:r>
            <a:r>
              <a:rPr lang="fr-FR" sz="1300" dirty="0" smtClean="0">
                <a:solidFill>
                  <a:schemeClr val="accent3"/>
                </a:solidFill>
              </a:rPr>
              <a:t>NCO,NCO,NCO,CO,CO/ TYPE_SED     permet de remplir SEDCO()</a:t>
            </a:r>
          </a:p>
          <a:p>
            <a:pPr algn="l"/>
            <a:r>
              <a:rPr lang="fr-FR" sz="1300" dirty="0" err="1" smtClean="0">
                <a:solidFill>
                  <a:schemeClr val="accent3"/>
                </a:solidFill>
              </a:rPr>
              <a:t>Instead</a:t>
            </a:r>
            <a:r>
              <a:rPr lang="fr-FR" sz="1300" dirty="0" smtClean="0">
                <a:solidFill>
                  <a:schemeClr val="accent3"/>
                </a:solidFill>
              </a:rPr>
              <a:t> of: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strike="dblStrike" dirty="0">
                <a:solidFill>
                  <a:schemeClr val="tx1"/>
                </a:solidFill>
              </a:rPr>
              <a:t>SEDIMENTS COHESIFS                                                                    </a:t>
            </a:r>
            <a:r>
              <a:rPr lang="fr-FR" sz="1300" dirty="0">
                <a:solidFill>
                  <a:schemeClr val="tx1"/>
                </a:solidFill>
              </a:rPr>
              <a:t>/</a:t>
            </a:r>
            <a:r>
              <a:rPr lang="fr-FR" sz="1300" dirty="0" smtClean="0">
                <a:solidFill>
                  <a:schemeClr val="tx1"/>
                </a:solidFill>
              </a:rPr>
              <a:t>SEDCO(NSICLA)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sz="1300" strike="sngStrike" dirty="0" smtClean="0">
                <a:solidFill>
                  <a:schemeClr val="tx1"/>
                </a:solidFill>
              </a:rPr>
              <a:t>NUMBER </a:t>
            </a:r>
            <a:r>
              <a:rPr lang="en-US" sz="1300" strike="sngStrike" dirty="0">
                <a:solidFill>
                  <a:schemeClr val="tx1"/>
                </a:solidFill>
              </a:rPr>
              <a:t>OF SIZE-CLASSES OF BED </a:t>
            </a:r>
            <a:r>
              <a:rPr lang="en-US" sz="1300" strike="sngStrike" dirty="0" smtClean="0">
                <a:solidFill>
                  <a:schemeClr val="tx1"/>
                </a:solidFill>
              </a:rPr>
              <a:t>MATERIAL             </a:t>
            </a:r>
            <a:r>
              <a:rPr lang="en-US" sz="1300" dirty="0" smtClean="0">
                <a:solidFill>
                  <a:schemeClr val="tx1"/>
                </a:solidFill>
              </a:rPr>
              <a:t>/NSICLA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sngStrike" dirty="0" smtClean="0">
                <a:solidFill>
                  <a:schemeClr val="tx1"/>
                </a:solidFill>
              </a:rPr>
              <a:t>CHARRIAGE    =  O                              </a:t>
            </a:r>
            <a:r>
              <a:rPr lang="fr-FR" sz="1300" dirty="0" smtClean="0">
                <a:solidFill>
                  <a:schemeClr val="tx1"/>
                </a:solidFill>
              </a:rPr>
              <a:t>/ CHARR 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strike="sngStrike" dirty="0">
                <a:solidFill>
                  <a:schemeClr val="tx1"/>
                </a:solidFill>
              </a:rPr>
              <a:t>SUSPENSION =  O                              </a:t>
            </a:r>
            <a:r>
              <a:rPr lang="fr-FR" sz="1300" dirty="0">
                <a:solidFill>
                  <a:schemeClr val="tx1"/>
                </a:solidFill>
              </a:rPr>
              <a:t>/ </a:t>
            </a:r>
            <a:r>
              <a:rPr lang="fr-FR" sz="1300" dirty="0" smtClean="0">
                <a:solidFill>
                  <a:schemeClr val="tx1"/>
                </a:solidFill>
              </a:rPr>
              <a:t>SUSP</a:t>
            </a:r>
          </a:p>
          <a:p>
            <a:pPr algn="l"/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dirty="0" smtClean="0">
                <a:solidFill>
                  <a:schemeClr val="accent3"/>
                </a:solidFill>
              </a:rPr>
              <a:t>BED-LOAD </a:t>
            </a:r>
            <a:r>
              <a:rPr lang="fr-FR" sz="1300" dirty="0">
                <a:solidFill>
                  <a:schemeClr val="accent3"/>
                </a:solidFill>
              </a:rPr>
              <a:t>TRANSPORT </a:t>
            </a:r>
            <a:r>
              <a:rPr lang="fr-FR" sz="1300" dirty="0" smtClean="0">
                <a:solidFill>
                  <a:schemeClr val="accent3"/>
                </a:solidFill>
              </a:rPr>
              <a:t>FORMULA FOR ALL SAND </a:t>
            </a:r>
            <a:r>
              <a:rPr lang="fr-FR" sz="1300" dirty="0" smtClean="0">
                <a:solidFill>
                  <a:schemeClr val="tx1"/>
                </a:solidFill>
              </a:rPr>
              <a:t>= X / ICF</a:t>
            </a:r>
          </a:p>
          <a:p>
            <a:pPr algn="l"/>
            <a:r>
              <a:rPr lang="fr-FR" sz="1300" dirty="0" err="1">
                <a:solidFill>
                  <a:schemeClr val="accent3"/>
                </a:solidFill>
              </a:rPr>
              <a:t>Instead</a:t>
            </a:r>
            <a:r>
              <a:rPr lang="fr-FR" sz="1300" dirty="0">
                <a:solidFill>
                  <a:schemeClr val="accent3"/>
                </a:solidFill>
              </a:rPr>
              <a:t> of:</a:t>
            </a:r>
          </a:p>
          <a:p>
            <a:pPr algn="l"/>
            <a:r>
              <a:rPr lang="en-US" sz="1300" b="1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dblStrike" dirty="0">
                <a:solidFill>
                  <a:schemeClr val="tx1"/>
                </a:solidFill>
              </a:rPr>
              <a:t>BED-LOAD TRANSPORT FORMULA </a:t>
            </a:r>
            <a:r>
              <a:rPr lang="fr-FR" sz="1300" dirty="0" smtClean="0">
                <a:solidFill>
                  <a:schemeClr val="tx1"/>
                </a:solidFill>
              </a:rPr>
              <a:t>= </a:t>
            </a:r>
            <a:r>
              <a:rPr lang="fr-FR" sz="1300" dirty="0">
                <a:solidFill>
                  <a:schemeClr val="tx1"/>
                </a:solidFill>
              </a:rPr>
              <a:t>X / </a:t>
            </a:r>
            <a:r>
              <a:rPr lang="fr-FR" sz="1300" dirty="0" smtClean="0">
                <a:solidFill>
                  <a:schemeClr val="tx1"/>
                </a:solidFill>
              </a:rPr>
              <a:t>ICF</a:t>
            </a:r>
          </a:p>
          <a:p>
            <a:pPr algn="l"/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fr-FR" sz="1300" b="1" dirty="0" smtClean="0">
                <a:solidFill>
                  <a:srgbClr val="C00000"/>
                </a:solidFill>
              </a:rPr>
              <a:t>X</a:t>
            </a:r>
            <a:r>
              <a:rPr lang="fr-FR" sz="1300" dirty="0" smtClean="0">
                <a:solidFill>
                  <a:schemeClr val="accent3"/>
                </a:solidFill>
              </a:rPr>
              <a:t>SUSPENSION TRANSPORT FORMULA FOR ALL SAND = X </a:t>
            </a:r>
            <a:r>
              <a:rPr lang="fr-FR" sz="1300" dirty="0" smtClean="0">
                <a:solidFill>
                  <a:schemeClr val="tx1"/>
                </a:solidFill>
              </a:rPr>
              <a:t>/ </a:t>
            </a:r>
            <a:r>
              <a:rPr lang="fr-FR" sz="1300" dirty="0">
                <a:solidFill>
                  <a:schemeClr val="tx1"/>
                </a:solidFill>
              </a:rPr>
              <a:t>ICQ </a:t>
            </a:r>
            <a:r>
              <a:rPr lang="fr-FR" sz="1300" dirty="0" smtClean="0">
                <a:solidFill>
                  <a:schemeClr val="tx1"/>
                </a:solidFill>
              </a:rPr>
              <a:t>    (</a:t>
            </a:r>
            <a:r>
              <a:rPr lang="fr-FR" sz="1300" dirty="0" err="1" smtClean="0">
                <a:solidFill>
                  <a:schemeClr val="tx1"/>
                </a:solidFill>
              </a:rPr>
              <a:t>Krone</a:t>
            </a:r>
            <a:r>
              <a:rPr lang="fr-FR" sz="1300" dirty="0" smtClean="0">
                <a:solidFill>
                  <a:schemeClr val="tx1"/>
                </a:solidFill>
              </a:rPr>
              <a:t> et Part en automatique pour les vases)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fr-FR" sz="1300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dblStrike" dirty="0" smtClean="0">
                <a:solidFill>
                  <a:schemeClr val="tx1"/>
                </a:solidFill>
              </a:rPr>
              <a:t>REFERENCE CONCENTRATION </a:t>
            </a:r>
            <a:r>
              <a:rPr lang="fr-FR" sz="1300" strike="dblStrike" dirty="0">
                <a:solidFill>
                  <a:schemeClr val="tx1"/>
                </a:solidFill>
              </a:rPr>
              <a:t>FORMULA </a:t>
            </a:r>
            <a:r>
              <a:rPr lang="fr-FR" sz="1300" dirty="0">
                <a:solidFill>
                  <a:schemeClr val="tx1"/>
                </a:solidFill>
              </a:rPr>
              <a:t>/ICQ </a:t>
            </a:r>
            <a:endParaRPr lang="fr-FR" sz="1300" dirty="0" smtClean="0">
              <a:solidFill>
                <a:schemeClr val="tx1"/>
              </a:solidFill>
            </a:endParaRPr>
          </a:p>
          <a:p>
            <a:pPr algn="l"/>
            <a:endParaRPr lang="fr-FR" sz="1300" dirty="0" smtClean="0">
              <a:solidFill>
                <a:schemeClr val="tx1"/>
              </a:solidFill>
            </a:endParaRPr>
          </a:p>
          <a:p>
            <a:pPr algn="l"/>
            <a:r>
              <a:rPr lang="fr-FR" sz="1300" dirty="0" err="1">
                <a:solidFill>
                  <a:schemeClr val="accent3"/>
                </a:solidFill>
              </a:rPr>
              <a:t>Instead</a:t>
            </a:r>
            <a:r>
              <a:rPr lang="fr-FR" sz="1300" dirty="0">
                <a:solidFill>
                  <a:schemeClr val="accent3"/>
                </a:solidFill>
              </a:rPr>
              <a:t> of:</a:t>
            </a: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accent3"/>
                </a:solidFill>
              </a:rPr>
              <a:t>CRITICAL </a:t>
            </a:r>
            <a:r>
              <a:rPr lang="fr-FR" sz="1300" dirty="0">
                <a:solidFill>
                  <a:schemeClr val="accent3"/>
                </a:solidFill>
              </a:rPr>
              <a:t>SHEAR STRESS FOR MUD DEPOSITION  X              /</a:t>
            </a:r>
            <a:r>
              <a:rPr lang="fr-FR" sz="1300" dirty="0" smtClean="0">
                <a:solidFill>
                  <a:schemeClr val="accent3"/>
                </a:solidFill>
              </a:rPr>
              <a:t>TOCD </a:t>
            </a:r>
            <a:r>
              <a:rPr lang="fr-FR" sz="1300" dirty="0">
                <a:solidFill>
                  <a:schemeClr val="accent3"/>
                </a:solidFill>
              </a:rPr>
              <a:t>(NSICLA)       </a:t>
            </a:r>
            <a:r>
              <a:rPr lang="fr-FR" sz="1300" dirty="0" err="1">
                <a:solidFill>
                  <a:schemeClr val="accent3"/>
                </a:solidFill>
              </a:rPr>
              <a:t>modif</a:t>
            </a:r>
            <a:r>
              <a:rPr lang="fr-FR" sz="1300" dirty="0">
                <a:solidFill>
                  <a:schemeClr val="accent3"/>
                </a:solidFill>
              </a:rPr>
              <a:t> a </a:t>
            </a:r>
            <a:r>
              <a:rPr lang="fr-FR" sz="1300" dirty="0" err="1">
                <a:solidFill>
                  <a:schemeClr val="accent3"/>
                </a:solidFill>
              </a:rPr>
              <a:t>fairre</a:t>
            </a:r>
            <a:r>
              <a:rPr lang="fr-FR" sz="1300" dirty="0">
                <a:solidFill>
                  <a:schemeClr val="accent3"/>
                </a:solidFill>
              </a:rPr>
              <a:t> dans les </a:t>
            </a:r>
            <a:r>
              <a:rPr lang="fr-FR" sz="1300" dirty="0" err="1">
                <a:solidFill>
                  <a:schemeClr val="accent3"/>
                </a:solidFill>
              </a:rPr>
              <a:t>sub</a:t>
            </a:r>
            <a:endParaRPr lang="fr-FR" sz="1300" dirty="0">
              <a:solidFill>
                <a:schemeClr val="accent3"/>
              </a:solidFill>
            </a:endParaRP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strike="dblStrike" dirty="0" smtClean="0">
                <a:solidFill>
                  <a:schemeClr val="tx1"/>
                </a:solidFill>
              </a:rPr>
              <a:t>CRITICAL </a:t>
            </a:r>
            <a:r>
              <a:rPr lang="en-US" sz="1300" strike="dblStrike" dirty="0">
                <a:solidFill>
                  <a:schemeClr val="tx1"/>
                </a:solidFill>
              </a:rPr>
              <a:t>SHEAR VELOCITY FOR MUD DEPOSITION             </a:t>
            </a:r>
            <a:r>
              <a:rPr lang="fr-FR" sz="1300" strike="dblStrike" dirty="0">
                <a:solidFill>
                  <a:schemeClr val="tx1"/>
                </a:solidFill>
              </a:rPr>
              <a:t>/VITCD</a:t>
            </a:r>
          </a:p>
          <a:p>
            <a:pPr algn="l"/>
            <a:endParaRPr lang="fr-FR" sz="1600" dirty="0" smtClean="0"/>
          </a:p>
          <a:p>
            <a:pPr algn="l"/>
            <a:endParaRPr lang="fr-FR" sz="1600" dirty="0" smtClean="0"/>
          </a:p>
          <a:p>
            <a:pPr algn="l"/>
            <a:endParaRPr lang="fr-FR" sz="1600" dirty="0"/>
          </a:p>
          <a:p>
            <a:pPr algn="l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2989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MANDATORY KEYWORDS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TYPE OF SEDIMENT</a:t>
            </a:r>
          </a:p>
          <a:p>
            <a:r>
              <a:rPr lang="fr-FR" dirty="0" smtClean="0"/>
              <a:t>BED LOAD FOR ALL SANDS</a:t>
            </a:r>
          </a:p>
          <a:p>
            <a:r>
              <a:rPr lang="fr-FR" dirty="0" smtClean="0"/>
              <a:t>SUSPENSION FOR ALL SANDS</a:t>
            </a:r>
          </a:p>
          <a:p>
            <a:r>
              <a:rPr lang="fr-FR" dirty="0" smtClean="0"/>
              <a:t>BED-LOAD TRANSPORT FORMULA FOR ALL SANDS</a:t>
            </a:r>
          </a:p>
          <a:p>
            <a:r>
              <a:rPr lang="fr-FR" dirty="0" smtClean="0"/>
              <a:t>SETTLING VELOCITIES</a:t>
            </a:r>
          </a:p>
          <a:p>
            <a:r>
              <a:rPr lang="fr-FR" dirty="0" smtClean="0"/>
              <a:t>SHIELDS PARAMETER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09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71600" y="1196752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New_SISYPHE.f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IN BLACK:        ORIGINAL SISYPHE NON MODIFIED</a:t>
            </a:r>
          </a:p>
          <a:p>
            <a:r>
              <a:rPr lang="en-US" sz="2400" strike="sngStrike" dirty="0" smtClean="0"/>
              <a:t>IN BLACK</a:t>
            </a:r>
            <a:r>
              <a:rPr lang="en-US" sz="2400" dirty="0" smtClean="0"/>
              <a:t>:        MOVED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IN RED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           </a:t>
            </a:r>
            <a:r>
              <a:rPr lang="en-US" sz="2400" dirty="0" smtClean="0"/>
              <a:t>ORIGINAL SISYPHE MODIFIED</a:t>
            </a:r>
          </a:p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IN GREEN</a:t>
            </a:r>
            <a:r>
              <a:rPr lang="en-US" sz="2400" dirty="0" smtClean="0"/>
              <a:t>:       NEW SUBROUTINE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1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1522</Words>
  <Application>Microsoft Office PowerPoint</Application>
  <PresentationFormat>Affichage à l'écran (4:3)</PresentationFormat>
  <Paragraphs>347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Thème Office</vt:lpstr>
      <vt:lpstr>Fichier des paramètres sables/vases</vt:lpstr>
      <vt:lpstr>Fichier des paramètres sol</vt:lpstr>
      <vt:lpstr>Présentation PowerPoint</vt:lpstr>
      <vt:lpstr>Présentation PowerPoint</vt:lpstr>
      <vt:lpstr>Présentation PowerPoint</vt:lpstr>
      <vt:lpstr>Présentation PowerPoint</vt:lpstr>
      <vt:lpstr>MOTS CLES A CHANGER POUR validation dans le mode ANCIENNE VERSION</vt:lpstr>
      <vt:lpstr>MANDATORY KEYWORDS 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WALTHER Régis</dc:creator>
  <cp:lastModifiedBy>PAVAN Sara</cp:lastModifiedBy>
  <cp:revision>97</cp:revision>
  <dcterms:created xsi:type="dcterms:W3CDTF">2017-04-11T09:26:04Z</dcterms:created>
  <dcterms:modified xsi:type="dcterms:W3CDTF">2017-11-13T09:58:30Z</dcterms:modified>
</cp:coreProperties>
</file>