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21b6b94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21b6b94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21b6b94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21b6b94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21b6b94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21b6b94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a21b6b94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a21b6b94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21b6b943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21b6b943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21b6b94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21b6b94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a21b6b943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a21b6b943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21b6b943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21b6b943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21b6b943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21b6b943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21b6b943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a21b6b943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a21b6b94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21b6b94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a21b6b943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a21b6b943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a21b6b943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a21b6b943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a21b6b943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a21b6b943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a21b6b943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a21b6b943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a21b6b943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a21b6b943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a21b6b943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a21b6b943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a21b6b94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a21b6b94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a21b6b943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a21b6b943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a21b6b94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a21b6b94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a21b6b943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a21b6b943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a21b6b9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21b6b9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a21b6b943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a21b6b943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a21b6b94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a21b6b94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a21b6b94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a21b6b94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21b6b94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21b6b94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a21b6b94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21b6b94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21b6b94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21b6b94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21b6b94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21b6b94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mailto:mark@telemething.com"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ocs.px4.io/master/en/airframes/airframe_reference.html" TargetMode="External"/><Relationship Id="rId4" Type="http://schemas.openxmlformats.org/officeDocument/2006/relationships/hyperlink" Target="https://auterion.com/the-history-of-pixhawk/" TargetMode="External"/><Relationship Id="rId5" Type="http://schemas.openxmlformats.org/officeDocument/2006/relationships/hyperlink" Target="https://px4.io/ecosystem/compatible-hardware/" TargetMode="External"/><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dronecode.org/" TargetMode="External"/><Relationship Id="rId4" Type="http://schemas.openxmlformats.org/officeDocument/2006/relationships/hyperlink" Target="https://px4.io/" TargetMode="External"/><Relationship Id="rId5" Type="http://schemas.openxmlformats.org/officeDocument/2006/relationships/hyperlink" Target="https://slack.px4.io/" TargetMode="External"/><Relationship Id="rId6" Type="http://schemas.openxmlformats.org/officeDocument/2006/relationships/hyperlink" Target="https://discuss.px4.io/" TargetMode="External"/><Relationship Id="rId7" Type="http://schemas.openxmlformats.org/officeDocument/2006/relationships/hyperlink" Target="https://dev.px4.io/master/en/contribute/dev_call.html" TargetMode="External"/><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px4.io/v1.9.0/en/getting_started/" TargetMode="External"/><Relationship Id="rId4" Type="http://schemas.openxmlformats.org/officeDocument/2006/relationships/hyperlink" Target="https://docs.px4.io/master/en/getting_started/rc_transmitter_receiver.html"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qgroundcontrol.com/"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ocs.px4.io/v1.9.0/en/assembly/" TargetMode="External"/><Relationship Id="rId4" Type="http://schemas.openxmlformats.org/officeDocument/2006/relationships/hyperlink" Target="https://docs.qgroundcontrol.com/en/SetupView/Firmware.html"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ev.px4.io/master/en/setup/dev_env.html"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ev.px4.io/v1.9.0/en/setup/dev_env_linux_ubuntu.html"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docker.com/" TargetMode="External"/><Relationship Id="rId4" Type="http://schemas.openxmlformats.org/officeDocument/2006/relationships/hyperlink" Target="https://github.com/PX4/containers/" TargetMode="External"/><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docker.com/" TargetMode="External"/><Relationship Id="rId4" Type="http://schemas.openxmlformats.org/officeDocument/2006/relationships/hyperlink" Target="https://github.com/PX4/containers/" TargetMode="External"/><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code.visualstudio.com/Download"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dev.px4.io/master/en/debug/consoles.html" TargetMode="External"/><Relationship Id="rId4" Type="http://schemas.openxmlformats.org/officeDocument/2006/relationships/hyperlink" Target="https://dev.px4.io/master/en/log/logging.html" TargetMode="External"/><Relationship Id="rId9" Type="http://schemas.openxmlformats.org/officeDocument/2006/relationships/image" Target="../media/image1.png"/><Relationship Id="rId5" Type="http://schemas.openxmlformats.org/officeDocument/2006/relationships/hyperlink" Target="https://dev.px4.io/master/en/debug/swd_debug.html" TargetMode="External"/><Relationship Id="rId6" Type="http://schemas.openxmlformats.org/officeDocument/2006/relationships/hyperlink" Target="https://wiki.segger.com/J-Link_Visual_Studio_Code" TargetMode="External"/><Relationship Id="rId7" Type="http://schemas.openxmlformats.org/officeDocument/2006/relationships/hyperlink" Target="https://zubax.com/products/babel" TargetMode="External"/><Relationship Id="rId8" Type="http://schemas.openxmlformats.org/officeDocument/2006/relationships/hyperlink" Target="https://shop.titaneliteinc.com/index.php?route=product/product&amp;product_id=129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46150"/>
            <a:ext cx="8520600" cy="105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Getting Started with PX4</a:t>
            </a:r>
            <a:endParaRPr/>
          </a:p>
        </p:txBody>
      </p:sp>
      <p:sp>
        <p:nvSpPr>
          <p:cNvPr id="55" name="Google Shape;55;p13"/>
          <p:cNvSpPr txBox="1"/>
          <p:nvPr>
            <p:ph idx="1" type="subTitle"/>
          </p:nvPr>
        </p:nvSpPr>
        <p:spPr>
          <a:xfrm>
            <a:off x="311700" y="3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Contributors</a:t>
            </a:r>
            <a:endParaRPr/>
          </a:p>
        </p:txBody>
      </p:sp>
      <p:pic>
        <p:nvPicPr>
          <p:cNvPr id="56" name="Google Shape;56;p13"/>
          <p:cNvPicPr preferRelativeResize="0"/>
          <p:nvPr/>
        </p:nvPicPr>
        <p:blipFill>
          <a:blip r:embed="rId3">
            <a:alphaModFix/>
          </a:blip>
          <a:stretch>
            <a:fillRect/>
          </a:stretch>
        </p:blipFill>
        <p:spPr>
          <a:xfrm>
            <a:off x="6602243" y="310625"/>
            <a:ext cx="2230049" cy="167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Build image for SITL Simulation</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1) Install Toolchain</a:t>
            </a:r>
            <a:endParaRPr/>
          </a:p>
          <a:p>
            <a:pPr indent="0" lvl="0" marL="0" rtl="0" algn="l">
              <a:spcBef>
                <a:spcPts val="0"/>
              </a:spcBef>
              <a:spcAft>
                <a:spcPts val="0"/>
              </a:spcAft>
              <a:buNone/>
            </a:pPr>
            <a:r>
              <a:rPr lang="en"/>
              <a:t>		2) Git PX4 Source</a:t>
            </a:r>
            <a:endParaRPr/>
          </a:p>
          <a:p>
            <a:pPr indent="0" lvl="0" marL="0" rtl="0" algn="l">
              <a:spcBef>
                <a:spcPts val="0"/>
              </a:spcBef>
              <a:spcAft>
                <a:spcPts val="0"/>
              </a:spcAft>
              <a:buNone/>
            </a:pPr>
            <a:r>
              <a:rPr lang="en"/>
              <a:t>		3) Build PX4</a:t>
            </a:r>
            <a:endParaRPr/>
          </a:p>
          <a:p>
            <a:pPr indent="0" lvl="0" marL="0" rtl="0" algn="l">
              <a:spcBef>
                <a:spcPts val="0"/>
              </a:spcBef>
              <a:spcAft>
                <a:spcPts val="0"/>
              </a:spcAft>
              <a:buNone/>
            </a:pPr>
            <a:r>
              <a:rPr lang="en"/>
              <a:t>		4) Takeoff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25" name="Google Shape;125;p22"/>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 : Toolchain </a:t>
            </a:r>
            <a:r>
              <a:rPr lang="en" sz="2800">
                <a:solidFill>
                  <a:schemeClr val="dk2"/>
                </a:solidFill>
                <a:highlight>
                  <a:srgbClr val="FFFF00"/>
                </a:highlight>
              </a:rPr>
              <a:t>Demo</a:t>
            </a:r>
            <a:endParaRPr sz="2800">
              <a:solidFill>
                <a:schemeClr val="dk2"/>
              </a:solidFill>
              <a:highlight>
                <a:srgbClr val="FFFF00"/>
              </a:highlight>
            </a:endParaRPr>
          </a:p>
        </p:txBody>
      </p:sp>
      <p:pic>
        <p:nvPicPr>
          <p:cNvPr id="127" name="Google Shape;127;p22"/>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Build image for SITL Simulation</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1) Install Docker</a:t>
            </a:r>
            <a:endParaRPr/>
          </a:p>
          <a:p>
            <a:pPr indent="0" lvl="0" marL="0" rtl="0" algn="l">
              <a:spcBef>
                <a:spcPts val="0"/>
              </a:spcBef>
              <a:spcAft>
                <a:spcPts val="0"/>
              </a:spcAft>
              <a:buNone/>
            </a:pPr>
            <a:r>
              <a:rPr lang="en"/>
              <a:t>		2) Git PX4 Source</a:t>
            </a:r>
            <a:endParaRPr/>
          </a:p>
          <a:p>
            <a:pPr indent="0" lvl="0" marL="0" rtl="0" algn="l">
              <a:spcBef>
                <a:spcPts val="0"/>
              </a:spcBef>
              <a:spcAft>
                <a:spcPts val="0"/>
              </a:spcAft>
              <a:buNone/>
            </a:pPr>
            <a:r>
              <a:rPr lang="en"/>
              <a:t>		3) Locate Container</a:t>
            </a:r>
            <a:endParaRPr/>
          </a:p>
          <a:p>
            <a:pPr indent="0" lvl="0" marL="0" rtl="0" algn="l">
              <a:spcBef>
                <a:spcPts val="0"/>
              </a:spcBef>
              <a:spcAft>
                <a:spcPts val="0"/>
              </a:spcAft>
              <a:buNone/>
            </a:pPr>
            <a:r>
              <a:rPr lang="en"/>
              <a:t>		4) Run Container</a:t>
            </a:r>
            <a:endParaRPr/>
          </a:p>
          <a:p>
            <a:pPr indent="0" lvl="0" marL="0" rtl="0" algn="l">
              <a:spcBef>
                <a:spcPts val="0"/>
              </a:spcBef>
              <a:spcAft>
                <a:spcPts val="0"/>
              </a:spcAft>
              <a:buNone/>
            </a:pPr>
            <a:r>
              <a:rPr lang="en"/>
              <a:t>		3) Build PX4</a:t>
            </a:r>
            <a:endParaRPr/>
          </a:p>
          <a:p>
            <a:pPr indent="0" lvl="0" marL="0" rtl="0" algn="l">
              <a:spcBef>
                <a:spcPts val="0"/>
              </a:spcBef>
              <a:spcAft>
                <a:spcPts val="0"/>
              </a:spcAft>
              <a:buNone/>
            </a:pPr>
            <a:r>
              <a:rPr lang="en"/>
              <a:t>		4) Build available on host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33" name="Google Shape;133;p23"/>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 : Container </a:t>
            </a:r>
            <a:r>
              <a:rPr lang="en" sz="2800">
                <a:solidFill>
                  <a:schemeClr val="dk2"/>
                </a:solidFill>
                <a:highlight>
                  <a:srgbClr val="FFFF00"/>
                </a:highlight>
              </a:rPr>
              <a:t>Demo</a:t>
            </a:r>
            <a:endParaRPr sz="2800">
              <a:solidFill>
                <a:schemeClr val="dk2"/>
              </a:solidFill>
              <a:highlight>
                <a:srgbClr val="FFFF00"/>
              </a:highlight>
            </a:endParaRPr>
          </a:p>
        </p:txBody>
      </p:sp>
      <p:pic>
        <p:nvPicPr>
          <p:cNvPr id="135" name="Google Shape;135;p23"/>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Next step up in complexity</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Why? Fix bugs, add features</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Loop: Edit, Build, Debug</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IDE: Visual Studio, Eclipse, QT Creator,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41" name="Google Shape;141;p24"/>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L4: Modify the Source</a:t>
            </a:r>
            <a:endParaRPr sz="2800">
              <a:solidFill>
                <a:schemeClr val="dk2"/>
              </a:solidFill>
            </a:endParaRPr>
          </a:p>
        </p:txBody>
      </p:sp>
      <p:pic>
        <p:nvPicPr>
          <p:cNvPr id="143" name="Google Shape;143;p24"/>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Next step up in complexity</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n"/>
              <a:t>1) Install IDE</a:t>
            </a:r>
            <a:endParaRPr/>
          </a:p>
          <a:p>
            <a:pPr indent="0" lvl="0" marL="0" rtl="0" algn="l">
              <a:spcBef>
                <a:spcPts val="0"/>
              </a:spcBef>
              <a:spcAft>
                <a:spcPts val="0"/>
              </a:spcAft>
              <a:buClr>
                <a:schemeClr val="dk1"/>
              </a:buClr>
              <a:buSzPts val="1100"/>
              <a:buFont typeface="Arial"/>
              <a:buNone/>
            </a:pPr>
            <a:r>
              <a:rPr lang="en"/>
              <a:t>	2) Git PX4 Source</a:t>
            </a:r>
            <a:endParaRPr/>
          </a:p>
          <a:p>
            <a:pPr indent="0" lvl="0" marL="0" rtl="0" algn="l">
              <a:spcBef>
                <a:spcPts val="0"/>
              </a:spcBef>
              <a:spcAft>
                <a:spcPts val="0"/>
              </a:spcAft>
              <a:buNone/>
            </a:pPr>
            <a:r>
              <a:rPr lang="en"/>
              <a:t>	3) Open Folder</a:t>
            </a:r>
            <a:endParaRPr/>
          </a:p>
          <a:p>
            <a:pPr indent="457200" lvl="0" marL="457200" rtl="0" algn="l">
              <a:spcBef>
                <a:spcPts val="0"/>
              </a:spcBef>
              <a:spcAft>
                <a:spcPts val="0"/>
              </a:spcAft>
              <a:buClr>
                <a:schemeClr val="dk1"/>
              </a:buClr>
              <a:buSzPts val="1100"/>
              <a:buFont typeface="Arial"/>
              <a:buNone/>
            </a:pPr>
            <a:r>
              <a:rPr lang="en" sz="2200"/>
              <a:t>Select Kit and Variant</a:t>
            </a:r>
            <a:endParaRPr sz="2200"/>
          </a:p>
          <a:p>
            <a:pPr indent="0" lvl="0" marL="0" rtl="0" algn="l">
              <a:spcBef>
                <a:spcPts val="0"/>
              </a:spcBef>
              <a:spcAft>
                <a:spcPts val="0"/>
              </a:spcAft>
              <a:buClr>
                <a:schemeClr val="dk1"/>
              </a:buClr>
              <a:buSzPts val="1100"/>
              <a:buFont typeface="Arial"/>
              <a:buNone/>
            </a:pPr>
            <a:r>
              <a:rPr lang="en"/>
              <a:t>	4) Build</a:t>
            </a:r>
            <a:endParaRPr/>
          </a:p>
          <a:p>
            <a:pPr indent="0" lvl="0" marL="0" rtl="0" algn="l">
              <a:spcBef>
                <a:spcPts val="0"/>
              </a:spcBef>
              <a:spcAft>
                <a:spcPts val="0"/>
              </a:spcAft>
              <a:buNone/>
            </a:pPr>
            <a:r>
              <a:rPr lang="en"/>
              <a:t>	3) Debug</a:t>
            </a:r>
            <a:endParaRPr/>
          </a:p>
          <a:p>
            <a:pPr indent="457200" lvl="0" marL="457200" rtl="0" algn="l">
              <a:spcBef>
                <a:spcPts val="0"/>
              </a:spcBef>
              <a:spcAft>
                <a:spcPts val="0"/>
              </a:spcAft>
              <a:buClr>
                <a:schemeClr val="dk1"/>
              </a:buClr>
              <a:buSzPts val="1100"/>
              <a:buFont typeface="Arial"/>
              <a:buNone/>
            </a:pPr>
            <a:r>
              <a:rPr lang="en" sz="2200"/>
              <a:t>Breakpoint and Step</a:t>
            </a:r>
            <a:endParaRPr sz="2200"/>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49" name="Google Shape;149;p25"/>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L4: Modify the Source : Build and Debug </a:t>
            </a:r>
            <a:r>
              <a:rPr lang="en" sz="2800">
                <a:solidFill>
                  <a:schemeClr val="dk2"/>
                </a:solidFill>
                <a:highlight>
                  <a:srgbClr val="FFFF00"/>
                </a:highlight>
              </a:rPr>
              <a:t>Demo</a:t>
            </a:r>
            <a:endParaRPr sz="2800">
              <a:solidFill>
                <a:schemeClr val="dk2"/>
              </a:solidFill>
              <a:highlight>
                <a:srgbClr val="FFFF00"/>
              </a:highlight>
            </a:endParaRPr>
          </a:p>
        </p:txBody>
      </p:sp>
      <p:pic>
        <p:nvPicPr>
          <p:cNvPr id="151" name="Google Shape;151;p25"/>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Big Subject</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1) Console</a:t>
            </a:r>
            <a:endParaRPr/>
          </a:p>
          <a:p>
            <a:pPr indent="0" lvl="0" marL="0" rtl="0" algn="l">
              <a:spcBef>
                <a:spcPts val="0"/>
              </a:spcBef>
              <a:spcAft>
                <a:spcPts val="0"/>
              </a:spcAft>
              <a:buNone/>
            </a:pPr>
            <a:r>
              <a:rPr lang="en"/>
              <a:t>	2) Logs</a:t>
            </a:r>
            <a:endParaRPr/>
          </a:p>
          <a:p>
            <a:pPr indent="0" lvl="0" marL="0" rtl="0" algn="l">
              <a:spcBef>
                <a:spcPts val="0"/>
              </a:spcBef>
              <a:spcAft>
                <a:spcPts val="0"/>
              </a:spcAft>
              <a:buNone/>
            </a:pPr>
            <a:r>
              <a:rPr lang="en"/>
              <a:t>	3) JTAG</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57" name="Google Shape;157;p26"/>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L4: Modify the Source : More Debugging</a:t>
            </a:r>
            <a:endParaRPr sz="2800">
              <a:solidFill>
                <a:schemeClr val="dk2"/>
              </a:solidFill>
              <a:highlight>
                <a:srgbClr val="FFFF00"/>
              </a:highlight>
            </a:endParaRPr>
          </a:p>
        </p:txBody>
      </p:sp>
      <p:pic>
        <p:nvPicPr>
          <p:cNvPr id="159" name="Google Shape;159;p26"/>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92575" y="990000"/>
            <a:ext cx="8520600" cy="4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You want to contribute to the community</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Add Features, Fixes, Content</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Test  Flights</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Report Bugs, Debug, Analyze</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See Appendix : PX4 Community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65" name="Google Shape;165;p27"/>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L5: Contribute</a:t>
            </a:r>
            <a:endParaRPr sz="2800">
              <a:solidFill>
                <a:schemeClr val="dk2"/>
              </a:solidFill>
            </a:endParaRPr>
          </a:p>
        </p:txBody>
      </p:sp>
      <p:pic>
        <p:nvPicPr>
          <p:cNvPr id="167" name="Google Shape;167;p27"/>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subTitle"/>
          </p:nvPr>
        </p:nvSpPr>
        <p:spPr>
          <a:xfrm>
            <a:off x="92575" y="990000"/>
            <a:ext cx="8520600" cy="405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Lots of content in the appendix. The answers to all of your questions are there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Mark West</a:t>
            </a:r>
            <a:endParaRPr/>
          </a:p>
          <a:p>
            <a:pPr indent="457200" lvl="0" marL="0" rtl="0" algn="l">
              <a:spcBef>
                <a:spcPts val="0"/>
              </a:spcBef>
              <a:spcAft>
                <a:spcPts val="0"/>
              </a:spcAft>
              <a:buNone/>
            </a:pPr>
            <a:r>
              <a:rPr lang="en" u="sng">
                <a:solidFill>
                  <a:schemeClr val="hlink"/>
                </a:solidFill>
                <a:hlinkClick r:id="rId3"/>
              </a:rPr>
              <a:t>mark@telemething.com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73" name="Google Shape;173;p28"/>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Thanks for Watching</a:t>
            </a:r>
            <a:endParaRPr sz="2800">
              <a:solidFill>
                <a:schemeClr val="dk2"/>
              </a:solidFill>
            </a:endParaRPr>
          </a:p>
        </p:txBody>
      </p:sp>
      <p:pic>
        <p:nvPicPr>
          <p:cNvPr id="175" name="Google Shape;175;p28"/>
          <p:cNvPicPr preferRelativeResize="0"/>
          <p:nvPr/>
        </p:nvPicPr>
        <p:blipFill>
          <a:blip r:embed="rId4">
            <a:alphaModFix/>
          </a:blip>
          <a:stretch>
            <a:fillRect/>
          </a:stretch>
        </p:blipFill>
        <p:spPr>
          <a:xfrm>
            <a:off x="8128000" y="38100"/>
            <a:ext cx="906274" cy="639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81" name="Google Shape;181;p29"/>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a:t>
            </a:r>
            <a:endParaRPr sz="2800">
              <a:solidFill>
                <a:schemeClr val="dk2"/>
              </a:solidFill>
            </a:endParaRPr>
          </a:p>
        </p:txBody>
      </p:sp>
      <p:pic>
        <p:nvPicPr>
          <p:cNvPr id="183" name="Google Shape;183;p29"/>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idx="1" type="subTitle"/>
          </p:nvPr>
        </p:nvSpPr>
        <p:spPr>
          <a:xfrm>
            <a:off x="92575" y="990000"/>
            <a:ext cx="8520600" cy="40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-Software</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PX4 is flight control software which supports a number of platforms: Fixed wing, rotor, rover, and submarine.</a:t>
            </a:r>
            <a:endParaRPr sz="1300"/>
          </a:p>
          <a:p>
            <a:pPr indent="457200" lvl="0" marL="0" rtl="0" algn="l">
              <a:spcBef>
                <a:spcPts val="0"/>
              </a:spcBef>
              <a:spcAft>
                <a:spcPts val="0"/>
              </a:spcAft>
              <a:buNone/>
            </a:pPr>
            <a:r>
              <a:rPr lang="en" sz="1300"/>
              <a:t>See </a:t>
            </a:r>
            <a:r>
              <a:rPr lang="en" sz="1300" u="sng">
                <a:solidFill>
                  <a:schemeClr val="hlink"/>
                </a:solidFill>
                <a:hlinkClick r:id="rId3"/>
              </a:rPr>
              <a:t>https://docs.px4.io/master/en/airframes/airframe_reference.html</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BSD open source, created by Lorenz Meier and team in 2008 while at ETH. Hosted on Github."</a:t>
            </a:r>
            <a:endParaRPr sz="1300"/>
          </a:p>
          <a:p>
            <a:pPr indent="457200" lvl="0" marL="0" rtl="0" algn="l">
              <a:spcBef>
                <a:spcPts val="0"/>
              </a:spcBef>
              <a:spcAft>
                <a:spcPts val="0"/>
              </a:spcAft>
              <a:buNone/>
            </a:pPr>
            <a:r>
              <a:rPr lang="en" sz="1300"/>
              <a:t>Anyone is free to obtain, modify, and deploy PX4.</a:t>
            </a:r>
            <a:endParaRPr sz="1300"/>
          </a:p>
          <a:p>
            <a:pPr indent="457200" lvl="0" marL="0" rtl="0" algn="l">
              <a:spcBef>
                <a:spcPts val="0"/>
              </a:spcBef>
              <a:spcAft>
                <a:spcPts val="0"/>
              </a:spcAft>
              <a:buNone/>
            </a:pPr>
            <a:r>
              <a:rPr lang="en" sz="1300"/>
              <a:t>See </a:t>
            </a:r>
            <a:r>
              <a:rPr lang="en" sz="1300" u="sng">
                <a:solidFill>
                  <a:schemeClr val="hlink"/>
                </a:solidFill>
                <a:hlinkClick r:id="rId4"/>
              </a:rPr>
              <a:t>https://auterion.com/the-history-of-pixhawk/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-Hardware</a:t>
            </a:r>
            <a:endParaRPr sz="1300"/>
          </a:p>
          <a:p>
            <a:pPr indent="457200" lvl="0" marL="0" rtl="0" algn="l">
              <a:spcBef>
                <a:spcPts val="0"/>
              </a:spcBef>
              <a:spcAft>
                <a:spcPts val="0"/>
              </a:spcAft>
              <a:buNone/>
            </a:pPr>
            <a:r>
              <a:t/>
            </a:r>
            <a:endParaRPr sz="1300"/>
          </a:p>
          <a:p>
            <a:pPr indent="457200" lvl="0" marL="0" rtl="0" algn="l">
              <a:spcBef>
                <a:spcPts val="0"/>
              </a:spcBef>
              <a:spcAft>
                <a:spcPts val="0"/>
              </a:spcAft>
              <a:buNone/>
            </a:pPr>
            <a:r>
              <a:rPr lang="en" sz="1300" u="sng"/>
              <a:t>Pixhawk standard</a:t>
            </a:r>
            <a:r>
              <a:rPr lang="en" sz="1300"/>
              <a:t>: community support, full compatibility.</a:t>
            </a:r>
            <a:endParaRPr sz="1300"/>
          </a:p>
          <a:p>
            <a:pPr indent="457200" lvl="0" marL="0" rtl="0" algn="l">
              <a:spcBef>
                <a:spcPts val="0"/>
              </a:spcBef>
              <a:spcAft>
                <a:spcPts val="0"/>
              </a:spcAft>
              <a:buNone/>
            </a:pPr>
            <a:r>
              <a:rPr lang="en" sz="1300" u="sng"/>
              <a:t>Manufacturer supported</a:t>
            </a:r>
            <a:r>
              <a:rPr lang="en" sz="1300"/>
              <a:t>: shared support, variations in compatibility.</a:t>
            </a:r>
            <a:endParaRPr sz="1300"/>
          </a:p>
          <a:p>
            <a:pPr indent="457200" lvl="0" marL="0" rtl="0" algn="l">
              <a:spcBef>
                <a:spcPts val="0"/>
              </a:spcBef>
              <a:spcAft>
                <a:spcPts val="0"/>
              </a:spcAft>
              <a:buNone/>
            </a:pPr>
            <a:r>
              <a:rPr lang="en" sz="1300" u="sng"/>
              <a:t>Unsupported</a:t>
            </a:r>
            <a:r>
              <a:rPr lang="en" sz="1300"/>
              <a:t>: manufacturer only support, variation in compatibility."</a:t>
            </a:r>
            <a:endParaRPr sz="1300"/>
          </a:p>
          <a:p>
            <a:pPr indent="457200" lvl="0" marL="0" rtl="0" algn="l">
              <a:spcBef>
                <a:spcPts val="0"/>
              </a:spcBef>
              <a:spcAft>
                <a:spcPts val="0"/>
              </a:spcAft>
              <a:buNone/>
            </a:pPr>
            <a:r>
              <a:t/>
            </a:r>
            <a:endParaRPr sz="1300"/>
          </a:p>
          <a:p>
            <a:pPr indent="457200" lvl="0" marL="0" rtl="0" algn="l">
              <a:spcBef>
                <a:spcPts val="0"/>
              </a:spcBef>
              <a:spcAft>
                <a:spcPts val="0"/>
              </a:spcAft>
              <a:buNone/>
            </a:pPr>
            <a:r>
              <a:rPr lang="en" sz="1300"/>
              <a:t>See</a:t>
            </a:r>
            <a:r>
              <a:rPr lang="en" sz="1300" u="sng">
                <a:solidFill>
                  <a:schemeClr val="hlink"/>
                </a:solidFill>
                <a:hlinkClick r:id="rId5"/>
              </a:rPr>
              <a:t> https://px4.io/ecosystem/compatible-hardware/</a:t>
            </a:r>
            <a:endParaRPr sz="1300"/>
          </a:p>
          <a:p>
            <a:pPr indent="457200" lvl="0" marL="0" rtl="0" algn="l">
              <a:spcBef>
                <a:spcPts val="0"/>
              </a:spcBef>
              <a:spcAft>
                <a:spcPts val="0"/>
              </a:spcAft>
              <a:buClr>
                <a:schemeClr val="dk1"/>
              </a:buClr>
              <a:buSzPts val="1100"/>
              <a:buFont typeface="Arial"/>
              <a:buNone/>
            </a:pPr>
            <a:r>
              <a:t/>
            </a:r>
            <a:endParaRPr sz="1300"/>
          </a:p>
          <a:p>
            <a:pPr indent="457200" lvl="0" marL="0" rtl="0" algn="l">
              <a:spcBef>
                <a:spcPts val="0"/>
              </a:spcBef>
              <a:spcAft>
                <a:spcPts val="0"/>
              </a:spcAft>
              <a:buNone/>
            </a:pPr>
            <a:r>
              <a:t/>
            </a:r>
            <a:endParaRPr sz="1700"/>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89" name="Google Shape;189;p30"/>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What is PX4</a:t>
            </a:r>
            <a:endParaRPr sz="2800">
              <a:solidFill>
                <a:schemeClr val="dk2"/>
              </a:solidFill>
            </a:endParaRPr>
          </a:p>
        </p:txBody>
      </p:sp>
      <p:pic>
        <p:nvPicPr>
          <p:cNvPr id="191" name="Google Shape;191;p30"/>
          <p:cNvPicPr preferRelativeResize="0"/>
          <p:nvPr/>
        </p:nvPicPr>
        <p:blipFill>
          <a:blip r:embed="rId6">
            <a:alphaModFix/>
          </a:blip>
          <a:stretch>
            <a:fillRect/>
          </a:stretch>
        </p:blipFill>
        <p:spPr>
          <a:xfrm>
            <a:off x="8128000" y="38100"/>
            <a:ext cx="906274" cy="639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Dronecode : </a:t>
            </a:r>
            <a:r>
              <a:rPr lang="en" sz="1300" u="sng">
                <a:solidFill>
                  <a:schemeClr val="hlink"/>
                </a:solidFill>
                <a:hlinkClick r:id="rId3"/>
              </a:rPr>
              <a:t>https://www.dronecode.org/</a:t>
            </a:r>
            <a:endParaRPr sz="1300"/>
          </a:p>
          <a:p>
            <a:pPr indent="0" lvl="0" marL="457200" rtl="0" algn="l">
              <a:spcBef>
                <a:spcPts val="0"/>
              </a:spcBef>
              <a:spcAft>
                <a:spcPts val="0"/>
              </a:spcAft>
              <a:buNone/>
            </a:pPr>
            <a:r>
              <a:rPr lang="en" sz="1300"/>
              <a:t>PX4 is part of Dronecode, and Dronecode is part of the Linux Foundation. Dronecode's mission is to support open source drone software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Website: </a:t>
            </a:r>
            <a:r>
              <a:rPr lang="en" sz="1300" u="sng">
                <a:solidFill>
                  <a:schemeClr val="hlink"/>
                </a:solidFill>
                <a:hlinkClick r:id="rId4"/>
              </a:rPr>
              <a:t>https://px4.io/</a:t>
            </a:r>
            <a:endParaRPr sz="1300"/>
          </a:p>
          <a:p>
            <a:pPr indent="457200" lvl="0" marL="0" rtl="0" algn="l">
              <a:spcBef>
                <a:spcPts val="0"/>
              </a:spcBef>
              <a:spcAft>
                <a:spcPts val="0"/>
              </a:spcAft>
              <a:buNone/>
            </a:pPr>
            <a:r>
              <a:rPr lang="en" sz="1300"/>
              <a:t>PX4 main site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Slack : </a:t>
            </a:r>
            <a:r>
              <a:rPr lang="en" sz="1300" u="sng">
                <a:solidFill>
                  <a:schemeClr val="hlink"/>
                </a:solidFill>
                <a:hlinkClick r:id="rId5"/>
              </a:rPr>
              <a:t>https://slack.px4.io/</a:t>
            </a:r>
            <a:endParaRPr sz="1300"/>
          </a:p>
          <a:p>
            <a:pPr indent="457200" lvl="0" marL="0" rtl="0" algn="l">
              <a:spcBef>
                <a:spcPts val="0"/>
              </a:spcBef>
              <a:spcAft>
                <a:spcPts val="0"/>
              </a:spcAft>
              <a:buNone/>
            </a:pPr>
            <a:r>
              <a:rPr lang="en" sz="1300"/>
              <a:t>70 channels, something for everyone. Good, but messages time out and disappear quickly on free license."</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Forum : </a:t>
            </a:r>
            <a:r>
              <a:rPr lang="en" sz="1300" u="sng">
                <a:solidFill>
                  <a:schemeClr val="hlink"/>
                </a:solidFill>
                <a:hlinkClick r:id="rId6"/>
              </a:rPr>
              <a:t>https://discuss.px4.io/</a:t>
            </a:r>
            <a:endParaRPr sz="1300"/>
          </a:p>
          <a:p>
            <a:pPr indent="0" lvl="0" marL="0" rtl="0" algn="l">
              <a:spcBef>
                <a:spcPts val="0"/>
              </a:spcBef>
              <a:spcAft>
                <a:spcPts val="0"/>
              </a:spcAft>
              <a:buNone/>
            </a:pPr>
            <a:r>
              <a:rPr lang="en" sz="1300"/>
              <a:t>	Traditional message board. Messages don't expire.</a:t>
            </a:r>
            <a:endParaRPr sz="1300"/>
          </a:p>
          <a:p>
            <a:pPr indent="0" lvl="0" marL="0" rtl="0" algn="l">
              <a:spcBef>
                <a:spcPts val="0"/>
              </a:spcBef>
              <a:spcAft>
                <a:spcPts val="0"/>
              </a:spcAft>
              <a:buNone/>
            </a:pPr>
            <a:r>
              <a:rPr lang="en" sz="1300"/>
              <a:t>	see ref:Forum</a:t>
            </a:r>
            <a:endParaRPr sz="1300"/>
          </a:p>
          <a:p>
            <a:pPr indent="0" lvl="0" marL="0" rtl="0" algn="l">
              <a:spcBef>
                <a:spcPts val="0"/>
              </a:spcBef>
              <a:spcAft>
                <a:spcPts val="0"/>
              </a:spcAft>
              <a:buNone/>
            </a:pPr>
            <a:r>
              <a:rPr lang="en" sz="1300"/>
              <a:t>DevCall : </a:t>
            </a:r>
            <a:r>
              <a:rPr lang="en" sz="1300" u="sng">
                <a:solidFill>
                  <a:schemeClr val="hlink"/>
                </a:solidFill>
                <a:hlinkClick r:id="rId7"/>
              </a:rPr>
              <a:t>https://dev.px4.io/master/en/contribute/dev_call.html</a:t>
            </a:r>
            <a:endParaRPr sz="1300"/>
          </a:p>
          <a:p>
            <a:pPr indent="457200" lvl="0" marL="0" rtl="0" algn="l">
              <a:spcBef>
                <a:spcPts val="0"/>
              </a:spcBef>
              <a:spcAft>
                <a:spcPts val="0"/>
              </a:spcAft>
              <a:buNone/>
            </a:pPr>
            <a:r>
              <a:rPr lang="en" sz="1300"/>
              <a:t>Standard Scrum, moves quickly, not for chit-chat. A good place for newcomers to observe and get a feel </a:t>
            </a:r>
            <a:endParaRPr sz="1300"/>
          </a:p>
          <a:p>
            <a:pPr indent="0" lvl="0" marL="0" rtl="0" algn="l">
              <a:spcBef>
                <a:spcPts val="0"/>
              </a:spcBef>
              <a:spcAft>
                <a:spcPts val="0"/>
              </a:spcAft>
              <a:buNone/>
            </a:pPr>
            <a:r>
              <a:rPr lang="en" sz="1300"/>
              <a:t>	for what's what and look for opportunities to contribute. Hosted on Zoom</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197" name="Google Shape;197;p31"/>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PX4 Community</a:t>
            </a:r>
            <a:endParaRPr sz="2800">
              <a:solidFill>
                <a:schemeClr val="dk2"/>
              </a:solidFill>
            </a:endParaRPr>
          </a:p>
        </p:txBody>
      </p:sp>
      <p:pic>
        <p:nvPicPr>
          <p:cNvPr id="199" name="Google Shape;199;p31"/>
          <p:cNvPicPr preferRelativeResize="0"/>
          <p:nvPr/>
        </p:nvPicPr>
        <p:blipFill>
          <a:blip r:embed="rId8">
            <a:alphaModFix/>
          </a:blip>
          <a:stretch>
            <a:fillRect/>
          </a:stretch>
        </p:blipFill>
        <p:spPr>
          <a:xfrm>
            <a:off x="8128000" y="38100"/>
            <a:ext cx="906274" cy="639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2046150"/>
            <a:ext cx="8520600" cy="105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 West</a:t>
            </a:r>
            <a:endParaRPr/>
          </a:p>
        </p:txBody>
      </p:sp>
      <p:sp>
        <p:nvSpPr>
          <p:cNvPr id="62" name="Google Shape;62;p14"/>
          <p:cNvSpPr txBox="1"/>
          <p:nvPr>
            <p:ph idx="1" type="subTitle"/>
          </p:nvPr>
        </p:nvSpPr>
        <p:spPr>
          <a:xfrm>
            <a:off x="311700" y="3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PX4 Community Volunteer</a:t>
            </a:r>
            <a:endParaRPr/>
          </a:p>
        </p:txBody>
      </p:sp>
      <p:pic>
        <p:nvPicPr>
          <p:cNvPr id="63" name="Google Shape;63;p14"/>
          <p:cNvPicPr preferRelativeResize="0"/>
          <p:nvPr/>
        </p:nvPicPr>
        <p:blipFill>
          <a:blip r:embed="rId3">
            <a:alphaModFix/>
          </a:blip>
          <a:stretch>
            <a:fillRect/>
          </a:stretch>
        </p:blipFill>
        <p:spPr>
          <a:xfrm>
            <a:off x="6602243" y="310625"/>
            <a:ext cx="2230049" cy="167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Scenario: You want to operate a PX4 vehicle. It is already built and can (probably) maneuver at some level</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Tasks: Pair Radio, Configure, Tune (maybe). See </a:t>
            </a:r>
            <a:r>
              <a:rPr lang="en" sz="1100" u="sng">
                <a:solidFill>
                  <a:schemeClr val="hlink"/>
                </a:solidFill>
                <a:hlinkClick r:id="rId3"/>
              </a:rPr>
              <a:t>https://docs.px4.io/v1.9.0/en/getting_started/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In addition to the vehicle you will need a radio controller and optionally Qgroundcontrol software</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 Radio Controller</a:t>
            </a:r>
            <a:endParaRPr sz="1300"/>
          </a:p>
          <a:p>
            <a:pPr indent="0" lvl="0" marL="0" rtl="0" algn="l">
              <a:spcBef>
                <a:spcPts val="0"/>
              </a:spcBef>
              <a:spcAft>
                <a:spcPts val="0"/>
              </a:spcAft>
              <a:buNone/>
            </a:pPr>
            <a:r>
              <a:t/>
            </a:r>
            <a:endParaRPr sz="1300"/>
          </a:p>
          <a:p>
            <a:pPr indent="0" lvl="0" marL="457200" rtl="0" algn="l">
              <a:spcBef>
                <a:spcPts val="0"/>
              </a:spcBef>
              <a:spcAft>
                <a:spcPts val="0"/>
              </a:spcAft>
              <a:buNone/>
            </a:pPr>
            <a:r>
              <a:rPr lang="en" sz="1300"/>
              <a:t>A radio controller is the handheld unit which you use to communicate with the mobile frame during field operations.</a:t>
            </a:r>
            <a:endParaRPr sz="1300"/>
          </a:p>
          <a:p>
            <a:pPr indent="0" lvl="0" marL="0" rtl="0" algn="l">
              <a:spcBef>
                <a:spcPts val="0"/>
              </a:spcBef>
              <a:spcAft>
                <a:spcPts val="0"/>
              </a:spcAft>
              <a:buNone/>
            </a:pPr>
            <a:r>
              <a:rPr lang="en" sz="1300"/>
              <a:t>	</a:t>
            </a:r>
            <a:endParaRPr sz="1300"/>
          </a:p>
          <a:p>
            <a:pPr indent="457200" lvl="0" marL="0" rtl="0" algn="l">
              <a:spcBef>
                <a:spcPts val="0"/>
              </a:spcBef>
              <a:spcAft>
                <a:spcPts val="0"/>
              </a:spcAft>
              <a:buNone/>
            </a:pPr>
            <a:r>
              <a:rPr lang="en" sz="1300"/>
              <a:t>While it is possible to do without an RC (by use of control from an onboard companion computer), you will</a:t>
            </a:r>
            <a:endParaRPr sz="1300"/>
          </a:p>
          <a:p>
            <a:pPr indent="0" lvl="0" marL="0" rtl="0" algn="l">
              <a:spcBef>
                <a:spcPts val="0"/>
              </a:spcBef>
              <a:spcAft>
                <a:spcPts val="0"/>
              </a:spcAft>
              <a:buNone/>
            </a:pPr>
            <a:r>
              <a:rPr lang="en" sz="1300"/>
              <a:t>	probably need or want to use a radio controller.</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A radio controller communicates with the flight controller via a </a:t>
            </a:r>
            <a:r>
              <a:rPr lang="en" sz="1300"/>
              <a:t>transceiver</a:t>
            </a:r>
            <a:r>
              <a:rPr lang="en" sz="1300"/>
              <a:t> which is physically connected with the flight controller. The controller and on-board </a:t>
            </a:r>
            <a:r>
              <a:rPr lang="en" sz="1300"/>
              <a:t>transceiver</a:t>
            </a:r>
            <a:r>
              <a:rPr lang="en" sz="1300"/>
              <a:t> communicate two way, exchanging commands and telemetry.</a:t>
            </a:r>
            <a:endParaRPr sz="1300"/>
          </a:p>
          <a:p>
            <a:pPr indent="0" lvl="0" marL="0" rtl="0" algn="l">
              <a:spcBef>
                <a:spcPts val="0"/>
              </a:spcBef>
              <a:spcAft>
                <a:spcPts val="0"/>
              </a:spcAft>
              <a:buNone/>
            </a:pPr>
            <a:r>
              <a:rPr lang="en" sz="1300"/>
              <a:t>	</a:t>
            </a:r>
            <a:endParaRPr sz="1300"/>
          </a:p>
          <a:p>
            <a:pPr indent="457200" lvl="0" marL="0" rtl="0" algn="l">
              <a:spcBef>
                <a:spcPts val="0"/>
              </a:spcBef>
              <a:spcAft>
                <a:spcPts val="0"/>
              </a:spcAft>
              <a:buNone/>
            </a:pPr>
            <a:r>
              <a:rPr lang="en" sz="1300"/>
              <a:t>Prior to flight the controller and </a:t>
            </a:r>
            <a:r>
              <a:rPr lang="en" sz="1300"/>
              <a:t>transceiver</a:t>
            </a:r>
            <a:r>
              <a:rPr lang="en" sz="1300"/>
              <a:t> must be paired to one another.</a:t>
            </a:r>
            <a:endParaRPr sz="1300"/>
          </a:p>
          <a:p>
            <a:pPr indent="0" lvl="0" marL="0" rtl="0" algn="l">
              <a:spcBef>
                <a:spcPts val="0"/>
              </a:spcBef>
              <a:spcAft>
                <a:spcPts val="0"/>
              </a:spcAft>
              <a:buNone/>
            </a:pPr>
            <a:r>
              <a:rPr lang="en" sz="1300"/>
              <a:t>	See </a:t>
            </a:r>
            <a:r>
              <a:rPr lang="en" sz="1300" u="sng">
                <a:solidFill>
                  <a:schemeClr val="hlink"/>
                </a:solidFill>
                <a:hlinkClick r:id="rId4"/>
              </a:rPr>
              <a:t>https://docs.px4.io/master/en/getting_started/rc_transmitter_receiver.html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05" name="Google Shape;205;p32"/>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Operate Vehicle</a:t>
            </a:r>
            <a:endParaRPr sz="2800">
              <a:solidFill>
                <a:schemeClr val="dk2"/>
              </a:solidFill>
            </a:endParaRPr>
          </a:p>
        </p:txBody>
      </p:sp>
      <p:pic>
        <p:nvPicPr>
          <p:cNvPr id="207" name="Google Shape;207;p32"/>
          <p:cNvPicPr preferRelativeResize="0"/>
          <p:nvPr/>
        </p:nvPicPr>
        <p:blipFill>
          <a:blip r:embed="rId5">
            <a:alphaModFix/>
          </a:blip>
          <a:stretch>
            <a:fillRect/>
          </a:stretch>
        </p:blipFill>
        <p:spPr>
          <a:xfrm>
            <a:off x="8128000" y="38100"/>
            <a:ext cx="906274" cy="639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QGroundControl</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QGroundControl is a ground station, which runs on a computer separate from the PX4 mobile platform. You can use it to </a:t>
            </a:r>
            <a:r>
              <a:rPr lang="en" sz="1300"/>
              <a:t>perform</a:t>
            </a:r>
            <a:r>
              <a:rPr lang="en" sz="1300"/>
              <a:t> pretty much any task you need to configure the flight controller and most other hardware mounted on the mobile platform. In addition to configuration the FC can also be used for monitoring and mission tasks.</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There are several operations which need to be performed prior to flight. The standard procedure is to connect the flight controller (on the mobile frame) to a computer via USB and then use QGroundControl to perform those operations. Some typical things to perform: airframe selection, sensor orientation calibration, radio channel mapping.</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lang="en" sz="1300"/>
              <a:t>	See </a:t>
            </a:r>
            <a:r>
              <a:rPr lang="en" sz="1300" u="sng">
                <a:solidFill>
                  <a:schemeClr val="hlink"/>
                </a:solidFill>
                <a:hlinkClick r:id="rId3"/>
              </a:rPr>
              <a:t>http://qgroundcontrol.com/</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13" name="Google Shape;213;p33"/>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Operate Vehicle</a:t>
            </a:r>
            <a:endParaRPr sz="2800">
              <a:solidFill>
                <a:schemeClr val="dk2"/>
              </a:solidFill>
            </a:endParaRPr>
          </a:p>
        </p:txBody>
      </p:sp>
      <p:pic>
        <p:nvPicPr>
          <p:cNvPr id="215" name="Google Shape;215;p33"/>
          <p:cNvPicPr preferRelativeResize="0"/>
          <p:nvPr/>
        </p:nvPicPr>
        <p:blipFill>
          <a:blip r:embed="rId4">
            <a:alphaModFix/>
          </a:blip>
          <a:stretch>
            <a:fillRect/>
          </a:stretch>
        </p:blipFill>
        <p:spPr>
          <a:xfrm>
            <a:off x="8128000" y="38100"/>
            <a:ext cx="906274" cy="639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n" sz="1300"/>
              <a:t>Scenario: You want to build a PX4 vehicle. </a:t>
            </a:r>
            <a:endParaRPr sz="1300"/>
          </a:p>
          <a:p>
            <a:pPr indent="0" lvl="0" marL="0" rtl="0" algn="l">
              <a:spcBef>
                <a:spcPts val="0"/>
              </a:spcBef>
              <a:spcAft>
                <a:spcPts val="0"/>
              </a:spcAft>
              <a:buNone/>
            </a:pPr>
            <a:r>
              <a:t/>
            </a:r>
            <a:endParaRPr sz="1300"/>
          </a:p>
          <a:p>
            <a:pPr indent="0" lvl="0" marL="457200" rtl="0" algn="l">
              <a:spcBef>
                <a:spcPts val="0"/>
              </a:spcBef>
              <a:spcAft>
                <a:spcPts val="0"/>
              </a:spcAft>
              <a:buNone/>
            </a:pPr>
            <a:r>
              <a:rPr lang="en" sz="1300"/>
              <a:t>You will acquire physical components and assemble them.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See </a:t>
            </a:r>
            <a:r>
              <a:rPr lang="en" sz="1100" u="sng">
                <a:solidFill>
                  <a:schemeClr val="hlink"/>
                </a:solidFill>
                <a:hlinkClick r:id="rId3"/>
              </a:rPr>
              <a:t>https://docs.px4.io/v1.9.0/en/assembly/</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lang="en" sz="1300"/>
              <a:t>	A PX4 flight controller pretty much always comes delivered with PX4 installed.</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If you want to change that version then follow the instructions at </a:t>
            </a:r>
            <a:r>
              <a:rPr lang="en" sz="1300" u="sng">
                <a:solidFill>
                  <a:schemeClr val="hlink"/>
                </a:solidFill>
                <a:hlinkClick r:id="rId4"/>
              </a:rPr>
              <a:t>https://docs.qgroundcontrol.com/en/SetupView/Firmware.html</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21" name="Google Shape;221;p34"/>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Build Vehicle</a:t>
            </a:r>
            <a:endParaRPr sz="2800">
              <a:solidFill>
                <a:schemeClr val="dk2"/>
              </a:solidFill>
            </a:endParaRPr>
          </a:p>
        </p:txBody>
      </p:sp>
      <p:pic>
        <p:nvPicPr>
          <p:cNvPr id="223" name="Google Shape;223;p34"/>
          <p:cNvPicPr preferRelativeResize="0"/>
          <p:nvPr/>
        </p:nvPicPr>
        <p:blipFill>
          <a:blip r:embed="rId5">
            <a:alphaModFix/>
          </a:blip>
          <a:stretch>
            <a:fillRect/>
          </a:stretch>
        </p:blipFill>
        <p:spPr>
          <a:xfrm>
            <a:off x="8128000" y="38100"/>
            <a:ext cx="906274" cy="639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n" sz="1300"/>
              <a:t>- Toolchain</a:t>
            </a:r>
            <a:endParaRPr sz="1300"/>
          </a:p>
          <a:p>
            <a:pPr indent="0" lvl="0" marL="0" rtl="0" algn="l">
              <a:spcBef>
                <a:spcPts val="0"/>
              </a:spcBef>
              <a:spcAft>
                <a:spcPts val="0"/>
              </a:spcAft>
              <a:buNone/>
            </a:pPr>
            <a:r>
              <a:t/>
            </a:r>
            <a:endParaRPr sz="1300"/>
          </a:p>
          <a:p>
            <a:pPr indent="0" lvl="0" marL="457200" rtl="0" algn="l">
              <a:spcBef>
                <a:spcPts val="0"/>
              </a:spcBef>
              <a:spcAft>
                <a:spcPts val="0"/>
              </a:spcAft>
              <a:buNone/>
            </a:pPr>
            <a:r>
              <a:rPr lang="en" sz="1300"/>
              <a:t>A toolchain is all the stuff you’ll need to build for a particular target: Win, Mac, Linux. We'll use Ubuntu to build for simulation on Ubuntu.</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Several convenience scripts, use is recommended is possible.</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Sometimes the scripts don't meet at requirements, for example : I work with ROS using some openCV features which must be built (not in a distrib), so I need to build ROS up from source too, therefore can't use the ROS convenience script. The same goes for Gazebo. I've run into so many problems with conflicting OpenCV that I always just install the whole chain manually (unless containers!).</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For guidance on both convenience scripts and manual installation see </a:t>
            </a:r>
            <a:endParaRPr sz="1300"/>
          </a:p>
          <a:p>
            <a:pPr indent="0" lvl="0" marL="457200" rtl="0" algn="l">
              <a:spcBef>
                <a:spcPts val="0"/>
              </a:spcBef>
              <a:spcAft>
                <a:spcPts val="0"/>
              </a:spcAft>
              <a:buNone/>
            </a:pPr>
            <a:r>
              <a:rPr lang="en" sz="1100" u="sng">
                <a:solidFill>
                  <a:schemeClr val="hlink"/>
                </a:solidFill>
                <a:hlinkClick r:id="rId3"/>
              </a:rPr>
              <a:t>https://dev.px4.io/master/en/setup/dev_env.html</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29" name="Google Shape;229;p35"/>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Toolchain</a:t>
            </a:r>
            <a:endParaRPr sz="2800">
              <a:solidFill>
                <a:schemeClr val="dk2"/>
              </a:solidFill>
            </a:endParaRPr>
          </a:p>
        </p:txBody>
      </p:sp>
      <p:pic>
        <p:nvPicPr>
          <p:cNvPr id="231" name="Google Shape;231;p35"/>
          <p:cNvPicPr preferRelativeResize="0"/>
          <p:nvPr/>
        </p:nvPicPr>
        <p:blipFill>
          <a:blip r:embed="rId4">
            <a:alphaModFix/>
          </a:blip>
          <a:stretch>
            <a:fillRect/>
          </a:stretch>
        </p:blipFill>
        <p:spPr>
          <a:xfrm>
            <a:off x="8128000" y="38100"/>
            <a:ext cx="906274" cy="639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idx="1" type="subTitle"/>
          </p:nvPr>
        </p:nvSpPr>
        <p:spPr>
          <a:xfrm>
            <a:off x="92575" y="806825"/>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Here we demonstrate building an image for SITL simulation</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rPr lang="en" sz="1300"/>
              <a:t>1) Install the toolchain</a:t>
            </a:r>
            <a:endParaRPr sz="1300"/>
          </a:p>
          <a:p>
            <a:pPr indent="457200" lvl="0" marL="457200" rtl="0" algn="l">
              <a:spcBef>
                <a:spcPts val="0"/>
              </a:spcBef>
              <a:spcAft>
                <a:spcPts val="0"/>
              </a:spcAft>
              <a:buNone/>
            </a:pPr>
            <a:r>
              <a:rPr lang="en" sz="1300"/>
              <a:t>see </a:t>
            </a:r>
            <a:r>
              <a:rPr lang="en" sz="1300" u="sng">
                <a:solidFill>
                  <a:schemeClr val="hlink"/>
                </a:solidFill>
                <a:hlinkClick r:id="rId3"/>
              </a:rPr>
              <a:t>https://dev.px4.io/v1.9.0/en/setup/dev_env_linux_ubuntu.html</a:t>
            </a:r>
            <a:endParaRPr sz="1300"/>
          </a:p>
          <a:p>
            <a:pPr indent="457200" lvl="0" marL="457200" rtl="0" algn="l">
              <a:spcBef>
                <a:spcPts val="0"/>
              </a:spcBef>
              <a:spcAft>
                <a:spcPts val="0"/>
              </a:spcAft>
              <a:buNone/>
            </a:pPr>
            <a:r>
              <a:t/>
            </a:r>
            <a:endParaRPr sz="1300"/>
          </a:p>
          <a:p>
            <a:pPr indent="0" lvl="0" marL="457200" rtl="0" algn="l">
              <a:spcBef>
                <a:spcPts val="0"/>
              </a:spcBef>
              <a:spcAft>
                <a:spcPts val="0"/>
              </a:spcAft>
              <a:buNone/>
            </a:pPr>
            <a:r>
              <a:rPr lang="en" sz="1300"/>
              <a:t>2) Create a directory for the PX4 source, then Git</a:t>
            </a:r>
            <a:endParaRPr sz="1300"/>
          </a:p>
          <a:p>
            <a:pPr indent="0" lvl="0" marL="914400" rtl="0" algn="l">
              <a:spcBef>
                <a:spcPts val="0"/>
              </a:spcBef>
              <a:spcAft>
                <a:spcPts val="0"/>
              </a:spcAft>
              <a:buNone/>
            </a:pPr>
            <a:r>
              <a:rPr lang="en" sz="1300">
                <a:highlight>
                  <a:srgbClr val="D9D9D9"/>
                </a:highlight>
              </a:rPr>
              <a:t>mkdir src</a:t>
            </a:r>
            <a:endParaRPr sz="1300">
              <a:highlight>
                <a:srgbClr val="D9D9D9"/>
              </a:highlight>
            </a:endParaRPr>
          </a:p>
          <a:p>
            <a:pPr indent="0" lvl="0" marL="914400" rtl="0" algn="l">
              <a:spcBef>
                <a:spcPts val="0"/>
              </a:spcBef>
              <a:spcAft>
                <a:spcPts val="0"/>
              </a:spcAft>
              <a:buNone/>
            </a:pPr>
            <a:r>
              <a:rPr lang="en" sz="1300">
                <a:highlight>
                  <a:srgbClr val="D9D9D9"/>
                </a:highlight>
              </a:rPr>
              <a:t>cd src</a:t>
            </a:r>
            <a:endParaRPr sz="1300">
              <a:highlight>
                <a:srgbClr val="D9D9D9"/>
              </a:highlight>
            </a:endParaRPr>
          </a:p>
          <a:p>
            <a:pPr indent="0" lvl="0" marL="914400" rtl="0" algn="l">
              <a:spcBef>
                <a:spcPts val="0"/>
              </a:spcBef>
              <a:spcAft>
                <a:spcPts val="0"/>
              </a:spcAft>
              <a:buNone/>
            </a:pPr>
            <a:r>
              <a:rPr lang="en" sz="1300">
                <a:highlight>
                  <a:srgbClr val="D9D9D9"/>
                </a:highlight>
              </a:rPr>
              <a:t>git clone https://github.com/PX4/Firmware.git --recursive</a:t>
            </a:r>
            <a:endParaRPr sz="1300">
              <a:highlight>
                <a:srgbClr val="D9D9D9"/>
              </a:highlight>
            </a:endParaRPr>
          </a:p>
          <a:p>
            <a:pPr indent="0" lvl="0" marL="914400" rtl="0" algn="l">
              <a:spcBef>
                <a:spcPts val="0"/>
              </a:spcBef>
              <a:spcAft>
                <a:spcPts val="0"/>
              </a:spcAft>
              <a:buNone/>
            </a:pPr>
            <a:r>
              <a:t/>
            </a:r>
            <a:endParaRPr sz="1300">
              <a:highlight>
                <a:srgbClr val="D9D9D9"/>
              </a:highlight>
            </a:endParaRPr>
          </a:p>
          <a:p>
            <a:pPr indent="0" lvl="0" marL="457200" rtl="0" algn="l">
              <a:spcBef>
                <a:spcPts val="0"/>
              </a:spcBef>
              <a:spcAft>
                <a:spcPts val="0"/>
              </a:spcAft>
              <a:buNone/>
            </a:pPr>
            <a:r>
              <a:rPr lang="en" sz="1300"/>
              <a:t>3) Navigate to the Firware dir, build PX4</a:t>
            </a:r>
            <a:endParaRPr sz="1300"/>
          </a:p>
          <a:p>
            <a:pPr indent="0" lvl="0" marL="914400" rtl="0" algn="l">
              <a:spcBef>
                <a:spcPts val="0"/>
              </a:spcBef>
              <a:spcAft>
                <a:spcPts val="0"/>
              </a:spcAft>
              <a:buNone/>
            </a:pPr>
            <a:r>
              <a:rPr lang="en" sz="1300">
                <a:highlight>
                  <a:srgbClr val="CCCCCC"/>
                </a:highlight>
              </a:rPr>
              <a:t>cd Firmware</a:t>
            </a:r>
            <a:endParaRPr sz="1300">
              <a:highlight>
                <a:srgbClr val="CCCCCC"/>
              </a:highlight>
            </a:endParaRPr>
          </a:p>
          <a:p>
            <a:pPr indent="0" lvl="0" marL="914400" rtl="0" algn="l">
              <a:spcBef>
                <a:spcPts val="0"/>
              </a:spcBef>
              <a:spcAft>
                <a:spcPts val="0"/>
              </a:spcAft>
              <a:buNone/>
            </a:pPr>
            <a:r>
              <a:rPr lang="en" sz="1300">
                <a:highlight>
                  <a:srgbClr val="CCCCCC"/>
                </a:highlight>
              </a:rPr>
              <a:t>make px4_sitl jmavsim</a:t>
            </a:r>
            <a:endParaRPr sz="1300">
              <a:highlight>
                <a:srgbClr val="CCCCCC"/>
              </a:highlight>
            </a:endParaRPr>
          </a:p>
          <a:p>
            <a:pPr indent="0" lvl="0" marL="914400" rtl="0" algn="l">
              <a:spcBef>
                <a:spcPts val="0"/>
              </a:spcBef>
              <a:spcAft>
                <a:spcPts val="0"/>
              </a:spcAft>
              <a:buNone/>
            </a:pPr>
            <a:r>
              <a:t/>
            </a:r>
            <a:endParaRPr sz="1300">
              <a:highlight>
                <a:srgbClr val="CCCCCC"/>
              </a:highlight>
            </a:endParaRPr>
          </a:p>
          <a:p>
            <a:pPr indent="0" lvl="0" marL="457200" rtl="0" algn="l">
              <a:spcBef>
                <a:spcPts val="0"/>
              </a:spcBef>
              <a:spcAft>
                <a:spcPts val="0"/>
              </a:spcAft>
              <a:buNone/>
            </a:pPr>
            <a:r>
              <a:rPr lang="en" sz="1300"/>
              <a:t>4) If all goes well a JMavSim will appear and the console will open the PX4 shell. Give the shell a moment to initialize, then takeoff.</a:t>
            </a:r>
            <a:endParaRPr sz="1300"/>
          </a:p>
          <a:p>
            <a:pPr indent="0" lvl="0" marL="914400" rtl="0" algn="l">
              <a:spcBef>
                <a:spcPts val="0"/>
              </a:spcBef>
              <a:spcAft>
                <a:spcPts val="0"/>
              </a:spcAft>
              <a:buNone/>
            </a:pPr>
            <a:r>
              <a:rPr lang="en" sz="1300">
                <a:highlight>
                  <a:srgbClr val="CCCCCC"/>
                </a:highlight>
              </a:rPr>
              <a:t>commander takeoff</a:t>
            </a:r>
            <a:endParaRPr sz="1300">
              <a:highlight>
                <a:srgbClr val="CCCCCC"/>
              </a:highlight>
            </a:endParaRPr>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5) The build process commences. When complete, the build output will be present under ~/src/Firmware/build/"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37" name="Google Shape;237;p36"/>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Toolchain Demo</a:t>
            </a:r>
            <a:endParaRPr sz="2800">
              <a:solidFill>
                <a:schemeClr val="dk2"/>
              </a:solidFill>
            </a:endParaRPr>
          </a:p>
        </p:txBody>
      </p:sp>
      <p:pic>
        <p:nvPicPr>
          <p:cNvPr id="239" name="Google Shape;239;p36"/>
          <p:cNvPicPr preferRelativeResize="0"/>
          <p:nvPr/>
        </p:nvPicPr>
        <p:blipFill>
          <a:blip r:embed="rId4">
            <a:alphaModFix/>
          </a:blip>
          <a:stretch>
            <a:fillRect/>
          </a:stretch>
        </p:blipFill>
        <p:spPr>
          <a:xfrm>
            <a:off x="8128000" y="38100"/>
            <a:ext cx="906274" cy="639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idx="1" type="subTitle"/>
          </p:nvPr>
        </p:nvSpPr>
        <p:spPr>
          <a:xfrm>
            <a:off x="92575" y="677400"/>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Docker is a platform for the management of containers. There are other types of containers but Docker is the default for non enterprise applications. S</a:t>
            </a:r>
            <a:r>
              <a:rPr lang="en" sz="1300"/>
              <a:t>ee </a:t>
            </a:r>
            <a:r>
              <a:rPr lang="en" sz="1300" u="sng">
                <a:solidFill>
                  <a:schemeClr val="accent5"/>
                </a:solidFill>
                <a:hlinkClick r:id="rId3"/>
              </a:rPr>
              <a:t>https://www.docker.com/</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 container behaves much like a VM (isolation), but is usually smaller and more efficient. They do this with namespaces and cgroups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Containers are in very heavy use in the big clouds and are a popular way of distributing dev environments. They allow you as a consumer to plug and play very sophisticated environments which will not conflict with each other or the host."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You can elect to use PX4 containers instead of installing and maintaining a PX4 toolchain (recommended). See </a:t>
            </a:r>
            <a:r>
              <a:rPr lang="en" sz="1300" u="sng">
                <a:solidFill>
                  <a:schemeClr val="hlink"/>
                </a:solidFill>
                <a:hlinkClick r:id="rId4"/>
              </a:rPr>
              <a:t>https://github.com/PX4/containers/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Containers build upon other containers, each layer contains all aspects of parent layers. An important part of working with containers is figuring out which one you want to use. For example: the px4-dev-ros-melodic containers adds ROS to px4-dev-simulation-bionic, which itself adds simulation to px4-dev-base-bionic.</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All interaction of the container with the host is prohibited, except as </a:t>
            </a:r>
            <a:r>
              <a:rPr lang="en" sz="1300"/>
              <a:t>explicitly</a:t>
            </a:r>
            <a:r>
              <a:rPr lang="en" sz="1300"/>
              <a:t> enabled by command line </a:t>
            </a:r>
            <a:r>
              <a:rPr lang="en" sz="1300"/>
              <a:t>parameters</a:t>
            </a:r>
            <a:r>
              <a:rPr lang="en" sz="1300"/>
              <a:t>. For example: it is very common for a directory in the user domain on the host be mapped to a directory on the container through the '-v' </a:t>
            </a:r>
            <a:r>
              <a:rPr lang="en" sz="1300"/>
              <a:t>parameter</a:t>
            </a:r>
            <a:r>
              <a:rPr lang="en" sz="1300"/>
              <a:t>, and it is very common to open a network port via the '-p' parameter.</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45" name="Google Shape;245;p37"/>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Containers</a:t>
            </a:r>
            <a:endParaRPr sz="2800">
              <a:solidFill>
                <a:schemeClr val="dk2"/>
              </a:solidFill>
            </a:endParaRPr>
          </a:p>
        </p:txBody>
      </p:sp>
      <p:pic>
        <p:nvPicPr>
          <p:cNvPr id="247" name="Google Shape;247;p37"/>
          <p:cNvPicPr preferRelativeResize="0"/>
          <p:nvPr/>
        </p:nvPicPr>
        <p:blipFill>
          <a:blip r:embed="rId5">
            <a:alphaModFix/>
          </a:blip>
          <a:stretch>
            <a:fillRect/>
          </a:stretch>
        </p:blipFill>
        <p:spPr>
          <a:xfrm>
            <a:off x="8128000" y="38100"/>
            <a:ext cx="906274" cy="639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idx="1" type="subTitle"/>
          </p:nvPr>
        </p:nvSpPr>
        <p:spPr>
          <a:xfrm>
            <a:off x="92575" y="677400"/>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Create a directory for the PX4 source, then Git</a:t>
            </a:r>
            <a:endParaRPr sz="1300"/>
          </a:p>
          <a:p>
            <a:pPr indent="457200" lvl="0" marL="0" rtl="0" algn="l">
              <a:spcBef>
                <a:spcPts val="0"/>
              </a:spcBef>
              <a:spcAft>
                <a:spcPts val="0"/>
              </a:spcAft>
              <a:buNone/>
            </a:pPr>
            <a:r>
              <a:rPr lang="en" sz="1300">
                <a:highlight>
                  <a:srgbClr val="D9D9D9"/>
                </a:highlight>
              </a:rPr>
              <a:t>mkdir src_d</a:t>
            </a:r>
            <a:endParaRPr sz="1300">
              <a:highlight>
                <a:srgbClr val="D9D9D9"/>
              </a:highlight>
            </a:endParaRPr>
          </a:p>
          <a:p>
            <a:pPr indent="0" lvl="0" marL="0" rtl="0" algn="l">
              <a:spcBef>
                <a:spcPts val="0"/>
              </a:spcBef>
              <a:spcAft>
                <a:spcPts val="0"/>
              </a:spcAft>
              <a:buNone/>
            </a:pPr>
            <a:r>
              <a:rPr lang="en" sz="1300">
                <a:highlight>
                  <a:srgbClr val="D9D9D9"/>
                </a:highlight>
              </a:rPr>
              <a:t>	cd src_d</a:t>
            </a:r>
            <a:endParaRPr sz="1300">
              <a:highlight>
                <a:srgbClr val="D9D9D9"/>
              </a:highlight>
            </a:endParaRPr>
          </a:p>
          <a:p>
            <a:pPr indent="0" lvl="0" marL="0" rtl="0" algn="l">
              <a:spcBef>
                <a:spcPts val="0"/>
              </a:spcBef>
              <a:spcAft>
                <a:spcPts val="0"/>
              </a:spcAft>
              <a:buNone/>
            </a:pPr>
            <a:r>
              <a:rPr lang="en" sz="1300">
                <a:highlight>
                  <a:srgbClr val="D9D9D9"/>
                </a:highlight>
              </a:rPr>
              <a:t>	git clone https://github.com/PX4/Firmware.git --recursive</a:t>
            </a:r>
            <a:endParaRPr sz="1300">
              <a:highlight>
                <a:srgbClr val="D9D9D9"/>
              </a:highlight>
            </a:endParaRPr>
          </a:p>
          <a:p>
            <a:pPr indent="0" lvl="0" marL="0" rtl="0" algn="l">
              <a:spcBef>
                <a:spcPts val="0"/>
              </a:spcBef>
              <a:spcAft>
                <a:spcPts val="0"/>
              </a:spcAft>
              <a:buNone/>
            </a:pPr>
            <a:r>
              <a:rPr lang="en" sz="1300">
                <a:highlight>
                  <a:srgbClr val="D9D9D9"/>
                </a:highlight>
              </a:rPr>
              <a:t>	cd Firmware</a:t>
            </a:r>
            <a:endParaRPr sz="1300">
              <a:highlight>
                <a:srgbClr val="D9D9D9"/>
              </a:highlight>
            </a:endParaRPr>
          </a:p>
          <a:p>
            <a:pPr indent="0" lvl="0" marL="0" rtl="0" algn="l">
              <a:spcBef>
                <a:spcPts val="0"/>
              </a:spcBef>
              <a:spcAft>
                <a:spcPts val="0"/>
              </a:spcAft>
              <a:buNone/>
            </a:pPr>
            <a:r>
              <a:t/>
            </a:r>
            <a:endParaRPr sz="1300">
              <a:highlight>
                <a:srgbClr val="D9D9D9"/>
              </a:highlight>
            </a:endParaRPr>
          </a:p>
          <a:p>
            <a:pPr indent="0" lvl="0" marL="0" rtl="0" algn="l">
              <a:spcBef>
                <a:spcPts val="0"/>
              </a:spcBef>
              <a:spcAft>
                <a:spcPts val="0"/>
              </a:spcAft>
              <a:buNone/>
            </a:pPr>
            <a:r>
              <a:rPr lang="en" sz="1300"/>
              <a:t>2) Install Docker</a:t>
            </a:r>
            <a:endParaRPr sz="1300"/>
          </a:p>
          <a:p>
            <a:pPr indent="0" lvl="0" marL="0" rtl="0" algn="l">
              <a:spcBef>
                <a:spcPts val="0"/>
              </a:spcBef>
              <a:spcAft>
                <a:spcPts val="0"/>
              </a:spcAft>
              <a:buNone/>
            </a:pPr>
            <a:r>
              <a:rPr lang="en" sz="1300"/>
              <a:t>	See </a:t>
            </a:r>
            <a:r>
              <a:rPr lang="en" sz="1300" u="sng">
                <a:solidFill>
                  <a:schemeClr val="hlink"/>
                </a:solidFill>
                <a:hlinkClick r:id="rId3"/>
              </a:rPr>
              <a:t>https://www.docker.com/</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3) Add current user to Docker group</a:t>
            </a:r>
            <a:endParaRPr sz="1300"/>
          </a:p>
          <a:p>
            <a:pPr indent="0" lvl="0" marL="0" rtl="0" algn="l">
              <a:spcBef>
                <a:spcPts val="0"/>
              </a:spcBef>
              <a:spcAft>
                <a:spcPts val="0"/>
              </a:spcAft>
              <a:buNone/>
            </a:pPr>
            <a:r>
              <a:rPr lang="en" sz="1300"/>
              <a:t>	</a:t>
            </a:r>
            <a:r>
              <a:rPr lang="en" sz="1300">
                <a:highlight>
                  <a:srgbClr val="D9D9D9"/>
                </a:highlight>
              </a:rPr>
              <a:t>sudo groupadd docker</a:t>
            </a:r>
            <a:endParaRPr sz="1300">
              <a:highlight>
                <a:srgbClr val="D9D9D9"/>
              </a:highlight>
            </a:endParaRPr>
          </a:p>
          <a:p>
            <a:pPr indent="0" lvl="0" marL="0" rtl="0" algn="l">
              <a:spcBef>
                <a:spcPts val="0"/>
              </a:spcBef>
              <a:spcAft>
                <a:spcPts val="0"/>
              </a:spcAft>
              <a:buNone/>
            </a:pPr>
            <a:r>
              <a:rPr lang="en" sz="1300">
                <a:highlight>
                  <a:srgbClr val="D9D9D9"/>
                </a:highlight>
              </a:rPr>
              <a:t>	sudo usermod -aG docker $USER</a:t>
            </a:r>
            <a:endParaRPr sz="1300">
              <a:highlight>
                <a:srgbClr val="D9D9D9"/>
              </a:highlight>
            </a:endParaRPr>
          </a:p>
          <a:p>
            <a:pPr indent="0" lvl="0" marL="0" rtl="0" algn="l">
              <a:spcBef>
                <a:spcPts val="0"/>
              </a:spcBef>
              <a:spcAft>
                <a:spcPts val="0"/>
              </a:spcAft>
              <a:buNone/>
            </a:pPr>
            <a:r>
              <a:rPr lang="en" sz="1300"/>
              <a:t>	Log out/in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4) Select which container you wish to use </a:t>
            </a:r>
            <a:endParaRPr sz="1300"/>
          </a:p>
          <a:p>
            <a:pPr indent="0" lvl="0" marL="0" rtl="0" algn="l">
              <a:spcBef>
                <a:spcPts val="0"/>
              </a:spcBef>
              <a:spcAft>
                <a:spcPts val="0"/>
              </a:spcAft>
              <a:buNone/>
            </a:pPr>
            <a:r>
              <a:rPr lang="en" sz="1300"/>
              <a:t>	Go to </a:t>
            </a:r>
            <a:r>
              <a:rPr lang="en" sz="1300" u="sng">
                <a:solidFill>
                  <a:schemeClr val="hlink"/>
                </a:solidFill>
                <a:hlinkClick r:id="rId4"/>
              </a:rPr>
              <a:t>https://github.com/PX4/containers/</a:t>
            </a:r>
            <a:r>
              <a:rPr lang="en" sz="1300"/>
              <a:t>, select your container</a:t>
            </a:r>
            <a:endParaRPr sz="1300"/>
          </a:p>
          <a:p>
            <a:pPr indent="0" lvl="0" marL="0" rtl="0" algn="l">
              <a:spcBef>
                <a:spcPts val="0"/>
              </a:spcBef>
              <a:spcAft>
                <a:spcPts val="0"/>
              </a:spcAft>
              <a:buNone/>
            </a:pPr>
            <a:r>
              <a:rPr lang="en" sz="1300"/>
              <a:t>	We'll use </a:t>
            </a:r>
            <a:r>
              <a:rPr b="1" lang="en" sz="1300"/>
              <a:t>px4-dev-simulation-bionic</a:t>
            </a:r>
            <a:r>
              <a:rPr lang="en" sz="1300"/>
              <a:t>, click on that link</a:t>
            </a:r>
            <a:endParaRPr sz="1300"/>
          </a:p>
          <a:p>
            <a:pPr indent="0" lvl="0" marL="457200" rtl="0" algn="l">
              <a:spcBef>
                <a:spcPts val="0"/>
              </a:spcBef>
              <a:spcAft>
                <a:spcPts val="0"/>
              </a:spcAft>
              <a:buNone/>
            </a:pPr>
            <a:r>
              <a:rPr lang="en" sz="1300"/>
              <a:t>Notice the </a:t>
            </a:r>
            <a:r>
              <a:rPr lang="en" sz="1300" u="sng"/>
              <a:t>Docker Pull Command</a:t>
            </a:r>
            <a:r>
              <a:rPr lang="en" sz="1300"/>
              <a:t>, you can run this command on your command line to download and install the container, but this isn't required. Just note the name of the container: </a:t>
            </a:r>
            <a:r>
              <a:rPr b="1" lang="en" sz="1300"/>
              <a:t>px4io/px4-dev-simulation-bionic</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53" name="Google Shape;253;p38"/>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Container Build Demo</a:t>
            </a:r>
            <a:endParaRPr sz="2800">
              <a:solidFill>
                <a:schemeClr val="dk2"/>
              </a:solidFill>
            </a:endParaRPr>
          </a:p>
        </p:txBody>
      </p:sp>
      <p:pic>
        <p:nvPicPr>
          <p:cNvPr id="255" name="Google Shape;255;p38"/>
          <p:cNvPicPr preferRelativeResize="0"/>
          <p:nvPr/>
        </p:nvPicPr>
        <p:blipFill>
          <a:blip r:embed="rId5">
            <a:alphaModFix/>
          </a:blip>
          <a:stretch>
            <a:fillRect/>
          </a:stretch>
        </p:blipFill>
        <p:spPr>
          <a:xfrm>
            <a:off x="8128000" y="38100"/>
            <a:ext cx="906274" cy="639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idx="1" type="subTitle"/>
          </p:nvPr>
        </p:nvSpPr>
        <p:spPr>
          <a:xfrm>
            <a:off x="92575" y="677400"/>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5) Run the container</a:t>
            </a:r>
            <a:endParaRPr sz="1300"/>
          </a:p>
          <a:p>
            <a:pPr indent="0" lvl="0" marL="0" rtl="0" algn="l">
              <a:spcBef>
                <a:spcPts val="0"/>
              </a:spcBef>
              <a:spcAft>
                <a:spcPts val="0"/>
              </a:spcAft>
              <a:buNone/>
            </a:pPr>
            <a:r>
              <a:rPr lang="en" sz="1300">
                <a:highlight>
                  <a:srgbClr val="D9D9D9"/>
                </a:highlight>
              </a:rPr>
              <a:t>	sudo docker run -it --privileged \</a:t>
            </a:r>
            <a:endParaRPr sz="1300">
              <a:highlight>
                <a:srgbClr val="D9D9D9"/>
              </a:highlight>
            </a:endParaRPr>
          </a:p>
          <a:p>
            <a:pPr indent="0" lvl="0" marL="0" rtl="0" algn="l">
              <a:spcBef>
                <a:spcPts val="0"/>
              </a:spcBef>
              <a:spcAft>
                <a:spcPts val="0"/>
              </a:spcAft>
              <a:buNone/>
            </a:pPr>
            <a:r>
              <a:rPr lang="en" sz="1300">
                <a:highlight>
                  <a:srgbClr val="D9D9D9"/>
                </a:highlight>
              </a:rPr>
              <a:t>		--env=LOCAL_USER_ID="$(id -u)" \</a:t>
            </a:r>
            <a:endParaRPr sz="1300">
              <a:highlight>
                <a:srgbClr val="D9D9D9"/>
              </a:highlight>
            </a:endParaRPr>
          </a:p>
          <a:p>
            <a:pPr indent="0" lvl="0" marL="0" rtl="0" algn="l">
              <a:spcBef>
                <a:spcPts val="0"/>
              </a:spcBef>
              <a:spcAft>
                <a:spcPts val="0"/>
              </a:spcAft>
              <a:buNone/>
            </a:pPr>
            <a:r>
              <a:rPr lang="en" sz="1300">
                <a:highlight>
                  <a:srgbClr val="D9D9D9"/>
                </a:highlight>
              </a:rPr>
              <a:t>		-v </a:t>
            </a:r>
            <a:r>
              <a:rPr lang="en" sz="1300">
                <a:highlight>
                  <a:srgbClr val="FFFF00"/>
                </a:highlight>
              </a:rPr>
              <a:t>~/src_d</a:t>
            </a:r>
            <a:r>
              <a:rPr lang="en" sz="1300">
                <a:highlight>
                  <a:srgbClr val="D9D9D9"/>
                </a:highlight>
              </a:rPr>
              <a:t>/Firmware:/src/firmware/:rw \</a:t>
            </a:r>
            <a:endParaRPr sz="1300">
              <a:highlight>
                <a:srgbClr val="D9D9D9"/>
              </a:highlight>
            </a:endParaRPr>
          </a:p>
          <a:p>
            <a:pPr indent="0" lvl="0" marL="0" rtl="0" algn="l">
              <a:spcBef>
                <a:spcPts val="0"/>
              </a:spcBef>
              <a:spcAft>
                <a:spcPts val="0"/>
              </a:spcAft>
              <a:buNone/>
            </a:pPr>
            <a:r>
              <a:rPr lang="en" sz="1300">
                <a:highlight>
                  <a:srgbClr val="D9D9D9"/>
                </a:highlight>
              </a:rPr>
              <a:t>		-v /tmp/.X11-unix:/tmp/.X11-unix:ro \</a:t>
            </a:r>
            <a:endParaRPr sz="1300">
              <a:highlight>
                <a:srgbClr val="D9D9D9"/>
              </a:highlight>
            </a:endParaRPr>
          </a:p>
          <a:p>
            <a:pPr indent="0" lvl="0" marL="0" rtl="0" algn="l">
              <a:spcBef>
                <a:spcPts val="0"/>
              </a:spcBef>
              <a:spcAft>
                <a:spcPts val="0"/>
              </a:spcAft>
              <a:buNone/>
            </a:pPr>
            <a:r>
              <a:rPr lang="en" sz="1300">
                <a:highlight>
                  <a:srgbClr val="D9D9D9"/>
                </a:highlight>
              </a:rPr>
              <a:t>		-e DISPLAY=:0 \</a:t>
            </a:r>
            <a:endParaRPr sz="1300">
              <a:highlight>
                <a:srgbClr val="D9D9D9"/>
              </a:highlight>
            </a:endParaRPr>
          </a:p>
          <a:p>
            <a:pPr indent="0" lvl="0" marL="0" rtl="0" algn="l">
              <a:spcBef>
                <a:spcPts val="0"/>
              </a:spcBef>
              <a:spcAft>
                <a:spcPts val="0"/>
              </a:spcAft>
              <a:buNone/>
            </a:pPr>
            <a:r>
              <a:rPr lang="en" sz="1300">
                <a:highlight>
                  <a:srgbClr val="D9D9D9"/>
                </a:highlight>
              </a:rPr>
              <a:t>		-p 14556:14556/udp \</a:t>
            </a:r>
            <a:endParaRPr sz="1300">
              <a:highlight>
                <a:srgbClr val="D9D9D9"/>
              </a:highlight>
            </a:endParaRPr>
          </a:p>
          <a:p>
            <a:pPr indent="0" lvl="0" marL="0" rtl="0" algn="l">
              <a:spcBef>
                <a:spcPts val="0"/>
              </a:spcBef>
              <a:spcAft>
                <a:spcPts val="0"/>
              </a:spcAft>
              <a:buNone/>
            </a:pPr>
            <a:r>
              <a:rPr lang="en" sz="1300">
                <a:highlight>
                  <a:srgbClr val="D9D9D9"/>
                </a:highlight>
              </a:rPr>
              <a:t>		--name=</a:t>
            </a:r>
            <a:r>
              <a:rPr lang="en" sz="1300">
                <a:highlight>
                  <a:srgbClr val="00FFFF"/>
                </a:highlight>
              </a:rPr>
              <a:t>px4sim</a:t>
            </a:r>
            <a:r>
              <a:rPr lang="en" sz="1300">
                <a:highlight>
                  <a:srgbClr val="D9D9D9"/>
                </a:highlight>
              </a:rPr>
              <a:t> </a:t>
            </a:r>
            <a:r>
              <a:rPr lang="en" sz="1300">
                <a:highlight>
                  <a:srgbClr val="00FF00"/>
                </a:highlight>
              </a:rPr>
              <a:t>px4io/px4-dev-simulation-bionic</a:t>
            </a:r>
            <a:r>
              <a:rPr lang="en" sz="1300">
                <a:highlight>
                  <a:srgbClr val="D9D9D9"/>
                </a:highlight>
              </a:rPr>
              <a:t> bash</a:t>
            </a:r>
            <a:endParaRPr sz="1300">
              <a:highlight>
                <a:srgbClr val="D9D9D9"/>
              </a:highlight>
            </a:endParaRPr>
          </a:p>
          <a:p>
            <a:pPr indent="0" lvl="0" marL="457200" rtl="0" algn="l">
              <a:spcBef>
                <a:spcPts val="0"/>
              </a:spcBef>
              <a:spcAft>
                <a:spcPts val="0"/>
              </a:spcAft>
              <a:buNone/>
            </a:pPr>
            <a:r>
              <a:rPr lang="en" sz="1300"/>
              <a:t>Notice PX4 source dir: '</a:t>
            </a:r>
            <a:r>
              <a:rPr lang="en" sz="1300">
                <a:highlight>
                  <a:srgbClr val="FFFF00"/>
                </a:highlight>
              </a:rPr>
              <a:t>~/src_d</a:t>
            </a:r>
            <a:r>
              <a:rPr lang="en" sz="1300"/>
              <a:t>', container name: '</a:t>
            </a:r>
            <a:r>
              <a:rPr lang="en" sz="1300">
                <a:highlight>
                  <a:srgbClr val="00FFFF"/>
                </a:highlight>
              </a:rPr>
              <a:t>px4sim</a:t>
            </a:r>
            <a:r>
              <a:rPr lang="en" sz="1300"/>
              <a:t>', and image name: </a:t>
            </a:r>
            <a:r>
              <a:rPr lang="en" sz="1300">
                <a:highlight>
                  <a:srgbClr val="00FF00"/>
                </a:highlight>
              </a:rPr>
              <a:t>px4io/px4io/px4-dev-simulation-bionic</a:t>
            </a:r>
            <a:r>
              <a:rPr lang="en" sz="1300"/>
              <a:t>. </a:t>
            </a:r>
            <a:endParaRPr sz="1300"/>
          </a:p>
          <a:p>
            <a:pPr indent="0" lvl="0" marL="457200" rtl="0" algn="l">
              <a:spcBef>
                <a:spcPts val="0"/>
              </a:spcBef>
              <a:spcAft>
                <a:spcPts val="0"/>
              </a:spcAft>
              <a:buNone/>
            </a:pPr>
            <a:r>
              <a:rPr lang="en" sz="1300"/>
              <a:t>At this point the container images will download, install, and run. Your prompt will change, which </a:t>
            </a:r>
            <a:r>
              <a:rPr lang="en" sz="1300"/>
              <a:t>indicates</a:t>
            </a:r>
            <a:r>
              <a:rPr lang="en" sz="1300"/>
              <a:t> that you are now running in the container</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lang="en" sz="1300"/>
              <a:t>6) Navigate to the share on the container, build PX4</a:t>
            </a:r>
            <a:endParaRPr sz="1300"/>
          </a:p>
          <a:p>
            <a:pPr indent="0" lvl="0" marL="0" rtl="0" algn="l">
              <a:spcBef>
                <a:spcPts val="0"/>
              </a:spcBef>
              <a:spcAft>
                <a:spcPts val="0"/>
              </a:spcAft>
              <a:buNone/>
            </a:pPr>
            <a:r>
              <a:rPr lang="en" sz="1300"/>
              <a:t>	</a:t>
            </a:r>
            <a:r>
              <a:rPr lang="en" sz="1300">
                <a:highlight>
                  <a:srgbClr val="D9D9D9"/>
                </a:highlight>
              </a:rPr>
              <a:t>cd src/firmware</a:t>
            </a:r>
            <a:endParaRPr sz="1300">
              <a:highlight>
                <a:srgbClr val="D9D9D9"/>
              </a:highlight>
            </a:endParaRPr>
          </a:p>
          <a:p>
            <a:pPr indent="0" lvl="0" marL="0" rtl="0" algn="l">
              <a:spcBef>
                <a:spcPts val="0"/>
              </a:spcBef>
              <a:spcAft>
                <a:spcPts val="0"/>
              </a:spcAft>
              <a:buNone/>
            </a:pPr>
            <a:r>
              <a:rPr lang="en" sz="1300">
                <a:highlight>
                  <a:srgbClr val="D9D9D9"/>
                </a:highlight>
              </a:rPr>
              <a:t>	make px4_sitl_default</a:t>
            </a:r>
            <a:endParaRPr sz="1300">
              <a:highlight>
                <a:srgbClr val="D9D9D9"/>
              </a:highlight>
            </a:endParaRPr>
          </a:p>
          <a:p>
            <a:pPr indent="0" lvl="0" marL="457200" rtl="0" algn="l">
              <a:spcBef>
                <a:spcPts val="0"/>
              </a:spcBef>
              <a:spcAft>
                <a:spcPts val="0"/>
              </a:spcAft>
              <a:buNone/>
            </a:pPr>
            <a:r>
              <a:rPr lang="en" sz="1300"/>
              <a:t>The conventional build process commences. When complete, the build directory will be present on the share on the host!. You can exit the container or leave it running.</a:t>
            </a:r>
            <a:endParaRPr sz="1300"/>
          </a:p>
          <a:p>
            <a:pPr indent="0" lvl="0" marL="457200" rtl="0" algn="l">
              <a:spcBef>
                <a:spcPts val="0"/>
              </a:spcBef>
              <a:spcAft>
                <a:spcPts val="0"/>
              </a:spcAft>
              <a:buNone/>
            </a:pPr>
            <a:r>
              <a:rPr lang="en" sz="1300"/>
              <a:t>On the host (not in the container) navigate to 'src_d', you will see the build directory and output have been created.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61" name="Google Shape;261;p39"/>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Container Build Demo</a:t>
            </a:r>
            <a:endParaRPr sz="2800">
              <a:solidFill>
                <a:schemeClr val="dk2"/>
              </a:solidFill>
            </a:endParaRPr>
          </a:p>
        </p:txBody>
      </p:sp>
      <p:pic>
        <p:nvPicPr>
          <p:cNvPr id="263" name="Google Shape;263;p39"/>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idx="1" type="subTitle"/>
          </p:nvPr>
        </p:nvSpPr>
        <p:spPr>
          <a:xfrm>
            <a:off x="92575" y="677400"/>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Building</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1) Create a directory for the PX4 source, then Git</a:t>
            </a:r>
            <a:endParaRPr sz="1300"/>
          </a:p>
          <a:p>
            <a:pPr indent="0" lvl="0" marL="457200" rtl="0" algn="l">
              <a:spcBef>
                <a:spcPts val="0"/>
              </a:spcBef>
              <a:spcAft>
                <a:spcPts val="0"/>
              </a:spcAft>
              <a:buNone/>
            </a:pPr>
            <a:r>
              <a:rPr lang="en" sz="1300">
                <a:highlight>
                  <a:srgbClr val="D9D9D9"/>
                </a:highlight>
              </a:rPr>
              <a:t>mkdir src_vsc</a:t>
            </a:r>
            <a:endParaRPr sz="1300">
              <a:highlight>
                <a:srgbClr val="D9D9D9"/>
              </a:highlight>
            </a:endParaRPr>
          </a:p>
          <a:p>
            <a:pPr indent="0" lvl="0" marL="457200" rtl="0" algn="l">
              <a:spcBef>
                <a:spcPts val="0"/>
              </a:spcBef>
              <a:spcAft>
                <a:spcPts val="0"/>
              </a:spcAft>
              <a:buNone/>
            </a:pPr>
            <a:r>
              <a:rPr lang="en" sz="1300">
                <a:highlight>
                  <a:srgbClr val="D9D9D9"/>
                </a:highlight>
              </a:rPr>
              <a:t>cd src_d</a:t>
            </a:r>
            <a:endParaRPr sz="1300">
              <a:highlight>
                <a:srgbClr val="D9D9D9"/>
              </a:highlight>
            </a:endParaRPr>
          </a:p>
          <a:p>
            <a:pPr indent="0" lvl="0" marL="457200" rtl="0" algn="l">
              <a:spcBef>
                <a:spcPts val="0"/>
              </a:spcBef>
              <a:spcAft>
                <a:spcPts val="0"/>
              </a:spcAft>
              <a:buNone/>
            </a:pPr>
            <a:r>
              <a:rPr lang="en" sz="1300">
                <a:highlight>
                  <a:srgbClr val="D9D9D9"/>
                </a:highlight>
              </a:rPr>
              <a:t>git clone https://github.com/PX4/Firmware.git --recursive</a:t>
            </a:r>
            <a:endParaRPr sz="1300">
              <a:highlight>
                <a:srgbClr val="D9D9D9"/>
              </a:highlight>
            </a:endParaRPr>
          </a:p>
          <a:p>
            <a:pPr indent="0" lvl="0" marL="457200" rtl="0" algn="l">
              <a:spcBef>
                <a:spcPts val="0"/>
              </a:spcBef>
              <a:spcAft>
                <a:spcPts val="0"/>
              </a:spcAft>
              <a:buNone/>
            </a:pPr>
            <a:r>
              <a:t/>
            </a:r>
            <a:endParaRPr sz="1300">
              <a:highlight>
                <a:srgbClr val="D9D9D9"/>
              </a:highlight>
            </a:endParaRPr>
          </a:p>
          <a:p>
            <a:pPr indent="0" lvl="0" marL="0" rtl="0" algn="l">
              <a:spcBef>
                <a:spcPts val="0"/>
              </a:spcBef>
              <a:spcAft>
                <a:spcPts val="0"/>
              </a:spcAft>
              <a:buNone/>
            </a:pPr>
            <a:r>
              <a:rPr lang="en" sz="1300"/>
              <a:t>2) Install VSCode. See </a:t>
            </a:r>
            <a:r>
              <a:rPr lang="en" sz="1300" u="sng">
                <a:solidFill>
                  <a:schemeClr val="hlink"/>
                </a:solidFill>
                <a:hlinkClick r:id="rId3"/>
              </a:rPr>
              <a:t>https://code.visualstudio.com/Download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3) Open VSC, open folder </a:t>
            </a:r>
            <a:r>
              <a:rPr b="1" lang="en" sz="1300"/>
              <a:t>~/src_vsc/Firmware</a:t>
            </a:r>
            <a:r>
              <a:rPr lang="en" sz="1300"/>
              <a:t>. </a:t>
            </a:r>
            <a:endParaRPr sz="1300"/>
          </a:p>
          <a:p>
            <a:pPr indent="0" lvl="0" marL="457200" rtl="0" algn="l">
              <a:spcBef>
                <a:spcPts val="0"/>
              </a:spcBef>
              <a:spcAft>
                <a:spcPts val="0"/>
              </a:spcAft>
              <a:buNone/>
            </a:pPr>
            <a:r>
              <a:rPr lang="en" sz="1300"/>
              <a:t>A lot of config happens, wait, don't break out. Breaking out early will require VSC restart</a:t>
            </a:r>
            <a:endParaRPr sz="1300"/>
          </a:p>
          <a:p>
            <a:pPr indent="0" lvl="0" marL="457200" rtl="0" algn="l">
              <a:spcBef>
                <a:spcPts val="0"/>
              </a:spcBef>
              <a:spcAft>
                <a:spcPts val="0"/>
              </a:spcAft>
              <a:buNone/>
            </a:pPr>
            <a:r>
              <a:rPr lang="en" sz="1300"/>
              <a:t>If 'This workspace has extension recommendations' prompt appears in lower right, click 'Show Recommendations', select all except 'CMake'.More config happens, wait, don't break out.</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lang="en" sz="1300"/>
              <a:t>4) If </a:t>
            </a:r>
            <a:r>
              <a:rPr b="1" lang="en" sz="1300"/>
              <a:t>[PX4 detect]</a:t>
            </a:r>
            <a:r>
              <a:rPr lang="en" sz="1300"/>
              <a:t> is not active kit, change to </a:t>
            </a:r>
            <a:r>
              <a:rPr b="1" lang="en" sz="1300"/>
              <a:t>[PX4 detect]</a:t>
            </a:r>
            <a:r>
              <a:rPr lang="en" sz="1300"/>
              <a:t>. Wait for config to finish.</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5) Select build variant, we'll use [</a:t>
            </a:r>
            <a:r>
              <a:rPr b="1" lang="en" sz="1300"/>
              <a:t>px4_sitl]</a:t>
            </a:r>
            <a:r>
              <a:rPr lang="en" sz="1300"/>
              <a:t> here. Wait for config to finish.</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6) Click </a:t>
            </a:r>
            <a:r>
              <a:rPr b="1" lang="en" sz="1300"/>
              <a:t>Build</a:t>
            </a:r>
            <a:r>
              <a:rPr lang="en" sz="1300"/>
              <a:t>. A standard build ensues. If problems happen then messages will be seen. Sometimes the </a:t>
            </a:r>
            <a:endParaRPr sz="1300"/>
          </a:p>
          <a:p>
            <a:pPr indent="0" lvl="0" marL="457200" rtl="0" algn="l">
              <a:spcBef>
                <a:spcPts val="0"/>
              </a:spcBef>
              <a:spcAft>
                <a:spcPts val="0"/>
              </a:spcAft>
              <a:buNone/>
            </a:pPr>
            <a:r>
              <a:rPr b="1" lang="en" sz="1300"/>
              <a:t>problems</a:t>
            </a:r>
            <a:r>
              <a:rPr lang="en" sz="1300"/>
              <a:t> </a:t>
            </a:r>
            <a:r>
              <a:rPr b="1" lang="en" sz="1300"/>
              <a:t>tab</a:t>
            </a:r>
            <a:r>
              <a:rPr lang="en" sz="1300"/>
              <a:t> is the best view, sometimes the </a:t>
            </a:r>
            <a:r>
              <a:rPr b="1" lang="en" sz="1300"/>
              <a:t>output tab</a:t>
            </a:r>
            <a:r>
              <a:rPr lang="en" sz="1300"/>
              <a:t> is the best view. You can double click in either, you may be taken to the problem code.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69" name="Google Shape;269;p40"/>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IDE Build Debug Demo</a:t>
            </a:r>
            <a:endParaRPr sz="2800">
              <a:solidFill>
                <a:schemeClr val="dk2"/>
              </a:solidFill>
            </a:endParaRPr>
          </a:p>
        </p:txBody>
      </p:sp>
      <p:pic>
        <p:nvPicPr>
          <p:cNvPr id="271" name="Google Shape;271;p40"/>
          <p:cNvPicPr preferRelativeResize="0"/>
          <p:nvPr/>
        </p:nvPicPr>
        <p:blipFill>
          <a:blip r:embed="rId4">
            <a:alphaModFix/>
          </a:blip>
          <a:stretch>
            <a:fillRect/>
          </a:stretch>
        </p:blipFill>
        <p:spPr>
          <a:xfrm>
            <a:off x="8128000" y="38100"/>
            <a:ext cx="906274" cy="639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idx="1" type="subTitle"/>
          </p:nvPr>
        </p:nvSpPr>
        <p:spPr>
          <a:xfrm>
            <a:off x="92575" y="677400"/>
            <a:ext cx="8520600" cy="43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Debugging </a:t>
            </a:r>
            <a:endParaRPr sz="1300"/>
          </a:p>
          <a:p>
            <a:pPr indent="0" lvl="0" marL="457200" rtl="0" algn="l">
              <a:spcBef>
                <a:spcPts val="0"/>
              </a:spcBef>
              <a:spcAft>
                <a:spcPts val="0"/>
              </a:spcAft>
              <a:buNone/>
            </a:pPr>
            <a:r>
              <a:rPr lang="en" sz="1300"/>
              <a:t>		</a:t>
            </a:r>
            <a:endParaRPr sz="1300"/>
          </a:p>
          <a:p>
            <a:pPr indent="0" lvl="0" marL="0" rtl="0" algn="l">
              <a:spcBef>
                <a:spcPts val="0"/>
              </a:spcBef>
              <a:spcAft>
                <a:spcPts val="0"/>
              </a:spcAft>
              <a:buNone/>
            </a:pPr>
            <a:r>
              <a:rPr lang="en" sz="1300"/>
              <a:t>1) Set a breakpoint at </a:t>
            </a:r>
            <a:r>
              <a:rPr b="1" lang="en" sz="1300"/>
              <a:t>~/src-vsc/Firmware/platforms/posix/src/p44/common/main.cpp</a:t>
            </a:r>
            <a:r>
              <a:rPr lang="en" sz="1300"/>
              <a:t> in </a:t>
            </a:r>
            <a:r>
              <a:rPr b="1" lang="en" sz="1300"/>
              <a:t>main()</a:t>
            </a:r>
            <a:r>
              <a:rPr lang="en" sz="1300"/>
              <a:t> on an   </a:t>
            </a:r>
            <a:endParaRPr sz="1300"/>
          </a:p>
          <a:p>
            <a:pPr indent="457200" lvl="0" marL="0" rtl="0" algn="l">
              <a:spcBef>
                <a:spcPts val="0"/>
              </a:spcBef>
              <a:spcAft>
                <a:spcPts val="0"/>
              </a:spcAft>
              <a:buNone/>
            </a:pPr>
            <a:r>
              <a:rPr lang="en" sz="1300"/>
              <a:t>executable line.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 Click the </a:t>
            </a:r>
            <a:r>
              <a:rPr b="1" lang="en" sz="1300"/>
              <a:t>Debug icon</a:t>
            </a:r>
            <a:r>
              <a:rPr lang="en" sz="1300"/>
              <a:t> in the left horizontal toolbar. Click on the </a:t>
            </a:r>
            <a:r>
              <a:rPr b="1" lang="en" sz="1300"/>
              <a:t>Start Debugging green triangle</a:t>
            </a:r>
            <a:r>
              <a:rPr lang="en" sz="1300"/>
              <a:t> in the upper </a:t>
            </a:r>
            <a:endParaRPr sz="1300"/>
          </a:p>
          <a:p>
            <a:pPr indent="457200" lvl="0" marL="0" rtl="0" algn="l">
              <a:spcBef>
                <a:spcPts val="0"/>
              </a:spcBef>
              <a:spcAft>
                <a:spcPts val="0"/>
              </a:spcAft>
              <a:buNone/>
            </a:pPr>
            <a:r>
              <a:rPr lang="en" sz="1300"/>
              <a:t>left dropdown.</a:t>
            </a:r>
            <a:endParaRPr sz="1300"/>
          </a:p>
          <a:p>
            <a:pPr indent="0" lvl="0" marL="457200" rtl="0" algn="l">
              <a:spcBef>
                <a:spcPts val="0"/>
              </a:spcBef>
              <a:spcAft>
                <a:spcPts val="0"/>
              </a:spcAft>
              <a:buNone/>
            </a:pPr>
            <a:r>
              <a:rPr lang="en" sz="1300"/>
              <a:t>*  if VSCode brings up dialog with "Errors exist after running preLaunchTask 'gazebo.iris', and 'terminal' tab shows 'Could not open </a:t>
            </a:r>
            <a:r>
              <a:rPr lang="en" sz="1300"/>
              <a:t>file</a:t>
            </a:r>
            <a:r>
              <a:rPr lang="en" sz="1300"/>
              <a:t>[/home/&lt;you&gt;/src_vsc/Firmware/Tools/sitl_gazebo/worlds/iris.world]' </a:t>
            </a:r>
            <a:endParaRPr sz="1300"/>
          </a:p>
          <a:p>
            <a:pPr indent="0" lvl="0" marL="0" rtl="0" algn="l">
              <a:spcBef>
                <a:spcPts val="0"/>
              </a:spcBef>
              <a:spcAft>
                <a:spcPts val="0"/>
              </a:spcAft>
              <a:buNone/>
            </a:pPr>
            <a:r>
              <a:rPr lang="en" sz="1300"/>
              <a:t>   	grab a copy from /home/&lt;you&gt;/src/Firmware/Tools/sitl_gazebo/worlds/iris.world. Then restart VSC.</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3) If all is well you should see a) a build, b) a startup sequence, c) code halting on the breakpoint. At this point you </a:t>
            </a:r>
            <a:endParaRPr sz="1300"/>
          </a:p>
          <a:p>
            <a:pPr indent="457200" lvl="0" marL="0" rtl="0" algn="l">
              <a:spcBef>
                <a:spcPts val="0"/>
              </a:spcBef>
              <a:spcAft>
                <a:spcPts val="0"/>
              </a:spcAft>
              <a:buNone/>
            </a:pPr>
            <a:r>
              <a:rPr lang="en" sz="1300"/>
              <a:t>can single step, add and remove breakpoints, inspect variables, etc.</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77" name="Google Shape;277;p41"/>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IDE Build Debug Demo</a:t>
            </a:r>
            <a:endParaRPr sz="2800">
              <a:solidFill>
                <a:schemeClr val="dk2"/>
              </a:solidFill>
            </a:endParaRPr>
          </a:p>
        </p:txBody>
      </p:sp>
      <p:pic>
        <p:nvPicPr>
          <p:cNvPr id="279" name="Google Shape;279;p41"/>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102525" y="856625"/>
            <a:ext cx="8520600" cy="4153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Anybody</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highlight>
                  <a:srgbClr val="D9D9D9"/>
                </a:highlight>
              </a:rPr>
              <a:t>L1: Operate a PX4 vehicle</a:t>
            </a:r>
            <a:endParaRPr>
              <a:highlight>
                <a:srgbClr val="D9D9D9"/>
              </a:highlight>
            </a:endParaRPr>
          </a:p>
          <a:p>
            <a:pPr indent="0" lvl="0" marL="0" rtl="0" algn="l">
              <a:spcBef>
                <a:spcPts val="0"/>
              </a:spcBef>
              <a:spcAft>
                <a:spcPts val="0"/>
              </a:spcAft>
              <a:buNone/>
            </a:pPr>
            <a:r>
              <a:rPr lang="en"/>
              <a:t>		</a:t>
            </a:r>
            <a:r>
              <a:rPr lang="en">
                <a:highlight>
                  <a:srgbClr val="D9D9D9"/>
                </a:highlight>
              </a:rPr>
              <a:t>L2: Build a PX4 vehicle</a:t>
            </a:r>
            <a:endParaRPr>
              <a:highlight>
                <a:srgbClr val="D9D9D9"/>
              </a:highlight>
            </a:endParaRPr>
          </a:p>
          <a:p>
            <a:pPr indent="0" lvl="0" marL="0" rtl="0" algn="l">
              <a:spcBef>
                <a:spcPts val="0"/>
              </a:spcBef>
              <a:spcAft>
                <a:spcPts val="0"/>
              </a:spcAft>
              <a:buNone/>
            </a:pPr>
            <a:r>
              <a:rPr lang="en"/>
              <a:t>		L3: Build the source</a:t>
            </a:r>
            <a:endParaRPr/>
          </a:p>
          <a:p>
            <a:pPr indent="0" lvl="0" marL="0" rtl="0" algn="l">
              <a:spcBef>
                <a:spcPts val="0"/>
              </a:spcBef>
              <a:spcAft>
                <a:spcPts val="0"/>
              </a:spcAft>
              <a:buNone/>
            </a:pPr>
            <a:r>
              <a:rPr lang="en"/>
              <a:t>		L4: Modify the source</a:t>
            </a:r>
            <a:endParaRPr/>
          </a:p>
          <a:p>
            <a:pPr indent="0" lvl="0" marL="0" rtl="0" algn="l">
              <a:spcBef>
                <a:spcPts val="0"/>
              </a:spcBef>
              <a:spcAft>
                <a:spcPts val="0"/>
              </a:spcAft>
              <a:buClr>
                <a:schemeClr val="dk1"/>
              </a:buClr>
              <a:buSzPts val="1100"/>
              <a:buFont typeface="Arial"/>
              <a:buNone/>
            </a:pPr>
            <a:r>
              <a:rPr lang="en"/>
              <a:t>		</a:t>
            </a:r>
            <a:r>
              <a:rPr lang="en">
                <a:highlight>
                  <a:srgbClr val="D9D9D9"/>
                </a:highlight>
              </a:rPr>
              <a:t>L5: Contribute</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69" name="Google Shape;69;p15"/>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Who is this for?</a:t>
            </a:r>
            <a:endParaRPr sz="2800">
              <a:solidFill>
                <a:schemeClr val="dk2"/>
              </a:solidFill>
            </a:endParaRPr>
          </a:p>
        </p:txBody>
      </p:sp>
      <p:pic>
        <p:nvPicPr>
          <p:cNvPr id="71" name="Google Shape;71;p15"/>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idx="1" type="subTitle"/>
          </p:nvPr>
        </p:nvSpPr>
        <p:spPr>
          <a:xfrm>
            <a:off x="92575" y="786900"/>
            <a:ext cx="8520600" cy="42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Debugging / running / analysis is a huge area. We provide some </a:t>
            </a:r>
            <a:r>
              <a:rPr lang="en" sz="1300"/>
              <a:t>references</a:t>
            </a:r>
            <a:r>
              <a:rPr lang="en" sz="1300"/>
              <a:t> to help you get started.</a:t>
            </a:r>
            <a:endParaRPr sz="1300"/>
          </a:p>
          <a:p>
            <a:pPr indent="0" lvl="0" marL="457200" rtl="0" algn="l">
              <a:spcBef>
                <a:spcPts val="0"/>
              </a:spcBef>
              <a:spcAft>
                <a:spcPts val="0"/>
              </a:spcAft>
              <a:buNone/>
            </a:pPr>
            <a:r>
              <a:rPr lang="en" sz="1300"/>
              <a:t>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rPr lang="en" sz="1300"/>
              <a:t>Debug Console: </a:t>
            </a:r>
            <a:r>
              <a:rPr lang="en" sz="1300" u="sng">
                <a:solidFill>
                  <a:schemeClr val="hlink"/>
                </a:solidFill>
                <a:hlinkClick r:id="rId3"/>
              </a:rPr>
              <a:t>https://dev.px4.io/master/en/debug/consoles.html</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rPr lang="en" sz="1300"/>
              <a:t>Logging: </a:t>
            </a:r>
            <a:r>
              <a:rPr lang="en" sz="1300" u="sng">
                <a:solidFill>
                  <a:schemeClr val="hlink"/>
                </a:solidFill>
                <a:hlinkClick r:id="rId4"/>
              </a:rPr>
              <a:t>https://dev.px4.io/master/en/log/logging.html</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rPr lang="en" sz="1300"/>
              <a:t>JTAG Debugging: </a:t>
            </a:r>
            <a:r>
              <a:rPr lang="en" sz="1300" u="sng">
                <a:solidFill>
                  <a:schemeClr val="hlink"/>
                </a:solidFill>
                <a:hlinkClick r:id="rId5"/>
              </a:rPr>
              <a:t>https://dev.px4.io/master/en/debug/swd_debug.html</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rPr lang="en" sz="1300"/>
              <a:t>J-Link Visual Studio Code: </a:t>
            </a:r>
            <a:r>
              <a:rPr lang="en" sz="1300" u="sng">
                <a:solidFill>
                  <a:schemeClr val="hlink"/>
                </a:solidFill>
                <a:hlinkClick r:id="rId6"/>
              </a:rPr>
              <a:t>https://wiki.segger.com/J-Link_Visual_Studio_Code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Babel UAVCAN adapter: </a:t>
            </a:r>
            <a:r>
              <a:rPr lang="en" sz="1100" u="sng">
                <a:solidFill>
                  <a:schemeClr val="hlink"/>
                </a:solidFill>
                <a:hlinkClick r:id="rId7"/>
              </a:rPr>
              <a:t>https://zubax.com/products/babel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Zubax DroneCode Probe: </a:t>
            </a:r>
            <a:r>
              <a:rPr lang="en" sz="1100" u="sng">
                <a:solidFill>
                  <a:schemeClr val="hlink"/>
                </a:solidFill>
                <a:hlinkClick r:id="rId8"/>
              </a:rPr>
              <a:t>https://shop.titaneliteinc.com/index.php?route=product/product&amp;product_id=1294</a:t>
            </a:r>
            <a:endParaRPr sz="1300"/>
          </a:p>
          <a:p>
            <a:pPr indent="457200" lvl="0" marL="0" rtl="0" algn="l">
              <a:spcBef>
                <a:spcPts val="0"/>
              </a:spcBef>
              <a:spcAft>
                <a:spcPts val="0"/>
              </a:spcAft>
              <a:buNone/>
            </a:pPr>
            <a:r>
              <a:t/>
            </a:r>
            <a:endParaRPr sz="1300"/>
          </a:p>
          <a:p>
            <a:pPr indent="457200" lvl="0" marL="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 sz="1300"/>
              <a:t>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457200" rtl="0" algn="l">
              <a:spcBef>
                <a:spcPts val="0"/>
              </a:spcBef>
              <a:spcAft>
                <a:spcPts val="0"/>
              </a:spcAft>
              <a:buNone/>
            </a:pPr>
            <a:r>
              <a:t/>
            </a:r>
            <a:endParaRPr sz="22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b="1"/>
          </a:p>
        </p:txBody>
      </p:sp>
      <p:sp>
        <p:nvSpPr>
          <p:cNvPr id="285" name="Google Shape;285;p42"/>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Appendix : More Debugging</a:t>
            </a:r>
            <a:endParaRPr sz="2800">
              <a:solidFill>
                <a:schemeClr val="dk2"/>
              </a:solidFill>
            </a:endParaRPr>
          </a:p>
        </p:txBody>
      </p:sp>
      <p:pic>
        <p:nvPicPr>
          <p:cNvPr id="287" name="Google Shape;287;p42"/>
          <p:cNvPicPr preferRelativeResize="0"/>
          <p:nvPr/>
        </p:nvPicPr>
        <p:blipFill>
          <a:blip r:embed="rId9">
            <a:alphaModFix/>
          </a:blip>
          <a:stretch>
            <a:fillRect/>
          </a:stretch>
        </p:blipFill>
        <p:spPr>
          <a:xfrm>
            <a:off x="8128000" y="38100"/>
            <a:ext cx="906274" cy="63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102525" y="856625"/>
            <a:ext cx="8520600" cy="4153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l">
              <a:spcBef>
                <a:spcPts val="0"/>
              </a:spcBef>
              <a:spcAft>
                <a:spcPts val="0"/>
              </a:spcAft>
              <a:buNone/>
            </a:pPr>
            <a:r>
              <a:rPr lang="en"/>
              <a:t>You want to operate a drivable unit</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See Appendix : Operate Vehicle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77" name="Google Shape;77;p16"/>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L1: Operate</a:t>
            </a:r>
            <a:endParaRPr sz="2800">
              <a:solidFill>
                <a:schemeClr val="dk2"/>
              </a:solidFill>
            </a:endParaRPr>
          </a:p>
        </p:txBody>
      </p:sp>
      <p:pic>
        <p:nvPicPr>
          <p:cNvPr id="79" name="Google Shape;79;p16"/>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02525" y="856625"/>
            <a:ext cx="8520600" cy="4153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l">
              <a:spcBef>
                <a:spcPts val="0"/>
              </a:spcBef>
              <a:spcAft>
                <a:spcPts val="0"/>
              </a:spcAft>
              <a:buNone/>
            </a:pPr>
            <a:r>
              <a:rPr lang="en"/>
              <a:t>You want to build a drivable unit</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See Appendix : Build Vehicle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85" name="Google Shape;85;p17"/>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L2: Build a Vehicle</a:t>
            </a:r>
            <a:endParaRPr sz="2800">
              <a:solidFill>
                <a:schemeClr val="dk2"/>
              </a:solidFill>
            </a:endParaRPr>
          </a:p>
        </p:txBody>
      </p:sp>
      <p:pic>
        <p:nvPicPr>
          <p:cNvPr id="87" name="Google Shape;87;p17"/>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112500" y="1115600"/>
            <a:ext cx="8520600" cy="3804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You want to build the image from source</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Big step up from L2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Choose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lang="en"/>
              <a:t>Toolchain</a:t>
            </a:r>
            <a:endParaRPr/>
          </a:p>
          <a:p>
            <a:pPr indent="457200" lvl="0" marL="457200" rtl="0" algn="l">
              <a:spcBef>
                <a:spcPts val="0"/>
              </a:spcBef>
              <a:spcAft>
                <a:spcPts val="0"/>
              </a:spcAft>
              <a:buNone/>
            </a:pPr>
            <a:r>
              <a:rPr lang="en"/>
              <a:t>Container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93" name="Google Shape;93;p18"/>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a:t>
            </a:r>
            <a:endParaRPr sz="2800">
              <a:solidFill>
                <a:schemeClr val="dk2"/>
              </a:solidFill>
            </a:endParaRPr>
          </a:p>
        </p:txBody>
      </p:sp>
      <p:pic>
        <p:nvPicPr>
          <p:cNvPr id="95" name="Google Shape;95;p18"/>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All the tools you need to build an image / exe</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Compilers / Linkers / Tools /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Installation: </a:t>
            </a:r>
            <a:endParaRPr/>
          </a:p>
          <a:p>
            <a:pPr indent="0" lvl="0" marL="0" rtl="0" algn="l">
              <a:spcBef>
                <a:spcPts val="0"/>
              </a:spcBef>
              <a:spcAft>
                <a:spcPts val="0"/>
              </a:spcAft>
              <a:buNone/>
            </a:pPr>
            <a:r>
              <a:rPr lang="en"/>
              <a:t>		</a:t>
            </a:r>
            <a:endParaRPr/>
          </a:p>
          <a:p>
            <a:pPr indent="457200" lvl="0" marL="457200" rtl="0" algn="l">
              <a:spcBef>
                <a:spcPts val="0"/>
              </a:spcBef>
              <a:spcAft>
                <a:spcPts val="0"/>
              </a:spcAft>
              <a:buNone/>
            </a:pPr>
            <a:r>
              <a:rPr lang="en"/>
              <a:t>Manual : If needed</a:t>
            </a:r>
            <a:endParaRPr/>
          </a:p>
          <a:p>
            <a:pPr indent="0" lvl="0" marL="0" rtl="0" algn="l">
              <a:spcBef>
                <a:spcPts val="0"/>
              </a:spcBef>
              <a:spcAft>
                <a:spcPts val="0"/>
              </a:spcAft>
              <a:buNone/>
            </a:pPr>
            <a:r>
              <a:rPr lang="en"/>
              <a:t>		Convenience Scripts : Preferred</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01" name="Google Shape;101;p19"/>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 : Toolchain</a:t>
            </a:r>
            <a:endParaRPr sz="2800">
              <a:solidFill>
                <a:schemeClr val="dk2"/>
              </a:solidFill>
            </a:endParaRPr>
          </a:p>
        </p:txBody>
      </p:sp>
      <p:pic>
        <p:nvPicPr>
          <p:cNvPr id="103" name="Google Shape;103;p19"/>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Container?</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Like a better VM, with toolchain installed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Easy to install, easy to update, no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09" name="Google Shape;109;p20"/>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nvSpPr>
        <p:spPr>
          <a:xfrm>
            <a:off x="162375" y="76200"/>
            <a:ext cx="88719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 : Container</a:t>
            </a:r>
            <a:endParaRPr sz="2800">
              <a:solidFill>
                <a:schemeClr val="dk2"/>
              </a:solidFill>
            </a:endParaRPr>
          </a:p>
        </p:txBody>
      </p:sp>
      <p:pic>
        <p:nvPicPr>
          <p:cNvPr id="111" name="Google Shape;111;p20"/>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subTitle"/>
          </p:nvPr>
        </p:nvSpPr>
        <p:spPr>
          <a:xfrm>
            <a:off x="92575" y="990000"/>
            <a:ext cx="8520600" cy="385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Container if possible</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Toolchain if no suitable container</a:t>
            </a:r>
            <a:endParaRPr/>
          </a:p>
          <a:p>
            <a:pPr indent="0" lvl="0" marL="0" rtl="0" algn="l">
              <a:spcBef>
                <a:spcPts val="0"/>
              </a:spcBef>
              <a:spcAft>
                <a:spcPts val="0"/>
              </a:spcAft>
              <a:buNone/>
            </a:pPr>
            <a:r>
              <a:t/>
            </a:r>
            <a:endParaRPr/>
          </a:p>
          <a:p>
            <a:pPr indent="0" lvl="0" marL="914400" rtl="0" algn="l">
              <a:spcBef>
                <a:spcPts val="0"/>
              </a:spcBef>
              <a:spcAft>
                <a:spcPts val="0"/>
              </a:spcAft>
              <a:buNone/>
            </a:pPr>
            <a:r>
              <a:rPr lang="en"/>
              <a:t>But you can make your own containers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highlight>
                <a:srgbClr val="D9D9D9"/>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17" name="Google Shape;117;p21"/>
          <p:cNvSpPr/>
          <p:nvPr/>
        </p:nvSpPr>
        <p:spPr>
          <a:xfrm>
            <a:off x="0" y="0"/>
            <a:ext cx="9144000" cy="67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162375" y="76200"/>
            <a:ext cx="79656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rPr>
              <a:t>L3: Build the Source : Toolchain or Container?</a:t>
            </a:r>
            <a:endParaRPr sz="2800">
              <a:solidFill>
                <a:schemeClr val="dk2"/>
              </a:solidFill>
            </a:endParaRPr>
          </a:p>
        </p:txBody>
      </p:sp>
      <p:pic>
        <p:nvPicPr>
          <p:cNvPr id="119" name="Google Shape;119;p21"/>
          <p:cNvPicPr preferRelativeResize="0"/>
          <p:nvPr/>
        </p:nvPicPr>
        <p:blipFill>
          <a:blip r:embed="rId3">
            <a:alphaModFix/>
          </a:blip>
          <a:stretch>
            <a:fillRect/>
          </a:stretch>
        </p:blipFill>
        <p:spPr>
          <a:xfrm>
            <a:off x="8128000" y="38100"/>
            <a:ext cx="906274" cy="639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