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70" r:id="rId6"/>
    <p:sldId id="257" r:id="rId7"/>
    <p:sldId id="258" r:id="rId8"/>
    <p:sldId id="259" r:id="rId9"/>
    <p:sldId id="261" r:id="rId10"/>
    <p:sldId id="262" r:id="rId11"/>
    <p:sldId id="263" r:id="rId12"/>
    <p:sldId id="271" r:id="rId13"/>
    <p:sldId id="272" r:id="rId14"/>
    <p:sldId id="265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26-4B0F-9662-7902C2BF97F2}"/>
              </c:ext>
            </c:extLst>
          </c:dPt>
          <c:dPt>
            <c:idx val="1"/>
            <c:bubble3D val="0"/>
            <c:spPr>
              <a:solidFill>
                <a:srgbClr val="72B8A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26-4B0F-9662-7902C2BF97F2}"/>
              </c:ext>
            </c:extLst>
          </c:dPt>
          <c:dPt>
            <c:idx val="2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26-4B0F-9662-7902C2BF97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26-4B0F-9662-7902C2BF97F2}"/>
              </c:ext>
            </c:extLst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26-4B0F-9662-7902C2BF97F2}"/>
              </c:ext>
            </c:extLst>
          </c:dPt>
          <c:dLbls>
            <c:dLbl>
              <c:idx val="0"/>
              <c:layout>
                <c:manualLayout>
                  <c:x val="1.4245837612884131E-3"/>
                  <c:y val="1.4227128602488201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26-4B0F-9662-7902C2BF97F2}"/>
                </c:ext>
              </c:extLst>
            </c:dLbl>
            <c:dLbl>
              <c:idx val="1"/>
              <c:layout>
                <c:manualLayout>
                  <c:x val="-6.2133035393832796E-2"/>
                  <c:y val="-0.1955230923100913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26-4B0F-9662-7902C2BF97F2}"/>
                </c:ext>
              </c:extLst>
            </c:dLbl>
            <c:dLbl>
              <c:idx val="2"/>
              <c:layout>
                <c:manualLayout>
                  <c:x val="-1.8492807024658085E-2"/>
                  <c:y val="-2.8774647660119051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F26-4B0F-9662-7902C2BF97F2}"/>
                </c:ext>
              </c:extLst>
            </c:dLbl>
            <c:dLbl>
              <c:idx val="3"/>
              <c:layout>
                <c:manualLayout>
                  <c:x val="3.2235084918204836E-3"/>
                  <c:y val="-0.186132291235371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F26-4B0F-9662-7902C2BF97F2}"/>
                </c:ext>
              </c:extLst>
            </c:dLbl>
            <c:dLbl>
              <c:idx val="4"/>
              <c:layout>
                <c:manualLayout>
                  <c:x val="1.8417681603789288E-2"/>
                  <c:y val="9.2476335916173314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F26-4B0F-9662-7902C2BF97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Tabelle1!$F$5:$F$9</c:f>
              <c:strCache>
                <c:ptCount val="5"/>
                <c:pt idx="0">
                  <c:v>Dokumente &amp; Planung</c:v>
                </c:pt>
                <c:pt idx="1">
                  <c:v>Backend</c:v>
                </c:pt>
                <c:pt idx="2">
                  <c:v>Frontend</c:v>
                </c:pt>
                <c:pt idx="3">
                  <c:v>Projektmanagement</c:v>
                </c:pt>
                <c:pt idx="4">
                  <c:v>Allgemeines</c:v>
                </c:pt>
              </c:strCache>
            </c:strRef>
          </c:cat>
          <c:val>
            <c:numRef>
              <c:f>Tabelle1!$G$5:$G$9</c:f>
              <c:numCache>
                <c:formatCode>General</c:formatCode>
                <c:ptCount val="5"/>
                <c:pt idx="0">
                  <c:v>13</c:v>
                </c:pt>
                <c:pt idx="1">
                  <c:v>79</c:v>
                </c:pt>
                <c:pt idx="2">
                  <c:v>64</c:v>
                </c:pt>
                <c:pt idx="3">
                  <c:v>80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26-4B0F-9662-7902C2BF9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354115057343464"/>
          <c:y val="0.25433557741081492"/>
          <c:w val="0.34108575222561899"/>
          <c:h val="0.571000765352304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/>
              <a:t>Stunden</a:t>
            </a:r>
            <a:r>
              <a:rPr lang="en-GB" sz="1800" baseline="0"/>
              <a:t> pro Teammitglied</a:t>
            </a:r>
            <a:endParaRPr lang="en-GB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47-4F67-BB75-23B9FCCD59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47-4F67-BB75-23B9FCCD59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47-4F67-BB75-23B9FCCD59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47-4F67-BB75-23B9FCCD59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Tabelle1!$B$17:$E$17</c:f>
              <c:strCache>
                <c:ptCount val="4"/>
                <c:pt idx="0">
                  <c:v>Dzialoszynski</c:v>
                </c:pt>
                <c:pt idx="1">
                  <c:v>Jovanovic</c:v>
                </c:pt>
                <c:pt idx="2">
                  <c:v>Grünewald</c:v>
                </c:pt>
                <c:pt idx="3">
                  <c:v>Rieder</c:v>
                </c:pt>
              </c:strCache>
            </c:strRef>
          </c:cat>
          <c:val>
            <c:numRef>
              <c:f>Tabelle1!$B$18:$E$18</c:f>
              <c:numCache>
                <c:formatCode>0.0</c:formatCode>
                <c:ptCount val="4"/>
                <c:pt idx="0">
                  <c:v>62.5</c:v>
                </c:pt>
                <c:pt idx="1">
                  <c:v>69</c:v>
                </c:pt>
                <c:pt idx="2">
                  <c:v>63.5</c:v>
                </c:pt>
                <c:pt idx="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47-4F67-BB75-23B9FCCD5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0B4B4-BD27-451E-A52F-859A2C9E232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AT"/>
        </a:p>
      </dgm:t>
    </dgm:pt>
    <dgm:pt modelId="{2E06D8D0-5D20-436F-8FC9-BC40B03F0228}">
      <dgm:prSet phldrT="[Text]"/>
      <dgm:spPr/>
      <dgm:t>
        <a:bodyPr/>
        <a:lstStyle/>
        <a:p>
          <a:r>
            <a:rPr lang="de-DE" dirty="0"/>
            <a:t>Einrichten sämtlicher benötigter Technologien und Arbeitsumgebungen</a:t>
          </a:r>
          <a:endParaRPr lang="de-AT" dirty="0"/>
        </a:p>
      </dgm:t>
    </dgm:pt>
    <dgm:pt modelId="{CB0F63A6-FFC9-41BB-AD67-CA292BC276F7}" type="parTrans" cxnId="{15E0B562-09B4-45F9-B884-35A27F32C639}">
      <dgm:prSet/>
      <dgm:spPr/>
      <dgm:t>
        <a:bodyPr/>
        <a:lstStyle/>
        <a:p>
          <a:endParaRPr lang="de-AT"/>
        </a:p>
      </dgm:t>
    </dgm:pt>
    <dgm:pt modelId="{3BB8FAD5-8520-4FF6-83F4-5D495C603CEB}" type="sibTrans" cxnId="{15E0B562-09B4-45F9-B884-35A27F32C639}">
      <dgm:prSet/>
      <dgm:spPr/>
      <dgm:t>
        <a:bodyPr/>
        <a:lstStyle/>
        <a:p>
          <a:endParaRPr lang="de-AT"/>
        </a:p>
      </dgm:t>
    </dgm:pt>
    <dgm:pt modelId="{24D372B0-B71D-4557-9D60-E523D64AB009}">
      <dgm:prSet phldrT="[Text]"/>
      <dgm:spPr/>
      <dgm:t>
        <a:bodyPr/>
        <a:lstStyle/>
        <a:p>
          <a:r>
            <a:rPr lang="de-DE" dirty="0"/>
            <a:t>Zusammensetzung der Microservices und Programmieren der Schnittstellen</a:t>
          </a:r>
          <a:endParaRPr lang="de-AT" dirty="0"/>
        </a:p>
      </dgm:t>
    </dgm:pt>
    <dgm:pt modelId="{BFD30A2C-C14F-47F5-B309-F9FDD9272EAC}" type="parTrans" cxnId="{4BBA2BC9-D71A-47C7-8D46-C3EB59A688A9}">
      <dgm:prSet/>
      <dgm:spPr/>
      <dgm:t>
        <a:bodyPr/>
        <a:lstStyle/>
        <a:p>
          <a:endParaRPr lang="de-AT"/>
        </a:p>
      </dgm:t>
    </dgm:pt>
    <dgm:pt modelId="{EA605FD3-442C-489A-A26F-136CC8688C31}" type="sibTrans" cxnId="{4BBA2BC9-D71A-47C7-8D46-C3EB59A688A9}">
      <dgm:prSet/>
      <dgm:spPr/>
      <dgm:t>
        <a:bodyPr/>
        <a:lstStyle/>
        <a:p>
          <a:endParaRPr lang="de-AT"/>
        </a:p>
      </dgm:t>
    </dgm:pt>
    <dgm:pt modelId="{41844455-6750-45F6-8E80-213B53AF0D28}">
      <dgm:prSet phldrT="[Text]"/>
      <dgm:spPr/>
      <dgm:t>
        <a:bodyPr/>
        <a:lstStyle/>
        <a:p>
          <a:r>
            <a:rPr lang="de-DE" dirty="0"/>
            <a:t>Erstellung von </a:t>
          </a:r>
          <a:r>
            <a:rPr lang="de-DE" dirty="0" err="1"/>
            <a:t>Wireframes</a:t>
          </a:r>
          <a:r>
            <a:rPr lang="de-DE" dirty="0"/>
            <a:t> und eines Benutzerinterface-Prototypen</a:t>
          </a:r>
          <a:endParaRPr lang="de-AT" dirty="0"/>
        </a:p>
      </dgm:t>
    </dgm:pt>
    <dgm:pt modelId="{433C6810-DE1B-419E-A078-7E4F61419A54}" type="parTrans" cxnId="{FE2319E0-77FB-4961-9E5F-7D96DCA3A2A7}">
      <dgm:prSet/>
      <dgm:spPr/>
      <dgm:t>
        <a:bodyPr/>
        <a:lstStyle/>
        <a:p>
          <a:endParaRPr lang="de-AT"/>
        </a:p>
      </dgm:t>
    </dgm:pt>
    <dgm:pt modelId="{B628C032-A657-4681-B6AE-23A552862932}" type="sibTrans" cxnId="{FE2319E0-77FB-4961-9E5F-7D96DCA3A2A7}">
      <dgm:prSet/>
      <dgm:spPr/>
      <dgm:t>
        <a:bodyPr/>
        <a:lstStyle/>
        <a:p>
          <a:endParaRPr lang="de-AT"/>
        </a:p>
      </dgm:t>
    </dgm:pt>
    <dgm:pt modelId="{8911EC4F-9E2C-4502-B72C-1EBB18CBAD5F}" type="pres">
      <dgm:prSet presAssocID="{8360B4B4-BD27-451E-A52F-859A2C9E2327}" presName="linear" presStyleCnt="0">
        <dgm:presLayoutVars>
          <dgm:animLvl val="lvl"/>
          <dgm:resizeHandles val="exact"/>
        </dgm:presLayoutVars>
      </dgm:prSet>
      <dgm:spPr/>
    </dgm:pt>
    <dgm:pt modelId="{EE7FE085-F56B-41C0-9DFD-FBB55FF85BE1}" type="pres">
      <dgm:prSet presAssocID="{2E06D8D0-5D20-436F-8FC9-BC40B03F0228}" presName="parentText" presStyleLbl="node1" presStyleIdx="0" presStyleCnt="3" custLinFactY="-2576" custLinFactNeighborY="-100000">
        <dgm:presLayoutVars>
          <dgm:chMax val="0"/>
          <dgm:bulletEnabled val="1"/>
        </dgm:presLayoutVars>
      </dgm:prSet>
      <dgm:spPr/>
    </dgm:pt>
    <dgm:pt modelId="{1C7F6057-71D4-482B-8453-357720B6380A}" type="pres">
      <dgm:prSet presAssocID="{3BB8FAD5-8520-4FF6-83F4-5D495C603CEB}" presName="spacer" presStyleCnt="0"/>
      <dgm:spPr/>
    </dgm:pt>
    <dgm:pt modelId="{4E8382B0-78E0-4221-BFF1-10DDBD54CCEB}" type="pres">
      <dgm:prSet presAssocID="{24D372B0-B71D-4557-9D60-E523D64AB009}" presName="parentText" presStyleLbl="node1" presStyleIdx="1" presStyleCnt="3" custLinFactNeighborY="-24650">
        <dgm:presLayoutVars>
          <dgm:chMax val="0"/>
          <dgm:bulletEnabled val="1"/>
        </dgm:presLayoutVars>
      </dgm:prSet>
      <dgm:spPr/>
    </dgm:pt>
    <dgm:pt modelId="{6749B364-71CE-42FF-8C6C-342CAFEEC428}" type="pres">
      <dgm:prSet presAssocID="{EA605FD3-442C-489A-A26F-136CC8688C31}" presName="spacer" presStyleCnt="0"/>
      <dgm:spPr/>
    </dgm:pt>
    <dgm:pt modelId="{4EC266D4-E04E-4B1F-83EC-C4A05541DC7A}" type="pres">
      <dgm:prSet presAssocID="{41844455-6750-45F6-8E80-213B53AF0D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E8E22B-E3BC-421A-ACB2-62BB5CC1AA84}" type="presOf" srcId="{2E06D8D0-5D20-436F-8FC9-BC40B03F0228}" destId="{EE7FE085-F56B-41C0-9DFD-FBB55FF85BE1}" srcOrd="0" destOrd="0" presId="urn:microsoft.com/office/officeart/2005/8/layout/vList2"/>
    <dgm:cxn modelId="{15E0B562-09B4-45F9-B884-35A27F32C639}" srcId="{8360B4B4-BD27-451E-A52F-859A2C9E2327}" destId="{2E06D8D0-5D20-436F-8FC9-BC40B03F0228}" srcOrd="0" destOrd="0" parTransId="{CB0F63A6-FFC9-41BB-AD67-CA292BC276F7}" sibTransId="{3BB8FAD5-8520-4FF6-83F4-5D495C603CEB}"/>
    <dgm:cxn modelId="{98B97F4B-9291-4206-AF4C-03987B048C6A}" type="presOf" srcId="{41844455-6750-45F6-8E80-213B53AF0D28}" destId="{4EC266D4-E04E-4B1F-83EC-C4A05541DC7A}" srcOrd="0" destOrd="0" presId="urn:microsoft.com/office/officeart/2005/8/layout/vList2"/>
    <dgm:cxn modelId="{1B72DF6C-C917-4427-AFD4-861339082736}" type="presOf" srcId="{24D372B0-B71D-4557-9D60-E523D64AB009}" destId="{4E8382B0-78E0-4221-BFF1-10DDBD54CCEB}" srcOrd="0" destOrd="0" presId="urn:microsoft.com/office/officeart/2005/8/layout/vList2"/>
    <dgm:cxn modelId="{4BBA2BC9-D71A-47C7-8D46-C3EB59A688A9}" srcId="{8360B4B4-BD27-451E-A52F-859A2C9E2327}" destId="{24D372B0-B71D-4557-9D60-E523D64AB009}" srcOrd="1" destOrd="0" parTransId="{BFD30A2C-C14F-47F5-B309-F9FDD9272EAC}" sibTransId="{EA605FD3-442C-489A-A26F-136CC8688C31}"/>
    <dgm:cxn modelId="{FE2319E0-77FB-4961-9E5F-7D96DCA3A2A7}" srcId="{8360B4B4-BD27-451E-A52F-859A2C9E2327}" destId="{41844455-6750-45F6-8E80-213B53AF0D28}" srcOrd="2" destOrd="0" parTransId="{433C6810-DE1B-419E-A078-7E4F61419A54}" sibTransId="{B628C032-A657-4681-B6AE-23A552862932}"/>
    <dgm:cxn modelId="{9F0857FE-DC22-4152-90E7-39AE1CBC9A4D}" type="presOf" srcId="{8360B4B4-BD27-451E-A52F-859A2C9E2327}" destId="{8911EC4F-9E2C-4502-B72C-1EBB18CBAD5F}" srcOrd="0" destOrd="0" presId="urn:microsoft.com/office/officeart/2005/8/layout/vList2"/>
    <dgm:cxn modelId="{0386CF51-02C1-42F4-8D56-D209B0DBF8CE}" type="presParOf" srcId="{8911EC4F-9E2C-4502-B72C-1EBB18CBAD5F}" destId="{EE7FE085-F56B-41C0-9DFD-FBB55FF85BE1}" srcOrd="0" destOrd="0" presId="urn:microsoft.com/office/officeart/2005/8/layout/vList2"/>
    <dgm:cxn modelId="{38F8CEFF-A7DD-4A9C-B9C0-6FB6337E75C8}" type="presParOf" srcId="{8911EC4F-9E2C-4502-B72C-1EBB18CBAD5F}" destId="{1C7F6057-71D4-482B-8453-357720B6380A}" srcOrd="1" destOrd="0" presId="urn:microsoft.com/office/officeart/2005/8/layout/vList2"/>
    <dgm:cxn modelId="{0ED4795D-2E3B-43ED-B632-48E5F64A7D1D}" type="presParOf" srcId="{8911EC4F-9E2C-4502-B72C-1EBB18CBAD5F}" destId="{4E8382B0-78E0-4221-BFF1-10DDBD54CCEB}" srcOrd="2" destOrd="0" presId="urn:microsoft.com/office/officeart/2005/8/layout/vList2"/>
    <dgm:cxn modelId="{888DD51D-BB7F-430A-A2A6-C6BD3BC41B0C}" type="presParOf" srcId="{8911EC4F-9E2C-4502-B72C-1EBB18CBAD5F}" destId="{6749B364-71CE-42FF-8C6C-342CAFEEC428}" srcOrd="3" destOrd="0" presId="urn:microsoft.com/office/officeart/2005/8/layout/vList2"/>
    <dgm:cxn modelId="{F1D17F09-DD7F-48B3-8E82-666B4381DE45}" type="presParOf" srcId="{8911EC4F-9E2C-4502-B72C-1EBB18CBAD5F}" destId="{4EC266D4-E04E-4B1F-83EC-C4A05541DC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E085-F56B-41C0-9DFD-FBB55FF85BE1}">
      <dsp:nvSpPr>
        <dsp:cNvPr id="0" name=""/>
        <dsp:cNvSpPr/>
      </dsp:nvSpPr>
      <dsp:spPr>
        <a:xfrm>
          <a:off x="0" y="0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Einrichten sämtlicher benötigter Technologien und Arbeitsumgebungen</a:t>
          </a:r>
          <a:endParaRPr lang="de-AT" sz="2800" kern="1200" dirty="0"/>
        </a:p>
      </dsp:txBody>
      <dsp:txXfrm>
        <a:off x="54373" y="54373"/>
        <a:ext cx="8511378" cy="1005094"/>
      </dsp:txXfrm>
    </dsp:sp>
    <dsp:sp modelId="{4E8382B0-78E0-4221-BFF1-10DDBD54CCEB}">
      <dsp:nvSpPr>
        <dsp:cNvPr id="0" name=""/>
        <dsp:cNvSpPr/>
      </dsp:nvSpPr>
      <dsp:spPr>
        <a:xfrm>
          <a:off x="0" y="1206698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Zusammensetzung der Microservices und Programmieren der Schnittstellen</a:t>
          </a:r>
          <a:endParaRPr lang="de-AT" sz="2800" kern="1200" dirty="0"/>
        </a:p>
      </dsp:txBody>
      <dsp:txXfrm>
        <a:off x="54373" y="1261071"/>
        <a:ext cx="8511378" cy="1005094"/>
      </dsp:txXfrm>
    </dsp:sp>
    <dsp:sp modelId="{4EC266D4-E04E-4B1F-83EC-C4A05541DC7A}">
      <dsp:nvSpPr>
        <dsp:cNvPr id="0" name=""/>
        <dsp:cNvSpPr/>
      </dsp:nvSpPr>
      <dsp:spPr>
        <a:xfrm>
          <a:off x="0" y="2421056"/>
          <a:ext cx="8620124" cy="1113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Erstellung von </a:t>
          </a:r>
          <a:r>
            <a:rPr lang="de-DE" sz="2800" kern="1200" dirty="0" err="1"/>
            <a:t>Wireframes</a:t>
          </a:r>
          <a:r>
            <a:rPr lang="de-DE" sz="2800" kern="1200" dirty="0"/>
            <a:t> und eines Benutzerinterface-Prototypen</a:t>
          </a:r>
          <a:endParaRPr lang="de-AT" sz="2800" kern="1200" dirty="0"/>
        </a:p>
      </dsp:txBody>
      <dsp:txXfrm>
        <a:off x="54373" y="2475429"/>
        <a:ext cx="8511378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0.25047</cdr:x>
      <cdr:y>0.09379</cdr:y>
    </cdr:from>
    <cdr:to>
      <cdr:x>0.29661</cdr:x>
      <cdr:y>0.22891</cdr:y>
    </cdr:to>
    <cdr:cxnSp macro="">
      <cdr:nvCxnSpPr>
        <cdr:cNvPr id="2" name="Gerader Verbinder 1">
          <a:extLst xmlns:a="http://schemas.openxmlformats.org/drawingml/2006/main">
            <a:ext uri="{FF2B5EF4-FFF2-40B4-BE49-F238E27FC236}">
              <a16:creationId xmlns:a16="http://schemas.microsoft.com/office/drawing/2014/main" id="{337F8D01-C137-44DB-87AC-55A186571B5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1655313" y="418593"/>
          <a:ext cx="304938" cy="603098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A2310-8BCF-4A82-9E14-004A80B6FD7C}" type="datetimeFigureOut">
              <a:rPr lang="de-AT" smtClean="0"/>
              <a:t>08.05.2019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2D2E6-98E9-4F12-9C51-691EC5DB63F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3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7A104-6ACD-47FC-8693-86919788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7F21C-7331-4A65-A6AF-05873DA8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BBE2A-D5E5-45A9-9682-29A0E0E8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B1CB-EE3B-4A3E-A31C-A53455453B89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2AFFC-C902-4D15-BE50-B4587FE4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DBA8E-874D-4610-8705-CB623B90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15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A2E0-92C7-4D31-9705-AC7852D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9AACD9-5546-49FC-87FB-BEB6D437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611755-7023-4F16-B25C-1257B1D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7589-FFE5-4C1C-A17A-661FFD6F84A5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8E141-45F0-4FFD-9571-5267F6BB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B7FF0-0563-4F1A-842C-D7B637AE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55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A15EE1-CF23-4A9F-9EDC-0CFF2EC0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842A1-8CDC-472F-B528-CB5B5542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EE4A5-5F49-4DAD-911E-093CF61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B0C-4E91-4AEE-9453-15AD6684103F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FED2F-EA84-4BC7-B0BD-6A37FBD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07214-E9CF-4CA9-87D8-6E514B7A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2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F5476-247A-4EBC-8532-6F8125C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DB296-B29D-45BF-9874-4B6B8154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C0D7B-DA49-40C0-997F-A76B3A5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92B7-70A6-4C50-B923-B35761BCED52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6354A-3890-44B0-A6D9-2CA68744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BF76A-A2F1-45F1-9043-4624017C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09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E8CB2-AC3E-4C2E-B608-3274100D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323EB6-CF69-401A-BE02-1F93CB4E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277C1-E167-40AB-8BE0-FD9899BD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7439-D609-4E1B-818A-B2C3580B9669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C5A58-1EFE-46C5-9286-3D89FEC2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8A40C4-D516-40A2-8626-B3DCD79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0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093E4-DD61-4AE2-A57B-8ADBA071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DF923-8906-40E1-8F59-95CD70D6D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CB87F5-B8F3-4873-806B-EB5853B8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4F841D-A185-4A2D-A8FA-D0502DBC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03BB-499A-400B-9575-F941A4FF7CB0}" type="datetime1">
              <a:rPr lang="de-AT" smtClean="0"/>
              <a:t>08.05.2019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7B78B-C3E6-4882-8B10-6788E4C9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B70BB-272C-4D9D-93F0-244DFD2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1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A9BE-1A25-4E6A-AB62-741A6DEE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5EB27-6A56-43B8-9494-5023B875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C05D92-6CAD-4543-B344-38B671C7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893D42-5632-45F4-8597-A92FDBB39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7038B5-F641-4508-B350-716FFFFB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B5738E-84AB-405D-A06E-6F7EB703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0D6C-5F53-4BF6-B217-0202DDFB8ECF}" type="datetime1">
              <a:rPr lang="de-AT" smtClean="0"/>
              <a:t>08.05.2019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48469-012A-4369-B984-9210E10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CB4BA-3D36-408D-9EB3-9DE3F4B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12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8FD9-1A22-40FA-AC90-1FD7D42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687DF3-AF32-4530-A0E8-8D6EFBB7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DEF8-B6CD-4ABF-B782-D220D65E7EB0}" type="datetime1">
              <a:rPr lang="de-AT" smtClean="0"/>
              <a:t>08.05.2019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033D46-EB28-4A31-88D9-EE7F7DC0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8646B7-FD3D-45BA-AAD3-CB0B8617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51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CEE8A5-8315-4F5D-AD13-862EFBCE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EA8B-0EEA-49BE-BC19-2474A17A97DD}" type="datetime1">
              <a:rPr lang="de-AT" smtClean="0"/>
              <a:t>08.05.2019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02B51D-003F-464C-96E2-64233016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2ED9CE-C5E0-4D30-87E1-EEC47690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31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29ABC-D3B3-4B9A-89ED-E21252C8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F46E7-023E-452D-B95B-DE9F692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194B40-FF91-4E4E-BC6F-AF572C2D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B410FD-AFB5-45D7-A6EE-726F35B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9396-A74B-4A7F-9FEA-5C0D177F4AF6}" type="datetime1">
              <a:rPr lang="de-AT" smtClean="0"/>
              <a:t>08.05.2019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76CECC-D3A6-413D-ADDC-323F79B6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A128AE-EFDC-4317-A5A3-3A5F9C49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6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DD97E-590E-41AC-B49A-DD54B9D5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411C4B-BC15-4AB9-9DA5-38D4B447F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CBA5B-659A-4E73-9AEE-FC4E0D09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8879A-F383-4FCD-B517-AC6B7F71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83B4-AE7B-4968-9F85-1D972A8B114A}" type="datetime1">
              <a:rPr lang="de-AT" smtClean="0"/>
              <a:t>08.05.2019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4D3207-8FD0-4040-90F3-3C3EF992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736E5-D6FA-4FC1-91AF-B9321AC7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7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FD58DE-AF0D-4552-AC6E-50C3DCFB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98006-C2D9-448A-81FF-54C64CF8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3BBF1-1FCC-4AD8-97E8-9645E83B0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4832-DF44-4D59-A3C8-8BBE1533FF73}" type="datetime1">
              <a:rPr lang="de-AT" smtClean="0"/>
              <a:t>08.05.2019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AF400-F934-4072-BBD1-7F02E8A8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FDA51-1777-40BC-A620-26E5A636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EB81-FE8B-4346-881B-FF96DEA84E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9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gm-frontend-app.eu-de.mybluemix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apis.de/kundenbereich/illustrationen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7" y="196808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Meilensteine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32808-6CFF-4173-84F2-9D956E1B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27" y="1381001"/>
            <a:ext cx="10515600" cy="498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Wireframes</a:t>
            </a:r>
            <a:r>
              <a:rPr lang="de-DE" b="1" dirty="0"/>
              <a:t> erstellen</a:t>
            </a:r>
            <a:r>
              <a:rPr lang="de-DE" dirty="0"/>
              <a:t>						</a:t>
            </a:r>
            <a:r>
              <a:rPr lang="de-DE" b="1" dirty="0"/>
              <a:t>20.03.2019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IBM Cloud einrichten	</a:t>
            </a:r>
            <a:r>
              <a:rPr lang="de-DE" dirty="0"/>
              <a:t>					</a:t>
            </a:r>
            <a:r>
              <a:rPr lang="de-DE" b="1" dirty="0"/>
              <a:t>27.03.2019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Ein Gateway auf der </a:t>
            </a:r>
            <a:r>
              <a:rPr lang="de-DE" b="1" dirty="0" err="1"/>
              <a:t>IoT</a:t>
            </a:r>
            <a:r>
              <a:rPr lang="de-DE" b="1" dirty="0"/>
              <a:t>-Plattform registrieren</a:t>
            </a:r>
            <a:r>
              <a:rPr lang="de-DE" dirty="0"/>
              <a:t>		</a:t>
            </a:r>
            <a:r>
              <a:rPr lang="de-DE" b="1" dirty="0"/>
              <a:t>03.04.2019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Frontend Prototyp erstellen					27.04.2019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Message Handler einrichten					27.04.2019</a:t>
            </a:r>
          </a:p>
          <a:p>
            <a:pPr>
              <a:lnSpc>
                <a:spcPct val="150000"/>
              </a:lnSpc>
            </a:pPr>
            <a:r>
              <a:rPr lang="de-DE" b="1" dirty="0"/>
              <a:t>Datenbank aufsetzen &amp; DB Handler einrichten		08.05.2019</a:t>
            </a:r>
          </a:p>
          <a:p>
            <a:endParaRPr lang="de-A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1966E8-F8D1-4A49-82FE-F24D76A2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028" name="Picture 4" descr="Bildergebnis fÃ¼r hakerl png">
            <a:extLst>
              <a:ext uri="{FF2B5EF4-FFF2-40B4-BE49-F238E27FC236}">
                <a16:creationId xmlns:a16="http://schemas.microsoft.com/office/drawing/2014/main" id="{08E87668-A2C9-4F74-B16A-4A4BD7FC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1517342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dergebnis fÃ¼r hakerl png">
            <a:extLst>
              <a:ext uri="{FF2B5EF4-FFF2-40B4-BE49-F238E27FC236}">
                <a16:creationId xmlns:a16="http://schemas.microsoft.com/office/drawing/2014/main" id="{D5BB5964-3D4A-454C-B0C7-CD5AA9D9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2299614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ildergebnis fÃ¼r hakerl png">
            <a:extLst>
              <a:ext uri="{FF2B5EF4-FFF2-40B4-BE49-F238E27FC236}">
                <a16:creationId xmlns:a16="http://schemas.microsoft.com/office/drawing/2014/main" id="{25B0E1E5-86E8-4798-AEA9-0E882478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3081886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ldergebnis fÃ¼r hakerl png">
            <a:extLst>
              <a:ext uri="{FF2B5EF4-FFF2-40B4-BE49-F238E27FC236}">
                <a16:creationId xmlns:a16="http://schemas.microsoft.com/office/drawing/2014/main" id="{4384AB54-F882-47B3-8714-D8014CA0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3844496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ildergebnis fÃ¼r hakerl png">
            <a:extLst>
              <a:ext uri="{FF2B5EF4-FFF2-40B4-BE49-F238E27FC236}">
                <a16:creationId xmlns:a16="http://schemas.microsoft.com/office/drawing/2014/main" id="{F97505A3-7E71-4ED5-A875-7BD8C6A3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4607106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dergebnis fÃ¼r hakerl png">
            <a:extLst>
              <a:ext uri="{FF2B5EF4-FFF2-40B4-BE49-F238E27FC236}">
                <a16:creationId xmlns:a16="http://schemas.microsoft.com/office/drawing/2014/main" id="{615DBB0F-72D8-4BE3-8A85-A3106464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377" y="5371831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Aufwandschätzung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938CCE7-C449-40E3-86DF-9682581C2654}"/>
              </a:ext>
            </a:extLst>
          </p:cNvPr>
          <p:cNvSpPr txBox="1"/>
          <p:nvPr/>
        </p:nvSpPr>
        <p:spPr>
          <a:xfrm>
            <a:off x="698395" y="2133720"/>
            <a:ext cx="3923959" cy="523220"/>
          </a:xfrm>
          <a:prstGeom prst="rect">
            <a:avLst/>
          </a:prstGeom>
          <a:noFill/>
          <a:ln w="38100">
            <a:solidFill>
              <a:srgbClr val="72B8A4"/>
            </a:solidFill>
          </a:ln>
        </p:spPr>
        <p:txBody>
          <a:bodyPr wrap="none" rtlCol="0">
            <a:spAutoFit/>
          </a:bodyPr>
          <a:lstStyle/>
          <a:p>
            <a:r>
              <a:rPr lang="de-AT" sz="2800" dirty="0"/>
              <a:t>Eingeplante Stunden: 254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6F19DE-E4ED-414A-9CDD-C8A78FE31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86" y="3819841"/>
            <a:ext cx="2489709" cy="173781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19D1629-5227-4CA7-A251-55D274FD3C63}"/>
              </a:ext>
            </a:extLst>
          </p:cNvPr>
          <p:cNvSpPr txBox="1"/>
          <p:nvPr/>
        </p:nvSpPr>
        <p:spPr>
          <a:xfrm>
            <a:off x="1272745" y="3287705"/>
            <a:ext cx="4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1h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F1BF38-4278-460B-BCF4-5442DB9392EF}"/>
              </a:ext>
            </a:extLst>
          </p:cNvPr>
          <p:cNvSpPr txBox="1"/>
          <p:nvPr/>
        </p:nvSpPr>
        <p:spPr>
          <a:xfrm>
            <a:off x="2099993" y="3287705"/>
            <a:ext cx="4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3h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673B92-5538-41CC-9ECE-03A8DC0F78A4}"/>
              </a:ext>
            </a:extLst>
          </p:cNvPr>
          <p:cNvSpPr txBox="1"/>
          <p:nvPr/>
        </p:nvSpPr>
        <p:spPr>
          <a:xfrm>
            <a:off x="2788824" y="3290672"/>
            <a:ext cx="7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10h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86D16E4-8651-4FA5-A5DC-A70D01BC58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12825" y="3657037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6233721-CF55-451D-9696-4C8A59830156}"/>
              </a:ext>
            </a:extLst>
          </p:cNvPr>
          <p:cNvCxnSpPr>
            <a:cxnSpLocks/>
          </p:cNvCxnSpPr>
          <p:nvPr/>
        </p:nvCxnSpPr>
        <p:spPr>
          <a:xfrm>
            <a:off x="2336295" y="3650579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D776932-FC33-4C8D-B244-78AAA13A788F}"/>
              </a:ext>
            </a:extLst>
          </p:cNvPr>
          <p:cNvCxnSpPr>
            <a:cxnSpLocks/>
          </p:cNvCxnSpPr>
          <p:nvPr/>
        </p:nvCxnSpPr>
        <p:spPr>
          <a:xfrm>
            <a:off x="3167320" y="3650579"/>
            <a:ext cx="0" cy="1628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D700EC0-508C-4943-861F-4AC9AF28101D}"/>
              </a:ext>
            </a:extLst>
          </p:cNvPr>
          <p:cNvSpPr txBox="1"/>
          <p:nvPr/>
        </p:nvSpPr>
        <p:spPr>
          <a:xfrm>
            <a:off x="1203257" y="5717495"/>
            <a:ext cx="6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20h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2D02EA-CC75-4799-953B-1903BA896357}"/>
              </a:ext>
            </a:extLst>
          </p:cNvPr>
          <p:cNvSpPr txBox="1"/>
          <p:nvPr/>
        </p:nvSpPr>
        <p:spPr>
          <a:xfrm>
            <a:off x="1975248" y="5717495"/>
            <a:ext cx="6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40h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9488EB5-4830-4EC2-AF45-409FBA87D1D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512823" y="5476256"/>
            <a:ext cx="1" cy="2412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235F30F-092F-42F4-9A4E-D76AE8B77CBB}"/>
              </a:ext>
            </a:extLst>
          </p:cNvPr>
          <p:cNvCxnSpPr>
            <a:cxnSpLocks/>
          </p:cNvCxnSpPr>
          <p:nvPr/>
        </p:nvCxnSpPr>
        <p:spPr>
          <a:xfrm>
            <a:off x="2315963" y="5502890"/>
            <a:ext cx="1" cy="2412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2933B99-3210-4538-9C76-F04E450571CE}"/>
              </a:ext>
            </a:extLst>
          </p:cNvPr>
          <p:cNvSpPr/>
          <p:nvPr/>
        </p:nvSpPr>
        <p:spPr>
          <a:xfrm>
            <a:off x="2705843" y="4636433"/>
            <a:ext cx="981634" cy="1055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30" name="Diagramm 29">
            <a:extLst>
              <a:ext uri="{FF2B5EF4-FFF2-40B4-BE49-F238E27FC236}">
                <a16:creationId xmlns:a16="http://schemas.microsoft.com/office/drawing/2014/main" id="{0CDD20A1-FF43-4AFC-8159-8D366125F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595659"/>
              </p:ext>
            </p:extLst>
          </p:nvPr>
        </p:nvGraphicFramePr>
        <p:xfrm>
          <a:off x="4880495" y="1514475"/>
          <a:ext cx="7187485" cy="446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7F8D01-C137-44DB-87AC-55A186571B5A}"/>
              </a:ext>
            </a:extLst>
          </p:cNvPr>
          <p:cNvCxnSpPr>
            <a:cxnSpLocks/>
          </p:cNvCxnSpPr>
          <p:nvPr/>
        </p:nvCxnSpPr>
        <p:spPr>
          <a:xfrm>
            <a:off x="5400136" y="2812211"/>
            <a:ext cx="547686" cy="4754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E437236-F74E-4D84-8870-874116897864}"/>
              </a:ext>
            </a:extLst>
          </p:cNvPr>
          <p:cNvCxnSpPr>
            <a:cxnSpLocks/>
          </p:cNvCxnSpPr>
          <p:nvPr/>
        </p:nvCxnSpPr>
        <p:spPr>
          <a:xfrm flipH="1">
            <a:off x="7297947" y="1919836"/>
            <a:ext cx="144391" cy="581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8A39BC6-0D35-46B5-9F69-494877B90DD2}"/>
              </a:ext>
            </a:extLst>
          </p:cNvPr>
          <p:cNvCxnSpPr>
            <a:cxnSpLocks/>
          </p:cNvCxnSpPr>
          <p:nvPr/>
        </p:nvCxnSpPr>
        <p:spPr>
          <a:xfrm flipH="1">
            <a:off x="8153401" y="2501660"/>
            <a:ext cx="438508" cy="6814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DD5280A-62C6-4D70-B2F2-9B90DEDFA0F3}"/>
              </a:ext>
            </a:extLst>
          </p:cNvPr>
          <p:cNvCxnSpPr>
            <a:cxnSpLocks/>
          </p:cNvCxnSpPr>
          <p:nvPr/>
        </p:nvCxnSpPr>
        <p:spPr>
          <a:xfrm>
            <a:off x="7055147" y="4813540"/>
            <a:ext cx="94150" cy="7441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750D37B-4B77-45E4-904F-B4957E1D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AF863E-4578-4A24-BDD6-BC7A435A8660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Zeitaufzeichnung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1CF5466-83C3-44FD-B53A-A494AADF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A2D76F4-C248-46B6-A790-8718461C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C52165DC-649D-4324-A72E-28352C30A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09335"/>
              </p:ext>
            </p:extLst>
          </p:nvPr>
        </p:nvGraphicFramePr>
        <p:xfrm>
          <a:off x="200024" y="1702420"/>
          <a:ext cx="5895976" cy="4303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7F1F4E28-D892-41D8-AC42-B9BF9A422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54" y="1620678"/>
            <a:ext cx="4479365" cy="22336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D0478BD-639B-416E-8269-C5992CCA1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25" y="4003191"/>
            <a:ext cx="3532821" cy="22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750D37B-4B77-45E4-904F-B4957E1D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AF863E-4578-4A24-BDD6-BC7A435A8660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Zeitaufzeichnung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1CF5466-83C3-44FD-B53A-A494AADF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A2D76F4-C248-46B6-A790-8718461CC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0E427C-AC2E-4842-94A6-E586C091A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2" y="1369818"/>
            <a:ext cx="10377714" cy="48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2581946" y="261822"/>
            <a:ext cx="70281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600" b="1" dirty="0">
                <a:solidFill>
                  <a:srgbClr val="72B8A4"/>
                </a:solidFill>
              </a:rPr>
              <a:t>Aktueller Stand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48D4054F-84E3-4D24-8385-07E5098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C3AF3B-E9DC-44E7-87E4-CBD7012D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EBA68778-0E15-4877-9113-03F971191C82}"/>
              </a:ext>
            </a:extLst>
          </p:cNvPr>
          <p:cNvSpPr/>
          <p:nvPr/>
        </p:nvSpPr>
        <p:spPr>
          <a:xfrm>
            <a:off x="1785277" y="1338204"/>
            <a:ext cx="246722" cy="11815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5A835A-4B39-45D4-9194-444F0BA2BD92}"/>
              </a:ext>
            </a:extLst>
          </p:cNvPr>
          <p:cNvSpPr txBox="1"/>
          <p:nvPr/>
        </p:nvSpPr>
        <p:spPr>
          <a:xfrm>
            <a:off x="125899" y="1632227"/>
            <a:ext cx="19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Sprint 2</a:t>
            </a:r>
          </a:p>
          <a:p>
            <a:pPr algn="ctr"/>
            <a:r>
              <a:rPr lang="de-AT" b="1" dirty="0"/>
              <a:t>03.04-20.04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97C3404-A621-4D81-B593-AF03768E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48258"/>
              </p:ext>
            </p:extLst>
          </p:nvPr>
        </p:nvGraphicFramePr>
        <p:xfrm>
          <a:off x="2031999" y="1399133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532460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801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7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NodRed</a:t>
                      </a:r>
                      <a:r>
                        <a:rPr lang="de-AT" dirty="0"/>
                        <a:t>-App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Message Handler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9627"/>
                  </a:ext>
                </a:extLst>
              </a:tr>
            </a:tbl>
          </a:graphicData>
        </a:graphic>
      </p:graphicFrame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2136DDDC-AD1D-4A45-997C-D20D51D6E5C6}"/>
              </a:ext>
            </a:extLst>
          </p:cNvPr>
          <p:cNvSpPr/>
          <p:nvPr/>
        </p:nvSpPr>
        <p:spPr>
          <a:xfrm>
            <a:off x="1661916" y="3009844"/>
            <a:ext cx="246722" cy="1854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8CC9191-CFA3-4A41-8061-91795BA1548A}"/>
              </a:ext>
            </a:extLst>
          </p:cNvPr>
          <p:cNvSpPr txBox="1"/>
          <p:nvPr/>
        </p:nvSpPr>
        <p:spPr>
          <a:xfrm>
            <a:off x="125899" y="3613778"/>
            <a:ext cx="190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Sprint 3</a:t>
            </a:r>
          </a:p>
          <a:p>
            <a:pPr algn="ctr"/>
            <a:r>
              <a:rPr lang="de-AT" b="1" dirty="0"/>
              <a:t>20.04-08.05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AE5C02A-8479-4BF8-86B2-9F209F6A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73045"/>
              </p:ext>
            </p:extLst>
          </p:nvPr>
        </p:nvGraphicFramePr>
        <p:xfrm>
          <a:off x="2031999" y="3009844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2015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86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2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API-Calls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DB </a:t>
                      </a:r>
                      <a:r>
                        <a:rPr lang="de-AT" dirty="0" err="1"/>
                        <a:t>Cloudant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8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REST-API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3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DB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Navbar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65628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E42371E3-66AA-4834-8365-EF51E922760B}"/>
              </a:ext>
            </a:extLst>
          </p:cNvPr>
          <p:cNvSpPr/>
          <p:nvPr/>
        </p:nvSpPr>
        <p:spPr>
          <a:xfrm>
            <a:off x="2993241" y="5419656"/>
            <a:ext cx="6205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hlinkClick r:id="rId4"/>
              </a:rPr>
              <a:t>https://tgm-frontend-app.eu-de.mybluemix.net/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47360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5E4F9-F543-4AA7-832F-7AB9ED51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AT" sz="5400" dirty="0" err="1">
                <a:solidFill>
                  <a:srgbClr val="FFFFFF"/>
                </a:solidFill>
              </a:rPr>
              <a:t>Telemetry</a:t>
            </a:r>
            <a:r>
              <a:rPr lang="de-AT" sz="5400" dirty="0">
                <a:solidFill>
                  <a:srgbClr val="FFFFFF"/>
                </a:solidFill>
              </a:rPr>
              <a:t> Gateway Monitoring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924277-5DED-4D5D-9DFB-F0FD3031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945528"/>
            <a:ext cx="5455917" cy="12957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883765D-1294-4476-AB35-7BFF1770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1381"/>
            <a:ext cx="5899398" cy="39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0191B-8CF8-4EA5-AA48-9DDD54A8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53" y="2766218"/>
            <a:ext cx="10515600" cy="1325563"/>
          </a:xfrm>
        </p:spPr>
        <p:txBody>
          <a:bodyPr/>
          <a:lstStyle/>
          <a:p>
            <a:pPr algn="ctr"/>
            <a:r>
              <a:rPr lang="de-AT" sz="6600" b="1" dirty="0">
                <a:solidFill>
                  <a:srgbClr val="72B8A4"/>
                </a:solidFill>
                <a:latin typeface="+mn-lt"/>
                <a:ea typeface="+mn-ea"/>
                <a:cs typeface="+mn-cs"/>
              </a:rPr>
              <a:t>Was machen wir?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D7D9A-2356-40E2-89A9-783D30CC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</p:spTree>
    <p:extLst>
      <p:ext uri="{BB962C8B-B14F-4D97-AF65-F5344CB8AC3E}">
        <p14:creationId xmlns:p14="http://schemas.microsoft.com/office/powerpoint/2010/main" val="23112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59FF14-7C41-4DA1-BF65-45B3CB42CC09}"/>
              </a:ext>
            </a:extLst>
          </p:cNvPr>
          <p:cNvSpPr/>
          <p:nvPr/>
        </p:nvSpPr>
        <p:spPr>
          <a:xfrm>
            <a:off x="2467390" y="5354954"/>
            <a:ext cx="31424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800" dirty="0"/>
              <a:t>https://www.globalsign.com/en/blog/what-is-an-iot-gateway-device/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D985ED-35D1-4061-A957-DC116CCA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83" y="739379"/>
            <a:ext cx="7402433" cy="42605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486A4C0-3362-4140-8EA9-6CBC245E1D3E}"/>
              </a:ext>
            </a:extLst>
          </p:cNvPr>
          <p:cNvSpPr/>
          <p:nvPr/>
        </p:nvSpPr>
        <p:spPr>
          <a:xfrm>
            <a:off x="5033048" y="5840997"/>
            <a:ext cx="21259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50" dirty="0"/>
              <a:t>https://sport.video/channels/world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3F75DB-57DB-4326-830A-41BBE3ECF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89" y="643126"/>
            <a:ext cx="5144622" cy="51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0EDA4-379E-447A-B4A0-5D26FDBA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Telemetry Gateway Monitoring | IBM Client Innovation Center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EEE7A72-B288-40E2-B161-A7C8A9EA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F95F-9A37-4C46-A115-7F30420B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EE40E8-D228-417C-96EC-691E4D2F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57" y="574253"/>
            <a:ext cx="8479570" cy="514356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D058D8F-BF3C-4816-A9C4-EE71B1CBC1CE}"/>
              </a:ext>
            </a:extLst>
          </p:cNvPr>
          <p:cNvSpPr/>
          <p:nvPr/>
        </p:nvSpPr>
        <p:spPr>
          <a:xfrm>
            <a:off x="1452393" y="5717813"/>
            <a:ext cx="32672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000" dirty="0"/>
              <a:t>https://agencyanalytics.com/feature/marketing-dashboard</a:t>
            </a:r>
          </a:p>
        </p:txBody>
      </p:sp>
    </p:spTree>
    <p:extLst>
      <p:ext uri="{BB962C8B-B14F-4D97-AF65-F5344CB8AC3E}">
        <p14:creationId xmlns:p14="http://schemas.microsoft.com/office/powerpoint/2010/main" val="14849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183A8031-4A10-7149-AAC0-7B702B98AA2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3" y="3447170"/>
            <a:ext cx="1722120" cy="1722120"/>
          </a:xfrm>
          <a:prstGeom prst="ellipse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C244907-14E0-3940-9F16-0A8461BB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08" y="3429000"/>
            <a:ext cx="1722120" cy="1722120"/>
          </a:xfrm>
          <a:prstGeom prst="ellipse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4DA873-646F-354A-8DD1-8A8252BDB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329" y="3463947"/>
            <a:ext cx="1722120" cy="1722120"/>
          </a:xfrm>
          <a:prstGeom prst="ellipse">
            <a:avLst/>
          </a:prstGeom>
        </p:spPr>
      </p:pic>
      <p:sp>
        <p:nvSpPr>
          <p:cNvPr id="7" name="Textfeld 11">
            <a:extLst>
              <a:ext uri="{FF2B5EF4-FFF2-40B4-BE49-F238E27FC236}">
                <a16:creationId xmlns:a16="http://schemas.microsoft.com/office/drawing/2014/main" id="{FBDA9B70-0F38-433B-963A-DDB86EE537DA}"/>
              </a:ext>
            </a:extLst>
          </p:cNvPr>
          <p:cNvSpPr txBox="1"/>
          <p:nvPr/>
        </p:nvSpPr>
        <p:spPr>
          <a:xfrm>
            <a:off x="664271" y="5344109"/>
            <a:ext cx="3199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Maciej</a:t>
            </a:r>
            <a:r>
              <a:rPr lang="de-DE" sz="12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Dzialoszynski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8" name="Textfeld 14">
            <a:extLst>
              <a:ext uri="{FF2B5EF4-FFF2-40B4-BE49-F238E27FC236}">
                <a16:creationId xmlns:a16="http://schemas.microsoft.com/office/drawing/2014/main" id="{8DF220EA-D0DB-4CFB-873F-37D274C300CA}"/>
              </a:ext>
            </a:extLst>
          </p:cNvPr>
          <p:cNvSpPr txBox="1"/>
          <p:nvPr/>
        </p:nvSpPr>
        <p:spPr>
          <a:xfrm>
            <a:off x="3863973" y="5379056"/>
            <a:ext cx="2559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David</a:t>
            </a:r>
            <a:r>
              <a:rPr lang="de-DE" sz="2400" dirty="0">
                <a:solidFill>
                  <a:srgbClr val="95618E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Jovanovic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sp>
        <p:nvSpPr>
          <p:cNvPr id="9" name="Textfeld 15">
            <a:extLst>
              <a:ext uri="{FF2B5EF4-FFF2-40B4-BE49-F238E27FC236}">
                <a16:creationId xmlns:a16="http://schemas.microsoft.com/office/drawing/2014/main" id="{A4E3168D-87A8-4D83-BCFF-9DE8BD82E0AC}"/>
              </a:ext>
            </a:extLst>
          </p:cNvPr>
          <p:cNvSpPr txBox="1"/>
          <p:nvPr/>
        </p:nvSpPr>
        <p:spPr>
          <a:xfrm>
            <a:off x="6584982" y="5379056"/>
            <a:ext cx="3291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Sebastian</a:t>
            </a:r>
            <a:r>
              <a:rPr lang="de-DE" sz="2400" dirty="0">
                <a:solidFill>
                  <a:schemeClr val="accent6"/>
                </a:solidFill>
              </a:rPr>
              <a:t> </a:t>
            </a:r>
            <a:r>
              <a:rPr lang="de-DE" sz="2400" b="1" dirty="0">
                <a:solidFill>
                  <a:srgbClr val="72B8A4"/>
                </a:solidFill>
              </a:rPr>
              <a:t>Grünewald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Dokumentation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Frontend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F82477-E881-4641-BC30-E1418E6543AF}"/>
              </a:ext>
            </a:extLst>
          </p:cNvPr>
          <p:cNvSpPr/>
          <p:nvPr/>
        </p:nvSpPr>
        <p:spPr>
          <a:xfrm>
            <a:off x="10037207" y="5379056"/>
            <a:ext cx="3014141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solidFill>
                  <a:srgbClr val="72B8A4"/>
                </a:solidFill>
              </a:rPr>
              <a:t>Jordi Rieder</a:t>
            </a:r>
            <a:endParaRPr lang="de-AT" sz="2400" b="1" dirty="0">
              <a:solidFill>
                <a:srgbClr val="72B8A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Datenbank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000" dirty="0">
                <a:solidFill>
                  <a:schemeClr val="bg2">
                    <a:lumMod val="25000"/>
                  </a:schemeClr>
                </a:solidFill>
              </a:rPr>
              <a:t>Backend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A319F7-26EA-7442-858D-022CA94902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66" t="4354" r="8008"/>
          <a:stretch/>
        </p:blipFill>
        <p:spPr>
          <a:xfrm>
            <a:off x="9814043" y="3444864"/>
            <a:ext cx="1808717" cy="1724426"/>
          </a:xfrm>
          <a:prstGeom prst="ellipse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E81BCFC-C6B2-4E59-9BAD-942CB8C4A42B}"/>
              </a:ext>
            </a:extLst>
          </p:cNvPr>
          <p:cNvSpPr txBox="1"/>
          <p:nvPr/>
        </p:nvSpPr>
        <p:spPr>
          <a:xfrm>
            <a:off x="611848" y="1548463"/>
            <a:ext cx="563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Projektbetreuer: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Dr. Walter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Rafeiner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Magor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BD7972-D079-44EB-9125-5813A039B63A}"/>
              </a:ext>
            </a:extLst>
          </p:cNvPr>
          <p:cNvSpPr/>
          <p:nvPr/>
        </p:nvSpPr>
        <p:spPr>
          <a:xfrm>
            <a:off x="642691" y="2918735"/>
            <a:ext cx="2112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>
                <a:solidFill>
                  <a:srgbClr val="72B8A4"/>
                </a:solidFill>
              </a:rPr>
              <a:t>Projektteam: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39169C-F2C6-4E47-8740-C6E48E26305F}"/>
              </a:ext>
            </a:extLst>
          </p:cNvPr>
          <p:cNvSpPr txBox="1"/>
          <p:nvPr/>
        </p:nvSpPr>
        <p:spPr>
          <a:xfrm>
            <a:off x="642691" y="2265261"/>
            <a:ext cx="693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72B8A4"/>
                </a:solidFill>
              </a:rPr>
              <a:t>Ansprechpartner:</a:t>
            </a:r>
            <a:r>
              <a:rPr lang="de-DE" sz="2400" b="1" dirty="0">
                <a:solidFill>
                  <a:srgbClr val="95618E"/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Christian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Bühlmeyer</a:t>
            </a:r>
            <a:r>
              <a:rPr lang="de-DE" sz="2400" dirty="0">
                <a:solidFill>
                  <a:schemeClr val="bg2">
                    <a:lumMod val="25000"/>
                  </a:schemeClr>
                </a:solidFill>
              </a:rPr>
              <a:t>, Markus </a:t>
            </a:r>
            <a:r>
              <a:rPr lang="de-DE" sz="2400" dirty="0" err="1">
                <a:solidFill>
                  <a:schemeClr val="bg2">
                    <a:lumMod val="25000"/>
                  </a:schemeClr>
                </a:solidFill>
              </a:rPr>
              <a:t>Danek</a:t>
            </a:r>
            <a:endParaRPr lang="de-DE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A0EC3C-DA76-44E8-92B4-5401F96199BB}"/>
              </a:ext>
            </a:extLst>
          </p:cNvPr>
          <p:cNvSpPr/>
          <p:nvPr/>
        </p:nvSpPr>
        <p:spPr>
          <a:xfrm>
            <a:off x="4247293" y="182588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Das Team</a:t>
            </a:r>
            <a:endParaRPr lang="de-AT" sz="6600" b="1" dirty="0">
              <a:solidFill>
                <a:srgbClr val="72B8A4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7C5A9A2-7018-4C77-A83F-2F6D7303D20A}"/>
              </a:ext>
            </a:extLst>
          </p:cNvPr>
          <p:cNvSpPr/>
          <p:nvPr/>
        </p:nvSpPr>
        <p:spPr>
          <a:xfrm>
            <a:off x="10619857" y="0"/>
            <a:ext cx="1572143" cy="1228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B3D1DDB-4927-4733-B6B4-677F33CC6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EE3CB88-FE24-49CB-8678-4453AA1C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7EC16A6-7956-4907-8E4A-31045BC00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4FA09-FBB9-4A1B-B0C9-AF9F4C54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1939"/>
            <a:ext cx="10515600" cy="431006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Vorbereitung für das nachfolgende Diplomprojekt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Grundlegende Implementierung von Prototypen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BA60CA-B87A-4573-BBDB-1B43B9802A47}"/>
              </a:ext>
            </a:extLst>
          </p:cNvPr>
          <p:cNvSpPr/>
          <p:nvPr/>
        </p:nvSpPr>
        <p:spPr>
          <a:xfrm>
            <a:off x="3869880" y="379452"/>
            <a:ext cx="44522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Projektziele</a:t>
            </a:r>
            <a:endParaRPr lang="de-AT" sz="6600" b="1" dirty="0">
              <a:solidFill>
                <a:srgbClr val="72B8A4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B6379A4-94F6-4DE5-81E4-914677246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9" name="Fußzeilenplatzhalter 1">
            <a:extLst>
              <a:ext uri="{FF2B5EF4-FFF2-40B4-BE49-F238E27FC236}">
                <a16:creationId xmlns:a16="http://schemas.microsoft.com/office/drawing/2014/main" id="{E853D0DE-E65B-49AE-ABA2-A6B4F36C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C08086-5EFE-4234-9540-B381866A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FE51F70-C01D-4E80-9357-E679C8B37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15" y="4206312"/>
            <a:ext cx="1825968" cy="165286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985EFDF-F285-4F28-BF80-F0B3F3FA74FD}"/>
              </a:ext>
            </a:extLst>
          </p:cNvPr>
          <p:cNvSpPr/>
          <p:nvPr/>
        </p:nvSpPr>
        <p:spPr>
          <a:xfrm>
            <a:off x="4952096" y="5907707"/>
            <a:ext cx="228780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700" dirty="0"/>
              <a:t>https://cognigen-cellular.com/images/finish-clipart-1.png</a:t>
            </a:r>
          </a:p>
        </p:txBody>
      </p:sp>
    </p:spTree>
    <p:extLst>
      <p:ext uri="{BB962C8B-B14F-4D97-AF65-F5344CB8AC3E}">
        <p14:creationId xmlns:p14="http://schemas.microsoft.com/office/powerpoint/2010/main" val="209188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6326C-A299-401E-89C8-D15E11EB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14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Bequemer Einstieg in das Diplomprojekt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Bessere Qualität vom Endprodukt</a:t>
            </a:r>
          </a:p>
          <a:p>
            <a:pPr>
              <a:lnSpc>
                <a:spcPct val="200000"/>
              </a:lnSpc>
            </a:pPr>
            <a:r>
              <a:rPr lang="de-AT" sz="3600" dirty="0">
                <a:solidFill>
                  <a:schemeClr val="bg2">
                    <a:lumMod val="25000"/>
                  </a:schemeClr>
                </a:solidFill>
              </a:rPr>
              <a:t>Weniger Zeitdruck</a:t>
            </a:r>
          </a:p>
          <a:p>
            <a:pPr>
              <a:lnSpc>
                <a:spcPct val="200000"/>
              </a:lnSpc>
            </a:pPr>
            <a:r>
              <a:rPr lang="de-DE" sz="3600" dirty="0">
                <a:solidFill>
                  <a:schemeClr val="bg2">
                    <a:lumMod val="25000"/>
                  </a:schemeClr>
                </a:solidFill>
              </a:rPr>
              <a:t>Auftraggeber hat eine firmeninterne Applikation</a:t>
            </a:r>
            <a:endParaRPr lang="de-AT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4535971" y="489149"/>
            <a:ext cx="36974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Nutzen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0B25D7-07A6-414D-9FAD-D5B1E1B8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71" y="2558328"/>
            <a:ext cx="3290887" cy="247130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9692D727-86C6-4C5D-A7CC-6DE2CD9B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A7C513-E322-4E14-98E5-D56066AE07DC}"/>
              </a:ext>
            </a:extLst>
          </p:cNvPr>
          <p:cNvSpPr/>
          <p:nvPr/>
        </p:nvSpPr>
        <p:spPr>
          <a:xfrm>
            <a:off x="9836314" y="4933480"/>
            <a:ext cx="207330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7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https://www.apis.de/kundenbereich/illustrationen/</a:t>
            </a:r>
            <a:endParaRPr lang="de-AT" sz="7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C3F097-BB99-4564-98A0-CB9C0A42C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D28AABF5-E503-4522-9F74-09A980E50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603730"/>
              </p:ext>
            </p:extLst>
          </p:nvPr>
        </p:nvGraphicFramePr>
        <p:xfrm>
          <a:off x="1785936" y="1833380"/>
          <a:ext cx="8620124" cy="3566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D4342373-8177-4E08-AFE8-80C43FCA915B}"/>
              </a:ext>
            </a:extLst>
          </p:cNvPr>
          <p:cNvSpPr/>
          <p:nvPr/>
        </p:nvSpPr>
        <p:spPr>
          <a:xfrm>
            <a:off x="3274706" y="233204"/>
            <a:ext cx="56425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b="1" dirty="0">
                <a:solidFill>
                  <a:srgbClr val="72B8A4"/>
                </a:solidFill>
              </a:rPr>
              <a:t>Hauptaufgaben</a:t>
            </a:r>
            <a:endParaRPr lang="de-AT" sz="4400" b="1" dirty="0">
              <a:solidFill>
                <a:srgbClr val="72B8A4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DA42AF-A107-4E22-BE61-27227B6458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52" y="-39059"/>
            <a:ext cx="1324151" cy="887389"/>
          </a:xfrm>
          <a:prstGeom prst="rect">
            <a:avLst/>
          </a:prstGeom>
        </p:spPr>
      </p:pic>
      <p:sp>
        <p:nvSpPr>
          <p:cNvPr id="15" name="Fußzeilenplatzhalter 1">
            <a:extLst>
              <a:ext uri="{FF2B5EF4-FFF2-40B4-BE49-F238E27FC236}">
                <a16:creationId xmlns:a16="http://schemas.microsoft.com/office/drawing/2014/main" id="{7230A134-3D64-4256-8748-FC55C8CD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AT" dirty="0" err="1">
                <a:solidFill>
                  <a:schemeClr val="bg2">
                    <a:lumMod val="50000"/>
                  </a:schemeClr>
                </a:solidFill>
              </a:rPr>
              <a:t>Telemetry</a:t>
            </a:r>
            <a:r>
              <a:rPr lang="de-AT" dirty="0">
                <a:solidFill>
                  <a:schemeClr val="bg2">
                    <a:lumMod val="50000"/>
                  </a:schemeClr>
                </a:solidFill>
              </a:rPr>
              <a:t> Gateway Monitoring | IBM Client Innovation Center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970B36-58E2-4CE6-86C8-DD0A7E511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857" y="866481"/>
            <a:ext cx="1572143" cy="370917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6AF56D6-6655-4F73-B21D-C92A0A7988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3" y="2628912"/>
            <a:ext cx="1282141" cy="160017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596E0B4-29D3-41D1-80E0-CE14C6F9DE70}"/>
              </a:ext>
            </a:extLst>
          </p:cNvPr>
          <p:cNvSpPr/>
          <p:nvPr/>
        </p:nvSpPr>
        <p:spPr>
          <a:xfrm>
            <a:off x="95251" y="4229088"/>
            <a:ext cx="14233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400" dirty="0"/>
              <a:t>https://1001freedownloads.s3.amazonaws.com/vector/thumb/123401/sheikh_tuhin_To-Do_List.png</a:t>
            </a:r>
          </a:p>
        </p:txBody>
      </p:sp>
    </p:spTree>
    <p:extLst>
      <p:ext uri="{BB962C8B-B14F-4D97-AF65-F5344CB8AC3E}">
        <p14:creationId xmlns:p14="http://schemas.microsoft.com/office/powerpoint/2010/main" val="48643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Breitbild</PresentationFormat>
  <Paragraphs>92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Telemetry Gateway Monitoring</vt:lpstr>
      <vt:lpstr>Was machen wir?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Telemetry Gateway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Gateway Monitoring</dc:title>
  <dc:creator>David Jovan</dc:creator>
  <cp:lastModifiedBy>David Jovan</cp:lastModifiedBy>
  <cp:revision>67</cp:revision>
  <dcterms:created xsi:type="dcterms:W3CDTF">2019-03-03T20:12:04Z</dcterms:created>
  <dcterms:modified xsi:type="dcterms:W3CDTF">2019-05-08T06:08:26Z</dcterms:modified>
</cp:coreProperties>
</file>