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DAD30B5-487D-4CD6-B4D9-F9C17298E80A}"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SzPct val="25000"/>
              <a:buFont typeface="StarSymbol"/>
              <a:buChar char=""/>
            </a:pPr>
            <a:r>
              <a:rPr lang="en-US" sz="2800">
                <a:solidFill>
                  <a:srgbClr val="000000"/>
                </a:solidFill>
                <a:latin typeface="Calibri"/>
              </a:rPr>
              <a:t>Second level</a:t>
            </a:r>
            <a:endParaRPr/>
          </a:p>
          <a:p>
            <a:pPr lvl="2">
              <a:lnSpc>
                <a:spcPct val="100000"/>
              </a:lnSpc>
              <a:buSzPct val="25000"/>
              <a:buFont typeface="StarSymbol"/>
              <a:buChar char=""/>
            </a:pPr>
            <a:r>
              <a:rPr lang="en-US" sz="2400">
                <a:solidFill>
                  <a:srgbClr val="000000"/>
                </a:solidFill>
                <a:latin typeface="Calibri"/>
              </a:rPr>
              <a:t>Third level</a:t>
            </a:r>
            <a:endParaRPr/>
          </a:p>
          <a:p>
            <a:pPr lvl="3">
              <a:lnSpc>
                <a:spcPct val="100000"/>
              </a:lnSpc>
              <a:buSzPct val="25000"/>
              <a:buFont typeface="StarSymbol"/>
              <a:buChar char=""/>
            </a:pPr>
            <a:r>
              <a:rPr lang="en-US" sz="2000">
                <a:solidFill>
                  <a:srgbClr val="000000"/>
                </a:solidFill>
                <a:latin typeface="Calibri"/>
              </a:rPr>
              <a:t>Fourth level</a:t>
            </a:r>
            <a:endParaRPr/>
          </a:p>
          <a:p>
            <a:pPr lvl="4">
              <a:lnSpc>
                <a:spcPct val="100000"/>
              </a:lnSpc>
              <a:buSzPct val="25000"/>
              <a:buFont typeface="StarSymbo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11/1/15</a:t>
            </a:r>
            <a:endParaRPr/>
          </a:p>
        </p:txBody>
      </p:sp>
      <p:sp>
        <p:nvSpPr>
          <p:cNvPr id="40" name="PlaceHolder 4"/>
          <p:cNvSpPr>
            <a:spLocks noGrp="1"/>
          </p:cNvSpPr>
          <p:nvPr>
            <p:ph type="ftr"/>
          </p:nvPr>
        </p:nvSpPr>
        <p:spPr>
          <a:xfrm>
            <a:off x="3124080" y="6356520"/>
            <a:ext cx="2895120" cy="364680"/>
          </a:xfrm>
          <a:prstGeom prst="rect">
            <a:avLst/>
          </a:prstGeom>
        </p:spPr>
        <p:txBody>
          <a:bodyPr anchor="ctr"/>
          <a:p>
            <a:endParaRPr/>
          </a:p>
        </p:txBody>
      </p:sp>
      <p:sp>
        <p:nvSpPr>
          <p:cNvPr id="41"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81FF1BA-C492-44B5-A042-4CD0D38E4122}"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fullcalendar.io" TargetMode="External"/><Relationship Id="rId2" Type="http://schemas.openxmlformats.org/officeDocument/2006/relationships/hyperlink" Target="http://fullcalendar.io"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Transportation for Visually Impaired</a:t>
            </a:r>
            <a:endParaRPr/>
          </a:p>
        </p:txBody>
      </p:sp>
      <p:sp>
        <p:nvSpPr>
          <p:cNvPr id="75" name="TextShape 2"/>
          <p:cNvSpPr txBox="1"/>
          <p:nvPr/>
        </p:nvSpPr>
        <p:spPr>
          <a:xfrm>
            <a:off x="1371600" y="3886200"/>
            <a:ext cx="6400440" cy="1752120"/>
          </a:xfrm>
          <a:prstGeom prst="rect">
            <a:avLst/>
          </a:prstGeom>
        </p:spPr>
        <p:txBody>
          <a:bodyPr/>
          <a:p>
            <a:pPr algn="ctr">
              <a:lnSpc>
                <a:spcPct val="100000"/>
              </a:lnSpc>
            </a:pPr>
            <a:r>
              <a:rPr lang="en-US" sz="3200">
                <a:solidFill>
                  <a:srgbClr val="8b8b8b"/>
                </a:solidFill>
                <a:latin typeface="Calibri"/>
              </a:rPr>
              <a:t>Development Team:</a:t>
            </a:r>
            <a:endParaRPr/>
          </a:p>
          <a:p>
            <a:pPr algn="ctr">
              <a:lnSpc>
                <a:spcPct val="100000"/>
              </a:lnSpc>
            </a:pPr>
            <a:r>
              <a:rPr lang="en-US" sz="3200">
                <a:solidFill>
                  <a:srgbClr val="8b8b8b"/>
                </a:solidFill>
                <a:latin typeface="Calibri"/>
              </a:rPr>
              <a:t>Tyler Espy</a:t>
            </a:r>
            <a:endParaRPr/>
          </a:p>
          <a:p>
            <a:pPr algn="ctr">
              <a:lnSpc>
                <a:spcPct val="100000"/>
              </a:lnSpc>
            </a:pPr>
            <a:r>
              <a:rPr lang="en-US" sz="3200">
                <a:solidFill>
                  <a:srgbClr val="8b8b8b"/>
                </a:solidFill>
                <a:latin typeface="Calibri"/>
              </a:rPr>
              <a:t>Taylor Lucy</a:t>
            </a:r>
            <a:endParaRPr/>
          </a:p>
          <a:p>
            <a:pPr algn="ctr">
              <a:lnSpc>
                <a:spcPct val="100000"/>
              </a:lnSpc>
            </a:pPr>
            <a:r>
              <a:rPr lang="en-US" sz="3200">
                <a:solidFill>
                  <a:srgbClr val="8b8b8b"/>
                </a:solidFill>
                <a:latin typeface="Calibri"/>
              </a:rPr>
              <a:t>Aymeric Zuurhout</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Driver Information Form Additions</a:t>
            </a:r>
            <a:endParaRPr/>
          </a:p>
        </p:txBody>
      </p:sp>
      <p:sp>
        <p:nvSpPr>
          <p:cNvPr id="9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Added Auto filling functionality</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Calendar Addition</a:t>
            </a:r>
            <a:endParaRPr/>
          </a:p>
        </p:txBody>
      </p:sp>
      <p:sp>
        <p:nvSpPr>
          <p:cNvPr id="9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Populates events from database</a:t>
            </a:r>
            <a:endParaRPr/>
          </a:p>
          <a:p>
            <a:pPr>
              <a:lnSpc>
                <a:spcPct val="100000"/>
              </a:lnSpc>
              <a:buFont typeface="Arial"/>
              <a:buChar char="•"/>
            </a:pPr>
            <a:r>
              <a:rPr lang="en-US" sz="3200">
                <a:solidFill>
                  <a:srgbClr val="000000"/>
                </a:solidFill>
                <a:latin typeface="Calibri"/>
              </a:rPr>
              <a:t>Real Car Availability:</a:t>
            </a:r>
            <a:endParaRPr/>
          </a:p>
          <a:p>
            <a:pPr lvl="1">
              <a:lnSpc>
                <a:spcPct val="100000"/>
              </a:lnSpc>
              <a:buSzPct val="25000"/>
              <a:buFont typeface="StarSymbol"/>
              <a:buChar char=""/>
            </a:pPr>
            <a:r>
              <a:rPr lang="en-US" sz="2800">
                <a:solidFill>
                  <a:srgbClr val="000000"/>
                </a:solidFill>
                <a:latin typeface="Calibri"/>
              </a:rPr>
              <a:t>Shown by event color</a:t>
            </a:r>
            <a:endParaRPr/>
          </a:p>
          <a:p>
            <a:pPr lvl="2">
              <a:lnSpc>
                <a:spcPct val="100000"/>
              </a:lnSpc>
              <a:buSzPct val="25000"/>
              <a:buFont typeface="StarSymbol"/>
              <a:buChar char=""/>
            </a:pPr>
            <a:r>
              <a:rPr lang="en-US" sz="2400">
                <a:solidFill>
                  <a:srgbClr val="000000"/>
                </a:solidFill>
                <a:latin typeface="Calibri"/>
              </a:rPr>
              <a:t>Four cars, four colors:</a:t>
            </a:r>
            <a:endParaRPr/>
          </a:p>
          <a:p>
            <a:pPr lvl="3">
              <a:lnSpc>
                <a:spcPct val="100000"/>
              </a:lnSpc>
              <a:buSzPct val="25000"/>
              <a:buFont typeface="StarSymbol"/>
              <a:buChar char=""/>
            </a:pPr>
            <a:r>
              <a:rPr lang="en-US" sz="2000">
                <a:solidFill>
                  <a:srgbClr val="000000"/>
                </a:solidFill>
                <a:latin typeface="Calibri"/>
              </a:rPr>
              <a:t>Blue, Purple, Red, Yellow</a:t>
            </a:r>
            <a:endParaRPr/>
          </a:p>
          <a:p>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Car and Driver availability methods</a:t>
            </a:r>
            <a:endParaRPr/>
          </a:p>
        </p:txBody>
      </p:sp>
      <p:sp>
        <p:nvSpPr>
          <p:cNvPr id="97" name="TextShape 2"/>
          <p:cNvSpPr txBox="1"/>
          <p:nvPr/>
        </p:nvSpPr>
        <p:spPr>
          <a:xfrm>
            <a:off x="457200" y="1600200"/>
            <a:ext cx="8229240" cy="4525560"/>
          </a:xfrm>
          <a:prstGeom prst="rect">
            <a:avLst/>
          </a:prstGeom>
        </p:spPr>
        <p:txBody>
          <a:bodyPr/>
          <a:p>
            <a:pPr>
              <a:buSzPct val="25000"/>
              <a:buFont typeface="StarSymbol"/>
              <a:buChar char=""/>
            </a:pPr>
            <a:r>
              <a:rPr lang="en-US"/>
              <a:t>PHP functions to pull available car/driver combinations.</a:t>
            </a:r>
            <a:endParaRPr/>
          </a:p>
          <a:p>
            <a:pPr lvl="1">
              <a:buSzPct val="25000"/>
              <a:buFont typeface="StarSymbol"/>
              <a:buChar char=""/>
            </a:pPr>
            <a:r>
              <a:rPr lang="en-US"/>
              <a:t>Checks all previously made reservations that have overlapping times with the current reservation to find any conflicts and construct lists of free drivers and cars.</a:t>
            </a:r>
            <a:endParaRPr/>
          </a:p>
          <a:p>
            <a:pPr lvl="1">
              <a:buSzPct val="25000"/>
              <a:buFont typeface="StarSymbol"/>
              <a:buChar char=""/>
            </a:pPr>
            <a:r>
              <a:rPr lang="en-US"/>
              <a:t>If requested car and driver are available, they are assigned to the reservation, if they are not, a car and/or driver are chosen from random from the list of those still available.</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Process</a:t>
            </a:r>
            <a:endParaRPr/>
          </a:p>
        </p:txBody>
      </p:sp>
      <p:sp>
        <p:nvSpPr>
          <p:cNvPr id="99" name="TextShape 2"/>
          <p:cNvSpPr txBox="1"/>
          <p:nvPr/>
        </p:nvSpPr>
        <p:spPr>
          <a:xfrm>
            <a:off x="457200" y="1600200"/>
            <a:ext cx="8229240" cy="4525560"/>
          </a:xfrm>
          <a:prstGeom prst="rect">
            <a:avLst/>
          </a:prstGeom>
        </p:spPr>
        <p:txBody>
          <a:bodyPr/>
          <a:p>
            <a:r>
              <a:rPr lang="en-US" sz="2800">
                <a:solidFill>
                  <a:srgbClr val="000000"/>
                </a:solidFill>
                <a:latin typeface="Calibri"/>
              </a:rPr>
              <a:t>Implement/Test/Review Cycle</a:t>
            </a:r>
            <a:endParaRPr/>
          </a:p>
          <a:p>
            <a:pPr lvl="2">
              <a:lnSpc>
                <a:spcPct val="100000"/>
              </a:lnSpc>
              <a:buSzPct val="25000"/>
              <a:buFont typeface="StarSymbol"/>
              <a:buChar char=""/>
            </a:pPr>
            <a:r>
              <a:rPr lang="en-US" sz="2400">
                <a:solidFill>
                  <a:srgbClr val="000000"/>
                </a:solidFill>
                <a:latin typeface="Calibri"/>
              </a:rPr>
              <a:t>Weekly meetings</a:t>
            </a:r>
            <a:endParaRPr/>
          </a:p>
          <a:p>
            <a:pPr lvl="3">
              <a:lnSpc>
                <a:spcPct val="100000"/>
              </a:lnSpc>
              <a:buSzPct val="25000"/>
              <a:buFont typeface="StarSymbol"/>
              <a:buChar char=""/>
            </a:pPr>
            <a:r>
              <a:rPr lang="en-US" sz="2000">
                <a:solidFill>
                  <a:srgbClr val="000000"/>
                </a:solidFill>
                <a:latin typeface="Calibri"/>
              </a:rPr>
              <a:t>Review our product</a:t>
            </a:r>
            <a:endParaRPr/>
          </a:p>
          <a:p>
            <a:pPr lvl="3">
              <a:lnSpc>
                <a:spcPct val="100000"/>
              </a:lnSpc>
              <a:buSzPct val="25000"/>
              <a:buFont typeface="StarSymbol"/>
              <a:buChar char=""/>
            </a:pPr>
            <a:r>
              <a:rPr lang="en-US" sz="2000">
                <a:solidFill>
                  <a:srgbClr val="000000"/>
                </a:solidFill>
                <a:latin typeface="Calibri"/>
              </a:rPr>
              <a:t>Test functionality</a:t>
            </a:r>
            <a:endParaRPr/>
          </a:p>
          <a:p>
            <a:pPr lvl="3">
              <a:lnSpc>
                <a:spcPct val="100000"/>
              </a:lnSpc>
              <a:buSzPct val="25000"/>
              <a:buFont typeface="StarSymbol"/>
              <a:buChar char=""/>
            </a:pPr>
            <a:r>
              <a:rPr lang="en-US" sz="2000">
                <a:solidFill>
                  <a:srgbClr val="000000"/>
                </a:solidFill>
                <a:latin typeface="Calibri"/>
              </a:rPr>
              <a:t>Assign weekly workload</a:t>
            </a:r>
            <a:endParaRPr/>
          </a:p>
          <a:p>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Lessons Learned</a:t>
            </a:r>
            <a:endParaRPr/>
          </a:p>
        </p:txBody>
      </p:sp>
      <p:sp>
        <p:nvSpPr>
          <p:cNvPr id="101" name="TextShape 2"/>
          <p:cNvSpPr txBox="1"/>
          <p:nvPr/>
        </p:nvSpPr>
        <p:spPr>
          <a:xfrm>
            <a:off x="457200" y="1600200"/>
            <a:ext cx="8229240" cy="4702320"/>
          </a:xfrm>
          <a:prstGeom prst="rect">
            <a:avLst/>
          </a:prstGeom>
        </p:spPr>
        <p:txBody>
          <a:bodyPr/>
          <a:p>
            <a:pPr>
              <a:lnSpc>
                <a:spcPct val="100000"/>
              </a:lnSpc>
              <a:buFont typeface="Arial"/>
              <a:buChar char="•"/>
            </a:pPr>
            <a:r>
              <a:rPr lang="en-US" sz="3200">
                <a:solidFill>
                  <a:srgbClr val="000000"/>
                </a:solidFill>
                <a:latin typeface="Calibri"/>
              </a:rPr>
              <a:t>Php implementation techniques</a:t>
            </a:r>
            <a:endParaRPr/>
          </a:p>
          <a:p>
            <a:pPr>
              <a:lnSpc>
                <a:spcPct val="100000"/>
              </a:lnSpc>
              <a:buFont typeface="Arial"/>
              <a:buChar char="•"/>
            </a:pPr>
            <a:r>
              <a:rPr lang="en-US" sz="3200">
                <a:solidFill>
                  <a:srgbClr val="000000"/>
                </a:solidFill>
                <a:latin typeface="Calibri"/>
              </a:rPr>
              <a:t>Stick to the original cycle plan.</a:t>
            </a:r>
            <a:endParaRPr/>
          </a:p>
          <a:p>
            <a:pPr lvl="1">
              <a:lnSpc>
                <a:spcPct val="100000"/>
              </a:lnSpc>
              <a:buSzPct val="25000"/>
              <a:buFont typeface="StarSymbol"/>
              <a:buChar char=""/>
            </a:pPr>
            <a:r>
              <a:rPr lang="en-US" sz="2800">
                <a:solidFill>
                  <a:srgbClr val="000000"/>
                </a:solidFill>
                <a:latin typeface="Calibri"/>
              </a:rPr>
              <a:t>If our cycle plan changes document it</a:t>
            </a:r>
            <a:endParaRPr/>
          </a:p>
          <a:p>
            <a:pPr>
              <a:lnSpc>
                <a:spcPct val="100000"/>
              </a:lnSpc>
            </a:pPr>
            <a:endParaRPr/>
          </a:p>
        </p:txBody>
      </p:sp>
      <p:sp>
        <p:nvSpPr>
          <p:cNvPr id="102" name="CustomShape 3"/>
          <p:cNvSpPr/>
          <p:nvPr/>
        </p:nvSpPr>
        <p:spPr>
          <a:xfrm>
            <a:off x="609480" y="4124160"/>
            <a:ext cx="4133160" cy="2178360"/>
          </a:xfrm>
          <a:prstGeom prst="rect">
            <a:avLst/>
          </a:prstGeom>
        </p:spPr>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Future Plans</a:t>
            </a:r>
            <a:endParaRPr/>
          </a:p>
        </p:txBody>
      </p:sp>
      <p:sp>
        <p:nvSpPr>
          <p:cNvPr id="10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Refactor Database schemas</a:t>
            </a:r>
            <a:endParaRPr/>
          </a:p>
          <a:p>
            <a:pPr>
              <a:lnSpc>
                <a:spcPct val="100000"/>
              </a:lnSpc>
              <a:buFont typeface="Arial"/>
              <a:buChar char="•"/>
            </a:pPr>
            <a:r>
              <a:rPr lang="en-US" sz="3200">
                <a:solidFill>
                  <a:srgbClr val="000000"/>
                </a:solidFill>
                <a:latin typeface="Calibri"/>
              </a:rPr>
              <a:t>Additional Form Features</a:t>
            </a:r>
            <a:endParaRPr/>
          </a:p>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System Metaphor</a:t>
            </a:r>
            <a:endParaRPr/>
          </a:p>
        </p:txBody>
      </p:sp>
      <p:sp>
        <p:nvSpPr>
          <p:cNvPr id="7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Arial"/>
                <a:ea typeface="Arial"/>
              </a:rPr>
              <a:t>AIDB has a pick-up service for their local community, but their reservation system is still all done in pencil.  Our goal is to modernize, optimize, and automate their reservation process with an online database system and a webpage and IPad app frontend.</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Intent</a:t>
            </a:r>
            <a:endParaRPr/>
          </a:p>
        </p:txBody>
      </p:sp>
      <p:sp>
        <p:nvSpPr>
          <p:cNvPr id="7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Set up backend and show real-time car availability</a:t>
            </a:r>
            <a:endParaRPr/>
          </a:p>
          <a:p>
            <a:pPr lvl="1">
              <a:lnSpc>
                <a:spcPct val="100000"/>
              </a:lnSpc>
              <a:buSzPct val="25000"/>
              <a:buFont typeface="StarSymbol"/>
              <a:buChar char=""/>
            </a:pPr>
            <a:r>
              <a:rPr lang="en-US" sz="2800">
                <a:solidFill>
                  <a:srgbClr val="000000"/>
                </a:solidFill>
                <a:latin typeface="Calibri"/>
              </a:rPr>
              <a:t>Have all three forms communicating</a:t>
            </a:r>
            <a:endParaRPr/>
          </a:p>
          <a:p>
            <a:pPr lvl="2">
              <a:lnSpc>
                <a:spcPct val="100000"/>
              </a:lnSpc>
              <a:buSzPct val="25000"/>
              <a:buFont typeface="StarSymbol"/>
              <a:buChar char=""/>
            </a:pPr>
            <a:r>
              <a:rPr lang="en-US" sz="2400">
                <a:solidFill>
                  <a:srgbClr val="000000"/>
                </a:solidFill>
                <a:latin typeface="Calibri"/>
              </a:rPr>
              <a:t>insertForm – storing data</a:t>
            </a:r>
            <a:endParaRPr/>
          </a:p>
          <a:p>
            <a:pPr lvl="2">
              <a:lnSpc>
                <a:spcPct val="100000"/>
              </a:lnSpc>
              <a:buSzPct val="25000"/>
              <a:buFont typeface="StarSymbol"/>
              <a:buChar char=""/>
            </a:pPr>
            <a:r>
              <a:rPr lang="en-US" sz="2400">
                <a:solidFill>
                  <a:srgbClr val="000000"/>
                </a:solidFill>
                <a:latin typeface="Calibri"/>
              </a:rPr>
              <a:t>printOutForm – receiving data</a:t>
            </a:r>
            <a:endParaRPr/>
          </a:p>
          <a:p>
            <a:pPr lvl="2">
              <a:lnSpc>
                <a:spcPct val="100000"/>
              </a:lnSpc>
              <a:buSzPct val="25000"/>
              <a:buFont typeface="StarSymbol"/>
              <a:buChar char=""/>
            </a:pPr>
            <a:r>
              <a:rPr lang="en-US" sz="2400">
                <a:solidFill>
                  <a:srgbClr val="000000"/>
                </a:solidFill>
                <a:latin typeface="Calibri"/>
              </a:rPr>
              <a:t>calendar – receiving data</a:t>
            </a:r>
            <a:endParaRPr/>
          </a:p>
          <a:p>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User Stories</a:t>
            </a:r>
            <a:endParaRPr/>
          </a:p>
        </p:txBody>
      </p:sp>
      <p:sp>
        <p:nvSpPr>
          <p:cNvPr id="8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User’s Information is stored within a database</a:t>
            </a:r>
            <a:endParaRPr/>
          </a:p>
          <a:p>
            <a:pPr lvl="1">
              <a:lnSpc>
                <a:spcPct val="100000"/>
              </a:lnSpc>
              <a:buSzPct val="25000"/>
              <a:buFont typeface="StarSymbol"/>
              <a:buChar char=""/>
            </a:pPr>
            <a:r>
              <a:rPr lang="en-US" sz="2800">
                <a:solidFill>
                  <a:srgbClr val="000000"/>
                </a:solidFill>
                <a:latin typeface="Calibri"/>
              </a:rPr>
              <a:t>done</a:t>
            </a:r>
            <a:endParaRPr/>
          </a:p>
          <a:p>
            <a:pPr>
              <a:lnSpc>
                <a:spcPct val="100000"/>
              </a:lnSpc>
              <a:buFont typeface="Arial"/>
              <a:buChar char="•"/>
            </a:pPr>
            <a:r>
              <a:rPr lang="en-US" sz="3200">
                <a:solidFill>
                  <a:srgbClr val="000000"/>
                </a:solidFill>
                <a:latin typeface="Arial"/>
                <a:ea typeface="Arial"/>
              </a:rPr>
              <a:t>User wants to be able to when they receive a call add a new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wants to be able to see all current/available time to make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picks data and sees real time car availability.</a:t>
            </a:r>
            <a:endParaRPr/>
          </a:p>
          <a:p>
            <a:pPr lvl="1">
              <a:lnSpc>
                <a:spcPct val="100000"/>
              </a:lnSpc>
              <a:buSzPct val="25000"/>
              <a:buFont typeface="StarSymbol"/>
              <a:buChar char=""/>
            </a:pPr>
            <a:r>
              <a:rPr lang="en-US" sz="2800">
                <a:solidFill>
                  <a:srgbClr val="000000"/>
                </a:solidFill>
                <a:latin typeface="Arial"/>
                <a:ea typeface="Arial"/>
              </a:rPr>
              <a:t>done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Goals</a:t>
            </a:r>
            <a:endParaRPr/>
          </a:p>
        </p:txBody>
      </p:sp>
      <p:sp>
        <p:nvSpPr>
          <p:cNvPr id="8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AutoFill Print Out Form</a:t>
            </a:r>
            <a:endParaRPr/>
          </a:p>
          <a:p>
            <a:pPr>
              <a:lnSpc>
                <a:spcPct val="100000"/>
              </a:lnSpc>
              <a:buFont typeface="Arial"/>
              <a:buChar char="•"/>
            </a:pPr>
            <a:r>
              <a:rPr lang="en-US" sz="3200">
                <a:solidFill>
                  <a:srgbClr val="000000"/>
                </a:solidFill>
                <a:latin typeface="Calibri"/>
              </a:rPr>
              <a:t>Populate Calendar</a:t>
            </a:r>
            <a:endParaRPr/>
          </a:p>
          <a:p>
            <a:pPr>
              <a:lnSpc>
                <a:spcPct val="100000"/>
              </a:lnSpc>
              <a:buFont typeface="Arial"/>
              <a:buChar char="•"/>
            </a:pPr>
            <a:r>
              <a:rPr lang="en-US" sz="3200">
                <a:solidFill>
                  <a:srgbClr val="000000"/>
                </a:solidFill>
                <a:latin typeface="Calibri"/>
              </a:rPr>
              <a:t>Show Real Car Availability</a:t>
            </a:r>
            <a:endParaRPr/>
          </a:p>
          <a:p>
            <a:pPr>
              <a:lnSpc>
                <a:spcPct val="100000"/>
              </a:lnSpc>
              <a:buFont typeface="Arial"/>
              <a:buChar char="•"/>
            </a:pPr>
            <a:r>
              <a:rPr lang="en-US" sz="3200">
                <a:solidFill>
                  <a:srgbClr val="000000"/>
                </a:solidFill>
                <a:latin typeface="Calibri"/>
              </a:rPr>
              <a:t>Create new reservations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Progress</a:t>
            </a:r>
            <a:endParaRPr/>
          </a:p>
        </p:txBody>
      </p:sp>
      <p:sp>
        <p:nvSpPr>
          <p:cNvPr id="8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AutoFill Print Out Form</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Populate Calendar</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Show Real Availability</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Create New Reservations</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Challenges</a:t>
            </a:r>
            <a:endParaRPr/>
          </a:p>
        </p:txBody>
      </p:sp>
      <p:sp>
        <p:nvSpPr>
          <p:cNvPr id="8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Sponsor Communication</a:t>
            </a:r>
            <a:endParaRPr/>
          </a:p>
          <a:p>
            <a:pPr>
              <a:lnSpc>
                <a:spcPct val="100000"/>
              </a:lnSpc>
              <a:buFont typeface="Arial"/>
              <a:buChar char="•"/>
            </a:pPr>
            <a:r>
              <a:rPr lang="en-US" sz="3200">
                <a:solidFill>
                  <a:srgbClr val="000000"/>
                </a:solidFill>
                <a:latin typeface="Calibri"/>
              </a:rPr>
              <a:t>Sporadic  communication leads to sporadic design changes.</a:t>
            </a:r>
            <a:endParaRPr/>
          </a:p>
          <a:p>
            <a:pPr lvl="1">
              <a:lnSpc>
                <a:spcPct val="100000"/>
              </a:lnSpc>
              <a:buSzPct val="25000"/>
              <a:buFont typeface="StarSymbol"/>
              <a:buChar char=""/>
            </a:pPr>
            <a:r>
              <a:rPr lang="en-US" sz="2800">
                <a:solidFill>
                  <a:srgbClr val="000000"/>
                </a:solidFill>
                <a:latin typeface="Calibri"/>
              </a:rPr>
              <a:t>This unfortunately changes our cycle focus</a:t>
            </a:r>
            <a:endParaRPr/>
          </a:p>
          <a:p>
            <a:pPr>
              <a:lnSpc>
                <a:spcPct val="100000"/>
              </a:lnSpc>
              <a:buFont typeface="Arial"/>
              <a:buChar char="•"/>
            </a:pPr>
            <a:r>
              <a:rPr lang="en-US" sz="3200">
                <a:solidFill>
                  <a:srgbClr val="000000"/>
                </a:solidFill>
                <a:latin typeface="Calibri"/>
              </a:rPr>
              <a:t>Calendar Library Navigation</a:t>
            </a:r>
            <a:endParaRPr/>
          </a:p>
          <a:p>
            <a:pPr lvl="1">
              <a:lnSpc>
                <a:spcPct val="100000"/>
              </a:lnSpc>
              <a:buSzPct val="25000"/>
              <a:buFont typeface="StarSymbol"/>
              <a:buChar char=""/>
            </a:pPr>
            <a:r>
              <a:rPr lang="en-US" sz="2800" u="sng">
                <a:solidFill>
                  <a:srgbClr val="0000ff"/>
                </a:solidFill>
                <a:latin typeface="Calibri"/>
                <a:hlinkClick r:id="rId1"/>
              </a:rPr>
              <a:t>http://</a:t>
            </a:r>
            <a:r>
              <a:rPr lang="en-US" sz="2800" u="sng">
                <a:solidFill>
                  <a:srgbClr val="0000ff"/>
                </a:solidFill>
                <a:latin typeface="Calibri"/>
                <a:hlinkClick r:id="rId2"/>
              </a:rPr>
              <a:t>fullcalendar.io</a:t>
            </a:r>
            <a:endParaRPr/>
          </a:p>
          <a:p>
            <a:pPr lvl="1">
              <a:lnSpc>
                <a:spcPct val="100000"/>
              </a:lnSpc>
              <a:buSzPct val="25000"/>
              <a:buFont typeface="StarSymbol"/>
              <a:buChar char=""/>
            </a:pPr>
            <a:r>
              <a:rPr lang="en-US" sz="2800">
                <a:solidFill>
                  <a:srgbClr val="000000"/>
                </a:solidFill>
                <a:latin typeface="Calibri"/>
              </a:rPr>
              <a:t>Adam Shaw</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Reservation Form</a:t>
            </a:r>
            <a:endParaRPr/>
          </a:p>
        </p:txBody>
      </p:sp>
      <p:sp>
        <p:nvSpPr>
          <p:cNvPr id="89" name="TextShape 2"/>
          <p:cNvSpPr txBox="1"/>
          <p:nvPr/>
        </p:nvSpPr>
        <p:spPr>
          <a:xfrm>
            <a:off x="457200" y="1600200"/>
            <a:ext cx="8229240" cy="4525560"/>
          </a:xfrm>
          <a:prstGeom prst="rect">
            <a:avLst/>
          </a:prstGeom>
        </p:spPr>
        <p:txBody>
          <a:bodyPr/>
          <a:p>
            <a:r>
              <a:rPr lang="en-US" sz="2800">
                <a:solidFill>
                  <a:srgbClr val="000000"/>
                </a:solidFill>
                <a:latin typeface="Calibri"/>
              </a:rPr>
              <a:t>Reservation Insertion Form:</a:t>
            </a:r>
            <a:endParaRPr/>
          </a:p>
          <a:p>
            <a:r>
              <a:rPr lang="en-US" sz="2800">
                <a:solidFill>
                  <a:srgbClr val="000000"/>
                </a:solidFill>
                <a:latin typeface="Calibri"/>
              </a:rPr>
              <a:t>Key Features:</a:t>
            </a:r>
            <a:endParaRPr/>
          </a:p>
          <a:p>
            <a:pPr lvl="1">
              <a:lnSpc>
                <a:spcPct val="100000"/>
              </a:lnSpc>
              <a:buSzPct val="25000"/>
              <a:buFont typeface="StarSymbol"/>
              <a:buChar char=""/>
            </a:pPr>
            <a:r>
              <a:rPr lang="en-US" sz="2800">
                <a:solidFill>
                  <a:srgbClr val="000000"/>
                </a:solidFill>
                <a:latin typeface="Calibri"/>
              </a:rPr>
              <a:t>Added pick up information</a:t>
            </a:r>
            <a:endParaRPr/>
          </a:p>
          <a:p>
            <a:pPr lvl="1">
              <a:lnSpc>
                <a:spcPct val="100000"/>
              </a:lnSpc>
              <a:buSzPct val="25000"/>
              <a:buFont typeface="StarSymbol"/>
              <a:buChar char=""/>
            </a:pPr>
            <a:r>
              <a:rPr lang="en-US" sz="2800">
                <a:solidFill>
                  <a:srgbClr val="000000"/>
                </a:solidFill>
                <a:latin typeface="Calibri"/>
              </a:rPr>
              <a:t>Added car assignment code</a:t>
            </a:r>
            <a:endParaRPr/>
          </a:p>
          <a:p>
            <a:endParaRPr/>
          </a:p>
          <a:p>
            <a:endParaRPr/>
          </a:p>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Reservation Form</a:t>
            </a:r>
            <a:endParaRPr/>
          </a:p>
        </p:txBody>
      </p:sp>
      <p:sp>
        <p:nvSpPr>
          <p:cNvPr id="91" name="TextShape 2"/>
          <p:cNvSpPr txBox="1"/>
          <p:nvPr/>
        </p:nvSpPr>
        <p:spPr>
          <a:xfrm>
            <a:off x="457200" y="1600200"/>
            <a:ext cx="8229240" cy="4525560"/>
          </a:xfrm>
          <a:prstGeom prst="rect">
            <a:avLst/>
          </a:prstGeom>
        </p:spPr>
        <p:txBody>
          <a:bodyPr/>
          <a:p>
            <a:r>
              <a:rPr lang="en-US" sz="2800">
                <a:solidFill>
                  <a:srgbClr val="000000"/>
                </a:solidFill>
                <a:latin typeface="Calibri"/>
              </a:rPr>
              <a:t>Reservation Insertion Form Button Functionality:</a:t>
            </a:r>
            <a:endParaRPr/>
          </a:p>
          <a:p>
            <a:pPr lvl="1">
              <a:lnSpc>
                <a:spcPct val="100000"/>
              </a:lnSpc>
              <a:buSzPct val="25000"/>
              <a:buFont typeface="StarSymbol"/>
              <a:buChar char=""/>
            </a:pPr>
            <a:r>
              <a:rPr lang="en-US" sz="2800">
                <a:solidFill>
                  <a:srgbClr val="000000"/>
                </a:solidFill>
                <a:latin typeface="Calibri"/>
              </a:rPr>
              <a:t>Submit </a:t>
            </a:r>
            <a:endParaRPr/>
          </a:p>
          <a:p>
            <a:pPr lvl="2">
              <a:lnSpc>
                <a:spcPct val="100000"/>
              </a:lnSpc>
              <a:buSzPct val="25000"/>
              <a:buFont typeface="StarSymbol"/>
              <a:buChar char=""/>
            </a:pPr>
            <a:r>
              <a:rPr lang="en-US" sz="2400">
                <a:solidFill>
                  <a:srgbClr val="000000"/>
                </a:solidFill>
                <a:latin typeface="Calibri"/>
              </a:rPr>
              <a:t>Saves all information on form to reservation table</a:t>
            </a:r>
            <a:endParaRPr/>
          </a:p>
          <a:p>
            <a:pPr lvl="1">
              <a:lnSpc>
                <a:spcPct val="100000"/>
              </a:lnSpc>
              <a:buSzPct val="25000"/>
              <a:buFont typeface="StarSymbol"/>
              <a:buChar char=""/>
            </a:pPr>
            <a:r>
              <a:rPr lang="en-US" sz="2800">
                <a:solidFill>
                  <a:srgbClr val="000000"/>
                </a:solidFill>
                <a:latin typeface="Calibri"/>
              </a:rPr>
              <a:t>Cancel</a:t>
            </a:r>
            <a:endParaRPr/>
          </a:p>
          <a:p>
            <a:pPr lvl="2">
              <a:lnSpc>
                <a:spcPct val="100000"/>
              </a:lnSpc>
              <a:buSzPct val="25000"/>
              <a:buFont typeface="StarSymbol"/>
              <a:buChar char=""/>
            </a:pPr>
            <a:r>
              <a:rPr lang="en-US" sz="2400">
                <a:solidFill>
                  <a:srgbClr val="000000"/>
                </a:solidFill>
                <a:latin typeface="Calibri"/>
              </a:rPr>
              <a:t>Cancels form and links back to calendar</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