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89" r:id="rId18"/>
    <p:sldId id="293" r:id="rId19"/>
    <p:sldId id="273" r:id="rId20"/>
    <p:sldId id="274" r:id="rId21"/>
    <p:sldId id="275" r:id="rId22"/>
    <p:sldId id="276" r:id="rId23"/>
    <p:sldId id="291" r:id="rId24"/>
    <p:sldId id="277" r:id="rId25"/>
    <p:sldId id="278" r:id="rId26"/>
    <p:sldId id="279" r:id="rId27"/>
    <p:sldId id="280" r:id="rId28"/>
    <p:sldId id="282" r:id="rId29"/>
    <p:sldId id="283" r:id="rId30"/>
    <p:sldId id="284" r:id="rId31"/>
    <p:sldId id="285" r:id="rId32"/>
    <p:sldId id="286"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B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636BA4-8E39-4EC9-8A1B-1515BBAE53E3}" type="datetimeFigureOut">
              <a:rPr lang="en-US" smtClean="0"/>
              <a:t>7/10/2019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E748D58-6907-4336-B007-1E6A33B2D318}" type="slidenum">
              <a:rPr lang="en-US" smtClean="0"/>
              <a:t>‹#›</a:t>
            </a:fld>
            <a:endParaRPr lang="en-US"/>
          </a:p>
        </p:txBody>
      </p:sp>
    </p:spTree>
    <p:extLst>
      <p:ext uri="{BB962C8B-B14F-4D97-AF65-F5344CB8AC3E}">
        <p14:creationId xmlns:p14="http://schemas.microsoft.com/office/powerpoint/2010/main" val="114859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36BA4-8E39-4EC9-8A1B-1515BBAE53E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304850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36BA4-8E39-4EC9-8A1B-1515BBAE53E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199022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636BA4-8E39-4EC9-8A1B-1515BBAE53E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108364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36BA4-8E39-4EC9-8A1B-1515BBAE53E3}"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90008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636BA4-8E39-4EC9-8A1B-1515BBAE53E3}"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186253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636BA4-8E39-4EC9-8A1B-1515BBAE53E3}"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159612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636BA4-8E39-4EC9-8A1B-1515BBAE53E3}"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425147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36BA4-8E39-4EC9-8A1B-1515BBAE53E3}"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48D58-6907-4336-B007-1E6A33B2D318}" type="slidenum">
              <a:rPr lang="en-US" smtClean="0"/>
              <a:t>‹#›</a:t>
            </a:fld>
            <a:endParaRPr lang="en-US"/>
          </a:p>
        </p:txBody>
      </p:sp>
    </p:spTree>
    <p:extLst>
      <p:ext uri="{BB962C8B-B14F-4D97-AF65-F5344CB8AC3E}">
        <p14:creationId xmlns:p14="http://schemas.microsoft.com/office/powerpoint/2010/main" val="253264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CC636BA4-8E39-4EC9-8A1B-1515BBAE53E3}"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E748D58-6907-4336-B007-1E6A33B2D318}" type="slidenum">
              <a:rPr lang="en-US" smtClean="0"/>
              <a:t>‹#›</a:t>
            </a:fld>
            <a:endParaRPr lang="en-US"/>
          </a:p>
        </p:txBody>
      </p:sp>
    </p:spTree>
    <p:extLst>
      <p:ext uri="{BB962C8B-B14F-4D97-AF65-F5344CB8AC3E}">
        <p14:creationId xmlns:p14="http://schemas.microsoft.com/office/powerpoint/2010/main" val="151032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636BA4-8E39-4EC9-8A1B-1515BBAE53E3}" type="datetimeFigureOut">
              <a:rPr lang="en-US" smtClean="0"/>
              <a:t>7/10/2019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E748D58-6907-4336-B007-1E6A33B2D318}" type="slidenum">
              <a:rPr lang="en-US" smtClean="0"/>
              <a:t>‹#›</a:t>
            </a:fld>
            <a:endParaRPr lang="en-US"/>
          </a:p>
        </p:txBody>
      </p:sp>
    </p:spTree>
    <p:extLst>
      <p:ext uri="{BB962C8B-B14F-4D97-AF65-F5344CB8AC3E}">
        <p14:creationId xmlns:p14="http://schemas.microsoft.com/office/powerpoint/2010/main" val="397808311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636BA4-8E39-4EC9-8A1B-1515BBAE53E3}" type="datetimeFigureOut">
              <a:rPr lang="en-US" smtClean="0"/>
              <a:t>7/10/2019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E748D58-6907-4336-B007-1E6A33B2D318}" type="slidenum">
              <a:rPr lang="en-US" smtClean="0"/>
              <a:t>‹#›</a:t>
            </a:fld>
            <a:endParaRPr lang="en-US"/>
          </a:p>
        </p:txBody>
      </p:sp>
    </p:spTree>
    <p:extLst>
      <p:ext uri="{BB962C8B-B14F-4D97-AF65-F5344CB8AC3E}">
        <p14:creationId xmlns:p14="http://schemas.microsoft.com/office/powerpoint/2010/main" val="3070918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slideplayer.com/slide/5261359/" TargetMode="External"/><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Write Your Own Functions II</a:t>
            </a:r>
            <a:endParaRPr lang="en-US" dirty="0"/>
          </a:p>
        </p:txBody>
      </p:sp>
      <p:sp>
        <p:nvSpPr>
          <p:cNvPr id="3" name="Subtitle 2"/>
          <p:cNvSpPr>
            <a:spLocks noGrp="1"/>
          </p:cNvSpPr>
          <p:nvPr>
            <p:ph type="subTitle" idx="1"/>
          </p:nvPr>
        </p:nvSpPr>
        <p:spPr/>
        <p:txBody>
          <a:bodyPr/>
          <a:lstStyle/>
          <a:p>
            <a:r>
              <a:rPr lang="en-US" dirty="0" smtClean="0"/>
              <a:t>Feitian College Summer Data Camp</a:t>
            </a:r>
          </a:p>
          <a:p>
            <a:r>
              <a:rPr lang="en-US" dirty="0" smtClean="0"/>
              <a:t>July 14, 2019</a:t>
            </a:r>
            <a:endParaRPr lang="en-US" dirty="0"/>
          </a:p>
        </p:txBody>
      </p:sp>
    </p:spTree>
    <p:extLst>
      <p:ext uri="{BB962C8B-B14F-4D97-AF65-F5344CB8AC3E}">
        <p14:creationId xmlns:p14="http://schemas.microsoft.com/office/powerpoint/2010/main" val="269461591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Anonymous Functions with Built-In Functions</a:t>
            </a:r>
            <a:endParaRPr lang="en-US" dirty="0"/>
          </a:p>
        </p:txBody>
      </p:sp>
      <p:sp>
        <p:nvSpPr>
          <p:cNvPr id="3" name="Content Placeholder 2"/>
          <p:cNvSpPr>
            <a:spLocks noGrp="1"/>
          </p:cNvSpPr>
          <p:nvPr>
            <p:ph idx="1"/>
          </p:nvPr>
        </p:nvSpPr>
        <p:spPr/>
        <p:txBody>
          <a:bodyPr/>
          <a:lstStyle/>
          <a:p>
            <a:r>
              <a:rPr lang="en-US" dirty="0" smtClean="0"/>
              <a:t>Anonymous Function (called lambda function) can be used with various Built-in functions with the following patterns:</a:t>
            </a:r>
          </a:p>
          <a:p>
            <a:pPr lvl="1"/>
            <a:r>
              <a:rPr lang="en-US" dirty="0" smtClean="0"/>
              <a:t>lambda() with filter()</a:t>
            </a:r>
          </a:p>
          <a:p>
            <a:pPr lvl="1"/>
            <a:r>
              <a:rPr lang="en-US" dirty="0" smtClean="0"/>
              <a:t>lambda() with map()</a:t>
            </a:r>
          </a:p>
          <a:p>
            <a:pPr lvl="1"/>
            <a:r>
              <a:rPr lang="en-US" dirty="0" smtClean="0"/>
              <a:t>lambda() with reduce()</a:t>
            </a:r>
          </a:p>
          <a:p>
            <a:endParaRPr lang="en-US" dirty="0" smtClean="0"/>
          </a:p>
        </p:txBody>
      </p:sp>
    </p:spTree>
    <p:extLst>
      <p:ext uri="{BB962C8B-B14F-4D97-AF65-F5344CB8AC3E}">
        <p14:creationId xmlns:p14="http://schemas.microsoft.com/office/powerpoint/2010/main" val="67742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lambda() with filter()</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filter</a:t>
            </a:r>
            <a:r>
              <a:rPr lang="en-US" dirty="0" smtClean="0"/>
              <a:t>() function is an elegant way to filter out elements in a sequence for which the function returns True.</a:t>
            </a:r>
          </a:p>
          <a:p>
            <a:r>
              <a:rPr lang="en-US" dirty="0" smtClean="0"/>
              <a:t>The </a:t>
            </a:r>
            <a:r>
              <a:rPr lang="en-US" b="1" dirty="0" smtClean="0"/>
              <a:t>filter</a:t>
            </a:r>
            <a:r>
              <a:rPr lang="en-US" dirty="0" smtClean="0"/>
              <a:t>() function takes in a function and list of arguments.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76655" y="4025265"/>
            <a:ext cx="6750687" cy="1828800"/>
          </a:xfrm>
          <a:prstGeom prst="rect">
            <a:avLst/>
          </a:prstGeom>
        </p:spPr>
      </p:pic>
      <p:sp>
        <p:nvSpPr>
          <p:cNvPr id="5" name="TextBox 4"/>
          <p:cNvSpPr txBox="1"/>
          <p:nvPr/>
        </p:nvSpPr>
        <p:spPr>
          <a:xfrm>
            <a:off x="1397508" y="3598466"/>
            <a:ext cx="5501640" cy="369332"/>
          </a:xfrm>
          <a:prstGeom prst="rect">
            <a:avLst/>
          </a:prstGeom>
          <a:noFill/>
        </p:spPr>
        <p:txBody>
          <a:bodyPr wrap="square" rtlCol="0">
            <a:spAutoFit/>
          </a:bodyPr>
          <a:lstStyle/>
          <a:p>
            <a:pPr algn="ctr"/>
            <a:r>
              <a:rPr lang="en-US" dirty="0"/>
              <a:t>Program to filter odd numbers from list of numbers</a:t>
            </a:r>
          </a:p>
        </p:txBody>
      </p:sp>
      <p:sp>
        <p:nvSpPr>
          <p:cNvPr id="10" name="TextBox 9"/>
          <p:cNvSpPr txBox="1"/>
          <p:nvPr/>
        </p:nvSpPr>
        <p:spPr>
          <a:xfrm>
            <a:off x="7619999" y="3352801"/>
            <a:ext cx="3829813" cy="3139321"/>
          </a:xfrm>
          <a:prstGeom prst="rect">
            <a:avLst/>
          </a:prstGeom>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Tx/>
              <a:buChar char="-"/>
            </a:pPr>
            <a:r>
              <a:rPr lang="en-US" dirty="0"/>
              <a:t>The lambda function tales argument x and </a:t>
            </a:r>
            <a:r>
              <a:rPr lang="en-US" dirty="0" smtClean="0"/>
              <a:t>filters odd numbers (by checking if x % 2 != 0).</a:t>
            </a:r>
            <a:endParaRPr lang="en-US" dirty="0"/>
          </a:p>
          <a:p>
            <a:pPr marL="285750" indent="-285750" algn="just">
              <a:buFontTx/>
              <a:buChar char="-"/>
            </a:pPr>
            <a:r>
              <a:rPr lang="en-US" dirty="0" smtClean="0"/>
              <a:t>The filter </a:t>
            </a:r>
            <a:r>
              <a:rPr lang="en-US" dirty="0"/>
              <a:t>method takes this </a:t>
            </a:r>
            <a:r>
              <a:rPr lang="en-US" dirty="0" smtClean="0"/>
              <a:t>lambda </a:t>
            </a:r>
            <a:r>
              <a:rPr lang="en-US" dirty="0"/>
              <a:t>function as one argument and </a:t>
            </a:r>
            <a:r>
              <a:rPr lang="en-US" dirty="0" smtClean="0"/>
              <a:t>a list </a:t>
            </a:r>
            <a:r>
              <a:rPr lang="en-US" dirty="0"/>
              <a:t>named </a:t>
            </a:r>
            <a:r>
              <a:rPr lang="en-US" dirty="0" err="1"/>
              <a:t>my_list</a:t>
            </a:r>
            <a:r>
              <a:rPr lang="en-US" dirty="0"/>
              <a:t> as </a:t>
            </a:r>
            <a:r>
              <a:rPr lang="en-US" dirty="0" smtClean="0"/>
              <a:t>the other</a:t>
            </a:r>
            <a:r>
              <a:rPr lang="en-US" dirty="0"/>
              <a:t>. </a:t>
            </a:r>
            <a:endParaRPr lang="en-US" dirty="0" smtClean="0"/>
          </a:p>
          <a:p>
            <a:pPr marL="742950" lvl="1" indent="-285750" algn="just">
              <a:buFontTx/>
              <a:buChar char="-"/>
            </a:pPr>
            <a:r>
              <a:rPr lang="en-US" dirty="0" smtClean="0"/>
              <a:t>This </a:t>
            </a:r>
            <a:r>
              <a:rPr lang="en-US" dirty="0"/>
              <a:t>method will filter the </a:t>
            </a:r>
            <a:r>
              <a:rPr lang="en-US" dirty="0" err="1"/>
              <a:t>my_list</a:t>
            </a:r>
            <a:r>
              <a:rPr lang="en-US" dirty="0"/>
              <a:t> sequence using the lambda function.</a:t>
            </a:r>
          </a:p>
          <a:p>
            <a:pPr marL="285750" indent="-285750" algn="just">
              <a:buFontTx/>
              <a:buChar char="-"/>
            </a:pPr>
            <a:r>
              <a:rPr lang="en-US" dirty="0"/>
              <a:t>list() then converts the filter object into list of numbers.</a:t>
            </a:r>
          </a:p>
        </p:txBody>
      </p:sp>
    </p:spTree>
    <p:extLst>
      <p:ext uri="{BB962C8B-B14F-4D97-AF65-F5344CB8AC3E}">
        <p14:creationId xmlns:p14="http://schemas.microsoft.com/office/powerpoint/2010/main" val="2351420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lambda() with map()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b="1" dirty="0" smtClean="0"/>
              <a:t>map</a:t>
            </a:r>
            <a:r>
              <a:rPr lang="en-US" dirty="0" smtClean="0"/>
              <a:t>() function returns a list of results after applying the given function to each item of the </a:t>
            </a:r>
            <a:r>
              <a:rPr lang="en-US" dirty="0" err="1" smtClean="0"/>
              <a:t>iterable</a:t>
            </a:r>
            <a:r>
              <a:rPr lang="en-US" dirty="0" smtClean="0"/>
              <a:t> (list, tuple, </a:t>
            </a:r>
            <a:r>
              <a:rPr lang="en-US" dirty="0" err="1" smtClean="0"/>
              <a:t>etc</a:t>
            </a:r>
            <a:r>
              <a:rPr lang="en-US" dirty="0" smtClean="0"/>
              <a:t>).</a:t>
            </a:r>
          </a:p>
          <a:p>
            <a:r>
              <a:rPr lang="en-US" dirty="0" smtClean="0"/>
              <a:t>The map() function in Python takes in a function and list of argument. </a:t>
            </a:r>
          </a:p>
          <a:p>
            <a:r>
              <a:rPr lang="en-US" dirty="0" smtClean="0"/>
              <a:t>This function is called with a lambda function and a list. A new list is returned which contains the modified items returned by the lambda function for each item.</a:t>
            </a:r>
          </a:p>
          <a:p>
            <a:r>
              <a:rPr lang="en-US" dirty="0" smtClean="0"/>
              <a:t>The returned value from the map function is a map object which can then be converted to a list or set.</a:t>
            </a:r>
          </a:p>
          <a:p>
            <a:r>
              <a:rPr lang="en-US" dirty="0" smtClean="0"/>
              <a:t>Syntax:</a:t>
            </a:r>
          </a:p>
          <a:p>
            <a:pPr lvl="1"/>
            <a:r>
              <a:rPr lang="en-US" b="1" dirty="0" smtClean="0"/>
              <a:t>map(function, </a:t>
            </a:r>
            <a:r>
              <a:rPr lang="en-US" b="1" dirty="0" err="1" smtClean="0"/>
              <a:t>iterable</a:t>
            </a:r>
            <a:r>
              <a:rPr lang="en-US" b="1" dirty="0" smtClean="0"/>
              <a:t>)</a:t>
            </a:r>
          </a:p>
          <a:p>
            <a:r>
              <a:rPr lang="en-US" dirty="0" smtClean="0"/>
              <a:t>Parameters:</a:t>
            </a:r>
          </a:p>
          <a:p>
            <a:pPr lvl="1"/>
            <a:r>
              <a:rPr lang="en-US" dirty="0" smtClean="0"/>
              <a:t>Function: It is a function to which map passes each element of the given </a:t>
            </a:r>
            <a:r>
              <a:rPr lang="en-US" dirty="0" err="1" smtClean="0"/>
              <a:t>iterable</a:t>
            </a:r>
            <a:r>
              <a:rPr lang="en-US" dirty="0" smtClean="0"/>
              <a:t>.</a:t>
            </a:r>
          </a:p>
          <a:p>
            <a:pPr lvl="1"/>
            <a:r>
              <a:rPr lang="en-US" dirty="0" err="1" smtClean="0"/>
              <a:t>iterable</a:t>
            </a:r>
            <a:r>
              <a:rPr lang="en-US" dirty="0" smtClean="0"/>
              <a:t>: It is an </a:t>
            </a:r>
            <a:r>
              <a:rPr lang="en-US" dirty="0" err="1" smtClean="0"/>
              <a:t>iterable</a:t>
            </a:r>
            <a:r>
              <a:rPr lang="en-US" dirty="0" smtClean="0"/>
              <a:t> which is to be mapped.</a:t>
            </a:r>
          </a:p>
          <a:p>
            <a:pPr lvl="1"/>
            <a:endParaRPr lang="en-US" dirty="0" smtClean="0"/>
          </a:p>
          <a:p>
            <a:r>
              <a:rPr lang="en-US" dirty="0" smtClean="0"/>
              <a:t>Note: You can pass one or more </a:t>
            </a:r>
            <a:r>
              <a:rPr lang="en-US" dirty="0" err="1" smtClean="0"/>
              <a:t>iterables</a:t>
            </a:r>
            <a:r>
              <a:rPr lang="en-US" dirty="0" smtClean="0"/>
              <a:t> to map() function.</a:t>
            </a:r>
          </a:p>
        </p:txBody>
      </p:sp>
    </p:spTree>
    <p:extLst>
      <p:ext uri="{BB962C8B-B14F-4D97-AF65-F5344CB8AC3E}">
        <p14:creationId xmlns:p14="http://schemas.microsoft.com/office/powerpoint/2010/main" val="2766043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6656" y="3769743"/>
            <a:ext cx="10753725" cy="2008122"/>
          </a:xfrm>
        </p:spPr>
        <p:txBody>
          <a:bodyPr>
            <a:normAutofit fontScale="92500"/>
          </a:bodyPr>
          <a:lstStyle/>
          <a:p>
            <a:pPr marL="285750" indent="-285750" algn="just">
              <a:buFontTx/>
              <a:buChar char="-"/>
            </a:pPr>
            <a:r>
              <a:rPr lang="en-US" dirty="0" smtClean="0"/>
              <a:t>The </a:t>
            </a:r>
            <a:r>
              <a:rPr lang="en-US" dirty="0"/>
              <a:t>map() function here takes two arguments. One is </a:t>
            </a:r>
            <a:r>
              <a:rPr lang="en-US" dirty="0" smtClean="0"/>
              <a:t>a lambda function; the other </a:t>
            </a:r>
            <a:r>
              <a:rPr lang="en-US" dirty="0"/>
              <a:t>is </a:t>
            </a:r>
            <a:r>
              <a:rPr lang="en-US" dirty="0" smtClean="0"/>
              <a:t>a list</a:t>
            </a:r>
            <a:r>
              <a:rPr lang="en-US" dirty="0"/>
              <a:t>.</a:t>
            </a:r>
          </a:p>
          <a:p>
            <a:pPr marL="285750" indent="-285750" algn="just">
              <a:buFontTx/>
              <a:buChar char="-"/>
            </a:pPr>
            <a:r>
              <a:rPr lang="en-US" dirty="0"/>
              <a:t>The map() function takes every element in the list named </a:t>
            </a:r>
            <a:r>
              <a:rPr lang="en-US" dirty="0" err="1"/>
              <a:t>my_list</a:t>
            </a:r>
            <a:r>
              <a:rPr lang="en-US" dirty="0"/>
              <a:t> and </a:t>
            </a:r>
            <a:r>
              <a:rPr lang="en-US" dirty="0" smtClean="0"/>
              <a:t>applies </a:t>
            </a:r>
            <a:r>
              <a:rPr lang="en-US" dirty="0"/>
              <a:t>the lambda function on it which then </a:t>
            </a:r>
            <a:r>
              <a:rPr lang="en-US" dirty="0" smtClean="0"/>
              <a:t>multiplies </a:t>
            </a:r>
            <a:r>
              <a:rPr lang="en-US" dirty="0"/>
              <a:t>the number </a:t>
            </a:r>
            <a:r>
              <a:rPr lang="en-US" dirty="0" smtClean="0"/>
              <a:t>by 2</a:t>
            </a:r>
            <a:r>
              <a:rPr lang="en-US" dirty="0"/>
              <a:t>.</a:t>
            </a:r>
          </a:p>
          <a:p>
            <a:pPr marL="285750" indent="-285750" algn="just">
              <a:buFontTx/>
              <a:buChar char="-"/>
            </a:pPr>
            <a:r>
              <a:rPr lang="en-US" dirty="0"/>
              <a:t>The returned value from map() function is </a:t>
            </a:r>
            <a:r>
              <a:rPr lang="en-US" dirty="0" smtClean="0"/>
              <a:t>a map </a:t>
            </a:r>
            <a:r>
              <a:rPr lang="en-US" dirty="0"/>
              <a:t>object. It can then be passed to list() to convert it to list.</a:t>
            </a:r>
          </a:p>
          <a:p>
            <a:endParaRPr lang="en-US" dirty="0"/>
          </a:p>
        </p:txBody>
      </p:sp>
      <p:sp>
        <p:nvSpPr>
          <p:cNvPr id="5" name="Title 4"/>
          <p:cNvSpPr>
            <a:spLocks noGrp="1"/>
          </p:cNvSpPr>
          <p:nvPr>
            <p:ph type="title"/>
          </p:nvPr>
        </p:nvSpPr>
        <p:spPr/>
        <p:txBody>
          <a:bodyPr>
            <a:normAutofit/>
          </a:bodyPr>
          <a:lstStyle/>
          <a:p>
            <a:r>
              <a:rPr lang="en-US" dirty="0" smtClean="0"/>
              <a:t>E.g.: multiply </a:t>
            </a:r>
            <a:r>
              <a:rPr lang="en-US" dirty="0"/>
              <a:t>each element of </a:t>
            </a:r>
            <a:r>
              <a:rPr lang="en-US" dirty="0" smtClean="0"/>
              <a:t>list by 2</a:t>
            </a:r>
            <a:r>
              <a:rPr lang="en-US" dirty="0"/>
              <a:t/>
            </a:r>
            <a:br>
              <a:rPr lang="en-US" dirty="0"/>
            </a:b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28800" y="1527349"/>
            <a:ext cx="7887419" cy="2057400"/>
          </a:xfrm>
          <a:prstGeom prst="rect">
            <a:avLst/>
          </a:prstGeom>
        </p:spPr>
      </p:pic>
    </p:spTree>
    <p:extLst>
      <p:ext uri="{BB962C8B-B14F-4D97-AF65-F5344CB8AC3E}">
        <p14:creationId xmlns:p14="http://schemas.microsoft.com/office/powerpoint/2010/main" val="854335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lambda() with reduce()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reduce (function, sequence)</a:t>
            </a:r>
            <a:r>
              <a:rPr lang="en-US" dirty="0" smtClean="0"/>
              <a:t> function is used to apply a particular function to all the elements in the sequence.</a:t>
            </a:r>
          </a:p>
          <a:p>
            <a:r>
              <a:rPr lang="en-US" dirty="0" smtClean="0"/>
              <a:t>This function performs a repetitive operation over the pairs of the list.</a:t>
            </a:r>
          </a:p>
          <a:p>
            <a:r>
              <a:rPr lang="en-US" dirty="0" smtClean="0"/>
              <a:t>How it works:</a:t>
            </a:r>
          </a:p>
          <a:p>
            <a:pPr lvl="1"/>
            <a:r>
              <a:rPr lang="en-US" dirty="0" smtClean="0"/>
              <a:t>In the first step, first two elements of the list are picked and result is obtained.</a:t>
            </a:r>
          </a:p>
          <a:p>
            <a:pPr lvl="1"/>
            <a:r>
              <a:rPr lang="en-US" dirty="0" smtClean="0"/>
              <a:t>Then next element and the previous result are picked. This is repeated until no element is left in the list.</a:t>
            </a:r>
          </a:p>
          <a:p>
            <a:pPr marL="4572" lvl="1" indent="0">
              <a:buNone/>
            </a:pPr>
            <a:r>
              <a:rPr lang="en-US" dirty="0" smtClean="0"/>
              <a:t>No examples for reduce() today</a:t>
            </a:r>
          </a:p>
        </p:txBody>
      </p:sp>
    </p:spTree>
    <p:extLst>
      <p:ext uri="{BB962C8B-B14F-4D97-AF65-F5344CB8AC3E}">
        <p14:creationId xmlns:p14="http://schemas.microsoft.com/office/powerpoint/2010/main" val="2267579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Recursive Functions</a:t>
            </a:r>
            <a:endParaRPr lang="en-US" dirty="0"/>
          </a:p>
        </p:txBody>
      </p:sp>
      <p:sp>
        <p:nvSpPr>
          <p:cNvPr id="3" name="Content Placeholder 2"/>
          <p:cNvSpPr>
            <a:spLocks noGrp="1"/>
          </p:cNvSpPr>
          <p:nvPr>
            <p:ph idx="1"/>
          </p:nvPr>
        </p:nvSpPr>
        <p:spPr/>
        <p:txBody>
          <a:bodyPr/>
          <a:lstStyle/>
          <a:p>
            <a:r>
              <a:rPr lang="en-US" dirty="0" smtClean="0"/>
              <a:t>Recursion is a way of programming or coding in which a function calls itself one or more number of times in its body.</a:t>
            </a:r>
          </a:p>
          <a:p>
            <a:endParaRPr lang="en-US" dirty="0" smtClean="0"/>
          </a:p>
          <a:p>
            <a:endParaRPr lang="en-US" dirty="0"/>
          </a:p>
        </p:txBody>
      </p:sp>
      <p:sp>
        <p:nvSpPr>
          <p:cNvPr id="4" name="TextBox 3"/>
          <p:cNvSpPr txBox="1"/>
          <p:nvPr/>
        </p:nvSpPr>
        <p:spPr>
          <a:xfrm>
            <a:off x="1180719" y="3124200"/>
            <a:ext cx="4495800" cy="369332"/>
          </a:xfrm>
          <a:prstGeom prst="rect">
            <a:avLst/>
          </a:prstGeom>
          <a:noFill/>
        </p:spPr>
        <p:txBody>
          <a:bodyPr wrap="square" rtlCol="0">
            <a:spAutoFit/>
          </a:bodyPr>
          <a:lstStyle/>
          <a:p>
            <a:pPr algn="ctr"/>
            <a:r>
              <a:rPr lang="en-US" dirty="0"/>
              <a:t>Program to find factorial of a number</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92785" y="3493532"/>
            <a:ext cx="4572000" cy="3124200"/>
          </a:xfrm>
          <a:prstGeom prst="rect">
            <a:avLst/>
          </a:prstGeom>
        </p:spPr>
      </p:pic>
      <p:sp>
        <p:nvSpPr>
          <p:cNvPr id="6" name="TextBox 5"/>
          <p:cNvSpPr txBox="1"/>
          <p:nvPr/>
        </p:nvSpPr>
        <p:spPr>
          <a:xfrm>
            <a:off x="6534531" y="3308866"/>
            <a:ext cx="3276600" cy="2862322"/>
          </a:xfrm>
          <a:prstGeom prst="rect">
            <a:avLst/>
          </a:prstGeom>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Tx/>
              <a:buChar char="-"/>
            </a:pPr>
            <a:r>
              <a:rPr lang="en-US" dirty="0"/>
              <a:t>In the function, if the value of n is 1 then it will return 1 as shown in line 5 and 6.</a:t>
            </a:r>
          </a:p>
          <a:p>
            <a:pPr marL="285750" indent="-285750" algn="just">
              <a:buFontTx/>
              <a:buChar char="-"/>
            </a:pPr>
            <a:r>
              <a:rPr lang="en-US" dirty="0"/>
              <a:t>Else if it is not 1 then it will multiply that number with factorial of one less than that number as shown in line 8.</a:t>
            </a:r>
          </a:p>
          <a:p>
            <a:pPr marL="285750" indent="-285750" algn="just">
              <a:buFontTx/>
              <a:buChar char="-"/>
            </a:pPr>
            <a:r>
              <a:rPr lang="en-US" dirty="0"/>
              <a:t>In line 8, we can see that the function is calling itself with one less value.</a:t>
            </a:r>
          </a:p>
        </p:txBody>
      </p:sp>
    </p:spTree>
    <p:extLst>
      <p:ext uri="{BB962C8B-B14F-4D97-AF65-F5344CB8AC3E}">
        <p14:creationId xmlns:p14="http://schemas.microsoft.com/office/powerpoint/2010/main" val="162619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Recursion works?</a:t>
            </a:r>
            <a:endParaRPr lang="en-US" dirty="0"/>
          </a:p>
        </p:txBody>
      </p:sp>
      <p:sp>
        <p:nvSpPr>
          <p:cNvPr id="3" name="Content Placeholder 2"/>
          <p:cNvSpPr>
            <a:spLocks noGrp="1"/>
          </p:cNvSpPr>
          <p:nvPr>
            <p:ph sz="half" idx="1"/>
          </p:nvPr>
        </p:nvSpPr>
        <p:spPr>
          <a:xfrm>
            <a:off x="676655" y="1998134"/>
            <a:ext cx="5784529" cy="3767328"/>
          </a:xfrm>
        </p:spPr>
        <p:txBody>
          <a:bodyPr>
            <a:normAutofit fontScale="70000" lnSpcReduction="20000"/>
          </a:bodyPr>
          <a:lstStyle/>
          <a:p>
            <a:r>
              <a:rPr lang="en-US" dirty="0"/>
              <a:t>A recursive function calls itself until the base condition is True.</a:t>
            </a:r>
          </a:p>
          <a:p>
            <a:r>
              <a:rPr lang="en-US" dirty="0"/>
              <a:t>While false it will keep placing execution context </a:t>
            </a:r>
            <a:r>
              <a:rPr lang="en-US" dirty="0" smtClean="0"/>
              <a:t>on </a:t>
            </a:r>
            <a:r>
              <a:rPr lang="en-US" dirty="0"/>
              <a:t>top of the stack. </a:t>
            </a:r>
          </a:p>
          <a:p>
            <a:r>
              <a:rPr lang="en-US" dirty="0"/>
              <a:t>The working of recursion can be visualized with </a:t>
            </a:r>
            <a:r>
              <a:rPr lang="en-US" dirty="0" smtClean="0"/>
              <a:t>the </a:t>
            </a:r>
            <a:r>
              <a:rPr lang="en-US" dirty="0"/>
              <a:t>help of a recursion Tree.</a:t>
            </a:r>
          </a:p>
          <a:p>
            <a:pPr marL="285750" indent="-285750" algn="just">
              <a:buFont typeface="Arial" panose="020B0604020202020204" pitchFamily="34" charset="0"/>
              <a:buChar char="•"/>
            </a:pPr>
            <a:r>
              <a:rPr lang="en-US" dirty="0"/>
              <a:t>What is </a:t>
            </a:r>
            <a:r>
              <a:rPr lang="en-US" dirty="0" smtClean="0"/>
              <a:t>a recursion </a:t>
            </a:r>
            <a:r>
              <a:rPr lang="en-US" dirty="0"/>
              <a:t>Tree?</a:t>
            </a:r>
          </a:p>
          <a:p>
            <a:pPr marL="400050" lvl="1" algn="just"/>
            <a:r>
              <a:rPr lang="en-US" dirty="0"/>
              <a:t>- Recursive tree diagrams the recursive calls and the amount of work done in each call.</a:t>
            </a:r>
          </a:p>
          <a:p>
            <a:pPr marL="400050" lvl="1" algn="just"/>
            <a:r>
              <a:rPr lang="en-US" dirty="0"/>
              <a:t>- Recursion Tree can be useful for gaining intuition about the closed form of a recurrence, but they are not the proof.</a:t>
            </a:r>
          </a:p>
          <a:p>
            <a:pPr marL="285750" indent="-285750" algn="just">
              <a:buFont typeface="Arial" panose="020B0604020202020204" pitchFamily="34" charset="0"/>
              <a:buChar char="•"/>
            </a:pPr>
            <a:r>
              <a:rPr lang="en-US" dirty="0"/>
              <a:t>What are Trees?</a:t>
            </a:r>
          </a:p>
          <a:p>
            <a:pPr lvl="1" algn="just">
              <a:buFontTx/>
              <a:buChar char="-"/>
            </a:pPr>
            <a:r>
              <a:rPr lang="en-US" dirty="0" smtClean="0"/>
              <a:t>Collection </a:t>
            </a:r>
            <a:r>
              <a:rPr lang="en-US" dirty="0"/>
              <a:t>of nodes connected by directed (or undirected) edges. </a:t>
            </a:r>
          </a:p>
          <a:p>
            <a:pPr lvl="1" algn="just">
              <a:buFontTx/>
              <a:buChar char="-"/>
            </a:pPr>
            <a:r>
              <a:rPr lang="en-US" dirty="0" smtClean="0"/>
              <a:t>Non </a:t>
            </a:r>
            <a:r>
              <a:rPr lang="en-US" dirty="0"/>
              <a:t>linear data structure as compared to arrays, stacks or queues.</a:t>
            </a:r>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6641276" y="1901031"/>
            <a:ext cx="5227333" cy="3864431"/>
          </a:xfrm>
          <a:prstGeom prst="rect">
            <a:avLst/>
          </a:prstGeom>
          <a:solidFill>
            <a:srgbClr val="FFFFFF">
              <a:shade val="85000"/>
            </a:srgbClr>
          </a:solidFill>
          <a:ln w="127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26255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4" name="Content Placeholder 3"/>
          <p:cNvSpPr>
            <a:spLocks noGrp="1"/>
          </p:cNvSpPr>
          <p:nvPr>
            <p:ph sz="half" idx="1"/>
          </p:nvPr>
        </p:nvSpPr>
        <p:spPr/>
        <p:txBody>
          <a:bodyPr/>
          <a:lstStyle/>
          <a:p>
            <a:r>
              <a:rPr lang="en-US" dirty="0" smtClean="0"/>
              <a:t>Binary Search Tree is a great example of:</a:t>
            </a:r>
          </a:p>
          <a:p>
            <a:r>
              <a:rPr lang="en-US" dirty="0" smtClean="0"/>
              <a:t>(a) Recursion</a:t>
            </a:r>
          </a:p>
          <a:p>
            <a:r>
              <a:rPr lang="en-US" dirty="0" smtClean="0"/>
              <a:t>(b) Tree data structure</a:t>
            </a:r>
          </a:p>
          <a:p>
            <a:r>
              <a:rPr lang="en-US" dirty="0" smtClean="0"/>
              <a:t>(c) Using those two together</a:t>
            </a:r>
          </a:p>
          <a:p>
            <a:r>
              <a:rPr lang="en-US" dirty="0" smtClean="0"/>
              <a:t>In this example, skip linear iteration, use tree iteration for faster searches.</a:t>
            </a:r>
          </a:p>
          <a:p>
            <a:pPr lvl="1"/>
            <a:r>
              <a:rPr lang="en-US" dirty="0" smtClean="0"/>
              <a:t>O(log N) vs O(N)</a:t>
            </a:r>
            <a:endParaRPr lang="en-US" dirty="0"/>
          </a:p>
        </p:txBody>
      </p:sp>
      <p:pic>
        <p:nvPicPr>
          <p:cNvPr id="2050" name="Picture 2" descr="Image result for binary search tree recurs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38435" y="727189"/>
            <a:ext cx="5603034" cy="503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010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Binary Search Tree in Python</a:t>
            </a:r>
            <a:endParaRPr lang="en-US" dirty="0"/>
          </a:p>
        </p:txBody>
      </p:sp>
      <p:pic>
        <p:nvPicPr>
          <p:cNvPr id="3074" name="Picture 2" descr="Image result for binary search tree python"/>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5658" t="23628" r="9902" b="6876"/>
          <a:stretch/>
        </p:blipFill>
        <p:spPr bwMode="auto">
          <a:xfrm>
            <a:off x="4367243" y="1940255"/>
            <a:ext cx="7169150" cy="442595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3"/>
          <p:cNvSpPr txBox="1">
            <a:spLocks/>
          </p:cNvSpPr>
          <p:nvPr/>
        </p:nvSpPr>
        <p:spPr>
          <a:xfrm>
            <a:off x="676656" y="1998134"/>
            <a:ext cx="3507155" cy="3767328"/>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smtClean="0"/>
              <a:t>Recursive function find()</a:t>
            </a:r>
          </a:p>
          <a:p>
            <a:r>
              <a:rPr lang="en-US" dirty="0" smtClean="0"/>
              <a:t>Recursive functions usually have a helper, in this case </a:t>
            </a:r>
            <a:r>
              <a:rPr lang="en-US" dirty="0" err="1" smtClean="0"/>
              <a:t>findHelper</a:t>
            </a:r>
            <a:r>
              <a:rPr lang="en-US" dirty="0" smtClean="0"/>
              <a:t>()</a:t>
            </a:r>
          </a:p>
          <a:p>
            <a:r>
              <a:rPr lang="en-US" dirty="0" smtClean="0"/>
              <a:t>Notice base cases (empty, root) and recursive calls (left, right)</a:t>
            </a:r>
          </a:p>
          <a:p>
            <a:r>
              <a:rPr lang="en-US" dirty="0" smtClean="0"/>
              <a:t>Code sample from “Fundamentals of Python” </a:t>
            </a:r>
            <a:r>
              <a:rPr lang="en-US" dirty="0">
                <a:hlinkClick r:id="rId3"/>
              </a:rPr>
              <a:t>https://slideplayer.com/slide/5261359</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1838441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Recursive v/s Iterative Functions</a:t>
            </a:r>
            <a:endParaRPr lang="en-US" dirty="0"/>
          </a:p>
        </p:txBody>
      </p:sp>
      <p:graphicFrame>
        <p:nvGraphicFramePr>
          <p:cNvPr id="4" name="Content Placeholder 3"/>
          <p:cNvGraphicFramePr>
            <a:graphicFrameLocks noGrp="1"/>
          </p:cNvGraphicFramePr>
          <p:nvPr>
            <p:ph idx="1"/>
            <p:extLst/>
          </p:nvPr>
        </p:nvGraphicFramePr>
        <p:xfrm>
          <a:off x="676275" y="2011363"/>
          <a:ext cx="10753725" cy="3947160"/>
        </p:xfrm>
        <a:graphic>
          <a:graphicData uri="http://schemas.openxmlformats.org/drawingml/2006/table">
            <a:tbl>
              <a:tblPr firstRow="1" bandRow="1">
                <a:tableStyleId>{21E4AEA4-8DFA-4A89-87EB-49C32662AFE0}</a:tableStyleId>
              </a:tblPr>
              <a:tblGrid>
                <a:gridCol w="3584575"/>
                <a:gridCol w="3584575"/>
                <a:gridCol w="3584575"/>
              </a:tblGrid>
              <a:tr h="370840">
                <a:tc>
                  <a:txBody>
                    <a:bodyPr/>
                    <a:lstStyle/>
                    <a:p>
                      <a:pPr algn="ctr"/>
                      <a:r>
                        <a:rPr lang="en-US" b="1" dirty="0" smtClean="0">
                          <a:latin typeface="Times New Roman" panose="02020603050405020304" pitchFamily="18" charset="0"/>
                          <a:cs typeface="Times New Roman" panose="02020603050405020304" pitchFamily="18" charset="0"/>
                        </a:rPr>
                        <a:t>Property</a:t>
                      </a:r>
                      <a:endParaRPr lang="en-US" b="1"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b="1" dirty="0" smtClean="0"/>
                        <a:t>Recursive</a:t>
                      </a:r>
                      <a:r>
                        <a:rPr lang="en-US" b="1" baseline="0" dirty="0" smtClean="0"/>
                        <a:t> Functions</a:t>
                      </a:r>
                      <a:endParaRPr lang="en-US" b="1"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b="1" dirty="0" smtClean="0"/>
                        <a:t>Iterative Functions</a:t>
                      </a:r>
                      <a:endParaRPr lang="en-US" b="1" dirty="0">
                        <a:latin typeface="Times New Roman" panose="02020603050405020304" pitchFamily="18" charset="0"/>
                        <a:cs typeface="Times New Roman" panose="02020603050405020304" pitchFamily="18" charset="0"/>
                      </a:endParaRPr>
                    </a:p>
                  </a:txBody>
                  <a:tcPr marL="119486" marR="119486"/>
                </a:tc>
              </a:tr>
              <a:tr h="370840">
                <a:tc>
                  <a:txBody>
                    <a:bodyPr/>
                    <a:lstStyle/>
                    <a:p>
                      <a:pPr algn="ctr"/>
                      <a:r>
                        <a:rPr lang="en-US" b="1" baseline="0" dirty="0" smtClean="0">
                          <a:latin typeface="Times New Roman" panose="02020603050405020304" pitchFamily="18" charset="0"/>
                          <a:cs typeface="Times New Roman" panose="02020603050405020304" pitchFamily="18" charset="0"/>
                        </a:rPr>
                        <a:t>Definition</a:t>
                      </a: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Function Calls itself.</a:t>
                      </a:r>
                      <a:r>
                        <a:rPr lang="en-US" baseline="0" dirty="0" smtClean="0">
                          <a:latin typeface="Times New Roman" panose="02020603050405020304" pitchFamily="18" charset="0"/>
                          <a:cs typeface="Times New Roman" panose="02020603050405020304" pitchFamily="18" charset="0"/>
                        </a:rPr>
                        <a:t> </a:t>
                      </a: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A set of instructions</a:t>
                      </a:r>
                      <a:r>
                        <a:rPr lang="en-US" baseline="0" dirty="0" smtClean="0">
                          <a:latin typeface="Times New Roman" panose="02020603050405020304" pitchFamily="18" charset="0"/>
                          <a:cs typeface="Times New Roman" panose="02020603050405020304" pitchFamily="18" charset="0"/>
                        </a:rPr>
                        <a:t> repeatedly executed. </a:t>
                      </a:r>
                      <a:endParaRPr lang="en-US" dirty="0">
                        <a:latin typeface="Times New Roman" panose="02020603050405020304" pitchFamily="18" charset="0"/>
                        <a:cs typeface="Times New Roman" panose="02020603050405020304" pitchFamily="18" charset="0"/>
                      </a:endParaRPr>
                    </a:p>
                  </a:txBody>
                  <a:tcPr marL="119486" marR="119486"/>
                </a:tc>
              </a:tr>
              <a:tr h="370840">
                <a:tc>
                  <a:txBody>
                    <a:bodyPr/>
                    <a:lstStyle/>
                    <a:p>
                      <a:pPr algn="ctr"/>
                      <a:r>
                        <a:rPr lang="en-US" b="1" dirty="0" smtClean="0">
                          <a:latin typeface="Times New Roman" panose="02020603050405020304" pitchFamily="18" charset="0"/>
                          <a:cs typeface="Times New Roman" panose="02020603050405020304" pitchFamily="18" charset="0"/>
                        </a:rPr>
                        <a:t>Application</a:t>
                      </a:r>
                      <a:endParaRPr lang="en-US" b="1"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For functions. </a:t>
                      </a:r>
                      <a:endParaRPr lang="en-US"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For loops. </a:t>
                      </a:r>
                      <a:endParaRPr lang="en-US" dirty="0">
                        <a:latin typeface="Times New Roman" panose="02020603050405020304" pitchFamily="18" charset="0"/>
                        <a:cs typeface="Times New Roman" panose="02020603050405020304" pitchFamily="18" charset="0"/>
                      </a:endParaRPr>
                    </a:p>
                  </a:txBody>
                  <a:tcPr marL="119486" marR="119486"/>
                </a:tc>
              </a:tr>
              <a:tr h="370840">
                <a:tc>
                  <a:txBody>
                    <a:bodyPr/>
                    <a:lstStyle/>
                    <a:p>
                      <a:pPr algn="ctr"/>
                      <a:r>
                        <a:rPr lang="en-US" b="1" dirty="0" smtClean="0">
                          <a:latin typeface="Times New Roman" panose="02020603050405020304" pitchFamily="18" charset="0"/>
                          <a:cs typeface="Times New Roman" panose="02020603050405020304" pitchFamily="18" charset="0"/>
                        </a:rPr>
                        <a:t>Termination</a:t>
                      </a:r>
                      <a:endParaRPr lang="en-US" b="1"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Through base case where there is no function call.</a:t>
                      </a:r>
                      <a:endParaRPr lang="en-US"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When</a:t>
                      </a:r>
                      <a:r>
                        <a:rPr lang="en-US" baseline="0" dirty="0" smtClean="0">
                          <a:latin typeface="Times New Roman" panose="02020603050405020304" pitchFamily="18" charset="0"/>
                          <a:cs typeface="Times New Roman" panose="02020603050405020304" pitchFamily="18" charset="0"/>
                        </a:rPr>
                        <a:t> the termination condition for the iterator ceases to be satisfied.</a:t>
                      </a:r>
                      <a:endParaRPr lang="en-US" dirty="0">
                        <a:latin typeface="Times New Roman" panose="02020603050405020304" pitchFamily="18" charset="0"/>
                        <a:cs typeface="Times New Roman" panose="02020603050405020304" pitchFamily="18" charset="0"/>
                      </a:endParaRPr>
                    </a:p>
                  </a:txBody>
                  <a:tcPr marL="119486" marR="119486"/>
                </a:tc>
              </a:tr>
              <a:tr h="370840">
                <a:tc>
                  <a:txBody>
                    <a:bodyPr/>
                    <a:lstStyle/>
                    <a:p>
                      <a:pPr algn="ctr"/>
                      <a:r>
                        <a:rPr lang="en-US" b="1" dirty="0" smtClean="0">
                          <a:latin typeface="Times New Roman" panose="02020603050405020304" pitchFamily="18" charset="0"/>
                          <a:cs typeface="Times New Roman" panose="02020603050405020304" pitchFamily="18" charset="0"/>
                        </a:rPr>
                        <a:t>Usage</a:t>
                      </a:r>
                      <a:endParaRPr lang="en-US" b="1"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Used</a:t>
                      </a:r>
                      <a:r>
                        <a:rPr lang="en-US" baseline="0" dirty="0" smtClean="0">
                          <a:latin typeface="Times New Roman" panose="02020603050405020304" pitchFamily="18" charset="0"/>
                          <a:cs typeface="Times New Roman" panose="02020603050405020304" pitchFamily="18" charset="0"/>
                        </a:rPr>
                        <a:t> when code size needs to be small and time complexity is not an issue.</a:t>
                      </a:r>
                      <a:endParaRPr lang="en-US"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Used</a:t>
                      </a:r>
                      <a:r>
                        <a:rPr lang="en-US" baseline="0" dirty="0" smtClean="0">
                          <a:latin typeface="Times New Roman" panose="02020603050405020304" pitchFamily="18" charset="0"/>
                          <a:cs typeface="Times New Roman" panose="02020603050405020304" pitchFamily="18" charset="0"/>
                        </a:rPr>
                        <a:t> when time complexity needs to be balanced against an expanded code size.</a:t>
                      </a:r>
                      <a:endParaRPr lang="en-US" dirty="0">
                        <a:latin typeface="Times New Roman" panose="02020603050405020304" pitchFamily="18" charset="0"/>
                        <a:cs typeface="Times New Roman" panose="02020603050405020304" pitchFamily="18" charset="0"/>
                      </a:endParaRPr>
                    </a:p>
                  </a:txBody>
                  <a:tcPr marL="119486" marR="119486"/>
                </a:tc>
              </a:tr>
              <a:tr h="370840">
                <a:tc>
                  <a:txBody>
                    <a:bodyPr/>
                    <a:lstStyle/>
                    <a:p>
                      <a:pPr algn="ctr"/>
                      <a:r>
                        <a:rPr lang="en-US" b="1" dirty="0" smtClean="0">
                          <a:latin typeface="Times New Roman" panose="02020603050405020304" pitchFamily="18" charset="0"/>
                          <a:cs typeface="Times New Roman" panose="02020603050405020304" pitchFamily="18" charset="0"/>
                        </a:rPr>
                        <a:t>Code</a:t>
                      </a:r>
                      <a:r>
                        <a:rPr lang="en-US" b="1" baseline="0" dirty="0" smtClean="0">
                          <a:latin typeface="Times New Roman" panose="02020603050405020304" pitchFamily="18" charset="0"/>
                          <a:cs typeface="Times New Roman" panose="02020603050405020304" pitchFamily="18" charset="0"/>
                        </a:rPr>
                        <a:t> Size</a:t>
                      </a:r>
                      <a:endParaRPr lang="en-US" b="1"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Smaller</a:t>
                      </a:r>
                      <a:r>
                        <a:rPr lang="en-US" baseline="0" dirty="0" smtClean="0">
                          <a:latin typeface="Times New Roman" panose="02020603050405020304" pitchFamily="18" charset="0"/>
                          <a:cs typeface="Times New Roman" panose="02020603050405020304" pitchFamily="18" charset="0"/>
                        </a:rPr>
                        <a:t> code size</a:t>
                      </a:r>
                      <a:endParaRPr lang="en-US"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Larger Code size</a:t>
                      </a:r>
                      <a:endParaRPr lang="en-US" dirty="0">
                        <a:latin typeface="Times New Roman" panose="02020603050405020304" pitchFamily="18" charset="0"/>
                        <a:cs typeface="Times New Roman" panose="02020603050405020304" pitchFamily="18" charset="0"/>
                      </a:endParaRPr>
                    </a:p>
                  </a:txBody>
                  <a:tcPr marL="119486" marR="119486"/>
                </a:tc>
              </a:tr>
              <a:tr h="370840">
                <a:tc>
                  <a:txBody>
                    <a:bodyPr/>
                    <a:lstStyle/>
                    <a:p>
                      <a:pPr algn="ctr"/>
                      <a:r>
                        <a:rPr lang="en-US" b="1" dirty="0" smtClean="0">
                          <a:latin typeface="Times New Roman" panose="02020603050405020304" pitchFamily="18" charset="0"/>
                          <a:cs typeface="Times New Roman" panose="02020603050405020304" pitchFamily="18" charset="0"/>
                        </a:rPr>
                        <a:t>Time complexity</a:t>
                      </a:r>
                      <a:endParaRPr lang="en-US" b="1"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Very high time complexity (generally exponential)</a:t>
                      </a:r>
                      <a:endParaRPr lang="en-US" dirty="0">
                        <a:latin typeface="Times New Roman" panose="02020603050405020304" pitchFamily="18" charset="0"/>
                        <a:cs typeface="Times New Roman" panose="02020603050405020304" pitchFamily="18" charset="0"/>
                      </a:endParaRPr>
                    </a:p>
                  </a:txBody>
                  <a:tcPr marL="119486" marR="119486"/>
                </a:tc>
                <a:tc>
                  <a:txBody>
                    <a:bodyPr/>
                    <a:lstStyle/>
                    <a:p>
                      <a:pPr algn="ctr"/>
                      <a:r>
                        <a:rPr lang="en-US" dirty="0" smtClean="0">
                          <a:latin typeface="Times New Roman" panose="02020603050405020304" pitchFamily="18" charset="0"/>
                          <a:cs typeface="Times New Roman" panose="02020603050405020304" pitchFamily="18" charset="0"/>
                        </a:rPr>
                        <a:t>Relatively lower time complexity (generally polynomial-logarithmic)</a:t>
                      </a:r>
                      <a:endParaRPr lang="en-US" dirty="0">
                        <a:latin typeface="Times New Roman" panose="02020603050405020304" pitchFamily="18" charset="0"/>
                        <a:cs typeface="Times New Roman" panose="02020603050405020304" pitchFamily="18" charset="0"/>
                      </a:endParaRPr>
                    </a:p>
                  </a:txBody>
                  <a:tcPr marL="119486" marR="119486"/>
                </a:tc>
              </a:tr>
            </a:tbl>
          </a:graphicData>
        </a:graphic>
      </p:graphicFrame>
    </p:spTree>
    <p:extLst>
      <p:ext uri="{BB962C8B-B14F-4D97-AF65-F5344CB8AC3E}">
        <p14:creationId xmlns:p14="http://schemas.microsoft.com/office/powerpoint/2010/main" val="146711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Cary-Grove graduates throw up their caps during the Cary-Grove High School commencement ceremony Saturday, May 30, 2014 in Cary.  Sarah Nader- snader@shawmedia.com"/>
          <p:cNvPicPr>
            <a:picLocks noChangeAspect="1" noChangeArrowheads="1"/>
          </p:cNvPicPr>
          <p:nvPr/>
        </p:nvPicPr>
        <p:blipFill rotWithShape="1">
          <a:blip r:embed="rId2">
            <a:extLst>
              <a:ext uri="{28A0092B-C50C-407E-A947-70E740481C1C}">
                <a14:useLocalDpi xmlns:a14="http://schemas.microsoft.com/office/drawing/2010/main" val="0"/>
              </a:ext>
            </a:extLst>
          </a:blip>
          <a:srcRect b="14576"/>
          <a:stretch/>
        </p:blipFill>
        <p:spPr bwMode="auto">
          <a:xfrm>
            <a:off x="-78960" y="0"/>
            <a:ext cx="12270960" cy="691838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191773" y="6081622"/>
            <a:ext cx="9000227" cy="836763"/>
          </a:xfrm>
          <a:solidFill>
            <a:srgbClr val="A8B97F">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r"/>
            <a:r>
              <a:rPr lang="en-US" dirty="0" smtClean="0">
                <a:solidFill>
                  <a:schemeClr val="bg1"/>
                </a:solidFill>
              </a:rPr>
              <a:t>Final Python class for summer camp!</a:t>
            </a:r>
            <a:endParaRPr lang="en-US" dirty="0">
              <a:solidFill>
                <a:schemeClr val="bg1"/>
              </a:solidFill>
            </a:endParaRPr>
          </a:p>
        </p:txBody>
      </p:sp>
    </p:spTree>
    <p:extLst>
      <p:ext uri="{BB962C8B-B14F-4D97-AF65-F5344CB8AC3E}">
        <p14:creationId xmlns:p14="http://schemas.microsoft.com/office/powerpoint/2010/main" val="1975750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 of Variables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variables in a program may not be accessible at other locations in the same program; depends on where you declared the variable.</a:t>
            </a:r>
          </a:p>
          <a:p>
            <a:r>
              <a:rPr lang="en-US" dirty="0" smtClean="0"/>
              <a:t>The scope of a variable determines the portion of the program where you can access a particular identifier.</a:t>
            </a:r>
          </a:p>
          <a:p>
            <a:r>
              <a:rPr lang="en-US" dirty="0" smtClean="0"/>
              <a:t>There are two basic scope of variables in Python:</a:t>
            </a:r>
          </a:p>
          <a:p>
            <a:pPr lvl="1"/>
            <a:r>
              <a:rPr lang="en-US" b="1" dirty="0" smtClean="0"/>
              <a:t>Local Variables:</a:t>
            </a:r>
            <a:r>
              <a:rPr lang="en-US" dirty="0" smtClean="0"/>
              <a:t> The variables which are defined inside a function are called Local Variables. Local Variables can be accessed only inside the body of the function in which they are declared.</a:t>
            </a:r>
          </a:p>
          <a:p>
            <a:pPr lvl="1"/>
            <a:r>
              <a:rPr lang="en-US" b="1" dirty="0" smtClean="0"/>
              <a:t>Global Variables:</a:t>
            </a:r>
            <a:r>
              <a:rPr lang="en-US" dirty="0" smtClean="0"/>
              <a:t> The variables which are defined outside the function are called Global Variables. Global Variables can be accessed throughout the program body by all the functions.</a:t>
            </a:r>
          </a:p>
          <a:p>
            <a:r>
              <a:rPr lang="en-US" dirty="0" smtClean="0"/>
              <a:t>Note: We can also create global variable inside the function by writing “</a:t>
            </a:r>
            <a:r>
              <a:rPr lang="en-US" b="1" dirty="0" smtClean="0"/>
              <a:t>global</a:t>
            </a:r>
            <a:r>
              <a:rPr lang="en-US" dirty="0" smtClean="0"/>
              <a:t>” keyword in front of it. </a:t>
            </a:r>
            <a:endParaRPr lang="en-US" dirty="0"/>
          </a:p>
        </p:txBody>
      </p:sp>
    </p:spTree>
    <p:extLst>
      <p:ext uri="{BB962C8B-B14F-4D97-AF65-F5344CB8AC3E}">
        <p14:creationId xmlns:p14="http://schemas.microsoft.com/office/powerpoint/2010/main" val="1629684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of Global and Local Variables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57223" y="2432547"/>
            <a:ext cx="6526891" cy="3442042"/>
          </a:xfrm>
        </p:spPr>
      </p:pic>
      <p:sp>
        <p:nvSpPr>
          <p:cNvPr id="5" name="TextBox 4"/>
          <p:cNvSpPr txBox="1"/>
          <p:nvPr/>
        </p:nvSpPr>
        <p:spPr>
          <a:xfrm>
            <a:off x="1512325" y="1973065"/>
            <a:ext cx="4953000" cy="369332"/>
          </a:xfrm>
          <a:prstGeom prst="rect">
            <a:avLst/>
          </a:prstGeom>
          <a:noFill/>
        </p:spPr>
        <p:txBody>
          <a:bodyPr wrap="square" rtlCol="0">
            <a:spAutoFit/>
          </a:bodyPr>
          <a:lstStyle/>
          <a:p>
            <a:pPr algn="ctr"/>
            <a:r>
              <a:rPr lang="en-US" dirty="0"/>
              <a:t>Printing total inside and outside the function</a:t>
            </a:r>
          </a:p>
        </p:txBody>
      </p:sp>
      <p:sp>
        <p:nvSpPr>
          <p:cNvPr id="6" name="TextBox 5"/>
          <p:cNvSpPr txBox="1"/>
          <p:nvPr/>
        </p:nvSpPr>
        <p:spPr>
          <a:xfrm>
            <a:off x="7772399" y="1905000"/>
            <a:ext cx="3761117" cy="4247317"/>
          </a:xfrm>
          <a:prstGeom prst="rect">
            <a:avLst/>
          </a:prstGeom>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Tx/>
              <a:buChar char="-"/>
            </a:pPr>
            <a:r>
              <a:rPr lang="en-US" dirty="0" smtClean="0"/>
              <a:t>A </a:t>
            </a:r>
            <a:r>
              <a:rPr lang="en-US" dirty="0"/>
              <a:t>variable named total has been defined and initialized to 0 in line 1. This is global variable which can be accessed anywhere in the program.</a:t>
            </a:r>
          </a:p>
          <a:p>
            <a:pPr marL="285750" indent="-285750" algn="just">
              <a:buFontTx/>
              <a:buChar char="-"/>
            </a:pPr>
            <a:r>
              <a:rPr lang="en-US" dirty="0"/>
              <a:t>Another variable with the same name total has been assigned value of sum of num1 and num2 in line 6. As this is assigned inside the function, this can not be accessed outside the function.</a:t>
            </a:r>
          </a:p>
          <a:p>
            <a:pPr marL="285750" indent="-285750" algn="just">
              <a:buFontTx/>
              <a:buChar char="-"/>
            </a:pPr>
            <a:r>
              <a:rPr lang="en-US" dirty="0"/>
              <a:t>We can see from the output that if we print total inside the function then it is printing sum of two numbers but at outside total variable is still 0.</a:t>
            </a:r>
          </a:p>
        </p:txBody>
      </p:sp>
    </p:spTree>
    <p:extLst>
      <p:ext uri="{BB962C8B-B14F-4D97-AF65-F5344CB8AC3E}">
        <p14:creationId xmlns:p14="http://schemas.microsoft.com/office/powerpoint/2010/main" val="798586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Global and Local Variable</a:t>
            </a:r>
            <a:endParaRPr lang="en-US" dirty="0"/>
          </a:p>
        </p:txBody>
      </p:sp>
      <p:pic>
        <p:nvPicPr>
          <p:cNvPr id="4" name="Content Placeholder 3" descr="Screen Clipping"/>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720005" y="1890594"/>
            <a:ext cx="5447882" cy="4850655"/>
          </a:xfrm>
        </p:spPr>
      </p:pic>
      <p:sp>
        <p:nvSpPr>
          <p:cNvPr id="5" name="TextBox 4"/>
          <p:cNvSpPr txBox="1"/>
          <p:nvPr/>
        </p:nvSpPr>
        <p:spPr>
          <a:xfrm>
            <a:off x="6230668" y="1890594"/>
            <a:ext cx="5564036" cy="4247317"/>
          </a:xfrm>
          <a:prstGeom prst="rect">
            <a:avLst/>
          </a:prstGeom>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Tx/>
              <a:buChar char="-"/>
            </a:pPr>
            <a:r>
              <a:rPr lang="en-US" dirty="0" smtClean="0"/>
              <a:t>A </a:t>
            </a:r>
            <a:r>
              <a:rPr lang="en-US" dirty="0"/>
              <a:t>global variable is initialized in line 1.</a:t>
            </a:r>
          </a:p>
          <a:p>
            <a:pPr marL="285750" indent="-285750" algn="just">
              <a:buFontTx/>
              <a:buChar char="-"/>
            </a:pPr>
            <a:r>
              <a:rPr lang="en-US" dirty="0"/>
              <a:t>This global string is accessible inside the function as seen that line 7 get printed.</a:t>
            </a:r>
          </a:p>
          <a:p>
            <a:pPr marL="285750" indent="-285750" algn="just">
              <a:buFontTx/>
              <a:buChar char="-"/>
            </a:pPr>
            <a:r>
              <a:rPr lang="en-US" dirty="0"/>
              <a:t>A local variable is defined inside the function named </a:t>
            </a:r>
            <a:r>
              <a:rPr lang="en-US" dirty="0" err="1"/>
              <a:t>local_string</a:t>
            </a:r>
            <a:r>
              <a:rPr lang="en-US" dirty="0"/>
              <a:t>.</a:t>
            </a:r>
          </a:p>
          <a:p>
            <a:pPr marL="285750" indent="-285750" algn="just">
              <a:buFontTx/>
              <a:buChar char="-"/>
            </a:pPr>
            <a:r>
              <a:rPr lang="en-US" dirty="0"/>
              <a:t>This variable get printed inside the function in line 9.</a:t>
            </a:r>
          </a:p>
          <a:p>
            <a:pPr marL="285750" indent="-285750" algn="just">
              <a:buFontTx/>
              <a:buChar char="-"/>
            </a:pPr>
            <a:r>
              <a:rPr lang="en-US" dirty="0"/>
              <a:t>In line 14, the global variable has been printed.</a:t>
            </a:r>
          </a:p>
          <a:p>
            <a:pPr marL="285750" indent="-285750" algn="just">
              <a:buFontTx/>
              <a:buChar char="-"/>
            </a:pPr>
            <a:r>
              <a:rPr lang="en-US" dirty="0"/>
              <a:t>But when we tried to print the local variable, defined inside the function, in line 15 which is outside the function, then the interpreter produces an error message saying name ‘</a:t>
            </a:r>
            <a:r>
              <a:rPr lang="en-US" dirty="0" err="1"/>
              <a:t>local_string</a:t>
            </a:r>
            <a:r>
              <a:rPr lang="en-US" dirty="0"/>
              <a:t>’ is not defined.</a:t>
            </a:r>
          </a:p>
          <a:p>
            <a:pPr marL="285750" indent="-285750" algn="just">
              <a:buFontTx/>
              <a:buChar char="-"/>
            </a:pPr>
            <a:r>
              <a:rPr lang="en-US" dirty="0"/>
              <a:t>Hence, we can see that the scope of local variable is just inside the function. </a:t>
            </a:r>
          </a:p>
          <a:p>
            <a:pPr marL="285750" indent="-285750" algn="just">
              <a:buFontTx/>
              <a:buChar char="-"/>
            </a:pPr>
            <a:r>
              <a:rPr lang="en-US" dirty="0"/>
              <a:t>And the scope of Global variable is throughout the function.</a:t>
            </a:r>
          </a:p>
        </p:txBody>
      </p:sp>
    </p:spTree>
    <p:extLst>
      <p:ext uri="{BB962C8B-B14F-4D97-AF65-F5344CB8AC3E}">
        <p14:creationId xmlns:p14="http://schemas.microsoft.com/office/powerpoint/2010/main" val="3885813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images-1.medium.com/max/1500/0*Bq9czVoOSydbQUQ0"/>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17585" y="4785734"/>
            <a:ext cx="2655320" cy="1658198"/>
          </a:xfrm>
        </p:spPr>
        <p:txBody>
          <a:bodyPr/>
          <a:lstStyle/>
          <a:p>
            <a:r>
              <a:rPr lang="en-US" dirty="0" smtClean="0">
                <a:solidFill>
                  <a:schemeClr val="bg1"/>
                </a:solidFill>
              </a:rPr>
              <a:t>Why </a:t>
            </a:r>
            <a:br>
              <a:rPr lang="en-US" dirty="0" smtClean="0">
                <a:solidFill>
                  <a:schemeClr val="bg1"/>
                </a:solidFill>
              </a:rPr>
            </a:br>
            <a:r>
              <a:rPr lang="en-US" dirty="0" smtClean="0">
                <a:solidFill>
                  <a:schemeClr val="bg1"/>
                </a:solidFill>
              </a:rPr>
              <a:t>Python?</a:t>
            </a:r>
            <a:endParaRPr lang="en-US" dirty="0">
              <a:solidFill>
                <a:schemeClr val="bg1"/>
              </a:solidFill>
            </a:endParaRPr>
          </a:p>
        </p:txBody>
      </p:sp>
    </p:spTree>
    <p:extLst>
      <p:ext uri="{BB962C8B-B14F-4D97-AF65-F5344CB8AC3E}">
        <p14:creationId xmlns:p14="http://schemas.microsoft.com/office/powerpoint/2010/main" val="3808730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Gears: Why Python?</a:t>
            </a:r>
            <a:endParaRPr lang="en-US" dirty="0"/>
          </a:p>
        </p:txBody>
      </p:sp>
      <p:sp>
        <p:nvSpPr>
          <p:cNvPr id="3" name="Content Placeholder 2"/>
          <p:cNvSpPr>
            <a:spLocks noGrp="1"/>
          </p:cNvSpPr>
          <p:nvPr>
            <p:ph idx="1"/>
          </p:nvPr>
        </p:nvSpPr>
        <p:spPr/>
        <p:txBody>
          <a:bodyPr/>
          <a:lstStyle/>
          <a:p>
            <a:r>
              <a:rPr lang="en-US" dirty="0" smtClean="0"/>
              <a:t>Now that you’ve spent 6 classes (9 hours!) learning Python – why do we learn it?</a:t>
            </a:r>
          </a:p>
          <a:p>
            <a:r>
              <a:rPr lang="en-US" dirty="0" smtClean="0"/>
              <a:t>Python is high level, interpreted and general-purpose programming language that focuses on code readability.</a:t>
            </a:r>
          </a:p>
          <a:p>
            <a:r>
              <a:rPr lang="en-US" dirty="0" smtClean="0"/>
              <a:t>The syntax of Python helps programmers to do coding in few steps in comparison to other programming languages like Java/C++.</a:t>
            </a:r>
          </a:p>
          <a:p>
            <a:r>
              <a:rPr lang="en-US" dirty="0" smtClean="0"/>
              <a:t>Python is widely used in </a:t>
            </a:r>
            <a:r>
              <a:rPr lang="en-US" dirty="0" smtClean="0"/>
              <a:t>large and small organizations </a:t>
            </a:r>
            <a:r>
              <a:rPr lang="en-US" dirty="0" smtClean="0"/>
              <a:t>because of its </a:t>
            </a:r>
            <a:r>
              <a:rPr lang="en-US" dirty="0" smtClean="0"/>
              <a:t>versatility, conciseness and </a:t>
            </a:r>
            <a:r>
              <a:rPr lang="en-US" dirty="0" smtClean="0"/>
              <a:t>support for multiple programming </a:t>
            </a:r>
            <a:r>
              <a:rPr lang="en-US" dirty="0" smtClean="0"/>
              <a:t>paradigms.</a:t>
            </a:r>
          </a:p>
          <a:p>
            <a:r>
              <a:rPr lang="en-US" dirty="0" smtClean="0"/>
              <a:t>It has many </a:t>
            </a:r>
            <a:r>
              <a:rPr lang="en-US" dirty="0" smtClean="0"/>
              <a:t>characteristic </a:t>
            </a:r>
            <a:r>
              <a:rPr lang="en-US" dirty="0" smtClean="0"/>
              <a:t>features like </a:t>
            </a:r>
            <a:r>
              <a:rPr lang="en-US" dirty="0" smtClean="0"/>
              <a:t>being interactive</a:t>
            </a:r>
            <a:r>
              <a:rPr lang="en-US" dirty="0" smtClean="0"/>
              <a:t>, interpreted, Modular, Dynamic, object-oriented, Portable, High level, extensible in C &amp; C++.</a:t>
            </a:r>
          </a:p>
          <a:p>
            <a:endParaRPr lang="en-US" dirty="0" smtClean="0"/>
          </a:p>
        </p:txBody>
      </p:sp>
    </p:spTree>
    <p:extLst>
      <p:ext uri="{BB962C8B-B14F-4D97-AF65-F5344CB8AC3E}">
        <p14:creationId xmlns:p14="http://schemas.microsoft.com/office/powerpoint/2010/main" val="1662965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 of Python</a:t>
            </a:r>
            <a:endParaRPr lang="en-US" dirty="0"/>
          </a:p>
        </p:txBody>
      </p:sp>
      <p:sp>
        <p:nvSpPr>
          <p:cNvPr id="3" name="Content Placeholder 2"/>
          <p:cNvSpPr>
            <a:spLocks noGrp="1"/>
          </p:cNvSpPr>
          <p:nvPr>
            <p:ph idx="1"/>
          </p:nvPr>
        </p:nvSpPr>
        <p:spPr/>
        <p:txBody>
          <a:bodyPr/>
          <a:lstStyle/>
          <a:p>
            <a:r>
              <a:rPr lang="en-US" dirty="0" smtClean="0"/>
              <a:t>Python has extensive application in software development companies such as Gaming, web frameworks, language development, graphic design applications, etc.</a:t>
            </a:r>
          </a:p>
          <a:p>
            <a:r>
              <a:rPr lang="en-US" dirty="0" smtClean="0"/>
              <a:t>Python provides extensive support for Libraries like string operations, internet, web service tools, operating system interfaces, etc. which limit the length of the code.</a:t>
            </a:r>
          </a:p>
          <a:p>
            <a:r>
              <a:rPr lang="en-US" dirty="0" smtClean="0"/>
              <a:t>With </a:t>
            </a:r>
            <a:r>
              <a:rPr lang="en-US" dirty="0" smtClean="0"/>
              <a:t>its strong process integration features, unit testing frameworks and enhanced control capabilities contribute towards increased speed </a:t>
            </a:r>
            <a:r>
              <a:rPr lang="en-US" dirty="0" smtClean="0"/>
              <a:t>and </a:t>
            </a:r>
            <a:r>
              <a:rPr lang="en-US" dirty="0" smtClean="0"/>
              <a:t>productivity </a:t>
            </a:r>
            <a:r>
              <a:rPr lang="en-US" dirty="0" smtClean="0"/>
              <a:t>while building applications</a:t>
            </a:r>
            <a:r>
              <a:rPr lang="en-US" dirty="0" smtClean="0"/>
              <a:t>.</a:t>
            </a:r>
            <a:endParaRPr lang="en-US" dirty="0"/>
          </a:p>
        </p:txBody>
      </p:sp>
    </p:spTree>
    <p:extLst>
      <p:ext uri="{BB962C8B-B14F-4D97-AF65-F5344CB8AC3E}">
        <p14:creationId xmlns:p14="http://schemas.microsoft.com/office/powerpoint/2010/main" val="3179454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smtClean="0"/>
              <a:t>in Data Science and AI</a:t>
            </a:r>
            <a:endParaRPr lang="en-US" dirty="0"/>
          </a:p>
        </p:txBody>
      </p:sp>
      <p:sp>
        <p:nvSpPr>
          <p:cNvPr id="3" name="Content Placeholder 2"/>
          <p:cNvSpPr>
            <a:spLocks noGrp="1"/>
          </p:cNvSpPr>
          <p:nvPr>
            <p:ph idx="1"/>
          </p:nvPr>
        </p:nvSpPr>
        <p:spPr/>
        <p:txBody>
          <a:bodyPr/>
          <a:lstStyle/>
          <a:p>
            <a:r>
              <a:rPr lang="en-US" dirty="0" smtClean="0"/>
              <a:t>Python provides </a:t>
            </a:r>
            <a:r>
              <a:rPr lang="en-US" dirty="0" smtClean="0"/>
              <a:t>powerful frameworks </a:t>
            </a:r>
            <a:r>
              <a:rPr lang="en-US" dirty="0" smtClean="0"/>
              <a:t>for Machine Learning Algorithms, data analysis and Exploration along with flexibility in Coding which makes the programmer comfortable at coding.</a:t>
            </a:r>
          </a:p>
          <a:p>
            <a:r>
              <a:rPr lang="en-US" dirty="0" smtClean="0"/>
              <a:t>There are many Machine Learning frameworks like </a:t>
            </a:r>
            <a:r>
              <a:rPr lang="en-US" i="1" dirty="0" err="1" smtClean="0"/>
              <a:t>scikit</a:t>
            </a:r>
            <a:r>
              <a:rPr lang="en-US" i="1" dirty="0" smtClean="0"/>
              <a:t>-learn, </a:t>
            </a:r>
            <a:r>
              <a:rPr lang="en-US" i="1" dirty="0" err="1" smtClean="0"/>
              <a:t>tensorflow</a:t>
            </a:r>
            <a:r>
              <a:rPr lang="en-US" i="1" dirty="0" smtClean="0"/>
              <a:t>, </a:t>
            </a:r>
            <a:r>
              <a:rPr lang="en-US" i="1" dirty="0" err="1" smtClean="0"/>
              <a:t>pytorch</a:t>
            </a:r>
            <a:r>
              <a:rPr lang="en-US" i="1" dirty="0" smtClean="0"/>
              <a:t>, </a:t>
            </a:r>
            <a:r>
              <a:rPr lang="en-US" i="1" dirty="0" err="1" smtClean="0"/>
              <a:t>keras</a:t>
            </a:r>
            <a:r>
              <a:rPr lang="en-US" i="1" dirty="0" smtClean="0"/>
              <a:t>, </a:t>
            </a:r>
            <a:r>
              <a:rPr lang="en-US" i="1" dirty="0" err="1" smtClean="0"/>
              <a:t>nlp</a:t>
            </a:r>
            <a:r>
              <a:rPr lang="en-US" dirty="0" smtClean="0"/>
              <a:t>, </a:t>
            </a:r>
            <a:r>
              <a:rPr lang="en-US" dirty="0" err="1" smtClean="0"/>
              <a:t>etc</a:t>
            </a:r>
            <a:r>
              <a:rPr lang="en-US" dirty="0" smtClean="0"/>
              <a:t> which can provide almost every algorithm. We just need to call then in our code.</a:t>
            </a:r>
          </a:p>
          <a:p>
            <a:r>
              <a:rPr lang="en-US" dirty="0" smtClean="0"/>
              <a:t>There are many Data analysis and visualization frameworks like </a:t>
            </a:r>
            <a:r>
              <a:rPr lang="en-US" i="1" dirty="0" err="1" smtClean="0"/>
              <a:t>numpy</a:t>
            </a:r>
            <a:r>
              <a:rPr lang="en-US" i="1" dirty="0" smtClean="0"/>
              <a:t>, pandas, </a:t>
            </a:r>
            <a:r>
              <a:rPr lang="en-US" i="1" dirty="0" err="1" smtClean="0"/>
              <a:t>matplotlib</a:t>
            </a:r>
            <a:r>
              <a:rPr lang="en-US" i="1" dirty="0" smtClean="0"/>
              <a:t>, </a:t>
            </a:r>
            <a:r>
              <a:rPr lang="en-US" i="1" dirty="0" err="1" smtClean="0"/>
              <a:t>seaborn</a:t>
            </a:r>
            <a:r>
              <a:rPr lang="en-US" i="1" dirty="0" smtClean="0"/>
              <a:t>, </a:t>
            </a:r>
            <a:r>
              <a:rPr lang="en-US" i="1" dirty="0" err="1" smtClean="0"/>
              <a:t>plotly</a:t>
            </a:r>
            <a:r>
              <a:rPr lang="en-US" dirty="0" smtClean="0"/>
              <a:t>, etc. which helps to make interactive graphs.</a:t>
            </a:r>
          </a:p>
          <a:p>
            <a:r>
              <a:rPr lang="en-US" dirty="0" smtClean="0"/>
              <a:t>IMHO: easy to learn and write!</a:t>
            </a:r>
            <a:endParaRPr lang="en-US" dirty="0"/>
          </a:p>
        </p:txBody>
      </p:sp>
    </p:spTree>
    <p:extLst>
      <p:ext uri="{BB962C8B-B14F-4D97-AF65-F5344CB8AC3E}">
        <p14:creationId xmlns:p14="http://schemas.microsoft.com/office/powerpoint/2010/main" val="365909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2100" y="475488"/>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Python</a:t>
            </a:r>
          </a:p>
        </p:txBody>
      </p:sp>
      <p:sp>
        <p:nvSpPr>
          <p:cNvPr id="3" name="Rectangle 2"/>
          <p:cNvSpPr/>
          <p:nvPr/>
        </p:nvSpPr>
        <p:spPr>
          <a:xfrm>
            <a:off x="1752600" y="1828800"/>
            <a:ext cx="1981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Web Development</a:t>
            </a:r>
          </a:p>
        </p:txBody>
      </p:sp>
      <p:sp>
        <p:nvSpPr>
          <p:cNvPr id="4" name="Rectangle 3"/>
          <p:cNvSpPr/>
          <p:nvPr/>
        </p:nvSpPr>
        <p:spPr>
          <a:xfrm>
            <a:off x="4038600" y="1828800"/>
            <a:ext cx="1905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Data Science</a:t>
            </a:r>
          </a:p>
        </p:txBody>
      </p:sp>
      <p:sp>
        <p:nvSpPr>
          <p:cNvPr id="5" name="Rectangle 4"/>
          <p:cNvSpPr/>
          <p:nvPr/>
        </p:nvSpPr>
        <p:spPr>
          <a:xfrm>
            <a:off x="6251448" y="1828800"/>
            <a:ext cx="1905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Data Analytics</a:t>
            </a:r>
          </a:p>
        </p:txBody>
      </p:sp>
      <p:sp>
        <p:nvSpPr>
          <p:cNvPr id="6" name="Rectangle 5"/>
          <p:cNvSpPr/>
          <p:nvPr/>
        </p:nvSpPr>
        <p:spPr>
          <a:xfrm>
            <a:off x="8534400" y="1828800"/>
            <a:ext cx="1905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Artificial Intelligence</a:t>
            </a:r>
          </a:p>
        </p:txBody>
      </p:sp>
      <p:cxnSp>
        <p:nvCxnSpPr>
          <p:cNvPr id="8" name="Straight Connector 7"/>
          <p:cNvCxnSpPr/>
          <p:nvPr/>
        </p:nvCxnSpPr>
        <p:spPr>
          <a:xfrm>
            <a:off x="2743200" y="1371600"/>
            <a:ext cx="67437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a:stCxn id="2" idx="2"/>
          </p:cNvCxnSpPr>
          <p:nvPr/>
        </p:nvCxnSpPr>
        <p:spPr>
          <a:xfrm>
            <a:off x="6134100" y="1008888"/>
            <a:ext cx="0" cy="3627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endCxn id="3" idx="0"/>
          </p:cNvCxnSpPr>
          <p:nvPr/>
        </p:nvCxnSpPr>
        <p:spPr>
          <a:xfrm>
            <a:off x="2743200" y="1371600"/>
            <a:ext cx="0" cy="457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a:endCxn id="4" idx="0"/>
          </p:cNvCxnSpPr>
          <p:nvPr/>
        </p:nvCxnSpPr>
        <p:spPr>
          <a:xfrm>
            <a:off x="4991100" y="1371600"/>
            <a:ext cx="0" cy="457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Straight Arrow Connector 17"/>
          <p:cNvCxnSpPr>
            <a:endCxn id="5" idx="0"/>
          </p:cNvCxnSpPr>
          <p:nvPr/>
        </p:nvCxnSpPr>
        <p:spPr>
          <a:xfrm>
            <a:off x="7203948" y="1371600"/>
            <a:ext cx="0" cy="457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a:endCxn id="6" idx="0"/>
          </p:cNvCxnSpPr>
          <p:nvPr/>
        </p:nvCxnSpPr>
        <p:spPr>
          <a:xfrm>
            <a:off x="9486900" y="1371600"/>
            <a:ext cx="0" cy="457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1" name="Rectangle 20"/>
          <p:cNvSpPr/>
          <p:nvPr/>
        </p:nvSpPr>
        <p:spPr>
          <a:xfrm>
            <a:off x="1714500" y="3352800"/>
            <a:ext cx="2057400" cy="2667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Frameworks:</a:t>
            </a:r>
          </a:p>
          <a:p>
            <a:r>
              <a:rPr lang="en-US" b="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Django</a:t>
            </a:r>
          </a:p>
          <a:p>
            <a:pPr marL="285750" indent="-285750">
              <a:buFontTx/>
              <a:buChar char="-"/>
            </a:pPr>
            <a:r>
              <a:rPr lang="en-US" i="1" dirty="0">
                <a:latin typeface="Times New Roman" panose="02020603050405020304" pitchFamily="18" charset="0"/>
                <a:cs typeface="Times New Roman" panose="02020603050405020304" pitchFamily="18" charset="0"/>
              </a:rPr>
              <a:t>Flask</a:t>
            </a:r>
          </a:p>
          <a:p>
            <a:pPr marL="285750" indent="-285750">
              <a:buFontTx/>
              <a:buChar char="-"/>
            </a:pPr>
            <a:r>
              <a:rPr lang="en-US" i="1" dirty="0" err="1">
                <a:latin typeface="Times New Roman" panose="02020603050405020304" pitchFamily="18" charset="0"/>
                <a:cs typeface="Times New Roman" panose="02020603050405020304" pitchFamily="18" charset="0"/>
              </a:rPr>
              <a:t>TurboGears</a:t>
            </a:r>
            <a:endParaRPr lang="en-US" i="1" dirty="0">
              <a:latin typeface="Times New Roman" panose="02020603050405020304" pitchFamily="18" charset="0"/>
              <a:cs typeface="Times New Roman" panose="02020603050405020304" pitchFamily="18" charset="0"/>
            </a:endParaRPr>
          </a:p>
          <a:p>
            <a:pPr marL="285750" indent="-285750">
              <a:buFontTx/>
              <a:buChar char="-"/>
            </a:pPr>
            <a:r>
              <a:rPr lang="en-US" i="1" dirty="0">
                <a:latin typeface="Times New Roman" panose="02020603050405020304" pitchFamily="18" charset="0"/>
                <a:cs typeface="Times New Roman" panose="02020603050405020304" pitchFamily="18" charset="0"/>
              </a:rPr>
              <a:t>Web2py</a:t>
            </a:r>
          </a:p>
          <a:p>
            <a:pPr marL="285750" indent="-285750">
              <a:buFontTx/>
              <a:buChar char="-"/>
            </a:pPr>
            <a:r>
              <a:rPr lang="en-US" i="1" dirty="0">
                <a:latin typeface="Times New Roman" panose="02020603050405020304" pitchFamily="18" charset="0"/>
                <a:cs typeface="Times New Roman" panose="02020603050405020304" pitchFamily="18" charset="0"/>
              </a:rPr>
              <a:t>Pyramid</a:t>
            </a:r>
          </a:p>
          <a:p>
            <a:pPr marL="285750" indent="-285750">
              <a:buFontTx/>
              <a:buChar char="-"/>
            </a:pPr>
            <a:r>
              <a:rPr lang="en-US" i="1" dirty="0">
                <a:latin typeface="Times New Roman" panose="02020603050405020304" pitchFamily="18" charset="0"/>
                <a:cs typeface="Times New Roman" panose="02020603050405020304" pitchFamily="18" charset="0"/>
              </a:rPr>
              <a:t>Bottle</a:t>
            </a:r>
          </a:p>
          <a:p>
            <a:pPr marL="285750" indent="-285750">
              <a:buFontTx/>
              <a:buChar char="-"/>
            </a:pPr>
            <a:r>
              <a:rPr lang="en-US" i="1" dirty="0">
                <a:latin typeface="Times New Roman" panose="02020603050405020304" pitchFamily="18" charset="0"/>
                <a:cs typeface="Times New Roman" panose="02020603050405020304" pitchFamily="18" charset="0"/>
              </a:rPr>
              <a:t>Flask</a:t>
            </a:r>
          </a:p>
          <a:p>
            <a:pPr marL="285750" indent="-285750">
              <a:buFontTx/>
              <a:buChar char="-"/>
            </a:pPr>
            <a:r>
              <a:rPr lang="en-US" i="1" dirty="0" err="1">
                <a:latin typeface="Times New Roman" panose="02020603050405020304" pitchFamily="18" charset="0"/>
                <a:cs typeface="Times New Roman" panose="02020603050405020304" pitchFamily="18" charset="0"/>
              </a:rPr>
              <a:t>CherryPy</a:t>
            </a:r>
            <a:endParaRPr lang="en-US" i="1" dirty="0">
              <a:latin typeface="Times New Roman" panose="02020603050405020304" pitchFamily="18" charset="0"/>
              <a:cs typeface="Times New Roman" panose="02020603050405020304" pitchFamily="18" charset="0"/>
            </a:endParaRPr>
          </a:p>
        </p:txBody>
      </p:sp>
      <p:sp>
        <p:nvSpPr>
          <p:cNvPr id="22" name="Rectangle 21"/>
          <p:cNvSpPr/>
          <p:nvPr/>
        </p:nvSpPr>
        <p:spPr>
          <a:xfrm>
            <a:off x="6251448" y="3352800"/>
            <a:ext cx="2359152"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Frameworks:</a:t>
            </a:r>
          </a:p>
          <a:p>
            <a:pPr marL="285750" indent="-285750">
              <a:buFontTx/>
              <a:buChar char="-"/>
            </a:pPr>
            <a:r>
              <a:rPr lang="en-US" i="1" dirty="0" err="1">
                <a:latin typeface="Times New Roman" panose="02020603050405020304" pitchFamily="18" charset="0"/>
                <a:cs typeface="Times New Roman" panose="02020603050405020304" pitchFamily="18" charset="0"/>
              </a:rPr>
              <a:t>Numpy</a:t>
            </a:r>
            <a:endParaRPr lang="en-US" i="1" dirty="0">
              <a:latin typeface="Times New Roman" panose="02020603050405020304" pitchFamily="18" charset="0"/>
              <a:cs typeface="Times New Roman" panose="02020603050405020304" pitchFamily="18" charset="0"/>
            </a:endParaRPr>
          </a:p>
          <a:p>
            <a:pPr marL="285750" indent="-285750">
              <a:buFontTx/>
              <a:buChar char="-"/>
            </a:pPr>
            <a:r>
              <a:rPr lang="en-US" i="1" dirty="0">
                <a:latin typeface="Times New Roman" panose="02020603050405020304" pitchFamily="18" charset="0"/>
                <a:cs typeface="Times New Roman" panose="02020603050405020304" pitchFamily="18" charset="0"/>
              </a:rPr>
              <a:t>Pattern</a:t>
            </a:r>
          </a:p>
          <a:p>
            <a:pPr marL="285750" indent="-285750">
              <a:buFontTx/>
              <a:buChar char="-"/>
            </a:pPr>
            <a:r>
              <a:rPr lang="en-US" i="1" dirty="0" err="1">
                <a:latin typeface="Times New Roman" panose="02020603050405020304" pitchFamily="18" charset="0"/>
                <a:cs typeface="Times New Roman" panose="02020603050405020304" pitchFamily="18" charset="0"/>
              </a:rPr>
              <a:t>Scikit</a:t>
            </a:r>
            <a:r>
              <a:rPr lang="en-US" i="1" dirty="0">
                <a:latin typeface="Times New Roman" panose="02020603050405020304" pitchFamily="18" charset="0"/>
                <a:cs typeface="Times New Roman" panose="02020603050405020304" pitchFamily="18" charset="0"/>
              </a:rPr>
              <a:t>-learn</a:t>
            </a:r>
          </a:p>
          <a:p>
            <a:pPr marL="285750" indent="-285750">
              <a:buFontTx/>
              <a:buChar char="-"/>
            </a:pPr>
            <a:r>
              <a:rPr lang="en-US" i="1" dirty="0" err="1">
                <a:latin typeface="Times New Roman" panose="02020603050405020304" pitchFamily="18" charset="0"/>
                <a:cs typeface="Times New Roman" panose="02020603050405020304" pitchFamily="18" charset="0"/>
              </a:rPr>
              <a:t>Keras</a:t>
            </a:r>
            <a:endParaRPr lang="en-US" i="1" dirty="0">
              <a:latin typeface="Times New Roman" panose="02020603050405020304" pitchFamily="18" charset="0"/>
              <a:cs typeface="Times New Roman" panose="02020603050405020304" pitchFamily="18" charset="0"/>
            </a:endParaRPr>
          </a:p>
          <a:p>
            <a:pPr marL="285750" indent="-285750">
              <a:buFontTx/>
              <a:buChar char="-"/>
            </a:pPr>
            <a:r>
              <a:rPr lang="en-US" i="1" dirty="0">
                <a:latin typeface="Times New Roman" panose="02020603050405020304" pitchFamily="18" charset="0"/>
                <a:cs typeface="Times New Roman" panose="02020603050405020304" pitchFamily="18" charset="0"/>
              </a:rPr>
              <a:t>Shogun</a:t>
            </a:r>
          </a:p>
          <a:p>
            <a:pPr marL="285750" indent="-285750">
              <a:buFontTx/>
              <a:buChar char="-"/>
            </a:pPr>
            <a:r>
              <a:rPr lang="en-US" i="1" dirty="0" err="1">
                <a:latin typeface="Times New Roman" panose="02020603050405020304" pitchFamily="18" charset="0"/>
                <a:cs typeface="Times New Roman" panose="02020603050405020304" pitchFamily="18" charset="0"/>
              </a:rPr>
              <a:t>Cython</a:t>
            </a:r>
            <a:endParaRPr lang="en-US" i="1" dirty="0">
              <a:latin typeface="Times New Roman" panose="02020603050405020304" pitchFamily="18" charset="0"/>
              <a:cs typeface="Times New Roman" panose="02020603050405020304" pitchFamily="18" charset="0"/>
            </a:endParaRPr>
          </a:p>
          <a:p>
            <a:pPr marL="285750" indent="-285750">
              <a:buFontTx/>
              <a:buChar char="-"/>
            </a:pPr>
            <a:r>
              <a:rPr lang="en-US" i="1" dirty="0" err="1">
                <a:latin typeface="Times New Roman" panose="02020603050405020304" pitchFamily="18" charset="0"/>
                <a:cs typeface="Times New Roman" panose="02020603050405020304" pitchFamily="18" charset="0"/>
              </a:rPr>
              <a:t>Scipy</a:t>
            </a:r>
            <a:endParaRPr lang="en-US" i="1" dirty="0">
              <a:latin typeface="Times New Roman" panose="02020603050405020304" pitchFamily="18" charset="0"/>
              <a:cs typeface="Times New Roman" panose="02020603050405020304" pitchFamily="18" charset="0"/>
            </a:endParaRPr>
          </a:p>
          <a:p>
            <a:pPr marL="285750" indent="-285750">
              <a:buFontTx/>
              <a:buChar char="-"/>
            </a:pPr>
            <a:r>
              <a:rPr lang="en-US" i="1" dirty="0" err="1">
                <a:latin typeface="Times New Roman" panose="02020603050405020304" pitchFamily="18" charset="0"/>
                <a:cs typeface="Times New Roman" panose="02020603050405020304" pitchFamily="18" charset="0"/>
              </a:rPr>
              <a:t>Dask</a:t>
            </a:r>
            <a:endParaRPr lang="en-US" i="1" dirty="0">
              <a:latin typeface="Times New Roman" panose="02020603050405020304" pitchFamily="18" charset="0"/>
              <a:cs typeface="Times New Roman" panose="02020603050405020304" pitchFamily="18" charset="0"/>
            </a:endParaRPr>
          </a:p>
          <a:p>
            <a:pPr marL="285750" indent="-285750">
              <a:buFontTx/>
              <a:buChar char="-"/>
            </a:pPr>
            <a:r>
              <a:rPr lang="en-US" i="1" dirty="0" err="1">
                <a:latin typeface="Times New Roman" panose="02020603050405020304" pitchFamily="18" charset="0"/>
                <a:cs typeface="Times New Roman" panose="02020603050405020304" pitchFamily="18" charset="0"/>
              </a:rPr>
              <a:t>Tensorflow</a:t>
            </a:r>
            <a:endParaRPr lang="en-US" i="1" dirty="0">
              <a:latin typeface="Times New Roman" panose="02020603050405020304" pitchFamily="18" charset="0"/>
              <a:cs typeface="Times New Roman" panose="02020603050405020304" pitchFamily="18" charset="0"/>
            </a:endParaRPr>
          </a:p>
          <a:p>
            <a:pPr marL="285750" indent="-285750">
              <a:buFontTx/>
              <a:buChar char="-"/>
            </a:pPr>
            <a:r>
              <a:rPr lang="en-US" i="1" dirty="0" err="1">
                <a:latin typeface="Times New Roman" panose="02020603050405020304" pitchFamily="18" charset="0"/>
                <a:cs typeface="Times New Roman" panose="02020603050405020304" pitchFamily="18" charset="0"/>
              </a:rPr>
              <a:t>pytorch</a:t>
            </a:r>
            <a:endParaRPr lang="en-US" i="1" dirty="0">
              <a:latin typeface="Times New Roman" panose="02020603050405020304" pitchFamily="18" charset="0"/>
              <a:cs typeface="Times New Roman" panose="02020603050405020304" pitchFamily="18" charset="0"/>
            </a:endParaRPr>
          </a:p>
        </p:txBody>
      </p:sp>
      <p:cxnSp>
        <p:nvCxnSpPr>
          <p:cNvPr id="24" name="Straight Arrow Connector 23"/>
          <p:cNvCxnSpPr>
            <a:stCxn id="3" idx="2"/>
            <a:endCxn id="21" idx="0"/>
          </p:cNvCxnSpPr>
          <p:nvPr/>
        </p:nvCxnSpPr>
        <p:spPr>
          <a:xfrm>
            <a:off x="2743200" y="2514600"/>
            <a:ext cx="0" cy="838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p:nvPr/>
        </p:nvCxnSpPr>
        <p:spPr>
          <a:xfrm>
            <a:off x="4991100" y="3048000"/>
            <a:ext cx="44958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Arrow Connector 34"/>
          <p:cNvCxnSpPr/>
          <p:nvPr/>
        </p:nvCxnSpPr>
        <p:spPr>
          <a:xfrm>
            <a:off x="7203948" y="3048000"/>
            <a:ext cx="0" cy="304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4" idx="2"/>
          </p:cNvCxnSpPr>
          <p:nvPr/>
        </p:nvCxnSpPr>
        <p:spPr>
          <a:xfrm>
            <a:off x="4991100" y="2514600"/>
            <a:ext cx="0" cy="533400"/>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5" idx="2"/>
          </p:cNvCxnSpPr>
          <p:nvPr/>
        </p:nvCxnSpPr>
        <p:spPr>
          <a:xfrm>
            <a:off x="7203948" y="2514600"/>
            <a:ext cx="0" cy="533400"/>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Straight Connector 40"/>
          <p:cNvCxnSpPr>
            <a:stCxn id="6" idx="2"/>
          </p:cNvCxnSpPr>
          <p:nvPr/>
        </p:nvCxnSpPr>
        <p:spPr>
          <a:xfrm>
            <a:off x="9486900" y="2514600"/>
            <a:ext cx="0" cy="53340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266113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54814"/>
          </a:xfrm>
        </p:spPr>
        <p:txBody>
          <a:bodyPr/>
          <a:lstStyle/>
          <a:p>
            <a:r>
              <a:rPr lang="en-US" dirty="0" smtClean="0"/>
              <a:t>Advanced Programming: mask an image</a:t>
            </a:r>
            <a:endParaRPr lang="en-US" dirty="0"/>
          </a:p>
        </p:txBody>
      </p:sp>
      <p:sp>
        <p:nvSpPr>
          <p:cNvPr id="3" name="TextBox 2"/>
          <p:cNvSpPr txBox="1"/>
          <p:nvPr/>
        </p:nvSpPr>
        <p:spPr>
          <a:xfrm>
            <a:off x="839638" y="1354347"/>
            <a:ext cx="3429000" cy="381000"/>
          </a:xfrm>
          <a:prstGeom prst="rect">
            <a:avLst/>
          </a:prstGeom>
          <a:noFill/>
        </p:spPr>
        <p:txBody>
          <a:bodyPr wrap="square" rtlCol="0">
            <a:spAutoFit/>
          </a:bodyPr>
          <a:lstStyle/>
          <a:p>
            <a:r>
              <a:rPr lang="en-US" b="1" u="sng" dirty="0">
                <a:solidFill>
                  <a:srgbClr val="FF0000"/>
                </a:solidFill>
                <a:latin typeface="Times New Roman" panose="02020603050405020304" pitchFamily="18" charset="0"/>
                <a:cs typeface="Times New Roman" panose="02020603050405020304" pitchFamily="18" charset="0"/>
              </a:rPr>
              <a:t>1) Program to mask an image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638" y="1951635"/>
            <a:ext cx="4724400" cy="3898512"/>
          </a:xfrm>
          <a:prstGeom prst="rect">
            <a:avLst/>
          </a:prstGeom>
          <a:ln w="28575">
            <a:solidFill>
              <a:schemeClr val="accent6">
                <a:lumMod val="75000"/>
              </a:schemeClr>
            </a:solidFill>
          </a:ln>
        </p:spPr>
      </p:pic>
      <p:sp>
        <p:nvSpPr>
          <p:cNvPr id="5" name="TextBox 4"/>
          <p:cNvSpPr txBox="1"/>
          <p:nvPr/>
        </p:nvSpPr>
        <p:spPr>
          <a:xfrm>
            <a:off x="5874589" y="1638300"/>
            <a:ext cx="5814203" cy="3139321"/>
          </a:xfrm>
          <a:prstGeom prst="rect">
            <a:avLst/>
          </a:prstGeom>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Tx/>
              <a:buChar char="-"/>
            </a:pPr>
            <a:r>
              <a:rPr lang="en-US" dirty="0" smtClean="0"/>
              <a:t>We </a:t>
            </a:r>
            <a:r>
              <a:rPr lang="en-US" dirty="0"/>
              <a:t>needs to import some libraries in order for this code to run like </a:t>
            </a:r>
            <a:r>
              <a:rPr lang="en-US" dirty="0" err="1"/>
              <a:t>matplotlib</a:t>
            </a:r>
            <a:r>
              <a:rPr lang="en-US" dirty="0"/>
              <a:t>, </a:t>
            </a:r>
            <a:r>
              <a:rPr lang="en-US" dirty="0" err="1"/>
              <a:t>skimage</a:t>
            </a:r>
            <a:r>
              <a:rPr lang="en-US" dirty="0"/>
              <a:t>.</a:t>
            </a:r>
          </a:p>
          <a:p>
            <a:pPr marL="285750" indent="-285750">
              <a:buFontTx/>
              <a:buChar char="-"/>
            </a:pPr>
            <a:r>
              <a:rPr lang="en-US" dirty="0"/>
              <a:t>Line 2 loads the image of camera from </a:t>
            </a:r>
            <a:r>
              <a:rPr lang="en-US" dirty="0" err="1"/>
              <a:t>skimage.data</a:t>
            </a:r>
            <a:r>
              <a:rPr lang="en-US" dirty="0"/>
              <a:t>.</a:t>
            </a:r>
          </a:p>
          <a:p>
            <a:pPr marL="285750" indent="-285750">
              <a:buFontTx/>
              <a:buChar char="-"/>
            </a:pPr>
            <a:r>
              <a:rPr lang="en-US" dirty="0"/>
              <a:t>Line 5 creates figure.</a:t>
            </a:r>
          </a:p>
          <a:p>
            <a:pPr marL="285750" indent="-285750">
              <a:buFontTx/>
              <a:buChar char="-"/>
            </a:pPr>
            <a:r>
              <a:rPr lang="en-US" dirty="0"/>
              <a:t>Line 7 creates a subplot in the figure and line 8 shows that image.</a:t>
            </a:r>
          </a:p>
          <a:p>
            <a:pPr marL="285750" indent="-285750">
              <a:buFontTx/>
              <a:buChar char="-"/>
            </a:pPr>
            <a:r>
              <a:rPr lang="en-US" dirty="0"/>
              <a:t>Line 12 creates mask that is if value of pixels in image is less than 87 then it will be 1 else 0.</a:t>
            </a:r>
          </a:p>
          <a:p>
            <a:pPr marL="285750" indent="-285750">
              <a:buFontTx/>
              <a:buChar char="-"/>
            </a:pPr>
            <a:r>
              <a:rPr lang="en-US" dirty="0"/>
              <a:t>0 is black color while 255 is white color.</a:t>
            </a:r>
          </a:p>
          <a:p>
            <a:pPr marL="285750" indent="-285750">
              <a:buFontTx/>
              <a:buChar char="-"/>
            </a:pPr>
            <a:r>
              <a:rPr lang="en-US" dirty="0"/>
              <a:t>In line 13, we will make all the 1 values to 255.</a:t>
            </a:r>
          </a:p>
          <a:p>
            <a:pPr marL="285750" indent="-285750">
              <a:buFontTx/>
              <a:buChar char="-"/>
            </a:pPr>
            <a:r>
              <a:rPr lang="en-US" dirty="0"/>
              <a:t>Line 15 and 16 plots this image in the second subplot.</a:t>
            </a:r>
          </a:p>
        </p:txBody>
      </p:sp>
    </p:spTree>
    <p:extLst>
      <p:ext uri="{BB962C8B-B14F-4D97-AF65-F5344CB8AC3E}">
        <p14:creationId xmlns:p14="http://schemas.microsoft.com/office/powerpoint/2010/main" val="4020695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533401"/>
            <a:ext cx="175260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Output</a:t>
            </a:r>
          </a:p>
        </p:txBody>
      </p:sp>
      <p:pic>
        <p:nvPicPr>
          <p:cNvPr id="4" name="Picture 3" descr="Screen Clippi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2952" y="1295400"/>
            <a:ext cx="7165848" cy="3962400"/>
          </a:xfrm>
          <a:prstGeom prst="rect">
            <a:avLst/>
          </a:prstGeom>
        </p:spPr>
      </p:pic>
      <p:sp>
        <p:nvSpPr>
          <p:cNvPr id="5" name="TextBox 4"/>
          <p:cNvSpPr txBox="1"/>
          <p:nvPr/>
        </p:nvSpPr>
        <p:spPr>
          <a:xfrm>
            <a:off x="2438400" y="5732026"/>
            <a:ext cx="8001000"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We can see that the original image has been converted into black and white image.</a:t>
            </a:r>
          </a:p>
        </p:txBody>
      </p:sp>
    </p:spTree>
    <p:extLst>
      <p:ext uri="{BB962C8B-B14F-4D97-AF65-F5344CB8AC3E}">
        <p14:creationId xmlns:p14="http://schemas.microsoft.com/office/powerpoint/2010/main" val="1702900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today’s class</a:t>
            </a:r>
            <a:endParaRPr lang="en-US" dirty="0"/>
          </a:p>
        </p:txBody>
      </p:sp>
      <p:sp>
        <p:nvSpPr>
          <p:cNvPr id="3" name="Content Placeholder 2"/>
          <p:cNvSpPr>
            <a:spLocks noGrp="1"/>
          </p:cNvSpPr>
          <p:nvPr>
            <p:ph sz="half" idx="1"/>
          </p:nvPr>
        </p:nvSpPr>
        <p:spPr/>
        <p:txBody>
          <a:bodyPr>
            <a:normAutofit/>
          </a:bodyPr>
          <a:lstStyle/>
          <a:p>
            <a:pPr marL="457200" indent="-457200">
              <a:buFont typeface="+mj-lt"/>
              <a:buAutoNum type="arabicPeriod"/>
            </a:pPr>
            <a:r>
              <a:rPr lang="en-US" dirty="0" smtClean="0"/>
              <a:t>Anonymous Functions</a:t>
            </a:r>
          </a:p>
          <a:p>
            <a:pPr marL="457200" indent="-457200">
              <a:buFont typeface="+mj-lt"/>
              <a:buAutoNum type="arabicPeriod"/>
            </a:pPr>
            <a:r>
              <a:rPr lang="en-US" dirty="0" smtClean="0"/>
              <a:t>Built-in Functions</a:t>
            </a:r>
          </a:p>
          <a:p>
            <a:pPr marL="457200" indent="-457200">
              <a:buFont typeface="+mj-lt"/>
              <a:buAutoNum type="arabicPeriod"/>
            </a:pPr>
            <a:r>
              <a:rPr lang="en-US" dirty="0" smtClean="0"/>
              <a:t>Use of Anonymous Function with Built-in functions</a:t>
            </a:r>
          </a:p>
          <a:p>
            <a:pPr marL="457200" indent="-457200">
              <a:buFont typeface="+mj-lt"/>
              <a:buAutoNum type="arabicPeriod"/>
            </a:pPr>
            <a:r>
              <a:rPr lang="en-US" dirty="0" smtClean="0"/>
              <a:t>Return Statement</a:t>
            </a:r>
          </a:p>
          <a:p>
            <a:pPr marL="457200" indent="-457200">
              <a:buFont typeface="+mj-lt"/>
              <a:buAutoNum type="arabicPeriod"/>
            </a:pPr>
            <a:r>
              <a:rPr lang="en-US" dirty="0" smtClean="0"/>
              <a:t>Recursive Functions</a:t>
            </a:r>
          </a:p>
          <a:p>
            <a:pPr marL="457200" indent="-457200">
              <a:buFont typeface="+mj-lt"/>
              <a:buAutoNum type="arabicPeriod"/>
            </a:pPr>
            <a:r>
              <a:rPr lang="en-US" dirty="0" smtClean="0"/>
              <a:t>How Recursion works?</a:t>
            </a:r>
          </a:p>
        </p:txBody>
      </p:sp>
      <p:sp>
        <p:nvSpPr>
          <p:cNvPr id="6" name="Content Placeholder 5"/>
          <p:cNvSpPr>
            <a:spLocks noGrp="1"/>
          </p:cNvSpPr>
          <p:nvPr>
            <p:ph sz="half" idx="2"/>
          </p:nvPr>
        </p:nvSpPr>
        <p:spPr/>
        <p:txBody>
          <a:bodyPr>
            <a:normAutofit/>
          </a:bodyPr>
          <a:lstStyle/>
          <a:p>
            <a:pPr marL="457200" indent="-457200">
              <a:buFont typeface="+mj-lt"/>
              <a:buAutoNum type="arabicPeriod" startAt="7"/>
            </a:pPr>
            <a:r>
              <a:rPr lang="en-US" dirty="0"/>
              <a:t>Recursion Tree</a:t>
            </a:r>
          </a:p>
          <a:p>
            <a:pPr marL="457200" indent="-457200">
              <a:buFont typeface="+mj-lt"/>
              <a:buAutoNum type="arabicPeriod" startAt="7"/>
            </a:pPr>
            <a:r>
              <a:rPr lang="en-US" dirty="0"/>
              <a:t>Recursive v/s Iterative Functions</a:t>
            </a:r>
          </a:p>
          <a:p>
            <a:pPr marL="457200" indent="-457200">
              <a:buFont typeface="+mj-lt"/>
              <a:buAutoNum type="arabicPeriod" startAt="7"/>
            </a:pPr>
            <a:r>
              <a:rPr lang="en-US" dirty="0"/>
              <a:t>Scope of Variable</a:t>
            </a:r>
          </a:p>
          <a:p>
            <a:pPr marL="457200" indent="-457200">
              <a:buFont typeface="+mj-lt"/>
              <a:buAutoNum type="arabicPeriod" startAt="7"/>
            </a:pPr>
            <a:r>
              <a:rPr lang="en-US" dirty="0"/>
              <a:t>Global v/s Local Variables</a:t>
            </a:r>
          </a:p>
          <a:p>
            <a:pPr marL="457200" indent="-457200">
              <a:buFont typeface="+mj-lt"/>
              <a:buAutoNum type="arabicPeriod" startAt="7"/>
            </a:pPr>
            <a:r>
              <a:rPr lang="en-US" dirty="0"/>
              <a:t>Power Of Python</a:t>
            </a:r>
          </a:p>
          <a:p>
            <a:pPr marL="457200" indent="-457200">
              <a:buFont typeface="+mj-lt"/>
              <a:buAutoNum type="arabicPeriod" startAt="7"/>
            </a:pPr>
            <a:r>
              <a:rPr lang="en-US" dirty="0"/>
              <a:t>Application of Python</a:t>
            </a:r>
          </a:p>
          <a:p>
            <a:pPr marL="457200" indent="-457200">
              <a:buFont typeface="+mj-lt"/>
              <a:buAutoNum type="arabicPeriod" startAt="7"/>
            </a:pPr>
            <a:r>
              <a:rPr lang="en-US" dirty="0"/>
              <a:t>Programming Examples</a:t>
            </a:r>
          </a:p>
          <a:p>
            <a:pPr marL="457200" indent="-457200">
              <a:buFont typeface="+mj-lt"/>
              <a:buAutoNum type="arabicPeriod" startAt="7"/>
            </a:pPr>
            <a:endParaRPr lang="en-US" dirty="0"/>
          </a:p>
        </p:txBody>
      </p:sp>
    </p:spTree>
    <p:extLst>
      <p:ext uri="{BB962C8B-B14F-4D97-AF65-F5344CB8AC3E}">
        <p14:creationId xmlns:p14="http://schemas.microsoft.com/office/powerpoint/2010/main" val="3394170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381000"/>
            <a:ext cx="3276600" cy="369332"/>
          </a:xfrm>
          <a:prstGeom prst="rect">
            <a:avLst/>
          </a:prstGeom>
          <a:noFill/>
        </p:spPr>
        <p:txBody>
          <a:bodyPr wrap="square" rtlCol="0">
            <a:spAutoFit/>
          </a:bodyPr>
          <a:lstStyle/>
          <a:p>
            <a:r>
              <a:rPr lang="en-US" b="1" u="sng" dirty="0">
                <a:solidFill>
                  <a:srgbClr val="FF0000"/>
                </a:solidFill>
                <a:latin typeface="Times New Roman" panose="02020603050405020304" pitchFamily="18" charset="0"/>
                <a:cs typeface="Times New Roman" panose="02020603050405020304" pitchFamily="18" charset="0"/>
              </a:rPr>
              <a:t>2) Program to Blur an image</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057400" y="1066800"/>
            <a:ext cx="5410200" cy="3962400"/>
          </a:xfrm>
          <a:prstGeom prst="rect">
            <a:avLst/>
          </a:prstGeom>
          <a:ln w="28575">
            <a:solidFill>
              <a:schemeClr val="accent6">
                <a:lumMod val="75000"/>
              </a:schemeClr>
            </a:solidFill>
          </a:ln>
        </p:spPr>
      </p:pic>
      <p:sp>
        <p:nvSpPr>
          <p:cNvPr id="4" name="TextBox 3"/>
          <p:cNvSpPr txBox="1"/>
          <p:nvPr/>
        </p:nvSpPr>
        <p:spPr>
          <a:xfrm>
            <a:off x="7772400" y="1066801"/>
            <a:ext cx="2514600" cy="4524315"/>
          </a:xfrm>
          <a:prstGeom prst="rect">
            <a:avLst/>
          </a:prstGeom>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Tx/>
              <a:buChar char="-"/>
            </a:pPr>
            <a:r>
              <a:rPr lang="en-US" dirty="0" smtClean="0"/>
              <a:t>We </a:t>
            </a:r>
            <a:r>
              <a:rPr lang="en-US" dirty="0"/>
              <a:t>need to import some packages from </a:t>
            </a:r>
            <a:r>
              <a:rPr lang="en-US" dirty="0" err="1"/>
              <a:t>scipy</a:t>
            </a:r>
            <a:r>
              <a:rPr lang="en-US" dirty="0"/>
              <a:t> module like </a:t>
            </a:r>
            <a:r>
              <a:rPr lang="en-US" dirty="0" err="1"/>
              <a:t>misc</a:t>
            </a:r>
            <a:r>
              <a:rPr lang="en-US" dirty="0"/>
              <a:t> and </a:t>
            </a:r>
            <a:r>
              <a:rPr lang="en-US" dirty="0" err="1"/>
              <a:t>ndimage</a:t>
            </a:r>
            <a:r>
              <a:rPr lang="en-US" dirty="0"/>
              <a:t>.</a:t>
            </a:r>
          </a:p>
          <a:p>
            <a:pPr marL="285750" indent="-285750" algn="just">
              <a:buFontTx/>
              <a:buChar char="-"/>
            </a:pPr>
            <a:r>
              <a:rPr lang="en-US" dirty="0"/>
              <a:t>In line 3, we have loaded image of face fro misc.</a:t>
            </a:r>
          </a:p>
          <a:p>
            <a:pPr marL="285750" indent="-285750" algn="just">
              <a:buFontTx/>
              <a:buChar char="-"/>
            </a:pPr>
            <a:r>
              <a:rPr lang="en-US" dirty="0"/>
              <a:t>In line 4 and 5, we have added noise to the image using </a:t>
            </a:r>
            <a:r>
              <a:rPr lang="en-US" dirty="0" err="1"/>
              <a:t>gaussian</a:t>
            </a:r>
            <a:r>
              <a:rPr lang="en-US" dirty="0"/>
              <a:t> filter with different sigma values.</a:t>
            </a:r>
          </a:p>
          <a:p>
            <a:pPr marL="285750" indent="-285750" algn="just">
              <a:buFontTx/>
              <a:buChar char="-"/>
            </a:pPr>
            <a:r>
              <a:rPr lang="en-US" dirty="0"/>
              <a:t>Then all the three images has been plotted using subplot.</a:t>
            </a:r>
          </a:p>
        </p:txBody>
      </p:sp>
    </p:spTree>
    <p:extLst>
      <p:ext uri="{BB962C8B-B14F-4D97-AF65-F5344CB8AC3E}">
        <p14:creationId xmlns:p14="http://schemas.microsoft.com/office/powerpoint/2010/main" val="1460386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533401"/>
            <a:ext cx="175260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Output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19400" y="1447800"/>
            <a:ext cx="6858000" cy="2971800"/>
          </a:xfrm>
          <a:prstGeom prst="rect">
            <a:avLst/>
          </a:prstGeom>
        </p:spPr>
      </p:pic>
      <p:sp>
        <p:nvSpPr>
          <p:cNvPr id="4" name="TextBox 3"/>
          <p:cNvSpPr txBox="1"/>
          <p:nvPr/>
        </p:nvSpPr>
        <p:spPr>
          <a:xfrm>
            <a:off x="2438400" y="4968241"/>
            <a:ext cx="7620000" cy="646331"/>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First one is the original image, second one is blurred and third one is very blurred image.</a:t>
            </a:r>
          </a:p>
        </p:txBody>
      </p:sp>
    </p:spTree>
    <p:extLst>
      <p:ext uri="{BB962C8B-B14F-4D97-AF65-F5344CB8AC3E}">
        <p14:creationId xmlns:p14="http://schemas.microsoft.com/office/powerpoint/2010/main" val="1106498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57200"/>
            <a:ext cx="4038600" cy="369332"/>
          </a:xfrm>
          <a:prstGeom prst="rect">
            <a:avLst/>
          </a:prstGeom>
          <a:noFill/>
        </p:spPr>
        <p:txBody>
          <a:bodyPr wrap="square" rtlCol="0">
            <a:spAutoFit/>
          </a:bodyPr>
          <a:lstStyle/>
          <a:p>
            <a:r>
              <a:rPr lang="en-US" b="1" u="sng" dirty="0">
                <a:solidFill>
                  <a:srgbClr val="FF0000"/>
                </a:solidFill>
                <a:latin typeface="Times New Roman" panose="02020603050405020304" pitchFamily="18" charset="0"/>
                <a:cs typeface="Times New Roman" panose="02020603050405020304" pitchFamily="18" charset="0"/>
              </a:rPr>
              <a:t>3) Program to create Stacked Bar Plot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971050"/>
            <a:ext cx="7781027" cy="2561456"/>
          </a:xfrm>
          <a:prstGeom prst="rect">
            <a:avLst/>
          </a:prstGeom>
          <a:ln w="28575">
            <a:noFill/>
          </a:ln>
        </p:spPr>
      </p:pic>
      <p:sp>
        <p:nvSpPr>
          <p:cNvPr id="5" name="TextBox 4"/>
          <p:cNvSpPr txBox="1"/>
          <p:nvPr/>
        </p:nvSpPr>
        <p:spPr>
          <a:xfrm>
            <a:off x="1981200" y="3733800"/>
            <a:ext cx="1600200" cy="369332"/>
          </a:xfrm>
          <a:prstGeom prst="rect">
            <a:avLst/>
          </a:prstGeom>
          <a:noFill/>
        </p:spPr>
        <p:txBody>
          <a:bodyPr wrap="square" rtlCol="0">
            <a:spAutoFit/>
          </a:bodyPr>
          <a:lstStyle/>
          <a:p>
            <a:r>
              <a:rPr lang="en-US" b="1" u="sng" dirty="0">
                <a:solidFill>
                  <a:srgbClr val="FF0000"/>
                </a:solidFill>
                <a:latin typeface="Times New Roman" panose="02020603050405020304" pitchFamily="18" charset="0"/>
                <a:cs typeface="Times New Roman" panose="02020603050405020304" pitchFamily="18" charset="0"/>
              </a:rPr>
              <a:t>Output</a:t>
            </a:r>
          </a:p>
        </p:txBody>
      </p:sp>
      <p:pic>
        <p:nvPicPr>
          <p:cNvPr id="6" name="Picture 5" descr="Screen Clippi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0" y="3878318"/>
            <a:ext cx="4191000" cy="2903482"/>
          </a:xfrm>
          <a:prstGeom prst="rect">
            <a:avLst/>
          </a:prstGeom>
        </p:spPr>
      </p:pic>
      <p:sp>
        <p:nvSpPr>
          <p:cNvPr id="7" name="TextBox 6"/>
          <p:cNvSpPr txBox="1"/>
          <p:nvPr/>
        </p:nvSpPr>
        <p:spPr>
          <a:xfrm>
            <a:off x="7619999" y="3848363"/>
            <a:ext cx="4379343" cy="2862322"/>
          </a:xfrm>
          <a:prstGeom prst="rect">
            <a:avLst/>
          </a:prstGeom>
          <a:effectLst>
            <a:innerShdw blurRad="114300">
              <a:prstClr val="black"/>
            </a:inn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Tx/>
              <a:buChar char="-"/>
            </a:pPr>
            <a:r>
              <a:rPr lang="en-US" dirty="0" smtClean="0"/>
              <a:t>We </a:t>
            </a:r>
            <a:r>
              <a:rPr lang="en-US" dirty="0"/>
              <a:t>need to import pandas library to run this code.</a:t>
            </a:r>
          </a:p>
          <a:p>
            <a:pPr marL="285750" indent="-285750" algn="just">
              <a:buFontTx/>
              <a:buChar char="-"/>
            </a:pPr>
            <a:r>
              <a:rPr lang="en-US" dirty="0"/>
              <a:t>In line 2, we have created a random data frame with two columns named ‘a’ and ‘b’.</a:t>
            </a:r>
          </a:p>
          <a:p>
            <a:pPr marL="285750" indent="-285750" algn="just">
              <a:buFontTx/>
              <a:buChar char="-"/>
            </a:pPr>
            <a:r>
              <a:rPr lang="en-US" dirty="0"/>
              <a:t>Line 5 plots the data frame as stacked bar plot.</a:t>
            </a:r>
          </a:p>
          <a:p>
            <a:pPr marL="285750" indent="-285750" algn="just">
              <a:buFontTx/>
              <a:buChar char="-"/>
            </a:pPr>
            <a:r>
              <a:rPr lang="en-US" dirty="0"/>
              <a:t>Stacked means the two columns will be one above the other.</a:t>
            </a:r>
          </a:p>
          <a:p>
            <a:pPr marL="285750" indent="-285750" algn="just">
              <a:buFontTx/>
              <a:buChar char="-"/>
            </a:pPr>
            <a:r>
              <a:rPr lang="en-US" dirty="0"/>
              <a:t>Line 8 sets the title for the Plot.</a:t>
            </a:r>
          </a:p>
          <a:p>
            <a:pPr marL="285750" indent="-285750">
              <a:buFontTx/>
              <a:buChar char="-"/>
            </a:pPr>
            <a:endParaRPr lang="en-US" dirty="0"/>
          </a:p>
        </p:txBody>
      </p:sp>
    </p:spTree>
    <p:extLst>
      <p:ext uri="{BB962C8B-B14F-4D97-AF65-F5344CB8AC3E}">
        <p14:creationId xmlns:p14="http://schemas.microsoft.com/office/powerpoint/2010/main" val="4232965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t="6567" b="3660"/>
          <a:stretch/>
        </p:blipFill>
        <p:spPr>
          <a:xfrm>
            <a:off x="0" y="8627"/>
            <a:ext cx="12192000" cy="6840748"/>
          </a:xfrm>
          <a:prstGeom prst="rect">
            <a:avLst/>
          </a:prstGeom>
        </p:spPr>
      </p:pic>
      <p:sp>
        <p:nvSpPr>
          <p:cNvPr id="2" name="Title 1"/>
          <p:cNvSpPr>
            <a:spLocks noGrp="1"/>
          </p:cNvSpPr>
          <p:nvPr>
            <p:ph type="title" idx="4294967295"/>
          </p:nvPr>
        </p:nvSpPr>
        <p:spPr>
          <a:xfrm>
            <a:off x="629729" y="111814"/>
            <a:ext cx="10772775" cy="1078632"/>
          </a:xfrm>
        </p:spPr>
        <p:txBody>
          <a:bodyPr>
            <a:normAutofit/>
          </a:bodyPr>
          <a:lstStyle/>
          <a:p>
            <a:pPr algn="ctr"/>
            <a:r>
              <a:rPr lang="en-US" dirty="0" smtClean="0">
                <a:solidFill>
                  <a:schemeClr val="bg1"/>
                </a:solidFill>
              </a:rPr>
              <a:t>Thank you!</a:t>
            </a:r>
            <a:endParaRPr lang="en-US" dirty="0">
              <a:solidFill>
                <a:schemeClr val="bg1"/>
              </a:solidFill>
            </a:endParaRPr>
          </a:p>
        </p:txBody>
      </p:sp>
      <p:sp>
        <p:nvSpPr>
          <p:cNvPr id="3" name="Content Placeholder 2"/>
          <p:cNvSpPr>
            <a:spLocks noGrp="1"/>
          </p:cNvSpPr>
          <p:nvPr>
            <p:ph idx="4294967295"/>
          </p:nvPr>
        </p:nvSpPr>
        <p:spPr>
          <a:xfrm>
            <a:off x="5426015" y="3890112"/>
            <a:ext cx="6547450" cy="2579699"/>
          </a:xfrm>
        </p:spPr>
        <p:txBody>
          <a:bodyPr>
            <a:normAutofit/>
          </a:bodyPr>
          <a:lstStyle/>
          <a:p>
            <a:r>
              <a:rPr lang="en-US" dirty="0" smtClean="0">
                <a:solidFill>
                  <a:schemeClr val="bg1"/>
                </a:solidFill>
              </a:rPr>
              <a:t>Hope you enjoyed your 6 classes of Python!</a:t>
            </a:r>
          </a:p>
          <a:p>
            <a:r>
              <a:rPr lang="en-US" dirty="0" smtClean="0">
                <a:solidFill>
                  <a:schemeClr val="bg1"/>
                </a:solidFill>
              </a:rPr>
              <a:t>It’s a vast ocean out there – for most of you, this might be the first step of your journey.</a:t>
            </a:r>
          </a:p>
          <a:p>
            <a:r>
              <a:rPr lang="en-US" dirty="0" smtClean="0">
                <a:solidFill>
                  <a:schemeClr val="bg1"/>
                </a:solidFill>
              </a:rPr>
              <a:t>Continue learning and improving your skills!</a:t>
            </a:r>
          </a:p>
          <a:p>
            <a:r>
              <a:rPr lang="en-US" dirty="0" smtClean="0">
                <a:solidFill>
                  <a:schemeClr val="bg1"/>
                </a:solidFill>
              </a:rPr>
              <a:t>Please e-mail me if you have any questions at </a:t>
            </a:r>
            <a:r>
              <a:rPr lang="en-US" dirty="0" smtClean="0">
                <a:solidFill>
                  <a:schemeClr val="bg1"/>
                </a:solidFill>
              </a:rPr>
              <a:t>all</a:t>
            </a:r>
            <a:r>
              <a:rPr lang="en-US" smtClean="0">
                <a:solidFill>
                  <a:schemeClr val="bg1"/>
                </a:solidFill>
              </a:rPr>
              <a:t>. </a:t>
            </a:r>
            <a:endParaRPr lang="en-US" dirty="0" smtClean="0">
              <a:solidFill>
                <a:schemeClr val="bg1"/>
              </a:solidFill>
            </a:endParaRPr>
          </a:p>
        </p:txBody>
      </p:sp>
    </p:spTree>
    <p:extLst>
      <p:ext uri="{BB962C8B-B14F-4D97-AF65-F5344CB8AC3E}">
        <p14:creationId xmlns:p14="http://schemas.microsoft.com/office/powerpoint/2010/main" val="1078197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 Lambda Function</a:t>
            </a:r>
            <a:endParaRPr lang="en-US" dirty="0"/>
          </a:p>
        </p:txBody>
      </p:sp>
      <p:sp>
        <p:nvSpPr>
          <p:cNvPr id="3" name="Content Placeholder 2"/>
          <p:cNvSpPr>
            <a:spLocks noGrp="1"/>
          </p:cNvSpPr>
          <p:nvPr>
            <p:ph idx="1"/>
          </p:nvPr>
        </p:nvSpPr>
        <p:spPr/>
        <p:txBody>
          <a:bodyPr/>
          <a:lstStyle/>
          <a:p>
            <a:r>
              <a:rPr lang="en-US" dirty="0" smtClean="0"/>
              <a:t>Anonymous functions are called anonymous because they are not declared in a standard manner using the </a:t>
            </a:r>
            <a:r>
              <a:rPr lang="en-US" b="1" dirty="0" err="1" smtClean="0"/>
              <a:t>def</a:t>
            </a:r>
            <a:r>
              <a:rPr lang="en-US" dirty="0" smtClean="0"/>
              <a:t> keyword.</a:t>
            </a:r>
          </a:p>
          <a:p>
            <a:r>
              <a:rPr lang="en-US" dirty="0" smtClean="0"/>
              <a:t>Instead, a </a:t>
            </a:r>
            <a:r>
              <a:rPr lang="en-US" i="1" dirty="0" smtClean="0"/>
              <a:t>lambda</a:t>
            </a:r>
            <a:r>
              <a:rPr lang="en-US" dirty="0" smtClean="0"/>
              <a:t> keyword is used to create small anonymous functions.</a:t>
            </a:r>
          </a:p>
          <a:p>
            <a:pPr lvl="1"/>
            <a:r>
              <a:rPr lang="en-US" dirty="0" smtClean="0"/>
              <a:t>This is basically a function without any name.</a:t>
            </a:r>
          </a:p>
          <a:p>
            <a:r>
              <a:rPr lang="en-US" dirty="0" smtClean="0"/>
              <a:t>Syntax:</a:t>
            </a:r>
          </a:p>
          <a:p>
            <a:pPr lvl="1"/>
            <a:r>
              <a:rPr lang="en-US" dirty="0" smtClean="0"/>
              <a:t>lambda [argument]: [expression]</a:t>
            </a:r>
          </a:p>
          <a:p>
            <a:endParaRPr lang="en-US" dirty="0" smtClean="0"/>
          </a:p>
          <a:p>
            <a:endParaRPr lang="en-US" dirty="0"/>
          </a:p>
        </p:txBody>
      </p:sp>
    </p:spTree>
    <p:extLst>
      <p:ext uri="{BB962C8B-B14F-4D97-AF65-F5344CB8AC3E}">
        <p14:creationId xmlns:p14="http://schemas.microsoft.com/office/powerpoint/2010/main" val="2767875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 Lambda </a:t>
            </a:r>
            <a:r>
              <a:rPr lang="en-US" dirty="0" smtClean="0"/>
              <a:t>Function II</a:t>
            </a:r>
            <a:endParaRPr lang="en-US" dirty="0"/>
          </a:p>
        </p:txBody>
      </p:sp>
      <p:sp>
        <p:nvSpPr>
          <p:cNvPr id="3" name="Content Placeholder 2"/>
          <p:cNvSpPr>
            <a:spLocks noGrp="1"/>
          </p:cNvSpPr>
          <p:nvPr>
            <p:ph idx="1"/>
          </p:nvPr>
        </p:nvSpPr>
        <p:spPr/>
        <p:txBody>
          <a:bodyPr>
            <a:normAutofit/>
          </a:bodyPr>
          <a:lstStyle/>
          <a:p>
            <a:r>
              <a:rPr lang="en-US" dirty="0" smtClean="0"/>
              <a:t>Some properties of anonymous functions:</a:t>
            </a:r>
          </a:p>
          <a:p>
            <a:pPr lvl="1"/>
            <a:r>
              <a:rPr lang="en-US" dirty="0" smtClean="0"/>
              <a:t>The lambda form can take any number of arguments but returns just one value in the form of an expression.</a:t>
            </a:r>
          </a:p>
          <a:p>
            <a:pPr lvl="1"/>
            <a:r>
              <a:rPr lang="en-US" dirty="0" smtClean="0"/>
              <a:t>They cannot contain commands or multiple expressions.</a:t>
            </a:r>
          </a:p>
          <a:p>
            <a:pPr lvl="1"/>
            <a:r>
              <a:rPr lang="en-US" dirty="0" smtClean="0"/>
              <a:t>An anonymous function cannot include a direct call to print because lambda requires an expression.</a:t>
            </a:r>
          </a:p>
          <a:p>
            <a:pPr lvl="1"/>
            <a:r>
              <a:rPr lang="en-US" dirty="0" smtClean="0"/>
              <a:t>Lambda functions have their own local namespace and can not access variables other than those in the parameters list and global namespace.</a:t>
            </a:r>
          </a:p>
          <a:p>
            <a:r>
              <a:rPr lang="en-US" dirty="0" smtClean="0"/>
              <a:t>Note: Lambda functions are syntactically restricted to a single expression.</a:t>
            </a:r>
            <a:endParaRPr lang="en-US" dirty="0"/>
          </a:p>
        </p:txBody>
      </p:sp>
    </p:spTree>
    <p:extLst>
      <p:ext uri="{BB962C8B-B14F-4D97-AF65-F5344CB8AC3E}">
        <p14:creationId xmlns:p14="http://schemas.microsoft.com/office/powerpoint/2010/main" val="2817200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of Lambda Function</a:t>
            </a:r>
            <a:endParaRPr lang="en-US"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a:ext>
            </a:extLst>
          </a:blip>
          <a:stretch>
            <a:fillRect/>
          </a:stretch>
        </p:blipFill>
        <p:spPr>
          <a:xfrm>
            <a:off x="657224" y="2504272"/>
            <a:ext cx="5261828" cy="1953425"/>
          </a:xfrm>
        </p:spPr>
      </p:pic>
      <p:sp>
        <p:nvSpPr>
          <p:cNvPr id="3" name="Content Placeholder 2"/>
          <p:cNvSpPr>
            <a:spLocks noGrp="1"/>
          </p:cNvSpPr>
          <p:nvPr>
            <p:ph sz="half" idx="2"/>
          </p:nvPr>
        </p:nvSpPr>
        <p:spPr/>
        <p:txBody>
          <a:bodyPr>
            <a:normAutofit/>
          </a:bodyPr>
          <a:lstStyle/>
          <a:p>
            <a:r>
              <a:rPr lang="en-US" dirty="0" smtClean="0"/>
              <a:t>Line 2 defines the lambda function.</a:t>
            </a:r>
          </a:p>
          <a:p>
            <a:r>
              <a:rPr lang="en-US" dirty="0" smtClean="0"/>
              <a:t>Lambda function is followed by two arguments arg1 and arg2 and then a colon (</a:t>
            </a:r>
            <a:r>
              <a:rPr lang="en-US" dirty="0" smtClean="0">
                <a:sym typeface="Wingdings" panose="05000000000000000000" pitchFamily="2" charset="2"/>
              </a:rPr>
              <a:t>:) followed by expression (sum of both numbers.)</a:t>
            </a:r>
            <a:endParaRPr lang="en-US" dirty="0" smtClean="0"/>
          </a:p>
          <a:p>
            <a:r>
              <a:rPr lang="en-US" dirty="0" smtClean="0"/>
              <a:t>This lambda function is then allocated the name sum.</a:t>
            </a:r>
          </a:p>
          <a:p>
            <a:r>
              <a:rPr lang="en-US" dirty="0" smtClean="0"/>
              <a:t>The lambda function is called the same way other functions are, in line 5.</a:t>
            </a:r>
          </a:p>
          <a:p>
            <a:endParaRPr lang="en-US" dirty="0"/>
          </a:p>
        </p:txBody>
      </p:sp>
      <p:sp>
        <p:nvSpPr>
          <p:cNvPr id="5" name="TextBox 4"/>
          <p:cNvSpPr txBox="1"/>
          <p:nvPr/>
        </p:nvSpPr>
        <p:spPr>
          <a:xfrm>
            <a:off x="1611738" y="2123272"/>
            <a:ext cx="3352800" cy="381000"/>
          </a:xfrm>
          <a:prstGeom prst="rect">
            <a:avLst/>
          </a:prstGeom>
          <a:noFill/>
        </p:spPr>
        <p:txBody>
          <a:bodyPr wrap="square" rtlCol="0">
            <a:spAutoFit/>
          </a:bodyPr>
          <a:lstStyle/>
          <a:p>
            <a:pPr algn="ctr"/>
            <a:r>
              <a:rPr lang="en-US" dirty="0"/>
              <a:t>Program to add two numbers</a:t>
            </a:r>
          </a:p>
        </p:txBody>
      </p:sp>
    </p:spTree>
    <p:extLst>
      <p:ext uri="{BB962C8B-B14F-4D97-AF65-F5344CB8AC3E}">
        <p14:creationId xmlns:p14="http://schemas.microsoft.com/office/powerpoint/2010/main" val="1316349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p:txBody>
          <a:bodyPr/>
          <a:lstStyle/>
          <a:p>
            <a:r>
              <a:rPr lang="en-US" dirty="0" smtClean="0"/>
              <a:t>The Python interpreter has a number of functions that are always available for use. These functions are called built-in functions.</a:t>
            </a:r>
          </a:p>
          <a:p>
            <a:r>
              <a:rPr lang="en-US" dirty="0" smtClean="0"/>
              <a:t>For example, the </a:t>
            </a:r>
            <a:r>
              <a:rPr lang="en-US" b="1" dirty="0" smtClean="0"/>
              <a:t>print()</a:t>
            </a:r>
            <a:r>
              <a:rPr lang="en-US" dirty="0" smtClean="0"/>
              <a:t> function prints the given object to the standard output device (screen) or to a text file.</a:t>
            </a:r>
          </a:p>
          <a:p>
            <a:r>
              <a:rPr lang="en-US" dirty="0" smtClean="0"/>
              <a:t>In Python 3.6 (latest version), there are 68 built-in functions. Some of the most commonly used functions are shown next.</a:t>
            </a:r>
          </a:p>
        </p:txBody>
      </p:sp>
    </p:spTree>
    <p:extLst>
      <p:ext uri="{BB962C8B-B14F-4D97-AF65-F5344CB8AC3E}">
        <p14:creationId xmlns:p14="http://schemas.microsoft.com/office/powerpoint/2010/main" val="659506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Built-In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0298690"/>
              </p:ext>
            </p:extLst>
          </p:nvPr>
        </p:nvGraphicFramePr>
        <p:xfrm>
          <a:off x="676275" y="2011363"/>
          <a:ext cx="10753725" cy="4084320"/>
        </p:xfrm>
        <a:graphic>
          <a:graphicData uri="http://schemas.openxmlformats.org/drawingml/2006/table">
            <a:tbl>
              <a:tblPr firstRow="1" bandRow="1">
                <a:tableStyleId>{21E4AEA4-8DFA-4A89-87EB-49C32662AFE0}</a:tableStyleId>
              </a:tblPr>
              <a:tblGrid>
                <a:gridCol w="3584575"/>
                <a:gridCol w="3584575"/>
                <a:gridCol w="3584575"/>
              </a:tblGrid>
              <a:tr h="370840">
                <a:tc>
                  <a:txBody>
                    <a:bodyPr/>
                    <a:lstStyle/>
                    <a:p>
                      <a:pPr algn="ctr"/>
                      <a:r>
                        <a:rPr lang="en-US"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Example</a:t>
                      </a:r>
                    </a:p>
                    <a:p>
                      <a:pPr algn="ctr"/>
                      <a:r>
                        <a:rPr lang="en-US" dirty="0" smtClean="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Output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a:t>
                      </a:r>
                      <a:r>
                        <a:rPr lang="en-US" sz="1600" baseline="0" dirty="0" smtClean="0">
                          <a:latin typeface="Times New Roman" panose="02020603050405020304" pitchFamily="18" charset="0"/>
                          <a:cs typeface="Times New Roman" panose="02020603050405020304" pitchFamily="18" charset="0"/>
                        </a:rPr>
                        <a:t> </a:t>
                      </a:r>
                      <a:r>
                        <a:rPr lang="en-US" sz="1600" i="1" baseline="0" dirty="0" smtClean="0">
                          <a:latin typeface="Times New Roman" panose="02020603050405020304" pitchFamily="18" charset="0"/>
                          <a:cs typeface="Times New Roman" panose="02020603050405020304" pitchFamily="18" charset="0"/>
                        </a:rPr>
                        <a:t>abs()</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absolute value of a number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abs(-20)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20</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a:t>
                      </a:r>
                      <a:r>
                        <a:rPr lang="en-US" sz="1600" baseline="0" dirty="0" smtClean="0">
                          <a:latin typeface="Times New Roman" panose="02020603050405020304" pitchFamily="18" charset="0"/>
                          <a:cs typeface="Times New Roman" panose="02020603050405020304" pitchFamily="18" charset="0"/>
                        </a:rPr>
                        <a:t> </a:t>
                      </a:r>
                      <a:r>
                        <a:rPr lang="en-US" sz="1600" i="1" baseline="0" dirty="0" smtClean="0">
                          <a:latin typeface="Times New Roman" panose="02020603050405020304" pitchFamily="18" charset="0"/>
                          <a:cs typeface="Times New Roman" panose="02020603050405020304" pitchFamily="18" charset="0"/>
                        </a:rPr>
                        <a:t>bin()</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Converts integer to binary string</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Bin(8)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b="0" i="1" u="none" strike="noStrike" kern="1200" dirty="0" smtClean="0">
                          <a:solidFill>
                            <a:schemeClr val="dk1"/>
                          </a:solidFill>
                          <a:effectLst/>
                          <a:latin typeface="+mn-lt"/>
                          <a:ea typeface="+mn-ea"/>
                          <a:cs typeface="+mn-cs"/>
                        </a:rPr>
                        <a:t>'0b1000'</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bool()</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Converts</a:t>
                      </a:r>
                      <a:r>
                        <a:rPr lang="en-US" sz="1600" baseline="0" dirty="0" smtClean="0">
                          <a:latin typeface="Times New Roman" panose="02020603050405020304" pitchFamily="18" charset="0"/>
                          <a:cs typeface="Times New Roman" panose="02020603050405020304" pitchFamily="18" charset="0"/>
                        </a:rPr>
                        <a:t> a value to Boolean</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bool(0)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False</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a:t>
                      </a:r>
                      <a:r>
                        <a:rPr lang="en-US" sz="1600" baseline="0" dirty="0" smtClean="0">
                          <a:latin typeface="Times New Roman" panose="02020603050405020304" pitchFamily="18" charset="0"/>
                          <a:cs typeface="Times New Roman" panose="02020603050405020304" pitchFamily="18" charset="0"/>
                        </a:rPr>
                        <a:t> </a:t>
                      </a:r>
                      <a:r>
                        <a:rPr lang="en-US" sz="1600" i="1" baseline="0" dirty="0" err="1" smtClean="0">
                          <a:latin typeface="Times New Roman" panose="02020603050405020304" pitchFamily="18" charset="0"/>
                          <a:cs typeface="Times New Roman" panose="02020603050405020304" pitchFamily="18" charset="0"/>
                        </a:rPr>
                        <a:t>chr</a:t>
                      </a:r>
                      <a:r>
                        <a:rPr lang="en-US" sz="1600" i="1" baseline="0"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a:t>
                      </a:r>
                      <a:r>
                        <a:rPr lang="en-US" sz="1600" baseline="0" dirty="0" smtClean="0">
                          <a:latin typeface="Times New Roman" panose="02020603050405020304" pitchFamily="18" charset="0"/>
                          <a:cs typeface="Times New Roman" panose="02020603050405020304" pitchFamily="18" charset="0"/>
                        </a:rPr>
                        <a:t> a character (a string) from an integer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err="1" smtClean="0">
                          <a:latin typeface="Times New Roman" panose="02020603050405020304" pitchFamily="18" charset="0"/>
                          <a:cs typeface="Times New Roman" panose="02020603050405020304" pitchFamily="18" charset="0"/>
                        </a:rPr>
                        <a:t>chr</a:t>
                      </a:r>
                      <a:r>
                        <a:rPr lang="en-US" sz="1600" i="1" dirty="0" smtClean="0">
                          <a:latin typeface="Times New Roman" panose="02020603050405020304" pitchFamily="18" charset="0"/>
                          <a:cs typeface="Times New Roman" panose="02020603050405020304" pitchFamily="18" charset="0"/>
                        </a:rPr>
                        <a:t>(4)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b="0" i="1" u="none" strike="noStrike" kern="1200" dirty="0" smtClean="0">
                          <a:solidFill>
                            <a:schemeClr val="dk1"/>
                          </a:solidFill>
                          <a:effectLst/>
                          <a:latin typeface="+mn-lt"/>
                          <a:ea typeface="+mn-ea"/>
                          <a:cs typeface="+mn-cs"/>
                        </a:rPr>
                        <a:t>'\x04'</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err="1" smtClean="0">
                          <a:latin typeface="Times New Roman" panose="02020603050405020304" pitchFamily="18" charset="0"/>
                          <a:cs typeface="Times New Roman" panose="02020603050405020304" pitchFamily="18" charset="0"/>
                        </a:rPr>
                        <a:t>dict</a:t>
                      </a:r>
                      <a:r>
                        <a:rPr lang="en-US" sz="1600" i="1"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Creates</a:t>
                      </a:r>
                      <a:r>
                        <a:rPr lang="en-US" sz="1600" baseline="0" dirty="0" smtClean="0">
                          <a:latin typeface="Times New Roman" panose="02020603050405020304" pitchFamily="18" charset="0"/>
                          <a:cs typeface="Times New Roman" panose="02020603050405020304" pitchFamily="18" charset="0"/>
                        </a:rPr>
                        <a:t> a Dictionary</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err="1" smtClean="0">
                          <a:latin typeface="Times New Roman" panose="02020603050405020304" pitchFamily="18" charset="0"/>
                          <a:cs typeface="Times New Roman" panose="02020603050405020304" pitchFamily="18" charset="0"/>
                        </a:rPr>
                        <a:t>dict</a:t>
                      </a:r>
                      <a:r>
                        <a:rPr lang="en-US" sz="1600" i="1" dirty="0" smtClean="0">
                          <a:latin typeface="Times New Roman" panose="02020603050405020304" pitchFamily="18" charset="0"/>
                          <a:cs typeface="Times New Roman" panose="02020603050405020304" pitchFamily="18" charset="0"/>
                        </a:rPr>
                        <a:t>(x=5, y=2)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b="0" i="1" u="none" strike="noStrike" kern="1200" dirty="0" smtClean="0">
                          <a:solidFill>
                            <a:schemeClr val="dk1"/>
                          </a:solidFill>
                          <a:effectLst/>
                          <a:latin typeface="+mn-lt"/>
                          <a:ea typeface="+mn-ea"/>
                          <a:cs typeface="+mn-cs"/>
                        </a:rPr>
                        <a:t>{'x': 5, 'y': 2}</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hex()</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Converts integer to hexadecimal</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hex(10)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b="0" i="1" u="none" strike="noStrike" kern="1200" dirty="0" smtClean="0">
                          <a:solidFill>
                            <a:schemeClr val="dk1"/>
                          </a:solidFill>
                          <a:effectLst/>
                          <a:latin typeface="+mn-lt"/>
                          <a:ea typeface="+mn-ea"/>
                          <a:cs typeface="+mn-cs"/>
                        </a:rPr>
                        <a:t>'0xa'</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input()</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Read and returns</a:t>
                      </a:r>
                      <a:r>
                        <a:rPr lang="en-US" sz="1600" baseline="0" dirty="0" smtClean="0">
                          <a:latin typeface="Times New Roman" panose="02020603050405020304" pitchFamily="18" charset="0"/>
                          <a:cs typeface="Times New Roman" panose="02020603050405020304" pitchFamily="18" charset="0"/>
                        </a:rPr>
                        <a:t> a line of string</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x = input('Enter x')</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i="0" dirty="0" smtClean="0">
                          <a:latin typeface="Times New Roman" panose="02020603050405020304" pitchFamily="18" charset="0"/>
                          <a:cs typeface="Times New Roman" panose="02020603050405020304" pitchFamily="18" charset="0"/>
                        </a:rPr>
                        <a:t>Python </a:t>
                      </a:r>
                      <a:r>
                        <a:rPr lang="en-US" i="1" dirty="0" err="1" smtClean="0">
                          <a:latin typeface="Times New Roman" panose="02020603050405020304" pitchFamily="18" charset="0"/>
                          <a:cs typeface="Times New Roman" panose="02020603050405020304" pitchFamily="18" charset="0"/>
                        </a:rPr>
                        <a:t>int</a:t>
                      </a:r>
                      <a:r>
                        <a:rPr lang="en-US" i="1" dirty="0" smtClean="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Returns integer</a:t>
                      </a:r>
                      <a:r>
                        <a:rPr lang="en-US" baseline="0" dirty="0" smtClean="0">
                          <a:latin typeface="Times New Roman" panose="02020603050405020304" pitchFamily="18" charset="0"/>
                          <a:cs typeface="Times New Roman" panose="02020603050405020304" pitchFamily="18" charset="0"/>
                        </a:rPr>
                        <a:t> from a number or string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i="1" dirty="0" err="1" smtClean="0">
                          <a:latin typeface="Times New Roman" panose="02020603050405020304" pitchFamily="18" charset="0"/>
                          <a:cs typeface="Times New Roman" panose="02020603050405020304" pitchFamily="18" charset="0"/>
                        </a:rPr>
                        <a:t>int</a:t>
                      </a:r>
                      <a:r>
                        <a:rPr lang="en-US" i="1" dirty="0" smtClean="0">
                          <a:latin typeface="Times New Roman" panose="02020603050405020304" pitchFamily="18" charset="0"/>
                          <a:cs typeface="Times New Roman" panose="02020603050405020304" pitchFamily="18" charset="0"/>
                        </a:rPr>
                        <a:t>('8') </a:t>
                      </a:r>
                      <a:r>
                        <a:rPr lang="en-US" i="1" dirty="0" smtClean="0">
                          <a:latin typeface="Times New Roman" panose="02020603050405020304" pitchFamily="18" charset="0"/>
                          <a:cs typeface="Times New Roman" panose="02020603050405020304" pitchFamily="18" charset="0"/>
                          <a:sym typeface="Wingdings" panose="05000000000000000000" pitchFamily="2" charset="2"/>
                        </a:rPr>
                        <a:t> 8</a:t>
                      </a:r>
                      <a:endParaRPr lang="en-US" i="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5457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56456853"/>
              </p:ext>
            </p:extLst>
          </p:nvPr>
        </p:nvGraphicFramePr>
        <p:xfrm>
          <a:off x="810884" y="603849"/>
          <a:ext cx="10584610" cy="5405120"/>
        </p:xfrm>
        <a:graphic>
          <a:graphicData uri="http://schemas.openxmlformats.org/drawingml/2006/table">
            <a:tbl>
              <a:tblPr firstRow="1" bandRow="1">
                <a:tableStyleId>{21E4AEA4-8DFA-4A89-87EB-49C32662AFE0}</a:tableStyleId>
              </a:tblPr>
              <a:tblGrid>
                <a:gridCol w="3035060"/>
                <a:gridCol w="3443377"/>
                <a:gridCol w="4106173"/>
              </a:tblGrid>
              <a:tr h="370840">
                <a:tc>
                  <a:txBody>
                    <a:bodyPr/>
                    <a:lstStyle/>
                    <a:p>
                      <a:pPr algn="ctr"/>
                      <a:r>
                        <a:rPr lang="en-US"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Example</a:t>
                      </a:r>
                    </a:p>
                    <a:p>
                      <a:pPr algn="ctr"/>
                      <a:r>
                        <a:rPr lang="en-US" dirty="0" smtClean="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Output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err="1" smtClean="0">
                          <a:latin typeface="Times New Roman" panose="02020603050405020304" pitchFamily="18" charset="0"/>
                          <a:cs typeface="Times New Roman" panose="02020603050405020304" pitchFamily="18" charset="0"/>
                        </a:rPr>
                        <a:t>len</a:t>
                      </a:r>
                      <a:r>
                        <a:rPr lang="en-US" sz="1600" i="1"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length of an object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err="1" smtClean="0">
                          <a:latin typeface="Times New Roman" panose="02020603050405020304" pitchFamily="18" charset="0"/>
                          <a:cs typeface="Times New Roman" panose="02020603050405020304" pitchFamily="18" charset="0"/>
                        </a:rPr>
                        <a:t>len</a:t>
                      </a:r>
                      <a:r>
                        <a:rPr lang="en-US" sz="1600" i="1" dirty="0" smtClean="0">
                          <a:latin typeface="Times New Roman" panose="02020603050405020304" pitchFamily="18" charset="0"/>
                          <a:cs typeface="Times New Roman" panose="02020603050405020304" pitchFamily="18" charset="0"/>
                        </a:rPr>
                        <a:t>([1,2,3,4,5,6])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6</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max()</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largest number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max([1,2,3,4,5,6])</a:t>
                      </a:r>
                      <a:r>
                        <a:rPr lang="en-US" sz="1600" i="1" baseline="0" dirty="0" smtClean="0">
                          <a:latin typeface="Times New Roman" panose="02020603050405020304" pitchFamily="18" charset="0"/>
                          <a:cs typeface="Times New Roman" panose="02020603050405020304" pitchFamily="18" charset="0"/>
                        </a:rPr>
                        <a:t> </a:t>
                      </a:r>
                      <a:r>
                        <a:rPr lang="en-US" sz="1600" i="1" baseline="0" dirty="0" smtClean="0">
                          <a:latin typeface="Times New Roman" panose="02020603050405020304" pitchFamily="18" charset="0"/>
                          <a:cs typeface="Times New Roman" panose="02020603050405020304" pitchFamily="18" charset="0"/>
                          <a:sym typeface="Wingdings" panose="05000000000000000000" pitchFamily="2" charset="2"/>
                        </a:rPr>
                        <a:t> 6</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min()</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minimum number</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min([1,2,3,4,5,6])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1</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pow()</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x to the power of y</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0" i="1" dirty="0" smtClean="0">
                          <a:latin typeface="Times New Roman" panose="02020603050405020304" pitchFamily="18" charset="0"/>
                          <a:cs typeface="Times New Roman" panose="02020603050405020304" pitchFamily="18" charset="0"/>
                        </a:rPr>
                        <a:t>pow(2,3) </a:t>
                      </a:r>
                      <a:r>
                        <a:rPr lang="en-US" sz="1600" b="0" i="1" dirty="0" smtClean="0">
                          <a:latin typeface="Times New Roman" panose="02020603050405020304" pitchFamily="18" charset="0"/>
                          <a:cs typeface="Times New Roman" panose="02020603050405020304" pitchFamily="18" charset="0"/>
                          <a:sym typeface="Wingdings" panose="05000000000000000000" pitchFamily="2" charset="2"/>
                        </a:rPr>
                        <a:t> 8</a:t>
                      </a:r>
                      <a:endParaRPr lang="en-US" sz="1600" b="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print()</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Prints the given object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Print(‘Hello’)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Hello</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i="0" dirty="0" smtClean="0">
                          <a:latin typeface="Times New Roman" panose="02020603050405020304" pitchFamily="18" charset="0"/>
                          <a:cs typeface="Times New Roman" panose="02020603050405020304" pitchFamily="18" charset="0"/>
                        </a:rPr>
                        <a:t>Python</a:t>
                      </a:r>
                      <a:r>
                        <a:rPr lang="en-US" sz="1600" i="1" baseline="0" dirty="0" smtClean="0">
                          <a:latin typeface="Times New Roman" panose="02020603050405020304" pitchFamily="18" charset="0"/>
                          <a:cs typeface="Times New Roman" panose="02020603050405020304" pitchFamily="18" charset="0"/>
                        </a:rPr>
                        <a:t> list()</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Creates list in Python</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list((1,2,3,4))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0" i="1"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[1, 2, 3, 4]</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range()</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sequence of integers between start and stop</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list(range(1, 7))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[1, 2, 3, 4, 5, 6]</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round()</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Rounds a floating point number to </a:t>
                      </a:r>
                      <a:r>
                        <a:rPr lang="en-US" sz="1600" dirty="0" err="1" smtClean="0">
                          <a:latin typeface="Times New Roman" panose="02020603050405020304" pitchFamily="18" charset="0"/>
                          <a:cs typeface="Times New Roman" panose="02020603050405020304" pitchFamily="18" charset="0"/>
                        </a:rPr>
                        <a:t>ndigits</a:t>
                      </a:r>
                      <a:r>
                        <a:rPr lang="en-US" sz="1600" baseline="0" dirty="0" smtClean="0">
                          <a:latin typeface="Times New Roman" panose="02020603050405020304" pitchFamily="18" charset="0"/>
                          <a:cs typeface="Times New Roman" panose="02020603050405020304" pitchFamily="18" charset="0"/>
                        </a:rPr>
                        <a:t> places</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round(1.6)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2</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i="0" dirty="0" smtClean="0">
                          <a:latin typeface="Times New Roman" panose="02020603050405020304" pitchFamily="18" charset="0"/>
                          <a:cs typeface="Times New Roman" panose="02020603050405020304" pitchFamily="18" charset="0"/>
                        </a:rPr>
                        <a:t>Python</a:t>
                      </a:r>
                      <a:r>
                        <a:rPr lang="en-US" sz="1600" i="1" dirty="0" smtClean="0">
                          <a:latin typeface="Times New Roman" panose="02020603050405020304" pitchFamily="18" charset="0"/>
                          <a:cs typeface="Times New Roman" panose="02020603050405020304" pitchFamily="18" charset="0"/>
                        </a:rPr>
                        <a:t> set()</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a Python</a:t>
                      </a:r>
                      <a:r>
                        <a:rPr lang="en-US" sz="1600" baseline="0" dirty="0" smtClean="0">
                          <a:latin typeface="Times New Roman" panose="02020603050405020304" pitchFamily="18" charset="0"/>
                          <a:cs typeface="Times New Roman" panose="02020603050405020304" pitchFamily="18" charset="0"/>
                        </a:rPr>
                        <a:t> set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set([1,2,2,3,3,4,4,5])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0" i="1"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{1, 2, 3, 4, 5}</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i="0" dirty="0" smtClean="0">
                          <a:latin typeface="Times New Roman" panose="02020603050405020304" pitchFamily="18" charset="0"/>
                          <a:cs typeface="Times New Roman" panose="02020603050405020304" pitchFamily="18" charset="0"/>
                        </a:rPr>
                        <a:t>Python </a:t>
                      </a:r>
                      <a:r>
                        <a:rPr lang="en-US" sz="1600" i="1" dirty="0" smtClean="0">
                          <a:latin typeface="Times New Roman" panose="02020603050405020304" pitchFamily="18" charset="0"/>
                          <a:cs typeface="Times New Roman" panose="02020603050405020304" pitchFamily="18" charset="0"/>
                        </a:rPr>
                        <a:t>sorted()</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Returns sorted list from given </a:t>
                      </a:r>
                      <a:r>
                        <a:rPr lang="en-US" sz="1600" dirty="0" err="1" smtClean="0">
                          <a:latin typeface="Times New Roman" panose="02020603050405020304" pitchFamily="18" charset="0"/>
                          <a:cs typeface="Times New Roman" panose="02020603050405020304" pitchFamily="18" charset="0"/>
                        </a:rPr>
                        <a:t>iterable</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sorted([5,2,8,12,56,1,0])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0" i="1"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[0, 1, 2, 5, 8, 12, 56]</a:t>
                      </a:r>
                      <a:endParaRPr lang="en-US" sz="1600" i="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600" i="0" dirty="0" smtClean="0">
                          <a:latin typeface="Times New Roman" panose="02020603050405020304" pitchFamily="18" charset="0"/>
                          <a:cs typeface="Times New Roman" panose="02020603050405020304" pitchFamily="18" charset="0"/>
                        </a:rPr>
                        <a:t>Python</a:t>
                      </a:r>
                      <a:r>
                        <a:rPr lang="en-US" sz="1600" i="1" dirty="0" smtClean="0">
                          <a:latin typeface="Times New Roman" panose="02020603050405020304" pitchFamily="18" charset="0"/>
                          <a:cs typeface="Times New Roman" panose="02020603050405020304" pitchFamily="18" charset="0"/>
                        </a:rPr>
                        <a:t> sum()</a:t>
                      </a:r>
                      <a:endParaRPr 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Add</a:t>
                      </a:r>
                      <a:r>
                        <a:rPr lang="en-US" sz="1600" baseline="0" dirty="0" smtClean="0">
                          <a:latin typeface="Times New Roman" panose="02020603050405020304" pitchFamily="18" charset="0"/>
                          <a:cs typeface="Times New Roman" panose="02020603050405020304" pitchFamily="18" charset="0"/>
                        </a:rPr>
                        <a:t> items in the </a:t>
                      </a:r>
                      <a:r>
                        <a:rPr lang="en-US" sz="1600" baseline="0" dirty="0" err="1" smtClean="0">
                          <a:latin typeface="Times New Roman" panose="02020603050405020304" pitchFamily="18" charset="0"/>
                          <a:cs typeface="Times New Roman" panose="02020603050405020304" pitchFamily="18" charset="0"/>
                        </a:rPr>
                        <a:t>iterable</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i="1" dirty="0" smtClean="0">
                          <a:latin typeface="Times New Roman" panose="02020603050405020304" pitchFamily="18" charset="0"/>
                          <a:cs typeface="Times New Roman" panose="02020603050405020304" pitchFamily="18" charset="0"/>
                        </a:rPr>
                        <a:t>sum(1,2) </a:t>
                      </a:r>
                      <a:r>
                        <a:rPr lang="en-US" sz="1600" i="1" dirty="0" smtClean="0">
                          <a:latin typeface="Times New Roman" panose="02020603050405020304" pitchFamily="18" charset="0"/>
                          <a:cs typeface="Times New Roman" panose="02020603050405020304" pitchFamily="18" charset="0"/>
                          <a:sym typeface="Wingdings" panose="05000000000000000000" pitchFamily="2" charset="2"/>
                        </a:rPr>
                        <a:t> 3</a:t>
                      </a:r>
                      <a:endParaRPr lang="en-US" sz="1600" i="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52426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59</TotalTime>
  <Words>2664</Words>
  <Application>Microsoft Office PowerPoint</Application>
  <PresentationFormat>Widescreen</PresentationFormat>
  <Paragraphs>286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 Light</vt:lpstr>
      <vt:lpstr>Times New Roman</vt:lpstr>
      <vt:lpstr>Wingdings</vt:lpstr>
      <vt:lpstr>Metropolitan</vt:lpstr>
      <vt:lpstr>Write Your Own Functions II</vt:lpstr>
      <vt:lpstr>Final Python class for summer camp!</vt:lpstr>
      <vt:lpstr>Agenda for today’s class</vt:lpstr>
      <vt:lpstr>Anonymous / Lambda Function</vt:lpstr>
      <vt:lpstr>Anonymous / Lambda Function II</vt:lpstr>
      <vt:lpstr>Example of Lambda Function</vt:lpstr>
      <vt:lpstr>Built-In Functions</vt:lpstr>
      <vt:lpstr>Some Examples of Built-In Functions</vt:lpstr>
      <vt:lpstr>PowerPoint Presentation</vt:lpstr>
      <vt:lpstr>Using Anonymous Functions with Built-In Functions</vt:lpstr>
      <vt:lpstr>1) lambda() with filter()</vt:lpstr>
      <vt:lpstr>2) lambda() with map()</vt:lpstr>
      <vt:lpstr>E.g.: multiply each element of list by 2 </vt:lpstr>
      <vt:lpstr>3) lambda() with reduce()</vt:lpstr>
      <vt:lpstr>Recursive Functions</vt:lpstr>
      <vt:lpstr>How Recursion works?</vt:lpstr>
      <vt:lpstr>Binary Search Tree</vt:lpstr>
      <vt:lpstr>Binary Search Tree in Python</vt:lpstr>
      <vt:lpstr>Recursive v/s Iterative Functions</vt:lpstr>
      <vt:lpstr>Scope of Variables</vt:lpstr>
      <vt:lpstr>Example of Global and Local Variables</vt:lpstr>
      <vt:lpstr>Example 2- Global and Local Variable</vt:lpstr>
      <vt:lpstr>Why  Python?</vt:lpstr>
      <vt:lpstr>Switching Gears: Why Python?</vt:lpstr>
      <vt:lpstr>Advantages of Python</vt:lpstr>
      <vt:lpstr>Python in Data Science and AI</vt:lpstr>
      <vt:lpstr>PowerPoint Presentation</vt:lpstr>
      <vt:lpstr>Advanced Programming: mask an image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suman</dc:creator>
  <cp:lastModifiedBy>suman</cp:lastModifiedBy>
  <cp:revision>62</cp:revision>
  <dcterms:created xsi:type="dcterms:W3CDTF">2019-07-06T22:35:48Z</dcterms:created>
  <dcterms:modified xsi:type="dcterms:W3CDTF">2019-07-11T05:37:31Z</dcterms:modified>
</cp:coreProperties>
</file>