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AD0CEFE-39CB-46B9-B0B4-7B775DB7AEDE}" type="slidenum">
              <a:t>‹#›</a:t>
            </a:fld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50852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SG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8F28923-9D3F-47C5-9F1A-70F6974DFCE3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8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SG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28B11E-AFF6-414F-B676-A54AB1BEDF4C}" type="slidenum">
              <a:t>1</a:t>
            </a:fld>
            <a:endParaRPr lang="en-SG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33EE160-D6A5-42C3-A9B2-E67D98EFD611}" type="slidenum">
              <a:t>2</a:t>
            </a:fld>
            <a:endParaRPr lang="en-SG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7DD499-B8B9-4302-AD09-F22981446BBC}" type="slidenum">
              <a:t>3</a:t>
            </a:fld>
            <a:endParaRPr lang="en-SG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158D50-D081-4770-886A-EB1CB59591BA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3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BE4870-7DF7-4C61-A479-5BB41987DB01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76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B710CF-2A9F-4141-8484-947B4CE7E7CA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7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CF57D2-FCD6-4F65-B376-627018AED996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3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5DCBF0-D001-4066-96E6-BAB39E22322F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09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EB6A3-D2DA-429F-99CA-F05BC821D229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3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00999-586A-4240-9900-4013C04336D3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4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00853-3E30-4937-82B3-156254712A28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1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DD0C64-9FCE-4E5A-8D3B-FB5ABC4AFA50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5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376450-D305-4F13-BBE5-8F05C12A5B64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9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631B4E-BE01-4295-BB24-F591E416B0D1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10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SG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C50A44E-61AD-42CF-9BE4-CCF39D16480D}" type="slidenum"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SG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SG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*Ensemble Classification &amp; Reg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8160" y="657720"/>
            <a:ext cx="9462240" cy="601560"/>
          </a:xfrm>
        </p:spPr>
        <p:txBody>
          <a:bodyPr wrap="square" lIns="90360" tIns="44280" rIns="90360" bIns="44280">
            <a:noAutofit/>
          </a:bodyPr>
          <a:lstStyle/>
          <a:p>
            <a:pPr lvl="0">
              <a:lnSpc>
                <a:spcPct val="90000"/>
              </a:lnSpc>
            </a:pPr>
            <a:r>
              <a:rPr lang="en-SG" sz="3200" b="1">
                <a:solidFill>
                  <a:srgbClr val="008000"/>
                </a:solidFill>
                <a:latin typeface="Arial" pitchFamily="18"/>
              </a:rPr>
              <a:t>Ensemble Classification &amp; Regression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08160" y="1343880"/>
            <a:ext cx="9462240" cy="5291640"/>
          </a:xfrm>
        </p:spPr>
        <p:txBody>
          <a:bodyPr wrap="square" lIns="90360" tIns="44280" rIns="90360" bIns="44280" anchor="t"/>
          <a:lstStyle/>
          <a:p>
            <a:pPr lvl="0" algn="l">
              <a:spcBef>
                <a:spcPts val="0"/>
              </a:spcBef>
              <a:buClr>
                <a:srgbClr val="0000CC"/>
              </a:buClr>
              <a:buSzPct val="100000"/>
              <a:buFont typeface="Symbol" pitchFamily="18"/>
              <a:buChar char="·"/>
            </a:pPr>
            <a:r>
              <a:rPr lang="en-SG" sz="2800">
                <a:solidFill>
                  <a:srgbClr val="0000CC"/>
                </a:solidFill>
                <a:latin typeface="Arial" pitchFamily="18"/>
              </a:rPr>
              <a:t>Ensemble methods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buSzPct val="100000"/>
              <a:buFont typeface="StarSymbol"/>
              <a:buChar char="»"/>
            </a:pPr>
            <a:r>
              <a:rPr lang="en-SG">
                <a:solidFill>
                  <a:srgbClr val="A50021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Basic idea</a:t>
            </a:r>
            <a:r>
              <a:rPr lang="en-SG">
                <a:solidFill>
                  <a:srgbClr val="9933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:</a:t>
            </a:r>
            <a:r>
              <a:rPr lang="en-SG" i="1">
                <a:solidFill>
                  <a:srgbClr val="CC66FF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 </a:t>
            </a:r>
            <a:r>
              <a:rPr lang="en-SG">
                <a:solidFill>
                  <a:srgbClr val="A50021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use multiple models to get better performance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buSzPct val="100000"/>
              <a:buFont typeface="StarSymbol"/>
              <a:buChar char="»"/>
            </a:pPr>
            <a:r>
              <a:rPr lang="en-SG">
                <a:solidFill>
                  <a:srgbClr val="A50021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Main theory: </a:t>
            </a:r>
            <a:r>
              <a:rPr lang="en-SG" i="1">
                <a:solidFill>
                  <a:srgbClr val="7030A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Bias-variance-covariance decomposition</a:t>
            </a: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Clr>
                <a:srgbClr val="FC0128"/>
              </a:buClr>
              <a:buSzPct val="100000"/>
              <a:buFont typeface="Symbol" pitchFamily="18"/>
              <a:buChar char="¨"/>
            </a:pPr>
            <a:r>
              <a:rPr lang="en-SG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Improved performance of an ensemble over its constitute base predictors with diversities in</a:t>
            </a:r>
          </a:p>
          <a:p>
            <a:pPr marL="0" lvl="3" indent="0" hangingPunct="0">
              <a:lnSpc>
                <a:spcPct val="100000"/>
              </a:lnSpc>
              <a:spcBef>
                <a:spcPts val="0"/>
              </a:spcBef>
              <a:buClr>
                <a:srgbClr val="FC0128"/>
              </a:buClr>
              <a:buSzPct val="100000"/>
              <a:buFont typeface="StarSymbol"/>
            </a:pPr>
            <a:r>
              <a:rPr lang="en-SG" sz="2400">
                <a:solidFill>
                  <a:srgbClr val="0066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data, parameter, structure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buSzPct val="100000"/>
              <a:buFont typeface="StarSymbol"/>
              <a:buChar char="»"/>
            </a:pPr>
            <a:r>
              <a:rPr lang="en-SG">
                <a:solidFill>
                  <a:srgbClr val="A50021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Conventional ensemble methods include:</a:t>
            </a: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Clr>
                <a:srgbClr val="FC0128"/>
              </a:buClr>
              <a:buSzPct val="100000"/>
              <a:buFont typeface="Symbol" pitchFamily="18"/>
              <a:buChar char="¨"/>
            </a:pPr>
            <a:r>
              <a:rPr lang="en-SG" sz="2400" i="1">
                <a:solidFill>
                  <a:srgbClr val="0066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Bagging</a:t>
            </a:r>
            <a:r>
              <a:rPr lang="en-SG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, </a:t>
            </a:r>
            <a:r>
              <a:rPr lang="en-SG" sz="2400" i="1">
                <a:solidFill>
                  <a:srgbClr val="CC66FF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boosting</a:t>
            </a:r>
            <a:r>
              <a:rPr lang="en-SG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, and </a:t>
            </a:r>
            <a:r>
              <a:rPr lang="en-SG" sz="2400" i="1">
                <a:solidFill>
                  <a:srgbClr val="0000CC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stacking</a:t>
            </a:r>
            <a:r>
              <a:rPr lang="en-SG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 based methods</a:t>
            </a:r>
          </a:p>
          <a:p>
            <a:pPr lvl="0" algn="l">
              <a:spcBef>
                <a:spcPts val="0"/>
              </a:spcBef>
              <a:buClr>
                <a:srgbClr val="0000CC"/>
              </a:buClr>
              <a:buSzPct val="100000"/>
              <a:buFont typeface="Symbol" pitchFamily="18"/>
              <a:buChar char="·"/>
            </a:pPr>
            <a:r>
              <a:rPr lang="en-SG" sz="2800">
                <a:solidFill>
                  <a:srgbClr val="0000CC"/>
                </a:solidFill>
                <a:latin typeface="Arial" pitchFamily="18"/>
              </a:rPr>
              <a:t>Key point: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StarSymbol"/>
              <a:buChar char="»"/>
            </a:pPr>
            <a:r>
              <a:rPr lang="en-SG" i="1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If we are able to design low-correlated individual learners, we can expect an increase in performance</a:t>
            </a:r>
          </a:p>
          <a:p>
            <a:pPr marL="628560" lvl="0" algn="l">
              <a:spcBef>
                <a:spcPts val="1199"/>
              </a:spcBef>
              <a:tabLst>
                <a:tab pos="628560" algn="l"/>
              </a:tabLst>
            </a:pPr>
            <a:r>
              <a:rPr lang="en-SG" sz="1600">
                <a:solidFill>
                  <a:srgbClr val="000000"/>
                </a:solidFill>
                <a:latin typeface="Arial" pitchFamily="18"/>
              </a:rPr>
              <a:t>[Ref: Ren, Zhang &amp; Suganthan, “Ensemble Classification and Regression – Recent Development, Applications and Future Direction”, IEEE Computational Intelligence, Feb 2016]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ur Concerns: Bias and Var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8160" y="657720"/>
            <a:ext cx="9462240" cy="601560"/>
          </a:xfrm>
        </p:spPr>
        <p:txBody>
          <a:bodyPr wrap="square" lIns="90360" tIns="44280" rIns="90360" bIns="44280">
            <a:noAutofit/>
          </a:bodyPr>
          <a:lstStyle/>
          <a:p>
            <a:pPr lvl="0">
              <a:lnSpc>
                <a:spcPct val="90000"/>
              </a:lnSpc>
            </a:pPr>
            <a:r>
              <a:rPr lang="en-SG" sz="3200" b="1">
                <a:solidFill>
                  <a:srgbClr val="008000"/>
                </a:solidFill>
                <a:latin typeface="Arial" pitchFamily="18"/>
              </a:rPr>
              <a:t>Our Concerns: </a:t>
            </a:r>
            <a:r>
              <a:rPr lang="en-SG" sz="2800" b="1">
                <a:solidFill>
                  <a:srgbClr val="C00000"/>
                </a:solidFill>
                <a:latin typeface="Arial" pitchFamily="18"/>
              </a:rPr>
              <a:t>Bias and Variance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08160" y="1343880"/>
            <a:ext cx="9462240" cy="5291640"/>
          </a:xfrm>
        </p:spPr>
        <p:txBody>
          <a:bodyPr wrap="square" lIns="90360" tIns="44280" rIns="90360" bIns="44280" anchor="t"/>
          <a:lstStyle/>
          <a:p>
            <a:pPr lvl="0" algn="l">
              <a:spcBef>
                <a:spcPts val="300"/>
              </a:spcBef>
              <a:buClr>
                <a:srgbClr val="0000CC"/>
              </a:buClr>
              <a:buSzPct val="100000"/>
              <a:buFont typeface="Symbol" pitchFamily="18"/>
              <a:buChar char="·"/>
            </a:pPr>
            <a:r>
              <a:rPr lang="en-SG" sz="2800">
                <a:solidFill>
                  <a:srgbClr val="0000CC"/>
                </a:solidFill>
                <a:latin typeface="Arial" pitchFamily="18"/>
              </a:rPr>
              <a:t>There are always two competing forces that govern the choice of learning method i.e. bias and variance.</a:t>
            </a:r>
          </a:p>
          <a:p>
            <a:pPr lvl="0"/>
            <a:endParaRPr lang="en-SG" sz="2400">
              <a:solidFill>
                <a:srgbClr val="A50021"/>
              </a:solidFill>
              <a:latin typeface="Arial" pitchFamily="18"/>
            </a:endParaRPr>
          </a:p>
          <a:p>
            <a:pPr lvl="0" algn="l">
              <a:spcBef>
                <a:spcPts val="300"/>
              </a:spcBef>
              <a:buClr>
                <a:srgbClr val="CC66FF"/>
              </a:buClr>
              <a:buSzPct val="100000"/>
              <a:buFont typeface="Symbol" pitchFamily="18"/>
              <a:buChar char="·"/>
            </a:pPr>
            <a:r>
              <a:rPr lang="en-SG" sz="2800" b="1" i="1">
                <a:solidFill>
                  <a:srgbClr val="CC66FF"/>
                </a:solidFill>
                <a:latin typeface="Arial" pitchFamily="18"/>
              </a:rPr>
              <a:t>Bias</a:t>
            </a:r>
            <a:r>
              <a:rPr lang="en-SG" sz="2800">
                <a:solidFill>
                  <a:srgbClr val="0000CC"/>
                </a:solidFill>
                <a:latin typeface="Arial" pitchFamily="18"/>
              </a:rPr>
              <a:t> of learning methods refers to the error that is introduced by modeling a real life problem (that is usually extremely complicated) by a much simpler model.</a:t>
            </a:r>
          </a:p>
          <a:p>
            <a:pPr marL="0" lvl="1" indent="0" hangingPunct="0">
              <a:lnSpc>
                <a:spcPct val="100000"/>
              </a:lnSpc>
              <a:spcBef>
                <a:spcPts val="300"/>
              </a:spcBef>
              <a:buClr>
                <a:srgbClr val="A50021"/>
              </a:buClr>
              <a:buSzPct val="100000"/>
              <a:buFont typeface="StarSymbol"/>
              <a:buChar char="»"/>
            </a:pPr>
            <a:r>
              <a:rPr lang="en-SG">
                <a:solidFill>
                  <a:srgbClr val="A50021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For example, linear regression assumes that there is a linear relationship between Y and X. It is unlikely that, in real life, the relationship is exactly linear so some bias will be present. Suits (Bias towards) specific ‘linear’ problems</a:t>
            </a:r>
          </a:p>
          <a:p>
            <a:pPr lvl="0" algn="just">
              <a:spcBef>
                <a:spcPts val="300"/>
              </a:spcBef>
            </a:pPr>
            <a:endParaRPr lang="en-SG" sz="2800">
              <a:solidFill>
                <a:srgbClr val="0000CC"/>
              </a:solidFill>
              <a:latin typeface="Arial" pitchFamily="18"/>
            </a:endParaRPr>
          </a:p>
          <a:p>
            <a:pPr lvl="0" algn="l">
              <a:spcBef>
                <a:spcPts val="300"/>
              </a:spcBef>
              <a:tabLst>
                <a:tab pos="0" algn="l"/>
              </a:tabLst>
            </a:pPr>
            <a:endParaRPr lang="en-SG" sz="2800">
              <a:solidFill>
                <a:srgbClr val="0000CC"/>
              </a:solidFill>
              <a:latin typeface="Arial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ur Concerns: Bias and Variance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8160" y="657720"/>
            <a:ext cx="9462240" cy="601560"/>
          </a:xfrm>
        </p:spPr>
        <p:txBody>
          <a:bodyPr wrap="square" lIns="90360" tIns="44280" rIns="90360" bIns="44280">
            <a:noAutofit/>
          </a:bodyPr>
          <a:lstStyle/>
          <a:p>
            <a:pPr lvl="0">
              <a:lnSpc>
                <a:spcPct val="90000"/>
              </a:lnSpc>
            </a:pPr>
            <a:r>
              <a:rPr lang="en-SG" sz="3200" b="1">
                <a:solidFill>
                  <a:srgbClr val="008000"/>
                </a:solidFill>
                <a:latin typeface="Arial" pitchFamily="18"/>
              </a:rPr>
              <a:t>Our Concerns: </a:t>
            </a:r>
            <a:r>
              <a:rPr lang="en-SG" sz="2800" b="1">
                <a:solidFill>
                  <a:srgbClr val="C00000"/>
                </a:solidFill>
                <a:latin typeface="Arial" pitchFamily="18"/>
              </a:rPr>
              <a:t>Bias and Variance </a:t>
            </a:r>
            <a:r>
              <a:rPr lang="en-SG" sz="2400">
                <a:solidFill>
                  <a:srgbClr val="C00000"/>
                </a:solidFill>
                <a:latin typeface="Arial" pitchFamily="18"/>
              </a:rPr>
              <a:t>(cont.)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08160" y="1343880"/>
            <a:ext cx="9388440" cy="5291640"/>
          </a:xfrm>
        </p:spPr>
        <p:txBody>
          <a:bodyPr wrap="square" lIns="90360" tIns="44280" rIns="90360" bIns="44280" anchor="t"/>
          <a:lstStyle/>
          <a:p>
            <a:pPr lvl="0" algn="l">
              <a:lnSpc>
                <a:spcPct val="120000"/>
              </a:lnSpc>
              <a:spcBef>
                <a:spcPts val="601"/>
              </a:spcBef>
              <a:buClr>
                <a:srgbClr val="CC66FF"/>
              </a:buClr>
              <a:buSzPct val="100000"/>
              <a:buFont typeface="Symbol" pitchFamily="18"/>
              <a:buChar char="·"/>
            </a:pPr>
            <a:r>
              <a:rPr lang="en-SG" sz="2800" b="1" i="1">
                <a:solidFill>
                  <a:srgbClr val="CC66FF"/>
                </a:solidFill>
                <a:latin typeface="Arial" pitchFamily="18"/>
              </a:rPr>
              <a:t>Variance</a:t>
            </a:r>
            <a:r>
              <a:rPr lang="en-SG" sz="2800">
                <a:solidFill>
                  <a:srgbClr val="0000CC"/>
                </a:solidFill>
                <a:latin typeface="Arial" pitchFamily="18"/>
              </a:rPr>
              <a:t> of learning methods refers to how much your estimate for </a:t>
            </a:r>
            <a:r>
              <a:rPr lang="en-SG" sz="2800" i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f</a:t>
            </a:r>
            <a:r>
              <a:rPr lang="en-SG" sz="2800">
                <a:solidFill>
                  <a:srgbClr val="0000CC"/>
                </a:solidFill>
                <a:latin typeface="Arial" pitchFamily="18"/>
              </a:rPr>
              <a:t> would change by if you had a different training data set.</a:t>
            </a:r>
          </a:p>
          <a:p>
            <a:pPr marL="0" lvl="1" indent="0" hangingPunct="0">
              <a:lnSpc>
                <a:spcPct val="120000"/>
              </a:lnSpc>
              <a:spcBef>
                <a:spcPts val="601"/>
              </a:spcBef>
              <a:buClr>
                <a:srgbClr val="A50021"/>
              </a:buClr>
              <a:buSzPct val="100000"/>
              <a:buFont typeface="StarSymbol"/>
              <a:buChar char="»"/>
            </a:pPr>
            <a:r>
              <a:rPr lang="en-SG">
                <a:solidFill>
                  <a:srgbClr val="A50021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The more flexible a method is</a:t>
            </a:r>
          </a:p>
          <a:p>
            <a:pPr marL="571680" lvl="0" algn="l">
              <a:spcBef>
                <a:spcPts val="601"/>
              </a:spcBef>
              <a:tabLst>
                <a:tab pos="571680" algn="l"/>
              </a:tabLst>
            </a:pPr>
            <a:r>
              <a:rPr lang="en-SG" sz="2400">
                <a:solidFill>
                  <a:srgbClr val="A50021"/>
                </a:solidFill>
                <a:latin typeface="Arial" pitchFamily="18"/>
              </a:rPr>
              <a:t>	the more variance it has.</a:t>
            </a:r>
          </a:p>
          <a:p>
            <a:pPr marL="0" lvl="1" indent="0" hangingPunct="0">
              <a:lnSpc>
                <a:spcPct val="120000"/>
              </a:lnSpc>
              <a:spcBef>
                <a:spcPts val="601"/>
              </a:spcBef>
              <a:buClr>
                <a:srgbClr val="A50021"/>
              </a:buClr>
              <a:buSzPct val="100000"/>
              <a:buFont typeface="StarSymbol"/>
              <a:buChar char="»"/>
              <a:tabLst>
                <a:tab pos="0" algn="l"/>
              </a:tabLst>
            </a:pPr>
            <a:r>
              <a:rPr lang="en-SG">
                <a:solidFill>
                  <a:srgbClr val="A50021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</a:rPr>
              <a:t>The more variance/complex a</a:t>
            </a:r>
          </a:p>
          <a:p>
            <a:pPr marL="571680" lvl="0" algn="l">
              <a:spcBef>
                <a:spcPts val="601"/>
              </a:spcBef>
              <a:tabLst>
                <a:tab pos="571680" algn="l"/>
              </a:tabLst>
            </a:pPr>
            <a:r>
              <a:rPr lang="en-SG" sz="2400">
                <a:solidFill>
                  <a:srgbClr val="A50021"/>
                </a:solidFill>
                <a:latin typeface="Arial" pitchFamily="18"/>
              </a:rPr>
              <a:t>	method is the less bias it will</a:t>
            </a:r>
          </a:p>
          <a:p>
            <a:pPr marL="571680" lvl="0" algn="l">
              <a:spcBef>
                <a:spcPts val="601"/>
              </a:spcBef>
              <a:tabLst>
                <a:tab pos="571680" algn="l"/>
              </a:tabLst>
            </a:pPr>
            <a:r>
              <a:rPr lang="en-SG" sz="2400">
                <a:solidFill>
                  <a:srgbClr val="A50021"/>
                </a:solidFill>
                <a:latin typeface="Arial" pitchFamily="18"/>
              </a:rPr>
              <a:t>	generally have.</a:t>
            </a:r>
          </a:p>
          <a:p>
            <a:pPr lvl="0" algn="just">
              <a:spcBef>
                <a:spcPts val="300"/>
              </a:spcBef>
              <a:tabLst>
                <a:tab pos="0" algn="l"/>
              </a:tabLst>
            </a:pPr>
            <a:endParaRPr lang="en-SG" sz="2800">
              <a:solidFill>
                <a:srgbClr val="0000CC"/>
              </a:solidFill>
              <a:latin typeface="Arial" pitchFamily="18"/>
            </a:endParaRPr>
          </a:p>
          <a:p>
            <a:pPr lvl="0" algn="just">
              <a:spcBef>
                <a:spcPts val="300"/>
              </a:spcBef>
              <a:tabLst>
                <a:tab pos="0" algn="l"/>
              </a:tabLst>
            </a:pPr>
            <a:endParaRPr lang="en-SG" sz="2800">
              <a:solidFill>
                <a:srgbClr val="0000CC"/>
              </a:solidFill>
              <a:latin typeface="Arial" pitchFamily="18"/>
            </a:endParaRPr>
          </a:p>
          <a:p>
            <a:pPr lvl="0" algn="l">
              <a:spcBef>
                <a:spcPts val="300"/>
              </a:spcBef>
              <a:tabLst>
                <a:tab pos="0" algn="l"/>
              </a:tabLst>
            </a:pPr>
            <a:endParaRPr lang="en-SG" sz="2800">
              <a:solidFill>
                <a:srgbClr val="0000CC"/>
              </a:solidFill>
              <a:latin typeface="Arial" pitchFamily="1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21639" y="2575080"/>
            <a:ext cx="3774960" cy="40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247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DejaVu Sans</vt:lpstr>
      <vt:lpstr>FreeSans</vt:lpstr>
      <vt:lpstr>Liberation Sans</vt:lpstr>
      <vt:lpstr>Liberation Serif</vt:lpstr>
      <vt:lpstr>Noto Sans CJK SC Regular</vt:lpstr>
      <vt:lpstr>StarSymbol</vt:lpstr>
      <vt:lpstr>Arial</vt:lpstr>
      <vt:lpstr>Calibri</vt:lpstr>
      <vt:lpstr>Symbol</vt:lpstr>
      <vt:lpstr>Times New Roman</vt:lpstr>
      <vt:lpstr>Default</vt:lpstr>
      <vt:lpstr>Ensemble Classification &amp; Regression</vt:lpstr>
      <vt:lpstr>Our Concerns: Bias and Variance</vt:lpstr>
      <vt:lpstr>Our Concerns: Bias and Variance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Classification &amp; Regression</dc:title>
  <dc:creator>Gu Zhan</dc:creator>
  <cp:lastModifiedBy>Gu Zhan</cp:lastModifiedBy>
  <cp:revision>3</cp:revision>
  <dcterms:created xsi:type="dcterms:W3CDTF">2018-02-04T16:20:12Z</dcterms:created>
  <dcterms:modified xsi:type="dcterms:W3CDTF">2018-02-05T09:52:14Z</dcterms:modified>
</cp:coreProperties>
</file>