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62" r:id="rId5"/>
    <p:sldId id="263" r:id="rId6"/>
    <p:sldId id="264" r:id="rId7"/>
    <p:sldId id="265" r:id="rId8"/>
    <p:sldId id="260" r:id="rId9"/>
    <p:sldId id="259" r:id="rId10"/>
    <p:sldId id="266" r:id="rId11"/>
    <p:sldId id="257"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p:restoredTop sz="94664"/>
  </p:normalViewPr>
  <p:slideViewPr>
    <p:cSldViewPr snapToGrid="0" snapToObjects="1">
      <p:cViewPr varScale="1">
        <p:scale>
          <a:sx n="161" d="100"/>
          <a:sy n="161" d="100"/>
        </p:scale>
        <p:origin x="224"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0E6B-DE78-844E-BB9D-B09487536E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3182E2-B495-0345-B1D4-4FB4489549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CEFB2E-44F7-C44A-9CA7-D119A2D3FBB1}"/>
              </a:ext>
            </a:extLst>
          </p:cNvPr>
          <p:cNvSpPr>
            <a:spLocks noGrp="1"/>
          </p:cNvSpPr>
          <p:nvPr>
            <p:ph type="dt" sz="half" idx="10"/>
          </p:nvPr>
        </p:nvSpPr>
        <p:spPr/>
        <p:txBody>
          <a:bodyPr/>
          <a:lstStyle/>
          <a:p>
            <a:fld id="{CCBA1409-73BC-B648-8199-6A2E4BD7C1B1}" type="datetimeFigureOut">
              <a:rPr lang="en-US" smtClean="0"/>
              <a:t>3/19/19</a:t>
            </a:fld>
            <a:endParaRPr lang="en-US"/>
          </a:p>
        </p:txBody>
      </p:sp>
      <p:sp>
        <p:nvSpPr>
          <p:cNvPr id="5" name="Footer Placeholder 4">
            <a:extLst>
              <a:ext uri="{FF2B5EF4-FFF2-40B4-BE49-F238E27FC236}">
                <a16:creationId xmlns:a16="http://schemas.microsoft.com/office/drawing/2014/main" id="{5483104C-7761-6A44-BD51-AC92B3566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A067B-E863-DA44-8482-AC7E90354812}"/>
              </a:ext>
            </a:extLst>
          </p:cNvPr>
          <p:cNvSpPr>
            <a:spLocks noGrp="1"/>
          </p:cNvSpPr>
          <p:nvPr>
            <p:ph type="sldNum" sz="quarter" idx="12"/>
          </p:nvPr>
        </p:nvSpPr>
        <p:spPr/>
        <p:txBody>
          <a:bodyPr/>
          <a:lstStyle/>
          <a:p>
            <a:fld id="{4DFC4C1B-4612-5144-B12B-E90F45D74161}" type="slidenum">
              <a:rPr lang="en-US" smtClean="0"/>
              <a:t>‹#›</a:t>
            </a:fld>
            <a:endParaRPr lang="en-US"/>
          </a:p>
        </p:txBody>
      </p:sp>
    </p:spTree>
    <p:extLst>
      <p:ext uri="{BB962C8B-B14F-4D97-AF65-F5344CB8AC3E}">
        <p14:creationId xmlns:p14="http://schemas.microsoft.com/office/powerpoint/2010/main" val="62664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641B-EE83-B644-A8EE-1D7188931A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EB7921-FCAD-2049-BA62-966C79C007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B8652-2E14-2F45-B45A-66F33D0C2625}"/>
              </a:ext>
            </a:extLst>
          </p:cNvPr>
          <p:cNvSpPr>
            <a:spLocks noGrp="1"/>
          </p:cNvSpPr>
          <p:nvPr>
            <p:ph type="dt" sz="half" idx="10"/>
          </p:nvPr>
        </p:nvSpPr>
        <p:spPr/>
        <p:txBody>
          <a:bodyPr/>
          <a:lstStyle/>
          <a:p>
            <a:fld id="{CCBA1409-73BC-B648-8199-6A2E4BD7C1B1}" type="datetimeFigureOut">
              <a:rPr lang="en-US" smtClean="0"/>
              <a:t>3/19/19</a:t>
            </a:fld>
            <a:endParaRPr lang="en-US"/>
          </a:p>
        </p:txBody>
      </p:sp>
      <p:sp>
        <p:nvSpPr>
          <p:cNvPr id="5" name="Footer Placeholder 4">
            <a:extLst>
              <a:ext uri="{FF2B5EF4-FFF2-40B4-BE49-F238E27FC236}">
                <a16:creationId xmlns:a16="http://schemas.microsoft.com/office/drawing/2014/main" id="{5915FF6B-71B2-4C45-BB2A-BBD093F4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DF3E3-F2B7-8B4A-8402-96AB5EFD6214}"/>
              </a:ext>
            </a:extLst>
          </p:cNvPr>
          <p:cNvSpPr>
            <a:spLocks noGrp="1"/>
          </p:cNvSpPr>
          <p:nvPr>
            <p:ph type="sldNum" sz="quarter" idx="12"/>
          </p:nvPr>
        </p:nvSpPr>
        <p:spPr/>
        <p:txBody>
          <a:bodyPr/>
          <a:lstStyle/>
          <a:p>
            <a:fld id="{4DFC4C1B-4612-5144-B12B-E90F45D74161}" type="slidenum">
              <a:rPr lang="en-US" smtClean="0"/>
              <a:t>‹#›</a:t>
            </a:fld>
            <a:endParaRPr lang="en-US"/>
          </a:p>
        </p:txBody>
      </p:sp>
    </p:spTree>
    <p:extLst>
      <p:ext uri="{BB962C8B-B14F-4D97-AF65-F5344CB8AC3E}">
        <p14:creationId xmlns:p14="http://schemas.microsoft.com/office/powerpoint/2010/main" val="279574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3F3DE-3796-7146-A97D-7C53996F3A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158130-8AED-3D41-9D70-88B6006C4A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8B44A-F28D-4142-BEB9-0887F1D8BA66}"/>
              </a:ext>
            </a:extLst>
          </p:cNvPr>
          <p:cNvSpPr>
            <a:spLocks noGrp="1"/>
          </p:cNvSpPr>
          <p:nvPr>
            <p:ph type="dt" sz="half" idx="10"/>
          </p:nvPr>
        </p:nvSpPr>
        <p:spPr/>
        <p:txBody>
          <a:bodyPr/>
          <a:lstStyle/>
          <a:p>
            <a:fld id="{CCBA1409-73BC-B648-8199-6A2E4BD7C1B1}" type="datetimeFigureOut">
              <a:rPr lang="en-US" smtClean="0"/>
              <a:t>3/19/19</a:t>
            </a:fld>
            <a:endParaRPr lang="en-US"/>
          </a:p>
        </p:txBody>
      </p:sp>
      <p:sp>
        <p:nvSpPr>
          <p:cNvPr id="5" name="Footer Placeholder 4">
            <a:extLst>
              <a:ext uri="{FF2B5EF4-FFF2-40B4-BE49-F238E27FC236}">
                <a16:creationId xmlns:a16="http://schemas.microsoft.com/office/drawing/2014/main" id="{0C1150CD-C831-394A-82FC-E03D31109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2B144-6556-E648-8417-D2F34E534204}"/>
              </a:ext>
            </a:extLst>
          </p:cNvPr>
          <p:cNvSpPr>
            <a:spLocks noGrp="1"/>
          </p:cNvSpPr>
          <p:nvPr>
            <p:ph type="sldNum" sz="quarter" idx="12"/>
          </p:nvPr>
        </p:nvSpPr>
        <p:spPr/>
        <p:txBody>
          <a:bodyPr/>
          <a:lstStyle/>
          <a:p>
            <a:fld id="{4DFC4C1B-4612-5144-B12B-E90F45D74161}" type="slidenum">
              <a:rPr lang="en-US" smtClean="0"/>
              <a:t>‹#›</a:t>
            </a:fld>
            <a:endParaRPr lang="en-US"/>
          </a:p>
        </p:txBody>
      </p:sp>
    </p:spTree>
    <p:extLst>
      <p:ext uri="{BB962C8B-B14F-4D97-AF65-F5344CB8AC3E}">
        <p14:creationId xmlns:p14="http://schemas.microsoft.com/office/powerpoint/2010/main" val="188672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943C-79A5-5C43-AD43-1E488829E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797BEB-985B-E048-A976-27768EED2B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51F85-BD24-6E44-8800-969E2E6E49BD}"/>
              </a:ext>
            </a:extLst>
          </p:cNvPr>
          <p:cNvSpPr>
            <a:spLocks noGrp="1"/>
          </p:cNvSpPr>
          <p:nvPr>
            <p:ph type="dt" sz="half" idx="10"/>
          </p:nvPr>
        </p:nvSpPr>
        <p:spPr/>
        <p:txBody>
          <a:bodyPr/>
          <a:lstStyle/>
          <a:p>
            <a:fld id="{CCBA1409-73BC-B648-8199-6A2E4BD7C1B1}" type="datetimeFigureOut">
              <a:rPr lang="en-US" smtClean="0"/>
              <a:t>3/19/19</a:t>
            </a:fld>
            <a:endParaRPr lang="en-US"/>
          </a:p>
        </p:txBody>
      </p:sp>
      <p:sp>
        <p:nvSpPr>
          <p:cNvPr id="5" name="Footer Placeholder 4">
            <a:extLst>
              <a:ext uri="{FF2B5EF4-FFF2-40B4-BE49-F238E27FC236}">
                <a16:creationId xmlns:a16="http://schemas.microsoft.com/office/drawing/2014/main" id="{23CDD008-6909-8E4F-B74E-C5E11E98E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38964-3AA3-894F-B005-8686712CF5F2}"/>
              </a:ext>
            </a:extLst>
          </p:cNvPr>
          <p:cNvSpPr>
            <a:spLocks noGrp="1"/>
          </p:cNvSpPr>
          <p:nvPr>
            <p:ph type="sldNum" sz="quarter" idx="12"/>
          </p:nvPr>
        </p:nvSpPr>
        <p:spPr/>
        <p:txBody>
          <a:bodyPr/>
          <a:lstStyle/>
          <a:p>
            <a:fld id="{4DFC4C1B-4612-5144-B12B-E90F45D74161}" type="slidenum">
              <a:rPr lang="en-US" smtClean="0"/>
              <a:t>‹#›</a:t>
            </a:fld>
            <a:endParaRPr lang="en-US"/>
          </a:p>
        </p:txBody>
      </p:sp>
    </p:spTree>
    <p:extLst>
      <p:ext uri="{BB962C8B-B14F-4D97-AF65-F5344CB8AC3E}">
        <p14:creationId xmlns:p14="http://schemas.microsoft.com/office/powerpoint/2010/main" val="66942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C0DB-D03D-C04B-B921-B7093ADA2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DAFD0B-0DE9-0249-BA3E-4694CA306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1CD89E-63F8-1E45-9681-94BE80AA377D}"/>
              </a:ext>
            </a:extLst>
          </p:cNvPr>
          <p:cNvSpPr>
            <a:spLocks noGrp="1"/>
          </p:cNvSpPr>
          <p:nvPr>
            <p:ph type="dt" sz="half" idx="10"/>
          </p:nvPr>
        </p:nvSpPr>
        <p:spPr/>
        <p:txBody>
          <a:bodyPr/>
          <a:lstStyle/>
          <a:p>
            <a:fld id="{CCBA1409-73BC-B648-8199-6A2E4BD7C1B1}" type="datetimeFigureOut">
              <a:rPr lang="en-US" smtClean="0"/>
              <a:t>3/19/19</a:t>
            </a:fld>
            <a:endParaRPr lang="en-US"/>
          </a:p>
        </p:txBody>
      </p:sp>
      <p:sp>
        <p:nvSpPr>
          <p:cNvPr id="5" name="Footer Placeholder 4">
            <a:extLst>
              <a:ext uri="{FF2B5EF4-FFF2-40B4-BE49-F238E27FC236}">
                <a16:creationId xmlns:a16="http://schemas.microsoft.com/office/drawing/2014/main" id="{25278E9C-CF3C-B347-9348-B10373EBC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366C8-1A62-6249-8EFC-9DB78491CF40}"/>
              </a:ext>
            </a:extLst>
          </p:cNvPr>
          <p:cNvSpPr>
            <a:spLocks noGrp="1"/>
          </p:cNvSpPr>
          <p:nvPr>
            <p:ph type="sldNum" sz="quarter" idx="12"/>
          </p:nvPr>
        </p:nvSpPr>
        <p:spPr/>
        <p:txBody>
          <a:bodyPr/>
          <a:lstStyle/>
          <a:p>
            <a:fld id="{4DFC4C1B-4612-5144-B12B-E90F45D74161}" type="slidenum">
              <a:rPr lang="en-US" smtClean="0"/>
              <a:t>‹#›</a:t>
            </a:fld>
            <a:endParaRPr lang="en-US"/>
          </a:p>
        </p:txBody>
      </p:sp>
    </p:spTree>
    <p:extLst>
      <p:ext uri="{BB962C8B-B14F-4D97-AF65-F5344CB8AC3E}">
        <p14:creationId xmlns:p14="http://schemas.microsoft.com/office/powerpoint/2010/main" val="170616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D020-83B7-4F4C-952C-AD7D1C2FF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00CC6-B117-F646-8A96-B7260D6366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D785B9-95A8-8443-AE1D-7CF0A23D05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0721F7-B079-A243-AAD4-72CABCFE88BE}"/>
              </a:ext>
            </a:extLst>
          </p:cNvPr>
          <p:cNvSpPr>
            <a:spLocks noGrp="1"/>
          </p:cNvSpPr>
          <p:nvPr>
            <p:ph type="dt" sz="half" idx="10"/>
          </p:nvPr>
        </p:nvSpPr>
        <p:spPr/>
        <p:txBody>
          <a:bodyPr/>
          <a:lstStyle/>
          <a:p>
            <a:fld id="{CCBA1409-73BC-B648-8199-6A2E4BD7C1B1}" type="datetimeFigureOut">
              <a:rPr lang="en-US" smtClean="0"/>
              <a:t>3/19/19</a:t>
            </a:fld>
            <a:endParaRPr lang="en-US"/>
          </a:p>
        </p:txBody>
      </p:sp>
      <p:sp>
        <p:nvSpPr>
          <p:cNvPr id="6" name="Footer Placeholder 5">
            <a:extLst>
              <a:ext uri="{FF2B5EF4-FFF2-40B4-BE49-F238E27FC236}">
                <a16:creationId xmlns:a16="http://schemas.microsoft.com/office/drawing/2014/main" id="{CA98A9F7-2EB8-904C-94C8-0D8E4E7D8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4E4EA-4D94-7A48-A55A-F9F07D561929}"/>
              </a:ext>
            </a:extLst>
          </p:cNvPr>
          <p:cNvSpPr>
            <a:spLocks noGrp="1"/>
          </p:cNvSpPr>
          <p:nvPr>
            <p:ph type="sldNum" sz="quarter" idx="12"/>
          </p:nvPr>
        </p:nvSpPr>
        <p:spPr/>
        <p:txBody>
          <a:bodyPr/>
          <a:lstStyle/>
          <a:p>
            <a:fld id="{4DFC4C1B-4612-5144-B12B-E90F45D74161}" type="slidenum">
              <a:rPr lang="en-US" smtClean="0"/>
              <a:t>‹#›</a:t>
            </a:fld>
            <a:endParaRPr lang="en-US"/>
          </a:p>
        </p:txBody>
      </p:sp>
    </p:spTree>
    <p:extLst>
      <p:ext uri="{BB962C8B-B14F-4D97-AF65-F5344CB8AC3E}">
        <p14:creationId xmlns:p14="http://schemas.microsoft.com/office/powerpoint/2010/main" val="360712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22AB-D09E-5846-9EEA-3718184C0E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B586A6-8240-9D43-91FB-41C1103145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ECF058-AEF5-5A4D-B878-B0B6A41300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68D487-701E-6146-8205-487F373AA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5FF6C2-E72D-B84F-A013-CD3601D9D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54791-9304-834C-962E-AE5617F462EB}"/>
              </a:ext>
            </a:extLst>
          </p:cNvPr>
          <p:cNvSpPr>
            <a:spLocks noGrp="1"/>
          </p:cNvSpPr>
          <p:nvPr>
            <p:ph type="dt" sz="half" idx="10"/>
          </p:nvPr>
        </p:nvSpPr>
        <p:spPr/>
        <p:txBody>
          <a:bodyPr/>
          <a:lstStyle/>
          <a:p>
            <a:fld id="{CCBA1409-73BC-B648-8199-6A2E4BD7C1B1}" type="datetimeFigureOut">
              <a:rPr lang="en-US" smtClean="0"/>
              <a:t>3/19/19</a:t>
            </a:fld>
            <a:endParaRPr lang="en-US"/>
          </a:p>
        </p:txBody>
      </p:sp>
      <p:sp>
        <p:nvSpPr>
          <p:cNvPr id="8" name="Footer Placeholder 7">
            <a:extLst>
              <a:ext uri="{FF2B5EF4-FFF2-40B4-BE49-F238E27FC236}">
                <a16:creationId xmlns:a16="http://schemas.microsoft.com/office/drawing/2014/main" id="{7D0405D9-131D-0446-BA71-1A9002204F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9D4AB4-A8FD-9449-B7FC-10C436B7A9F8}"/>
              </a:ext>
            </a:extLst>
          </p:cNvPr>
          <p:cNvSpPr>
            <a:spLocks noGrp="1"/>
          </p:cNvSpPr>
          <p:nvPr>
            <p:ph type="sldNum" sz="quarter" idx="12"/>
          </p:nvPr>
        </p:nvSpPr>
        <p:spPr/>
        <p:txBody>
          <a:bodyPr/>
          <a:lstStyle/>
          <a:p>
            <a:fld id="{4DFC4C1B-4612-5144-B12B-E90F45D74161}" type="slidenum">
              <a:rPr lang="en-US" smtClean="0"/>
              <a:t>‹#›</a:t>
            </a:fld>
            <a:endParaRPr lang="en-US"/>
          </a:p>
        </p:txBody>
      </p:sp>
    </p:spTree>
    <p:extLst>
      <p:ext uri="{BB962C8B-B14F-4D97-AF65-F5344CB8AC3E}">
        <p14:creationId xmlns:p14="http://schemas.microsoft.com/office/powerpoint/2010/main" val="245471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2A7D-053A-CA45-91EC-3B46F0AFAF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96DCDB-8C5B-7F40-8E82-25E3F122FBEC}"/>
              </a:ext>
            </a:extLst>
          </p:cNvPr>
          <p:cNvSpPr>
            <a:spLocks noGrp="1"/>
          </p:cNvSpPr>
          <p:nvPr>
            <p:ph type="dt" sz="half" idx="10"/>
          </p:nvPr>
        </p:nvSpPr>
        <p:spPr/>
        <p:txBody>
          <a:bodyPr/>
          <a:lstStyle/>
          <a:p>
            <a:fld id="{CCBA1409-73BC-B648-8199-6A2E4BD7C1B1}" type="datetimeFigureOut">
              <a:rPr lang="en-US" smtClean="0"/>
              <a:t>3/19/19</a:t>
            </a:fld>
            <a:endParaRPr lang="en-US"/>
          </a:p>
        </p:txBody>
      </p:sp>
      <p:sp>
        <p:nvSpPr>
          <p:cNvPr id="4" name="Footer Placeholder 3">
            <a:extLst>
              <a:ext uri="{FF2B5EF4-FFF2-40B4-BE49-F238E27FC236}">
                <a16:creationId xmlns:a16="http://schemas.microsoft.com/office/drawing/2014/main" id="{2B507262-2CE4-0D4A-834A-6DEE33B617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149E4A-9B0F-A34E-9FA2-D9A5D3B670E6}"/>
              </a:ext>
            </a:extLst>
          </p:cNvPr>
          <p:cNvSpPr>
            <a:spLocks noGrp="1"/>
          </p:cNvSpPr>
          <p:nvPr>
            <p:ph type="sldNum" sz="quarter" idx="12"/>
          </p:nvPr>
        </p:nvSpPr>
        <p:spPr/>
        <p:txBody>
          <a:bodyPr/>
          <a:lstStyle/>
          <a:p>
            <a:fld id="{4DFC4C1B-4612-5144-B12B-E90F45D74161}" type="slidenum">
              <a:rPr lang="en-US" smtClean="0"/>
              <a:t>‹#›</a:t>
            </a:fld>
            <a:endParaRPr lang="en-US"/>
          </a:p>
        </p:txBody>
      </p:sp>
    </p:spTree>
    <p:extLst>
      <p:ext uri="{BB962C8B-B14F-4D97-AF65-F5344CB8AC3E}">
        <p14:creationId xmlns:p14="http://schemas.microsoft.com/office/powerpoint/2010/main" val="304971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CED50-6021-0644-A50F-14ED7A62317E}"/>
              </a:ext>
            </a:extLst>
          </p:cNvPr>
          <p:cNvSpPr>
            <a:spLocks noGrp="1"/>
          </p:cNvSpPr>
          <p:nvPr>
            <p:ph type="dt" sz="half" idx="10"/>
          </p:nvPr>
        </p:nvSpPr>
        <p:spPr/>
        <p:txBody>
          <a:bodyPr/>
          <a:lstStyle/>
          <a:p>
            <a:fld id="{CCBA1409-73BC-B648-8199-6A2E4BD7C1B1}" type="datetimeFigureOut">
              <a:rPr lang="en-US" smtClean="0"/>
              <a:t>3/19/19</a:t>
            </a:fld>
            <a:endParaRPr lang="en-US"/>
          </a:p>
        </p:txBody>
      </p:sp>
      <p:sp>
        <p:nvSpPr>
          <p:cNvPr id="3" name="Footer Placeholder 2">
            <a:extLst>
              <a:ext uri="{FF2B5EF4-FFF2-40B4-BE49-F238E27FC236}">
                <a16:creationId xmlns:a16="http://schemas.microsoft.com/office/drawing/2014/main" id="{0D17DA48-CAA9-E449-B64B-D020690A02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295279-9F59-6C4F-91DF-7AF66E246A6F}"/>
              </a:ext>
            </a:extLst>
          </p:cNvPr>
          <p:cNvSpPr>
            <a:spLocks noGrp="1"/>
          </p:cNvSpPr>
          <p:nvPr>
            <p:ph type="sldNum" sz="quarter" idx="12"/>
          </p:nvPr>
        </p:nvSpPr>
        <p:spPr/>
        <p:txBody>
          <a:bodyPr/>
          <a:lstStyle/>
          <a:p>
            <a:fld id="{4DFC4C1B-4612-5144-B12B-E90F45D74161}" type="slidenum">
              <a:rPr lang="en-US" smtClean="0"/>
              <a:t>‹#›</a:t>
            </a:fld>
            <a:endParaRPr lang="en-US"/>
          </a:p>
        </p:txBody>
      </p:sp>
    </p:spTree>
    <p:extLst>
      <p:ext uri="{BB962C8B-B14F-4D97-AF65-F5344CB8AC3E}">
        <p14:creationId xmlns:p14="http://schemas.microsoft.com/office/powerpoint/2010/main" val="181921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FC4B-3F5B-E54C-B1DD-2C80D4F3C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E91E0-E7ED-1E48-8921-52161AEC8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B40F65-9853-1048-8480-E96C2AF92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1B947-9A5C-1040-8C9D-FB3C44D1EA42}"/>
              </a:ext>
            </a:extLst>
          </p:cNvPr>
          <p:cNvSpPr>
            <a:spLocks noGrp="1"/>
          </p:cNvSpPr>
          <p:nvPr>
            <p:ph type="dt" sz="half" idx="10"/>
          </p:nvPr>
        </p:nvSpPr>
        <p:spPr/>
        <p:txBody>
          <a:bodyPr/>
          <a:lstStyle/>
          <a:p>
            <a:fld id="{CCBA1409-73BC-B648-8199-6A2E4BD7C1B1}" type="datetimeFigureOut">
              <a:rPr lang="en-US" smtClean="0"/>
              <a:t>3/19/19</a:t>
            </a:fld>
            <a:endParaRPr lang="en-US"/>
          </a:p>
        </p:txBody>
      </p:sp>
      <p:sp>
        <p:nvSpPr>
          <p:cNvPr id="6" name="Footer Placeholder 5">
            <a:extLst>
              <a:ext uri="{FF2B5EF4-FFF2-40B4-BE49-F238E27FC236}">
                <a16:creationId xmlns:a16="http://schemas.microsoft.com/office/drawing/2014/main" id="{50C1087A-4E47-FF4B-BE3B-9B368A48E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1BD7B-D668-0049-B54C-616043C5DF04}"/>
              </a:ext>
            </a:extLst>
          </p:cNvPr>
          <p:cNvSpPr>
            <a:spLocks noGrp="1"/>
          </p:cNvSpPr>
          <p:nvPr>
            <p:ph type="sldNum" sz="quarter" idx="12"/>
          </p:nvPr>
        </p:nvSpPr>
        <p:spPr/>
        <p:txBody>
          <a:bodyPr/>
          <a:lstStyle/>
          <a:p>
            <a:fld id="{4DFC4C1B-4612-5144-B12B-E90F45D74161}" type="slidenum">
              <a:rPr lang="en-US" smtClean="0"/>
              <a:t>‹#›</a:t>
            </a:fld>
            <a:endParaRPr lang="en-US"/>
          </a:p>
        </p:txBody>
      </p:sp>
    </p:spTree>
    <p:extLst>
      <p:ext uri="{BB962C8B-B14F-4D97-AF65-F5344CB8AC3E}">
        <p14:creationId xmlns:p14="http://schemas.microsoft.com/office/powerpoint/2010/main" val="367186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1855-4DE0-F940-BDF5-427BE8082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4B0E5B-B38F-7541-A492-D3D73D008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11BE3-AA7D-8649-AAA5-BF1E99FAF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33CBC-96D6-0A42-95F1-34C9DCCD6CB3}"/>
              </a:ext>
            </a:extLst>
          </p:cNvPr>
          <p:cNvSpPr>
            <a:spLocks noGrp="1"/>
          </p:cNvSpPr>
          <p:nvPr>
            <p:ph type="dt" sz="half" idx="10"/>
          </p:nvPr>
        </p:nvSpPr>
        <p:spPr/>
        <p:txBody>
          <a:bodyPr/>
          <a:lstStyle/>
          <a:p>
            <a:fld id="{CCBA1409-73BC-B648-8199-6A2E4BD7C1B1}" type="datetimeFigureOut">
              <a:rPr lang="en-US" smtClean="0"/>
              <a:t>3/19/19</a:t>
            </a:fld>
            <a:endParaRPr lang="en-US"/>
          </a:p>
        </p:txBody>
      </p:sp>
      <p:sp>
        <p:nvSpPr>
          <p:cNvPr id="6" name="Footer Placeholder 5">
            <a:extLst>
              <a:ext uri="{FF2B5EF4-FFF2-40B4-BE49-F238E27FC236}">
                <a16:creationId xmlns:a16="http://schemas.microsoft.com/office/drawing/2014/main" id="{A9E93876-008E-3D4C-8C35-9B51DABD0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3AA93-97FB-0248-A93C-56E033742037}"/>
              </a:ext>
            </a:extLst>
          </p:cNvPr>
          <p:cNvSpPr>
            <a:spLocks noGrp="1"/>
          </p:cNvSpPr>
          <p:nvPr>
            <p:ph type="sldNum" sz="quarter" idx="12"/>
          </p:nvPr>
        </p:nvSpPr>
        <p:spPr/>
        <p:txBody>
          <a:bodyPr/>
          <a:lstStyle/>
          <a:p>
            <a:fld id="{4DFC4C1B-4612-5144-B12B-E90F45D74161}" type="slidenum">
              <a:rPr lang="en-US" smtClean="0"/>
              <a:t>‹#›</a:t>
            </a:fld>
            <a:endParaRPr lang="en-US"/>
          </a:p>
        </p:txBody>
      </p:sp>
    </p:spTree>
    <p:extLst>
      <p:ext uri="{BB962C8B-B14F-4D97-AF65-F5344CB8AC3E}">
        <p14:creationId xmlns:p14="http://schemas.microsoft.com/office/powerpoint/2010/main" val="49606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62A1B-B673-8242-A79F-A1894644E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A5007A-E660-6F49-AF32-B361F68A8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FA5FE-57E7-3D4F-8414-A74EB1F48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A1409-73BC-B648-8199-6A2E4BD7C1B1}" type="datetimeFigureOut">
              <a:rPr lang="en-US" smtClean="0"/>
              <a:t>3/19/19</a:t>
            </a:fld>
            <a:endParaRPr lang="en-US"/>
          </a:p>
        </p:txBody>
      </p:sp>
      <p:sp>
        <p:nvSpPr>
          <p:cNvPr id="5" name="Footer Placeholder 4">
            <a:extLst>
              <a:ext uri="{FF2B5EF4-FFF2-40B4-BE49-F238E27FC236}">
                <a16:creationId xmlns:a16="http://schemas.microsoft.com/office/drawing/2014/main" id="{264A2960-6638-1F40-97FD-0D56CD01BC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975899-7963-D140-ADAC-157003A60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C4C1B-4612-5144-B12B-E90F45D74161}" type="slidenum">
              <a:rPr lang="en-US" smtClean="0"/>
              <a:t>‹#›</a:t>
            </a:fld>
            <a:endParaRPr lang="en-US"/>
          </a:p>
        </p:txBody>
      </p:sp>
    </p:spTree>
    <p:extLst>
      <p:ext uri="{BB962C8B-B14F-4D97-AF65-F5344CB8AC3E}">
        <p14:creationId xmlns:p14="http://schemas.microsoft.com/office/powerpoint/2010/main" val="1733104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Stanford_marshmallow_experi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ym.openai.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arxiv.org/abs/1601.01705" TargetMode="External"/><Relationship Id="rId13" Type="http://schemas.openxmlformats.org/officeDocument/2006/relationships/hyperlink" Target="http://www.image-net.org/" TargetMode="External"/><Relationship Id="rId3" Type="http://schemas.openxmlformats.org/officeDocument/2006/relationships/hyperlink" Target="https://gym.openai.com/envs/Hopper-v0" TargetMode="External"/><Relationship Id="rId7" Type="http://schemas.openxmlformats.org/officeDocument/2006/relationships/hyperlink" Target="http://arxiv.org/abs/0907.0786" TargetMode="External"/><Relationship Id="rId12" Type="http://schemas.openxmlformats.org/officeDocument/2006/relationships/hyperlink" Target="https://googleblog.blogspot.com/2016/01/alphago-machine-learning-game-go.html" TargetMode="External"/><Relationship Id="rId2" Type="http://schemas.openxmlformats.org/officeDocument/2006/relationships/hyperlink" Target="https://gym.openai.com/envs/Humanoid-v0" TargetMode="External"/><Relationship Id="rId1" Type="http://schemas.openxmlformats.org/officeDocument/2006/relationships/slideLayout" Target="../slideLayouts/slideLayout2.xml"/><Relationship Id="rId6" Type="http://schemas.openxmlformats.org/officeDocument/2006/relationships/hyperlink" Target="http://arxiv.org/abs/1511.06732" TargetMode="External"/><Relationship Id="rId11" Type="http://schemas.openxmlformats.org/officeDocument/2006/relationships/hyperlink" Target="https://gym.openai.com/blog/welcome-pieter-and-shivon" TargetMode="External"/><Relationship Id="rId5" Type="http://schemas.openxmlformats.org/officeDocument/2006/relationships/hyperlink" Target="https://gym.openai.com/envs#board_game" TargetMode="External"/><Relationship Id="rId10" Type="http://schemas.openxmlformats.org/officeDocument/2006/relationships/hyperlink" Target="http://news.berkeley.edu/2015/05/21/deep-learning-robot-masters-skills-via-trial-and-error/" TargetMode="External"/><Relationship Id="rId4" Type="http://schemas.openxmlformats.org/officeDocument/2006/relationships/hyperlink" Target="https://gym.openai.com/envs#atari" TargetMode="External"/><Relationship Id="rId9" Type="http://schemas.openxmlformats.org/officeDocument/2006/relationships/hyperlink" Target="https://deepmind.com/dqn.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gazebosim.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C41B-63BC-1348-82BB-339670F10E73}"/>
              </a:ext>
            </a:extLst>
          </p:cNvPr>
          <p:cNvSpPr>
            <a:spLocks noGrp="1"/>
          </p:cNvSpPr>
          <p:nvPr>
            <p:ph type="ctrTitle"/>
          </p:nvPr>
        </p:nvSpPr>
        <p:spPr/>
        <p:txBody>
          <a:bodyPr/>
          <a:lstStyle/>
          <a:p>
            <a:r>
              <a:rPr lang="en-US" dirty="0"/>
              <a:t>Robots</a:t>
            </a:r>
          </a:p>
        </p:txBody>
      </p:sp>
      <p:sp>
        <p:nvSpPr>
          <p:cNvPr id="3" name="Subtitle 2">
            <a:extLst>
              <a:ext uri="{FF2B5EF4-FFF2-40B4-BE49-F238E27FC236}">
                <a16:creationId xmlns:a16="http://schemas.microsoft.com/office/drawing/2014/main" id="{45B467E3-5F43-994F-9886-A7C2390F73E9}"/>
              </a:ext>
            </a:extLst>
          </p:cNvPr>
          <p:cNvSpPr>
            <a:spLocks noGrp="1"/>
          </p:cNvSpPr>
          <p:nvPr>
            <p:ph type="subTitle" idx="1"/>
          </p:nvPr>
        </p:nvSpPr>
        <p:spPr/>
        <p:txBody>
          <a:bodyPr/>
          <a:lstStyle/>
          <a:p>
            <a:r>
              <a:rPr lang="en-US"/>
              <a:t>W251 -- Dima</a:t>
            </a:r>
            <a:r>
              <a:rPr lang="en-US" dirty="0"/>
              <a:t>, Ryan, Esteban, Brad</a:t>
            </a:r>
          </a:p>
        </p:txBody>
      </p:sp>
    </p:spTree>
    <p:extLst>
      <p:ext uri="{BB962C8B-B14F-4D97-AF65-F5344CB8AC3E}">
        <p14:creationId xmlns:p14="http://schemas.microsoft.com/office/powerpoint/2010/main" val="1848439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0C5A-B6CA-4249-ADA2-C4DDB2A80A09}"/>
              </a:ext>
            </a:extLst>
          </p:cNvPr>
          <p:cNvSpPr>
            <a:spLocks noGrp="1"/>
          </p:cNvSpPr>
          <p:nvPr>
            <p:ph type="title"/>
          </p:nvPr>
        </p:nvSpPr>
        <p:spPr/>
        <p:txBody>
          <a:bodyPr/>
          <a:lstStyle/>
          <a:p>
            <a:r>
              <a:rPr lang="en-US" dirty="0"/>
              <a:t>More Gazebo</a:t>
            </a:r>
          </a:p>
        </p:txBody>
      </p:sp>
      <p:pic>
        <p:nvPicPr>
          <p:cNvPr id="4" name="Picture 3">
            <a:extLst>
              <a:ext uri="{FF2B5EF4-FFF2-40B4-BE49-F238E27FC236}">
                <a16:creationId xmlns:a16="http://schemas.microsoft.com/office/drawing/2014/main" id="{53FD24BB-E06B-0B48-89C2-B4582F614251}"/>
              </a:ext>
            </a:extLst>
          </p:cNvPr>
          <p:cNvPicPr>
            <a:picLocks noChangeAspect="1"/>
          </p:cNvPicPr>
          <p:nvPr/>
        </p:nvPicPr>
        <p:blipFill>
          <a:blip r:embed="rId2"/>
          <a:stretch>
            <a:fillRect/>
          </a:stretch>
        </p:blipFill>
        <p:spPr>
          <a:xfrm>
            <a:off x="838199" y="1383071"/>
            <a:ext cx="10515601" cy="4915198"/>
          </a:xfrm>
          <a:prstGeom prst="rect">
            <a:avLst/>
          </a:prstGeom>
        </p:spPr>
      </p:pic>
    </p:spTree>
    <p:extLst>
      <p:ext uri="{BB962C8B-B14F-4D97-AF65-F5344CB8AC3E}">
        <p14:creationId xmlns:p14="http://schemas.microsoft.com/office/powerpoint/2010/main" val="118971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42CC-00F8-3942-A4D7-3DF3099CE66E}"/>
              </a:ext>
            </a:extLst>
          </p:cNvPr>
          <p:cNvSpPr>
            <a:spLocks noGrp="1"/>
          </p:cNvSpPr>
          <p:nvPr>
            <p:ph type="title"/>
          </p:nvPr>
        </p:nvSpPr>
        <p:spPr/>
        <p:txBody>
          <a:bodyPr/>
          <a:lstStyle/>
          <a:p>
            <a:r>
              <a:rPr lang="en-US" dirty="0"/>
              <a:t>Deep Reinforcement Learning (DRL)</a:t>
            </a:r>
          </a:p>
        </p:txBody>
      </p:sp>
      <p:sp>
        <p:nvSpPr>
          <p:cNvPr id="3" name="Content Placeholder 2">
            <a:extLst>
              <a:ext uri="{FF2B5EF4-FFF2-40B4-BE49-F238E27FC236}">
                <a16:creationId xmlns:a16="http://schemas.microsoft.com/office/drawing/2014/main" id="{224D0082-685B-DD46-83A9-15CF47579A93}"/>
              </a:ext>
            </a:extLst>
          </p:cNvPr>
          <p:cNvSpPr>
            <a:spLocks noGrp="1"/>
          </p:cNvSpPr>
          <p:nvPr>
            <p:ph idx="1"/>
          </p:nvPr>
        </p:nvSpPr>
        <p:spPr/>
        <p:txBody>
          <a:bodyPr/>
          <a:lstStyle/>
          <a:p>
            <a:r>
              <a:rPr lang="en-US" dirty="0"/>
              <a:t>Reinforcement learning refers to goal-oriented algorithms</a:t>
            </a:r>
          </a:p>
        </p:txBody>
      </p:sp>
    </p:spTree>
    <p:extLst>
      <p:ext uri="{BB962C8B-B14F-4D97-AF65-F5344CB8AC3E}">
        <p14:creationId xmlns:p14="http://schemas.microsoft.com/office/powerpoint/2010/main" val="157723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F32F-8CCE-5E4D-A00C-562DC4B105C9}"/>
              </a:ext>
            </a:extLst>
          </p:cNvPr>
          <p:cNvSpPr>
            <a:spLocks noGrp="1"/>
          </p:cNvSpPr>
          <p:nvPr>
            <p:ph type="title"/>
          </p:nvPr>
        </p:nvSpPr>
        <p:spPr/>
        <p:txBody>
          <a:bodyPr/>
          <a:lstStyle/>
          <a:p>
            <a:r>
              <a:rPr lang="en-US" dirty="0"/>
              <a:t>DRL</a:t>
            </a:r>
          </a:p>
        </p:txBody>
      </p:sp>
      <p:sp>
        <p:nvSpPr>
          <p:cNvPr id="3" name="Content Placeholder 2">
            <a:extLst>
              <a:ext uri="{FF2B5EF4-FFF2-40B4-BE49-F238E27FC236}">
                <a16:creationId xmlns:a16="http://schemas.microsoft.com/office/drawing/2014/main" id="{C794EF17-CA1B-3244-9822-7458319C46A5}"/>
              </a:ext>
            </a:extLst>
          </p:cNvPr>
          <p:cNvSpPr>
            <a:spLocks noGrp="1"/>
          </p:cNvSpPr>
          <p:nvPr>
            <p:ph idx="1"/>
          </p:nvPr>
        </p:nvSpPr>
        <p:spPr/>
        <p:txBody>
          <a:bodyPr>
            <a:normAutofit lnSpcReduction="10000"/>
          </a:bodyPr>
          <a:lstStyle/>
          <a:p>
            <a:r>
              <a:rPr lang="en-US" dirty="0"/>
              <a:t>Agent: An </a:t>
            </a:r>
            <a:r>
              <a:rPr lang="en-US" b="1" dirty="0"/>
              <a:t>agent</a:t>
            </a:r>
            <a:r>
              <a:rPr lang="en-US" dirty="0"/>
              <a:t> takes actions; for example, a drone making a delivery, or Super Mario navigating a video game. The algorithm is the agent. In life, the agent is you.</a:t>
            </a:r>
          </a:p>
          <a:p>
            <a:r>
              <a:rPr lang="en-US" dirty="0"/>
              <a:t>Action (A): A is the set of all possible moves the agent can make. An </a:t>
            </a:r>
            <a:r>
              <a:rPr lang="en-US" b="1" dirty="0"/>
              <a:t>action</a:t>
            </a:r>
            <a:r>
              <a:rPr lang="en-US" dirty="0"/>
              <a:t> is almost self-explanatory, but it should be noted that agents choose among a list of possible actions. In video games, the list might include running right or left, jumping high or low, crouching or standing still. In the stock markets, the list might include buying, selling or holding any one of an array of securities and their derivatives. When handling aerial drones, alternatives would include many different velocities and accelerations in 3D space.</a:t>
            </a:r>
          </a:p>
        </p:txBody>
      </p:sp>
    </p:spTree>
    <p:extLst>
      <p:ext uri="{BB962C8B-B14F-4D97-AF65-F5344CB8AC3E}">
        <p14:creationId xmlns:p14="http://schemas.microsoft.com/office/powerpoint/2010/main" val="1556721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5E6C-5FF9-224C-8EE8-DC2433E3F871}"/>
              </a:ext>
            </a:extLst>
          </p:cNvPr>
          <p:cNvSpPr>
            <a:spLocks noGrp="1"/>
          </p:cNvSpPr>
          <p:nvPr>
            <p:ph type="title"/>
          </p:nvPr>
        </p:nvSpPr>
        <p:spPr/>
        <p:txBody>
          <a:bodyPr/>
          <a:lstStyle/>
          <a:p>
            <a:r>
              <a:rPr lang="en-US" dirty="0"/>
              <a:t>DRL</a:t>
            </a:r>
          </a:p>
        </p:txBody>
      </p:sp>
      <p:sp>
        <p:nvSpPr>
          <p:cNvPr id="3" name="Content Placeholder 2">
            <a:extLst>
              <a:ext uri="{FF2B5EF4-FFF2-40B4-BE49-F238E27FC236}">
                <a16:creationId xmlns:a16="http://schemas.microsoft.com/office/drawing/2014/main" id="{4665940D-DF53-E543-8E13-34E0A5A8989E}"/>
              </a:ext>
            </a:extLst>
          </p:cNvPr>
          <p:cNvSpPr>
            <a:spLocks noGrp="1"/>
          </p:cNvSpPr>
          <p:nvPr>
            <p:ph idx="1"/>
          </p:nvPr>
        </p:nvSpPr>
        <p:spPr/>
        <p:txBody>
          <a:bodyPr/>
          <a:lstStyle/>
          <a:p>
            <a:r>
              <a:rPr lang="en-US" dirty="0"/>
              <a:t>Discount factor: The </a:t>
            </a:r>
            <a:r>
              <a:rPr lang="en-US" b="1" dirty="0"/>
              <a:t>discount factor</a:t>
            </a:r>
            <a:r>
              <a:rPr lang="en-US" dirty="0"/>
              <a:t> is multiplied by future rewards as discovered by the agent in order to dampen </a:t>
            </a:r>
            <a:r>
              <a:rPr lang="en-US" dirty="0" err="1"/>
              <a:t>thse</a:t>
            </a:r>
            <a:r>
              <a:rPr lang="en-US" dirty="0"/>
              <a:t> rewards’ effect on the agent’s choice of action. Why? It is designed to make future rewards worth less than immediate rewards; i.e. it enforces a kind of short-term hedonism in the agent. Often expressed with the lower-case Greek letter gamma: </a:t>
            </a:r>
            <a:r>
              <a:rPr lang="en-US" i="1" dirty="0" err="1"/>
              <a:t>γ</a:t>
            </a:r>
            <a:r>
              <a:rPr lang="en-US" dirty="0"/>
              <a:t>. If </a:t>
            </a:r>
            <a:r>
              <a:rPr lang="en-US" i="1" dirty="0" err="1"/>
              <a:t>γ</a:t>
            </a:r>
            <a:r>
              <a:rPr lang="en-US" dirty="0"/>
              <a:t> is .8, and there’s a reward of 10 points after 3 time steps, the present value of that reward is 0.8³ x 10. A discount factor of 1 would make future rewards worth just as much as immediate rewards. We’re fighting against </a:t>
            </a:r>
            <a:r>
              <a:rPr lang="en-US" dirty="0">
                <a:hlinkClick r:id="rId2"/>
              </a:rPr>
              <a:t>delayed gratification</a:t>
            </a:r>
            <a:r>
              <a:rPr lang="en-US" dirty="0"/>
              <a:t> here</a:t>
            </a:r>
          </a:p>
        </p:txBody>
      </p:sp>
    </p:spTree>
    <p:extLst>
      <p:ext uri="{BB962C8B-B14F-4D97-AF65-F5344CB8AC3E}">
        <p14:creationId xmlns:p14="http://schemas.microsoft.com/office/powerpoint/2010/main" val="21795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E6CD-F859-7842-BD5F-C96ACE905C71}"/>
              </a:ext>
            </a:extLst>
          </p:cNvPr>
          <p:cNvSpPr>
            <a:spLocks noGrp="1"/>
          </p:cNvSpPr>
          <p:nvPr>
            <p:ph type="title"/>
          </p:nvPr>
        </p:nvSpPr>
        <p:spPr/>
        <p:txBody>
          <a:bodyPr/>
          <a:lstStyle/>
          <a:p>
            <a:r>
              <a:rPr lang="en-US" dirty="0"/>
              <a:t>DRL</a:t>
            </a:r>
          </a:p>
        </p:txBody>
      </p:sp>
      <p:sp>
        <p:nvSpPr>
          <p:cNvPr id="3" name="Content Placeholder 2">
            <a:extLst>
              <a:ext uri="{FF2B5EF4-FFF2-40B4-BE49-F238E27FC236}">
                <a16:creationId xmlns:a16="http://schemas.microsoft.com/office/drawing/2014/main" id="{4AA93A3C-9782-1649-8D6C-15C7A882297F}"/>
              </a:ext>
            </a:extLst>
          </p:cNvPr>
          <p:cNvSpPr>
            <a:spLocks noGrp="1"/>
          </p:cNvSpPr>
          <p:nvPr>
            <p:ph idx="1"/>
          </p:nvPr>
        </p:nvSpPr>
        <p:spPr/>
        <p:txBody>
          <a:bodyPr>
            <a:normAutofit lnSpcReduction="10000"/>
          </a:bodyPr>
          <a:lstStyle/>
          <a:p>
            <a:r>
              <a:rPr lang="en-US" dirty="0"/>
              <a:t>Environment: The world through which the agent moves. The environment takes the agent’s current state and action as input, and returns as output the agent’s reward and its next state. If you are the agent, the environment could be the laws of physics and the rules of society that process your actions and determine the consequences of them.</a:t>
            </a:r>
          </a:p>
          <a:p>
            <a:r>
              <a:rPr lang="en-US" dirty="0"/>
              <a:t>State (S): A </a:t>
            </a:r>
            <a:r>
              <a:rPr lang="en-US" b="1" dirty="0"/>
              <a:t>state</a:t>
            </a:r>
            <a:r>
              <a:rPr lang="en-US" dirty="0"/>
              <a:t> is a concrete and immediate situation in which the agent finds itself; i.e. a specific place and moment, an instantaneous configuration that puts the agent in relation to other significant things such as tools, obstacles, enemies or prizes. It can the current situation returned by the environment, or any future situation. Were you ever in the wrong place at the wrong time? That’s a state.</a:t>
            </a:r>
          </a:p>
        </p:txBody>
      </p:sp>
    </p:spTree>
    <p:extLst>
      <p:ext uri="{BB962C8B-B14F-4D97-AF65-F5344CB8AC3E}">
        <p14:creationId xmlns:p14="http://schemas.microsoft.com/office/powerpoint/2010/main" val="28770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8BC2-2BF5-2740-85C5-4E05974040A4}"/>
              </a:ext>
            </a:extLst>
          </p:cNvPr>
          <p:cNvSpPr>
            <a:spLocks noGrp="1"/>
          </p:cNvSpPr>
          <p:nvPr>
            <p:ph type="title"/>
          </p:nvPr>
        </p:nvSpPr>
        <p:spPr/>
        <p:txBody>
          <a:bodyPr/>
          <a:lstStyle/>
          <a:p>
            <a:r>
              <a:rPr lang="en-US" dirty="0"/>
              <a:t>DRL</a:t>
            </a:r>
          </a:p>
        </p:txBody>
      </p:sp>
      <p:sp>
        <p:nvSpPr>
          <p:cNvPr id="3" name="Content Placeholder 2">
            <a:extLst>
              <a:ext uri="{FF2B5EF4-FFF2-40B4-BE49-F238E27FC236}">
                <a16:creationId xmlns:a16="http://schemas.microsoft.com/office/drawing/2014/main" id="{6DFA482F-91D4-2B49-B861-01975BE6E693}"/>
              </a:ext>
            </a:extLst>
          </p:cNvPr>
          <p:cNvSpPr>
            <a:spLocks noGrp="1"/>
          </p:cNvSpPr>
          <p:nvPr>
            <p:ph idx="1"/>
          </p:nvPr>
        </p:nvSpPr>
        <p:spPr/>
        <p:txBody>
          <a:bodyPr>
            <a:normAutofit lnSpcReduction="10000"/>
          </a:bodyPr>
          <a:lstStyle/>
          <a:p>
            <a:r>
              <a:rPr lang="en-US" dirty="0"/>
              <a:t>Reward (R): A </a:t>
            </a:r>
            <a:r>
              <a:rPr lang="en-US" b="1" dirty="0"/>
              <a:t>reward</a:t>
            </a:r>
            <a:r>
              <a:rPr lang="en-US" dirty="0"/>
              <a:t> is the feedback by which we measure the success or failure of an agent’s actions. For example, in a video game, when Mario touches a coin, he wins points. From any given state, an agent sends output in the form of actions to the environment, and the environment returns the agent’s new state (which resulted from acting on the previous state) as well as rewards, if there are any. Rewards can be immediate or delayed. They effectively evaluate the agent’s action.</a:t>
            </a:r>
          </a:p>
          <a:p>
            <a:r>
              <a:rPr lang="en-US" dirty="0"/>
              <a:t>Policy (π): The </a:t>
            </a:r>
            <a:r>
              <a:rPr lang="en-US" b="1" dirty="0"/>
              <a:t>policy</a:t>
            </a:r>
            <a:r>
              <a:rPr lang="en-US" dirty="0"/>
              <a:t> is the strategy that the agent employs to determine the next action based on the current state. It maps states to actions, the actions that promise the highest reward.</a:t>
            </a:r>
          </a:p>
        </p:txBody>
      </p:sp>
    </p:spTree>
    <p:extLst>
      <p:ext uri="{BB962C8B-B14F-4D97-AF65-F5344CB8AC3E}">
        <p14:creationId xmlns:p14="http://schemas.microsoft.com/office/powerpoint/2010/main" val="3727021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9747-9495-9948-B782-9023C42315E7}"/>
              </a:ext>
            </a:extLst>
          </p:cNvPr>
          <p:cNvSpPr>
            <a:spLocks noGrp="1"/>
          </p:cNvSpPr>
          <p:nvPr>
            <p:ph type="title"/>
          </p:nvPr>
        </p:nvSpPr>
        <p:spPr/>
        <p:txBody>
          <a:bodyPr/>
          <a:lstStyle/>
          <a:p>
            <a:r>
              <a:rPr lang="en-US" dirty="0"/>
              <a:t>DRL</a:t>
            </a:r>
          </a:p>
        </p:txBody>
      </p:sp>
      <p:sp>
        <p:nvSpPr>
          <p:cNvPr id="3" name="Content Placeholder 2">
            <a:extLst>
              <a:ext uri="{FF2B5EF4-FFF2-40B4-BE49-F238E27FC236}">
                <a16:creationId xmlns:a16="http://schemas.microsoft.com/office/drawing/2014/main" id="{1F4F255A-4365-684D-A42B-C12E011F917C}"/>
              </a:ext>
            </a:extLst>
          </p:cNvPr>
          <p:cNvSpPr>
            <a:spLocks noGrp="1"/>
          </p:cNvSpPr>
          <p:nvPr>
            <p:ph idx="1"/>
          </p:nvPr>
        </p:nvSpPr>
        <p:spPr/>
        <p:txBody>
          <a:bodyPr>
            <a:normAutofit fontScale="92500" lnSpcReduction="20000"/>
          </a:bodyPr>
          <a:lstStyle/>
          <a:p>
            <a:r>
              <a:rPr lang="en-US" dirty="0"/>
              <a:t>Value (V): The expected long-term return with discount, as opposed to the short-term reward R. Vπ(s) is defined as the expected long-term return of the current state under policy π. We discount rewards, or lower their estimated value, the further into the future they occur. See discount factor. And remember Keynes: “In the long run, we are all dead.” That’s why you discount future rewards.</a:t>
            </a:r>
          </a:p>
          <a:p>
            <a:r>
              <a:rPr lang="en-US" dirty="0"/>
              <a:t>Q-value or action-value (Q): </a:t>
            </a:r>
            <a:r>
              <a:rPr lang="en-US" b="1" dirty="0"/>
              <a:t>Q-value</a:t>
            </a:r>
            <a:r>
              <a:rPr lang="en-US" dirty="0"/>
              <a:t> is similar to Value, except that it takes an extra parameter, the current action a. Qπ(s, a) refers to the long-term return of the current state s, taking action a under policy π. Q maps state-action pairs to rewards. Note the difference between Q and policy.</a:t>
            </a:r>
          </a:p>
          <a:p>
            <a:r>
              <a:rPr lang="en-US" dirty="0"/>
              <a:t>Trajectory: A sequence of states and actions that influence those states. From the Latin “to throw across.” The life of an agent is but a ball tossed high and arching through space-time.</a:t>
            </a:r>
          </a:p>
          <a:p>
            <a:endParaRPr lang="en-US" dirty="0"/>
          </a:p>
        </p:txBody>
      </p:sp>
    </p:spTree>
    <p:extLst>
      <p:ext uri="{BB962C8B-B14F-4D97-AF65-F5344CB8AC3E}">
        <p14:creationId xmlns:p14="http://schemas.microsoft.com/office/powerpoint/2010/main" val="72219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C0AB-0223-7A42-9E0A-7555805AF650}"/>
              </a:ext>
            </a:extLst>
          </p:cNvPr>
          <p:cNvSpPr>
            <a:spLocks noGrp="1"/>
          </p:cNvSpPr>
          <p:nvPr>
            <p:ph type="title"/>
          </p:nvPr>
        </p:nvSpPr>
        <p:spPr/>
        <p:txBody>
          <a:bodyPr/>
          <a:lstStyle/>
          <a:p>
            <a:r>
              <a:rPr lang="en-US" dirty="0" err="1"/>
              <a:t>OpenAI</a:t>
            </a:r>
            <a:r>
              <a:rPr lang="en-US" dirty="0"/>
              <a:t> Gym</a:t>
            </a:r>
          </a:p>
        </p:txBody>
      </p:sp>
      <p:sp>
        <p:nvSpPr>
          <p:cNvPr id="3" name="Content Placeholder 2">
            <a:extLst>
              <a:ext uri="{FF2B5EF4-FFF2-40B4-BE49-F238E27FC236}">
                <a16:creationId xmlns:a16="http://schemas.microsoft.com/office/drawing/2014/main" id="{15A61815-F639-3444-9928-1BAFA7054509}"/>
              </a:ext>
            </a:extLst>
          </p:cNvPr>
          <p:cNvSpPr>
            <a:spLocks noGrp="1"/>
          </p:cNvSpPr>
          <p:nvPr>
            <p:ph idx="1"/>
          </p:nvPr>
        </p:nvSpPr>
        <p:spPr/>
        <p:txBody>
          <a:bodyPr/>
          <a:lstStyle/>
          <a:p>
            <a:r>
              <a:rPr lang="en-US" dirty="0">
                <a:hlinkClick r:id="rId2"/>
              </a:rPr>
              <a:t>https://gym.openai.com</a:t>
            </a:r>
            <a:endParaRPr lang="en-US" dirty="0"/>
          </a:p>
          <a:p>
            <a:r>
              <a:rPr lang="en-US" dirty="0"/>
              <a:t>Toolkit for developing and comparing reinforcement learning algorithms</a:t>
            </a:r>
          </a:p>
          <a:p>
            <a:endParaRPr lang="en-US" dirty="0"/>
          </a:p>
        </p:txBody>
      </p:sp>
    </p:spTree>
    <p:extLst>
      <p:ext uri="{BB962C8B-B14F-4D97-AF65-F5344CB8AC3E}">
        <p14:creationId xmlns:p14="http://schemas.microsoft.com/office/powerpoint/2010/main" val="58339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1EAA-737F-EE4E-9214-15C2C0B8EEAD}"/>
              </a:ext>
            </a:extLst>
          </p:cNvPr>
          <p:cNvSpPr>
            <a:spLocks noGrp="1"/>
          </p:cNvSpPr>
          <p:nvPr>
            <p:ph type="title"/>
          </p:nvPr>
        </p:nvSpPr>
        <p:spPr/>
        <p:txBody>
          <a:bodyPr/>
          <a:lstStyle/>
          <a:p>
            <a:r>
              <a:rPr lang="en-US" dirty="0"/>
              <a:t>Gym Uses -- Algorithms</a:t>
            </a:r>
          </a:p>
        </p:txBody>
      </p:sp>
      <p:pic>
        <p:nvPicPr>
          <p:cNvPr id="4" name="Picture 3">
            <a:extLst>
              <a:ext uri="{FF2B5EF4-FFF2-40B4-BE49-F238E27FC236}">
                <a16:creationId xmlns:a16="http://schemas.microsoft.com/office/drawing/2014/main" id="{52472DF8-FBB6-D64D-822C-B721465FFF3B}"/>
              </a:ext>
            </a:extLst>
          </p:cNvPr>
          <p:cNvPicPr>
            <a:picLocks noChangeAspect="1"/>
          </p:cNvPicPr>
          <p:nvPr/>
        </p:nvPicPr>
        <p:blipFill>
          <a:blip r:embed="rId2"/>
          <a:stretch>
            <a:fillRect/>
          </a:stretch>
        </p:blipFill>
        <p:spPr>
          <a:xfrm>
            <a:off x="1944701" y="1487191"/>
            <a:ext cx="8302597" cy="5202395"/>
          </a:xfrm>
          <a:prstGeom prst="rect">
            <a:avLst/>
          </a:prstGeom>
        </p:spPr>
      </p:pic>
    </p:spTree>
    <p:extLst>
      <p:ext uri="{BB962C8B-B14F-4D97-AF65-F5344CB8AC3E}">
        <p14:creationId xmlns:p14="http://schemas.microsoft.com/office/powerpoint/2010/main" val="369692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1EAA-737F-EE4E-9214-15C2C0B8EEAD}"/>
              </a:ext>
            </a:extLst>
          </p:cNvPr>
          <p:cNvSpPr>
            <a:spLocks noGrp="1"/>
          </p:cNvSpPr>
          <p:nvPr>
            <p:ph type="title"/>
          </p:nvPr>
        </p:nvSpPr>
        <p:spPr/>
        <p:txBody>
          <a:bodyPr/>
          <a:lstStyle/>
          <a:p>
            <a:r>
              <a:rPr lang="en-US" dirty="0"/>
              <a:t>Gym Uses – Atari High Scores</a:t>
            </a:r>
          </a:p>
        </p:txBody>
      </p:sp>
      <p:pic>
        <p:nvPicPr>
          <p:cNvPr id="3" name="Picture 2">
            <a:extLst>
              <a:ext uri="{FF2B5EF4-FFF2-40B4-BE49-F238E27FC236}">
                <a16:creationId xmlns:a16="http://schemas.microsoft.com/office/drawing/2014/main" id="{3756CBD1-2A4A-EB4E-B51B-5B092E088A41}"/>
              </a:ext>
            </a:extLst>
          </p:cNvPr>
          <p:cNvPicPr>
            <a:picLocks noChangeAspect="1"/>
          </p:cNvPicPr>
          <p:nvPr/>
        </p:nvPicPr>
        <p:blipFill>
          <a:blip r:embed="rId2"/>
          <a:stretch>
            <a:fillRect/>
          </a:stretch>
        </p:blipFill>
        <p:spPr>
          <a:xfrm>
            <a:off x="1908175" y="1565001"/>
            <a:ext cx="8375650" cy="4457836"/>
          </a:xfrm>
          <a:prstGeom prst="rect">
            <a:avLst/>
          </a:prstGeom>
        </p:spPr>
      </p:pic>
    </p:spTree>
    <p:extLst>
      <p:ext uri="{BB962C8B-B14F-4D97-AF65-F5344CB8AC3E}">
        <p14:creationId xmlns:p14="http://schemas.microsoft.com/office/powerpoint/2010/main" val="121720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1EAA-737F-EE4E-9214-15C2C0B8EEAD}"/>
              </a:ext>
            </a:extLst>
          </p:cNvPr>
          <p:cNvSpPr>
            <a:spLocks noGrp="1"/>
          </p:cNvSpPr>
          <p:nvPr>
            <p:ph type="title"/>
          </p:nvPr>
        </p:nvSpPr>
        <p:spPr/>
        <p:txBody>
          <a:bodyPr/>
          <a:lstStyle/>
          <a:p>
            <a:r>
              <a:rPr lang="en-US" dirty="0"/>
              <a:t>Gym Uses – Box2D</a:t>
            </a:r>
          </a:p>
        </p:txBody>
      </p:sp>
      <p:pic>
        <p:nvPicPr>
          <p:cNvPr id="4" name="Picture 3">
            <a:extLst>
              <a:ext uri="{FF2B5EF4-FFF2-40B4-BE49-F238E27FC236}">
                <a16:creationId xmlns:a16="http://schemas.microsoft.com/office/drawing/2014/main" id="{33684CB9-9447-494B-9CFE-9ABCA52606A2}"/>
              </a:ext>
            </a:extLst>
          </p:cNvPr>
          <p:cNvPicPr>
            <a:picLocks noChangeAspect="1"/>
          </p:cNvPicPr>
          <p:nvPr/>
        </p:nvPicPr>
        <p:blipFill>
          <a:blip r:embed="rId2"/>
          <a:stretch>
            <a:fillRect/>
          </a:stretch>
        </p:blipFill>
        <p:spPr>
          <a:xfrm>
            <a:off x="1937164" y="1246776"/>
            <a:ext cx="8317672" cy="5520391"/>
          </a:xfrm>
          <a:prstGeom prst="rect">
            <a:avLst/>
          </a:prstGeom>
        </p:spPr>
      </p:pic>
    </p:spTree>
    <p:extLst>
      <p:ext uri="{BB962C8B-B14F-4D97-AF65-F5344CB8AC3E}">
        <p14:creationId xmlns:p14="http://schemas.microsoft.com/office/powerpoint/2010/main" val="28501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1EAA-737F-EE4E-9214-15C2C0B8EEAD}"/>
              </a:ext>
            </a:extLst>
          </p:cNvPr>
          <p:cNvSpPr>
            <a:spLocks noGrp="1"/>
          </p:cNvSpPr>
          <p:nvPr>
            <p:ph type="title"/>
          </p:nvPr>
        </p:nvSpPr>
        <p:spPr/>
        <p:txBody>
          <a:bodyPr/>
          <a:lstStyle/>
          <a:p>
            <a:r>
              <a:rPr lang="en-US" dirty="0"/>
              <a:t>Gym Uses – Classic Control</a:t>
            </a:r>
          </a:p>
        </p:txBody>
      </p:sp>
      <p:pic>
        <p:nvPicPr>
          <p:cNvPr id="3" name="Picture 2">
            <a:extLst>
              <a:ext uri="{FF2B5EF4-FFF2-40B4-BE49-F238E27FC236}">
                <a16:creationId xmlns:a16="http://schemas.microsoft.com/office/drawing/2014/main" id="{D33BE8D9-5635-3E4A-9DBE-CA011CF13D4C}"/>
              </a:ext>
            </a:extLst>
          </p:cNvPr>
          <p:cNvPicPr>
            <a:picLocks noChangeAspect="1"/>
          </p:cNvPicPr>
          <p:nvPr/>
        </p:nvPicPr>
        <p:blipFill>
          <a:blip r:embed="rId2"/>
          <a:stretch>
            <a:fillRect/>
          </a:stretch>
        </p:blipFill>
        <p:spPr>
          <a:xfrm>
            <a:off x="2305877" y="1604696"/>
            <a:ext cx="6426375" cy="5024704"/>
          </a:xfrm>
          <a:prstGeom prst="rect">
            <a:avLst/>
          </a:prstGeom>
        </p:spPr>
      </p:pic>
    </p:spTree>
    <p:extLst>
      <p:ext uri="{BB962C8B-B14F-4D97-AF65-F5344CB8AC3E}">
        <p14:creationId xmlns:p14="http://schemas.microsoft.com/office/powerpoint/2010/main" val="88705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1EAA-737F-EE4E-9214-15C2C0B8EEAD}"/>
              </a:ext>
            </a:extLst>
          </p:cNvPr>
          <p:cNvSpPr>
            <a:spLocks noGrp="1"/>
          </p:cNvSpPr>
          <p:nvPr>
            <p:ph type="title"/>
          </p:nvPr>
        </p:nvSpPr>
        <p:spPr/>
        <p:txBody>
          <a:bodyPr/>
          <a:lstStyle/>
          <a:p>
            <a:r>
              <a:rPr lang="en-US" dirty="0"/>
              <a:t>Gym Uses – Robotics</a:t>
            </a:r>
          </a:p>
        </p:txBody>
      </p:sp>
      <p:pic>
        <p:nvPicPr>
          <p:cNvPr id="4" name="Picture 3">
            <a:extLst>
              <a:ext uri="{FF2B5EF4-FFF2-40B4-BE49-F238E27FC236}">
                <a16:creationId xmlns:a16="http://schemas.microsoft.com/office/drawing/2014/main" id="{F0C95506-563E-4B4E-80A0-EB99F7DF645A}"/>
              </a:ext>
            </a:extLst>
          </p:cNvPr>
          <p:cNvPicPr>
            <a:picLocks noChangeAspect="1"/>
          </p:cNvPicPr>
          <p:nvPr/>
        </p:nvPicPr>
        <p:blipFill>
          <a:blip r:embed="rId2"/>
          <a:stretch>
            <a:fillRect/>
          </a:stretch>
        </p:blipFill>
        <p:spPr>
          <a:xfrm>
            <a:off x="2307063" y="1478777"/>
            <a:ext cx="7577874" cy="5269892"/>
          </a:xfrm>
          <a:prstGeom prst="rect">
            <a:avLst/>
          </a:prstGeom>
        </p:spPr>
      </p:pic>
    </p:spTree>
    <p:extLst>
      <p:ext uri="{BB962C8B-B14F-4D97-AF65-F5344CB8AC3E}">
        <p14:creationId xmlns:p14="http://schemas.microsoft.com/office/powerpoint/2010/main" val="383081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121A-9E8F-F74E-B92C-BE28F668F967}"/>
              </a:ext>
            </a:extLst>
          </p:cNvPr>
          <p:cNvSpPr>
            <a:spLocks noGrp="1"/>
          </p:cNvSpPr>
          <p:nvPr>
            <p:ph type="title"/>
          </p:nvPr>
        </p:nvSpPr>
        <p:spPr/>
        <p:txBody>
          <a:bodyPr/>
          <a:lstStyle/>
          <a:p>
            <a:r>
              <a:rPr lang="en-US" dirty="0"/>
              <a:t>More Gym</a:t>
            </a:r>
          </a:p>
        </p:txBody>
      </p:sp>
      <p:sp>
        <p:nvSpPr>
          <p:cNvPr id="3" name="Content Placeholder 2">
            <a:extLst>
              <a:ext uri="{FF2B5EF4-FFF2-40B4-BE49-F238E27FC236}">
                <a16:creationId xmlns:a16="http://schemas.microsoft.com/office/drawing/2014/main" id="{3D850C86-441C-554B-8FE2-13705DC42C72}"/>
              </a:ext>
            </a:extLst>
          </p:cNvPr>
          <p:cNvSpPr>
            <a:spLocks noGrp="1"/>
          </p:cNvSpPr>
          <p:nvPr>
            <p:ph idx="1"/>
          </p:nvPr>
        </p:nvSpPr>
        <p:spPr/>
        <p:txBody>
          <a:bodyPr>
            <a:normAutofit fontScale="55000" lnSpcReduction="20000"/>
          </a:bodyPr>
          <a:lstStyle/>
          <a:p>
            <a:pPr marL="0" indent="0">
              <a:buNone/>
            </a:pPr>
            <a:r>
              <a:rPr lang="en-US" b="1" dirty="0"/>
              <a:t>Reinforcement Learning is exciting for two reasons:</a:t>
            </a:r>
          </a:p>
          <a:p>
            <a:r>
              <a:rPr lang="en-US" dirty="0"/>
              <a:t>It is very general, encompassing all problems that involve making a sequence of decisions: for example, controlling a robot’s motors so that it’s able to </a:t>
            </a:r>
            <a:r>
              <a:rPr lang="en-US" dirty="0">
                <a:hlinkClick r:id="rId2"/>
              </a:rPr>
              <a:t>run</a:t>
            </a:r>
            <a:r>
              <a:rPr lang="en-US" dirty="0"/>
              <a:t> and </a:t>
            </a:r>
            <a:r>
              <a:rPr lang="en-US" dirty="0">
                <a:hlinkClick r:id="rId3"/>
              </a:rPr>
              <a:t>jump</a:t>
            </a:r>
            <a:r>
              <a:rPr lang="en-US" dirty="0"/>
              <a:t>, making business decisions like pricing and inventory management, or playing </a:t>
            </a:r>
            <a:r>
              <a:rPr lang="en-US" dirty="0">
                <a:hlinkClick r:id="rId4"/>
              </a:rPr>
              <a:t>video games</a:t>
            </a:r>
            <a:r>
              <a:rPr lang="en-US" dirty="0"/>
              <a:t> and </a:t>
            </a:r>
            <a:r>
              <a:rPr lang="en-US" dirty="0">
                <a:hlinkClick r:id="rId5"/>
              </a:rPr>
              <a:t>board games</a:t>
            </a:r>
            <a:r>
              <a:rPr lang="en-US" dirty="0"/>
              <a:t>. RL can even be applied to supervised learning problems with </a:t>
            </a:r>
            <a:r>
              <a:rPr lang="en-US" dirty="0">
                <a:hlinkClick r:id="rId6"/>
              </a:rPr>
              <a:t>sequential</a:t>
            </a:r>
            <a:r>
              <a:rPr lang="en-US" dirty="0"/>
              <a:t> </a:t>
            </a:r>
            <a:r>
              <a:rPr lang="en-US" dirty="0">
                <a:hlinkClick r:id="rId7"/>
              </a:rPr>
              <a:t>or</a:t>
            </a:r>
            <a:r>
              <a:rPr lang="en-US" dirty="0"/>
              <a:t> </a:t>
            </a:r>
            <a:r>
              <a:rPr lang="en-US" dirty="0">
                <a:hlinkClick r:id="rId8"/>
              </a:rPr>
              <a:t>structured</a:t>
            </a:r>
            <a:r>
              <a:rPr lang="en-US" dirty="0"/>
              <a:t> outputs.</a:t>
            </a:r>
          </a:p>
          <a:p>
            <a:r>
              <a:rPr lang="en-US" dirty="0"/>
              <a:t>RL algorithms have started to achieve good results in many difficult environments. RL has a long history, but until recent advances in deep learning, it required lots of problem-specific engineering. DeepMind’s </a:t>
            </a:r>
            <a:r>
              <a:rPr lang="en-US" dirty="0">
                <a:hlinkClick r:id="rId9"/>
              </a:rPr>
              <a:t>Atari results</a:t>
            </a:r>
            <a:r>
              <a:rPr lang="en-US" dirty="0"/>
              <a:t>, </a:t>
            </a:r>
            <a:r>
              <a:rPr lang="en-US" dirty="0">
                <a:hlinkClick r:id="rId10"/>
              </a:rPr>
              <a:t>BRETT</a:t>
            </a:r>
            <a:r>
              <a:rPr lang="en-US" dirty="0"/>
              <a:t> from </a:t>
            </a:r>
            <a:r>
              <a:rPr lang="en-US" dirty="0">
                <a:hlinkClick r:id="rId11"/>
              </a:rPr>
              <a:t>Pieter Abbeel’s</a:t>
            </a:r>
            <a:r>
              <a:rPr lang="en-US" dirty="0"/>
              <a:t> group, and </a:t>
            </a:r>
            <a:r>
              <a:rPr lang="en-US" dirty="0">
                <a:hlinkClick r:id="rId12"/>
              </a:rPr>
              <a:t>AlphaGo</a:t>
            </a:r>
            <a:r>
              <a:rPr lang="en-US" dirty="0"/>
              <a:t> all used deep RL algorithms which did not make too many assumptions about their environment, and thus can be applied in other settings.</a:t>
            </a:r>
          </a:p>
          <a:p>
            <a:pPr marL="0" indent="0">
              <a:buNone/>
            </a:pPr>
            <a:endParaRPr lang="en-US" dirty="0"/>
          </a:p>
          <a:p>
            <a:pPr marL="0" indent="0">
              <a:buNone/>
            </a:pPr>
            <a:r>
              <a:rPr lang="en-US" b="1" dirty="0"/>
              <a:t>However, RL research is also slowed down by two factors:</a:t>
            </a:r>
          </a:p>
          <a:p>
            <a:r>
              <a:rPr lang="en-US" dirty="0"/>
              <a:t>The need for better benchmarks. In supervised learning, progress has been driven by large labeled datasets like </a:t>
            </a:r>
            <a:r>
              <a:rPr lang="en-US" dirty="0">
                <a:hlinkClick r:id="rId13"/>
              </a:rPr>
              <a:t>ImageNet</a:t>
            </a:r>
            <a:r>
              <a:rPr lang="en-US" dirty="0"/>
              <a:t>. In RL, the closest equivalent would be a large and diverse collection of environments. However, the existing open-source collections of RL environments don’t have enough variety, and they are often difficult to even set up and use.</a:t>
            </a:r>
          </a:p>
          <a:p>
            <a:r>
              <a:rPr lang="en-US" dirty="0"/>
              <a:t>Lack of standardization of environments used in publications. Subtle differences in the problem definition, such as the reward function or the set of actions, can drastically alter a task’s difficulty. This issue makes it difficult to reproduce published research and compare results from different papers.</a:t>
            </a:r>
          </a:p>
          <a:p>
            <a:pPr marL="0" indent="0">
              <a:buNone/>
            </a:pPr>
            <a:endParaRPr lang="en-US" dirty="0"/>
          </a:p>
          <a:p>
            <a:pPr marL="0" indent="0">
              <a:buNone/>
            </a:pPr>
            <a:r>
              <a:rPr lang="en-US" b="1" dirty="0"/>
              <a:t>Gym is an attempt to fix both problems.</a:t>
            </a:r>
          </a:p>
          <a:p>
            <a:endParaRPr lang="en-US" dirty="0"/>
          </a:p>
        </p:txBody>
      </p:sp>
    </p:spTree>
    <p:extLst>
      <p:ext uri="{BB962C8B-B14F-4D97-AF65-F5344CB8AC3E}">
        <p14:creationId xmlns:p14="http://schemas.microsoft.com/office/powerpoint/2010/main" val="644994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3498-61A2-DA40-9270-7699D3E7A97E}"/>
              </a:ext>
            </a:extLst>
          </p:cNvPr>
          <p:cNvSpPr>
            <a:spLocks noGrp="1"/>
          </p:cNvSpPr>
          <p:nvPr>
            <p:ph type="title"/>
          </p:nvPr>
        </p:nvSpPr>
        <p:spPr/>
        <p:txBody>
          <a:bodyPr/>
          <a:lstStyle/>
          <a:p>
            <a:r>
              <a:rPr lang="en-US" dirty="0"/>
              <a:t>Gazebo</a:t>
            </a:r>
          </a:p>
        </p:txBody>
      </p:sp>
      <p:sp>
        <p:nvSpPr>
          <p:cNvPr id="3" name="Content Placeholder 2">
            <a:extLst>
              <a:ext uri="{FF2B5EF4-FFF2-40B4-BE49-F238E27FC236}">
                <a16:creationId xmlns:a16="http://schemas.microsoft.com/office/drawing/2014/main" id="{42CA4F9B-14B8-2A42-ABF3-B79866E36EA3}"/>
              </a:ext>
            </a:extLst>
          </p:cNvPr>
          <p:cNvSpPr>
            <a:spLocks noGrp="1"/>
          </p:cNvSpPr>
          <p:nvPr>
            <p:ph idx="1"/>
          </p:nvPr>
        </p:nvSpPr>
        <p:spPr/>
        <p:txBody>
          <a:bodyPr/>
          <a:lstStyle/>
          <a:p>
            <a:r>
              <a:rPr lang="en-US" dirty="0">
                <a:hlinkClick r:id="rId2"/>
              </a:rPr>
              <a:t>http://gazebosim.org</a:t>
            </a:r>
            <a:endParaRPr lang="en-US" dirty="0"/>
          </a:p>
          <a:p>
            <a:r>
              <a:rPr lang="en-US" dirty="0"/>
              <a:t>Offers the ability to accurately and efficiently simulate populations of robots in complex indoor and outdoor environments.</a:t>
            </a:r>
          </a:p>
          <a:p>
            <a:r>
              <a:rPr lang="en-US" dirty="0"/>
              <a:t>Many existing patterns to re-use</a:t>
            </a:r>
          </a:p>
        </p:txBody>
      </p:sp>
    </p:spTree>
    <p:extLst>
      <p:ext uri="{BB962C8B-B14F-4D97-AF65-F5344CB8AC3E}">
        <p14:creationId xmlns:p14="http://schemas.microsoft.com/office/powerpoint/2010/main" val="2146762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234</Words>
  <Application>Microsoft Macintosh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Robots</vt:lpstr>
      <vt:lpstr>OpenAI Gym</vt:lpstr>
      <vt:lpstr>Gym Uses -- Algorithms</vt:lpstr>
      <vt:lpstr>Gym Uses – Atari High Scores</vt:lpstr>
      <vt:lpstr>Gym Uses – Box2D</vt:lpstr>
      <vt:lpstr>Gym Uses – Classic Control</vt:lpstr>
      <vt:lpstr>Gym Uses – Robotics</vt:lpstr>
      <vt:lpstr>More Gym</vt:lpstr>
      <vt:lpstr>Gazebo</vt:lpstr>
      <vt:lpstr>More Gazebo</vt:lpstr>
      <vt:lpstr>Deep Reinforcement Learning (DRL)</vt:lpstr>
      <vt:lpstr>DRL</vt:lpstr>
      <vt:lpstr>DRL</vt:lpstr>
      <vt:lpstr>DRL</vt:lpstr>
      <vt:lpstr>DRL</vt:lpstr>
      <vt:lpstr>DRL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Robots</dc:title>
  <dc:creator>Brad DesAulniers</dc:creator>
  <cp:lastModifiedBy>Brad DesAulniers</cp:lastModifiedBy>
  <cp:revision>4</cp:revision>
  <dcterms:created xsi:type="dcterms:W3CDTF">2019-03-19T20:33:34Z</dcterms:created>
  <dcterms:modified xsi:type="dcterms:W3CDTF">2019-03-19T20:54:49Z</dcterms:modified>
</cp:coreProperties>
</file>