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63" r:id="rId3"/>
    <p:sldId id="264" r:id="rId4"/>
    <p:sldId id="265" r:id="rId5"/>
    <p:sldId id="266" r:id="rId6"/>
    <p:sldId id="268" r:id="rId7"/>
    <p:sldId id="269" r:id="rId8"/>
    <p:sldId id="267" r:id="rId9"/>
    <p:sldId id="270" r:id="rId10"/>
    <p:sldId id="296" r:id="rId11"/>
    <p:sldId id="271" r:id="rId12"/>
    <p:sldId id="273" r:id="rId13"/>
    <p:sldId id="274" r:id="rId14"/>
    <p:sldId id="278" r:id="rId15"/>
    <p:sldId id="281" r:id="rId16"/>
    <p:sldId id="297" r:id="rId17"/>
    <p:sldId id="282" r:id="rId18"/>
    <p:sldId id="276" r:id="rId19"/>
    <p:sldId id="307" r:id="rId20"/>
    <p:sldId id="272" r:id="rId21"/>
    <p:sldId id="283" r:id="rId22"/>
    <p:sldId id="284" r:id="rId23"/>
    <p:sldId id="285" r:id="rId24"/>
    <p:sldId id="286" r:id="rId25"/>
    <p:sldId id="287" r:id="rId26"/>
    <p:sldId id="306" r:id="rId27"/>
    <p:sldId id="288" r:id="rId28"/>
    <p:sldId id="289" r:id="rId29"/>
    <p:sldId id="290" r:id="rId30"/>
    <p:sldId id="292" r:id="rId31"/>
    <p:sldId id="293" r:id="rId32"/>
    <p:sldId id="298" r:id="rId33"/>
    <p:sldId id="291" r:id="rId34"/>
    <p:sldId id="299" r:id="rId35"/>
    <p:sldId id="295" r:id="rId36"/>
    <p:sldId id="302" r:id="rId37"/>
    <p:sldId id="303" r:id="rId38"/>
    <p:sldId id="304" r:id="rId39"/>
    <p:sldId id="301" r:id="rId40"/>
  </p:sldIdLst>
  <p:sldSz cx="9144000" cy="6858000" type="screen4x3"/>
  <p:notesSz cx="6858000" cy="9144000"/>
  <p:defaultTex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9AAA"/>
    <a:srgbClr val="B5CDDD"/>
    <a:srgbClr val="FFFF66"/>
    <a:srgbClr val="99FF66"/>
    <a:srgbClr val="99FFCC"/>
    <a:srgbClr val="99CC00"/>
    <a:srgbClr val="50505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666" autoAdjust="0"/>
    <p:restoredTop sz="95723" autoAdjust="0"/>
  </p:normalViewPr>
  <p:slideViewPr>
    <p:cSldViewPr>
      <p:cViewPr>
        <p:scale>
          <a:sx n="114" d="100"/>
          <a:sy n="114" d="100"/>
        </p:scale>
        <p:origin x="1032" y="1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D8D784-6809-43D3-836B-67EC136E6BA4}" type="doc">
      <dgm:prSet loTypeId="urn:microsoft.com/office/officeart/2005/8/layout/rings+Icon" loCatId="officeonline" qsTypeId="urn:microsoft.com/office/officeart/2005/8/quickstyle/simple1" qsCatId="simple" csTypeId="urn:microsoft.com/office/officeart/2005/8/colors/accent1_2" csCatId="accent1" phldr="1"/>
      <dgm:spPr/>
    </dgm:pt>
    <dgm:pt modelId="{2AF8A0F8-7DF9-47D3-BB86-4C2DD9F30BDD}">
      <dgm:prSet phldrT="[Text]"/>
      <dgm:spPr/>
      <dgm:t>
        <a:bodyPr/>
        <a:lstStyle/>
        <a:p>
          <a:r>
            <a:rPr lang="en-US" dirty="0">
              <a:solidFill>
                <a:schemeClr val="tx2"/>
              </a:solidFill>
            </a:rPr>
            <a:t>Volume</a:t>
          </a:r>
        </a:p>
      </dgm:t>
    </dgm:pt>
    <dgm:pt modelId="{7422F241-E206-4AF4-B999-D68ED4FF4314}" type="parTrans" cxnId="{B411E6F7-1FD1-4C05-95D3-950D92675D0E}">
      <dgm:prSet/>
      <dgm:spPr/>
      <dgm:t>
        <a:bodyPr/>
        <a:lstStyle/>
        <a:p>
          <a:endParaRPr lang="en-US"/>
        </a:p>
      </dgm:t>
    </dgm:pt>
    <dgm:pt modelId="{938260A8-9E39-4F65-8B47-196B9721391C}" type="sibTrans" cxnId="{B411E6F7-1FD1-4C05-95D3-950D92675D0E}">
      <dgm:prSet/>
      <dgm:spPr/>
      <dgm:t>
        <a:bodyPr/>
        <a:lstStyle/>
        <a:p>
          <a:endParaRPr lang="en-US"/>
        </a:p>
      </dgm:t>
    </dgm:pt>
    <dgm:pt modelId="{E43FEF6A-6BC1-4747-804B-D27D445A2BC3}">
      <dgm:prSet phldrT="[Text]"/>
      <dgm:spPr/>
      <dgm:t>
        <a:bodyPr/>
        <a:lstStyle/>
        <a:p>
          <a:r>
            <a:rPr lang="en-US" dirty="0">
              <a:solidFill>
                <a:schemeClr val="tx2"/>
              </a:solidFill>
            </a:rPr>
            <a:t>Variety</a:t>
          </a:r>
        </a:p>
      </dgm:t>
    </dgm:pt>
    <dgm:pt modelId="{B396543C-F6BC-4213-ABD8-6AE0302E5A25}" type="parTrans" cxnId="{037E13F8-C92D-4FA3-BC0E-A2AFCD5222D0}">
      <dgm:prSet/>
      <dgm:spPr/>
      <dgm:t>
        <a:bodyPr/>
        <a:lstStyle/>
        <a:p>
          <a:endParaRPr lang="en-US"/>
        </a:p>
      </dgm:t>
    </dgm:pt>
    <dgm:pt modelId="{BD153C6C-CF52-4BA6-9EAC-D24120231E02}" type="sibTrans" cxnId="{037E13F8-C92D-4FA3-BC0E-A2AFCD5222D0}">
      <dgm:prSet/>
      <dgm:spPr/>
      <dgm:t>
        <a:bodyPr/>
        <a:lstStyle/>
        <a:p>
          <a:endParaRPr lang="en-US"/>
        </a:p>
      </dgm:t>
    </dgm:pt>
    <dgm:pt modelId="{FBA82511-70D2-465E-9798-DA6AAB5F0093}">
      <dgm:prSet phldrT="[Text]"/>
      <dgm:spPr/>
      <dgm:t>
        <a:bodyPr/>
        <a:lstStyle/>
        <a:p>
          <a:r>
            <a:rPr lang="en-US" dirty="0">
              <a:solidFill>
                <a:schemeClr val="tx2"/>
              </a:solidFill>
            </a:rPr>
            <a:t>Velocity</a:t>
          </a:r>
        </a:p>
      </dgm:t>
    </dgm:pt>
    <dgm:pt modelId="{39097ABE-CE90-456D-9EB1-2712CCE83488}" type="parTrans" cxnId="{2A84B795-B6B7-4652-A5FE-E33F037B7DAB}">
      <dgm:prSet/>
      <dgm:spPr/>
      <dgm:t>
        <a:bodyPr/>
        <a:lstStyle/>
        <a:p>
          <a:endParaRPr lang="en-US"/>
        </a:p>
      </dgm:t>
    </dgm:pt>
    <dgm:pt modelId="{4F2276C2-2957-41F4-8858-091037F90088}" type="sibTrans" cxnId="{2A84B795-B6B7-4652-A5FE-E33F037B7DAB}">
      <dgm:prSet/>
      <dgm:spPr/>
      <dgm:t>
        <a:bodyPr/>
        <a:lstStyle/>
        <a:p>
          <a:endParaRPr lang="en-US"/>
        </a:p>
      </dgm:t>
    </dgm:pt>
    <dgm:pt modelId="{1C35AE68-2DA6-4B0A-AB92-1468DD44C826}" type="pres">
      <dgm:prSet presAssocID="{67D8D784-6809-43D3-836B-67EC136E6BA4}" presName="Name0" presStyleCnt="0">
        <dgm:presLayoutVars>
          <dgm:chMax val="7"/>
          <dgm:dir/>
          <dgm:resizeHandles val="exact"/>
        </dgm:presLayoutVars>
      </dgm:prSet>
      <dgm:spPr/>
    </dgm:pt>
    <dgm:pt modelId="{0ABA0308-8226-4B7F-B6A7-1E8710DABC54}" type="pres">
      <dgm:prSet presAssocID="{67D8D784-6809-43D3-836B-67EC136E6BA4}" presName="ellipse1" presStyleLbl="vennNode1" presStyleIdx="0" presStyleCnt="3" custLinFactNeighborX="6927" custLinFactNeighborY="647">
        <dgm:presLayoutVars>
          <dgm:bulletEnabled val="1"/>
        </dgm:presLayoutVars>
      </dgm:prSet>
      <dgm:spPr/>
    </dgm:pt>
    <dgm:pt modelId="{A20105F8-CE81-4B62-AB31-2FF300945B6A}" type="pres">
      <dgm:prSet presAssocID="{67D8D784-6809-43D3-836B-67EC136E6BA4}" presName="ellipse2" presStyleLbl="vennNode1" presStyleIdx="1" presStyleCnt="3" custLinFactNeighborX="-3194" custLinFactNeighborY="-4022">
        <dgm:presLayoutVars>
          <dgm:bulletEnabled val="1"/>
        </dgm:presLayoutVars>
      </dgm:prSet>
      <dgm:spPr/>
    </dgm:pt>
    <dgm:pt modelId="{4855C813-A1FF-4478-816B-9E4A173C071C}" type="pres">
      <dgm:prSet presAssocID="{67D8D784-6809-43D3-836B-67EC136E6BA4}" presName="ellipse3" presStyleLbl="vennNode1" presStyleIdx="2" presStyleCnt="3" custLinFactNeighborX="-10301" custLinFactNeighborY="647">
        <dgm:presLayoutVars>
          <dgm:bulletEnabled val="1"/>
        </dgm:presLayoutVars>
      </dgm:prSet>
      <dgm:spPr/>
    </dgm:pt>
  </dgm:ptLst>
  <dgm:cxnLst>
    <dgm:cxn modelId="{6CC06D2D-0197-4DF6-B192-D6BF4FE8BBEB}" type="presOf" srcId="{E43FEF6A-6BC1-4747-804B-D27D445A2BC3}" destId="{A20105F8-CE81-4B62-AB31-2FF300945B6A}" srcOrd="0" destOrd="0" presId="urn:microsoft.com/office/officeart/2005/8/layout/rings+Icon"/>
    <dgm:cxn modelId="{2A84B795-B6B7-4652-A5FE-E33F037B7DAB}" srcId="{67D8D784-6809-43D3-836B-67EC136E6BA4}" destId="{FBA82511-70D2-465E-9798-DA6AAB5F0093}" srcOrd="2" destOrd="0" parTransId="{39097ABE-CE90-456D-9EB1-2712CCE83488}" sibTransId="{4F2276C2-2957-41F4-8858-091037F90088}"/>
    <dgm:cxn modelId="{8845579B-9013-41BC-9C79-30B1430E3A67}" type="presOf" srcId="{67D8D784-6809-43D3-836B-67EC136E6BA4}" destId="{1C35AE68-2DA6-4B0A-AB92-1468DD44C826}" srcOrd="0" destOrd="0" presId="urn:microsoft.com/office/officeart/2005/8/layout/rings+Icon"/>
    <dgm:cxn modelId="{678FD8BB-0C48-4705-AC7F-495791FFAEEA}" type="presOf" srcId="{FBA82511-70D2-465E-9798-DA6AAB5F0093}" destId="{4855C813-A1FF-4478-816B-9E4A173C071C}" srcOrd="0" destOrd="0" presId="urn:microsoft.com/office/officeart/2005/8/layout/rings+Icon"/>
    <dgm:cxn modelId="{A2824DCA-0ED5-4239-91C7-6207A4264903}" type="presOf" srcId="{2AF8A0F8-7DF9-47D3-BB86-4C2DD9F30BDD}" destId="{0ABA0308-8226-4B7F-B6A7-1E8710DABC54}" srcOrd="0" destOrd="0" presId="urn:microsoft.com/office/officeart/2005/8/layout/rings+Icon"/>
    <dgm:cxn modelId="{B411E6F7-1FD1-4C05-95D3-950D92675D0E}" srcId="{67D8D784-6809-43D3-836B-67EC136E6BA4}" destId="{2AF8A0F8-7DF9-47D3-BB86-4C2DD9F30BDD}" srcOrd="0" destOrd="0" parTransId="{7422F241-E206-4AF4-B999-D68ED4FF4314}" sibTransId="{938260A8-9E39-4F65-8B47-196B9721391C}"/>
    <dgm:cxn modelId="{037E13F8-C92D-4FA3-BC0E-A2AFCD5222D0}" srcId="{67D8D784-6809-43D3-836B-67EC136E6BA4}" destId="{E43FEF6A-6BC1-4747-804B-D27D445A2BC3}" srcOrd="1" destOrd="0" parTransId="{B396543C-F6BC-4213-ABD8-6AE0302E5A25}" sibTransId="{BD153C6C-CF52-4BA6-9EAC-D24120231E02}"/>
    <dgm:cxn modelId="{CE4AC40E-09B2-4CF7-A984-39F94CDFE8A7}" type="presParOf" srcId="{1C35AE68-2DA6-4B0A-AB92-1468DD44C826}" destId="{0ABA0308-8226-4B7F-B6A7-1E8710DABC54}" srcOrd="0" destOrd="0" presId="urn:microsoft.com/office/officeart/2005/8/layout/rings+Icon"/>
    <dgm:cxn modelId="{AB8FD720-E9D4-4CEB-97CF-E8304AEB2F69}" type="presParOf" srcId="{1C35AE68-2DA6-4B0A-AB92-1468DD44C826}" destId="{A20105F8-CE81-4B62-AB31-2FF300945B6A}" srcOrd="1" destOrd="0" presId="urn:microsoft.com/office/officeart/2005/8/layout/rings+Icon"/>
    <dgm:cxn modelId="{0905F3FC-CBFF-4CF4-9910-A8FEC4E4F191}" type="presParOf" srcId="{1C35AE68-2DA6-4B0A-AB92-1468DD44C826}" destId="{4855C813-A1FF-4478-816B-9E4A173C071C}" srcOrd="2"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D8D784-6809-43D3-836B-67EC136E6BA4}" type="doc">
      <dgm:prSet loTypeId="urn:microsoft.com/office/officeart/2005/8/layout/rings+Icon" loCatId="officeonline" qsTypeId="urn:microsoft.com/office/officeart/2005/8/quickstyle/simple1" qsCatId="simple" csTypeId="urn:microsoft.com/office/officeart/2005/8/colors/accent1_2" csCatId="accent1" phldr="1"/>
      <dgm:spPr/>
    </dgm:pt>
    <dgm:pt modelId="{2AF8A0F8-7DF9-47D3-BB86-4C2DD9F30BDD}">
      <dgm:prSet phldrT="[Text]"/>
      <dgm:spPr/>
      <dgm:t>
        <a:bodyPr/>
        <a:lstStyle/>
        <a:p>
          <a:r>
            <a:rPr lang="en-US" dirty="0">
              <a:solidFill>
                <a:schemeClr val="tx2"/>
              </a:solidFill>
            </a:rPr>
            <a:t>Volume</a:t>
          </a:r>
        </a:p>
      </dgm:t>
    </dgm:pt>
    <dgm:pt modelId="{7422F241-E206-4AF4-B999-D68ED4FF4314}" type="parTrans" cxnId="{B411E6F7-1FD1-4C05-95D3-950D92675D0E}">
      <dgm:prSet/>
      <dgm:spPr/>
      <dgm:t>
        <a:bodyPr/>
        <a:lstStyle/>
        <a:p>
          <a:endParaRPr lang="en-US"/>
        </a:p>
      </dgm:t>
    </dgm:pt>
    <dgm:pt modelId="{938260A8-9E39-4F65-8B47-196B9721391C}" type="sibTrans" cxnId="{B411E6F7-1FD1-4C05-95D3-950D92675D0E}">
      <dgm:prSet/>
      <dgm:spPr/>
      <dgm:t>
        <a:bodyPr/>
        <a:lstStyle/>
        <a:p>
          <a:endParaRPr lang="en-US"/>
        </a:p>
      </dgm:t>
    </dgm:pt>
    <dgm:pt modelId="{E43FEF6A-6BC1-4747-804B-D27D445A2BC3}">
      <dgm:prSet phldrT="[Text]"/>
      <dgm:spPr/>
      <dgm:t>
        <a:bodyPr/>
        <a:lstStyle/>
        <a:p>
          <a:r>
            <a:rPr lang="en-US" dirty="0">
              <a:solidFill>
                <a:schemeClr val="tx2"/>
              </a:solidFill>
            </a:rPr>
            <a:t>Variety</a:t>
          </a:r>
        </a:p>
      </dgm:t>
    </dgm:pt>
    <dgm:pt modelId="{B396543C-F6BC-4213-ABD8-6AE0302E5A25}" type="parTrans" cxnId="{037E13F8-C92D-4FA3-BC0E-A2AFCD5222D0}">
      <dgm:prSet/>
      <dgm:spPr/>
      <dgm:t>
        <a:bodyPr/>
        <a:lstStyle/>
        <a:p>
          <a:endParaRPr lang="en-US"/>
        </a:p>
      </dgm:t>
    </dgm:pt>
    <dgm:pt modelId="{BD153C6C-CF52-4BA6-9EAC-D24120231E02}" type="sibTrans" cxnId="{037E13F8-C92D-4FA3-BC0E-A2AFCD5222D0}">
      <dgm:prSet/>
      <dgm:spPr/>
      <dgm:t>
        <a:bodyPr/>
        <a:lstStyle/>
        <a:p>
          <a:endParaRPr lang="en-US"/>
        </a:p>
      </dgm:t>
    </dgm:pt>
    <dgm:pt modelId="{FBA82511-70D2-465E-9798-DA6AAB5F0093}">
      <dgm:prSet phldrT="[Text]"/>
      <dgm:spPr/>
      <dgm:t>
        <a:bodyPr/>
        <a:lstStyle/>
        <a:p>
          <a:r>
            <a:rPr lang="en-US" dirty="0">
              <a:solidFill>
                <a:schemeClr val="tx2"/>
              </a:solidFill>
            </a:rPr>
            <a:t>Velocity</a:t>
          </a:r>
        </a:p>
      </dgm:t>
    </dgm:pt>
    <dgm:pt modelId="{39097ABE-CE90-456D-9EB1-2712CCE83488}" type="parTrans" cxnId="{2A84B795-B6B7-4652-A5FE-E33F037B7DAB}">
      <dgm:prSet/>
      <dgm:spPr/>
      <dgm:t>
        <a:bodyPr/>
        <a:lstStyle/>
        <a:p>
          <a:endParaRPr lang="en-US"/>
        </a:p>
      </dgm:t>
    </dgm:pt>
    <dgm:pt modelId="{4F2276C2-2957-41F4-8858-091037F90088}" type="sibTrans" cxnId="{2A84B795-B6B7-4652-A5FE-E33F037B7DAB}">
      <dgm:prSet/>
      <dgm:spPr/>
      <dgm:t>
        <a:bodyPr/>
        <a:lstStyle/>
        <a:p>
          <a:endParaRPr lang="en-US"/>
        </a:p>
      </dgm:t>
    </dgm:pt>
    <dgm:pt modelId="{1C35AE68-2DA6-4B0A-AB92-1468DD44C826}" type="pres">
      <dgm:prSet presAssocID="{67D8D784-6809-43D3-836B-67EC136E6BA4}" presName="Name0" presStyleCnt="0">
        <dgm:presLayoutVars>
          <dgm:chMax val="7"/>
          <dgm:dir/>
          <dgm:resizeHandles val="exact"/>
        </dgm:presLayoutVars>
      </dgm:prSet>
      <dgm:spPr/>
    </dgm:pt>
    <dgm:pt modelId="{0ABA0308-8226-4B7F-B6A7-1E8710DABC54}" type="pres">
      <dgm:prSet presAssocID="{67D8D784-6809-43D3-836B-67EC136E6BA4}" presName="ellipse1" presStyleLbl="vennNode1" presStyleIdx="0" presStyleCnt="3" custLinFactNeighborX="6927" custLinFactNeighborY="647">
        <dgm:presLayoutVars>
          <dgm:bulletEnabled val="1"/>
        </dgm:presLayoutVars>
      </dgm:prSet>
      <dgm:spPr/>
    </dgm:pt>
    <dgm:pt modelId="{A20105F8-CE81-4B62-AB31-2FF300945B6A}" type="pres">
      <dgm:prSet presAssocID="{67D8D784-6809-43D3-836B-67EC136E6BA4}" presName="ellipse2" presStyleLbl="vennNode1" presStyleIdx="1" presStyleCnt="3" custLinFactNeighborX="-3194" custLinFactNeighborY="-4022">
        <dgm:presLayoutVars>
          <dgm:bulletEnabled val="1"/>
        </dgm:presLayoutVars>
      </dgm:prSet>
      <dgm:spPr/>
    </dgm:pt>
    <dgm:pt modelId="{4855C813-A1FF-4478-816B-9E4A173C071C}" type="pres">
      <dgm:prSet presAssocID="{67D8D784-6809-43D3-836B-67EC136E6BA4}" presName="ellipse3" presStyleLbl="vennNode1" presStyleIdx="2" presStyleCnt="3" custLinFactNeighborX="-10301" custLinFactNeighborY="647">
        <dgm:presLayoutVars>
          <dgm:bulletEnabled val="1"/>
        </dgm:presLayoutVars>
      </dgm:prSet>
      <dgm:spPr/>
    </dgm:pt>
  </dgm:ptLst>
  <dgm:cxnLst>
    <dgm:cxn modelId="{6CC06D2D-0197-4DF6-B192-D6BF4FE8BBEB}" type="presOf" srcId="{E43FEF6A-6BC1-4747-804B-D27D445A2BC3}" destId="{A20105F8-CE81-4B62-AB31-2FF300945B6A}" srcOrd="0" destOrd="0" presId="urn:microsoft.com/office/officeart/2005/8/layout/rings+Icon"/>
    <dgm:cxn modelId="{2A84B795-B6B7-4652-A5FE-E33F037B7DAB}" srcId="{67D8D784-6809-43D3-836B-67EC136E6BA4}" destId="{FBA82511-70D2-465E-9798-DA6AAB5F0093}" srcOrd="2" destOrd="0" parTransId="{39097ABE-CE90-456D-9EB1-2712CCE83488}" sibTransId="{4F2276C2-2957-41F4-8858-091037F90088}"/>
    <dgm:cxn modelId="{8845579B-9013-41BC-9C79-30B1430E3A67}" type="presOf" srcId="{67D8D784-6809-43D3-836B-67EC136E6BA4}" destId="{1C35AE68-2DA6-4B0A-AB92-1468DD44C826}" srcOrd="0" destOrd="0" presId="urn:microsoft.com/office/officeart/2005/8/layout/rings+Icon"/>
    <dgm:cxn modelId="{678FD8BB-0C48-4705-AC7F-495791FFAEEA}" type="presOf" srcId="{FBA82511-70D2-465E-9798-DA6AAB5F0093}" destId="{4855C813-A1FF-4478-816B-9E4A173C071C}" srcOrd="0" destOrd="0" presId="urn:microsoft.com/office/officeart/2005/8/layout/rings+Icon"/>
    <dgm:cxn modelId="{A2824DCA-0ED5-4239-91C7-6207A4264903}" type="presOf" srcId="{2AF8A0F8-7DF9-47D3-BB86-4C2DD9F30BDD}" destId="{0ABA0308-8226-4B7F-B6A7-1E8710DABC54}" srcOrd="0" destOrd="0" presId="urn:microsoft.com/office/officeart/2005/8/layout/rings+Icon"/>
    <dgm:cxn modelId="{B411E6F7-1FD1-4C05-95D3-950D92675D0E}" srcId="{67D8D784-6809-43D3-836B-67EC136E6BA4}" destId="{2AF8A0F8-7DF9-47D3-BB86-4C2DD9F30BDD}" srcOrd="0" destOrd="0" parTransId="{7422F241-E206-4AF4-B999-D68ED4FF4314}" sibTransId="{938260A8-9E39-4F65-8B47-196B9721391C}"/>
    <dgm:cxn modelId="{037E13F8-C92D-4FA3-BC0E-A2AFCD5222D0}" srcId="{67D8D784-6809-43D3-836B-67EC136E6BA4}" destId="{E43FEF6A-6BC1-4747-804B-D27D445A2BC3}" srcOrd="1" destOrd="0" parTransId="{B396543C-F6BC-4213-ABD8-6AE0302E5A25}" sibTransId="{BD153C6C-CF52-4BA6-9EAC-D24120231E02}"/>
    <dgm:cxn modelId="{CE4AC40E-09B2-4CF7-A984-39F94CDFE8A7}" type="presParOf" srcId="{1C35AE68-2DA6-4B0A-AB92-1468DD44C826}" destId="{0ABA0308-8226-4B7F-B6A7-1E8710DABC54}" srcOrd="0" destOrd="0" presId="urn:microsoft.com/office/officeart/2005/8/layout/rings+Icon"/>
    <dgm:cxn modelId="{AB8FD720-E9D4-4CEB-97CF-E8304AEB2F69}" type="presParOf" srcId="{1C35AE68-2DA6-4B0A-AB92-1468DD44C826}" destId="{A20105F8-CE81-4B62-AB31-2FF300945B6A}" srcOrd="1" destOrd="0" presId="urn:microsoft.com/office/officeart/2005/8/layout/rings+Icon"/>
    <dgm:cxn modelId="{0905F3FC-CBFF-4CF4-9910-A8FEC4E4F191}" type="presParOf" srcId="{1C35AE68-2DA6-4B0A-AB92-1468DD44C826}" destId="{4855C813-A1FF-4478-816B-9E4A173C071C}" srcOrd="2"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D8D784-6809-43D3-836B-67EC136E6BA4}" type="doc">
      <dgm:prSet loTypeId="urn:microsoft.com/office/officeart/2005/8/layout/rings+Icon" loCatId="officeonline" qsTypeId="urn:microsoft.com/office/officeart/2005/8/quickstyle/simple1" qsCatId="simple" csTypeId="urn:microsoft.com/office/officeart/2005/8/colors/accent1_2" csCatId="accent1" phldr="1"/>
      <dgm:spPr/>
    </dgm:pt>
    <dgm:pt modelId="{2AF8A0F8-7DF9-47D3-BB86-4C2DD9F30BDD}">
      <dgm:prSet phldrT="[Text]"/>
      <dgm:spPr/>
      <dgm:t>
        <a:bodyPr/>
        <a:lstStyle/>
        <a:p>
          <a:r>
            <a:rPr lang="en-US" dirty="0">
              <a:solidFill>
                <a:schemeClr val="tx2"/>
              </a:solidFill>
            </a:rPr>
            <a:t>Volume</a:t>
          </a:r>
        </a:p>
      </dgm:t>
    </dgm:pt>
    <dgm:pt modelId="{7422F241-E206-4AF4-B999-D68ED4FF4314}" type="parTrans" cxnId="{B411E6F7-1FD1-4C05-95D3-950D92675D0E}">
      <dgm:prSet/>
      <dgm:spPr/>
      <dgm:t>
        <a:bodyPr/>
        <a:lstStyle/>
        <a:p>
          <a:endParaRPr lang="en-US"/>
        </a:p>
      </dgm:t>
    </dgm:pt>
    <dgm:pt modelId="{938260A8-9E39-4F65-8B47-196B9721391C}" type="sibTrans" cxnId="{B411E6F7-1FD1-4C05-95D3-950D92675D0E}">
      <dgm:prSet/>
      <dgm:spPr/>
      <dgm:t>
        <a:bodyPr/>
        <a:lstStyle/>
        <a:p>
          <a:endParaRPr lang="en-US"/>
        </a:p>
      </dgm:t>
    </dgm:pt>
    <dgm:pt modelId="{E43FEF6A-6BC1-4747-804B-D27D445A2BC3}">
      <dgm:prSet phldrT="[Text]"/>
      <dgm:spPr/>
      <dgm:t>
        <a:bodyPr/>
        <a:lstStyle/>
        <a:p>
          <a:r>
            <a:rPr lang="en-US" dirty="0">
              <a:solidFill>
                <a:schemeClr val="tx2"/>
              </a:solidFill>
            </a:rPr>
            <a:t>Variety</a:t>
          </a:r>
        </a:p>
      </dgm:t>
    </dgm:pt>
    <dgm:pt modelId="{B396543C-F6BC-4213-ABD8-6AE0302E5A25}" type="parTrans" cxnId="{037E13F8-C92D-4FA3-BC0E-A2AFCD5222D0}">
      <dgm:prSet/>
      <dgm:spPr/>
      <dgm:t>
        <a:bodyPr/>
        <a:lstStyle/>
        <a:p>
          <a:endParaRPr lang="en-US"/>
        </a:p>
      </dgm:t>
    </dgm:pt>
    <dgm:pt modelId="{BD153C6C-CF52-4BA6-9EAC-D24120231E02}" type="sibTrans" cxnId="{037E13F8-C92D-4FA3-BC0E-A2AFCD5222D0}">
      <dgm:prSet/>
      <dgm:spPr/>
      <dgm:t>
        <a:bodyPr/>
        <a:lstStyle/>
        <a:p>
          <a:endParaRPr lang="en-US"/>
        </a:p>
      </dgm:t>
    </dgm:pt>
    <dgm:pt modelId="{FBA82511-70D2-465E-9798-DA6AAB5F0093}">
      <dgm:prSet phldrT="[Text]"/>
      <dgm:spPr/>
      <dgm:t>
        <a:bodyPr/>
        <a:lstStyle/>
        <a:p>
          <a:r>
            <a:rPr lang="en-US" dirty="0">
              <a:solidFill>
                <a:schemeClr val="tx2"/>
              </a:solidFill>
            </a:rPr>
            <a:t>Velocity</a:t>
          </a:r>
        </a:p>
      </dgm:t>
    </dgm:pt>
    <dgm:pt modelId="{39097ABE-CE90-456D-9EB1-2712CCE83488}" type="parTrans" cxnId="{2A84B795-B6B7-4652-A5FE-E33F037B7DAB}">
      <dgm:prSet/>
      <dgm:spPr/>
      <dgm:t>
        <a:bodyPr/>
        <a:lstStyle/>
        <a:p>
          <a:endParaRPr lang="en-US"/>
        </a:p>
      </dgm:t>
    </dgm:pt>
    <dgm:pt modelId="{4F2276C2-2957-41F4-8858-091037F90088}" type="sibTrans" cxnId="{2A84B795-B6B7-4652-A5FE-E33F037B7DAB}">
      <dgm:prSet/>
      <dgm:spPr/>
      <dgm:t>
        <a:bodyPr/>
        <a:lstStyle/>
        <a:p>
          <a:endParaRPr lang="en-US"/>
        </a:p>
      </dgm:t>
    </dgm:pt>
    <dgm:pt modelId="{1C35AE68-2DA6-4B0A-AB92-1468DD44C826}" type="pres">
      <dgm:prSet presAssocID="{67D8D784-6809-43D3-836B-67EC136E6BA4}" presName="Name0" presStyleCnt="0">
        <dgm:presLayoutVars>
          <dgm:chMax val="7"/>
          <dgm:dir/>
          <dgm:resizeHandles val="exact"/>
        </dgm:presLayoutVars>
      </dgm:prSet>
      <dgm:spPr/>
    </dgm:pt>
    <dgm:pt modelId="{0ABA0308-8226-4B7F-B6A7-1E8710DABC54}" type="pres">
      <dgm:prSet presAssocID="{67D8D784-6809-43D3-836B-67EC136E6BA4}" presName="ellipse1" presStyleLbl="vennNode1" presStyleIdx="0" presStyleCnt="3" custLinFactNeighborX="6927" custLinFactNeighborY="647">
        <dgm:presLayoutVars>
          <dgm:bulletEnabled val="1"/>
        </dgm:presLayoutVars>
      </dgm:prSet>
      <dgm:spPr/>
    </dgm:pt>
    <dgm:pt modelId="{A20105F8-CE81-4B62-AB31-2FF300945B6A}" type="pres">
      <dgm:prSet presAssocID="{67D8D784-6809-43D3-836B-67EC136E6BA4}" presName="ellipse2" presStyleLbl="vennNode1" presStyleIdx="1" presStyleCnt="3" custLinFactNeighborX="-3194" custLinFactNeighborY="-4022">
        <dgm:presLayoutVars>
          <dgm:bulletEnabled val="1"/>
        </dgm:presLayoutVars>
      </dgm:prSet>
      <dgm:spPr/>
    </dgm:pt>
    <dgm:pt modelId="{4855C813-A1FF-4478-816B-9E4A173C071C}" type="pres">
      <dgm:prSet presAssocID="{67D8D784-6809-43D3-836B-67EC136E6BA4}" presName="ellipse3" presStyleLbl="vennNode1" presStyleIdx="2" presStyleCnt="3" custLinFactNeighborX="-10301" custLinFactNeighborY="647">
        <dgm:presLayoutVars>
          <dgm:bulletEnabled val="1"/>
        </dgm:presLayoutVars>
      </dgm:prSet>
      <dgm:spPr/>
    </dgm:pt>
  </dgm:ptLst>
  <dgm:cxnLst>
    <dgm:cxn modelId="{6CC06D2D-0197-4DF6-B192-D6BF4FE8BBEB}" type="presOf" srcId="{E43FEF6A-6BC1-4747-804B-D27D445A2BC3}" destId="{A20105F8-CE81-4B62-AB31-2FF300945B6A}" srcOrd="0" destOrd="0" presId="urn:microsoft.com/office/officeart/2005/8/layout/rings+Icon"/>
    <dgm:cxn modelId="{2A84B795-B6B7-4652-A5FE-E33F037B7DAB}" srcId="{67D8D784-6809-43D3-836B-67EC136E6BA4}" destId="{FBA82511-70D2-465E-9798-DA6AAB5F0093}" srcOrd="2" destOrd="0" parTransId="{39097ABE-CE90-456D-9EB1-2712CCE83488}" sibTransId="{4F2276C2-2957-41F4-8858-091037F90088}"/>
    <dgm:cxn modelId="{8845579B-9013-41BC-9C79-30B1430E3A67}" type="presOf" srcId="{67D8D784-6809-43D3-836B-67EC136E6BA4}" destId="{1C35AE68-2DA6-4B0A-AB92-1468DD44C826}" srcOrd="0" destOrd="0" presId="urn:microsoft.com/office/officeart/2005/8/layout/rings+Icon"/>
    <dgm:cxn modelId="{678FD8BB-0C48-4705-AC7F-495791FFAEEA}" type="presOf" srcId="{FBA82511-70D2-465E-9798-DA6AAB5F0093}" destId="{4855C813-A1FF-4478-816B-9E4A173C071C}" srcOrd="0" destOrd="0" presId="urn:microsoft.com/office/officeart/2005/8/layout/rings+Icon"/>
    <dgm:cxn modelId="{A2824DCA-0ED5-4239-91C7-6207A4264903}" type="presOf" srcId="{2AF8A0F8-7DF9-47D3-BB86-4C2DD9F30BDD}" destId="{0ABA0308-8226-4B7F-B6A7-1E8710DABC54}" srcOrd="0" destOrd="0" presId="urn:microsoft.com/office/officeart/2005/8/layout/rings+Icon"/>
    <dgm:cxn modelId="{B411E6F7-1FD1-4C05-95D3-950D92675D0E}" srcId="{67D8D784-6809-43D3-836B-67EC136E6BA4}" destId="{2AF8A0F8-7DF9-47D3-BB86-4C2DD9F30BDD}" srcOrd="0" destOrd="0" parTransId="{7422F241-E206-4AF4-B999-D68ED4FF4314}" sibTransId="{938260A8-9E39-4F65-8B47-196B9721391C}"/>
    <dgm:cxn modelId="{037E13F8-C92D-4FA3-BC0E-A2AFCD5222D0}" srcId="{67D8D784-6809-43D3-836B-67EC136E6BA4}" destId="{E43FEF6A-6BC1-4747-804B-D27D445A2BC3}" srcOrd="1" destOrd="0" parTransId="{B396543C-F6BC-4213-ABD8-6AE0302E5A25}" sibTransId="{BD153C6C-CF52-4BA6-9EAC-D24120231E02}"/>
    <dgm:cxn modelId="{CE4AC40E-09B2-4CF7-A984-39F94CDFE8A7}" type="presParOf" srcId="{1C35AE68-2DA6-4B0A-AB92-1468DD44C826}" destId="{0ABA0308-8226-4B7F-B6A7-1E8710DABC54}" srcOrd="0" destOrd="0" presId="urn:microsoft.com/office/officeart/2005/8/layout/rings+Icon"/>
    <dgm:cxn modelId="{AB8FD720-E9D4-4CEB-97CF-E8304AEB2F69}" type="presParOf" srcId="{1C35AE68-2DA6-4B0A-AB92-1468DD44C826}" destId="{A20105F8-CE81-4B62-AB31-2FF300945B6A}" srcOrd="1" destOrd="0" presId="urn:microsoft.com/office/officeart/2005/8/layout/rings+Icon"/>
    <dgm:cxn modelId="{0905F3FC-CBFF-4CF4-9910-A8FEC4E4F191}" type="presParOf" srcId="{1C35AE68-2DA6-4B0A-AB92-1468DD44C826}" destId="{4855C813-A1FF-4478-816B-9E4A173C071C}" srcOrd="2"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BA0308-8226-4B7F-B6A7-1E8710DABC54}">
      <dsp:nvSpPr>
        <dsp:cNvPr id="0" name=""/>
        <dsp:cNvSpPr/>
      </dsp:nvSpPr>
      <dsp:spPr>
        <a:xfrm>
          <a:off x="743735" y="15773"/>
          <a:ext cx="2438028" cy="243799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chemeClr val="tx2"/>
              </a:solidFill>
            </a:rPr>
            <a:t>Volume</a:t>
          </a:r>
        </a:p>
      </dsp:txBody>
      <dsp:txXfrm>
        <a:off x="1100776" y="372809"/>
        <a:ext cx="1723946" cy="1723921"/>
      </dsp:txXfrm>
    </dsp:sp>
    <dsp:sp modelId="{A20105F8-CE81-4B62-AB31-2FF300945B6A}">
      <dsp:nvSpPr>
        <dsp:cNvPr id="0" name=""/>
        <dsp:cNvSpPr/>
      </dsp:nvSpPr>
      <dsp:spPr>
        <a:xfrm>
          <a:off x="1751857" y="1527950"/>
          <a:ext cx="2438028" cy="243799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chemeClr val="tx2"/>
              </a:solidFill>
            </a:rPr>
            <a:t>Variety</a:t>
          </a:r>
        </a:p>
      </dsp:txBody>
      <dsp:txXfrm>
        <a:off x="2108898" y="1884986"/>
        <a:ext cx="1723946" cy="1723921"/>
      </dsp:txXfrm>
    </dsp:sp>
    <dsp:sp modelId="{4855C813-A1FF-4478-816B-9E4A173C071C}">
      <dsp:nvSpPr>
        <dsp:cNvPr id="0" name=""/>
        <dsp:cNvSpPr/>
      </dsp:nvSpPr>
      <dsp:spPr>
        <a:xfrm>
          <a:off x="2831977" y="15773"/>
          <a:ext cx="2438028" cy="243799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chemeClr val="tx2"/>
              </a:solidFill>
            </a:rPr>
            <a:t>Velocity</a:t>
          </a:r>
        </a:p>
      </dsp:txBody>
      <dsp:txXfrm>
        <a:off x="3189018" y="372809"/>
        <a:ext cx="1723946" cy="17239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BA0308-8226-4B7F-B6A7-1E8710DABC54}">
      <dsp:nvSpPr>
        <dsp:cNvPr id="0" name=""/>
        <dsp:cNvSpPr/>
      </dsp:nvSpPr>
      <dsp:spPr>
        <a:xfrm>
          <a:off x="110636" y="83308"/>
          <a:ext cx="1597173" cy="159715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2"/>
              </a:solidFill>
            </a:rPr>
            <a:t>Volume</a:t>
          </a:r>
        </a:p>
      </dsp:txBody>
      <dsp:txXfrm>
        <a:off x="344537" y="317205"/>
        <a:ext cx="1129371" cy="1129356"/>
      </dsp:txXfrm>
    </dsp:sp>
    <dsp:sp modelId="{A20105F8-CE81-4B62-AB31-2FF300945B6A}">
      <dsp:nvSpPr>
        <dsp:cNvPr id="0" name=""/>
        <dsp:cNvSpPr/>
      </dsp:nvSpPr>
      <dsp:spPr>
        <a:xfrm>
          <a:off x="771065" y="1073948"/>
          <a:ext cx="1597173" cy="159715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2"/>
              </a:solidFill>
            </a:rPr>
            <a:t>Variety</a:t>
          </a:r>
        </a:p>
      </dsp:txBody>
      <dsp:txXfrm>
        <a:off x="1004966" y="1307845"/>
        <a:ext cx="1129371" cy="1129356"/>
      </dsp:txXfrm>
    </dsp:sp>
    <dsp:sp modelId="{4855C813-A1FF-4478-816B-9E4A173C071C}">
      <dsp:nvSpPr>
        <dsp:cNvPr id="0" name=""/>
        <dsp:cNvSpPr/>
      </dsp:nvSpPr>
      <dsp:spPr>
        <a:xfrm>
          <a:off x="1478661" y="83308"/>
          <a:ext cx="1597173" cy="159715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2"/>
              </a:solidFill>
            </a:rPr>
            <a:t>Velocity</a:t>
          </a:r>
        </a:p>
      </dsp:txBody>
      <dsp:txXfrm>
        <a:off x="1712562" y="317205"/>
        <a:ext cx="1129371" cy="11293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BA0308-8226-4B7F-B6A7-1E8710DABC54}">
      <dsp:nvSpPr>
        <dsp:cNvPr id="0" name=""/>
        <dsp:cNvSpPr/>
      </dsp:nvSpPr>
      <dsp:spPr>
        <a:xfrm>
          <a:off x="513892" y="10899"/>
          <a:ext cx="1684584" cy="168456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2"/>
              </a:solidFill>
            </a:rPr>
            <a:t>Volume</a:t>
          </a:r>
        </a:p>
      </dsp:txBody>
      <dsp:txXfrm>
        <a:off x="760594" y="257597"/>
        <a:ext cx="1191180" cy="1191164"/>
      </dsp:txXfrm>
    </dsp:sp>
    <dsp:sp modelId="{A20105F8-CE81-4B62-AB31-2FF300945B6A}">
      <dsp:nvSpPr>
        <dsp:cNvPr id="0" name=""/>
        <dsp:cNvSpPr/>
      </dsp:nvSpPr>
      <dsp:spPr>
        <a:xfrm>
          <a:off x="1210466" y="1055755"/>
          <a:ext cx="1684584" cy="168456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2"/>
              </a:solidFill>
            </a:rPr>
            <a:t>Variety</a:t>
          </a:r>
        </a:p>
      </dsp:txBody>
      <dsp:txXfrm>
        <a:off x="1457168" y="1302453"/>
        <a:ext cx="1191180" cy="1191164"/>
      </dsp:txXfrm>
    </dsp:sp>
    <dsp:sp modelId="{4855C813-A1FF-4478-816B-9E4A173C071C}">
      <dsp:nvSpPr>
        <dsp:cNvPr id="0" name=""/>
        <dsp:cNvSpPr/>
      </dsp:nvSpPr>
      <dsp:spPr>
        <a:xfrm>
          <a:off x="1956788" y="10899"/>
          <a:ext cx="1684584" cy="168456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2"/>
              </a:solidFill>
            </a:rPr>
            <a:t>Velocity</a:t>
          </a:r>
        </a:p>
      </dsp:txBody>
      <dsp:txXfrm>
        <a:off x="2203490" y="257597"/>
        <a:ext cx="1191180" cy="1191164"/>
      </dsp:txXfrm>
    </dsp:sp>
  </dsp:spTree>
</dsp:drawing>
</file>

<file path=ppt/diagrams/layout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2.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3.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nl-NL"/>
          </a:p>
        </p:txBody>
      </p:sp>
      <p:sp>
        <p:nvSpPr>
          <p:cNvPr id="163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nl-NL"/>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nl-NL" noProof="0"/>
              <a:t>Click to edit Master text styles</a:t>
            </a:r>
          </a:p>
          <a:p>
            <a:pPr lvl="1"/>
            <a:r>
              <a:rPr lang="nl-NL" noProof="0"/>
              <a:t>Second level</a:t>
            </a:r>
          </a:p>
          <a:p>
            <a:pPr lvl="2"/>
            <a:r>
              <a:rPr lang="nl-NL" noProof="0"/>
              <a:t>Third level</a:t>
            </a:r>
          </a:p>
          <a:p>
            <a:pPr lvl="3"/>
            <a:r>
              <a:rPr lang="nl-NL" noProof="0"/>
              <a:t>Fourth level</a:t>
            </a:r>
          </a:p>
          <a:p>
            <a:pPr lvl="4"/>
            <a:r>
              <a:rPr lang="nl-NL" noProof="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nl-NL"/>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0DAADD6B-5F19-441A-80D8-85991EC6A9AE}" type="slidenum">
              <a:rPr lang="nl-NL"/>
              <a:pPr>
                <a:defRPr/>
              </a:pPr>
              <a:t>‹#›</a:t>
            </a:fld>
            <a:endParaRPr lang="nl-NL"/>
          </a:p>
        </p:txBody>
      </p:sp>
    </p:spTree>
    <p:extLst>
      <p:ext uri="{BB962C8B-B14F-4D97-AF65-F5344CB8AC3E}">
        <p14:creationId xmlns:p14="http://schemas.microsoft.com/office/powerpoint/2010/main" val="2133965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0" y="1284288"/>
            <a:ext cx="9144000" cy="1082550"/>
          </a:xfrm>
          <a:noFill/>
        </p:spPr>
        <p:txBody>
          <a:bodyPr lIns="981950" tIns="216000" rIns="268265" bIns="216000" anchor="t">
            <a:spAutoFit/>
          </a:bodyPr>
          <a:lstStyle>
            <a:lvl1pPr>
              <a:defRPr>
                <a:solidFill>
                  <a:schemeClr val="bg2">
                    <a:lumMod val="20000"/>
                    <a:lumOff val="80000"/>
                  </a:schemeClr>
                </a:solidFill>
              </a:defRPr>
            </a:lvl1pPr>
          </a:lstStyle>
          <a:p>
            <a:pPr lvl="0"/>
            <a:r>
              <a:rPr lang="en-GB" noProof="0" dirty="0"/>
              <a:t>Click to edit Master title style</a:t>
            </a:r>
          </a:p>
        </p:txBody>
      </p:sp>
      <p:sp>
        <p:nvSpPr>
          <p:cNvPr id="4099" name="Rectangle 3"/>
          <p:cNvSpPr>
            <a:spLocks noGrp="1" noChangeArrowheads="1"/>
          </p:cNvSpPr>
          <p:nvPr>
            <p:ph type="subTitle" idx="1"/>
          </p:nvPr>
        </p:nvSpPr>
        <p:spPr>
          <a:xfrm>
            <a:off x="0" y="4035425"/>
            <a:ext cx="9140825" cy="1905000"/>
          </a:xfrm>
        </p:spPr>
        <p:txBody>
          <a:bodyPr rIns="267843"/>
          <a:lstStyle>
            <a:lvl1pPr marL="0" indent="0">
              <a:buFont typeface="Verdana" pitchFamily="34" charset="0"/>
              <a:buNone/>
              <a:defRPr sz="1900">
                <a:solidFill>
                  <a:schemeClr val="bg1"/>
                </a:solidFill>
              </a:defRPr>
            </a:lvl1pPr>
          </a:lstStyle>
          <a:p>
            <a:pPr lvl="0"/>
            <a:r>
              <a:rPr lang="en-GB" noProof="0" dirty="0"/>
              <a:t>Click to edit Master subtitle style</a:t>
            </a:r>
          </a:p>
        </p:txBody>
      </p:sp>
    </p:spTree>
    <p:extLst>
      <p:ext uri="{BB962C8B-B14F-4D97-AF65-F5344CB8AC3E}">
        <p14:creationId xmlns:p14="http://schemas.microsoft.com/office/powerpoint/2010/main" val="82122156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77200"/>
            <a:ext cx="9140825" cy="792162"/>
          </a:xfrm>
        </p:spPr>
        <p:txBody>
          <a:bodyPr/>
          <a:lstStyle>
            <a:lvl1pPr>
              <a:defRPr>
                <a:solidFill>
                  <a:schemeClr val="accent3">
                    <a:lumMod val="85000"/>
                  </a:schemeClr>
                </a:solidFill>
              </a:defRPr>
            </a:lvl1pPr>
          </a:lstStyle>
          <a:p>
            <a:r>
              <a:rPr lang="en-US" dirty="0"/>
              <a:t>Click to edit Master title style</a:t>
            </a:r>
            <a:endParaRPr lang="nl-NL" dirty="0"/>
          </a:p>
        </p:txBody>
      </p:sp>
      <p:sp>
        <p:nvSpPr>
          <p:cNvPr id="3" name="Content Placeholder 2"/>
          <p:cNvSpPr>
            <a:spLocks noGrp="1"/>
          </p:cNvSpPr>
          <p:nvPr>
            <p:ph idx="1"/>
          </p:nvPr>
        </p:nvSpPr>
        <p:spPr>
          <a:xfrm>
            <a:off x="0" y="1217999"/>
            <a:ext cx="9140825" cy="533043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extLst>
      <p:ext uri="{BB962C8B-B14F-4D97-AF65-F5344CB8AC3E}">
        <p14:creationId xmlns:p14="http://schemas.microsoft.com/office/powerpoint/2010/main" val="2581975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endParaRPr lang="nl-NL" dirty="0"/>
          </a:p>
        </p:txBody>
      </p:sp>
      <p:sp>
        <p:nvSpPr>
          <p:cNvPr id="3" name="Text Placeholder 2"/>
          <p:cNvSpPr>
            <a:spLocks noGrp="1"/>
          </p:cNvSpPr>
          <p:nvPr>
            <p:ph type="body" idx="1"/>
          </p:nvPr>
        </p:nvSpPr>
        <p:spPr/>
        <p:txBody>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extLst>
      <p:ext uri="{BB962C8B-B14F-4D97-AF65-F5344CB8AC3E}">
        <p14:creationId xmlns:p14="http://schemas.microsoft.com/office/powerpoint/2010/main" val="4010101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0" y="908720"/>
            <a:ext cx="9140825" cy="5639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091" tIns="45717" rIns="270000" bIns="45717" numCol="1" anchor="t" anchorCtr="0" compatLnSpc="1">
            <a:prstTxWarp prst="textNoShape">
              <a:avLst/>
            </a:prstTxWarp>
          </a:bodyPr>
          <a:lstStyle/>
          <a:p>
            <a:pPr lvl="0"/>
            <a:r>
              <a:rPr lang="en-GB" altLang="nl-NL" dirty="0"/>
              <a:t>Click to edit Master text styles</a:t>
            </a:r>
          </a:p>
          <a:p>
            <a:pPr lvl="1"/>
            <a:r>
              <a:rPr lang="en-GB" altLang="nl-NL" dirty="0"/>
              <a:t>Second level</a:t>
            </a:r>
          </a:p>
          <a:p>
            <a:pPr lvl="2"/>
            <a:r>
              <a:rPr lang="en-GB" altLang="nl-NL" dirty="0"/>
              <a:t>Third level</a:t>
            </a:r>
          </a:p>
          <a:p>
            <a:pPr lvl="3"/>
            <a:r>
              <a:rPr lang="en-GB" altLang="nl-NL" dirty="0"/>
              <a:t>Fourth level</a:t>
            </a:r>
          </a:p>
          <a:p>
            <a:pPr lvl="4"/>
            <a:r>
              <a:rPr lang="en-GB" altLang="nl-NL" dirty="0"/>
              <a:t>Fifth level</a:t>
            </a:r>
          </a:p>
        </p:txBody>
      </p:sp>
      <p:sp>
        <p:nvSpPr>
          <p:cNvPr id="1028" name="Rectangle 13"/>
          <p:cNvSpPr>
            <a:spLocks noGrp="1" noChangeArrowheads="1"/>
          </p:cNvSpPr>
          <p:nvPr>
            <p:ph type="title"/>
          </p:nvPr>
        </p:nvSpPr>
        <p:spPr bwMode="auto">
          <a:xfrm>
            <a:off x="0" y="0"/>
            <a:ext cx="9140825"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800" tIns="46800" rIns="270000" bIns="46800" numCol="1" anchor="ctr" anchorCtr="0" compatLnSpc="1">
            <a:prstTxWarp prst="textNoShape">
              <a:avLst/>
            </a:prstTxWarp>
          </a:bodyPr>
          <a:lstStyle/>
          <a:p>
            <a:pPr lvl="0"/>
            <a:r>
              <a:rPr lang="en-GB" altLang="nl-NL" dirty="0"/>
              <a:t>Click to edit Master title style</a:t>
            </a:r>
          </a:p>
        </p:txBody>
      </p:sp>
    </p:spTree>
  </p:cSld>
  <p:clrMap bg1="lt1" tx1="dk1" bg2="lt2" tx2="dk2" accent1="accent1" accent2="accent2" accent3="accent3" accent4="accent4" accent5="accent5" accent6="accent6" hlink="hlink" folHlink="folHlink"/>
  <p:sldLayoutIdLst>
    <p:sldLayoutId id="2147483977" r:id="rId1"/>
    <p:sldLayoutId id="2147483946" r:id="rId2"/>
    <p:sldLayoutId id="2147483956" r:id="rId3"/>
  </p:sldLayoutIdLst>
  <p:hf hdr="0" ftr="0" dt="0"/>
  <p:txStyles>
    <p:titleStyle>
      <a:lvl1pPr algn="l" rtl="0" eaLnBrk="0" fontAlgn="base" hangingPunct="0">
        <a:spcBef>
          <a:spcPct val="0"/>
        </a:spcBef>
        <a:spcAft>
          <a:spcPct val="0"/>
        </a:spcAft>
        <a:defRPr sz="4200">
          <a:solidFill>
            <a:schemeClr val="bg2">
              <a:lumMod val="20000"/>
              <a:lumOff val="80000"/>
            </a:schemeClr>
          </a:solidFill>
          <a:latin typeface="+mj-lt"/>
          <a:ea typeface="+mj-ea"/>
          <a:cs typeface="+mj-cs"/>
        </a:defRPr>
      </a:lvl1pPr>
      <a:lvl2pPr algn="l" rtl="0" eaLnBrk="0" fontAlgn="base" hangingPunct="0">
        <a:spcBef>
          <a:spcPct val="0"/>
        </a:spcBef>
        <a:spcAft>
          <a:spcPct val="0"/>
        </a:spcAft>
        <a:defRPr sz="4200">
          <a:solidFill>
            <a:schemeClr val="tx1"/>
          </a:solidFill>
          <a:latin typeface="Verdana" pitchFamily="34" charset="0"/>
          <a:cs typeface="Arial" charset="0"/>
        </a:defRPr>
      </a:lvl2pPr>
      <a:lvl3pPr algn="l" rtl="0" eaLnBrk="0" fontAlgn="base" hangingPunct="0">
        <a:spcBef>
          <a:spcPct val="0"/>
        </a:spcBef>
        <a:spcAft>
          <a:spcPct val="0"/>
        </a:spcAft>
        <a:defRPr sz="4200">
          <a:solidFill>
            <a:schemeClr val="tx1"/>
          </a:solidFill>
          <a:latin typeface="Verdana" pitchFamily="34" charset="0"/>
          <a:cs typeface="Arial" charset="0"/>
        </a:defRPr>
      </a:lvl3pPr>
      <a:lvl4pPr algn="l" rtl="0" eaLnBrk="0" fontAlgn="base" hangingPunct="0">
        <a:spcBef>
          <a:spcPct val="0"/>
        </a:spcBef>
        <a:spcAft>
          <a:spcPct val="0"/>
        </a:spcAft>
        <a:defRPr sz="4200">
          <a:solidFill>
            <a:schemeClr val="tx1"/>
          </a:solidFill>
          <a:latin typeface="Verdana" pitchFamily="34" charset="0"/>
          <a:cs typeface="Arial" charset="0"/>
        </a:defRPr>
      </a:lvl4pPr>
      <a:lvl5pPr algn="l" rtl="0" eaLnBrk="0" fontAlgn="base" hangingPunct="0">
        <a:spcBef>
          <a:spcPct val="0"/>
        </a:spcBef>
        <a:spcAft>
          <a:spcPct val="0"/>
        </a:spcAft>
        <a:defRPr sz="4200">
          <a:solidFill>
            <a:schemeClr val="tx1"/>
          </a:solidFill>
          <a:latin typeface="Verdana" pitchFamily="34" charset="0"/>
          <a:cs typeface="Arial" charset="0"/>
        </a:defRPr>
      </a:lvl5pPr>
      <a:lvl6pPr marL="457200" algn="l" rtl="0" fontAlgn="base">
        <a:spcBef>
          <a:spcPct val="0"/>
        </a:spcBef>
        <a:spcAft>
          <a:spcPct val="0"/>
        </a:spcAft>
        <a:defRPr sz="4200">
          <a:solidFill>
            <a:schemeClr val="tx1"/>
          </a:solidFill>
          <a:latin typeface="Verdana" pitchFamily="34" charset="0"/>
          <a:cs typeface="Arial" charset="0"/>
        </a:defRPr>
      </a:lvl6pPr>
      <a:lvl7pPr marL="914400" algn="l" rtl="0" fontAlgn="base">
        <a:spcBef>
          <a:spcPct val="0"/>
        </a:spcBef>
        <a:spcAft>
          <a:spcPct val="0"/>
        </a:spcAft>
        <a:defRPr sz="4200">
          <a:solidFill>
            <a:schemeClr val="tx1"/>
          </a:solidFill>
          <a:latin typeface="Verdana" pitchFamily="34" charset="0"/>
          <a:cs typeface="Arial" charset="0"/>
        </a:defRPr>
      </a:lvl7pPr>
      <a:lvl8pPr marL="1371600" algn="l" rtl="0" fontAlgn="base">
        <a:spcBef>
          <a:spcPct val="0"/>
        </a:spcBef>
        <a:spcAft>
          <a:spcPct val="0"/>
        </a:spcAft>
        <a:defRPr sz="4200">
          <a:solidFill>
            <a:schemeClr val="tx1"/>
          </a:solidFill>
          <a:latin typeface="Verdana" pitchFamily="34" charset="0"/>
          <a:cs typeface="Arial" charset="0"/>
        </a:defRPr>
      </a:lvl8pPr>
      <a:lvl9pPr marL="1828800" algn="l" rtl="0" fontAlgn="base">
        <a:spcBef>
          <a:spcPct val="0"/>
        </a:spcBef>
        <a:spcAft>
          <a:spcPct val="0"/>
        </a:spcAft>
        <a:defRPr sz="4200">
          <a:solidFill>
            <a:schemeClr val="tx1"/>
          </a:solidFill>
          <a:latin typeface="Verdana" pitchFamily="34" charset="0"/>
          <a:cs typeface="Arial" charset="0"/>
        </a:defRPr>
      </a:lvl9pPr>
    </p:titleStyle>
    <p:bodyStyle>
      <a:lvl1pPr marL="249238" indent="-249238" algn="l" rtl="0" eaLnBrk="0" fontAlgn="base" hangingPunct="0">
        <a:spcBef>
          <a:spcPct val="20000"/>
        </a:spcBef>
        <a:spcAft>
          <a:spcPct val="0"/>
        </a:spcAft>
        <a:buFont typeface="Verdana" pitchFamily="34" charset="0"/>
        <a:buChar char="›"/>
        <a:defRPr sz="2500">
          <a:solidFill>
            <a:schemeClr val="bg1"/>
          </a:solidFill>
          <a:latin typeface="+mn-lt"/>
          <a:ea typeface="+mn-ea"/>
          <a:cs typeface="+mn-cs"/>
        </a:defRPr>
      </a:lvl1pPr>
      <a:lvl2pPr marL="501650" indent="-250825" algn="l" rtl="0" eaLnBrk="0" fontAlgn="base" hangingPunct="0">
        <a:spcBef>
          <a:spcPct val="20000"/>
        </a:spcBef>
        <a:spcAft>
          <a:spcPct val="0"/>
        </a:spcAft>
        <a:buSzPct val="50000"/>
        <a:buFont typeface="Wingdings" pitchFamily="2" charset="2"/>
        <a:buChar char="§"/>
        <a:defRPr sz="2500">
          <a:solidFill>
            <a:schemeClr val="bg1"/>
          </a:solidFill>
          <a:latin typeface="+mn-lt"/>
          <a:cs typeface="+mn-cs"/>
        </a:defRPr>
      </a:lvl2pPr>
      <a:lvl3pPr marL="744538" indent="-242888" algn="l" rtl="0" eaLnBrk="0" fontAlgn="base" hangingPunct="0">
        <a:spcBef>
          <a:spcPct val="20000"/>
        </a:spcBef>
        <a:spcAft>
          <a:spcPct val="0"/>
        </a:spcAft>
        <a:buSzPct val="85000"/>
        <a:buFont typeface="Courier New" pitchFamily="49" charset="0"/>
        <a:buChar char="-"/>
        <a:defRPr sz="2500">
          <a:solidFill>
            <a:schemeClr val="bg1"/>
          </a:solidFill>
          <a:latin typeface="+mn-lt"/>
          <a:cs typeface="+mn-cs"/>
        </a:defRPr>
      </a:lvl3pPr>
      <a:lvl4pPr marL="1009650" indent="-263525" algn="l" rtl="0" eaLnBrk="0" fontAlgn="base" hangingPunct="0">
        <a:spcBef>
          <a:spcPct val="20000"/>
        </a:spcBef>
        <a:spcAft>
          <a:spcPct val="0"/>
        </a:spcAft>
        <a:buFont typeface="Courier New" pitchFamily="49" charset="0"/>
        <a:buChar char="-"/>
        <a:defRPr sz="2500">
          <a:solidFill>
            <a:schemeClr val="bg1"/>
          </a:solidFill>
          <a:latin typeface="+mn-lt"/>
          <a:cs typeface="+mn-cs"/>
        </a:defRPr>
      </a:lvl4pPr>
      <a:lvl5pPr marL="1260475" indent="-249238" algn="l" rtl="0" eaLnBrk="0" fontAlgn="base" hangingPunct="0">
        <a:spcBef>
          <a:spcPct val="20000"/>
        </a:spcBef>
        <a:spcAft>
          <a:spcPct val="0"/>
        </a:spcAft>
        <a:buFont typeface="Courier New" pitchFamily="49" charset="0"/>
        <a:buChar char="-"/>
        <a:defRPr sz="2500">
          <a:solidFill>
            <a:schemeClr val="bg1"/>
          </a:solidFill>
          <a:latin typeface="+mn-lt"/>
          <a:cs typeface="+mn-cs"/>
        </a:defRPr>
      </a:lvl5pPr>
      <a:lvl6pPr marL="1717675" indent="-249238" algn="l" rtl="0" fontAlgn="base">
        <a:spcBef>
          <a:spcPct val="20000"/>
        </a:spcBef>
        <a:spcAft>
          <a:spcPct val="0"/>
        </a:spcAft>
        <a:buFont typeface="Courier New" pitchFamily="49" charset="0"/>
        <a:buChar char="-"/>
        <a:defRPr sz="2500">
          <a:solidFill>
            <a:schemeClr val="tx1"/>
          </a:solidFill>
          <a:latin typeface="+mn-lt"/>
          <a:cs typeface="+mn-cs"/>
        </a:defRPr>
      </a:lvl6pPr>
      <a:lvl7pPr marL="2174875" indent="-249238" algn="l" rtl="0" fontAlgn="base">
        <a:spcBef>
          <a:spcPct val="20000"/>
        </a:spcBef>
        <a:spcAft>
          <a:spcPct val="0"/>
        </a:spcAft>
        <a:buFont typeface="Courier New" pitchFamily="49" charset="0"/>
        <a:buChar char="-"/>
        <a:defRPr sz="2500">
          <a:solidFill>
            <a:schemeClr val="tx1"/>
          </a:solidFill>
          <a:latin typeface="+mn-lt"/>
          <a:cs typeface="+mn-cs"/>
        </a:defRPr>
      </a:lvl7pPr>
      <a:lvl8pPr marL="2632075" indent="-249238" algn="l" rtl="0" fontAlgn="base">
        <a:spcBef>
          <a:spcPct val="20000"/>
        </a:spcBef>
        <a:spcAft>
          <a:spcPct val="0"/>
        </a:spcAft>
        <a:buFont typeface="Courier New" pitchFamily="49" charset="0"/>
        <a:buChar char="-"/>
        <a:defRPr sz="2500">
          <a:solidFill>
            <a:schemeClr val="tx1"/>
          </a:solidFill>
          <a:latin typeface="+mn-lt"/>
          <a:cs typeface="+mn-cs"/>
        </a:defRPr>
      </a:lvl8pPr>
      <a:lvl9pPr marL="3089275" indent="-249238" algn="l" rtl="0" fontAlgn="base">
        <a:spcBef>
          <a:spcPct val="20000"/>
        </a:spcBef>
        <a:spcAft>
          <a:spcPct val="0"/>
        </a:spcAft>
        <a:buFont typeface="Courier New" pitchFamily="49" charset="0"/>
        <a:buChar char="-"/>
        <a:defRPr sz="2500">
          <a:solidFill>
            <a:schemeClr val="tx1"/>
          </a:solidFill>
          <a:latin typeface="+mn-lt"/>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ctrTitle"/>
          </p:nvPr>
        </p:nvSpPr>
        <p:spPr>
          <a:xfrm>
            <a:off x="0" y="1284288"/>
            <a:ext cx="9144000" cy="1667325"/>
          </a:xfrm>
        </p:spPr>
        <p:txBody>
          <a:bodyPr/>
          <a:lstStyle/>
          <a:p>
            <a:pPr eaLnBrk="1" hangingPunct="1"/>
            <a:r>
              <a:rPr lang="en-GB" altLang="nl-NL" sz="2400" dirty="0">
                <a:solidFill>
                  <a:schemeClr val="bg1"/>
                </a:solidFill>
              </a:rPr>
              <a:t>Data Analysis &amp; Programming for OM</a:t>
            </a:r>
            <a:br>
              <a:rPr lang="en-GB" altLang="nl-NL" sz="2400" dirty="0">
                <a:solidFill>
                  <a:schemeClr val="bg1"/>
                </a:solidFill>
              </a:rPr>
            </a:br>
            <a:br>
              <a:rPr lang="en-GB" altLang="nl-NL" sz="2400" dirty="0">
                <a:solidFill>
                  <a:schemeClr val="bg1"/>
                </a:solidFill>
              </a:rPr>
            </a:br>
            <a:r>
              <a:rPr lang="en-GB" altLang="nl-NL" sz="3200" dirty="0">
                <a:solidFill>
                  <a:schemeClr val="bg1"/>
                </a:solidFill>
              </a:rPr>
              <a:t>Databases</a:t>
            </a:r>
          </a:p>
        </p:txBody>
      </p:sp>
      <p:sp>
        <p:nvSpPr>
          <p:cNvPr id="7172" name="Rectangle 3"/>
          <p:cNvSpPr>
            <a:spLocks noGrp="1" noChangeArrowheads="1"/>
          </p:cNvSpPr>
          <p:nvPr>
            <p:ph type="subTitle" idx="1"/>
          </p:nvPr>
        </p:nvSpPr>
        <p:spPr/>
        <p:txBody>
          <a:bodyPr/>
          <a:lstStyle/>
          <a:p>
            <a:pPr eaLnBrk="1" hangingPunct="1"/>
            <a:r>
              <a:rPr lang="en-GB" altLang="nl-NL" sz="2400" dirty="0"/>
              <a:t>Wout van Wezel</a:t>
            </a:r>
          </a:p>
          <a:p>
            <a:pPr eaLnBrk="1" hangingPunct="1"/>
            <a:endParaRPr lang="en-GB" altLang="nl-NL" sz="2400" dirty="0"/>
          </a:p>
          <a:p>
            <a:pPr eaLnBrk="1" hangingPunct="1"/>
            <a:r>
              <a:rPr lang="en-US" sz="2400" dirty="0"/>
              <a:t>w.m.c.van.wezel@rug.nl</a:t>
            </a:r>
          </a:p>
        </p:txBody>
      </p:sp>
      <p:pic>
        <p:nvPicPr>
          <p:cNvPr id="3" name="Picture 2"/>
          <p:cNvPicPr>
            <a:picLocks noChangeAspect="1"/>
          </p:cNvPicPr>
          <p:nvPr/>
        </p:nvPicPr>
        <p:blipFill>
          <a:blip r:embed="rId2"/>
          <a:stretch>
            <a:fillRect/>
          </a:stretch>
        </p:blipFill>
        <p:spPr>
          <a:xfrm>
            <a:off x="179512" y="200476"/>
            <a:ext cx="2768512" cy="8272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 terminology</a:t>
            </a:r>
          </a:p>
        </p:txBody>
      </p:sp>
      <p:sp>
        <p:nvSpPr>
          <p:cNvPr id="4" name="Rectangle 3"/>
          <p:cNvSpPr/>
          <p:nvPr/>
        </p:nvSpPr>
        <p:spPr>
          <a:xfrm>
            <a:off x="1618084" y="2204864"/>
            <a:ext cx="2881908" cy="923330"/>
          </a:xfrm>
          <a:prstGeom prst="rect">
            <a:avLst/>
          </a:prstGeom>
          <a:ln w="19050">
            <a:solidFill>
              <a:schemeClr val="bg1"/>
            </a:solidFill>
          </a:ln>
        </p:spPr>
        <p:txBody>
          <a:bodyPr wrap="square">
            <a:spAutoFit/>
          </a:bodyPr>
          <a:lstStyle/>
          <a:p>
            <a:r>
              <a:rPr lang="en-US" u="sng" dirty="0">
                <a:solidFill>
                  <a:schemeClr val="bg1"/>
                </a:solidFill>
                <a:latin typeface="Courier New" panose="02070309020205020404" pitchFamily="49" charset="0"/>
                <a:cs typeface="Courier New" panose="02070309020205020404" pitchFamily="49" charset="0"/>
              </a:rPr>
              <a:t>BSN</a:t>
            </a:r>
            <a:r>
              <a:rPr lang="en-US" dirty="0">
                <a:solidFill>
                  <a:schemeClr val="bg1"/>
                </a:solidFill>
                <a:latin typeface="Courier New" panose="02070309020205020404" pitchFamily="49" charset="0"/>
                <a:cs typeface="Courier New" panose="02070309020205020404" pitchFamily="49" charset="0"/>
              </a:rPr>
              <a:t>    </a:t>
            </a:r>
            <a:r>
              <a:rPr lang="en-US" u="sng" dirty="0">
                <a:solidFill>
                  <a:schemeClr val="bg1"/>
                </a:solidFill>
                <a:latin typeface="Courier New" panose="02070309020205020404" pitchFamily="49" charset="0"/>
                <a:cs typeface="Courier New" panose="02070309020205020404" pitchFamily="49" charset="0"/>
              </a:rPr>
              <a:t>age</a:t>
            </a:r>
            <a:r>
              <a:rPr lang="en-US" dirty="0">
                <a:solidFill>
                  <a:schemeClr val="bg1"/>
                </a:solidFill>
                <a:latin typeface="Courier New" panose="02070309020205020404" pitchFamily="49" charset="0"/>
                <a:cs typeface="Courier New" panose="02070309020205020404" pitchFamily="49" charset="0"/>
              </a:rPr>
              <a:t>  </a:t>
            </a:r>
            <a:r>
              <a:rPr lang="en-US" u="sng" dirty="0">
                <a:solidFill>
                  <a:schemeClr val="bg1"/>
                </a:solidFill>
                <a:latin typeface="Courier New" panose="02070309020205020404" pitchFamily="49" charset="0"/>
                <a:cs typeface="Courier New" panose="02070309020205020404" pitchFamily="49" charset="0"/>
              </a:rPr>
              <a:t>length</a:t>
            </a:r>
          </a:p>
          <a:p>
            <a:r>
              <a:rPr lang="en-US" dirty="0">
                <a:solidFill>
                  <a:schemeClr val="bg1"/>
                </a:solidFill>
                <a:latin typeface="Courier New" panose="02070309020205020404" pitchFamily="49" charset="0"/>
                <a:cs typeface="Courier New" panose="02070309020205020404" pitchFamily="49" charset="0"/>
              </a:rPr>
              <a:t>12345  40   178</a:t>
            </a:r>
          </a:p>
          <a:p>
            <a:r>
              <a:rPr lang="en-US" dirty="0">
                <a:solidFill>
                  <a:schemeClr val="bg1"/>
                </a:solidFill>
                <a:latin typeface="Courier New" panose="02070309020205020404" pitchFamily="49" charset="0"/>
                <a:cs typeface="Courier New" panose="02070309020205020404" pitchFamily="49" charset="0"/>
              </a:rPr>
              <a:t>54423  45   183</a:t>
            </a:r>
          </a:p>
        </p:txBody>
      </p:sp>
      <p:sp>
        <p:nvSpPr>
          <p:cNvPr id="5" name="Rectangle 4"/>
          <p:cNvSpPr/>
          <p:nvPr/>
        </p:nvSpPr>
        <p:spPr>
          <a:xfrm>
            <a:off x="3779912" y="3789040"/>
            <a:ext cx="2808312" cy="2031325"/>
          </a:xfrm>
          <a:prstGeom prst="rect">
            <a:avLst/>
          </a:prstGeom>
          <a:ln w="19050">
            <a:solidFill>
              <a:schemeClr val="bg1"/>
            </a:solidFill>
          </a:ln>
        </p:spPr>
        <p:txBody>
          <a:bodyPr wrap="square">
            <a:spAutoFit/>
          </a:bodyPr>
          <a:lstStyle/>
          <a:p>
            <a:r>
              <a:rPr lang="en-US" u="sng" dirty="0">
                <a:solidFill>
                  <a:schemeClr val="bg1"/>
                </a:solidFill>
                <a:latin typeface="Courier New" panose="02070309020205020404" pitchFamily="49" charset="0"/>
                <a:cs typeface="Courier New" panose="02070309020205020404" pitchFamily="49" charset="0"/>
              </a:rPr>
              <a:t>BSN</a:t>
            </a:r>
            <a:r>
              <a:rPr lang="en-US" dirty="0">
                <a:solidFill>
                  <a:schemeClr val="bg1"/>
                </a:solidFill>
                <a:latin typeface="Courier New" panose="02070309020205020404" pitchFamily="49" charset="0"/>
                <a:cs typeface="Courier New" panose="02070309020205020404" pitchFamily="49" charset="0"/>
              </a:rPr>
              <a:t>    </a:t>
            </a:r>
            <a:r>
              <a:rPr lang="en-US" u="sng" dirty="0">
                <a:solidFill>
                  <a:schemeClr val="bg1"/>
                </a:solidFill>
                <a:latin typeface="Courier New" panose="02070309020205020404" pitchFamily="49" charset="0"/>
                <a:cs typeface="Courier New" panose="02070309020205020404" pitchFamily="49" charset="0"/>
              </a:rPr>
              <a:t>hobby</a:t>
            </a:r>
          </a:p>
          <a:p>
            <a:r>
              <a:rPr lang="en-US" dirty="0">
                <a:solidFill>
                  <a:schemeClr val="bg1"/>
                </a:solidFill>
                <a:latin typeface="Courier New" panose="02070309020205020404" pitchFamily="49" charset="0"/>
                <a:cs typeface="Courier New" panose="02070309020205020404" pitchFamily="49" charset="0"/>
              </a:rPr>
              <a:t>12345  cars</a:t>
            </a:r>
          </a:p>
          <a:p>
            <a:r>
              <a:rPr lang="en-US" dirty="0">
                <a:solidFill>
                  <a:schemeClr val="bg1"/>
                </a:solidFill>
                <a:latin typeface="Courier New" panose="02070309020205020404" pitchFamily="49" charset="0"/>
                <a:cs typeface="Courier New" panose="02070309020205020404" pitchFamily="49" charset="0"/>
              </a:rPr>
              <a:t>12345  music</a:t>
            </a:r>
          </a:p>
          <a:p>
            <a:r>
              <a:rPr lang="en-US" dirty="0">
                <a:solidFill>
                  <a:schemeClr val="bg1"/>
                </a:solidFill>
                <a:latin typeface="Courier New" panose="02070309020205020404" pitchFamily="49" charset="0"/>
                <a:cs typeface="Courier New" panose="02070309020205020404" pitchFamily="49" charset="0"/>
              </a:rPr>
              <a:t>12345  cocktails</a:t>
            </a:r>
          </a:p>
          <a:p>
            <a:r>
              <a:rPr lang="en-US" dirty="0">
                <a:solidFill>
                  <a:schemeClr val="bg1"/>
                </a:solidFill>
                <a:latin typeface="Courier New" panose="02070309020205020404" pitchFamily="49" charset="0"/>
                <a:cs typeface="Courier New" panose="02070309020205020404" pitchFamily="49" charset="0"/>
              </a:rPr>
              <a:t>54423  walking</a:t>
            </a:r>
          </a:p>
          <a:p>
            <a:r>
              <a:rPr lang="en-US" dirty="0">
                <a:solidFill>
                  <a:schemeClr val="bg1"/>
                </a:solidFill>
                <a:latin typeface="Courier New" panose="02070309020205020404" pitchFamily="49" charset="0"/>
                <a:cs typeface="Courier New" panose="02070309020205020404" pitchFamily="49" charset="0"/>
              </a:rPr>
              <a:t>54423  dogs</a:t>
            </a:r>
          </a:p>
          <a:p>
            <a:endParaRPr lang="en-US" dirty="0">
              <a:solidFill>
                <a:schemeClr val="bg1"/>
              </a:solidFill>
              <a:latin typeface="Courier New" panose="02070309020205020404" pitchFamily="49" charset="0"/>
              <a:cs typeface="Courier New" panose="02070309020205020404" pitchFamily="49" charset="0"/>
            </a:endParaRPr>
          </a:p>
        </p:txBody>
      </p:sp>
      <p:cxnSp>
        <p:nvCxnSpPr>
          <p:cNvPr id="7" name="Straight Arrow Connector 6"/>
          <p:cNvCxnSpPr/>
          <p:nvPr/>
        </p:nvCxnSpPr>
        <p:spPr>
          <a:xfrm flipV="1">
            <a:off x="4283968" y="1544018"/>
            <a:ext cx="360040" cy="660846"/>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16016" y="1268342"/>
            <a:ext cx="799065" cy="400110"/>
          </a:xfrm>
          <a:prstGeom prst="rect">
            <a:avLst/>
          </a:prstGeom>
          <a:noFill/>
        </p:spPr>
        <p:txBody>
          <a:bodyPr wrap="none" rtlCol="0">
            <a:spAutoFit/>
          </a:bodyPr>
          <a:lstStyle/>
          <a:p>
            <a:r>
              <a:rPr lang="en-US" sz="2000" dirty="0">
                <a:solidFill>
                  <a:schemeClr val="tx2"/>
                </a:solidFill>
              </a:rPr>
              <a:t>Table</a:t>
            </a:r>
          </a:p>
        </p:txBody>
      </p:sp>
      <p:cxnSp>
        <p:nvCxnSpPr>
          <p:cNvPr id="9" name="Straight Arrow Connector 8"/>
          <p:cNvCxnSpPr>
            <a:stCxn id="24" idx="1"/>
          </p:cNvCxnSpPr>
          <p:nvPr/>
        </p:nvCxnSpPr>
        <p:spPr>
          <a:xfrm flipV="1">
            <a:off x="5436096" y="2492897"/>
            <a:ext cx="576064" cy="936104"/>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76674" y="2064205"/>
            <a:ext cx="1069524" cy="400110"/>
          </a:xfrm>
          <a:prstGeom prst="rect">
            <a:avLst/>
          </a:prstGeom>
          <a:noFill/>
        </p:spPr>
        <p:txBody>
          <a:bodyPr wrap="none" rtlCol="0">
            <a:spAutoFit/>
          </a:bodyPr>
          <a:lstStyle/>
          <a:p>
            <a:r>
              <a:rPr lang="en-US" sz="2000" dirty="0">
                <a:solidFill>
                  <a:schemeClr val="tx2"/>
                </a:solidFill>
              </a:rPr>
              <a:t>Column</a:t>
            </a:r>
          </a:p>
        </p:txBody>
      </p:sp>
      <p:cxnSp>
        <p:nvCxnSpPr>
          <p:cNvPr id="14" name="Straight Arrow Connector 13"/>
          <p:cNvCxnSpPr>
            <a:stCxn id="20" idx="1"/>
          </p:cNvCxnSpPr>
          <p:nvPr/>
        </p:nvCxnSpPr>
        <p:spPr>
          <a:xfrm flipV="1">
            <a:off x="7020272" y="3516274"/>
            <a:ext cx="1119404" cy="1274781"/>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100392" y="3160199"/>
            <a:ext cx="699230" cy="400110"/>
          </a:xfrm>
          <a:prstGeom prst="rect">
            <a:avLst/>
          </a:prstGeom>
          <a:noFill/>
        </p:spPr>
        <p:txBody>
          <a:bodyPr wrap="none" rtlCol="0">
            <a:spAutoFit/>
          </a:bodyPr>
          <a:lstStyle/>
          <a:p>
            <a:r>
              <a:rPr lang="en-US" sz="2000" dirty="0">
                <a:solidFill>
                  <a:schemeClr val="tx2"/>
                </a:solidFill>
              </a:rPr>
              <a:t>Row</a:t>
            </a:r>
          </a:p>
        </p:txBody>
      </p:sp>
      <p:sp>
        <p:nvSpPr>
          <p:cNvPr id="20" name="Left Brace 19"/>
          <p:cNvSpPr/>
          <p:nvPr/>
        </p:nvSpPr>
        <p:spPr>
          <a:xfrm flipH="1">
            <a:off x="6732240" y="4640942"/>
            <a:ext cx="288032" cy="300226"/>
          </a:xfrm>
          <a:prstGeom prst="lef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Left Brace 23"/>
          <p:cNvSpPr/>
          <p:nvPr/>
        </p:nvSpPr>
        <p:spPr>
          <a:xfrm rot="16200000" flipH="1">
            <a:off x="5299373" y="2845644"/>
            <a:ext cx="273446" cy="1440160"/>
          </a:xfrm>
          <a:prstGeom prst="lef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Arc 25"/>
          <p:cNvSpPr/>
          <p:nvPr/>
        </p:nvSpPr>
        <p:spPr>
          <a:xfrm>
            <a:off x="1907704" y="2064205"/>
            <a:ext cx="3312368" cy="2390098"/>
          </a:xfrm>
          <a:prstGeom prst="arc">
            <a:avLst>
              <a:gd name="adj1" fmla="val 5218365"/>
              <a:gd name="adj2" fmla="val 10841398"/>
            </a:avLst>
          </a:prstGeom>
          <a:ln w="57150">
            <a:solidFill>
              <a:schemeClr val="bg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858130" y="4140786"/>
            <a:ext cx="1553630" cy="400110"/>
          </a:xfrm>
          <a:prstGeom prst="rect">
            <a:avLst/>
          </a:prstGeom>
          <a:noFill/>
        </p:spPr>
        <p:txBody>
          <a:bodyPr wrap="none" rtlCol="0">
            <a:spAutoFit/>
          </a:bodyPr>
          <a:lstStyle/>
          <a:p>
            <a:r>
              <a:rPr lang="en-US" sz="2000" dirty="0">
                <a:solidFill>
                  <a:schemeClr val="tx2"/>
                </a:solidFill>
              </a:rPr>
              <a:t>1:n Relation</a:t>
            </a:r>
          </a:p>
        </p:txBody>
      </p:sp>
    </p:spTree>
    <p:extLst>
      <p:ext uri="{BB962C8B-B14F-4D97-AF65-F5344CB8AC3E}">
        <p14:creationId xmlns:p14="http://schemas.microsoft.com/office/powerpoint/2010/main" val="1736244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 SQL</a:t>
            </a:r>
          </a:p>
        </p:txBody>
      </p:sp>
      <p:sp>
        <p:nvSpPr>
          <p:cNvPr id="3" name="Text Placeholder 2"/>
          <p:cNvSpPr>
            <a:spLocks noGrp="1"/>
          </p:cNvSpPr>
          <p:nvPr>
            <p:ph type="body" idx="1"/>
          </p:nvPr>
        </p:nvSpPr>
        <p:spPr>
          <a:xfrm>
            <a:off x="-252536" y="885626"/>
            <a:ext cx="9361040" cy="5639718"/>
          </a:xfrm>
        </p:spPr>
        <p:txBody>
          <a:bodyPr/>
          <a:lstStyle/>
          <a:p>
            <a:endParaRPr lang="en-US" dirty="0"/>
          </a:p>
          <a:p>
            <a:r>
              <a:rPr lang="en-US" dirty="0"/>
              <a:t>SQL (pronounce as sequel) = Structured Query Language</a:t>
            </a:r>
          </a:p>
          <a:p>
            <a:endParaRPr lang="en-US" dirty="0"/>
          </a:p>
          <a:p>
            <a:r>
              <a:rPr lang="en-US" dirty="0"/>
              <a:t>Most DBMS’s support SQL. Programs (such as you create in Python) can send such SQL queries to the DBMS, and the DBMS then handles everything that is needed.</a:t>
            </a:r>
          </a:p>
          <a:p>
            <a:endParaRPr lang="en-US" dirty="0"/>
          </a:p>
          <a:p>
            <a:r>
              <a:rPr lang="en-US" dirty="0"/>
              <a:t>Not used in DAPOM, but some examples:</a:t>
            </a:r>
          </a:p>
          <a:p>
            <a:endParaRPr lang="en-US" dirty="0"/>
          </a:p>
          <a:p>
            <a:r>
              <a:rPr lang="en-US" u="sng" dirty="0"/>
              <a:t>Create</a:t>
            </a:r>
            <a:r>
              <a:rPr lang="en-US" dirty="0"/>
              <a:t>: </a:t>
            </a:r>
            <a:r>
              <a:rPr lang="en-US" sz="1800" dirty="0">
                <a:latin typeface="Courier New" panose="02070309020205020404" pitchFamily="49" charset="0"/>
                <a:cs typeface="Courier New" panose="02070309020205020404" pitchFamily="49" charset="0"/>
              </a:rPr>
              <a:t>insert into Persons (BSN, age) values (12343, 18)</a:t>
            </a:r>
          </a:p>
          <a:p>
            <a:r>
              <a:rPr lang="en-US" u="sng" dirty="0"/>
              <a:t>Update</a:t>
            </a:r>
            <a:r>
              <a:rPr lang="en-US" dirty="0"/>
              <a:t>: </a:t>
            </a:r>
            <a:r>
              <a:rPr lang="en-US" sz="1800" dirty="0">
                <a:latin typeface="Courier New" panose="02070309020205020404" pitchFamily="49" charset="0"/>
                <a:cs typeface="Courier New" panose="02070309020205020404" pitchFamily="49" charset="0"/>
              </a:rPr>
              <a:t>update Persons set length=165 where </a:t>
            </a:r>
            <a:r>
              <a:rPr lang="en-US" sz="1800" dirty="0" err="1">
                <a:latin typeface="Courier New" panose="02070309020205020404" pitchFamily="49" charset="0"/>
                <a:cs typeface="Courier New" panose="02070309020205020404" pitchFamily="49" charset="0"/>
              </a:rPr>
              <a:t>bsn</a:t>
            </a:r>
            <a:r>
              <a:rPr lang="en-US" sz="1800" dirty="0">
                <a:latin typeface="Courier New" panose="02070309020205020404" pitchFamily="49" charset="0"/>
                <a:cs typeface="Courier New" panose="02070309020205020404" pitchFamily="49" charset="0"/>
              </a:rPr>
              <a:t>=12343</a:t>
            </a:r>
          </a:p>
          <a:p>
            <a:r>
              <a:rPr lang="en-US" u="sng" dirty="0"/>
              <a:t>Delete</a:t>
            </a:r>
            <a:r>
              <a:rPr lang="en-US" dirty="0"/>
              <a:t>: </a:t>
            </a:r>
            <a:r>
              <a:rPr lang="en-US" sz="1800" dirty="0">
                <a:latin typeface="Courier New" panose="02070309020205020404" pitchFamily="49" charset="0"/>
                <a:cs typeface="Courier New" panose="02070309020205020404" pitchFamily="49" charset="0"/>
              </a:rPr>
              <a:t>delete from Persons where age&lt;50</a:t>
            </a:r>
          </a:p>
          <a:p>
            <a:r>
              <a:rPr lang="en-US" u="sng" dirty="0"/>
              <a:t>Search</a:t>
            </a:r>
            <a:r>
              <a:rPr lang="en-US" dirty="0"/>
              <a:t>: </a:t>
            </a:r>
            <a:r>
              <a:rPr lang="en-US" sz="1800" dirty="0">
                <a:latin typeface="Courier New" panose="02070309020205020404" pitchFamily="49" charset="0"/>
                <a:cs typeface="Courier New" panose="02070309020205020404" pitchFamily="49" charset="0"/>
              </a:rPr>
              <a:t>select * from Persons where age&gt;50 and length&lt;180</a:t>
            </a:r>
          </a:p>
          <a:p>
            <a:endParaRPr lang="en-US" dirty="0"/>
          </a:p>
        </p:txBody>
      </p:sp>
      <p:sp>
        <p:nvSpPr>
          <p:cNvPr id="4" name="Rectangle 3"/>
          <p:cNvSpPr/>
          <p:nvPr/>
        </p:nvSpPr>
        <p:spPr>
          <a:xfrm>
            <a:off x="611560" y="5949280"/>
            <a:ext cx="8784976" cy="338554"/>
          </a:xfrm>
          <a:prstGeom prst="rect">
            <a:avLst/>
          </a:prstGeom>
        </p:spPr>
        <p:txBody>
          <a:bodyPr wrap="square">
            <a:spAutoFit/>
          </a:bodyPr>
          <a:lstStyle/>
          <a:p>
            <a:r>
              <a:rPr lang="en-US" sz="1600" dirty="0">
                <a:solidFill>
                  <a:schemeClr val="tx2"/>
                </a:solidFill>
              </a:rPr>
              <a:t>https://pandas.pydata.org/docs/getting_started/comparison/comparison_with_sql.html</a:t>
            </a:r>
          </a:p>
        </p:txBody>
      </p:sp>
    </p:spTree>
    <p:extLst>
      <p:ext uri="{BB962C8B-B14F-4D97-AF65-F5344CB8AC3E}">
        <p14:creationId xmlns:p14="http://schemas.microsoft.com/office/powerpoint/2010/main" val="2814186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p>
        </p:txBody>
      </p:sp>
      <p:sp>
        <p:nvSpPr>
          <p:cNvPr id="3" name="Text Placeholder 2"/>
          <p:cNvSpPr>
            <a:spLocks noGrp="1"/>
          </p:cNvSpPr>
          <p:nvPr>
            <p:ph type="body" idx="1"/>
          </p:nvPr>
        </p:nvSpPr>
        <p:spPr>
          <a:xfrm>
            <a:off x="1" y="908720"/>
            <a:ext cx="5220072" cy="5639718"/>
          </a:xfrm>
        </p:spPr>
        <p:txBody>
          <a:bodyPr/>
          <a:lstStyle/>
          <a:p>
            <a:endParaRPr lang="en-US" dirty="0"/>
          </a:p>
          <a:p>
            <a:r>
              <a:rPr lang="en-US" dirty="0"/>
              <a:t>Indexes are what make DBMS’s </a:t>
            </a:r>
            <a:r>
              <a:rPr lang="en-US" u="sng" dirty="0"/>
              <a:t>fast</a:t>
            </a:r>
          </a:p>
          <a:p>
            <a:endParaRPr lang="en-US" dirty="0"/>
          </a:p>
          <a:p>
            <a:r>
              <a:rPr lang="en-US" dirty="0"/>
              <a:t>Suppose you have 17 million people in your table, and you search for the person with BSN=12345. I would need to iterate all records, and compare the BSN of that record with 12345.</a:t>
            </a:r>
          </a:p>
          <a:p>
            <a:endParaRPr lang="en-US" dirty="0"/>
          </a:p>
          <a:p>
            <a:r>
              <a:rPr lang="en-US" dirty="0"/>
              <a:t>On average, I would need to access 8.5 million records.</a:t>
            </a:r>
          </a:p>
          <a:p>
            <a:endParaRPr lang="en-US" dirty="0"/>
          </a:p>
          <a:p>
            <a:r>
              <a:rPr lang="en-US" dirty="0"/>
              <a:t>In an index, all values of a column are stored </a:t>
            </a:r>
            <a:r>
              <a:rPr lang="en-US" u="sng" dirty="0"/>
              <a:t>sorted</a:t>
            </a:r>
            <a:r>
              <a:rPr lang="en-US" dirty="0"/>
              <a:t>.</a:t>
            </a:r>
          </a:p>
          <a:p>
            <a:endParaRPr lang="en-US" dirty="0"/>
          </a:p>
        </p:txBody>
      </p:sp>
      <p:pic>
        <p:nvPicPr>
          <p:cNvPr id="2050" name="Picture 2" descr="Hand Points to Entry in Phonebook. A large phonebook is open to the white pages. An older woman`s hand points to an entry stock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76672"/>
            <a:ext cx="3443536" cy="2285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53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binary search</a:t>
            </a:r>
          </a:p>
        </p:txBody>
      </p:sp>
      <p:sp>
        <p:nvSpPr>
          <p:cNvPr id="3" name="Text Placeholder 2"/>
          <p:cNvSpPr>
            <a:spLocks noGrp="1"/>
          </p:cNvSpPr>
          <p:nvPr>
            <p:ph type="body" idx="1"/>
          </p:nvPr>
        </p:nvSpPr>
        <p:spPr>
          <a:xfrm>
            <a:off x="0" y="908720"/>
            <a:ext cx="5508103" cy="5639718"/>
          </a:xfrm>
        </p:spPr>
        <p:txBody>
          <a:bodyPr/>
          <a:lstStyle/>
          <a:p>
            <a:r>
              <a:rPr lang="en-US" dirty="0"/>
              <a:t>The index of a column is stored separately from the main table.</a:t>
            </a:r>
          </a:p>
          <a:p>
            <a:endParaRPr lang="en-US" dirty="0"/>
          </a:p>
          <a:p>
            <a:r>
              <a:rPr lang="en-US" dirty="0"/>
              <a:t>Each row in the index has the value, and a reference to the row in the table.</a:t>
            </a:r>
          </a:p>
          <a:p>
            <a:endParaRPr lang="en-US" dirty="0"/>
          </a:p>
          <a:p>
            <a:r>
              <a:rPr lang="en-US" dirty="0"/>
              <a:t>Suppose I am searching for the age of the person with BSN 14112243</a:t>
            </a:r>
            <a:endParaRPr lang="en-US" dirty="0">
              <a:solidFill>
                <a:srgbClr val="000000"/>
              </a:solidFill>
              <a:latin typeface="Calibri" panose="020F0502020204030204" pitchFamily="34" charset="0"/>
            </a:endParaRPr>
          </a:p>
          <a:p>
            <a:endParaRPr lang="en-US" dirty="0"/>
          </a:p>
          <a:p>
            <a:r>
              <a:rPr lang="en-US" dirty="0">
                <a:latin typeface="Courier New" panose="02070309020205020404" pitchFamily="49" charset="0"/>
                <a:cs typeface="Courier New" panose="02070309020205020404" pitchFamily="49" charset="0"/>
              </a:rPr>
              <a:t>Select Age from Persons where BSN=14112243</a:t>
            </a:r>
          </a:p>
          <a:p>
            <a:endParaRPr lang="en-US" dirty="0"/>
          </a:p>
          <a:p>
            <a:r>
              <a:rPr lang="en-US" dirty="0"/>
              <a:t>To search, the DBMS starts in the middle: 13730387</a:t>
            </a:r>
            <a:endParaRPr lang="en-US" dirty="0">
              <a:solidFill>
                <a:srgbClr val="000000"/>
              </a:solidFill>
              <a:latin typeface="Calibri" panose="020F0502020204030204" pitchFamily="34" charset="0"/>
            </a:endParaRPr>
          </a:p>
          <a:p>
            <a:endParaRPr lang="en-US" dirty="0"/>
          </a:p>
          <a:p>
            <a:endParaRPr lang="en-US" dirty="0"/>
          </a:p>
        </p:txBody>
      </p:sp>
      <p:pic>
        <p:nvPicPr>
          <p:cNvPr id="12" name="Picture 2" descr="Hand Points to Entry in Phonebook. A large phonebook is open to the white pages. An older woman`s hand points to an entry stock imag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188640"/>
            <a:ext cx="2929140" cy="19442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e 12"/>
          <p:cNvGraphicFramePr>
            <a:graphicFrameLocks noGrp="1"/>
          </p:cNvGraphicFramePr>
          <p:nvPr>
            <p:extLst>
              <p:ext uri="{D42A27DB-BD31-4B8C-83A1-F6EECF244321}">
                <p14:modId xmlns:p14="http://schemas.microsoft.com/office/powerpoint/2010/main" val="567441909"/>
              </p:ext>
            </p:extLst>
          </p:nvPr>
        </p:nvGraphicFramePr>
        <p:xfrm>
          <a:off x="6156176" y="2708920"/>
          <a:ext cx="2610966" cy="3714750"/>
        </p:xfrm>
        <a:graphic>
          <a:graphicData uri="http://schemas.openxmlformats.org/drawingml/2006/table">
            <a:tbl>
              <a:tblPr>
                <a:tableStyleId>{5C22544A-7EE6-4342-B048-85BDC9FD1C3A}</a:tableStyleId>
              </a:tblPr>
              <a:tblGrid>
                <a:gridCol w="1367649">
                  <a:extLst>
                    <a:ext uri="{9D8B030D-6E8A-4147-A177-3AD203B41FA5}">
                      <a16:colId xmlns:a16="http://schemas.microsoft.com/office/drawing/2014/main" val="1131118686"/>
                    </a:ext>
                  </a:extLst>
                </a:gridCol>
                <a:gridCol w="1243317">
                  <a:extLst>
                    <a:ext uri="{9D8B030D-6E8A-4147-A177-3AD203B41FA5}">
                      <a16:colId xmlns:a16="http://schemas.microsoft.com/office/drawing/2014/main" val="3157944644"/>
                    </a:ext>
                  </a:extLst>
                </a:gridCol>
              </a:tblGrid>
              <a:tr h="182880">
                <a:tc>
                  <a:txBody>
                    <a:bodyPr/>
                    <a:lstStyle/>
                    <a:p>
                      <a:pPr algn="r" fontAlgn="b"/>
                      <a:r>
                        <a:rPr lang="en-US" sz="1600" u="sng" strike="noStrike">
                          <a:effectLst/>
                        </a:rPr>
                        <a:t>value</a:t>
                      </a:r>
                      <a:endParaRPr lang="en-US" sz="1600" b="0" i="0" u="sng"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sng" strike="noStrike">
                          <a:effectLst/>
                        </a:rPr>
                        <a:t>recordNr</a:t>
                      </a:r>
                      <a:endParaRPr lang="en-US" sz="1600" b="0" i="0" u="sng"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27639964"/>
                  </a:ext>
                </a:extLst>
              </a:tr>
              <a:tr h="182880">
                <a:tc>
                  <a:txBody>
                    <a:bodyPr/>
                    <a:lstStyle/>
                    <a:p>
                      <a:pPr algn="r" fontAlgn="b"/>
                      <a:r>
                        <a:rPr lang="en-US" sz="1600" u="none" strike="noStrike">
                          <a:effectLst/>
                        </a:rPr>
                        <a:t>11239137</a:t>
                      </a:r>
                      <a:endParaRPr lang="en-US" sz="16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noStrike" dirty="0">
                          <a:effectLst/>
                        </a:rPr>
                        <a:t>5</a:t>
                      </a:r>
                      <a:endParaRPr lang="en-US" sz="16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452654755"/>
                  </a:ext>
                </a:extLst>
              </a:tr>
              <a:tr h="182880">
                <a:tc>
                  <a:txBody>
                    <a:bodyPr/>
                    <a:lstStyle/>
                    <a:p>
                      <a:pPr algn="r" fontAlgn="b"/>
                      <a:r>
                        <a:rPr lang="en-US" sz="1600" u="none" strike="noStrike">
                          <a:effectLst/>
                        </a:rPr>
                        <a:t>11368244</a:t>
                      </a:r>
                      <a:endParaRPr lang="en-US" sz="16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317600027"/>
                  </a:ext>
                </a:extLst>
              </a:tr>
              <a:tr h="182880">
                <a:tc>
                  <a:txBody>
                    <a:bodyPr/>
                    <a:lstStyle/>
                    <a:p>
                      <a:pPr algn="r" fontAlgn="b"/>
                      <a:r>
                        <a:rPr lang="en-US" sz="1600" u="none" strike="noStrike">
                          <a:effectLst/>
                        </a:rPr>
                        <a:t>11847784</a:t>
                      </a:r>
                      <a:endParaRPr lang="en-US" sz="16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722870316"/>
                  </a:ext>
                </a:extLst>
              </a:tr>
              <a:tr h="182880">
                <a:tc>
                  <a:txBody>
                    <a:bodyPr/>
                    <a:lstStyle/>
                    <a:p>
                      <a:pPr algn="r" fontAlgn="b"/>
                      <a:r>
                        <a:rPr lang="en-US" sz="1600" u="none" strike="noStrike">
                          <a:effectLst/>
                        </a:rPr>
                        <a:t>12740055</a:t>
                      </a:r>
                      <a:endParaRPr lang="en-US" sz="16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noStrike">
                          <a:effectLst/>
                        </a:rPr>
                        <a:t>8</a:t>
                      </a:r>
                      <a:endParaRPr lang="en-US" sz="16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30840333"/>
                  </a:ext>
                </a:extLst>
              </a:tr>
              <a:tr h="182880">
                <a:tc>
                  <a:txBody>
                    <a:bodyPr/>
                    <a:lstStyle/>
                    <a:p>
                      <a:pPr algn="r" fontAlgn="b"/>
                      <a:r>
                        <a:rPr lang="en-US" sz="1600" u="none" strike="noStrike">
                          <a:effectLst/>
                        </a:rPr>
                        <a:t>13218725</a:t>
                      </a:r>
                      <a:endParaRPr lang="en-US" sz="16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noStrike">
                          <a:effectLst/>
                        </a:rPr>
                        <a:t>11</a:t>
                      </a:r>
                      <a:endParaRPr lang="en-US" sz="16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334839840"/>
                  </a:ext>
                </a:extLst>
              </a:tr>
              <a:tr h="182880">
                <a:tc>
                  <a:txBody>
                    <a:bodyPr/>
                    <a:lstStyle/>
                    <a:p>
                      <a:pPr algn="r" fontAlgn="b"/>
                      <a:r>
                        <a:rPr lang="en-US" sz="1600" u="none" strike="noStrike">
                          <a:effectLst/>
                        </a:rPr>
                        <a:t>13683258</a:t>
                      </a:r>
                      <a:endParaRPr lang="en-US" sz="16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582342080"/>
                  </a:ext>
                </a:extLst>
              </a:tr>
              <a:tr h="182880">
                <a:tc>
                  <a:txBody>
                    <a:bodyPr/>
                    <a:lstStyle/>
                    <a:p>
                      <a:pPr algn="r" fontAlgn="b"/>
                      <a:r>
                        <a:rPr lang="en-US" sz="1600" u="none" strike="noStrike" dirty="0">
                          <a:effectLst/>
                        </a:rPr>
                        <a:t>13730387</a:t>
                      </a:r>
                      <a:endParaRPr lang="en-US" sz="1600" b="0" i="0" u="none" strike="noStrike" dirty="0">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noStrike">
                          <a:effectLst/>
                        </a:rPr>
                        <a:t>14</a:t>
                      </a:r>
                      <a:endParaRPr lang="en-US" sz="16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886983782"/>
                  </a:ext>
                </a:extLst>
              </a:tr>
              <a:tr h="182880">
                <a:tc>
                  <a:txBody>
                    <a:bodyPr/>
                    <a:lstStyle/>
                    <a:p>
                      <a:pPr algn="r" fontAlgn="b"/>
                      <a:r>
                        <a:rPr lang="en-US" sz="1600" u="none" strike="noStrike">
                          <a:effectLst/>
                        </a:rPr>
                        <a:t>14112243</a:t>
                      </a:r>
                      <a:endParaRPr lang="en-US" sz="16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425020509"/>
                  </a:ext>
                </a:extLst>
              </a:tr>
              <a:tr h="182880">
                <a:tc>
                  <a:txBody>
                    <a:bodyPr/>
                    <a:lstStyle/>
                    <a:p>
                      <a:pPr algn="r" fontAlgn="b"/>
                      <a:r>
                        <a:rPr lang="en-US" sz="1600" u="none" strike="noStrike">
                          <a:effectLst/>
                        </a:rPr>
                        <a:t>14427228</a:t>
                      </a:r>
                      <a:endParaRPr lang="en-US" sz="16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223360183"/>
                  </a:ext>
                </a:extLst>
              </a:tr>
              <a:tr h="182880">
                <a:tc>
                  <a:txBody>
                    <a:bodyPr/>
                    <a:lstStyle/>
                    <a:p>
                      <a:pPr algn="r" fontAlgn="b"/>
                      <a:r>
                        <a:rPr lang="en-US" sz="1600" u="none" strike="noStrike">
                          <a:effectLst/>
                        </a:rPr>
                        <a:t>16700210</a:t>
                      </a:r>
                      <a:endParaRPr lang="en-US" sz="16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noStrike">
                          <a:effectLst/>
                        </a:rPr>
                        <a:t>12</a:t>
                      </a:r>
                      <a:endParaRPr lang="en-US" sz="16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173152734"/>
                  </a:ext>
                </a:extLst>
              </a:tr>
              <a:tr h="182880">
                <a:tc>
                  <a:txBody>
                    <a:bodyPr/>
                    <a:lstStyle/>
                    <a:p>
                      <a:pPr algn="r" fontAlgn="b"/>
                      <a:r>
                        <a:rPr lang="en-US" sz="1600" u="none" strike="noStrike">
                          <a:effectLst/>
                        </a:rPr>
                        <a:t>16877418</a:t>
                      </a:r>
                      <a:endParaRPr lang="en-US" sz="16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noStrike">
                          <a:effectLst/>
                        </a:rPr>
                        <a:t>13</a:t>
                      </a:r>
                      <a:endParaRPr lang="en-US" sz="16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886324706"/>
                  </a:ext>
                </a:extLst>
              </a:tr>
              <a:tr h="182880">
                <a:tc>
                  <a:txBody>
                    <a:bodyPr/>
                    <a:lstStyle/>
                    <a:p>
                      <a:pPr algn="r" fontAlgn="b"/>
                      <a:r>
                        <a:rPr lang="en-US" sz="1600" u="none" strike="noStrike">
                          <a:effectLst/>
                        </a:rPr>
                        <a:t>17341746</a:t>
                      </a:r>
                      <a:endParaRPr lang="en-US" sz="16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542264443"/>
                  </a:ext>
                </a:extLst>
              </a:tr>
              <a:tr h="182880">
                <a:tc>
                  <a:txBody>
                    <a:bodyPr/>
                    <a:lstStyle/>
                    <a:p>
                      <a:pPr algn="r" fontAlgn="b"/>
                      <a:r>
                        <a:rPr lang="en-US" sz="1600" u="none" strike="noStrike">
                          <a:effectLst/>
                        </a:rPr>
                        <a:t>17782852</a:t>
                      </a:r>
                      <a:endParaRPr lang="en-US" sz="16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005302926"/>
                  </a:ext>
                </a:extLst>
              </a:tr>
              <a:tr h="182880">
                <a:tc>
                  <a:txBody>
                    <a:bodyPr/>
                    <a:lstStyle/>
                    <a:p>
                      <a:pPr algn="r" fontAlgn="b"/>
                      <a:r>
                        <a:rPr lang="en-US" sz="1600" u="none" strike="noStrike">
                          <a:effectLst/>
                        </a:rPr>
                        <a:t>17783866</a:t>
                      </a:r>
                      <a:endParaRPr lang="en-US" sz="16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noStrike" dirty="0">
                          <a:effectLst/>
                        </a:rPr>
                        <a:t>10</a:t>
                      </a:r>
                      <a:endParaRPr lang="en-US" sz="16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01017102"/>
                  </a:ext>
                </a:extLst>
              </a:tr>
            </a:tbl>
          </a:graphicData>
        </a:graphic>
      </p:graphicFrame>
    </p:spTree>
    <p:extLst>
      <p:ext uri="{BB962C8B-B14F-4D97-AF65-F5344CB8AC3E}">
        <p14:creationId xmlns:p14="http://schemas.microsoft.com/office/powerpoint/2010/main" val="2058174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binary search</a:t>
            </a:r>
          </a:p>
        </p:txBody>
      </p:sp>
      <p:sp>
        <p:nvSpPr>
          <p:cNvPr id="3" name="Text Placeholder 2"/>
          <p:cNvSpPr>
            <a:spLocks noGrp="1"/>
          </p:cNvSpPr>
          <p:nvPr>
            <p:ph type="body" idx="1"/>
          </p:nvPr>
        </p:nvSpPr>
        <p:spPr>
          <a:xfrm>
            <a:off x="1" y="908720"/>
            <a:ext cx="5148064" cy="5639718"/>
          </a:xfrm>
        </p:spPr>
        <p:txBody>
          <a:bodyPr/>
          <a:lstStyle/>
          <a:p>
            <a:r>
              <a:rPr lang="en-US" dirty="0"/>
              <a:t>13730387 is smaller than 14112243, so I know for sure that 14112243 cannot be found in the rows before 13730387.</a:t>
            </a:r>
          </a:p>
          <a:p>
            <a:endParaRPr lang="en-US" dirty="0"/>
          </a:p>
          <a:p>
            <a:r>
              <a:rPr lang="en-US" dirty="0"/>
              <a:t>In one step, I cut my search space in half.</a:t>
            </a:r>
          </a:p>
          <a:p>
            <a:endParaRPr lang="en-US" dirty="0"/>
          </a:p>
          <a:p>
            <a:r>
              <a:rPr lang="en-US" dirty="0"/>
              <a:t>I now start in the middle of the rest: 16877418</a:t>
            </a:r>
            <a:endParaRPr lang="en-US" dirty="0">
              <a:solidFill>
                <a:srgbClr val="000000"/>
              </a:solidFill>
              <a:latin typeface="Calibri" panose="020F0502020204030204" pitchFamily="34" charset="0"/>
            </a:endParaRPr>
          </a:p>
          <a:p>
            <a:endParaRPr lang="en-US" dirty="0"/>
          </a:p>
        </p:txBody>
      </p:sp>
      <p:pic>
        <p:nvPicPr>
          <p:cNvPr id="6" name="Picture 2" descr="Hand Points to Entry in Phonebook. A large phonebook is open to the white pages. An older woman`s hand points to an entry stock imag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188640"/>
            <a:ext cx="2929140" cy="19442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3355098309"/>
              </p:ext>
            </p:extLst>
          </p:nvPr>
        </p:nvGraphicFramePr>
        <p:xfrm>
          <a:off x="6156176" y="2708920"/>
          <a:ext cx="2610966" cy="3714750"/>
        </p:xfrm>
        <a:graphic>
          <a:graphicData uri="http://schemas.openxmlformats.org/drawingml/2006/table">
            <a:tbl>
              <a:tblPr>
                <a:tableStyleId>{5C22544A-7EE6-4342-B048-85BDC9FD1C3A}</a:tableStyleId>
              </a:tblPr>
              <a:tblGrid>
                <a:gridCol w="1367649">
                  <a:extLst>
                    <a:ext uri="{9D8B030D-6E8A-4147-A177-3AD203B41FA5}">
                      <a16:colId xmlns:a16="http://schemas.microsoft.com/office/drawing/2014/main" val="1131118686"/>
                    </a:ext>
                  </a:extLst>
                </a:gridCol>
                <a:gridCol w="1243317">
                  <a:extLst>
                    <a:ext uri="{9D8B030D-6E8A-4147-A177-3AD203B41FA5}">
                      <a16:colId xmlns:a16="http://schemas.microsoft.com/office/drawing/2014/main" val="3157944644"/>
                    </a:ext>
                  </a:extLst>
                </a:gridCol>
              </a:tblGrid>
              <a:tr h="182880">
                <a:tc>
                  <a:txBody>
                    <a:bodyPr/>
                    <a:lstStyle/>
                    <a:p>
                      <a:pPr algn="r" fontAlgn="b"/>
                      <a:r>
                        <a:rPr lang="en-US" sz="1600" u="sng" strike="noStrike">
                          <a:effectLst/>
                        </a:rPr>
                        <a:t>value</a:t>
                      </a:r>
                      <a:endParaRPr lang="en-US" sz="1600" b="0" i="0" u="sng"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sng" strike="noStrike">
                          <a:effectLst/>
                        </a:rPr>
                        <a:t>recordNr</a:t>
                      </a:r>
                      <a:endParaRPr lang="en-US" sz="1600" b="0" i="0" u="sng"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27639964"/>
                  </a:ext>
                </a:extLst>
              </a:tr>
              <a:tr h="182880">
                <a:tc>
                  <a:txBody>
                    <a:bodyPr/>
                    <a:lstStyle/>
                    <a:p>
                      <a:pPr algn="r" fontAlgn="b"/>
                      <a:r>
                        <a:rPr lang="en-US" sz="1600" u="none" strike="sngStrike" dirty="0">
                          <a:effectLst/>
                        </a:rPr>
                        <a:t>11239137</a:t>
                      </a:r>
                      <a:endParaRPr lang="en-US" sz="1600" b="0" i="0" u="none" strike="sngStrike" dirty="0">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5</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452654755"/>
                  </a:ext>
                </a:extLst>
              </a:tr>
              <a:tr h="182880">
                <a:tc>
                  <a:txBody>
                    <a:bodyPr/>
                    <a:lstStyle/>
                    <a:p>
                      <a:pPr algn="r" fontAlgn="b"/>
                      <a:r>
                        <a:rPr lang="en-US" sz="1600" u="none" strike="sngStrike">
                          <a:effectLst/>
                        </a:rPr>
                        <a:t>11368244</a:t>
                      </a:r>
                      <a:endParaRPr lang="en-US" sz="1600" b="0" i="0" u="none" strike="sng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3</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317600027"/>
                  </a:ext>
                </a:extLst>
              </a:tr>
              <a:tr h="182880">
                <a:tc>
                  <a:txBody>
                    <a:bodyPr/>
                    <a:lstStyle/>
                    <a:p>
                      <a:pPr algn="r" fontAlgn="b"/>
                      <a:r>
                        <a:rPr lang="en-US" sz="1600" u="none" strike="sngStrike">
                          <a:effectLst/>
                        </a:rPr>
                        <a:t>11847784</a:t>
                      </a:r>
                      <a:endParaRPr lang="en-US" sz="1600" b="0" i="0" u="none" strike="sng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1</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722870316"/>
                  </a:ext>
                </a:extLst>
              </a:tr>
              <a:tr h="182880">
                <a:tc>
                  <a:txBody>
                    <a:bodyPr/>
                    <a:lstStyle/>
                    <a:p>
                      <a:pPr algn="r" fontAlgn="b"/>
                      <a:r>
                        <a:rPr lang="en-US" sz="1600" u="none" strike="sngStrike">
                          <a:effectLst/>
                        </a:rPr>
                        <a:t>12740055</a:t>
                      </a:r>
                      <a:endParaRPr lang="en-US" sz="1600" b="0" i="0" u="none" strike="sng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8</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30840333"/>
                  </a:ext>
                </a:extLst>
              </a:tr>
              <a:tr h="182880">
                <a:tc>
                  <a:txBody>
                    <a:bodyPr/>
                    <a:lstStyle/>
                    <a:p>
                      <a:pPr algn="r" fontAlgn="b"/>
                      <a:r>
                        <a:rPr lang="en-US" sz="1600" u="none" strike="sngStrike">
                          <a:effectLst/>
                        </a:rPr>
                        <a:t>13218725</a:t>
                      </a:r>
                      <a:endParaRPr lang="en-US" sz="1600" b="0" i="0" u="none" strike="sng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11</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334839840"/>
                  </a:ext>
                </a:extLst>
              </a:tr>
              <a:tr h="182880">
                <a:tc>
                  <a:txBody>
                    <a:bodyPr/>
                    <a:lstStyle/>
                    <a:p>
                      <a:pPr algn="r" fontAlgn="b"/>
                      <a:r>
                        <a:rPr lang="en-US" sz="1600" u="none" strike="sngStrike">
                          <a:effectLst/>
                        </a:rPr>
                        <a:t>13683258</a:t>
                      </a:r>
                      <a:endParaRPr lang="en-US" sz="1600" b="0" i="0" u="none" strike="sng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9</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582342080"/>
                  </a:ext>
                </a:extLst>
              </a:tr>
              <a:tr h="182880">
                <a:tc>
                  <a:txBody>
                    <a:bodyPr/>
                    <a:lstStyle/>
                    <a:p>
                      <a:pPr algn="r" fontAlgn="b"/>
                      <a:r>
                        <a:rPr lang="en-US" sz="1600" u="none" strike="sngStrike" dirty="0">
                          <a:effectLst/>
                        </a:rPr>
                        <a:t>13730387</a:t>
                      </a:r>
                      <a:endParaRPr lang="en-US" sz="1600" b="0" i="0" u="none" strike="sngStrike" dirty="0">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14</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886983782"/>
                  </a:ext>
                </a:extLst>
              </a:tr>
              <a:tr h="182880">
                <a:tc>
                  <a:txBody>
                    <a:bodyPr/>
                    <a:lstStyle/>
                    <a:p>
                      <a:pPr algn="r" fontAlgn="b"/>
                      <a:r>
                        <a:rPr lang="en-US" sz="1600" u="none" strike="noStrike">
                          <a:effectLst/>
                        </a:rPr>
                        <a:t>14112243</a:t>
                      </a:r>
                      <a:endParaRPr lang="en-US" sz="16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425020509"/>
                  </a:ext>
                </a:extLst>
              </a:tr>
              <a:tr h="182880">
                <a:tc>
                  <a:txBody>
                    <a:bodyPr/>
                    <a:lstStyle/>
                    <a:p>
                      <a:pPr algn="r" fontAlgn="b"/>
                      <a:r>
                        <a:rPr lang="en-US" sz="1600" u="none" strike="noStrike">
                          <a:effectLst/>
                        </a:rPr>
                        <a:t>14427228</a:t>
                      </a:r>
                      <a:endParaRPr lang="en-US" sz="16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223360183"/>
                  </a:ext>
                </a:extLst>
              </a:tr>
              <a:tr h="182880">
                <a:tc>
                  <a:txBody>
                    <a:bodyPr/>
                    <a:lstStyle/>
                    <a:p>
                      <a:pPr algn="r" fontAlgn="b"/>
                      <a:r>
                        <a:rPr lang="en-US" sz="1600" u="none" strike="noStrike">
                          <a:effectLst/>
                        </a:rPr>
                        <a:t>16700210</a:t>
                      </a:r>
                      <a:endParaRPr lang="en-US" sz="16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noStrike">
                          <a:effectLst/>
                        </a:rPr>
                        <a:t>12</a:t>
                      </a:r>
                      <a:endParaRPr lang="en-US" sz="16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173152734"/>
                  </a:ext>
                </a:extLst>
              </a:tr>
              <a:tr h="182880">
                <a:tc>
                  <a:txBody>
                    <a:bodyPr/>
                    <a:lstStyle/>
                    <a:p>
                      <a:pPr algn="r" fontAlgn="b"/>
                      <a:r>
                        <a:rPr lang="en-US" sz="1600" u="none" strike="noStrike" dirty="0">
                          <a:effectLst/>
                        </a:rPr>
                        <a:t>16877418</a:t>
                      </a:r>
                      <a:endParaRPr lang="en-US" sz="1600" b="0" i="0" u="none" strike="noStrike" dirty="0">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noStrike" dirty="0">
                          <a:effectLst/>
                        </a:rPr>
                        <a:t>13</a:t>
                      </a:r>
                      <a:endParaRPr lang="en-US" sz="16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886324706"/>
                  </a:ext>
                </a:extLst>
              </a:tr>
              <a:tr h="182880">
                <a:tc>
                  <a:txBody>
                    <a:bodyPr/>
                    <a:lstStyle/>
                    <a:p>
                      <a:pPr algn="r" fontAlgn="b"/>
                      <a:r>
                        <a:rPr lang="en-US" sz="1600" u="none" strike="noStrike">
                          <a:effectLst/>
                        </a:rPr>
                        <a:t>17341746</a:t>
                      </a:r>
                      <a:endParaRPr lang="en-US" sz="16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542264443"/>
                  </a:ext>
                </a:extLst>
              </a:tr>
              <a:tr h="182880">
                <a:tc>
                  <a:txBody>
                    <a:bodyPr/>
                    <a:lstStyle/>
                    <a:p>
                      <a:pPr algn="r" fontAlgn="b"/>
                      <a:r>
                        <a:rPr lang="en-US" sz="1600" u="none" strike="noStrike">
                          <a:effectLst/>
                        </a:rPr>
                        <a:t>17782852</a:t>
                      </a:r>
                      <a:endParaRPr lang="en-US" sz="16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005302926"/>
                  </a:ext>
                </a:extLst>
              </a:tr>
              <a:tr h="182880">
                <a:tc>
                  <a:txBody>
                    <a:bodyPr/>
                    <a:lstStyle/>
                    <a:p>
                      <a:pPr algn="r" fontAlgn="b"/>
                      <a:r>
                        <a:rPr lang="en-US" sz="1600" u="none" strike="noStrike">
                          <a:effectLst/>
                        </a:rPr>
                        <a:t>17783866</a:t>
                      </a:r>
                      <a:endParaRPr lang="en-US" sz="16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noStrike" dirty="0">
                          <a:effectLst/>
                        </a:rPr>
                        <a:t>10</a:t>
                      </a:r>
                      <a:endParaRPr lang="en-US" sz="16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01017102"/>
                  </a:ext>
                </a:extLst>
              </a:tr>
            </a:tbl>
          </a:graphicData>
        </a:graphic>
      </p:graphicFrame>
    </p:spTree>
    <p:extLst>
      <p:ext uri="{BB962C8B-B14F-4D97-AF65-F5344CB8AC3E}">
        <p14:creationId xmlns:p14="http://schemas.microsoft.com/office/powerpoint/2010/main" val="2800908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binary search</a:t>
            </a:r>
          </a:p>
        </p:txBody>
      </p:sp>
      <p:sp>
        <p:nvSpPr>
          <p:cNvPr id="3" name="Text Placeholder 2"/>
          <p:cNvSpPr>
            <a:spLocks noGrp="1"/>
          </p:cNvSpPr>
          <p:nvPr>
            <p:ph type="body" idx="1"/>
          </p:nvPr>
        </p:nvSpPr>
        <p:spPr>
          <a:xfrm>
            <a:off x="1" y="908720"/>
            <a:ext cx="5148064" cy="5639718"/>
          </a:xfrm>
        </p:spPr>
        <p:txBody>
          <a:bodyPr/>
          <a:lstStyle/>
          <a:p>
            <a:r>
              <a:rPr lang="en-US" dirty="0"/>
              <a:t>16877418 is larger than 14112243, so I know for sure that 14112243 cannot be found in the rows after 16877418.</a:t>
            </a:r>
          </a:p>
          <a:p>
            <a:endParaRPr lang="en-US" dirty="0"/>
          </a:p>
          <a:p>
            <a:r>
              <a:rPr lang="en-US" dirty="0"/>
              <a:t>I have again cut my search space in half.</a:t>
            </a:r>
          </a:p>
          <a:p>
            <a:endParaRPr lang="en-US" dirty="0"/>
          </a:p>
          <a:p>
            <a:r>
              <a:rPr lang="en-US" dirty="0"/>
              <a:t>I again start in the middle of the rest: 14427228.</a:t>
            </a:r>
          </a:p>
          <a:p>
            <a:endParaRPr lang="en-US" dirty="0"/>
          </a:p>
          <a:p>
            <a:endParaRPr lang="en-US" dirty="0"/>
          </a:p>
        </p:txBody>
      </p:sp>
      <p:pic>
        <p:nvPicPr>
          <p:cNvPr id="6" name="Picture 2" descr="Hand Points to Entry in Phonebook. A large phonebook is open to the white pages. An older woman`s hand points to an entry stock imag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188640"/>
            <a:ext cx="2929140" cy="19442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3178034252"/>
              </p:ext>
            </p:extLst>
          </p:nvPr>
        </p:nvGraphicFramePr>
        <p:xfrm>
          <a:off x="6156176" y="2708920"/>
          <a:ext cx="2610966" cy="3714750"/>
        </p:xfrm>
        <a:graphic>
          <a:graphicData uri="http://schemas.openxmlformats.org/drawingml/2006/table">
            <a:tbl>
              <a:tblPr>
                <a:tableStyleId>{5C22544A-7EE6-4342-B048-85BDC9FD1C3A}</a:tableStyleId>
              </a:tblPr>
              <a:tblGrid>
                <a:gridCol w="1367649">
                  <a:extLst>
                    <a:ext uri="{9D8B030D-6E8A-4147-A177-3AD203B41FA5}">
                      <a16:colId xmlns:a16="http://schemas.microsoft.com/office/drawing/2014/main" val="1131118686"/>
                    </a:ext>
                  </a:extLst>
                </a:gridCol>
                <a:gridCol w="1243317">
                  <a:extLst>
                    <a:ext uri="{9D8B030D-6E8A-4147-A177-3AD203B41FA5}">
                      <a16:colId xmlns:a16="http://schemas.microsoft.com/office/drawing/2014/main" val="3157944644"/>
                    </a:ext>
                  </a:extLst>
                </a:gridCol>
              </a:tblGrid>
              <a:tr h="182880">
                <a:tc>
                  <a:txBody>
                    <a:bodyPr/>
                    <a:lstStyle/>
                    <a:p>
                      <a:pPr algn="r" fontAlgn="b"/>
                      <a:r>
                        <a:rPr lang="en-US" sz="1600" u="sng" strike="noStrike">
                          <a:effectLst/>
                        </a:rPr>
                        <a:t>value</a:t>
                      </a:r>
                      <a:endParaRPr lang="en-US" sz="1600" b="0" i="0" u="sng"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sng" strike="noStrike">
                          <a:effectLst/>
                        </a:rPr>
                        <a:t>recordNr</a:t>
                      </a:r>
                      <a:endParaRPr lang="en-US" sz="1600" b="0" i="0" u="sng"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27639964"/>
                  </a:ext>
                </a:extLst>
              </a:tr>
              <a:tr h="182880">
                <a:tc>
                  <a:txBody>
                    <a:bodyPr/>
                    <a:lstStyle/>
                    <a:p>
                      <a:pPr algn="r" fontAlgn="b"/>
                      <a:r>
                        <a:rPr lang="en-US" sz="1600" u="none" strike="sngStrike" dirty="0">
                          <a:effectLst/>
                        </a:rPr>
                        <a:t>11239137</a:t>
                      </a:r>
                      <a:endParaRPr lang="en-US" sz="1600" b="0" i="0" u="none" strike="sngStrike" dirty="0">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5</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452654755"/>
                  </a:ext>
                </a:extLst>
              </a:tr>
              <a:tr h="182880">
                <a:tc>
                  <a:txBody>
                    <a:bodyPr/>
                    <a:lstStyle/>
                    <a:p>
                      <a:pPr algn="r" fontAlgn="b"/>
                      <a:r>
                        <a:rPr lang="en-US" sz="1600" u="none" strike="sngStrike" dirty="0">
                          <a:effectLst/>
                        </a:rPr>
                        <a:t>11368244</a:t>
                      </a:r>
                      <a:endParaRPr lang="en-US" sz="1600" b="0" i="0" u="none" strike="sngStrike" dirty="0">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a:effectLst/>
                        </a:rPr>
                        <a:t>3</a:t>
                      </a:r>
                      <a:endParaRPr lang="en-US" sz="1600" b="0" i="0" u="none" strike="sng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317600027"/>
                  </a:ext>
                </a:extLst>
              </a:tr>
              <a:tr h="182880">
                <a:tc>
                  <a:txBody>
                    <a:bodyPr/>
                    <a:lstStyle/>
                    <a:p>
                      <a:pPr algn="r" fontAlgn="b"/>
                      <a:r>
                        <a:rPr lang="en-US" sz="1600" u="none" strike="sngStrike" dirty="0">
                          <a:effectLst/>
                        </a:rPr>
                        <a:t>11847784</a:t>
                      </a:r>
                      <a:endParaRPr lang="en-US" sz="1600" b="0" i="0" u="none" strike="sngStrike" dirty="0">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1</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722870316"/>
                  </a:ext>
                </a:extLst>
              </a:tr>
              <a:tr h="182880">
                <a:tc>
                  <a:txBody>
                    <a:bodyPr/>
                    <a:lstStyle/>
                    <a:p>
                      <a:pPr algn="r" fontAlgn="b"/>
                      <a:r>
                        <a:rPr lang="en-US" sz="1600" u="none" strike="sngStrike">
                          <a:effectLst/>
                        </a:rPr>
                        <a:t>12740055</a:t>
                      </a:r>
                      <a:endParaRPr lang="en-US" sz="1600" b="0" i="0" u="none" strike="sng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8</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30840333"/>
                  </a:ext>
                </a:extLst>
              </a:tr>
              <a:tr h="182880">
                <a:tc>
                  <a:txBody>
                    <a:bodyPr/>
                    <a:lstStyle/>
                    <a:p>
                      <a:pPr algn="r" fontAlgn="b"/>
                      <a:r>
                        <a:rPr lang="en-US" sz="1600" u="none" strike="sngStrike">
                          <a:effectLst/>
                        </a:rPr>
                        <a:t>13218725</a:t>
                      </a:r>
                      <a:endParaRPr lang="en-US" sz="1600" b="0" i="0" u="none" strike="sng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11</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334839840"/>
                  </a:ext>
                </a:extLst>
              </a:tr>
              <a:tr h="182880">
                <a:tc>
                  <a:txBody>
                    <a:bodyPr/>
                    <a:lstStyle/>
                    <a:p>
                      <a:pPr algn="r" fontAlgn="b"/>
                      <a:r>
                        <a:rPr lang="en-US" sz="1600" u="none" strike="sngStrike">
                          <a:effectLst/>
                        </a:rPr>
                        <a:t>13683258</a:t>
                      </a:r>
                      <a:endParaRPr lang="en-US" sz="1600" b="0" i="0" u="none" strike="sng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9</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582342080"/>
                  </a:ext>
                </a:extLst>
              </a:tr>
              <a:tr h="182880">
                <a:tc>
                  <a:txBody>
                    <a:bodyPr/>
                    <a:lstStyle/>
                    <a:p>
                      <a:pPr algn="r" fontAlgn="b"/>
                      <a:r>
                        <a:rPr lang="en-US" sz="1600" u="none" strike="sngStrike" dirty="0">
                          <a:effectLst/>
                        </a:rPr>
                        <a:t>13730387</a:t>
                      </a:r>
                      <a:endParaRPr lang="en-US" sz="1600" b="0" i="0" u="none" strike="sngStrike" dirty="0">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14</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886983782"/>
                  </a:ext>
                </a:extLst>
              </a:tr>
              <a:tr h="182880">
                <a:tc>
                  <a:txBody>
                    <a:bodyPr/>
                    <a:lstStyle/>
                    <a:p>
                      <a:pPr algn="r" fontAlgn="b"/>
                      <a:r>
                        <a:rPr lang="en-US" sz="1600" u="none" strike="noStrike">
                          <a:effectLst/>
                        </a:rPr>
                        <a:t>14112243</a:t>
                      </a:r>
                      <a:endParaRPr lang="en-US" sz="16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425020509"/>
                  </a:ext>
                </a:extLst>
              </a:tr>
              <a:tr h="182880">
                <a:tc>
                  <a:txBody>
                    <a:bodyPr/>
                    <a:lstStyle/>
                    <a:p>
                      <a:pPr algn="r" fontAlgn="b"/>
                      <a:r>
                        <a:rPr lang="en-US" sz="1600" u="none" strike="noStrike" dirty="0">
                          <a:effectLst/>
                        </a:rPr>
                        <a:t>14427228</a:t>
                      </a:r>
                      <a:endParaRPr lang="en-US" sz="1600" b="0" i="0" u="none" strike="noStrike" dirty="0">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noStrike" dirty="0">
                          <a:effectLst/>
                        </a:rPr>
                        <a:t>2</a:t>
                      </a:r>
                      <a:endParaRPr lang="en-US" sz="16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223360183"/>
                  </a:ext>
                </a:extLst>
              </a:tr>
              <a:tr h="182880">
                <a:tc>
                  <a:txBody>
                    <a:bodyPr/>
                    <a:lstStyle/>
                    <a:p>
                      <a:pPr algn="r" fontAlgn="b"/>
                      <a:r>
                        <a:rPr lang="en-US" sz="1600" u="none" strike="noStrike">
                          <a:effectLst/>
                        </a:rPr>
                        <a:t>16700210</a:t>
                      </a:r>
                      <a:endParaRPr lang="en-US" sz="16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noStrike" dirty="0">
                          <a:effectLst/>
                        </a:rPr>
                        <a:t>12</a:t>
                      </a:r>
                      <a:endParaRPr lang="en-US" sz="16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173152734"/>
                  </a:ext>
                </a:extLst>
              </a:tr>
              <a:tr h="182880">
                <a:tc>
                  <a:txBody>
                    <a:bodyPr/>
                    <a:lstStyle/>
                    <a:p>
                      <a:pPr algn="r" fontAlgn="b"/>
                      <a:r>
                        <a:rPr lang="en-US" sz="1600" u="none" strike="sngStrike" dirty="0">
                          <a:effectLst/>
                        </a:rPr>
                        <a:t>16877418</a:t>
                      </a:r>
                      <a:endParaRPr lang="en-US" sz="1600" b="0" i="0" u="none" strike="sngStrike" dirty="0">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a:effectLst/>
                        </a:rPr>
                        <a:t>13</a:t>
                      </a:r>
                      <a:endParaRPr lang="en-US" sz="1600" b="0" i="0" u="none" strike="sng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886324706"/>
                  </a:ext>
                </a:extLst>
              </a:tr>
              <a:tr h="182880">
                <a:tc>
                  <a:txBody>
                    <a:bodyPr/>
                    <a:lstStyle/>
                    <a:p>
                      <a:pPr algn="r" fontAlgn="b"/>
                      <a:r>
                        <a:rPr lang="en-US" sz="1600" u="none" strike="sngStrike" dirty="0">
                          <a:effectLst/>
                        </a:rPr>
                        <a:t>17341746</a:t>
                      </a:r>
                      <a:endParaRPr lang="en-US" sz="1600" b="0" i="0" u="none" strike="sngStrike" dirty="0">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a:effectLst/>
                        </a:rPr>
                        <a:t>7</a:t>
                      </a:r>
                      <a:endParaRPr lang="en-US" sz="1600" b="0" i="0" u="none" strike="sng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542264443"/>
                  </a:ext>
                </a:extLst>
              </a:tr>
              <a:tr h="182880">
                <a:tc>
                  <a:txBody>
                    <a:bodyPr/>
                    <a:lstStyle/>
                    <a:p>
                      <a:pPr algn="r" fontAlgn="b"/>
                      <a:r>
                        <a:rPr lang="en-US" sz="1600" u="none" strike="sngStrike" dirty="0">
                          <a:effectLst/>
                        </a:rPr>
                        <a:t>17782852</a:t>
                      </a:r>
                      <a:endParaRPr lang="en-US" sz="1600" b="0" i="0" u="none" strike="sngStrike" dirty="0">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4</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005302926"/>
                  </a:ext>
                </a:extLst>
              </a:tr>
              <a:tr h="182880">
                <a:tc>
                  <a:txBody>
                    <a:bodyPr/>
                    <a:lstStyle/>
                    <a:p>
                      <a:pPr algn="r" fontAlgn="b"/>
                      <a:r>
                        <a:rPr lang="en-US" sz="1600" u="none" strike="sngStrike">
                          <a:effectLst/>
                        </a:rPr>
                        <a:t>17783866</a:t>
                      </a:r>
                      <a:endParaRPr lang="en-US" sz="1600" b="0" i="0" u="none" strike="sng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10</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01017102"/>
                  </a:ext>
                </a:extLst>
              </a:tr>
            </a:tbl>
          </a:graphicData>
        </a:graphic>
      </p:graphicFrame>
    </p:spTree>
    <p:extLst>
      <p:ext uri="{BB962C8B-B14F-4D97-AF65-F5344CB8AC3E}">
        <p14:creationId xmlns:p14="http://schemas.microsoft.com/office/powerpoint/2010/main" val="571048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binary search</a:t>
            </a:r>
          </a:p>
        </p:txBody>
      </p:sp>
      <p:sp>
        <p:nvSpPr>
          <p:cNvPr id="3" name="Text Placeholder 2"/>
          <p:cNvSpPr>
            <a:spLocks noGrp="1"/>
          </p:cNvSpPr>
          <p:nvPr>
            <p:ph type="body" idx="1"/>
          </p:nvPr>
        </p:nvSpPr>
        <p:spPr>
          <a:xfrm>
            <a:off x="1" y="885626"/>
            <a:ext cx="5148064" cy="5639718"/>
          </a:xfrm>
        </p:spPr>
        <p:txBody>
          <a:bodyPr/>
          <a:lstStyle/>
          <a:p>
            <a:r>
              <a:rPr lang="en-US" dirty="0"/>
              <a:t>14427228 is higher than 14112243, so I know that all rows after 14427228 will not have 14112243.</a:t>
            </a:r>
          </a:p>
          <a:p>
            <a:endParaRPr lang="en-US" dirty="0"/>
          </a:p>
          <a:p>
            <a:endParaRPr lang="en-US" dirty="0"/>
          </a:p>
        </p:txBody>
      </p:sp>
      <p:pic>
        <p:nvPicPr>
          <p:cNvPr id="6" name="Picture 2" descr="Hand Points to Entry in Phonebook. A large phonebook is open to the white pages. An older woman`s hand points to an entry stock imag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188640"/>
            <a:ext cx="2929140" cy="19442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2302312351"/>
              </p:ext>
            </p:extLst>
          </p:nvPr>
        </p:nvGraphicFramePr>
        <p:xfrm>
          <a:off x="6156176" y="2708920"/>
          <a:ext cx="2610966" cy="3714750"/>
        </p:xfrm>
        <a:graphic>
          <a:graphicData uri="http://schemas.openxmlformats.org/drawingml/2006/table">
            <a:tbl>
              <a:tblPr>
                <a:tableStyleId>{5C22544A-7EE6-4342-B048-85BDC9FD1C3A}</a:tableStyleId>
              </a:tblPr>
              <a:tblGrid>
                <a:gridCol w="1367649">
                  <a:extLst>
                    <a:ext uri="{9D8B030D-6E8A-4147-A177-3AD203B41FA5}">
                      <a16:colId xmlns:a16="http://schemas.microsoft.com/office/drawing/2014/main" val="1131118686"/>
                    </a:ext>
                  </a:extLst>
                </a:gridCol>
                <a:gridCol w="1243317">
                  <a:extLst>
                    <a:ext uri="{9D8B030D-6E8A-4147-A177-3AD203B41FA5}">
                      <a16:colId xmlns:a16="http://schemas.microsoft.com/office/drawing/2014/main" val="3157944644"/>
                    </a:ext>
                  </a:extLst>
                </a:gridCol>
              </a:tblGrid>
              <a:tr h="182880">
                <a:tc>
                  <a:txBody>
                    <a:bodyPr/>
                    <a:lstStyle/>
                    <a:p>
                      <a:pPr algn="r" fontAlgn="b"/>
                      <a:r>
                        <a:rPr lang="en-US" sz="1600" u="sng" strike="noStrike">
                          <a:effectLst/>
                        </a:rPr>
                        <a:t>value</a:t>
                      </a:r>
                      <a:endParaRPr lang="en-US" sz="1600" b="0" i="0" u="sng"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sng" strike="noStrike">
                          <a:effectLst/>
                        </a:rPr>
                        <a:t>recordNr</a:t>
                      </a:r>
                      <a:endParaRPr lang="en-US" sz="1600" b="0" i="0" u="sng"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27639964"/>
                  </a:ext>
                </a:extLst>
              </a:tr>
              <a:tr h="182880">
                <a:tc>
                  <a:txBody>
                    <a:bodyPr/>
                    <a:lstStyle/>
                    <a:p>
                      <a:pPr algn="r" fontAlgn="b"/>
                      <a:r>
                        <a:rPr lang="en-US" sz="1600" u="none" strike="sngStrike" dirty="0">
                          <a:effectLst/>
                        </a:rPr>
                        <a:t>11239137</a:t>
                      </a:r>
                      <a:endParaRPr lang="en-US" sz="1600" b="0" i="0" u="none" strike="sngStrike" dirty="0">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5</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452654755"/>
                  </a:ext>
                </a:extLst>
              </a:tr>
              <a:tr h="182880">
                <a:tc>
                  <a:txBody>
                    <a:bodyPr/>
                    <a:lstStyle/>
                    <a:p>
                      <a:pPr algn="r" fontAlgn="b"/>
                      <a:r>
                        <a:rPr lang="en-US" sz="1600" u="none" strike="sngStrike" dirty="0">
                          <a:effectLst/>
                        </a:rPr>
                        <a:t>11368244</a:t>
                      </a:r>
                      <a:endParaRPr lang="en-US" sz="1600" b="0" i="0" u="none" strike="sngStrike" dirty="0">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a:effectLst/>
                        </a:rPr>
                        <a:t>3</a:t>
                      </a:r>
                      <a:endParaRPr lang="en-US" sz="1600" b="0" i="0" u="none" strike="sng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317600027"/>
                  </a:ext>
                </a:extLst>
              </a:tr>
              <a:tr h="182880">
                <a:tc>
                  <a:txBody>
                    <a:bodyPr/>
                    <a:lstStyle/>
                    <a:p>
                      <a:pPr algn="r" fontAlgn="b"/>
                      <a:r>
                        <a:rPr lang="en-US" sz="1600" u="none" strike="sngStrike" dirty="0">
                          <a:effectLst/>
                        </a:rPr>
                        <a:t>11847784</a:t>
                      </a:r>
                      <a:endParaRPr lang="en-US" sz="1600" b="0" i="0" u="none" strike="sngStrike" dirty="0">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1</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722870316"/>
                  </a:ext>
                </a:extLst>
              </a:tr>
              <a:tr h="182880">
                <a:tc>
                  <a:txBody>
                    <a:bodyPr/>
                    <a:lstStyle/>
                    <a:p>
                      <a:pPr algn="r" fontAlgn="b"/>
                      <a:r>
                        <a:rPr lang="en-US" sz="1600" u="none" strike="sngStrike">
                          <a:effectLst/>
                        </a:rPr>
                        <a:t>12740055</a:t>
                      </a:r>
                      <a:endParaRPr lang="en-US" sz="1600" b="0" i="0" u="none" strike="sng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8</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30840333"/>
                  </a:ext>
                </a:extLst>
              </a:tr>
              <a:tr h="182880">
                <a:tc>
                  <a:txBody>
                    <a:bodyPr/>
                    <a:lstStyle/>
                    <a:p>
                      <a:pPr algn="r" fontAlgn="b"/>
                      <a:r>
                        <a:rPr lang="en-US" sz="1600" u="none" strike="sngStrike">
                          <a:effectLst/>
                        </a:rPr>
                        <a:t>13218725</a:t>
                      </a:r>
                      <a:endParaRPr lang="en-US" sz="1600" b="0" i="0" u="none" strike="sng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11</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334839840"/>
                  </a:ext>
                </a:extLst>
              </a:tr>
              <a:tr h="182880">
                <a:tc>
                  <a:txBody>
                    <a:bodyPr/>
                    <a:lstStyle/>
                    <a:p>
                      <a:pPr algn="r" fontAlgn="b"/>
                      <a:r>
                        <a:rPr lang="en-US" sz="1600" u="none" strike="sngStrike">
                          <a:effectLst/>
                        </a:rPr>
                        <a:t>13683258</a:t>
                      </a:r>
                      <a:endParaRPr lang="en-US" sz="1600" b="0" i="0" u="none" strike="sng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9</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582342080"/>
                  </a:ext>
                </a:extLst>
              </a:tr>
              <a:tr h="182880">
                <a:tc>
                  <a:txBody>
                    <a:bodyPr/>
                    <a:lstStyle/>
                    <a:p>
                      <a:pPr algn="r" fontAlgn="b"/>
                      <a:r>
                        <a:rPr lang="en-US" sz="1600" u="none" strike="sngStrike" dirty="0">
                          <a:effectLst/>
                        </a:rPr>
                        <a:t>13730387</a:t>
                      </a:r>
                      <a:endParaRPr lang="en-US" sz="1600" b="0" i="0" u="none" strike="sngStrike" dirty="0">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14</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886983782"/>
                  </a:ext>
                </a:extLst>
              </a:tr>
              <a:tr h="182880">
                <a:tc>
                  <a:txBody>
                    <a:bodyPr/>
                    <a:lstStyle/>
                    <a:p>
                      <a:pPr algn="r" fontAlgn="b"/>
                      <a:r>
                        <a:rPr lang="en-US" sz="1600" u="none" strike="noStrike">
                          <a:effectLst/>
                        </a:rPr>
                        <a:t>14112243</a:t>
                      </a:r>
                      <a:endParaRPr lang="en-US" sz="16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425020509"/>
                  </a:ext>
                </a:extLst>
              </a:tr>
              <a:tr h="182880">
                <a:tc>
                  <a:txBody>
                    <a:bodyPr/>
                    <a:lstStyle/>
                    <a:p>
                      <a:pPr algn="r" fontAlgn="b"/>
                      <a:r>
                        <a:rPr lang="en-US" sz="1600" u="none" strike="sngStrike" dirty="0">
                          <a:effectLst/>
                        </a:rPr>
                        <a:t>14427228</a:t>
                      </a:r>
                      <a:endParaRPr lang="en-US" sz="1600" b="0" i="0" u="none" strike="sngStrike" dirty="0">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2</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223360183"/>
                  </a:ext>
                </a:extLst>
              </a:tr>
              <a:tr h="182880">
                <a:tc>
                  <a:txBody>
                    <a:bodyPr/>
                    <a:lstStyle/>
                    <a:p>
                      <a:pPr algn="r" fontAlgn="b"/>
                      <a:r>
                        <a:rPr lang="en-US" sz="1600" u="none" strike="sngStrike">
                          <a:effectLst/>
                        </a:rPr>
                        <a:t>16700210</a:t>
                      </a:r>
                      <a:endParaRPr lang="en-US" sz="1600" b="0" i="0" u="none" strike="sng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12</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173152734"/>
                  </a:ext>
                </a:extLst>
              </a:tr>
              <a:tr h="182880">
                <a:tc>
                  <a:txBody>
                    <a:bodyPr/>
                    <a:lstStyle/>
                    <a:p>
                      <a:pPr algn="r" fontAlgn="b"/>
                      <a:r>
                        <a:rPr lang="en-US" sz="1600" u="none" strike="sngStrike" dirty="0">
                          <a:effectLst/>
                        </a:rPr>
                        <a:t>16877418</a:t>
                      </a:r>
                      <a:endParaRPr lang="en-US" sz="1600" b="0" i="0" u="none" strike="sngStrike" dirty="0">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a:effectLst/>
                        </a:rPr>
                        <a:t>13</a:t>
                      </a:r>
                      <a:endParaRPr lang="en-US" sz="1600" b="0" i="0" u="none" strike="sng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886324706"/>
                  </a:ext>
                </a:extLst>
              </a:tr>
              <a:tr h="182880">
                <a:tc>
                  <a:txBody>
                    <a:bodyPr/>
                    <a:lstStyle/>
                    <a:p>
                      <a:pPr algn="r" fontAlgn="b"/>
                      <a:r>
                        <a:rPr lang="en-US" sz="1600" u="none" strike="sngStrike" dirty="0">
                          <a:effectLst/>
                        </a:rPr>
                        <a:t>17341746</a:t>
                      </a:r>
                      <a:endParaRPr lang="en-US" sz="1600" b="0" i="0" u="none" strike="sngStrike" dirty="0">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a:effectLst/>
                        </a:rPr>
                        <a:t>7</a:t>
                      </a:r>
                      <a:endParaRPr lang="en-US" sz="1600" b="0" i="0" u="none" strike="sng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542264443"/>
                  </a:ext>
                </a:extLst>
              </a:tr>
              <a:tr h="182880">
                <a:tc>
                  <a:txBody>
                    <a:bodyPr/>
                    <a:lstStyle/>
                    <a:p>
                      <a:pPr algn="r" fontAlgn="b"/>
                      <a:r>
                        <a:rPr lang="en-US" sz="1600" u="none" strike="sngStrike" dirty="0">
                          <a:effectLst/>
                        </a:rPr>
                        <a:t>17782852</a:t>
                      </a:r>
                      <a:endParaRPr lang="en-US" sz="1600" b="0" i="0" u="none" strike="sngStrike" dirty="0">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4</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005302926"/>
                  </a:ext>
                </a:extLst>
              </a:tr>
              <a:tr h="182880">
                <a:tc>
                  <a:txBody>
                    <a:bodyPr/>
                    <a:lstStyle/>
                    <a:p>
                      <a:pPr algn="r" fontAlgn="b"/>
                      <a:r>
                        <a:rPr lang="en-US" sz="1600" u="none" strike="sngStrike">
                          <a:effectLst/>
                        </a:rPr>
                        <a:t>17783866</a:t>
                      </a:r>
                      <a:endParaRPr lang="en-US" sz="1600" b="0" i="0" u="none" strike="sng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10</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01017102"/>
                  </a:ext>
                </a:extLst>
              </a:tr>
            </a:tbl>
          </a:graphicData>
        </a:graphic>
      </p:graphicFrame>
    </p:spTree>
    <p:extLst>
      <p:ext uri="{BB962C8B-B14F-4D97-AF65-F5344CB8AC3E}">
        <p14:creationId xmlns:p14="http://schemas.microsoft.com/office/powerpoint/2010/main" val="2829424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binary search</a:t>
            </a:r>
          </a:p>
        </p:txBody>
      </p:sp>
      <p:sp>
        <p:nvSpPr>
          <p:cNvPr id="3" name="Text Placeholder 2"/>
          <p:cNvSpPr>
            <a:spLocks noGrp="1"/>
          </p:cNvSpPr>
          <p:nvPr>
            <p:ph type="body" idx="1"/>
          </p:nvPr>
        </p:nvSpPr>
        <p:spPr>
          <a:xfrm>
            <a:off x="1" y="908720"/>
            <a:ext cx="5148064" cy="5639718"/>
          </a:xfrm>
        </p:spPr>
        <p:txBody>
          <a:bodyPr/>
          <a:lstStyle/>
          <a:p>
            <a:r>
              <a:rPr lang="en-US" dirty="0"/>
              <a:t>I again start at the middle of the remainder: 14112243, which is the one I was looking for.</a:t>
            </a:r>
          </a:p>
          <a:p>
            <a:endParaRPr lang="en-US" dirty="0"/>
          </a:p>
          <a:p>
            <a:r>
              <a:rPr lang="en-US" dirty="0"/>
              <a:t>I now know that I need to retrieve record 6 from my table.</a:t>
            </a:r>
          </a:p>
        </p:txBody>
      </p:sp>
      <p:pic>
        <p:nvPicPr>
          <p:cNvPr id="4" name="Picture 2" descr="Hand Points to Entry in Phonebook. A large phonebook is open to the white pages. An older woman`s hand points to an entry stock imag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188640"/>
            <a:ext cx="2929140" cy="19442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394186216"/>
              </p:ext>
            </p:extLst>
          </p:nvPr>
        </p:nvGraphicFramePr>
        <p:xfrm>
          <a:off x="6156176" y="2708920"/>
          <a:ext cx="2610966" cy="3714750"/>
        </p:xfrm>
        <a:graphic>
          <a:graphicData uri="http://schemas.openxmlformats.org/drawingml/2006/table">
            <a:tbl>
              <a:tblPr>
                <a:tableStyleId>{5C22544A-7EE6-4342-B048-85BDC9FD1C3A}</a:tableStyleId>
              </a:tblPr>
              <a:tblGrid>
                <a:gridCol w="1367649">
                  <a:extLst>
                    <a:ext uri="{9D8B030D-6E8A-4147-A177-3AD203B41FA5}">
                      <a16:colId xmlns:a16="http://schemas.microsoft.com/office/drawing/2014/main" val="1131118686"/>
                    </a:ext>
                  </a:extLst>
                </a:gridCol>
                <a:gridCol w="1243317">
                  <a:extLst>
                    <a:ext uri="{9D8B030D-6E8A-4147-A177-3AD203B41FA5}">
                      <a16:colId xmlns:a16="http://schemas.microsoft.com/office/drawing/2014/main" val="3157944644"/>
                    </a:ext>
                  </a:extLst>
                </a:gridCol>
              </a:tblGrid>
              <a:tr h="182880">
                <a:tc>
                  <a:txBody>
                    <a:bodyPr/>
                    <a:lstStyle/>
                    <a:p>
                      <a:pPr algn="r" fontAlgn="b"/>
                      <a:r>
                        <a:rPr lang="en-US" sz="1600" u="sng" strike="noStrike">
                          <a:effectLst/>
                        </a:rPr>
                        <a:t>value</a:t>
                      </a:r>
                      <a:endParaRPr lang="en-US" sz="1600" b="0" i="0" u="sng"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sng" strike="noStrike">
                          <a:effectLst/>
                        </a:rPr>
                        <a:t>recordNr</a:t>
                      </a:r>
                      <a:endParaRPr lang="en-US" sz="1600" b="0" i="0" u="sng"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27639964"/>
                  </a:ext>
                </a:extLst>
              </a:tr>
              <a:tr h="182880">
                <a:tc>
                  <a:txBody>
                    <a:bodyPr/>
                    <a:lstStyle/>
                    <a:p>
                      <a:pPr algn="r" fontAlgn="b"/>
                      <a:r>
                        <a:rPr lang="en-US" sz="1600" u="none" strike="sngStrike" dirty="0">
                          <a:effectLst/>
                        </a:rPr>
                        <a:t>11239137</a:t>
                      </a:r>
                      <a:endParaRPr lang="en-US" sz="1600" b="0" i="0" u="none" strike="sngStrike" dirty="0">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5</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452654755"/>
                  </a:ext>
                </a:extLst>
              </a:tr>
              <a:tr h="182880">
                <a:tc>
                  <a:txBody>
                    <a:bodyPr/>
                    <a:lstStyle/>
                    <a:p>
                      <a:pPr algn="r" fontAlgn="b"/>
                      <a:r>
                        <a:rPr lang="en-US" sz="1600" u="none" strike="sngStrike">
                          <a:effectLst/>
                        </a:rPr>
                        <a:t>11368244</a:t>
                      </a:r>
                      <a:endParaRPr lang="en-US" sz="1600" b="0" i="0" u="none" strike="sng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a:effectLst/>
                        </a:rPr>
                        <a:t>3</a:t>
                      </a:r>
                      <a:endParaRPr lang="en-US" sz="1600" b="0" i="0" u="none" strike="sng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317600027"/>
                  </a:ext>
                </a:extLst>
              </a:tr>
              <a:tr h="182880">
                <a:tc>
                  <a:txBody>
                    <a:bodyPr/>
                    <a:lstStyle/>
                    <a:p>
                      <a:pPr algn="r" fontAlgn="b"/>
                      <a:r>
                        <a:rPr lang="en-US" sz="1600" u="none" strike="sngStrike">
                          <a:effectLst/>
                        </a:rPr>
                        <a:t>11847784</a:t>
                      </a:r>
                      <a:endParaRPr lang="en-US" sz="1600" b="0" i="0" u="none" strike="sng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a:effectLst/>
                        </a:rPr>
                        <a:t>1</a:t>
                      </a:r>
                      <a:endParaRPr lang="en-US" sz="1600" b="0" i="0" u="none" strike="sng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722870316"/>
                  </a:ext>
                </a:extLst>
              </a:tr>
              <a:tr h="182880">
                <a:tc>
                  <a:txBody>
                    <a:bodyPr/>
                    <a:lstStyle/>
                    <a:p>
                      <a:pPr algn="r" fontAlgn="b"/>
                      <a:r>
                        <a:rPr lang="en-US" sz="1600" u="none" strike="sngStrike">
                          <a:effectLst/>
                        </a:rPr>
                        <a:t>12740055</a:t>
                      </a:r>
                      <a:endParaRPr lang="en-US" sz="1600" b="0" i="0" u="none" strike="sng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a:effectLst/>
                        </a:rPr>
                        <a:t>8</a:t>
                      </a:r>
                      <a:endParaRPr lang="en-US" sz="1600" b="0" i="0" u="none" strike="sng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30840333"/>
                  </a:ext>
                </a:extLst>
              </a:tr>
              <a:tr h="182880">
                <a:tc>
                  <a:txBody>
                    <a:bodyPr/>
                    <a:lstStyle/>
                    <a:p>
                      <a:pPr algn="r" fontAlgn="b"/>
                      <a:r>
                        <a:rPr lang="en-US" sz="1600" u="none" strike="sngStrike">
                          <a:effectLst/>
                        </a:rPr>
                        <a:t>13218725</a:t>
                      </a:r>
                      <a:endParaRPr lang="en-US" sz="1600" b="0" i="0" u="none" strike="sng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11</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334839840"/>
                  </a:ext>
                </a:extLst>
              </a:tr>
              <a:tr h="182880">
                <a:tc>
                  <a:txBody>
                    <a:bodyPr/>
                    <a:lstStyle/>
                    <a:p>
                      <a:pPr algn="r" fontAlgn="b"/>
                      <a:r>
                        <a:rPr lang="en-US" sz="1600" u="none" strike="sngStrike">
                          <a:effectLst/>
                        </a:rPr>
                        <a:t>13683258</a:t>
                      </a:r>
                      <a:endParaRPr lang="en-US" sz="1600" b="0" i="0" u="none" strike="sng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9</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582342080"/>
                  </a:ext>
                </a:extLst>
              </a:tr>
              <a:tr h="182880">
                <a:tc>
                  <a:txBody>
                    <a:bodyPr/>
                    <a:lstStyle/>
                    <a:p>
                      <a:pPr algn="r" fontAlgn="b"/>
                      <a:r>
                        <a:rPr lang="en-US" sz="1600" u="none" strike="sngStrike" dirty="0">
                          <a:effectLst/>
                        </a:rPr>
                        <a:t>13730387</a:t>
                      </a:r>
                      <a:endParaRPr lang="en-US" sz="1600" b="0" i="0" u="none" strike="sngStrike" dirty="0">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14</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886983782"/>
                  </a:ext>
                </a:extLst>
              </a:tr>
              <a:tr h="182880">
                <a:tc>
                  <a:txBody>
                    <a:bodyPr/>
                    <a:lstStyle/>
                    <a:p>
                      <a:pPr algn="r" fontAlgn="b"/>
                      <a:r>
                        <a:rPr lang="en-US" sz="1600" u="none" strike="noStrike">
                          <a:effectLst/>
                        </a:rPr>
                        <a:t>14112243</a:t>
                      </a:r>
                      <a:endParaRPr lang="en-US" sz="16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noStrike" dirty="0">
                          <a:effectLst/>
                        </a:rPr>
                        <a:t>6</a:t>
                      </a:r>
                      <a:endParaRPr lang="en-US" sz="16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425020509"/>
                  </a:ext>
                </a:extLst>
              </a:tr>
              <a:tr h="182880">
                <a:tc>
                  <a:txBody>
                    <a:bodyPr/>
                    <a:lstStyle/>
                    <a:p>
                      <a:pPr algn="r" fontAlgn="b"/>
                      <a:r>
                        <a:rPr lang="en-US" sz="1600" u="none" strike="sngStrike" dirty="0">
                          <a:effectLst/>
                        </a:rPr>
                        <a:t>14427228</a:t>
                      </a:r>
                      <a:endParaRPr lang="en-US" sz="1600" b="0" i="0" u="none" strike="sngStrike" dirty="0">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a:effectLst/>
                        </a:rPr>
                        <a:t>2</a:t>
                      </a:r>
                      <a:endParaRPr lang="en-US" sz="1600" b="0" i="0" u="none" strike="sng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223360183"/>
                  </a:ext>
                </a:extLst>
              </a:tr>
              <a:tr h="182880">
                <a:tc>
                  <a:txBody>
                    <a:bodyPr/>
                    <a:lstStyle/>
                    <a:p>
                      <a:pPr algn="r" fontAlgn="b"/>
                      <a:r>
                        <a:rPr lang="en-US" sz="1600" u="none" strike="sngStrike" dirty="0">
                          <a:effectLst/>
                        </a:rPr>
                        <a:t>16700210</a:t>
                      </a:r>
                      <a:endParaRPr lang="en-US" sz="1600" b="0" i="0" u="none" strike="sngStrike" dirty="0">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a:effectLst/>
                        </a:rPr>
                        <a:t>12</a:t>
                      </a:r>
                      <a:endParaRPr lang="en-US" sz="1600" b="0" i="0" u="none" strike="sng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173152734"/>
                  </a:ext>
                </a:extLst>
              </a:tr>
              <a:tr h="182880">
                <a:tc>
                  <a:txBody>
                    <a:bodyPr/>
                    <a:lstStyle/>
                    <a:p>
                      <a:pPr algn="r" fontAlgn="b"/>
                      <a:r>
                        <a:rPr lang="en-US" sz="1600" u="none" strike="sngStrike" dirty="0">
                          <a:effectLst/>
                        </a:rPr>
                        <a:t>16877418</a:t>
                      </a:r>
                      <a:endParaRPr lang="en-US" sz="1600" b="0" i="0" u="none" strike="sngStrike" dirty="0">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13</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886324706"/>
                  </a:ext>
                </a:extLst>
              </a:tr>
              <a:tr h="182880">
                <a:tc>
                  <a:txBody>
                    <a:bodyPr/>
                    <a:lstStyle/>
                    <a:p>
                      <a:pPr algn="r" fontAlgn="b"/>
                      <a:r>
                        <a:rPr lang="en-US" sz="1600" u="none" strike="sngStrike">
                          <a:effectLst/>
                        </a:rPr>
                        <a:t>17341746</a:t>
                      </a:r>
                      <a:endParaRPr lang="en-US" sz="1600" b="0" i="0" u="none" strike="sng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7</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542264443"/>
                  </a:ext>
                </a:extLst>
              </a:tr>
              <a:tr h="182880">
                <a:tc>
                  <a:txBody>
                    <a:bodyPr/>
                    <a:lstStyle/>
                    <a:p>
                      <a:pPr algn="r" fontAlgn="b"/>
                      <a:r>
                        <a:rPr lang="en-US" sz="1600" u="none" strike="sngStrike">
                          <a:effectLst/>
                        </a:rPr>
                        <a:t>17782852</a:t>
                      </a:r>
                      <a:endParaRPr lang="en-US" sz="1600" b="0" i="0" u="none" strike="sng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4</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005302926"/>
                  </a:ext>
                </a:extLst>
              </a:tr>
              <a:tr h="182880">
                <a:tc>
                  <a:txBody>
                    <a:bodyPr/>
                    <a:lstStyle/>
                    <a:p>
                      <a:pPr algn="r" fontAlgn="b"/>
                      <a:r>
                        <a:rPr lang="en-US" sz="1600" u="none" strike="sngStrike">
                          <a:effectLst/>
                        </a:rPr>
                        <a:t>17783866</a:t>
                      </a:r>
                      <a:endParaRPr lang="en-US" sz="1600" b="0" i="0" u="none" strike="sng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600" u="none" strike="sngStrike" dirty="0">
                          <a:effectLst/>
                        </a:rPr>
                        <a:t>10</a:t>
                      </a:r>
                      <a:endParaRPr lang="en-US" sz="1600" b="0" i="0" u="none" strike="sng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01017102"/>
                  </a:ext>
                </a:extLst>
              </a:tr>
            </a:tbl>
          </a:graphicData>
        </a:graphic>
      </p:graphicFrame>
    </p:spTree>
    <p:extLst>
      <p:ext uri="{BB962C8B-B14F-4D97-AF65-F5344CB8AC3E}">
        <p14:creationId xmlns:p14="http://schemas.microsoft.com/office/powerpoint/2010/main" val="1073707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p>
        </p:txBody>
      </p:sp>
      <p:sp>
        <p:nvSpPr>
          <p:cNvPr id="3" name="Text Placeholder 2"/>
          <p:cNvSpPr>
            <a:spLocks noGrp="1"/>
          </p:cNvSpPr>
          <p:nvPr>
            <p:ph type="body" idx="1"/>
          </p:nvPr>
        </p:nvSpPr>
        <p:spPr/>
        <p:txBody>
          <a:bodyPr/>
          <a:lstStyle/>
          <a:p>
            <a:r>
              <a:rPr lang="en-US" dirty="0"/>
              <a:t>In general, binary searching in a sorted list of size </a:t>
            </a:r>
            <a:r>
              <a:rPr lang="en-US" sz="2400" dirty="0">
                <a:latin typeface="Courier New" panose="02070309020205020404" pitchFamily="49" charset="0"/>
                <a:cs typeface="Courier New" panose="02070309020205020404" pitchFamily="49" charset="0"/>
              </a:rPr>
              <a:t>n</a:t>
            </a:r>
            <a:r>
              <a:rPr lang="en-US" dirty="0"/>
              <a:t> takes at maximum </a:t>
            </a:r>
            <a:r>
              <a:rPr lang="en-US" sz="2400" dirty="0">
                <a:latin typeface="Courier New" panose="02070309020205020404" pitchFamily="49" charset="0"/>
                <a:cs typeface="Courier New" panose="02070309020205020404" pitchFamily="49" charset="0"/>
              </a:rPr>
              <a:t>log2(n)</a:t>
            </a:r>
            <a:r>
              <a:rPr lang="en-US" dirty="0"/>
              <a:t> steps.</a:t>
            </a:r>
          </a:p>
          <a:p>
            <a:endParaRPr lang="en-US" dirty="0"/>
          </a:p>
          <a:p>
            <a:r>
              <a:rPr lang="en-US" dirty="0"/>
              <a:t>So if I have stored the values of a column in a sorted index, I can find everything blazingly fast:</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79293505"/>
              </p:ext>
            </p:extLst>
          </p:nvPr>
        </p:nvGraphicFramePr>
        <p:xfrm>
          <a:off x="2915816" y="2852936"/>
          <a:ext cx="4073548" cy="2388870"/>
        </p:xfrm>
        <a:graphic>
          <a:graphicData uri="http://schemas.openxmlformats.org/drawingml/2006/table">
            <a:tbl>
              <a:tblPr>
                <a:tableStyleId>{5C22544A-7EE6-4342-B048-85BDC9FD1C3A}</a:tableStyleId>
              </a:tblPr>
              <a:tblGrid>
                <a:gridCol w="2026540">
                  <a:extLst>
                    <a:ext uri="{9D8B030D-6E8A-4147-A177-3AD203B41FA5}">
                      <a16:colId xmlns:a16="http://schemas.microsoft.com/office/drawing/2014/main" val="2578157761"/>
                    </a:ext>
                  </a:extLst>
                </a:gridCol>
                <a:gridCol w="1023504">
                  <a:extLst>
                    <a:ext uri="{9D8B030D-6E8A-4147-A177-3AD203B41FA5}">
                      <a16:colId xmlns:a16="http://schemas.microsoft.com/office/drawing/2014/main" val="1740311921"/>
                    </a:ext>
                  </a:extLst>
                </a:gridCol>
                <a:gridCol w="1023504">
                  <a:extLst>
                    <a:ext uri="{9D8B030D-6E8A-4147-A177-3AD203B41FA5}">
                      <a16:colId xmlns:a16="http://schemas.microsoft.com/office/drawing/2014/main" val="2348516058"/>
                    </a:ext>
                  </a:extLst>
                </a:gridCol>
              </a:tblGrid>
              <a:tr h="196385">
                <a:tc>
                  <a:txBody>
                    <a:bodyPr/>
                    <a:lstStyle/>
                    <a:p>
                      <a:pPr algn="l" fontAlgn="b"/>
                      <a:endParaRPr lang="en-US" sz="14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201658180"/>
                  </a:ext>
                </a:extLst>
              </a:tr>
              <a:tr h="196385">
                <a:tc>
                  <a:txBody>
                    <a:bodyPr/>
                    <a:lstStyle/>
                    <a:p>
                      <a:pPr algn="r" fontAlgn="b"/>
                      <a:r>
                        <a:rPr lang="en-US" sz="1400" u="none" strike="noStrike" dirty="0">
                          <a:effectLst/>
                        </a:rPr>
                        <a:t>n</a:t>
                      </a:r>
                      <a:endParaRPr lang="en-US" sz="1400" b="0" i="0" u="none" strike="noStrike" dirty="0">
                        <a:solidFill>
                          <a:srgbClr val="000000"/>
                        </a:solidFill>
                        <a:effectLst/>
                        <a:latin typeface="Calibri" panose="020F0502020204030204" pitchFamily="34" charset="0"/>
                      </a:endParaRPr>
                    </a:p>
                  </a:txBody>
                  <a:tcPr marL="3810" marR="3810" marT="3810" marB="0" anchor="b"/>
                </a:tc>
                <a:tc>
                  <a:txBody>
                    <a:bodyPr/>
                    <a:lstStyle/>
                    <a:p>
                      <a:pPr algn="r" fontAlgn="b"/>
                      <a:r>
                        <a:rPr lang="en-US" sz="1400" u="none" strike="noStrike">
                          <a:effectLst/>
                        </a:rPr>
                        <a:t>log2(n)</a:t>
                      </a:r>
                      <a:endParaRPr lang="en-US" sz="14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887249082"/>
                  </a:ext>
                </a:extLst>
              </a:tr>
              <a:tr h="196385">
                <a:tc>
                  <a:txBody>
                    <a:bodyPr/>
                    <a:lstStyle/>
                    <a:p>
                      <a:pPr algn="r" fontAlgn="b"/>
                      <a:r>
                        <a:rPr lang="en-US" sz="1400" u="none" strike="noStrike">
                          <a:effectLst/>
                        </a:rPr>
                        <a:t>100</a:t>
                      </a:r>
                      <a:endParaRPr lang="en-US" sz="14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400" u="none" strike="noStrike">
                          <a:effectLst/>
                        </a:rPr>
                        <a:t>7</a:t>
                      </a:r>
                      <a:endParaRPr lang="en-US" sz="14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482181469"/>
                  </a:ext>
                </a:extLst>
              </a:tr>
              <a:tr h="196385">
                <a:tc>
                  <a:txBody>
                    <a:bodyPr/>
                    <a:lstStyle/>
                    <a:p>
                      <a:pPr algn="r" fontAlgn="b"/>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400" u="none" strike="noStrike">
                          <a:effectLst/>
                        </a:rPr>
                        <a:t>10</a:t>
                      </a:r>
                      <a:endParaRPr lang="en-US" sz="14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887179078"/>
                  </a:ext>
                </a:extLst>
              </a:tr>
              <a:tr h="196385">
                <a:tc>
                  <a:txBody>
                    <a:bodyPr/>
                    <a:lstStyle/>
                    <a:p>
                      <a:pPr algn="r" fontAlgn="b"/>
                      <a:r>
                        <a:rPr lang="en-US" sz="1400" u="none" strike="noStrike">
                          <a:effectLst/>
                        </a:rPr>
                        <a:t>10,000</a:t>
                      </a:r>
                      <a:endParaRPr lang="en-US" sz="14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400" u="none" strike="noStrike">
                          <a:effectLst/>
                        </a:rPr>
                        <a:t>14</a:t>
                      </a:r>
                      <a:endParaRPr lang="en-US" sz="14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241596547"/>
                  </a:ext>
                </a:extLst>
              </a:tr>
              <a:tr h="196385">
                <a:tc>
                  <a:txBody>
                    <a:bodyPr/>
                    <a:lstStyle/>
                    <a:p>
                      <a:pPr algn="r" fontAlgn="b"/>
                      <a:r>
                        <a:rPr lang="en-US" sz="1400" u="none" strike="noStrike">
                          <a:effectLst/>
                        </a:rPr>
                        <a:t>100,000</a:t>
                      </a:r>
                      <a:endParaRPr lang="en-US" sz="14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400" u="none" strike="noStrike">
                          <a:effectLst/>
                        </a:rPr>
                        <a:t>17</a:t>
                      </a:r>
                      <a:endParaRPr lang="en-US" sz="14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368355558"/>
                  </a:ext>
                </a:extLst>
              </a:tr>
              <a:tr h="196385">
                <a:tc>
                  <a:txBody>
                    <a:bodyPr/>
                    <a:lstStyle/>
                    <a:p>
                      <a:pPr algn="r" fontAlgn="b"/>
                      <a:r>
                        <a:rPr lang="en-US" sz="1400" u="none" strike="noStrike">
                          <a:effectLst/>
                        </a:rPr>
                        <a:t>1,000,000</a:t>
                      </a:r>
                      <a:endParaRPr lang="en-US" sz="14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400" u="none" strike="noStrike">
                          <a:effectLst/>
                        </a:rPr>
                        <a:t>20</a:t>
                      </a:r>
                      <a:endParaRPr lang="en-US" sz="14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446446448"/>
                  </a:ext>
                </a:extLst>
              </a:tr>
              <a:tr h="196385">
                <a:tc>
                  <a:txBody>
                    <a:bodyPr/>
                    <a:lstStyle/>
                    <a:p>
                      <a:pPr algn="r" fontAlgn="b"/>
                      <a:r>
                        <a:rPr lang="en-US" sz="1400" u="none" strike="noStrike">
                          <a:effectLst/>
                        </a:rPr>
                        <a:t>1,000,000,000</a:t>
                      </a:r>
                      <a:endParaRPr lang="en-US" sz="14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215200784"/>
                  </a:ext>
                </a:extLst>
              </a:tr>
              <a:tr h="196385">
                <a:tc>
                  <a:txBody>
                    <a:bodyPr/>
                    <a:lstStyle/>
                    <a:p>
                      <a:pPr algn="r" fontAlgn="b"/>
                      <a:r>
                        <a:rPr lang="en-US" sz="1400" u="none" strike="noStrike">
                          <a:effectLst/>
                        </a:rPr>
                        <a:t>1,000,000,000,000</a:t>
                      </a:r>
                      <a:endParaRPr lang="en-US" sz="14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400" u="none" strike="noStrike">
                          <a:effectLst/>
                        </a:rPr>
                        <a:t>40</a:t>
                      </a:r>
                      <a:endParaRPr lang="en-US" sz="14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495351943"/>
                  </a:ext>
                </a:extLst>
              </a:tr>
              <a:tr h="196385">
                <a:tc>
                  <a:txBody>
                    <a:bodyPr/>
                    <a:lstStyle/>
                    <a:p>
                      <a:pPr algn="r" fontAlgn="b"/>
                      <a:r>
                        <a:rPr lang="en-US" sz="1400" u="none" strike="noStrike">
                          <a:effectLst/>
                        </a:rPr>
                        <a:t>1E+82</a:t>
                      </a:r>
                      <a:endParaRPr lang="en-US" sz="14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400" u="none" strike="noStrike">
                          <a:effectLst/>
                        </a:rPr>
                        <a:t>273</a:t>
                      </a:r>
                      <a:endParaRPr lang="en-US" sz="14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124175122"/>
                  </a:ext>
                </a:extLst>
              </a:tr>
              <a:tr h="196385">
                <a:tc>
                  <a:txBody>
                    <a:bodyPr/>
                    <a:lstStyle/>
                    <a:p>
                      <a:pPr algn="l" fontAlgn="b"/>
                      <a:endParaRPr lang="en-US" sz="14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003490006"/>
                  </a:ext>
                </a:extLst>
              </a:tr>
            </a:tbl>
          </a:graphicData>
        </a:graphic>
      </p:graphicFrame>
      <p:sp>
        <p:nvSpPr>
          <p:cNvPr id="9" name="Rectangular Callout 8"/>
          <p:cNvSpPr/>
          <p:nvPr/>
        </p:nvSpPr>
        <p:spPr>
          <a:xfrm>
            <a:off x="6804248" y="2564904"/>
            <a:ext cx="2016224" cy="1800200"/>
          </a:xfrm>
          <a:prstGeom prst="wedgeRectCallout">
            <a:avLst>
              <a:gd name="adj1" fmla="val -89205"/>
              <a:gd name="adj2" fmla="val 794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10^82 = estimated number of atoms in the universe</a:t>
            </a:r>
          </a:p>
        </p:txBody>
      </p:sp>
    </p:spTree>
    <p:extLst>
      <p:ext uri="{BB962C8B-B14F-4D97-AF65-F5344CB8AC3E}">
        <p14:creationId xmlns:p14="http://schemas.microsoft.com/office/powerpoint/2010/main" val="668575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AA83-80B3-AE67-2C9A-AF9679505004}"/>
              </a:ext>
            </a:extLst>
          </p:cNvPr>
          <p:cNvSpPr>
            <a:spLocks noGrp="1"/>
          </p:cNvSpPr>
          <p:nvPr>
            <p:ph type="title"/>
          </p:nvPr>
        </p:nvSpPr>
        <p:spPr/>
        <p:txBody>
          <a:bodyPr/>
          <a:lstStyle/>
          <a:p>
            <a:endParaRPr lang="en-NL"/>
          </a:p>
        </p:txBody>
      </p:sp>
      <p:sp>
        <p:nvSpPr>
          <p:cNvPr id="3" name="Text Placeholder 2">
            <a:extLst>
              <a:ext uri="{FF2B5EF4-FFF2-40B4-BE49-F238E27FC236}">
                <a16:creationId xmlns:a16="http://schemas.microsoft.com/office/drawing/2014/main" id="{3590161D-95AA-81FB-9E85-3ECC1A6664FD}"/>
              </a:ext>
            </a:extLst>
          </p:cNvPr>
          <p:cNvSpPr>
            <a:spLocks noGrp="1"/>
          </p:cNvSpPr>
          <p:nvPr>
            <p:ph type="body" idx="1"/>
          </p:nvPr>
        </p:nvSpPr>
        <p:spPr/>
        <p:txBody>
          <a:bodyPr/>
          <a:lstStyle/>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dirty="0"/>
              <a:t>This kind of searching is used to quickly find the records of a query, for example:</a:t>
            </a:r>
            <a:endParaRPr lang="en-US"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select * from Persons where age&gt;50 and length&lt;180</a:t>
            </a:r>
            <a:endParaRPr lang="en-US" dirty="0"/>
          </a:p>
          <a:p>
            <a:endParaRPr lang="en-US" dirty="0"/>
          </a:p>
          <a:p>
            <a:r>
              <a:rPr lang="en-US" dirty="0"/>
              <a:t>Note that sorting a list of (for example) 1.000.000.000 items is not trivial at all.</a:t>
            </a:r>
          </a:p>
          <a:p>
            <a:endParaRPr lang="en-NL" dirty="0"/>
          </a:p>
          <a:p>
            <a:r>
              <a:rPr lang="en-NL" dirty="0"/>
              <a:t>Each time a value changes, the indexed column must be recreated, which is the bottleneck in DBMS's:</a:t>
            </a:r>
          </a:p>
          <a:p>
            <a:endParaRPr lang="en-NL" dirty="0"/>
          </a:p>
          <a:p>
            <a:pPr marL="0" indent="0">
              <a:buNone/>
            </a:pPr>
            <a:r>
              <a:rPr lang="en-US" sz="2000" dirty="0">
                <a:latin typeface="Courier New" panose="02070309020205020404" pitchFamily="49" charset="0"/>
                <a:cs typeface="Courier New" panose="02070309020205020404" pitchFamily="49" charset="0"/>
              </a:rPr>
              <a:t>update Persons set length=165 where </a:t>
            </a:r>
            <a:r>
              <a:rPr lang="en-US" sz="2000" dirty="0" err="1">
                <a:latin typeface="Courier New" panose="02070309020205020404" pitchFamily="49" charset="0"/>
                <a:cs typeface="Courier New" panose="02070309020205020404" pitchFamily="49" charset="0"/>
              </a:rPr>
              <a:t>bsn</a:t>
            </a:r>
            <a:r>
              <a:rPr lang="en-US" sz="2000" dirty="0">
                <a:latin typeface="Courier New" panose="02070309020205020404" pitchFamily="49" charset="0"/>
                <a:cs typeface="Courier New" panose="02070309020205020404" pitchFamily="49" charset="0"/>
              </a:rPr>
              <a:t>=12343</a:t>
            </a:r>
            <a:endParaRPr lang="en-NL" dirty="0"/>
          </a:p>
        </p:txBody>
      </p:sp>
    </p:spTree>
    <p:extLst>
      <p:ext uri="{BB962C8B-B14F-4D97-AF65-F5344CB8AC3E}">
        <p14:creationId xmlns:p14="http://schemas.microsoft.com/office/powerpoint/2010/main" val="3605267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Text Placeholder 2"/>
          <p:cNvSpPr>
            <a:spLocks noGrp="1"/>
          </p:cNvSpPr>
          <p:nvPr>
            <p:ph type="body" idx="1"/>
          </p:nvPr>
        </p:nvSpPr>
        <p:spPr>
          <a:xfrm>
            <a:off x="-180528" y="2132856"/>
            <a:ext cx="4447036" cy="3119438"/>
          </a:xfrm>
        </p:spPr>
        <p:txBody>
          <a:bodyPr/>
          <a:lstStyle/>
          <a:p>
            <a:r>
              <a:rPr lang="en-US" dirty="0"/>
              <a:t>Why are ‘traditional’ databases not suitable for </a:t>
            </a:r>
            <a:r>
              <a:rPr lang="en-US" u="sng" dirty="0"/>
              <a:t>Big Data</a:t>
            </a:r>
            <a:r>
              <a:rPr lang="en-US" dirty="0"/>
              <a:t>?</a:t>
            </a:r>
          </a:p>
          <a:p>
            <a:endParaRPr lang="en-US" dirty="0"/>
          </a:p>
          <a:p>
            <a:r>
              <a:rPr lang="en-US" dirty="0"/>
              <a:t>How do ‘modern’ databases solve these problems?</a:t>
            </a:r>
          </a:p>
          <a:p>
            <a:endParaRPr lang="en-US" dirty="0"/>
          </a:p>
          <a:p>
            <a:r>
              <a:rPr lang="en-US" dirty="0">
                <a:solidFill>
                  <a:schemeClr val="bg2"/>
                </a:solidFill>
              </a:rPr>
              <a:t>Representation, storage, computer architecture</a:t>
            </a:r>
          </a:p>
        </p:txBody>
      </p:sp>
      <p:graphicFrame>
        <p:nvGraphicFramePr>
          <p:cNvPr id="4" name="Diagram 3"/>
          <p:cNvGraphicFramePr/>
          <p:nvPr>
            <p:extLst>
              <p:ext uri="{D42A27DB-BD31-4B8C-83A1-F6EECF244321}">
                <p14:modId xmlns:p14="http://schemas.microsoft.com/office/powerpoint/2010/main" val="564878739"/>
              </p:ext>
            </p:extLst>
          </p:nvPr>
        </p:nvGraphicFramePr>
        <p:xfrm>
          <a:off x="3635896" y="148478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8936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Limits of traditional DBMS’s</a:t>
            </a:r>
          </a:p>
        </p:txBody>
      </p:sp>
      <p:sp>
        <p:nvSpPr>
          <p:cNvPr id="3" name="Text Placeholder 2"/>
          <p:cNvSpPr>
            <a:spLocks noGrp="1"/>
          </p:cNvSpPr>
          <p:nvPr>
            <p:ph type="body" idx="1"/>
          </p:nvPr>
        </p:nvSpPr>
        <p:spPr/>
        <p:txBody>
          <a:bodyPr/>
          <a:lstStyle/>
          <a:p>
            <a:endParaRPr lang="en-US" dirty="0"/>
          </a:p>
          <a:p>
            <a:r>
              <a:rPr lang="en-US" dirty="0"/>
              <a:t>Relational DBMS’s are very powerful, fast, and reliable, but cannot handle:</a:t>
            </a:r>
          </a:p>
          <a:p>
            <a:pPr lvl="1"/>
            <a:endParaRPr lang="en-US" dirty="0"/>
          </a:p>
          <a:p>
            <a:pPr lvl="1"/>
            <a:r>
              <a:rPr lang="en-US" dirty="0"/>
              <a:t>Really high volumes. Data files and index files need to be on the same computer, and creating or updating an index of a huge number of values takes some time.</a:t>
            </a:r>
          </a:p>
          <a:p>
            <a:pPr lvl="1"/>
            <a:endParaRPr lang="en-US" dirty="0"/>
          </a:p>
          <a:p>
            <a:pPr lvl="1"/>
            <a:r>
              <a:rPr lang="en-US" dirty="0"/>
              <a:t>High variety. You must know which fields (=columns) you need beforehand.</a:t>
            </a:r>
          </a:p>
          <a:p>
            <a:pPr lvl="1"/>
            <a:endParaRPr lang="en-US" dirty="0"/>
          </a:p>
          <a:p>
            <a:pPr lvl="1"/>
            <a:r>
              <a:rPr lang="en-US" dirty="0"/>
              <a:t>They do a poor job in full text</a:t>
            </a:r>
          </a:p>
          <a:p>
            <a:pPr marL="250825" lvl="1" indent="0">
              <a:buNone/>
            </a:pPr>
            <a:r>
              <a:rPr lang="en-US" dirty="0"/>
              <a:t>   search and data analytics</a:t>
            </a:r>
          </a:p>
          <a:p>
            <a:pPr marL="250825" lvl="1" indent="0">
              <a:buNone/>
            </a:pPr>
            <a:r>
              <a:rPr lang="en-US" dirty="0"/>
              <a:t>   (calculations on data)</a:t>
            </a:r>
          </a:p>
        </p:txBody>
      </p:sp>
      <p:graphicFrame>
        <p:nvGraphicFramePr>
          <p:cNvPr id="4" name="Diagram 3"/>
          <p:cNvGraphicFramePr/>
          <p:nvPr>
            <p:extLst>
              <p:ext uri="{D42A27DB-BD31-4B8C-83A1-F6EECF244321}">
                <p14:modId xmlns:p14="http://schemas.microsoft.com/office/powerpoint/2010/main" val="1011188807"/>
              </p:ext>
            </p:extLst>
          </p:nvPr>
        </p:nvGraphicFramePr>
        <p:xfrm>
          <a:off x="6012160" y="4077072"/>
          <a:ext cx="3240360" cy="280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444208" y="4077072"/>
            <a:ext cx="893623" cy="1323439"/>
          </a:xfrm>
          <a:prstGeom prst="rect">
            <a:avLst/>
          </a:prstGeom>
          <a:noFill/>
        </p:spPr>
        <p:txBody>
          <a:bodyPr wrap="square" rtlCol="0">
            <a:spAutoFit/>
          </a:bodyPr>
          <a:lstStyle/>
          <a:p>
            <a:r>
              <a:rPr lang="en-US" sz="8000" dirty="0">
                <a:solidFill>
                  <a:schemeClr val="accent2"/>
                </a:solidFill>
              </a:rPr>
              <a:t>X</a:t>
            </a:r>
          </a:p>
        </p:txBody>
      </p:sp>
      <p:sp>
        <p:nvSpPr>
          <p:cNvPr id="6" name="TextBox 5"/>
          <p:cNvSpPr txBox="1"/>
          <p:nvPr/>
        </p:nvSpPr>
        <p:spPr>
          <a:xfrm>
            <a:off x="7164288" y="5474189"/>
            <a:ext cx="869149" cy="1323439"/>
          </a:xfrm>
          <a:prstGeom prst="rect">
            <a:avLst/>
          </a:prstGeom>
          <a:noFill/>
        </p:spPr>
        <p:txBody>
          <a:bodyPr wrap="none" rtlCol="0">
            <a:spAutoFit/>
          </a:bodyPr>
          <a:lstStyle/>
          <a:p>
            <a:r>
              <a:rPr lang="en-US" sz="8000" dirty="0">
                <a:solidFill>
                  <a:schemeClr val="accent2"/>
                </a:solidFill>
              </a:rPr>
              <a:t>X</a:t>
            </a:r>
          </a:p>
        </p:txBody>
      </p:sp>
    </p:spTree>
    <p:extLst>
      <p:ext uri="{BB962C8B-B14F-4D97-AF65-F5344CB8AC3E}">
        <p14:creationId xmlns:p14="http://schemas.microsoft.com/office/powerpoint/2010/main" val="3817402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architecture</a:t>
            </a:r>
          </a:p>
        </p:txBody>
      </p:sp>
      <p:sp>
        <p:nvSpPr>
          <p:cNvPr id="3" name="Text Placeholder 2"/>
          <p:cNvSpPr>
            <a:spLocks noGrp="1"/>
          </p:cNvSpPr>
          <p:nvPr>
            <p:ph type="body" idx="1"/>
          </p:nvPr>
        </p:nvSpPr>
        <p:spPr/>
        <p:txBody>
          <a:bodyPr/>
          <a:lstStyle/>
          <a:p>
            <a:r>
              <a:rPr lang="en-US" dirty="0"/>
              <a:t>To understand why row oriented DBMS’s are not really suitable for data analytics, a bit of knowledge of the architecture of a computer is needed.</a:t>
            </a:r>
          </a:p>
          <a:p>
            <a:endParaRPr lang="en-US" dirty="0"/>
          </a:p>
          <a:p>
            <a:r>
              <a:rPr lang="en-US" dirty="0"/>
              <a:t>This is the basic model of a computer:</a:t>
            </a:r>
          </a:p>
          <a:p>
            <a:endParaRPr lang="en-US" dirty="0"/>
          </a:p>
          <a:p>
            <a:endParaRPr lang="en-US" dirty="0"/>
          </a:p>
          <a:p>
            <a:endParaRPr lang="en-US" dirty="0"/>
          </a:p>
          <a:p>
            <a:endParaRPr lang="en-US" dirty="0"/>
          </a:p>
          <a:p>
            <a:endParaRPr lang="en-US" dirty="0"/>
          </a:p>
          <a:p>
            <a:r>
              <a:rPr lang="en-US" dirty="0"/>
              <a:t>Speed of processing is usually assumed to be a function of complexity of the problem and the input size.</a:t>
            </a:r>
          </a:p>
          <a:p>
            <a:endParaRPr lang="en-US" dirty="0"/>
          </a:p>
          <a:p>
            <a:endParaRPr lang="en-US" dirty="0"/>
          </a:p>
        </p:txBody>
      </p:sp>
      <p:sp>
        <p:nvSpPr>
          <p:cNvPr id="4" name="Rectangle 3"/>
          <p:cNvSpPr/>
          <p:nvPr/>
        </p:nvSpPr>
        <p:spPr>
          <a:xfrm>
            <a:off x="3563888" y="3068960"/>
            <a:ext cx="172819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a:t>
            </a:r>
          </a:p>
        </p:txBody>
      </p:sp>
      <p:sp>
        <p:nvSpPr>
          <p:cNvPr id="5" name="Rectangle 4"/>
          <p:cNvSpPr/>
          <p:nvPr/>
        </p:nvSpPr>
        <p:spPr>
          <a:xfrm>
            <a:off x="1259632" y="3062960"/>
            <a:ext cx="1008112"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6" name="Rectangle 5"/>
          <p:cNvSpPr/>
          <p:nvPr/>
        </p:nvSpPr>
        <p:spPr>
          <a:xfrm>
            <a:off x="6444208" y="3062960"/>
            <a:ext cx="1008112"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cxnSp>
        <p:nvCxnSpPr>
          <p:cNvPr id="8" name="Straight Arrow Connector 7"/>
          <p:cNvCxnSpPr>
            <a:stCxn id="5" idx="3"/>
            <a:endCxn id="4" idx="1"/>
          </p:cNvCxnSpPr>
          <p:nvPr/>
        </p:nvCxnSpPr>
        <p:spPr>
          <a:xfrm>
            <a:off x="2267744" y="3520160"/>
            <a:ext cx="1296144" cy="6000"/>
          </a:xfrm>
          <a:prstGeom prst="straightConnector1">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3"/>
            <a:endCxn id="6" idx="1"/>
          </p:cNvCxnSpPr>
          <p:nvPr/>
        </p:nvCxnSpPr>
        <p:spPr>
          <a:xfrm flipV="1">
            <a:off x="5292080" y="3520160"/>
            <a:ext cx="1152128" cy="6000"/>
          </a:xfrm>
          <a:prstGeom prst="straightConnector1">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509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architecture</a:t>
            </a:r>
          </a:p>
        </p:txBody>
      </p:sp>
      <p:sp>
        <p:nvSpPr>
          <p:cNvPr id="3" name="Text Placeholder 2"/>
          <p:cNvSpPr>
            <a:spLocks noGrp="1"/>
          </p:cNvSpPr>
          <p:nvPr>
            <p:ph type="body" idx="1"/>
          </p:nvPr>
        </p:nvSpPr>
        <p:spPr/>
        <p:txBody>
          <a:bodyPr/>
          <a:lstStyle/>
          <a:p>
            <a:r>
              <a:rPr lang="en-US" dirty="0"/>
              <a:t>There are three characteristics of modern computers which make relational databases less suitable for Big Data:</a:t>
            </a:r>
          </a:p>
          <a:p>
            <a:endParaRPr lang="en-US" dirty="0"/>
          </a:p>
          <a:p>
            <a:pPr lvl="1"/>
            <a:r>
              <a:rPr lang="en-US" dirty="0"/>
              <a:t>1. A computer processor has multiple cores to spread the workload</a:t>
            </a:r>
          </a:p>
          <a:p>
            <a:pPr lvl="1"/>
            <a:endParaRPr lang="en-US" dirty="0"/>
          </a:p>
          <a:p>
            <a:pPr lvl="1"/>
            <a:r>
              <a:rPr lang="en-US" dirty="0"/>
              <a:t>2. A computer has different kinds of memory (slow and fast)</a:t>
            </a:r>
          </a:p>
          <a:p>
            <a:pPr lvl="1"/>
            <a:endParaRPr lang="en-US" dirty="0"/>
          </a:p>
          <a:p>
            <a:pPr lvl="1"/>
            <a:r>
              <a:rPr lang="en-US" dirty="0"/>
              <a:t>3. A processor core can do multiple calculations in one step</a:t>
            </a:r>
          </a:p>
          <a:p>
            <a:pPr lvl="1"/>
            <a:endParaRPr lang="en-US" dirty="0"/>
          </a:p>
          <a:p>
            <a:r>
              <a:rPr lang="en-US" dirty="0"/>
              <a:t>So called NoSQL databases make better use of these characteristics and can therefore handle Big Data much better.</a:t>
            </a:r>
          </a:p>
        </p:txBody>
      </p:sp>
    </p:spTree>
    <p:extLst>
      <p:ext uri="{BB962C8B-B14F-4D97-AF65-F5344CB8AC3E}">
        <p14:creationId xmlns:p14="http://schemas.microsoft.com/office/powerpoint/2010/main" val="2949500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5" name="Picture 4"/>
          <p:cNvPicPr>
            <a:picLocks noChangeAspect="1"/>
          </p:cNvPicPr>
          <p:nvPr/>
        </p:nvPicPr>
        <p:blipFill>
          <a:blip r:embed="rId2"/>
          <a:stretch>
            <a:fillRect/>
          </a:stretch>
        </p:blipFill>
        <p:spPr>
          <a:xfrm>
            <a:off x="264562" y="476672"/>
            <a:ext cx="8611700" cy="5877272"/>
          </a:xfrm>
          <a:prstGeom prst="rect">
            <a:avLst/>
          </a:prstGeom>
        </p:spPr>
      </p:pic>
      <p:cxnSp>
        <p:nvCxnSpPr>
          <p:cNvPr id="7" name="Straight Arrow Connector 6"/>
          <p:cNvCxnSpPr/>
          <p:nvPr/>
        </p:nvCxnSpPr>
        <p:spPr>
          <a:xfrm flipV="1">
            <a:off x="4067944" y="1429697"/>
            <a:ext cx="502468" cy="63115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644008" y="704890"/>
            <a:ext cx="2945037" cy="707886"/>
          </a:xfrm>
          <a:prstGeom prst="rect">
            <a:avLst/>
          </a:prstGeom>
          <a:noFill/>
        </p:spPr>
        <p:txBody>
          <a:bodyPr wrap="none" rtlCol="0">
            <a:spAutoFit/>
          </a:bodyPr>
          <a:lstStyle/>
          <a:p>
            <a:r>
              <a:rPr lang="en-US" sz="2000" b="1" dirty="0">
                <a:solidFill>
                  <a:schemeClr val="accent2"/>
                </a:solidFill>
              </a:rPr>
              <a:t>Perform multiple tasks</a:t>
            </a:r>
          </a:p>
          <a:p>
            <a:r>
              <a:rPr lang="en-US" sz="2000" b="1" dirty="0">
                <a:solidFill>
                  <a:schemeClr val="accent2"/>
                </a:solidFill>
              </a:rPr>
              <a:t>simultaneously</a:t>
            </a:r>
          </a:p>
        </p:txBody>
      </p:sp>
      <p:cxnSp>
        <p:nvCxnSpPr>
          <p:cNvPr id="11" name="Straight Arrow Connector 10"/>
          <p:cNvCxnSpPr/>
          <p:nvPr/>
        </p:nvCxnSpPr>
        <p:spPr>
          <a:xfrm flipV="1">
            <a:off x="6489159" y="5336966"/>
            <a:ext cx="389427" cy="54030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89159" y="4630900"/>
            <a:ext cx="2291012" cy="707886"/>
          </a:xfrm>
          <a:prstGeom prst="rect">
            <a:avLst/>
          </a:prstGeom>
          <a:noFill/>
        </p:spPr>
        <p:txBody>
          <a:bodyPr wrap="none" rtlCol="0">
            <a:spAutoFit/>
          </a:bodyPr>
          <a:lstStyle/>
          <a:p>
            <a:r>
              <a:rPr lang="en-US" sz="2000" b="1" dirty="0">
                <a:solidFill>
                  <a:schemeClr val="accent2"/>
                </a:solidFill>
              </a:rPr>
              <a:t>Different kinds of</a:t>
            </a:r>
          </a:p>
          <a:p>
            <a:r>
              <a:rPr lang="en-US" sz="2000" b="1" dirty="0">
                <a:solidFill>
                  <a:schemeClr val="accent2"/>
                </a:solidFill>
              </a:rPr>
              <a:t>memory</a:t>
            </a:r>
          </a:p>
        </p:txBody>
      </p:sp>
      <p:cxnSp>
        <p:nvCxnSpPr>
          <p:cNvPr id="15" name="Straight Arrow Connector 14"/>
          <p:cNvCxnSpPr/>
          <p:nvPr/>
        </p:nvCxnSpPr>
        <p:spPr>
          <a:xfrm flipH="1" flipV="1">
            <a:off x="3347864" y="4062640"/>
            <a:ext cx="524138" cy="72425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92133" y="3355192"/>
            <a:ext cx="1651414" cy="707886"/>
          </a:xfrm>
          <a:prstGeom prst="rect">
            <a:avLst/>
          </a:prstGeom>
          <a:noFill/>
        </p:spPr>
        <p:txBody>
          <a:bodyPr wrap="none" rtlCol="0">
            <a:spAutoFit/>
          </a:bodyPr>
          <a:lstStyle/>
          <a:p>
            <a:r>
              <a:rPr lang="en-US" sz="2000" b="1" dirty="0">
                <a:solidFill>
                  <a:schemeClr val="accent2"/>
                </a:solidFill>
              </a:rPr>
              <a:t>Instructions</a:t>
            </a:r>
          </a:p>
          <a:p>
            <a:r>
              <a:rPr lang="en-US" sz="2000" b="1" dirty="0">
                <a:solidFill>
                  <a:schemeClr val="accent2"/>
                </a:solidFill>
              </a:rPr>
              <a:t>per second</a:t>
            </a:r>
          </a:p>
        </p:txBody>
      </p:sp>
      <p:cxnSp>
        <p:nvCxnSpPr>
          <p:cNvPr id="18" name="Straight Arrow Connector 17"/>
          <p:cNvCxnSpPr/>
          <p:nvPr/>
        </p:nvCxnSpPr>
        <p:spPr>
          <a:xfrm>
            <a:off x="2051720" y="2334679"/>
            <a:ext cx="4440460" cy="265016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4725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architecture</a:t>
            </a:r>
          </a:p>
        </p:txBody>
      </p:sp>
      <p:sp>
        <p:nvSpPr>
          <p:cNvPr id="3" name="Text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r>
              <a:rPr lang="en-US" dirty="0"/>
              <a:t>On my computer I have 2 Intel E5-2690v3 processors, with 12 cores each. So 24 cores in total.</a:t>
            </a:r>
          </a:p>
          <a:p>
            <a:endParaRPr lang="en-US" dirty="0"/>
          </a:p>
          <a:p>
            <a:r>
              <a:rPr lang="en-US" dirty="0"/>
              <a:t>Each core can do 2 tasks in parallel. I can execute 48 tasks in parallel, all running at full speed, so each doing 2.890.000.000 instructions per second.</a:t>
            </a:r>
          </a:p>
          <a:p>
            <a:endParaRPr lang="en-US" dirty="0"/>
          </a:p>
          <a:p>
            <a:r>
              <a:rPr lang="en-US" dirty="0"/>
              <a:t>If I can design my algorithm (for example, finding an item in a list) such that I can spread the work over all those processors (=multithreading), my program will run 48 times faster.</a:t>
            </a:r>
          </a:p>
        </p:txBody>
      </p:sp>
      <p:pic>
        <p:nvPicPr>
          <p:cNvPr id="4" name="Picture 3"/>
          <p:cNvPicPr>
            <a:picLocks noChangeAspect="1"/>
          </p:cNvPicPr>
          <p:nvPr/>
        </p:nvPicPr>
        <p:blipFill>
          <a:blip r:embed="rId2"/>
          <a:stretch>
            <a:fillRect/>
          </a:stretch>
        </p:blipFill>
        <p:spPr>
          <a:xfrm>
            <a:off x="5508104" y="980728"/>
            <a:ext cx="3319914" cy="1480502"/>
          </a:xfrm>
          <a:prstGeom prst="rect">
            <a:avLst/>
          </a:prstGeom>
        </p:spPr>
      </p:pic>
      <p:pic>
        <p:nvPicPr>
          <p:cNvPr id="5" name="Picture 4"/>
          <p:cNvPicPr>
            <a:picLocks noChangeAspect="1"/>
          </p:cNvPicPr>
          <p:nvPr/>
        </p:nvPicPr>
        <p:blipFill>
          <a:blip r:embed="rId3"/>
          <a:stretch>
            <a:fillRect/>
          </a:stretch>
        </p:blipFill>
        <p:spPr>
          <a:xfrm>
            <a:off x="2555776" y="1264866"/>
            <a:ext cx="2537649" cy="912226"/>
          </a:xfrm>
          <a:prstGeom prst="rect">
            <a:avLst/>
          </a:prstGeom>
        </p:spPr>
      </p:pic>
    </p:spTree>
    <p:extLst>
      <p:ext uri="{BB962C8B-B14F-4D97-AF65-F5344CB8AC3E}">
        <p14:creationId xmlns:p14="http://schemas.microsoft.com/office/powerpoint/2010/main" val="2541908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architecture</a:t>
            </a:r>
          </a:p>
        </p:txBody>
      </p:sp>
      <p:sp>
        <p:nvSpPr>
          <p:cNvPr id="3" name="Text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r>
              <a:rPr lang="en-US" dirty="0"/>
              <a:t>A task (for example, searching in a sorted list) is always done on memory.</a:t>
            </a:r>
          </a:p>
          <a:p>
            <a:endParaRPr lang="en-US" dirty="0"/>
          </a:p>
          <a:p>
            <a:r>
              <a:rPr lang="en-US" dirty="0"/>
              <a:t>Most processors have different kinds of memory:</a:t>
            </a:r>
          </a:p>
          <a:p>
            <a:pPr lvl="1"/>
            <a:endParaRPr lang="en-US" sz="1800" dirty="0"/>
          </a:p>
          <a:p>
            <a:pPr lvl="1"/>
            <a:r>
              <a:rPr lang="en-US" sz="1800" dirty="0"/>
              <a:t>SSD or </a:t>
            </a:r>
            <a:r>
              <a:rPr lang="en-US" sz="1800" dirty="0" err="1"/>
              <a:t>harddisk</a:t>
            </a:r>
            <a:r>
              <a:rPr lang="en-US" sz="1800" dirty="0"/>
              <a:t> for persistent storage</a:t>
            </a:r>
          </a:p>
          <a:p>
            <a:pPr lvl="1"/>
            <a:r>
              <a:rPr lang="en-US" sz="1800" dirty="0"/>
              <a:t>Regular RAM</a:t>
            </a:r>
          </a:p>
          <a:p>
            <a:pPr lvl="1"/>
            <a:r>
              <a:rPr lang="en-US" sz="1800" dirty="0"/>
              <a:t>L3 processor cache</a:t>
            </a:r>
          </a:p>
          <a:p>
            <a:pPr lvl="1"/>
            <a:r>
              <a:rPr lang="en-US" sz="1800" dirty="0"/>
              <a:t>L2 processor cache</a:t>
            </a:r>
          </a:p>
          <a:p>
            <a:pPr lvl="1"/>
            <a:r>
              <a:rPr lang="en-US" sz="1800" dirty="0"/>
              <a:t>L1 processor cache</a:t>
            </a:r>
          </a:p>
          <a:p>
            <a:pPr lvl="1"/>
            <a:r>
              <a:rPr lang="en-US" sz="1800" dirty="0"/>
              <a:t>Processor registers</a:t>
            </a:r>
            <a:endParaRPr lang="en-US" dirty="0"/>
          </a:p>
        </p:txBody>
      </p:sp>
      <p:pic>
        <p:nvPicPr>
          <p:cNvPr id="4" name="Picture 3"/>
          <p:cNvPicPr>
            <a:picLocks noChangeAspect="1"/>
          </p:cNvPicPr>
          <p:nvPr/>
        </p:nvPicPr>
        <p:blipFill>
          <a:blip r:embed="rId2"/>
          <a:stretch>
            <a:fillRect/>
          </a:stretch>
        </p:blipFill>
        <p:spPr>
          <a:xfrm>
            <a:off x="5148064" y="1124744"/>
            <a:ext cx="3658471" cy="1296983"/>
          </a:xfrm>
          <a:prstGeom prst="rect">
            <a:avLst/>
          </a:prstGeom>
        </p:spPr>
      </p:pic>
      <p:pic>
        <p:nvPicPr>
          <p:cNvPr id="5" name="Picture 4"/>
          <p:cNvPicPr>
            <a:picLocks noChangeAspect="1"/>
          </p:cNvPicPr>
          <p:nvPr/>
        </p:nvPicPr>
        <p:blipFill>
          <a:blip r:embed="rId3"/>
          <a:stretch>
            <a:fillRect/>
          </a:stretch>
        </p:blipFill>
        <p:spPr>
          <a:xfrm>
            <a:off x="2483768" y="1268760"/>
            <a:ext cx="2160240" cy="686286"/>
          </a:xfrm>
          <a:prstGeom prst="rect">
            <a:avLst/>
          </a:prstGeom>
        </p:spPr>
      </p:pic>
    </p:spTree>
    <p:extLst>
      <p:ext uri="{BB962C8B-B14F-4D97-AF65-F5344CB8AC3E}">
        <p14:creationId xmlns:p14="http://schemas.microsoft.com/office/powerpoint/2010/main" val="3166976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Computer architecture</a:t>
            </a:r>
          </a:p>
        </p:txBody>
      </p:sp>
      <p:pic>
        <p:nvPicPr>
          <p:cNvPr id="15366" name="Picture 6" descr="EUROPE pho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372" y="1432862"/>
            <a:ext cx="1450476" cy="9632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99592" y="620688"/>
            <a:ext cx="864096" cy="369332"/>
          </a:xfrm>
          <a:prstGeom prst="rect">
            <a:avLst/>
          </a:prstGeom>
          <a:noFill/>
        </p:spPr>
        <p:txBody>
          <a:bodyPr wrap="square" rtlCol="0">
            <a:spAutoFit/>
          </a:bodyPr>
          <a:lstStyle/>
          <a:p>
            <a:r>
              <a:rPr lang="en-US" dirty="0">
                <a:solidFill>
                  <a:schemeClr val="tx2"/>
                </a:solidFill>
              </a:rPr>
              <a:t>SSD</a:t>
            </a:r>
          </a:p>
        </p:txBody>
      </p:sp>
      <p:sp>
        <p:nvSpPr>
          <p:cNvPr id="8" name="TextBox 7"/>
          <p:cNvSpPr txBox="1"/>
          <p:nvPr/>
        </p:nvSpPr>
        <p:spPr>
          <a:xfrm>
            <a:off x="2423101" y="1682130"/>
            <a:ext cx="697627" cy="369332"/>
          </a:xfrm>
          <a:prstGeom prst="rect">
            <a:avLst/>
          </a:prstGeom>
          <a:noFill/>
        </p:spPr>
        <p:txBody>
          <a:bodyPr wrap="none" rtlCol="0">
            <a:spAutoFit/>
          </a:bodyPr>
          <a:lstStyle/>
          <a:p>
            <a:r>
              <a:rPr lang="en-US" dirty="0">
                <a:solidFill>
                  <a:schemeClr val="tx2"/>
                </a:solidFill>
              </a:rPr>
              <a:t>RAM</a:t>
            </a:r>
          </a:p>
        </p:txBody>
      </p:sp>
      <p:sp>
        <p:nvSpPr>
          <p:cNvPr id="9" name="TextBox 8"/>
          <p:cNvSpPr txBox="1"/>
          <p:nvPr/>
        </p:nvSpPr>
        <p:spPr>
          <a:xfrm>
            <a:off x="7742219" y="6487092"/>
            <a:ext cx="1043876" cy="369332"/>
          </a:xfrm>
          <a:prstGeom prst="rect">
            <a:avLst/>
          </a:prstGeom>
          <a:noFill/>
        </p:spPr>
        <p:txBody>
          <a:bodyPr wrap="none" rtlCol="0">
            <a:spAutoFit/>
          </a:bodyPr>
          <a:lstStyle/>
          <a:p>
            <a:r>
              <a:rPr lang="en-US" dirty="0">
                <a:solidFill>
                  <a:schemeClr val="tx2"/>
                </a:solidFill>
              </a:rPr>
              <a:t>Register</a:t>
            </a:r>
          </a:p>
        </p:txBody>
      </p:sp>
      <p:pic>
        <p:nvPicPr>
          <p:cNvPr id="15368" name="Picture 8" descr="FIA F1 Austria 2019 Nr. 77 Bottas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4644" y="5087176"/>
            <a:ext cx="1699027" cy="95649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176825" y="2515307"/>
            <a:ext cx="441146" cy="369332"/>
          </a:xfrm>
          <a:prstGeom prst="rect">
            <a:avLst/>
          </a:prstGeom>
          <a:noFill/>
        </p:spPr>
        <p:txBody>
          <a:bodyPr wrap="none" rtlCol="0">
            <a:spAutoFit/>
          </a:bodyPr>
          <a:lstStyle/>
          <a:p>
            <a:r>
              <a:rPr lang="en-US" dirty="0">
                <a:solidFill>
                  <a:schemeClr val="tx2"/>
                </a:solidFill>
              </a:rPr>
              <a:t>L3</a:t>
            </a:r>
          </a:p>
        </p:txBody>
      </p:sp>
      <p:sp>
        <p:nvSpPr>
          <p:cNvPr id="13" name="TextBox 12"/>
          <p:cNvSpPr txBox="1"/>
          <p:nvPr/>
        </p:nvSpPr>
        <p:spPr>
          <a:xfrm>
            <a:off x="6084168" y="3319171"/>
            <a:ext cx="441146" cy="369332"/>
          </a:xfrm>
          <a:prstGeom prst="rect">
            <a:avLst/>
          </a:prstGeom>
          <a:noFill/>
        </p:spPr>
        <p:txBody>
          <a:bodyPr wrap="none" rtlCol="0">
            <a:spAutoFit/>
          </a:bodyPr>
          <a:lstStyle/>
          <a:p>
            <a:r>
              <a:rPr lang="en-US" dirty="0">
                <a:solidFill>
                  <a:schemeClr val="tx2"/>
                </a:solidFill>
              </a:rPr>
              <a:t>L2</a:t>
            </a:r>
          </a:p>
        </p:txBody>
      </p:sp>
      <p:sp>
        <p:nvSpPr>
          <p:cNvPr id="14" name="TextBox 13"/>
          <p:cNvSpPr txBox="1"/>
          <p:nvPr/>
        </p:nvSpPr>
        <p:spPr>
          <a:xfrm>
            <a:off x="7672142" y="4274417"/>
            <a:ext cx="441146" cy="369332"/>
          </a:xfrm>
          <a:prstGeom prst="rect">
            <a:avLst/>
          </a:prstGeom>
          <a:noFill/>
        </p:spPr>
        <p:txBody>
          <a:bodyPr wrap="none" rtlCol="0">
            <a:spAutoFit/>
          </a:bodyPr>
          <a:lstStyle/>
          <a:p>
            <a:r>
              <a:rPr lang="en-US" dirty="0">
                <a:solidFill>
                  <a:schemeClr val="tx2"/>
                </a:solidFill>
              </a:rPr>
              <a:t>L1</a:t>
            </a:r>
          </a:p>
        </p:txBody>
      </p:sp>
      <p:pic>
        <p:nvPicPr>
          <p:cNvPr id="15370" name="Picture 10" descr="New Generation DA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3643" y="3379654"/>
            <a:ext cx="1700427" cy="956490"/>
          </a:xfrm>
          <a:prstGeom prst="rect">
            <a:avLst/>
          </a:prstGeom>
          <a:noFill/>
          <a:extLst>
            <a:ext uri="{909E8E84-426E-40DD-AFC4-6F175D3DCCD1}">
              <a14:hiddenFill xmlns:a14="http://schemas.microsoft.com/office/drawing/2010/main">
                <a:solidFill>
                  <a:srgbClr val="FFFFFF"/>
                </a:solidFill>
              </a14:hiddenFill>
            </a:ext>
          </a:extLst>
        </p:spPr>
      </p:pic>
      <p:pic>
        <p:nvPicPr>
          <p:cNvPr id="15372" name="Picture 12" descr="https://prod.pictures.autoscout24.net/listing-images/01e01b0d-8969-405b-8ede-28f0a086674c_06fc04b5-f92c-41f1-8486-338ef9289b8b.jpg/420x315.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9141" y="4172592"/>
            <a:ext cx="1449348" cy="966232"/>
          </a:xfrm>
          <a:prstGeom prst="rect">
            <a:avLst/>
          </a:prstGeom>
          <a:noFill/>
          <a:extLst>
            <a:ext uri="{909E8E84-426E-40DD-AFC4-6F175D3DCCD1}">
              <a14:hiddenFill xmlns:a14="http://schemas.microsoft.com/office/drawing/2010/main">
                <a:solidFill>
                  <a:srgbClr val="FFFFFF"/>
                </a:solidFill>
              </a14:hiddenFill>
            </a:ext>
          </a:extLst>
        </p:spPr>
      </p:pic>
      <p:pic>
        <p:nvPicPr>
          <p:cNvPr id="15374" name="Picture 14" descr="https://blog.modeltrainstuff.com/wp-content/uploads/2018/10/Man1-300x18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9027" y="2509196"/>
            <a:ext cx="1573325" cy="964972"/>
          </a:xfrm>
          <a:prstGeom prst="rect">
            <a:avLst/>
          </a:prstGeom>
          <a:noFill/>
          <a:extLst>
            <a:ext uri="{909E8E84-426E-40DD-AFC4-6F175D3DCCD1}">
              <a14:hiddenFill xmlns:a14="http://schemas.microsoft.com/office/drawing/2010/main">
                <a:solidFill>
                  <a:srgbClr val="FFFFFF"/>
                </a:solidFill>
              </a14:hiddenFill>
            </a:ext>
          </a:extLst>
        </p:spPr>
      </p:pic>
      <p:sp>
        <p:nvSpPr>
          <p:cNvPr id="15" name="Right Arrow 14"/>
          <p:cNvSpPr/>
          <p:nvPr/>
        </p:nvSpPr>
        <p:spPr>
          <a:xfrm>
            <a:off x="2079027" y="1740736"/>
            <a:ext cx="344074" cy="25212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3798531" y="2564181"/>
            <a:ext cx="344074" cy="25212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5686547" y="3394183"/>
            <a:ext cx="344074" cy="25212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7308304" y="4333023"/>
            <a:ext cx="344074" cy="25212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5400000">
            <a:off x="2587952" y="2091295"/>
            <a:ext cx="344074" cy="25212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4225361" y="2955044"/>
            <a:ext cx="344074" cy="25212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rot="5400000">
            <a:off x="6132703" y="3765254"/>
            <a:ext cx="344074" cy="25212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rot="5400000">
            <a:off x="7720677" y="4712531"/>
            <a:ext cx="344074" cy="25212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rot="5400000">
            <a:off x="8092119" y="6204340"/>
            <a:ext cx="344074" cy="25212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rot="5400000">
            <a:off x="1033542" y="1035997"/>
            <a:ext cx="344074" cy="25212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1286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architecture</a:t>
            </a:r>
          </a:p>
        </p:txBody>
      </p:sp>
      <p:sp>
        <p:nvSpPr>
          <p:cNvPr id="3" name="Text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r>
              <a:rPr lang="en-US" sz="1800" dirty="0"/>
              <a:t>The terms are not so important here. What is relevant, is that each level has different size, and different speed.</a:t>
            </a:r>
          </a:p>
          <a:p>
            <a:pPr lvl="1"/>
            <a:endParaRPr lang="en-US" sz="1800" dirty="0"/>
          </a:p>
          <a:p>
            <a:pPr lvl="1"/>
            <a:r>
              <a:rPr lang="en-US" sz="1800" dirty="0" err="1"/>
              <a:t>Harddisk</a:t>
            </a:r>
            <a:r>
              <a:rPr lang="en-US" sz="1800" dirty="0"/>
              <a:t>, 1 to 20 terabytes, 3 </a:t>
            </a:r>
            <a:r>
              <a:rPr lang="en-US" sz="1800" dirty="0" err="1"/>
              <a:t>ms</a:t>
            </a:r>
            <a:r>
              <a:rPr lang="en-US" sz="1800" dirty="0"/>
              <a:t> (</a:t>
            </a:r>
            <a:r>
              <a:rPr lang="en-US" sz="1800" dirty="0" err="1"/>
              <a:t>miliseconds</a:t>
            </a:r>
            <a:r>
              <a:rPr lang="en-US" sz="1800" dirty="0"/>
              <a:t>)</a:t>
            </a:r>
          </a:p>
          <a:p>
            <a:pPr lvl="1"/>
            <a:r>
              <a:rPr lang="en-US" sz="1800" dirty="0"/>
              <a:t>SSD: 0.5 to 4 terabytes, 20 us (microseconds)</a:t>
            </a:r>
          </a:p>
          <a:p>
            <a:pPr lvl="1"/>
            <a:r>
              <a:rPr lang="en-US" sz="1800" dirty="0"/>
              <a:t>Regular RAM: 16 to 256 Gigabyte, 100 ns (nanoseconds)</a:t>
            </a:r>
          </a:p>
          <a:p>
            <a:pPr lvl="1"/>
            <a:r>
              <a:rPr lang="en-US" sz="1800" dirty="0"/>
              <a:t>L3 processor cache: megabytes: 30ns</a:t>
            </a:r>
          </a:p>
          <a:p>
            <a:pPr lvl="1"/>
            <a:r>
              <a:rPr lang="en-US" sz="1800" dirty="0"/>
              <a:t>L2 processor cache: megabytes: 7ns</a:t>
            </a:r>
          </a:p>
          <a:p>
            <a:pPr lvl="1"/>
            <a:r>
              <a:rPr lang="en-US" sz="1800" dirty="0"/>
              <a:t>L1 processor cache: megabyte, 0.5 ns</a:t>
            </a:r>
          </a:p>
          <a:p>
            <a:pPr lvl="1"/>
            <a:r>
              <a:rPr lang="en-US" sz="1800" dirty="0"/>
              <a:t>Processor registers: 256 bytes, 0.3 ns</a:t>
            </a:r>
            <a:endParaRPr lang="en-US" dirty="0"/>
          </a:p>
        </p:txBody>
      </p:sp>
      <p:pic>
        <p:nvPicPr>
          <p:cNvPr id="4" name="Picture 3"/>
          <p:cNvPicPr>
            <a:picLocks noChangeAspect="1"/>
          </p:cNvPicPr>
          <p:nvPr/>
        </p:nvPicPr>
        <p:blipFill>
          <a:blip r:embed="rId2"/>
          <a:stretch>
            <a:fillRect/>
          </a:stretch>
        </p:blipFill>
        <p:spPr>
          <a:xfrm>
            <a:off x="5148064" y="1124744"/>
            <a:ext cx="3658471" cy="1296983"/>
          </a:xfrm>
          <a:prstGeom prst="rect">
            <a:avLst/>
          </a:prstGeom>
        </p:spPr>
      </p:pic>
      <p:pic>
        <p:nvPicPr>
          <p:cNvPr id="5" name="Picture 4"/>
          <p:cNvPicPr>
            <a:picLocks noChangeAspect="1"/>
          </p:cNvPicPr>
          <p:nvPr/>
        </p:nvPicPr>
        <p:blipFill>
          <a:blip r:embed="rId3"/>
          <a:stretch>
            <a:fillRect/>
          </a:stretch>
        </p:blipFill>
        <p:spPr>
          <a:xfrm>
            <a:off x="2483768" y="1268760"/>
            <a:ext cx="2160240" cy="686286"/>
          </a:xfrm>
          <a:prstGeom prst="rect">
            <a:avLst/>
          </a:prstGeom>
        </p:spPr>
      </p:pic>
      <p:sp>
        <p:nvSpPr>
          <p:cNvPr id="6" name="TextBox 5"/>
          <p:cNvSpPr txBox="1"/>
          <p:nvPr/>
        </p:nvSpPr>
        <p:spPr>
          <a:xfrm>
            <a:off x="1115616" y="6073551"/>
            <a:ext cx="5065810" cy="307777"/>
          </a:xfrm>
          <a:prstGeom prst="rect">
            <a:avLst/>
          </a:prstGeom>
          <a:noFill/>
        </p:spPr>
        <p:txBody>
          <a:bodyPr wrap="none" rtlCol="0">
            <a:spAutoFit/>
          </a:bodyPr>
          <a:lstStyle/>
          <a:p>
            <a:r>
              <a:rPr lang="en-US" sz="1400" dirty="0">
                <a:solidFill>
                  <a:schemeClr val="tx2"/>
                </a:solidFill>
              </a:rPr>
              <a:t>(Approximate numbers, depends on computer and processor)</a:t>
            </a:r>
          </a:p>
        </p:txBody>
      </p:sp>
    </p:spTree>
    <p:extLst>
      <p:ext uri="{BB962C8B-B14F-4D97-AF65-F5344CB8AC3E}">
        <p14:creationId xmlns:p14="http://schemas.microsoft.com/office/powerpoint/2010/main" val="2837197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architecture</a:t>
            </a:r>
          </a:p>
        </p:txBody>
      </p:sp>
      <p:sp>
        <p:nvSpPr>
          <p:cNvPr id="3" name="Text Placeholder 2"/>
          <p:cNvSpPr>
            <a:spLocks noGrp="1"/>
          </p:cNvSpPr>
          <p:nvPr>
            <p:ph type="body" idx="1"/>
          </p:nvPr>
        </p:nvSpPr>
        <p:spPr>
          <a:xfrm>
            <a:off x="1" y="908720"/>
            <a:ext cx="6084168" cy="5639718"/>
          </a:xfrm>
        </p:spPr>
        <p:txBody>
          <a:bodyPr/>
          <a:lstStyle/>
          <a:p>
            <a:endParaRPr lang="en-US" sz="1800" dirty="0"/>
          </a:p>
          <a:p>
            <a:r>
              <a:rPr lang="en-US" sz="1800" dirty="0"/>
              <a:t>Remember searching in a sorted list?</a:t>
            </a:r>
          </a:p>
          <a:p>
            <a:endParaRPr lang="en-US" sz="1800" dirty="0"/>
          </a:p>
          <a:p>
            <a:r>
              <a:rPr lang="en-US" sz="1800" dirty="0"/>
              <a:t>Consider we have a long list (for example, 1 billion items)</a:t>
            </a:r>
          </a:p>
          <a:p>
            <a:endParaRPr lang="en-US" sz="1800" dirty="0"/>
          </a:p>
          <a:p>
            <a:r>
              <a:rPr lang="en-US" sz="1800" dirty="0"/>
              <a:t>This list does not fit in the processor cache.</a:t>
            </a:r>
          </a:p>
          <a:p>
            <a:endParaRPr lang="en-US" sz="1800" dirty="0"/>
          </a:p>
          <a:p>
            <a:r>
              <a:rPr lang="en-US" sz="1800" dirty="0"/>
              <a:t>So </a:t>
            </a:r>
            <a:r>
              <a:rPr lang="en-US" sz="1800" u="sng" dirty="0"/>
              <a:t>each</a:t>
            </a:r>
            <a:r>
              <a:rPr lang="en-US" sz="1800" dirty="0"/>
              <a:t> step, the computer first copies a block of memory from SSD to RAM, from RAM to the cache and from there to the register.</a:t>
            </a:r>
          </a:p>
          <a:p>
            <a:endParaRPr lang="en-US" sz="1800" dirty="0"/>
          </a:p>
          <a:p>
            <a:r>
              <a:rPr lang="en-US" sz="1800" dirty="0"/>
              <a:t>It could be much faster to fill the cache with a part of the list, and then do a linear search.</a:t>
            </a:r>
          </a:p>
          <a:p>
            <a:endParaRPr lang="en-US" sz="1800" dirty="0"/>
          </a:p>
          <a:p>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688945711"/>
              </p:ext>
            </p:extLst>
          </p:nvPr>
        </p:nvGraphicFramePr>
        <p:xfrm>
          <a:off x="6012160" y="1988840"/>
          <a:ext cx="1757660" cy="4011930"/>
        </p:xfrm>
        <a:graphic>
          <a:graphicData uri="http://schemas.openxmlformats.org/drawingml/2006/table">
            <a:tbl>
              <a:tblPr>
                <a:tableStyleId>{5C22544A-7EE6-4342-B048-85BDC9FD1C3A}</a:tableStyleId>
              </a:tblPr>
              <a:tblGrid>
                <a:gridCol w="1757660">
                  <a:extLst>
                    <a:ext uri="{9D8B030D-6E8A-4147-A177-3AD203B41FA5}">
                      <a16:colId xmlns:a16="http://schemas.microsoft.com/office/drawing/2014/main" val="338270583"/>
                    </a:ext>
                  </a:extLst>
                </a:gridCol>
              </a:tblGrid>
              <a:tr h="182880">
                <a:tc>
                  <a:txBody>
                    <a:bodyPr/>
                    <a:lstStyle/>
                    <a:p>
                      <a:pPr algn="r" fontAlgn="b"/>
                      <a:r>
                        <a:rPr lang="en-US" sz="2000" u="none" strike="noStrike" dirty="0">
                          <a:effectLst/>
                        </a:rPr>
                        <a:t>11239137</a:t>
                      </a:r>
                      <a:endParaRPr lang="en-US" sz="20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4091115592"/>
                  </a:ext>
                </a:extLst>
              </a:tr>
              <a:tr h="182880">
                <a:tc>
                  <a:txBody>
                    <a:bodyPr/>
                    <a:lstStyle/>
                    <a:p>
                      <a:pPr algn="r" fontAlgn="b"/>
                      <a:r>
                        <a:rPr lang="en-US" sz="2000" u="none" strike="noStrike">
                          <a:effectLst/>
                        </a:rPr>
                        <a:t>11368244</a:t>
                      </a:r>
                      <a:endParaRPr lang="en-US" sz="20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778555867"/>
                  </a:ext>
                </a:extLst>
              </a:tr>
              <a:tr h="182880">
                <a:tc>
                  <a:txBody>
                    <a:bodyPr/>
                    <a:lstStyle/>
                    <a:p>
                      <a:pPr algn="r" fontAlgn="b"/>
                      <a:r>
                        <a:rPr lang="en-US" sz="2000" u="none" strike="noStrike">
                          <a:effectLst/>
                        </a:rPr>
                        <a:t>11847784</a:t>
                      </a:r>
                      <a:endParaRPr lang="en-US" sz="20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959932383"/>
                  </a:ext>
                </a:extLst>
              </a:tr>
              <a:tr h="182880">
                <a:tc>
                  <a:txBody>
                    <a:bodyPr/>
                    <a:lstStyle/>
                    <a:p>
                      <a:pPr algn="r" fontAlgn="b"/>
                      <a:r>
                        <a:rPr lang="en-US" sz="2000" u="none" strike="noStrike" dirty="0">
                          <a:effectLst/>
                        </a:rPr>
                        <a:t>12740055</a:t>
                      </a:r>
                      <a:endParaRPr lang="en-US" sz="20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727057478"/>
                  </a:ext>
                </a:extLst>
              </a:tr>
              <a:tr h="182880">
                <a:tc>
                  <a:txBody>
                    <a:bodyPr/>
                    <a:lstStyle/>
                    <a:p>
                      <a:pPr algn="r" fontAlgn="b"/>
                      <a:r>
                        <a:rPr lang="en-US" sz="2000" u="none" strike="noStrike">
                          <a:effectLst/>
                        </a:rPr>
                        <a:t>13218725</a:t>
                      </a:r>
                      <a:endParaRPr lang="en-US" sz="20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55703409"/>
                  </a:ext>
                </a:extLst>
              </a:tr>
              <a:tr h="182880">
                <a:tc>
                  <a:txBody>
                    <a:bodyPr/>
                    <a:lstStyle/>
                    <a:p>
                      <a:pPr algn="r" fontAlgn="b"/>
                      <a:r>
                        <a:rPr lang="en-US" sz="2000" u="none" strike="noStrike" dirty="0">
                          <a:effectLst/>
                        </a:rPr>
                        <a:t>13683258</a:t>
                      </a:r>
                      <a:endParaRPr lang="en-US" sz="20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693066356"/>
                  </a:ext>
                </a:extLst>
              </a:tr>
              <a:tr h="182880">
                <a:tc>
                  <a:txBody>
                    <a:bodyPr/>
                    <a:lstStyle/>
                    <a:p>
                      <a:pPr algn="r" fontAlgn="b"/>
                      <a:r>
                        <a:rPr lang="en-US" sz="2000" u="none" strike="noStrike" dirty="0">
                          <a:effectLst/>
                        </a:rPr>
                        <a:t>13730387</a:t>
                      </a:r>
                      <a:endParaRPr lang="en-US" sz="20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476126407"/>
                  </a:ext>
                </a:extLst>
              </a:tr>
              <a:tr h="182880">
                <a:tc>
                  <a:txBody>
                    <a:bodyPr/>
                    <a:lstStyle/>
                    <a:p>
                      <a:pPr algn="r" fontAlgn="b"/>
                      <a:r>
                        <a:rPr lang="en-US" sz="2000" u="none" strike="noStrike">
                          <a:effectLst/>
                        </a:rPr>
                        <a:t>14112243</a:t>
                      </a:r>
                      <a:endParaRPr lang="en-US" sz="20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058591927"/>
                  </a:ext>
                </a:extLst>
              </a:tr>
              <a:tr h="182880">
                <a:tc>
                  <a:txBody>
                    <a:bodyPr/>
                    <a:lstStyle/>
                    <a:p>
                      <a:pPr algn="r" fontAlgn="b"/>
                      <a:r>
                        <a:rPr lang="en-US" sz="2000" u="none" strike="noStrike">
                          <a:effectLst/>
                        </a:rPr>
                        <a:t>14427228</a:t>
                      </a:r>
                      <a:endParaRPr lang="en-US" sz="20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096071283"/>
                  </a:ext>
                </a:extLst>
              </a:tr>
              <a:tr h="182880">
                <a:tc>
                  <a:txBody>
                    <a:bodyPr/>
                    <a:lstStyle/>
                    <a:p>
                      <a:pPr algn="r" fontAlgn="b"/>
                      <a:r>
                        <a:rPr lang="en-US" sz="2000" u="none" strike="noStrike" dirty="0">
                          <a:effectLst/>
                        </a:rPr>
                        <a:t>16700210</a:t>
                      </a:r>
                      <a:endParaRPr lang="en-US" sz="20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154155813"/>
                  </a:ext>
                </a:extLst>
              </a:tr>
              <a:tr h="182880">
                <a:tc>
                  <a:txBody>
                    <a:bodyPr/>
                    <a:lstStyle/>
                    <a:p>
                      <a:pPr algn="r" fontAlgn="b"/>
                      <a:r>
                        <a:rPr lang="en-US" sz="2000" u="none" strike="noStrike">
                          <a:effectLst/>
                        </a:rPr>
                        <a:t>16877418</a:t>
                      </a:r>
                      <a:endParaRPr lang="en-US" sz="20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052485647"/>
                  </a:ext>
                </a:extLst>
              </a:tr>
              <a:tr h="182880">
                <a:tc>
                  <a:txBody>
                    <a:bodyPr/>
                    <a:lstStyle/>
                    <a:p>
                      <a:pPr algn="r" fontAlgn="b"/>
                      <a:r>
                        <a:rPr lang="en-US" sz="2000" u="none" strike="noStrike">
                          <a:effectLst/>
                        </a:rPr>
                        <a:t>17341746</a:t>
                      </a:r>
                      <a:endParaRPr lang="en-US" sz="20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477193547"/>
                  </a:ext>
                </a:extLst>
              </a:tr>
              <a:tr h="182880">
                <a:tc>
                  <a:txBody>
                    <a:bodyPr/>
                    <a:lstStyle/>
                    <a:p>
                      <a:pPr algn="r" fontAlgn="b"/>
                      <a:r>
                        <a:rPr lang="en-US" sz="2000" u="none" strike="noStrike" dirty="0">
                          <a:effectLst/>
                        </a:rPr>
                        <a:t>17782852</a:t>
                      </a:r>
                      <a:endParaRPr lang="en-US" sz="20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73102695"/>
                  </a:ext>
                </a:extLst>
              </a:tr>
            </a:tbl>
          </a:graphicData>
        </a:graphic>
      </p:graphicFrame>
      <p:sp>
        <p:nvSpPr>
          <p:cNvPr id="7" name="Freeform 6"/>
          <p:cNvSpPr/>
          <p:nvPr/>
        </p:nvSpPr>
        <p:spPr>
          <a:xfrm>
            <a:off x="7884979" y="2636912"/>
            <a:ext cx="363259" cy="2736304"/>
          </a:xfrm>
          <a:custGeom>
            <a:avLst/>
            <a:gdLst>
              <a:gd name="connsiteX0" fmla="*/ 28 w 363259"/>
              <a:gd name="connsiteY0" fmla="*/ 1225484 h 1225484"/>
              <a:gd name="connsiteX1" fmla="*/ 47162 w 363259"/>
              <a:gd name="connsiteY1" fmla="*/ 1216058 h 1225484"/>
              <a:gd name="connsiteX2" fmla="*/ 70729 w 363259"/>
              <a:gd name="connsiteY2" fmla="*/ 1206631 h 1225484"/>
              <a:gd name="connsiteX3" fmla="*/ 84869 w 363259"/>
              <a:gd name="connsiteY3" fmla="*/ 1201917 h 1225484"/>
              <a:gd name="connsiteX4" fmla="*/ 108436 w 363259"/>
              <a:gd name="connsiteY4" fmla="*/ 1192491 h 1225484"/>
              <a:gd name="connsiteX5" fmla="*/ 146144 w 363259"/>
              <a:gd name="connsiteY5" fmla="*/ 1173637 h 1225484"/>
              <a:gd name="connsiteX6" fmla="*/ 174424 w 363259"/>
              <a:gd name="connsiteY6" fmla="*/ 1150070 h 1225484"/>
              <a:gd name="connsiteX7" fmla="*/ 193278 w 363259"/>
              <a:gd name="connsiteY7" fmla="*/ 1140643 h 1225484"/>
              <a:gd name="connsiteX8" fmla="*/ 207418 w 363259"/>
              <a:gd name="connsiteY8" fmla="*/ 1131216 h 1225484"/>
              <a:gd name="connsiteX9" fmla="*/ 240412 w 363259"/>
              <a:gd name="connsiteY9" fmla="*/ 1117076 h 1225484"/>
              <a:gd name="connsiteX10" fmla="*/ 268692 w 363259"/>
              <a:gd name="connsiteY10" fmla="*/ 1098222 h 1225484"/>
              <a:gd name="connsiteX11" fmla="*/ 282832 w 363259"/>
              <a:gd name="connsiteY11" fmla="*/ 1093509 h 1225484"/>
              <a:gd name="connsiteX12" fmla="*/ 287546 w 363259"/>
              <a:gd name="connsiteY12" fmla="*/ 1079369 h 1225484"/>
              <a:gd name="connsiteX13" fmla="*/ 301686 w 363259"/>
              <a:gd name="connsiteY13" fmla="*/ 1069942 h 1225484"/>
              <a:gd name="connsiteX14" fmla="*/ 315826 w 363259"/>
              <a:gd name="connsiteY14" fmla="*/ 1041662 h 1225484"/>
              <a:gd name="connsiteX15" fmla="*/ 329966 w 363259"/>
              <a:gd name="connsiteY15" fmla="*/ 1018095 h 1225484"/>
              <a:gd name="connsiteX16" fmla="*/ 344107 w 363259"/>
              <a:gd name="connsiteY16" fmla="*/ 985101 h 1225484"/>
              <a:gd name="connsiteX17" fmla="*/ 362960 w 363259"/>
              <a:gd name="connsiteY17" fmla="*/ 758858 h 1225484"/>
              <a:gd name="connsiteX18" fmla="*/ 358247 w 363259"/>
              <a:gd name="connsiteY18" fmla="*/ 461913 h 1225484"/>
              <a:gd name="connsiteX19" fmla="*/ 348820 w 363259"/>
              <a:gd name="connsiteY19" fmla="*/ 400639 h 1225484"/>
              <a:gd name="connsiteX20" fmla="*/ 325253 w 363259"/>
              <a:gd name="connsiteY20" fmla="*/ 273377 h 1225484"/>
              <a:gd name="connsiteX21" fmla="*/ 315826 w 363259"/>
              <a:gd name="connsiteY21" fmla="*/ 245097 h 1225484"/>
              <a:gd name="connsiteX22" fmla="*/ 292259 w 363259"/>
              <a:gd name="connsiteY22" fmla="*/ 202676 h 1225484"/>
              <a:gd name="connsiteX23" fmla="*/ 287546 w 363259"/>
              <a:gd name="connsiteY23" fmla="*/ 183822 h 1225484"/>
              <a:gd name="connsiteX24" fmla="*/ 268692 w 363259"/>
              <a:gd name="connsiteY24" fmla="*/ 160255 h 1225484"/>
              <a:gd name="connsiteX25" fmla="*/ 259265 w 363259"/>
              <a:gd name="connsiteY25" fmla="*/ 141402 h 1225484"/>
              <a:gd name="connsiteX26" fmla="*/ 254552 w 363259"/>
              <a:gd name="connsiteY26" fmla="*/ 113121 h 1225484"/>
              <a:gd name="connsiteX27" fmla="*/ 240412 w 363259"/>
              <a:gd name="connsiteY27" fmla="*/ 98981 h 1225484"/>
              <a:gd name="connsiteX28" fmla="*/ 230985 w 363259"/>
              <a:gd name="connsiteY28" fmla="*/ 84841 h 1225484"/>
              <a:gd name="connsiteX29" fmla="*/ 216845 w 363259"/>
              <a:gd name="connsiteY29" fmla="*/ 75414 h 1225484"/>
              <a:gd name="connsiteX30" fmla="*/ 197991 w 363259"/>
              <a:gd name="connsiteY30" fmla="*/ 61274 h 1225484"/>
              <a:gd name="connsiteX31" fmla="*/ 174424 w 363259"/>
              <a:gd name="connsiteY31" fmla="*/ 56561 h 1225484"/>
              <a:gd name="connsiteX32" fmla="*/ 155570 w 363259"/>
              <a:gd name="connsiteY32" fmla="*/ 42420 h 1225484"/>
              <a:gd name="connsiteX33" fmla="*/ 141430 w 363259"/>
              <a:gd name="connsiteY33" fmla="*/ 37707 h 1225484"/>
              <a:gd name="connsiteX34" fmla="*/ 80156 w 363259"/>
              <a:gd name="connsiteY34" fmla="*/ 23567 h 1225484"/>
              <a:gd name="connsiteX35" fmla="*/ 56589 w 363259"/>
              <a:gd name="connsiteY35" fmla="*/ 14140 h 1225484"/>
              <a:gd name="connsiteX36" fmla="*/ 28 w 363259"/>
              <a:gd name="connsiteY36" fmla="*/ 0 h 12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63259" h="1225484">
                <a:moveTo>
                  <a:pt x="28" y="1225484"/>
                </a:moveTo>
                <a:cubicBezTo>
                  <a:pt x="15739" y="1222342"/>
                  <a:pt x="31681" y="1220186"/>
                  <a:pt x="47162" y="1216058"/>
                </a:cubicBezTo>
                <a:cubicBezTo>
                  <a:pt x="55337" y="1213878"/>
                  <a:pt x="62807" y="1209602"/>
                  <a:pt x="70729" y="1206631"/>
                </a:cubicBezTo>
                <a:cubicBezTo>
                  <a:pt x="75381" y="1204886"/>
                  <a:pt x="80217" y="1203661"/>
                  <a:pt x="84869" y="1201917"/>
                </a:cubicBezTo>
                <a:cubicBezTo>
                  <a:pt x="92791" y="1198946"/>
                  <a:pt x="100580" y="1195633"/>
                  <a:pt x="108436" y="1192491"/>
                </a:cubicBezTo>
                <a:cubicBezTo>
                  <a:pt x="135256" y="1165671"/>
                  <a:pt x="107611" y="1188087"/>
                  <a:pt x="146144" y="1173637"/>
                </a:cubicBezTo>
                <a:cubicBezTo>
                  <a:pt x="161892" y="1167732"/>
                  <a:pt x="160913" y="1159721"/>
                  <a:pt x="174424" y="1150070"/>
                </a:cubicBezTo>
                <a:cubicBezTo>
                  <a:pt x="180142" y="1145986"/>
                  <a:pt x="187177" y="1144129"/>
                  <a:pt x="193278" y="1140643"/>
                </a:cubicBezTo>
                <a:cubicBezTo>
                  <a:pt x="198196" y="1137832"/>
                  <a:pt x="202500" y="1134027"/>
                  <a:pt x="207418" y="1131216"/>
                </a:cubicBezTo>
                <a:cubicBezTo>
                  <a:pt x="223728" y="1121896"/>
                  <a:pt x="224546" y="1122364"/>
                  <a:pt x="240412" y="1117076"/>
                </a:cubicBezTo>
                <a:cubicBezTo>
                  <a:pt x="249839" y="1110791"/>
                  <a:pt x="258788" y="1103724"/>
                  <a:pt x="268692" y="1098222"/>
                </a:cubicBezTo>
                <a:cubicBezTo>
                  <a:pt x="273035" y="1095809"/>
                  <a:pt x="279319" y="1097022"/>
                  <a:pt x="282832" y="1093509"/>
                </a:cubicBezTo>
                <a:cubicBezTo>
                  <a:pt x="286345" y="1089996"/>
                  <a:pt x="284442" y="1083249"/>
                  <a:pt x="287546" y="1079369"/>
                </a:cubicBezTo>
                <a:cubicBezTo>
                  <a:pt x="291085" y="1074946"/>
                  <a:pt x="296973" y="1073084"/>
                  <a:pt x="301686" y="1069942"/>
                </a:cubicBezTo>
                <a:cubicBezTo>
                  <a:pt x="328700" y="1029422"/>
                  <a:pt x="296314" y="1080687"/>
                  <a:pt x="315826" y="1041662"/>
                </a:cubicBezTo>
                <a:cubicBezTo>
                  <a:pt x="319923" y="1033468"/>
                  <a:pt x="325517" y="1026103"/>
                  <a:pt x="329966" y="1018095"/>
                </a:cubicBezTo>
                <a:cubicBezTo>
                  <a:pt x="339673" y="1000622"/>
                  <a:pt x="338544" y="1001788"/>
                  <a:pt x="344107" y="985101"/>
                </a:cubicBezTo>
                <a:cubicBezTo>
                  <a:pt x="351218" y="917538"/>
                  <a:pt x="362264" y="822922"/>
                  <a:pt x="362960" y="758858"/>
                </a:cubicBezTo>
                <a:cubicBezTo>
                  <a:pt x="364036" y="659870"/>
                  <a:pt x="362152" y="560830"/>
                  <a:pt x="358247" y="461913"/>
                </a:cubicBezTo>
                <a:cubicBezTo>
                  <a:pt x="357432" y="441264"/>
                  <a:pt x="351742" y="421096"/>
                  <a:pt x="348820" y="400639"/>
                </a:cubicBezTo>
                <a:cubicBezTo>
                  <a:pt x="339158" y="333004"/>
                  <a:pt x="349524" y="374502"/>
                  <a:pt x="325253" y="273377"/>
                </a:cubicBezTo>
                <a:cubicBezTo>
                  <a:pt x="322934" y="263715"/>
                  <a:pt x="319648" y="254269"/>
                  <a:pt x="315826" y="245097"/>
                </a:cubicBezTo>
                <a:cubicBezTo>
                  <a:pt x="306561" y="222862"/>
                  <a:pt x="303550" y="219613"/>
                  <a:pt x="292259" y="202676"/>
                </a:cubicBezTo>
                <a:cubicBezTo>
                  <a:pt x="290688" y="196391"/>
                  <a:pt x="290692" y="189485"/>
                  <a:pt x="287546" y="183822"/>
                </a:cubicBezTo>
                <a:cubicBezTo>
                  <a:pt x="282660" y="175028"/>
                  <a:pt x="274273" y="168626"/>
                  <a:pt x="268692" y="160255"/>
                </a:cubicBezTo>
                <a:cubicBezTo>
                  <a:pt x="264794" y="154409"/>
                  <a:pt x="262407" y="147686"/>
                  <a:pt x="259265" y="141402"/>
                </a:cubicBezTo>
                <a:cubicBezTo>
                  <a:pt x="257694" y="131975"/>
                  <a:pt x="258433" y="121854"/>
                  <a:pt x="254552" y="113121"/>
                </a:cubicBezTo>
                <a:cubicBezTo>
                  <a:pt x="251845" y="107030"/>
                  <a:pt x="244679" y="104102"/>
                  <a:pt x="240412" y="98981"/>
                </a:cubicBezTo>
                <a:cubicBezTo>
                  <a:pt x="236785" y="94629"/>
                  <a:pt x="234991" y="88847"/>
                  <a:pt x="230985" y="84841"/>
                </a:cubicBezTo>
                <a:cubicBezTo>
                  <a:pt x="226979" y="80835"/>
                  <a:pt x="221455" y="78707"/>
                  <a:pt x="216845" y="75414"/>
                </a:cubicBezTo>
                <a:cubicBezTo>
                  <a:pt x="210453" y="70848"/>
                  <a:pt x="205170" y="64464"/>
                  <a:pt x="197991" y="61274"/>
                </a:cubicBezTo>
                <a:cubicBezTo>
                  <a:pt x="190670" y="58020"/>
                  <a:pt x="182280" y="58132"/>
                  <a:pt x="174424" y="56561"/>
                </a:cubicBezTo>
                <a:cubicBezTo>
                  <a:pt x="168139" y="51847"/>
                  <a:pt x="162391" y="46318"/>
                  <a:pt x="155570" y="42420"/>
                </a:cubicBezTo>
                <a:cubicBezTo>
                  <a:pt x="151256" y="39955"/>
                  <a:pt x="146223" y="39014"/>
                  <a:pt x="141430" y="37707"/>
                </a:cubicBezTo>
                <a:cubicBezTo>
                  <a:pt x="110155" y="29178"/>
                  <a:pt x="107644" y="29064"/>
                  <a:pt x="80156" y="23567"/>
                </a:cubicBezTo>
                <a:cubicBezTo>
                  <a:pt x="72300" y="20425"/>
                  <a:pt x="64921" y="15610"/>
                  <a:pt x="56589" y="14140"/>
                </a:cubicBezTo>
                <a:cubicBezTo>
                  <a:pt x="-3103" y="3606"/>
                  <a:pt x="28" y="29269"/>
                  <a:pt x="28" y="0"/>
                </a:cubicBezTo>
              </a:path>
            </a:pathLst>
          </a:custGeom>
          <a:noFill/>
          <a:ln>
            <a:solidFill>
              <a:schemeClr val="bg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7852295" y="2780928"/>
            <a:ext cx="395943" cy="1224136"/>
          </a:xfrm>
          <a:custGeom>
            <a:avLst/>
            <a:gdLst>
              <a:gd name="connsiteX0" fmla="*/ 0 w 395943"/>
              <a:gd name="connsiteY0" fmla="*/ 14140 h 650449"/>
              <a:gd name="connsiteX1" fmla="*/ 32994 w 395943"/>
              <a:gd name="connsiteY1" fmla="*/ 9426 h 650449"/>
              <a:gd name="connsiteX2" fmla="*/ 47134 w 395943"/>
              <a:gd name="connsiteY2" fmla="*/ 0 h 650449"/>
              <a:gd name="connsiteX3" fmla="*/ 273377 w 395943"/>
              <a:gd name="connsiteY3" fmla="*/ 4713 h 650449"/>
              <a:gd name="connsiteX4" fmla="*/ 301657 w 395943"/>
              <a:gd name="connsiteY4" fmla="*/ 9426 h 650449"/>
              <a:gd name="connsiteX5" fmla="*/ 315798 w 395943"/>
              <a:gd name="connsiteY5" fmla="*/ 18853 h 650449"/>
              <a:gd name="connsiteX6" fmla="*/ 329938 w 395943"/>
              <a:gd name="connsiteY6" fmla="*/ 23567 h 650449"/>
              <a:gd name="connsiteX7" fmla="*/ 358218 w 395943"/>
              <a:gd name="connsiteY7" fmla="*/ 47134 h 650449"/>
              <a:gd name="connsiteX8" fmla="*/ 367645 w 395943"/>
              <a:gd name="connsiteY8" fmla="*/ 61274 h 650449"/>
              <a:gd name="connsiteX9" fmla="*/ 372359 w 395943"/>
              <a:gd name="connsiteY9" fmla="*/ 84841 h 650449"/>
              <a:gd name="connsiteX10" fmla="*/ 391212 w 395943"/>
              <a:gd name="connsiteY10" fmla="*/ 122548 h 650449"/>
              <a:gd name="connsiteX11" fmla="*/ 395926 w 395943"/>
              <a:gd name="connsiteY11" fmla="*/ 150828 h 650449"/>
              <a:gd name="connsiteX12" fmla="*/ 381785 w 395943"/>
              <a:gd name="connsiteY12" fmla="*/ 296944 h 650449"/>
              <a:gd name="connsiteX13" fmla="*/ 372359 w 395943"/>
              <a:gd name="connsiteY13" fmla="*/ 320511 h 650449"/>
              <a:gd name="connsiteX14" fmla="*/ 358218 w 395943"/>
              <a:gd name="connsiteY14" fmla="*/ 362932 h 650449"/>
              <a:gd name="connsiteX15" fmla="*/ 320511 w 395943"/>
              <a:gd name="connsiteY15" fmla="*/ 424206 h 650449"/>
              <a:gd name="connsiteX16" fmla="*/ 315798 w 395943"/>
              <a:gd name="connsiteY16" fmla="*/ 438346 h 650449"/>
              <a:gd name="connsiteX17" fmla="*/ 292231 w 395943"/>
              <a:gd name="connsiteY17" fmla="*/ 485480 h 650449"/>
              <a:gd name="connsiteX18" fmla="*/ 287517 w 395943"/>
              <a:gd name="connsiteY18" fmla="*/ 499620 h 650449"/>
              <a:gd name="connsiteX19" fmla="*/ 240383 w 395943"/>
              <a:gd name="connsiteY19" fmla="*/ 542041 h 650449"/>
              <a:gd name="connsiteX20" fmla="*/ 235670 w 395943"/>
              <a:gd name="connsiteY20" fmla="*/ 560894 h 650449"/>
              <a:gd name="connsiteX21" fmla="*/ 207389 w 395943"/>
              <a:gd name="connsiteY21" fmla="*/ 579748 h 650449"/>
              <a:gd name="connsiteX22" fmla="*/ 179109 w 395943"/>
              <a:gd name="connsiteY22" fmla="*/ 598602 h 650449"/>
              <a:gd name="connsiteX23" fmla="*/ 150829 w 395943"/>
              <a:gd name="connsiteY23" fmla="*/ 622169 h 650449"/>
              <a:gd name="connsiteX24" fmla="*/ 113121 w 395943"/>
              <a:gd name="connsiteY24" fmla="*/ 641022 h 650449"/>
              <a:gd name="connsiteX25" fmla="*/ 56561 w 395943"/>
              <a:gd name="connsiteY25" fmla="*/ 650449 h 65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5943" h="650449">
                <a:moveTo>
                  <a:pt x="0" y="14140"/>
                </a:moveTo>
                <a:cubicBezTo>
                  <a:pt x="10998" y="12569"/>
                  <a:pt x="22353" y="12618"/>
                  <a:pt x="32994" y="9426"/>
                </a:cubicBezTo>
                <a:cubicBezTo>
                  <a:pt x="38420" y="7798"/>
                  <a:pt x="41470" y="111"/>
                  <a:pt x="47134" y="0"/>
                </a:cubicBezTo>
                <a:lnTo>
                  <a:pt x="273377" y="4713"/>
                </a:lnTo>
                <a:cubicBezTo>
                  <a:pt x="282804" y="6284"/>
                  <a:pt x="292591" y="6404"/>
                  <a:pt x="301657" y="9426"/>
                </a:cubicBezTo>
                <a:cubicBezTo>
                  <a:pt x="307031" y="11217"/>
                  <a:pt x="310731" y="16319"/>
                  <a:pt x="315798" y="18853"/>
                </a:cubicBezTo>
                <a:cubicBezTo>
                  <a:pt x="320242" y="21075"/>
                  <a:pt x="325494" y="21345"/>
                  <a:pt x="329938" y="23567"/>
                </a:cubicBezTo>
                <a:cubicBezTo>
                  <a:pt x="340534" y="28865"/>
                  <a:pt x="350770" y="38196"/>
                  <a:pt x="358218" y="47134"/>
                </a:cubicBezTo>
                <a:cubicBezTo>
                  <a:pt x="361844" y="51486"/>
                  <a:pt x="364503" y="56561"/>
                  <a:pt x="367645" y="61274"/>
                </a:cubicBezTo>
                <a:cubicBezTo>
                  <a:pt x="369216" y="69130"/>
                  <a:pt x="369483" y="77364"/>
                  <a:pt x="372359" y="84841"/>
                </a:cubicBezTo>
                <a:cubicBezTo>
                  <a:pt x="377404" y="97957"/>
                  <a:pt x="391212" y="122548"/>
                  <a:pt x="391212" y="122548"/>
                </a:cubicBezTo>
                <a:cubicBezTo>
                  <a:pt x="392783" y="131975"/>
                  <a:pt x="396215" y="141276"/>
                  <a:pt x="395926" y="150828"/>
                </a:cubicBezTo>
                <a:cubicBezTo>
                  <a:pt x="395748" y="156715"/>
                  <a:pt x="395335" y="256292"/>
                  <a:pt x="381785" y="296944"/>
                </a:cubicBezTo>
                <a:cubicBezTo>
                  <a:pt x="379110" y="304971"/>
                  <a:pt x="375034" y="312484"/>
                  <a:pt x="372359" y="320511"/>
                </a:cubicBezTo>
                <a:cubicBezTo>
                  <a:pt x="365618" y="340734"/>
                  <a:pt x="370018" y="342282"/>
                  <a:pt x="358218" y="362932"/>
                </a:cubicBezTo>
                <a:cubicBezTo>
                  <a:pt x="335785" y="402190"/>
                  <a:pt x="333509" y="393877"/>
                  <a:pt x="320511" y="424206"/>
                </a:cubicBezTo>
                <a:cubicBezTo>
                  <a:pt x="318554" y="428773"/>
                  <a:pt x="317880" y="433835"/>
                  <a:pt x="315798" y="438346"/>
                </a:cubicBezTo>
                <a:cubicBezTo>
                  <a:pt x="308437" y="454295"/>
                  <a:pt x="297787" y="468816"/>
                  <a:pt x="292231" y="485480"/>
                </a:cubicBezTo>
                <a:cubicBezTo>
                  <a:pt x="290660" y="490193"/>
                  <a:pt x="290567" y="495698"/>
                  <a:pt x="287517" y="499620"/>
                </a:cubicBezTo>
                <a:cubicBezTo>
                  <a:pt x="271724" y="519925"/>
                  <a:pt x="259271" y="527876"/>
                  <a:pt x="240383" y="542041"/>
                </a:cubicBezTo>
                <a:cubicBezTo>
                  <a:pt x="238812" y="548325"/>
                  <a:pt x="238884" y="555270"/>
                  <a:pt x="235670" y="560894"/>
                </a:cubicBezTo>
                <a:cubicBezTo>
                  <a:pt x="227362" y="575434"/>
                  <a:pt x="220888" y="575249"/>
                  <a:pt x="207389" y="579748"/>
                </a:cubicBezTo>
                <a:cubicBezTo>
                  <a:pt x="186091" y="611697"/>
                  <a:pt x="212926" y="578311"/>
                  <a:pt x="179109" y="598602"/>
                </a:cubicBezTo>
                <a:cubicBezTo>
                  <a:pt x="168587" y="604915"/>
                  <a:pt x="160753" y="614952"/>
                  <a:pt x="150829" y="622169"/>
                </a:cubicBezTo>
                <a:cubicBezTo>
                  <a:pt x="140934" y="629365"/>
                  <a:pt x="126228" y="638565"/>
                  <a:pt x="113121" y="641022"/>
                </a:cubicBezTo>
                <a:cubicBezTo>
                  <a:pt x="61568" y="650688"/>
                  <a:pt x="30325" y="650449"/>
                  <a:pt x="56561" y="650449"/>
                </a:cubicBezTo>
              </a:path>
            </a:pathLst>
          </a:custGeom>
          <a:noFill/>
          <a:ln>
            <a:solidFill>
              <a:schemeClr val="bg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7802504" y="3068960"/>
            <a:ext cx="225880" cy="792088"/>
          </a:xfrm>
          <a:custGeom>
            <a:avLst/>
            <a:gdLst>
              <a:gd name="connsiteX0" fmla="*/ 4714 w 183874"/>
              <a:gd name="connsiteY0" fmla="*/ 401103 h 401103"/>
              <a:gd name="connsiteX1" fmla="*/ 32994 w 183874"/>
              <a:gd name="connsiteY1" fmla="*/ 391677 h 401103"/>
              <a:gd name="connsiteX2" fmla="*/ 51848 w 183874"/>
              <a:gd name="connsiteY2" fmla="*/ 386963 h 401103"/>
              <a:gd name="connsiteX3" fmla="*/ 80128 w 183874"/>
              <a:gd name="connsiteY3" fmla="*/ 368110 h 401103"/>
              <a:gd name="connsiteX4" fmla="*/ 108408 w 183874"/>
              <a:gd name="connsiteY4" fmla="*/ 344543 h 401103"/>
              <a:gd name="connsiteX5" fmla="*/ 136689 w 183874"/>
              <a:gd name="connsiteY5" fmla="*/ 320976 h 401103"/>
              <a:gd name="connsiteX6" fmla="*/ 155542 w 183874"/>
              <a:gd name="connsiteY6" fmla="*/ 292695 h 401103"/>
              <a:gd name="connsiteX7" fmla="*/ 164969 w 183874"/>
              <a:gd name="connsiteY7" fmla="*/ 269128 h 401103"/>
              <a:gd name="connsiteX8" fmla="*/ 169683 w 183874"/>
              <a:gd name="connsiteY8" fmla="*/ 254988 h 401103"/>
              <a:gd name="connsiteX9" fmla="*/ 179109 w 183874"/>
              <a:gd name="connsiteY9" fmla="*/ 240848 h 401103"/>
              <a:gd name="connsiteX10" fmla="*/ 183823 w 183874"/>
              <a:gd name="connsiteY10" fmla="*/ 198427 h 401103"/>
              <a:gd name="connsiteX11" fmla="*/ 174396 w 183874"/>
              <a:gd name="connsiteY11" fmla="*/ 113586 h 401103"/>
              <a:gd name="connsiteX12" fmla="*/ 169683 w 183874"/>
              <a:gd name="connsiteY12" fmla="*/ 94732 h 401103"/>
              <a:gd name="connsiteX13" fmla="*/ 160256 w 183874"/>
              <a:gd name="connsiteY13" fmla="*/ 75879 h 401103"/>
              <a:gd name="connsiteX14" fmla="*/ 155542 w 183874"/>
              <a:gd name="connsiteY14" fmla="*/ 61739 h 401103"/>
              <a:gd name="connsiteX15" fmla="*/ 127262 w 183874"/>
              <a:gd name="connsiteY15" fmla="*/ 47598 h 401103"/>
              <a:gd name="connsiteX16" fmla="*/ 94268 w 183874"/>
              <a:gd name="connsiteY16" fmla="*/ 19318 h 401103"/>
              <a:gd name="connsiteX17" fmla="*/ 80128 w 183874"/>
              <a:gd name="connsiteY17" fmla="*/ 14604 h 401103"/>
              <a:gd name="connsiteX18" fmla="*/ 37707 w 183874"/>
              <a:gd name="connsiteY18" fmla="*/ 464 h 401103"/>
              <a:gd name="connsiteX19" fmla="*/ 0 w 183874"/>
              <a:gd name="connsiteY19" fmla="*/ 464 h 40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3874" h="401103">
                <a:moveTo>
                  <a:pt x="4714" y="401103"/>
                </a:moveTo>
                <a:cubicBezTo>
                  <a:pt x="14141" y="397961"/>
                  <a:pt x="23477" y="394532"/>
                  <a:pt x="32994" y="391677"/>
                </a:cubicBezTo>
                <a:cubicBezTo>
                  <a:pt x="39199" y="389816"/>
                  <a:pt x="46223" y="390177"/>
                  <a:pt x="51848" y="386963"/>
                </a:cubicBezTo>
                <a:cubicBezTo>
                  <a:pt x="101272" y="358720"/>
                  <a:pt x="35984" y="382824"/>
                  <a:pt x="80128" y="368110"/>
                </a:cubicBezTo>
                <a:cubicBezTo>
                  <a:pt x="121431" y="326804"/>
                  <a:pt x="69042" y="377347"/>
                  <a:pt x="108408" y="344543"/>
                </a:cubicBezTo>
                <a:cubicBezTo>
                  <a:pt x="144700" y="314301"/>
                  <a:pt x="101583" y="344378"/>
                  <a:pt x="136689" y="320976"/>
                </a:cubicBezTo>
                <a:cubicBezTo>
                  <a:pt x="142973" y="311549"/>
                  <a:pt x="151334" y="303214"/>
                  <a:pt x="155542" y="292695"/>
                </a:cubicBezTo>
                <a:cubicBezTo>
                  <a:pt x="158684" y="284839"/>
                  <a:pt x="161998" y="277050"/>
                  <a:pt x="164969" y="269128"/>
                </a:cubicBezTo>
                <a:cubicBezTo>
                  <a:pt x="166714" y="264476"/>
                  <a:pt x="167461" y="259432"/>
                  <a:pt x="169683" y="254988"/>
                </a:cubicBezTo>
                <a:cubicBezTo>
                  <a:pt x="172216" y="249921"/>
                  <a:pt x="175967" y="245561"/>
                  <a:pt x="179109" y="240848"/>
                </a:cubicBezTo>
                <a:cubicBezTo>
                  <a:pt x="180680" y="226708"/>
                  <a:pt x="184350" y="212645"/>
                  <a:pt x="183823" y="198427"/>
                </a:cubicBezTo>
                <a:cubicBezTo>
                  <a:pt x="182770" y="169992"/>
                  <a:pt x="178241" y="141779"/>
                  <a:pt x="174396" y="113586"/>
                </a:cubicBezTo>
                <a:cubicBezTo>
                  <a:pt x="173521" y="107167"/>
                  <a:pt x="171958" y="100798"/>
                  <a:pt x="169683" y="94732"/>
                </a:cubicBezTo>
                <a:cubicBezTo>
                  <a:pt x="167216" y="88153"/>
                  <a:pt x="163024" y="82337"/>
                  <a:pt x="160256" y="75879"/>
                </a:cubicBezTo>
                <a:cubicBezTo>
                  <a:pt x="158299" y="71312"/>
                  <a:pt x="158646" y="65619"/>
                  <a:pt x="155542" y="61739"/>
                </a:cubicBezTo>
                <a:cubicBezTo>
                  <a:pt x="148897" y="53433"/>
                  <a:pt x="136577" y="50703"/>
                  <a:pt x="127262" y="47598"/>
                </a:cubicBezTo>
                <a:cubicBezTo>
                  <a:pt x="116117" y="36453"/>
                  <a:pt x="108379" y="27381"/>
                  <a:pt x="94268" y="19318"/>
                </a:cubicBezTo>
                <a:cubicBezTo>
                  <a:pt x="89954" y="16853"/>
                  <a:pt x="84780" y="16348"/>
                  <a:pt x="80128" y="14604"/>
                </a:cubicBezTo>
                <a:cubicBezTo>
                  <a:pt x="68213" y="10136"/>
                  <a:pt x="51242" y="1592"/>
                  <a:pt x="37707" y="464"/>
                </a:cubicBezTo>
                <a:cubicBezTo>
                  <a:pt x="25181" y="-580"/>
                  <a:pt x="12569" y="464"/>
                  <a:pt x="0" y="464"/>
                </a:cubicBezTo>
              </a:path>
            </a:pathLst>
          </a:custGeom>
          <a:noFill/>
          <a:ln>
            <a:solidFill>
              <a:schemeClr val="bg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8892480" y="2204864"/>
            <a:ext cx="0" cy="345638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400049" y="3465004"/>
            <a:ext cx="441146" cy="400110"/>
          </a:xfrm>
          <a:prstGeom prst="rect">
            <a:avLst/>
          </a:prstGeom>
          <a:noFill/>
        </p:spPr>
        <p:txBody>
          <a:bodyPr wrap="none" rtlCol="0">
            <a:spAutoFit/>
          </a:bodyPr>
          <a:lstStyle/>
          <a:p>
            <a:r>
              <a:rPr lang="en-US" sz="2000" dirty="0">
                <a:solidFill>
                  <a:schemeClr val="tx2"/>
                </a:solidFill>
              </a:rPr>
              <a:t>vs</a:t>
            </a:r>
          </a:p>
        </p:txBody>
      </p:sp>
    </p:spTree>
    <p:extLst>
      <p:ext uri="{BB962C8B-B14F-4D97-AF65-F5344CB8AC3E}">
        <p14:creationId xmlns:p14="http://schemas.microsoft.com/office/powerpoint/2010/main" val="202402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architecture</a:t>
            </a:r>
          </a:p>
        </p:txBody>
      </p:sp>
      <p:sp>
        <p:nvSpPr>
          <p:cNvPr id="3" name="Text Placeholder 2"/>
          <p:cNvSpPr>
            <a:spLocks noGrp="1"/>
          </p:cNvSpPr>
          <p:nvPr>
            <p:ph type="body" idx="1"/>
          </p:nvPr>
        </p:nvSpPr>
        <p:spPr>
          <a:xfrm>
            <a:off x="1" y="908720"/>
            <a:ext cx="5076055" cy="5639718"/>
          </a:xfrm>
        </p:spPr>
        <p:txBody>
          <a:bodyPr/>
          <a:lstStyle/>
          <a:p>
            <a:endParaRPr lang="en-US" sz="1800" dirty="0"/>
          </a:p>
          <a:p>
            <a:r>
              <a:rPr lang="en-US" sz="1800" dirty="0"/>
              <a:t>If we search linear, we could even split the list in 48 parts, and give each processor core such a part.</a:t>
            </a:r>
          </a:p>
          <a:p>
            <a:endParaRPr lang="en-US" sz="1800" dirty="0"/>
          </a:p>
          <a:p>
            <a:r>
              <a:rPr lang="en-US" sz="1800" dirty="0"/>
              <a:t>Even better: if we search linear through a list that does not fit in the cache, the processor can predict which part of the list needs to be in the cache in the near future. So while the program is working on the first part, the processor already copies the next part from RAM to the cache.</a:t>
            </a:r>
          </a:p>
          <a:p>
            <a:endParaRPr lang="en-US" sz="1800" dirty="0"/>
          </a:p>
          <a:p>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3671368417"/>
              </p:ext>
            </p:extLst>
          </p:nvPr>
        </p:nvGraphicFramePr>
        <p:xfrm>
          <a:off x="5004048" y="1361286"/>
          <a:ext cx="1757660" cy="4011930"/>
        </p:xfrm>
        <a:graphic>
          <a:graphicData uri="http://schemas.openxmlformats.org/drawingml/2006/table">
            <a:tbl>
              <a:tblPr>
                <a:tableStyleId>{5C22544A-7EE6-4342-B048-85BDC9FD1C3A}</a:tableStyleId>
              </a:tblPr>
              <a:tblGrid>
                <a:gridCol w="1757660">
                  <a:extLst>
                    <a:ext uri="{9D8B030D-6E8A-4147-A177-3AD203B41FA5}">
                      <a16:colId xmlns:a16="http://schemas.microsoft.com/office/drawing/2014/main" val="338270583"/>
                    </a:ext>
                  </a:extLst>
                </a:gridCol>
              </a:tblGrid>
              <a:tr h="182880">
                <a:tc>
                  <a:txBody>
                    <a:bodyPr/>
                    <a:lstStyle/>
                    <a:p>
                      <a:pPr algn="r" fontAlgn="b"/>
                      <a:r>
                        <a:rPr lang="en-US" sz="2000" u="none" strike="noStrike" dirty="0">
                          <a:effectLst/>
                        </a:rPr>
                        <a:t>11239137</a:t>
                      </a:r>
                      <a:endParaRPr lang="en-US" sz="20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4091115592"/>
                  </a:ext>
                </a:extLst>
              </a:tr>
              <a:tr h="182880">
                <a:tc>
                  <a:txBody>
                    <a:bodyPr/>
                    <a:lstStyle/>
                    <a:p>
                      <a:pPr algn="r" fontAlgn="b"/>
                      <a:r>
                        <a:rPr lang="en-US" sz="2000" u="none" strike="noStrike">
                          <a:effectLst/>
                        </a:rPr>
                        <a:t>11368244</a:t>
                      </a:r>
                      <a:endParaRPr lang="en-US" sz="20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778555867"/>
                  </a:ext>
                </a:extLst>
              </a:tr>
              <a:tr h="182880">
                <a:tc>
                  <a:txBody>
                    <a:bodyPr/>
                    <a:lstStyle/>
                    <a:p>
                      <a:pPr algn="r" fontAlgn="b"/>
                      <a:r>
                        <a:rPr lang="en-US" sz="2000" u="none" strike="noStrike" dirty="0">
                          <a:effectLst/>
                        </a:rPr>
                        <a:t>11847784</a:t>
                      </a:r>
                      <a:endParaRPr lang="en-US" sz="20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959932383"/>
                  </a:ext>
                </a:extLst>
              </a:tr>
              <a:tr h="182880">
                <a:tc>
                  <a:txBody>
                    <a:bodyPr/>
                    <a:lstStyle/>
                    <a:p>
                      <a:pPr algn="r" fontAlgn="b"/>
                      <a:r>
                        <a:rPr lang="en-US" sz="2000" u="none" strike="noStrike" dirty="0">
                          <a:effectLst/>
                        </a:rPr>
                        <a:t>12740055</a:t>
                      </a:r>
                      <a:endParaRPr lang="en-US" sz="20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727057478"/>
                  </a:ext>
                </a:extLst>
              </a:tr>
              <a:tr h="182880">
                <a:tc>
                  <a:txBody>
                    <a:bodyPr/>
                    <a:lstStyle/>
                    <a:p>
                      <a:pPr algn="r" fontAlgn="b"/>
                      <a:r>
                        <a:rPr lang="en-US" sz="2000" u="none" strike="noStrike">
                          <a:effectLst/>
                        </a:rPr>
                        <a:t>13218725</a:t>
                      </a:r>
                      <a:endParaRPr lang="en-US" sz="20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55703409"/>
                  </a:ext>
                </a:extLst>
              </a:tr>
              <a:tr h="182880">
                <a:tc>
                  <a:txBody>
                    <a:bodyPr/>
                    <a:lstStyle/>
                    <a:p>
                      <a:pPr algn="r" fontAlgn="b"/>
                      <a:r>
                        <a:rPr lang="en-US" sz="2000" u="none" strike="noStrike" dirty="0">
                          <a:effectLst/>
                        </a:rPr>
                        <a:t>13683258</a:t>
                      </a:r>
                      <a:endParaRPr lang="en-US" sz="20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693066356"/>
                  </a:ext>
                </a:extLst>
              </a:tr>
              <a:tr h="182880">
                <a:tc>
                  <a:txBody>
                    <a:bodyPr/>
                    <a:lstStyle/>
                    <a:p>
                      <a:pPr algn="r" fontAlgn="b"/>
                      <a:r>
                        <a:rPr lang="en-US" sz="2000" u="none" strike="noStrike" dirty="0">
                          <a:effectLst/>
                        </a:rPr>
                        <a:t>13730387</a:t>
                      </a:r>
                      <a:endParaRPr lang="en-US" sz="20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476126407"/>
                  </a:ext>
                </a:extLst>
              </a:tr>
              <a:tr h="182880">
                <a:tc>
                  <a:txBody>
                    <a:bodyPr/>
                    <a:lstStyle/>
                    <a:p>
                      <a:pPr algn="r" fontAlgn="b"/>
                      <a:r>
                        <a:rPr lang="en-US" sz="2000" u="none" strike="noStrike">
                          <a:effectLst/>
                        </a:rPr>
                        <a:t>14112243</a:t>
                      </a:r>
                      <a:endParaRPr lang="en-US" sz="20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058591927"/>
                  </a:ext>
                </a:extLst>
              </a:tr>
              <a:tr h="182880">
                <a:tc>
                  <a:txBody>
                    <a:bodyPr/>
                    <a:lstStyle/>
                    <a:p>
                      <a:pPr algn="r" fontAlgn="b"/>
                      <a:r>
                        <a:rPr lang="en-US" sz="2000" u="none" strike="noStrike">
                          <a:effectLst/>
                        </a:rPr>
                        <a:t>14427228</a:t>
                      </a:r>
                      <a:endParaRPr lang="en-US" sz="20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096071283"/>
                  </a:ext>
                </a:extLst>
              </a:tr>
              <a:tr h="182880">
                <a:tc>
                  <a:txBody>
                    <a:bodyPr/>
                    <a:lstStyle/>
                    <a:p>
                      <a:pPr algn="r" fontAlgn="b"/>
                      <a:r>
                        <a:rPr lang="en-US" sz="2000" u="none" strike="noStrike" dirty="0">
                          <a:effectLst/>
                        </a:rPr>
                        <a:t>16700210</a:t>
                      </a:r>
                      <a:endParaRPr lang="en-US" sz="20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154155813"/>
                  </a:ext>
                </a:extLst>
              </a:tr>
              <a:tr h="182880">
                <a:tc>
                  <a:txBody>
                    <a:bodyPr/>
                    <a:lstStyle/>
                    <a:p>
                      <a:pPr algn="r" fontAlgn="b"/>
                      <a:r>
                        <a:rPr lang="en-US" sz="2000" u="none" strike="noStrike">
                          <a:effectLst/>
                        </a:rPr>
                        <a:t>16877418</a:t>
                      </a:r>
                      <a:endParaRPr lang="en-US" sz="20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052485647"/>
                  </a:ext>
                </a:extLst>
              </a:tr>
              <a:tr h="182880">
                <a:tc>
                  <a:txBody>
                    <a:bodyPr/>
                    <a:lstStyle/>
                    <a:p>
                      <a:pPr algn="r" fontAlgn="b"/>
                      <a:r>
                        <a:rPr lang="en-US" sz="2000" u="none" strike="noStrike">
                          <a:effectLst/>
                        </a:rPr>
                        <a:t>17341746</a:t>
                      </a:r>
                      <a:endParaRPr lang="en-US" sz="20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477193547"/>
                  </a:ext>
                </a:extLst>
              </a:tr>
              <a:tr h="182880">
                <a:tc>
                  <a:txBody>
                    <a:bodyPr/>
                    <a:lstStyle/>
                    <a:p>
                      <a:pPr algn="r" fontAlgn="b"/>
                      <a:r>
                        <a:rPr lang="en-US" sz="2000" u="none" strike="noStrike" dirty="0">
                          <a:effectLst/>
                        </a:rPr>
                        <a:t>17782852</a:t>
                      </a:r>
                      <a:endParaRPr lang="en-US" sz="20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73102695"/>
                  </a:ext>
                </a:extLst>
              </a:tr>
            </a:tbl>
          </a:graphicData>
        </a:graphic>
      </p:graphicFrame>
      <p:cxnSp>
        <p:nvCxnSpPr>
          <p:cNvPr id="5" name="Straight Arrow Connector 4"/>
          <p:cNvCxnSpPr/>
          <p:nvPr/>
        </p:nvCxnSpPr>
        <p:spPr>
          <a:xfrm>
            <a:off x="8964488" y="1361286"/>
            <a:ext cx="0" cy="144016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3031557180"/>
              </p:ext>
            </p:extLst>
          </p:nvPr>
        </p:nvGraphicFramePr>
        <p:xfrm>
          <a:off x="7062812" y="3140968"/>
          <a:ext cx="1757660" cy="2468880"/>
        </p:xfrm>
        <a:graphic>
          <a:graphicData uri="http://schemas.openxmlformats.org/drawingml/2006/table">
            <a:tbl>
              <a:tblPr>
                <a:tableStyleId>{5C22544A-7EE6-4342-B048-85BDC9FD1C3A}</a:tableStyleId>
              </a:tblPr>
              <a:tblGrid>
                <a:gridCol w="1757660">
                  <a:extLst>
                    <a:ext uri="{9D8B030D-6E8A-4147-A177-3AD203B41FA5}">
                      <a16:colId xmlns:a16="http://schemas.microsoft.com/office/drawing/2014/main" val="338270583"/>
                    </a:ext>
                  </a:extLst>
                </a:gridCol>
              </a:tblGrid>
              <a:tr h="182880">
                <a:tc>
                  <a:txBody>
                    <a:bodyPr/>
                    <a:lstStyle/>
                    <a:p>
                      <a:pPr algn="r" fontAlgn="b"/>
                      <a:r>
                        <a:rPr lang="en-US" sz="2000" u="none" strike="noStrike" dirty="0">
                          <a:effectLst/>
                        </a:rPr>
                        <a:t>13683258</a:t>
                      </a:r>
                      <a:endParaRPr lang="en-US" sz="20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693066356"/>
                  </a:ext>
                </a:extLst>
              </a:tr>
              <a:tr h="182880">
                <a:tc>
                  <a:txBody>
                    <a:bodyPr/>
                    <a:lstStyle/>
                    <a:p>
                      <a:pPr algn="r" fontAlgn="b"/>
                      <a:r>
                        <a:rPr lang="en-US" sz="2000" u="none" strike="noStrike" dirty="0">
                          <a:effectLst/>
                        </a:rPr>
                        <a:t>13730387</a:t>
                      </a:r>
                      <a:endParaRPr lang="en-US" sz="20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476126407"/>
                  </a:ext>
                </a:extLst>
              </a:tr>
              <a:tr h="182880">
                <a:tc>
                  <a:txBody>
                    <a:bodyPr/>
                    <a:lstStyle/>
                    <a:p>
                      <a:pPr algn="r" fontAlgn="b"/>
                      <a:r>
                        <a:rPr lang="en-US" sz="2000" u="none" strike="noStrike" dirty="0">
                          <a:effectLst/>
                        </a:rPr>
                        <a:t>14112243</a:t>
                      </a:r>
                      <a:endParaRPr lang="en-US" sz="20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058591927"/>
                  </a:ext>
                </a:extLst>
              </a:tr>
              <a:tr h="182880">
                <a:tc>
                  <a:txBody>
                    <a:bodyPr/>
                    <a:lstStyle/>
                    <a:p>
                      <a:pPr algn="r" fontAlgn="b"/>
                      <a:r>
                        <a:rPr lang="en-US" sz="2000" u="none" strike="noStrike" dirty="0">
                          <a:effectLst/>
                        </a:rPr>
                        <a:t>14427228</a:t>
                      </a:r>
                      <a:endParaRPr lang="en-US" sz="20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096071283"/>
                  </a:ext>
                </a:extLst>
              </a:tr>
              <a:tr h="182880">
                <a:tc>
                  <a:txBody>
                    <a:bodyPr/>
                    <a:lstStyle/>
                    <a:p>
                      <a:pPr algn="r" fontAlgn="b"/>
                      <a:r>
                        <a:rPr lang="en-US" sz="2000" u="none" strike="noStrike" dirty="0">
                          <a:effectLst/>
                        </a:rPr>
                        <a:t>16700210</a:t>
                      </a:r>
                      <a:endParaRPr lang="en-US" sz="20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154155813"/>
                  </a:ext>
                </a:extLst>
              </a:tr>
              <a:tr h="182880">
                <a:tc>
                  <a:txBody>
                    <a:bodyPr/>
                    <a:lstStyle/>
                    <a:p>
                      <a:pPr algn="r" fontAlgn="b"/>
                      <a:r>
                        <a:rPr lang="en-US" sz="2000" u="none" strike="noStrike" dirty="0">
                          <a:effectLst/>
                        </a:rPr>
                        <a:t>16877418</a:t>
                      </a:r>
                      <a:endParaRPr lang="en-US" sz="20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052485647"/>
                  </a:ext>
                </a:extLst>
              </a:tr>
              <a:tr h="182880">
                <a:tc>
                  <a:txBody>
                    <a:bodyPr/>
                    <a:lstStyle/>
                    <a:p>
                      <a:pPr algn="r" fontAlgn="b"/>
                      <a:r>
                        <a:rPr lang="en-US" sz="2000" u="none" strike="noStrike">
                          <a:effectLst/>
                        </a:rPr>
                        <a:t>17341746</a:t>
                      </a:r>
                      <a:endParaRPr lang="en-US" sz="20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477193547"/>
                  </a:ext>
                </a:extLst>
              </a:tr>
              <a:tr h="182880">
                <a:tc>
                  <a:txBody>
                    <a:bodyPr/>
                    <a:lstStyle/>
                    <a:p>
                      <a:pPr algn="r" fontAlgn="b"/>
                      <a:r>
                        <a:rPr lang="en-US" sz="2000" u="none" strike="noStrike" dirty="0">
                          <a:effectLst/>
                        </a:rPr>
                        <a:t>17782852</a:t>
                      </a:r>
                      <a:endParaRPr lang="en-US" sz="20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7310269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96958366"/>
              </p:ext>
            </p:extLst>
          </p:nvPr>
        </p:nvGraphicFramePr>
        <p:xfrm>
          <a:off x="7062812" y="1340768"/>
          <a:ext cx="1757660" cy="1543050"/>
        </p:xfrm>
        <a:graphic>
          <a:graphicData uri="http://schemas.openxmlformats.org/drawingml/2006/table">
            <a:tbl>
              <a:tblPr>
                <a:tableStyleId>{5C22544A-7EE6-4342-B048-85BDC9FD1C3A}</a:tableStyleId>
              </a:tblPr>
              <a:tblGrid>
                <a:gridCol w="1757660">
                  <a:extLst>
                    <a:ext uri="{9D8B030D-6E8A-4147-A177-3AD203B41FA5}">
                      <a16:colId xmlns:a16="http://schemas.microsoft.com/office/drawing/2014/main" val="338270583"/>
                    </a:ext>
                  </a:extLst>
                </a:gridCol>
              </a:tblGrid>
              <a:tr h="182880">
                <a:tc>
                  <a:txBody>
                    <a:bodyPr/>
                    <a:lstStyle/>
                    <a:p>
                      <a:pPr algn="r" fontAlgn="b"/>
                      <a:r>
                        <a:rPr lang="en-US" sz="2000" u="none" strike="noStrike" dirty="0">
                          <a:effectLst/>
                        </a:rPr>
                        <a:t>11239137</a:t>
                      </a:r>
                      <a:endParaRPr lang="en-US" sz="20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4091115592"/>
                  </a:ext>
                </a:extLst>
              </a:tr>
              <a:tr h="182880">
                <a:tc>
                  <a:txBody>
                    <a:bodyPr/>
                    <a:lstStyle/>
                    <a:p>
                      <a:pPr algn="r" fontAlgn="b"/>
                      <a:r>
                        <a:rPr lang="en-US" sz="2000" u="none" strike="noStrike" dirty="0">
                          <a:effectLst/>
                        </a:rPr>
                        <a:t>11368244</a:t>
                      </a:r>
                      <a:endParaRPr lang="en-US" sz="20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778555867"/>
                  </a:ext>
                </a:extLst>
              </a:tr>
              <a:tr h="182880">
                <a:tc>
                  <a:txBody>
                    <a:bodyPr/>
                    <a:lstStyle/>
                    <a:p>
                      <a:pPr algn="r" fontAlgn="b"/>
                      <a:r>
                        <a:rPr lang="en-US" sz="2000" u="none" strike="noStrike" dirty="0">
                          <a:effectLst/>
                        </a:rPr>
                        <a:t>11847784</a:t>
                      </a:r>
                      <a:endParaRPr lang="en-US" sz="20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959932383"/>
                  </a:ext>
                </a:extLst>
              </a:tr>
              <a:tr h="182880">
                <a:tc>
                  <a:txBody>
                    <a:bodyPr/>
                    <a:lstStyle/>
                    <a:p>
                      <a:pPr algn="r" fontAlgn="b"/>
                      <a:r>
                        <a:rPr lang="en-US" sz="2000" u="none" strike="noStrike" dirty="0">
                          <a:effectLst/>
                        </a:rPr>
                        <a:t>12740055</a:t>
                      </a:r>
                      <a:endParaRPr lang="en-US" sz="20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727057478"/>
                  </a:ext>
                </a:extLst>
              </a:tr>
              <a:tr h="182880">
                <a:tc>
                  <a:txBody>
                    <a:bodyPr/>
                    <a:lstStyle/>
                    <a:p>
                      <a:pPr algn="r" fontAlgn="b"/>
                      <a:r>
                        <a:rPr lang="en-US" sz="2000" u="none" strike="noStrike" dirty="0">
                          <a:effectLst/>
                        </a:rPr>
                        <a:t>13218725</a:t>
                      </a:r>
                      <a:endParaRPr lang="en-US" sz="20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55703409"/>
                  </a:ext>
                </a:extLst>
              </a:tr>
            </a:tbl>
          </a:graphicData>
        </a:graphic>
      </p:graphicFrame>
      <p:cxnSp>
        <p:nvCxnSpPr>
          <p:cNvPr id="10" name="Straight Arrow Connector 9"/>
          <p:cNvCxnSpPr/>
          <p:nvPr/>
        </p:nvCxnSpPr>
        <p:spPr>
          <a:xfrm>
            <a:off x="6804248" y="3068960"/>
            <a:ext cx="504056" cy="21602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71806" y="827000"/>
            <a:ext cx="697627" cy="369332"/>
          </a:xfrm>
          <a:prstGeom prst="rect">
            <a:avLst/>
          </a:prstGeom>
          <a:noFill/>
        </p:spPr>
        <p:txBody>
          <a:bodyPr wrap="none" rtlCol="0">
            <a:spAutoFit/>
          </a:bodyPr>
          <a:lstStyle/>
          <a:p>
            <a:r>
              <a:rPr lang="en-US" dirty="0">
                <a:solidFill>
                  <a:schemeClr val="tx2"/>
                </a:solidFill>
              </a:rPr>
              <a:t>RAM</a:t>
            </a:r>
          </a:p>
        </p:txBody>
      </p:sp>
      <p:sp>
        <p:nvSpPr>
          <p:cNvPr id="15" name="TextBox 14"/>
          <p:cNvSpPr txBox="1"/>
          <p:nvPr/>
        </p:nvSpPr>
        <p:spPr>
          <a:xfrm>
            <a:off x="7452320" y="827000"/>
            <a:ext cx="851515" cy="369332"/>
          </a:xfrm>
          <a:prstGeom prst="rect">
            <a:avLst/>
          </a:prstGeom>
          <a:noFill/>
        </p:spPr>
        <p:txBody>
          <a:bodyPr wrap="none" rtlCol="0">
            <a:spAutoFit/>
          </a:bodyPr>
          <a:lstStyle/>
          <a:p>
            <a:r>
              <a:rPr lang="en-US" dirty="0">
                <a:solidFill>
                  <a:schemeClr val="tx2"/>
                </a:solidFill>
              </a:rPr>
              <a:t>Cache</a:t>
            </a:r>
          </a:p>
        </p:txBody>
      </p:sp>
    </p:spTree>
    <p:extLst>
      <p:ext uri="{BB962C8B-B14F-4D97-AF65-F5344CB8AC3E}">
        <p14:creationId xmlns:p14="http://schemas.microsoft.com/office/powerpoint/2010/main" val="3109952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Text Placeholder 2"/>
          <p:cNvSpPr>
            <a:spLocks noGrp="1"/>
          </p:cNvSpPr>
          <p:nvPr>
            <p:ph type="body" idx="1"/>
          </p:nvPr>
        </p:nvSpPr>
        <p:spPr/>
        <p:txBody>
          <a:bodyPr/>
          <a:lstStyle/>
          <a:p>
            <a:r>
              <a:rPr lang="en-US" dirty="0"/>
              <a:t>In programming, we always need access to data.</a:t>
            </a:r>
          </a:p>
          <a:p>
            <a:endParaRPr lang="en-US" dirty="0"/>
          </a:p>
          <a:p>
            <a:r>
              <a:rPr lang="en-US" dirty="0"/>
              <a:t>Most basic element in all databases:</a:t>
            </a:r>
          </a:p>
        </p:txBody>
      </p:sp>
      <p:sp>
        <p:nvSpPr>
          <p:cNvPr id="4" name="TextBox 3"/>
          <p:cNvSpPr txBox="1"/>
          <p:nvPr/>
        </p:nvSpPr>
        <p:spPr>
          <a:xfrm>
            <a:off x="1403648" y="2420888"/>
            <a:ext cx="6768752" cy="1200329"/>
          </a:xfrm>
          <a:prstGeom prst="rect">
            <a:avLst/>
          </a:prstGeom>
          <a:noFill/>
        </p:spPr>
        <p:txBody>
          <a:bodyPr wrap="square" rtlCol="0">
            <a:spAutoFit/>
          </a:bodyPr>
          <a:lstStyle/>
          <a:p>
            <a:r>
              <a:rPr lang="en-US" sz="2400" dirty="0">
                <a:solidFill>
                  <a:schemeClr val="tx2"/>
                </a:solidFill>
              </a:rPr>
              <a:t>A </a:t>
            </a:r>
            <a:r>
              <a:rPr lang="en-US" sz="2400" u="sng" dirty="0">
                <a:solidFill>
                  <a:schemeClr val="tx2"/>
                </a:solidFill>
              </a:rPr>
              <a:t>characteristic</a:t>
            </a:r>
            <a:r>
              <a:rPr lang="en-US" sz="2400" dirty="0">
                <a:solidFill>
                  <a:schemeClr val="tx2"/>
                </a:solidFill>
              </a:rPr>
              <a:t> of an entity has a </a:t>
            </a:r>
            <a:r>
              <a:rPr lang="en-US" sz="2400" u="sng" dirty="0">
                <a:solidFill>
                  <a:schemeClr val="tx2"/>
                </a:solidFill>
              </a:rPr>
              <a:t>value</a:t>
            </a:r>
          </a:p>
          <a:p>
            <a:endParaRPr lang="en-US" sz="2400" u="sng" dirty="0">
              <a:solidFill>
                <a:schemeClr val="tx2"/>
              </a:solidFill>
            </a:endParaRPr>
          </a:p>
          <a:p>
            <a:r>
              <a:rPr lang="en-US" sz="2400" dirty="0">
                <a:solidFill>
                  <a:schemeClr val="tx2"/>
                </a:solidFill>
              </a:rPr>
              <a:t>The collection of all values is a database</a:t>
            </a:r>
          </a:p>
        </p:txBody>
      </p:sp>
    </p:spTree>
    <p:extLst>
      <p:ext uri="{BB962C8B-B14F-4D97-AF65-F5344CB8AC3E}">
        <p14:creationId xmlns:p14="http://schemas.microsoft.com/office/powerpoint/2010/main" val="2205293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architecture</a:t>
            </a:r>
          </a:p>
        </p:txBody>
      </p:sp>
      <p:sp>
        <p:nvSpPr>
          <p:cNvPr id="3" name="Text Placeholder 2"/>
          <p:cNvSpPr>
            <a:spLocks noGrp="1"/>
          </p:cNvSpPr>
          <p:nvPr>
            <p:ph type="body" idx="1"/>
          </p:nvPr>
        </p:nvSpPr>
        <p:spPr>
          <a:xfrm>
            <a:off x="1" y="908720"/>
            <a:ext cx="6084168" cy="5639718"/>
          </a:xfrm>
        </p:spPr>
        <p:txBody>
          <a:bodyPr/>
          <a:lstStyle/>
          <a:p>
            <a:endParaRPr lang="en-US" sz="1800" dirty="0"/>
          </a:p>
          <a:p>
            <a:r>
              <a:rPr lang="en-US" sz="1800" dirty="0"/>
              <a:t>There is yet another trick. </a:t>
            </a:r>
          </a:p>
          <a:p>
            <a:endParaRPr lang="en-US" sz="1800" dirty="0"/>
          </a:p>
          <a:p>
            <a:r>
              <a:rPr lang="en-US" sz="1800" dirty="0"/>
              <a:t>Normally, a processor performs a singe instruction per ‘clock cycle’.</a:t>
            </a:r>
          </a:p>
          <a:p>
            <a:r>
              <a:rPr lang="en-US" sz="1800" dirty="0"/>
              <a:t>So a processor of 3Ghz, can perform 3 billion instructions per core per second.</a:t>
            </a:r>
          </a:p>
          <a:p>
            <a:endParaRPr lang="en-US" sz="1800" dirty="0"/>
          </a:p>
          <a:p>
            <a:r>
              <a:rPr lang="en-US" sz="1800" dirty="0"/>
              <a:t>Some tasks (such as adding a number) can be done by the processor on multiple variables in the register in 1 step.</a:t>
            </a:r>
          </a:p>
          <a:p>
            <a:r>
              <a:rPr lang="en-US" sz="1800" dirty="0"/>
              <a:t>This is called vectorization or SIMD (Single Instruction, Multiple Data)</a:t>
            </a:r>
          </a:p>
          <a:p>
            <a:endParaRPr lang="en-US" sz="1800" dirty="0"/>
          </a:p>
          <a:p>
            <a:r>
              <a:rPr lang="en-US" sz="1800" dirty="0"/>
              <a:t>Instead of summing 3 billion numbers per second, we can sum  for example 48 billion numbers per second.</a:t>
            </a:r>
          </a:p>
        </p:txBody>
      </p:sp>
      <p:graphicFrame>
        <p:nvGraphicFramePr>
          <p:cNvPr id="5" name="Table 4"/>
          <p:cNvGraphicFramePr>
            <a:graphicFrameLocks noGrp="1"/>
          </p:cNvGraphicFramePr>
          <p:nvPr>
            <p:extLst>
              <p:ext uri="{D42A27DB-BD31-4B8C-83A1-F6EECF244321}">
                <p14:modId xmlns:p14="http://schemas.microsoft.com/office/powerpoint/2010/main" val="1883435514"/>
              </p:ext>
            </p:extLst>
          </p:nvPr>
        </p:nvGraphicFramePr>
        <p:xfrm>
          <a:off x="6385272" y="2314560"/>
          <a:ext cx="635000" cy="2194560"/>
        </p:xfrm>
        <a:graphic>
          <a:graphicData uri="http://schemas.openxmlformats.org/drawingml/2006/table">
            <a:tbl>
              <a:tblPr>
                <a:tableStyleId>{5C22544A-7EE6-4342-B048-85BDC9FD1C3A}</a:tableStyleId>
              </a:tblPr>
              <a:tblGrid>
                <a:gridCol w="635000">
                  <a:extLst>
                    <a:ext uri="{9D8B030D-6E8A-4147-A177-3AD203B41FA5}">
                      <a16:colId xmlns:a16="http://schemas.microsoft.com/office/drawing/2014/main" val="2353839334"/>
                    </a:ext>
                  </a:extLst>
                </a:gridCol>
              </a:tblGrid>
              <a:tr h="182880">
                <a:tc>
                  <a:txBody>
                    <a:bodyPr/>
                    <a:lstStyle/>
                    <a:p>
                      <a:pPr algn="r" fontAlgn="b"/>
                      <a:r>
                        <a:rPr lang="en-US" sz="1100" u="none" strike="noStrike">
                          <a:effectLst/>
                        </a:rPr>
                        <a:t>5781</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737545740"/>
                  </a:ext>
                </a:extLst>
              </a:tr>
              <a:tr h="182880">
                <a:tc>
                  <a:txBody>
                    <a:bodyPr/>
                    <a:lstStyle/>
                    <a:p>
                      <a:pPr algn="r" fontAlgn="b"/>
                      <a:r>
                        <a:rPr lang="en-US" sz="1100" u="none" strike="noStrike">
                          <a:effectLst/>
                        </a:rPr>
                        <a:t>1064</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105608850"/>
                  </a:ext>
                </a:extLst>
              </a:tr>
              <a:tr h="182880">
                <a:tc>
                  <a:txBody>
                    <a:bodyPr/>
                    <a:lstStyle/>
                    <a:p>
                      <a:pPr algn="r" fontAlgn="b"/>
                      <a:r>
                        <a:rPr lang="en-US" sz="1100" u="none" strike="noStrike">
                          <a:effectLst/>
                        </a:rPr>
                        <a:t>1131</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720640552"/>
                  </a:ext>
                </a:extLst>
              </a:tr>
              <a:tr h="182880">
                <a:tc>
                  <a:txBody>
                    <a:bodyPr/>
                    <a:lstStyle/>
                    <a:p>
                      <a:pPr algn="r" fontAlgn="b"/>
                      <a:r>
                        <a:rPr lang="en-US" sz="1100" u="none" strike="noStrike">
                          <a:effectLst/>
                        </a:rPr>
                        <a:t>3124</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337377310"/>
                  </a:ext>
                </a:extLst>
              </a:tr>
              <a:tr h="182880">
                <a:tc>
                  <a:txBody>
                    <a:bodyPr/>
                    <a:lstStyle/>
                    <a:p>
                      <a:pPr algn="r" fontAlgn="b"/>
                      <a:r>
                        <a:rPr lang="en-US" sz="1100" u="none" strike="noStrike">
                          <a:effectLst/>
                        </a:rPr>
                        <a:t>1904</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973954762"/>
                  </a:ext>
                </a:extLst>
              </a:tr>
              <a:tr h="182880">
                <a:tc>
                  <a:txBody>
                    <a:bodyPr/>
                    <a:lstStyle/>
                    <a:p>
                      <a:pPr algn="r" fontAlgn="b"/>
                      <a:r>
                        <a:rPr lang="en-US" sz="1100" u="none" strike="noStrike">
                          <a:effectLst/>
                        </a:rPr>
                        <a:t>4565</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547262665"/>
                  </a:ext>
                </a:extLst>
              </a:tr>
              <a:tr h="182880">
                <a:tc>
                  <a:txBody>
                    <a:bodyPr/>
                    <a:lstStyle/>
                    <a:p>
                      <a:pPr algn="r" fontAlgn="b"/>
                      <a:r>
                        <a:rPr lang="en-US" sz="1100" u="none" strike="noStrike">
                          <a:effectLst/>
                        </a:rPr>
                        <a:t>1353</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775846010"/>
                  </a:ext>
                </a:extLst>
              </a:tr>
              <a:tr h="182880">
                <a:tc>
                  <a:txBody>
                    <a:bodyPr/>
                    <a:lstStyle/>
                    <a:p>
                      <a:pPr algn="r" fontAlgn="b"/>
                      <a:r>
                        <a:rPr lang="en-US" sz="1100" u="none" strike="noStrike">
                          <a:effectLst/>
                        </a:rPr>
                        <a:t>2511</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669172492"/>
                  </a:ext>
                </a:extLst>
              </a:tr>
              <a:tr h="182880">
                <a:tc>
                  <a:txBody>
                    <a:bodyPr/>
                    <a:lstStyle/>
                    <a:p>
                      <a:pPr algn="r" fontAlgn="b"/>
                      <a:r>
                        <a:rPr lang="en-US" sz="1100" u="none" strike="noStrike">
                          <a:effectLst/>
                        </a:rPr>
                        <a:t>3133</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639748868"/>
                  </a:ext>
                </a:extLst>
              </a:tr>
              <a:tr h="182880">
                <a:tc>
                  <a:txBody>
                    <a:bodyPr/>
                    <a:lstStyle/>
                    <a:p>
                      <a:pPr algn="r" fontAlgn="b"/>
                      <a:r>
                        <a:rPr lang="en-US" sz="1100" u="none" strike="noStrike">
                          <a:effectLst/>
                        </a:rPr>
                        <a:t>7752</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193533033"/>
                  </a:ext>
                </a:extLst>
              </a:tr>
              <a:tr h="182880">
                <a:tc>
                  <a:txBody>
                    <a:bodyPr/>
                    <a:lstStyle/>
                    <a:p>
                      <a:pPr algn="r" fontAlgn="b"/>
                      <a:r>
                        <a:rPr lang="en-US" sz="1100" u="none" strike="noStrike">
                          <a:effectLst/>
                        </a:rPr>
                        <a:t>1300</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799185756"/>
                  </a:ext>
                </a:extLst>
              </a:tr>
              <a:tr h="182880">
                <a:tc>
                  <a:txBody>
                    <a:bodyPr/>
                    <a:lstStyle/>
                    <a:p>
                      <a:pPr algn="r" fontAlgn="b"/>
                      <a:r>
                        <a:rPr lang="en-US" sz="1100" u="none" strike="noStrike" dirty="0">
                          <a:effectLst/>
                        </a:rPr>
                        <a:t>4037</a:t>
                      </a:r>
                      <a:endParaRPr lang="en-US" sz="11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02165073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06899035"/>
              </p:ext>
            </p:extLst>
          </p:nvPr>
        </p:nvGraphicFramePr>
        <p:xfrm>
          <a:off x="7393384" y="2312857"/>
          <a:ext cx="635000" cy="2194560"/>
        </p:xfrm>
        <a:graphic>
          <a:graphicData uri="http://schemas.openxmlformats.org/drawingml/2006/table">
            <a:tbl>
              <a:tblPr>
                <a:tableStyleId>{5C22544A-7EE6-4342-B048-85BDC9FD1C3A}</a:tableStyleId>
              </a:tblPr>
              <a:tblGrid>
                <a:gridCol w="635000">
                  <a:extLst>
                    <a:ext uri="{9D8B030D-6E8A-4147-A177-3AD203B41FA5}">
                      <a16:colId xmlns:a16="http://schemas.microsoft.com/office/drawing/2014/main" val="2422735379"/>
                    </a:ext>
                  </a:extLst>
                </a:gridCol>
              </a:tblGrid>
              <a:tr h="182880">
                <a:tc>
                  <a:txBody>
                    <a:bodyPr/>
                    <a:lstStyle/>
                    <a:p>
                      <a:pPr algn="r" fontAlgn="b"/>
                      <a:r>
                        <a:rPr lang="en-US" sz="1100" u="none" strike="noStrike">
                          <a:effectLst/>
                        </a:rPr>
                        <a:t>4212</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80731597"/>
                  </a:ext>
                </a:extLst>
              </a:tr>
              <a:tr h="182880">
                <a:tc>
                  <a:txBody>
                    <a:bodyPr/>
                    <a:lstStyle/>
                    <a:p>
                      <a:pPr algn="r" fontAlgn="b"/>
                      <a:r>
                        <a:rPr lang="en-US" sz="1100" u="none" strike="noStrike">
                          <a:effectLst/>
                        </a:rPr>
                        <a:t>5554</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002710030"/>
                  </a:ext>
                </a:extLst>
              </a:tr>
              <a:tr h="182880">
                <a:tc>
                  <a:txBody>
                    <a:bodyPr/>
                    <a:lstStyle/>
                    <a:p>
                      <a:pPr algn="r" fontAlgn="b"/>
                      <a:r>
                        <a:rPr lang="en-US" sz="1100" u="none" strike="noStrike">
                          <a:effectLst/>
                        </a:rPr>
                        <a:t>3882</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012800616"/>
                  </a:ext>
                </a:extLst>
              </a:tr>
              <a:tr h="182880">
                <a:tc>
                  <a:txBody>
                    <a:bodyPr/>
                    <a:lstStyle/>
                    <a:p>
                      <a:pPr algn="r" fontAlgn="b"/>
                      <a:r>
                        <a:rPr lang="en-US" sz="1100" u="none" strike="noStrike">
                          <a:effectLst/>
                        </a:rPr>
                        <a:t>6566</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25159693"/>
                  </a:ext>
                </a:extLst>
              </a:tr>
              <a:tr h="182880">
                <a:tc>
                  <a:txBody>
                    <a:bodyPr/>
                    <a:lstStyle/>
                    <a:p>
                      <a:pPr algn="r" fontAlgn="b"/>
                      <a:r>
                        <a:rPr lang="en-US" sz="1100" u="none" strike="noStrike">
                          <a:effectLst/>
                        </a:rPr>
                        <a:t>1933</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502772269"/>
                  </a:ext>
                </a:extLst>
              </a:tr>
              <a:tr h="182880">
                <a:tc>
                  <a:txBody>
                    <a:bodyPr/>
                    <a:lstStyle/>
                    <a:p>
                      <a:pPr algn="r" fontAlgn="b"/>
                      <a:r>
                        <a:rPr lang="en-US" sz="1100" u="none" strike="noStrike">
                          <a:effectLst/>
                        </a:rPr>
                        <a:t>3353</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608901395"/>
                  </a:ext>
                </a:extLst>
              </a:tr>
              <a:tr h="182880">
                <a:tc>
                  <a:txBody>
                    <a:bodyPr/>
                    <a:lstStyle/>
                    <a:p>
                      <a:pPr algn="r" fontAlgn="b"/>
                      <a:r>
                        <a:rPr lang="en-US" sz="1100" u="none" strike="noStrike">
                          <a:effectLst/>
                        </a:rPr>
                        <a:t>2426</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580275982"/>
                  </a:ext>
                </a:extLst>
              </a:tr>
              <a:tr h="182880">
                <a:tc>
                  <a:txBody>
                    <a:bodyPr/>
                    <a:lstStyle/>
                    <a:p>
                      <a:pPr algn="r" fontAlgn="b"/>
                      <a:r>
                        <a:rPr lang="en-US" sz="1100" u="none" strike="noStrike">
                          <a:effectLst/>
                        </a:rPr>
                        <a:t>3120</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904951631"/>
                  </a:ext>
                </a:extLst>
              </a:tr>
              <a:tr h="182880">
                <a:tc>
                  <a:txBody>
                    <a:bodyPr/>
                    <a:lstStyle/>
                    <a:p>
                      <a:pPr algn="r" fontAlgn="b"/>
                      <a:r>
                        <a:rPr lang="en-US" sz="1100" u="none" strike="noStrike">
                          <a:effectLst/>
                        </a:rPr>
                        <a:t>2126</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549960829"/>
                  </a:ext>
                </a:extLst>
              </a:tr>
              <a:tr h="182880">
                <a:tc>
                  <a:txBody>
                    <a:bodyPr/>
                    <a:lstStyle/>
                    <a:p>
                      <a:pPr algn="r" fontAlgn="b"/>
                      <a:r>
                        <a:rPr lang="en-US" sz="1100" u="none" strike="noStrike">
                          <a:effectLst/>
                        </a:rPr>
                        <a:t>3987</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505690362"/>
                  </a:ext>
                </a:extLst>
              </a:tr>
              <a:tr h="182880">
                <a:tc>
                  <a:txBody>
                    <a:bodyPr/>
                    <a:lstStyle/>
                    <a:p>
                      <a:pPr algn="r" fontAlgn="b"/>
                      <a:r>
                        <a:rPr lang="en-US" sz="1100" u="none" strike="noStrike">
                          <a:effectLst/>
                        </a:rPr>
                        <a:t>6690</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398283179"/>
                  </a:ext>
                </a:extLst>
              </a:tr>
              <a:tr h="182880">
                <a:tc>
                  <a:txBody>
                    <a:bodyPr/>
                    <a:lstStyle/>
                    <a:p>
                      <a:pPr algn="r" fontAlgn="b"/>
                      <a:r>
                        <a:rPr lang="en-US" sz="1100" u="none" strike="noStrike" dirty="0">
                          <a:effectLst/>
                        </a:rPr>
                        <a:t>7085</a:t>
                      </a:r>
                      <a:endParaRPr lang="en-US" sz="11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85047036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907414074"/>
              </p:ext>
            </p:extLst>
          </p:nvPr>
        </p:nvGraphicFramePr>
        <p:xfrm>
          <a:off x="8401496" y="2323052"/>
          <a:ext cx="635000" cy="2194560"/>
        </p:xfrm>
        <a:graphic>
          <a:graphicData uri="http://schemas.openxmlformats.org/drawingml/2006/table">
            <a:tbl>
              <a:tblPr>
                <a:tableStyleId>{5C22544A-7EE6-4342-B048-85BDC9FD1C3A}</a:tableStyleId>
              </a:tblPr>
              <a:tblGrid>
                <a:gridCol w="635000">
                  <a:extLst>
                    <a:ext uri="{9D8B030D-6E8A-4147-A177-3AD203B41FA5}">
                      <a16:colId xmlns:a16="http://schemas.microsoft.com/office/drawing/2014/main" val="4017274635"/>
                    </a:ext>
                  </a:extLst>
                </a:gridCol>
              </a:tblGrid>
              <a:tr h="182880">
                <a:tc>
                  <a:txBody>
                    <a:bodyPr/>
                    <a:lstStyle/>
                    <a:p>
                      <a:pPr algn="r" fontAlgn="b"/>
                      <a:r>
                        <a:rPr lang="en-US" sz="1100" u="none" strike="noStrike">
                          <a:effectLst/>
                        </a:rPr>
                        <a:t>9993</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79780984"/>
                  </a:ext>
                </a:extLst>
              </a:tr>
              <a:tr h="182880">
                <a:tc>
                  <a:txBody>
                    <a:bodyPr/>
                    <a:lstStyle/>
                    <a:p>
                      <a:pPr algn="r" fontAlgn="b"/>
                      <a:r>
                        <a:rPr lang="en-US" sz="1100" u="none" strike="noStrike">
                          <a:effectLst/>
                        </a:rPr>
                        <a:t>6618</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457760072"/>
                  </a:ext>
                </a:extLst>
              </a:tr>
              <a:tr h="182880">
                <a:tc>
                  <a:txBody>
                    <a:bodyPr/>
                    <a:lstStyle/>
                    <a:p>
                      <a:pPr algn="r" fontAlgn="b"/>
                      <a:r>
                        <a:rPr lang="en-US" sz="1100" u="none" strike="noStrike">
                          <a:effectLst/>
                        </a:rPr>
                        <a:t>5013</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680846837"/>
                  </a:ext>
                </a:extLst>
              </a:tr>
              <a:tr h="182880">
                <a:tc>
                  <a:txBody>
                    <a:bodyPr/>
                    <a:lstStyle/>
                    <a:p>
                      <a:pPr algn="r" fontAlgn="b"/>
                      <a:r>
                        <a:rPr lang="en-US" sz="1100" u="none" strike="noStrike">
                          <a:effectLst/>
                        </a:rPr>
                        <a:t>9690</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615231870"/>
                  </a:ext>
                </a:extLst>
              </a:tr>
              <a:tr h="182880">
                <a:tc>
                  <a:txBody>
                    <a:bodyPr/>
                    <a:lstStyle/>
                    <a:p>
                      <a:pPr algn="r" fontAlgn="b"/>
                      <a:r>
                        <a:rPr lang="en-US" sz="1100" u="none" strike="noStrike">
                          <a:effectLst/>
                        </a:rPr>
                        <a:t>3837</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471009836"/>
                  </a:ext>
                </a:extLst>
              </a:tr>
              <a:tr h="182880">
                <a:tc>
                  <a:txBody>
                    <a:bodyPr/>
                    <a:lstStyle/>
                    <a:p>
                      <a:pPr algn="r" fontAlgn="b"/>
                      <a:r>
                        <a:rPr lang="en-US" sz="1100" u="none" strike="noStrike">
                          <a:effectLst/>
                        </a:rPr>
                        <a:t>7918</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4069826774"/>
                  </a:ext>
                </a:extLst>
              </a:tr>
              <a:tr h="182880">
                <a:tc>
                  <a:txBody>
                    <a:bodyPr/>
                    <a:lstStyle/>
                    <a:p>
                      <a:pPr algn="r" fontAlgn="b"/>
                      <a:r>
                        <a:rPr lang="en-US" sz="1100" u="none" strike="noStrike">
                          <a:effectLst/>
                        </a:rPr>
                        <a:t>3779</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108213730"/>
                  </a:ext>
                </a:extLst>
              </a:tr>
              <a:tr h="182880">
                <a:tc>
                  <a:txBody>
                    <a:bodyPr/>
                    <a:lstStyle/>
                    <a:p>
                      <a:pPr algn="r" fontAlgn="b"/>
                      <a:r>
                        <a:rPr lang="en-US" sz="1100" u="none" strike="noStrike">
                          <a:effectLst/>
                        </a:rPr>
                        <a:t>5631</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791898176"/>
                  </a:ext>
                </a:extLst>
              </a:tr>
              <a:tr h="182880">
                <a:tc>
                  <a:txBody>
                    <a:bodyPr/>
                    <a:lstStyle/>
                    <a:p>
                      <a:pPr algn="r" fontAlgn="b"/>
                      <a:r>
                        <a:rPr lang="en-US" sz="1100" u="none" strike="noStrike">
                          <a:effectLst/>
                        </a:rPr>
                        <a:t>5259</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606303301"/>
                  </a:ext>
                </a:extLst>
              </a:tr>
              <a:tr h="182880">
                <a:tc>
                  <a:txBody>
                    <a:bodyPr/>
                    <a:lstStyle/>
                    <a:p>
                      <a:pPr algn="r" fontAlgn="b"/>
                      <a:r>
                        <a:rPr lang="en-US" sz="1100" u="none" strike="noStrike">
                          <a:effectLst/>
                        </a:rPr>
                        <a:t>11739</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555189343"/>
                  </a:ext>
                </a:extLst>
              </a:tr>
              <a:tr h="182880">
                <a:tc>
                  <a:txBody>
                    <a:bodyPr/>
                    <a:lstStyle/>
                    <a:p>
                      <a:pPr algn="r" fontAlgn="b"/>
                      <a:r>
                        <a:rPr lang="en-US" sz="1100" u="none" strike="noStrike">
                          <a:effectLst/>
                        </a:rPr>
                        <a:t>7990</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77297454"/>
                  </a:ext>
                </a:extLst>
              </a:tr>
              <a:tr h="182880">
                <a:tc>
                  <a:txBody>
                    <a:bodyPr/>
                    <a:lstStyle/>
                    <a:p>
                      <a:pPr algn="r" fontAlgn="b"/>
                      <a:r>
                        <a:rPr lang="en-US" sz="1100" u="none" strike="noStrike" dirty="0">
                          <a:effectLst/>
                        </a:rPr>
                        <a:t>11122</a:t>
                      </a:r>
                      <a:endParaRPr lang="en-US" sz="11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845374207"/>
                  </a:ext>
                </a:extLst>
              </a:tr>
            </a:tbl>
          </a:graphicData>
        </a:graphic>
      </p:graphicFrame>
      <p:sp>
        <p:nvSpPr>
          <p:cNvPr id="8" name="TextBox 7"/>
          <p:cNvSpPr txBox="1"/>
          <p:nvPr/>
        </p:nvSpPr>
        <p:spPr>
          <a:xfrm>
            <a:off x="7020272" y="3068960"/>
            <a:ext cx="394660" cy="523220"/>
          </a:xfrm>
          <a:prstGeom prst="rect">
            <a:avLst/>
          </a:prstGeom>
          <a:noFill/>
        </p:spPr>
        <p:txBody>
          <a:bodyPr wrap="none" rtlCol="0">
            <a:spAutoFit/>
          </a:bodyPr>
          <a:lstStyle/>
          <a:p>
            <a:r>
              <a:rPr lang="en-US" sz="2800" b="1" dirty="0">
                <a:solidFill>
                  <a:schemeClr val="tx2"/>
                </a:solidFill>
              </a:rPr>
              <a:t>+</a:t>
            </a:r>
          </a:p>
        </p:txBody>
      </p:sp>
      <p:sp>
        <p:nvSpPr>
          <p:cNvPr id="9" name="TextBox 8"/>
          <p:cNvSpPr txBox="1"/>
          <p:nvPr/>
        </p:nvSpPr>
        <p:spPr>
          <a:xfrm>
            <a:off x="8037494" y="3068960"/>
            <a:ext cx="394660" cy="523220"/>
          </a:xfrm>
          <a:prstGeom prst="rect">
            <a:avLst/>
          </a:prstGeom>
          <a:noFill/>
        </p:spPr>
        <p:txBody>
          <a:bodyPr wrap="none" rtlCol="0">
            <a:spAutoFit/>
          </a:bodyPr>
          <a:lstStyle/>
          <a:p>
            <a:r>
              <a:rPr lang="en-US" sz="2800" b="1" dirty="0">
                <a:solidFill>
                  <a:schemeClr val="tx2"/>
                </a:solidFill>
              </a:rPr>
              <a:t>=</a:t>
            </a:r>
          </a:p>
        </p:txBody>
      </p:sp>
    </p:spTree>
    <p:extLst>
      <p:ext uri="{BB962C8B-B14F-4D97-AF65-F5344CB8AC3E}">
        <p14:creationId xmlns:p14="http://schemas.microsoft.com/office/powerpoint/2010/main" val="2889897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architecture</a:t>
            </a:r>
          </a:p>
        </p:txBody>
      </p:sp>
      <p:sp>
        <p:nvSpPr>
          <p:cNvPr id="3" name="Text Placeholder 2"/>
          <p:cNvSpPr>
            <a:spLocks noGrp="1"/>
          </p:cNvSpPr>
          <p:nvPr>
            <p:ph type="body" idx="1"/>
          </p:nvPr>
        </p:nvSpPr>
        <p:spPr/>
        <p:txBody>
          <a:bodyPr/>
          <a:lstStyle/>
          <a:p>
            <a:endParaRPr lang="en-US" dirty="0"/>
          </a:p>
          <a:p>
            <a:r>
              <a:rPr lang="en-US" dirty="0"/>
              <a:t>Recap: a smart algorithm:</a:t>
            </a:r>
          </a:p>
          <a:p>
            <a:endParaRPr lang="en-US" dirty="0"/>
          </a:p>
          <a:p>
            <a:pPr lvl="1"/>
            <a:r>
              <a:rPr lang="en-US" dirty="0"/>
              <a:t>spreads work over multiple processors/cores (48x faster)</a:t>
            </a:r>
          </a:p>
          <a:p>
            <a:pPr lvl="1"/>
            <a:r>
              <a:rPr lang="en-US" dirty="0"/>
              <a:t>Uses the processor cache efficiently (100x faster)</a:t>
            </a:r>
          </a:p>
          <a:p>
            <a:pPr lvl="1"/>
            <a:r>
              <a:rPr lang="en-US" dirty="0"/>
              <a:t>Uses vectorization (16x faster)</a:t>
            </a:r>
          </a:p>
          <a:p>
            <a:endParaRPr lang="en-US" dirty="0"/>
          </a:p>
          <a:p>
            <a:r>
              <a:rPr lang="en-US" dirty="0"/>
              <a:t>This is being used by modern databases to analyze Big Data in almost real-time.</a:t>
            </a:r>
          </a:p>
          <a:p>
            <a:endParaRPr lang="en-US" dirty="0"/>
          </a:p>
        </p:txBody>
      </p:sp>
    </p:spTree>
    <p:extLst>
      <p:ext uri="{BB962C8B-B14F-4D97-AF65-F5344CB8AC3E}">
        <p14:creationId xmlns:p14="http://schemas.microsoft.com/office/powerpoint/2010/main" val="3547006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architecture</a:t>
            </a:r>
          </a:p>
        </p:txBody>
      </p:sp>
      <p:sp>
        <p:nvSpPr>
          <p:cNvPr id="3" name="Text Placeholder 2"/>
          <p:cNvSpPr>
            <a:spLocks noGrp="1"/>
          </p:cNvSpPr>
          <p:nvPr>
            <p:ph type="body" idx="1"/>
          </p:nvPr>
        </p:nvSpPr>
        <p:spPr/>
        <p:txBody>
          <a:bodyPr/>
          <a:lstStyle/>
          <a:p>
            <a:r>
              <a:rPr lang="en-US" dirty="0"/>
              <a:t>A last trick…</a:t>
            </a:r>
          </a:p>
          <a:p>
            <a:endParaRPr lang="en-US" dirty="0"/>
          </a:p>
          <a:p>
            <a:r>
              <a:rPr lang="en-US" dirty="0"/>
              <a:t>Video cards have many </a:t>
            </a:r>
            <a:r>
              <a:rPr lang="en-US" dirty="0" err="1"/>
              <a:t>many</a:t>
            </a:r>
            <a:r>
              <a:rPr lang="en-US" dirty="0"/>
              <a:t> cores.</a:t>
            </a:r>
          </a:p>
          <a:p>
            <a:endParaRPr lang="en-US" dirty="0"/>
          </a:p>
          <a:p>
            <a:r>
              <a:rPr lang="en-US" dirty="0"/>
              <a:t>For example, an </a:t>
            </a:r>
            <a:r>
              <a:rPr lang="en-US" dirty="0" err="1"/>
              <a:t>Nvidia</a:t>
            </a:r>
            <a:r>
              <a:rPr lang="en-US" dirty="0"/>
              <a:t> GeForce RTX 3080 has 8704 cores, runs on 1.5Ghz, and has 10GB memory.</a:t>
            </a:r>
          </a:p>
          <a:p>
            <a:endParaRPr lang="en-US" dirty="0"/>
          </a:p>
          <a:p>
            <a:r>
              <a:rPr lang="en-US" dirty="0"/>
              <a:t>This can further speed up data analysis. Several dedicated data analysis systems indeed use this (e.g., bitcoin mining and machine learning).</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39748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architecture</a:t>
            </a:r>
          </a:p>
        </p:txBody>
      </p:sp>
      <p:sp>
        <p:nvSpPr>
          <p:cNvPr id="3" name="Text Placeholder 2"/>
          <p:cNvSpPr>
            <a:spLocks noGrp="1"/>
          </p:cNvSpPr>
          <p:nvPr>
            <p:ph type="body" idx="1"/>
          </p:nvPr>
        </p:nvSpPr>
        <p:spPr/>
        <p:txBody>
          <a:bodyPr/>
          <a:lstStyle/>
          <a:p>
            <a:r>
              <a:rPr lang="en-US" dirty="0"/>
              <a:t>In DAPOM, you don’t have to worry about the computer architecture; your libraries will handle that.</a:t>
            </a:r>
          </a:p>
          <a:p>
            <a:endParaRPr lang="en-US" dirty="0"/>
          </a:p>
          <a:p>
            <a:r>
              <a:rPr lang="en-US" dirty="0"/>
              <a:t>Your takeaway point is that you should be aware of this. If a program runs slower than you need, look in the task manager at processor utilization.</a:t>
            </a:r>
          </a:p>
          <a:p>
            <a:endParaRPr lang="en-US" dirty="0"/>
          </a:p>
          <a:p>
            <a:r>
              <a:rPr lang="en-US" dirty="0"/>
              <a:t>If you see this, try to revise your algorithm or try to find another library.</a:t>
            </a:r>
          </a:p>
          <a:p>
            <a:endParaRPr lang="en-US" dirty="0"/>
          </a:p>
        </p:txBody>
      </p:sp>
      <p:pic>
        <p:nvPicPr>
          <p:cNvPr id="5" name="Picture 4"/>
          <p:cNvPicPr>
            <a:picLocks noChangeAspect="1"/>
          </p:cNvPicPr>
          <p:nvPr/>
        </p:nvPicPr>
        <p:blipFill>
          <a:blip r:embed="rId2"/>
          <a:stretch>
            <a:fillRect/>
          </a:stretch>
        </p:blipFill>
        <p:spPr>
          <a:xfrm>
            <a:off x="3976093" y="4293096"/>
            <a:ext cx="4968551" cy="2452677"/>
          </a:xfrm>
          <a:prstGeom prst="rect">
            <a:avLst/>
          </a:prstGeom>
        </p:spPr>
      </p:pic>
      <p:cxnSp>
        <p:nvCxnSpPr>
          <p:cNvPr id="7" name="Straight Arrow Connector 6"/>
          <p:cNvCxnSpPr/>
          <p:nvPr/>
        </p:nvCxnSpPr>
        <p:spPr>
          <a:xfrm flipH="1" flipV="1">
            <a:off x="2771800" y="5733256"/>
            <a:ext cx="2448272" cy="66240"/>
          </a:xfrm>
          <a:prstGeom prst="straightConnector1">
            <a:avLst/>
          </a:prstGeom>
          <a:ln w="666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2843808" y="5996831"/>
            <a:ext cx="3528392" cy="240481"/>
          </a:xfrm>
          <a:prstGeom prst="straightConnector1">
            <a:avLst/>
          </a:prstGeom>
          <a:ln w="666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71600" y="5554106"/>
            <a:ext cx="1633781" cy="646331"/>
          </a:xfrm>
          <a:prstGeom prst="rect">
            <a:avLst/>
          </a:prstGeom>
          <a:noFill/>
        </p:spPr>
        <p:txBody>
          <a:bodyPr wrap="none" rtlCol="0">
            <a:spAutoFit/>
          </a:bodyPr>
          <a:lstStyle/>
          <a:p>
            <a:pPr algn="r"/>
            <a:r>
              <a:rPr lang="en-US" dirty="0">
                <a:solidFill>
                  <a:schemeClr val="tx2"/>
                </a:solidFill>
              </a:rPr>
              <a:t>Poor</a:t>
            </a:r>
          </a:p>
          <a:p>
            <a:pPr algn="r"/>
            <a:r>
              <a:rPr lang="en-US" dirty="0">
                <a:solidFill>
                  <a:schemeClr val="tx2"/>
                </a:solidFill>
              </a:rPr>
              <a:t>multithreading</a:t>
            </a:r>
          </a:p>
        </p:txBody>
      </p:sp>
    </p:spTree>
    <p:extLst>
      <p:ext uri="{BB962C8B-B14F-4D97-AF65-F5344CB8AC3E}">
        <p14:creationId xmlns:p14="http://schemas.microsoft.com/office/powerpoint/2010/main" val="413433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DBMS for Big Data</a:t>
            </a:r>
          </a:p>
        </p:txBody>
      </p:sp>
      <p:sp>
        <p:nvSpPr>
          <p:cNvPr id="3" name="Text Placeholder 2"/>
          <p:cNvSpPr>
            <a:spLocks noGrp="1"/>
          </p:cNvSpPr>
          <p:nvPr>
            <p:ph type="body" idx="1"/>
          </p:nvPr>
        </p:nvSpPr>
        <p:spPr/>
        <p:txBody>
          <a:bodyPr/>
          <a:lstStyle/>
          <a:p>
            <a:endParaRPr lang="en-US" dirty="0"/>
          </a:p>
          <a:p>
            <a:r>
              <a:rPr lang="en-US" dirty="0"/>
              <a:t>Python itself does a poor job of considering multi-threading, cache prediction, and vectorization.</a:t>
            </a:r>
          </a:p>
          <a:p>
            <a:endParaRPr lang="en-US" dirty="0"/>
          </a:p>
          <a:p>
            <a:r>
              <a:rPr lang="en-US" dirty="0"/>
              <a:t>Similarly, relational databases are not suitable for data analysis with Big Data.</a:t>
            </a:r>
          </a:p>
          <a:p>
            <a:endParaRPr lang="en-US" dirty="0"/>
          </a:p>
          <a:p>
            <a:r>
              <a:rPr lang="en-US" dirty="0"/>
              <a:t>Several new kinds of DBMS’s utilize these tricks much better than standard relational databases. Examples are MongoDB, Cassandra, and </a:t>
            </a:r>
            <a:r>
              <a:rPr lang="en-US" dirty="0" err="1"/>
              <a:t>Elasticsearch</a:t>
            </a:r>
            <a:r>
              <a:rPr lang="en-US" dirty="0"/>
              <a:t>.</a:t>
            </a:r>
          </a:p>
          <a:p>
            <a:endParaRPr lang="en-US" dirty="0"/>
          </a:p>
          <a:p>
            <a:r>
              <a:rPr lang="en-US" dirty="0"/>
              <a:t>These databases are called </a:t>
            </a:r>
            <a:r>
              <a:rPr lang="en-US" u="sng" dirty="0"/>
              <a:t>NoSQL</a:t>
            </a:r>
            <a:r>
              <a:rPr lang="en-US" dirty="0"/>
              <a:t> databases, and we use such a database in DAPOM.</a:t>
            </a:r>
          </a:p>
          <a:p>
            <a:endParaRPr lang="en-US" dirty="0"/>
          </a:p>
          <a:p>
            <a:endParaRPr lang="en-US" dirty="0"/>
          </a:p>
        </p:txBody>
      </p:sp>
    </p:spTree>
    <p:extLst>
      <p:ext uri="{BB962C8B-B14F-4D97-AF65-F5344CB8AC3E}">
        <p14:creationId xmlns:p14="http://schemas.microsoft.com/office/powerpoint/2010/main" val="11640596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2582"/>
            <a:ext cx="9140825" cy="792162"/>
          </a:xfrm>
        </p:spPr>
        <p:txBody>
          <a:bodyPr/>
          <a:lstStyle/>
          <a:p>
            <a:r>
              <a:rPr lang="en-US" dirty="0"/>
              <a:t>Main differences compared to relational databases - 1</a:t>
            </a:r>
          </a:p>
        </p:txBody>
      </p:sp>
      <p:sp>
        <p:nvSpPr>
          <p:cNvPr id="3" name="Text Placeholder 2"/>
          <p:cNvSpPr>
            <a:spLocks noGrp="1"/>
          </p:cNvSpPr>
          <p:nvPr>
            <p:ph type="body" idx="1"/>
          </p:nvPr>
        </p:nvSpPr>
        <p:spPr>
          <a:xfrm>
            <a:off x="0" y="1556792"/>
            <a:ext cx="9140825" cy="4847630"/>
          </a:xfrm>
        </p:spPr>
        <p:txBody>
          <a:bodyPr/>
          <a:lstStyle/>
          <a:p>
            <a:r>
              <a:rPr lang="en-US" dirty="0"/>
              <a:t>NoSQL Databases are often distributed or ‘</a:t>
            </a:r>
            <a:r>
              <a:rPr lang="en-US" dirty="0" err="1"/>
              <a:t>sharded</a:t>
            </a:r>
            <a:r>
              <a:rPr lang="en-US" dirty="0"/>
              <a:t>’: instead of creating 1 big database, many small databases are created (horizontal scaling).</a:t>
            </a:r>
          </a:p>
          <a:p>
            <a:r>
              <a:rPr lang="en-US" dirty="0"/>
              <a:t>Each processor core deals with such a small database.</a:t>
            </a:r>
          </a:p>
          <a:p>
            <a:r>
              <a:rPr lang="en-US" dirty="0"/>
              <a:t>A shard is immutable; it can not be changed. This allows to optimize the internal structure for querying rather than for updating.</a:t>
            </a:r>
          </a:p>
        </p:txBody>
      </p:sp>
      <p:pic>
        <p:nvPicPr>
          <p:cNvPr id="13314" name="Picture 2" descr="https://codingexplained.com/wp-content/uploads/1-1024x5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4005064"/>
            <a:ext cx="4388460" cy="2532793"/>
          </a:xfrm>
          <a:prstGeom prst="rect">
            <a:avLst/>
          </a:prstGeom>
          <a:solidFill>
            <a:schemeClr val="bg1"/>
          </a:solidFill>
        </p:spPr>
      </p:pic>
    </p:spTree>
    <p:extLst>
      <p:ext uri="{BB962C8B-B14F-4D97-AF65-F5344CB8AC3E}">
        <p14:creationId xmlns:p14="http://schemas.microsoft.com/office/powerpoint/2010/main" val="19652416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332582"/>
            <a:ext cx="9140825" cy="792162"/>
          </a:xfrm>
        </p:spPr>
        <p:txBody>
          <a:bodyPr/>
          <a:lstStyle/>
          <a:p>
            <a:r>
              <a:rPr lang="en-US" dirty="0"/>
              <a:t>Main differences compared to relational databases - 2</a:t>
            </a:r>
          </a:p>
        </p:txBody>
      </p:sp>
      <p:sp>
        <p:nvSpPr>
          <p:cNvPr id="5" name="Text Placeholder 2"/>
          <p:cNvSpPr>
            <a:spLocks noGrp="1"/>
          </p:cNvSpPr>
          <p:nvPr>
            <p:ph type="body" idx="1"/>
          </p:nvPr>
        </p:nvSpPr>
        <p:spPr>
          <a:xfrm>
            <a:off x="0" y="1556792"/>
            <a:ext cx="9140825" cy="4847630"/>
          </a:xfrm>
        </p:spPr>
        <p:txBody>
          <a:bodyPr/>
          <a:lstStyle/>
          <a:p>
            <a:r>
              <a:rPr lang="en-US" dirty="0"/>
              <a:t>NoSQL Databases are document oriented rather than row oriented. This allows hierarchical structures in the data:</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bsn</a:t>
            </a:r>
            <a:r>
              <a:rPr lang="en-US" dirty="0">
                <a:latin typeface="Courier New" panose="02070309020205020404" pitchFamily="49" charset="0"/>
                <a:cs typeface="Courier New" panose="02070309020205020404" pitchFamily="49" charset="0"/>
              </a:rPr>
              <a:t>': 12345,</a:t>
            </a:r>
          </a:p>
          <a:p>
            <a:pPr marL="0" indent="0">
              <a:buNone/>
            </a:pPr>
            <a:r>
              <a:rPr lang="en-US" dirty="0">
                <a:latin typeface="Courier New" panose="02070309020205020404" pitchFamily="49" charset="0"/>
                <a:cs typeface="Courier New" panose="02070309020205020404" pitchFamily="49" charset="0"/>
              </a:rPr>
              <a:t>	 'age': 40,</a:t>
            </a:r>
          </a:p>
          <a:p>
            <a:pPr marL="0" indent="0">
              <a:buNone/>
            </a:pPr>
            <a:r>
              <a:rPr lang="en-US" dirty="0">
                <a:latin typeface="Courier New" panose="02070309020205020404" pitchFamily="49" charset="0"/>
                <a:cs typeface="Courier New" panose="02070309020205020404" pitchFamily="49" charset="0"/>
              </a:rPr>
              <a:t>           'length': 178,</a:t>
            </a:r>
          </a:p>
          <a:p>
            <a:pPr marL="0" indent="0">
              <a:buNone/>
            </a:pPr>
            <a:r>
              <a:rPr lang="en-US" dirty="0">
                <a:latin typeface="Courier New" panose="02070309020205020404" pitchFamily="49" charset="0"/>
                <a:cs typeface="Courier New" panose="02070309020205020404" pitchFamily="49" charset="0"/>
              </a:rPr>
              <a:t>           'hobbies': [ 'cars',</a:t>
            </a:r>
          </a:p>
          <a:p>
            <a:pPr marL="0" indent="0">
              <a:buNone/>
            </a:pPr>
            <a:r>
              <a:rPr lang="en-US" dirty="0">
                <a:latin typeface="Courier New" panose="02070309020205020404" pitchFamily="49" charset="0"/>
                <a:cs typeface="Courier New" panose="02070309020205020404" pitchFamily="49" charset="0"/>
              </a:rPr>
              <a:t>                        'music',</a:t>
            </a:r>
          </a:p>
          <a:p>
            <a:pPr marL="0" indent="0">
              <a:buNone/>
            </a:pPr>
            <a:r>
              <a:rPr lang="en-US" dirty="0">
                <a:latin typeface="Courier New" panose="02070309020205020404" pitchFamily="49" charset="0"/>
                <a:cs typeface="Courier New" panose="02070309020205020404" pitchFamily="49" charset="0"/>
              </a:rPr>
              <a:t>                        'cocktails'</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endParaRPr lang="en-US" dirty="0"/>
          </a:p>
          <a:p>
            <a:r>
              <a:rPr lang="en-US" dirty="0"/>
              <a:t>In some systems, characteristics/fields do not have to be determined beforehand. This fits reality much better.</a:t>
            </a:r>
          </a:p>
        </p:txBody>
      </p:sp>
    </p:spTree>
    <p:extLst>
      <p:ext uri="{BB962C8B-B14F-4D97-AF65-F5344CB8AC3E}">
        <p14:creationId xmlns:p14="http://schemas.microsoft.com/office/powerpoint/2010/main" val="22670895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332582"/>
            <a:ext cx="9140825" cy="792162"/>
          </a:xfrm>
        </p:spPr>
        <p:txBody>
          <a:bodyPr/>
          <a:lstStyle/>
          <a:p>
            <a:r>
              <a:rPr lang="en-US" dirty="0"/>
              <a:t>Main differences compared to relational databases - 3</a:t>
            </a:r>
          </a:p>
        </p:txBody>
      </p:sp>
      <p:sp>
        <p:nvSpPr>
          <p:cNvPr id="5" name="Text Placeholder 2"/>
          <p:cNvSpPr>
            <a:spLocks noGrp="1"/>
          </p:cNvSpPr>
          <p:nvPr>
            <p:ph type="body" idx="1"/>
          </p:nvPr>
        </p:nvSpPr>
        <p:spPr>
          <a:xfrm>
            <a:off x="0" y="1556792"/>
            <a:ext cx="9140825" cy="4847630"/>
          </a:xfrm>
        </p:spPr>
        <p:txBody>
          <a:bodyPr/>
          <a:lstStyle/>
          <a:p>
            <a:pPr marL="249238" lvl="1" indent="-249238">
              <a:buSzTx/>
              <a:buFont typeface="Verdana" pitchFamily="34" charset="0"/>
              <a:buChar char="›"/>
            </a:pPr>
            <a:r>
              <a:rPr lang="en-US" dirty="0"/>
              <a:t>Data is stored in columns instead of rows.</a:t>
            </a:r>
          </a:p>
          <a:p>
            <a:endParaRPr lang="en-US" dirty="0"/>
          </a:p>
          <a:p>
            <a:pPr lvl="1"/>
            <a:r>
              <a:rPr lang="en-US" dirty="0"/>
              <a:t>Conceptually:</a:t>
            </a:r>
          </a:p>
          <a:p>
            <a:endParaRPr lang="en-US" dirty="0"/>
          </a:p>
          <a:p>
            <a:endParaRPr lang="en-US" dirty="0"/>
          </a:p>
          <a:p>
            <a:endParaRPr lang="en-US" dirty="0"/>
          </a:p>
          <a:p>
            <a:endParaRPr lang="en-US" dirty="0"/>
          </a:p>
          <a:p>
            <a:r>
              <a:rPr lang="en-US" dirty="0"/>
              <a:t>Stored on disk and in memory as:</a:t>
            </a:r>
          </a:p>
          <a:p>
            <a:pPr lvl="1"/>
            <a:endParaRPr lang="en-US" dirty="0"/>
          </a:p>
          <a:p>
            <a:pPr lvl="1"/>
            <a:r>
              <a:rPr lang="en-US" dirty="0"/>
              <a:t>Relational database: </a:t>
            </a:r>
            <a:r>
              <a:rPr lang="en-US" dirty="0">
                <a:latin typeface="Courier New" panose="02070309020205020404" pitchFamily="49" charset="0"/>
                <a:cs typeface="Courier New" panose="02070309020205020404" pitchFamily="49" charset="0"/>
              </a:rPr>
              <a:t>12345 40 178 54423 45 183 […]</a:t>
            </a:r>
          </a:p>
          <a:p>
            <a:pPr lvl="1"/>
            <a:endParaRPr lang="en-US" dirty="0"/>
          </a:p>
          <a:p>
            <a:pPr lvl="1"/>
            <a:r>
              <a:rPr lang="en-US" dirty="0"/>
              <a:t>NoSQL: </a:t>
            </a:r>
            <a:r>
              <a:rPr lang="en-US" dirty="0">
                <a:latin typeface="Courier New" panose="02070309020205020404" pitchFamily="49" charset="0"/>
                <a:cs typeface="Courier New" panose="02070309020205020404" pitchFamily="49" charset="0"/>
              </a:rPr>
              <a:t>12345 54423 […] 40 45 […] 178 183 […]</a:t>
            </a:r>
          </a:p>
          <a:p>
            <a:endParaRPr lang="en-US" dirty="0"/>
          </a:p>
        </p:txBody>
      </p:sp>
      <p:sp>
        <p:nvSpPr>
          <p:cNvPr id="6" name="Rectangle 5"/>
          <p:cNvSpPr/>
          <p:nvPr/>
        </p:nvSpPr>
        <p:spPr>
          <a:xfrm>
            <a:off x="1547664" y="2776614"/>
            <a:ext cx="5904656" cy="1200329"/>
          </a:xfrm>
          <a:prstGeom prst="rect">
            <a:avLst/>
          </a:prstGeom>
        </p:spPr>
        <p:txBody>
          <a:bodyPr wrap="square">
            <a:spAutoFit/>
          </a:bodyPr>
          <a:lstStyle/>
          <a:p>
            <a:r>
              <a:rPr lang="en-US" dirty="0">
                <a:solidFill>
                  <a:schemeClr val="bg1"/>
                </a:solidFill>
                <a:latin typeface="Courier New" panose="02070309020205020404" pitchFamily="49" charset="0"/>
                <a:cs typeface="Courier New" panose="02070309020205020404" pitchFamily="49" charset="0"/>
              </a:rPr>
              <a:t>BSN, age, length</a:t>
            </a:r>
          </a:p>
          <a:p>
            <a:r>
              <a:rPr lang="en-US" dirty="0">
                <a:solidFill>
                  <a:schemeClr val="bg1"/>
                </a:solidFill>
                <a:latin typeface="Courier New" panose="02070309020205020404" pitchFamily="49" charset="0"/>
                <a:cs typeface="Courier New" panose="02070309020205020404" pitchFamily="49" charset="0"/>
              </a:rPr>
              <a:t>12345, 40, 178</a:t>
            </a:r>
          </a:p>
          <a:p>
            <a:r>
              <a:rPr lang="en-US" dirty="0">
                <a:solidFill>
                  <a:schemeClr val="bg1"/>
                </a:solidFill>
                <a:latin typeface="Courier New" panose="02070309020205020404" pitchFamily="49" charset="0"/>
                <a:cs typeface="Courier New" panose="02070309020205020404" pitchFamily="49" charset="0"/>
              </a:rPr>
              <a:t>54423, 45, 183</a:t>
            </a:r>
          </a:p>
          <a:p>
            <a:r>
              <a:rPr lang="en-US" dirty="0">
                <a:solidFill>
                  <a:schemeClr val="bg1"/>
                </a:solidFill>
                <a:latin typeface="Courier New" panose="02070309020205020404" pitchFamily="49" charset="0"/>
                <a:cs typeface="Courier New" panose="02070309020205020404" pitchFamily="49" charset="0"/>
              </a:rPr>
              <a:t>[…], […], […]</a:t>
            </a:r>
          </a:p>
        </p:txBody>
      </p:sp>
    </p:spTree>
    <p:extLst>
      <p:ext uri="{BB962C8B-B14F-4D97-AF65-F5344CB8AC3E}">
        <p14:creationId xmlns:p14="http://schemas.microsoft.com/office/powerpoint/2010/main" val="37824230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332582"/>
            <a:ext cx="9140825" cy="792162"/>
          </a:xfrm>
        </p:spPr>
        <p:txBody>
          <a:bodyPr/>
          <a:lstStyle/>
          <a:p>
            <a:r>
              <a:rPr lang="en-US" dirty="0"/>
              <a:t>Main differences compared to relational databases - 3</a:t>
            </a:r>
          </a:p>
        </p:txBody>
      </p:sp>
      <p:sp>
        <p:nvSpPr>
          <p:cNvPr id="5" name="Text Placeholder 2"/>
          <p:cNvSpPr>
            <a:spLocks noGrp="1"/>
          </p:cNvSpPr>
          <p:nvPr>
            <p:ph type="body" idx="1"/>
          </p:nvPr>
        </p:nvSpPr>
        <p:spPr>
          <a:xfrm>
            <a:off x="0" y="1556792"/>
            <a:ext cx="9140825" cy="4847630"/>
          </a:xfrm>
        </p:spPr>
        <p:txBody>
          <a:bodyPr/>
          <a:lstStyle/>
          <a:p>
            <a:r>
              <a:rPr lang="en-US" dirty="0"/>
              <a:t>Stored on disk and in memory as:</a:t>
            </a:r>
          </a:p>
          <a:p>
            <a:pPr lvl="1"/>
            <a:endParaRPr lang="en-US" dirty="0"/>
          </a:p>
          <a:p>
            <a:pPr lvl="1"/>
            <a:r>
              <a:rPr lang="en-US" dirty="0"/>
              <a:t>Relational database: </a:t>
            </a:r>
            <a:r>
              <a:rPr lang="en-US" dirty="0">
                <a:latin typeface="Courier New" panose="02070309020205020404" pitchFamily="49" charset="0"/>
                <a:cs typeface="Courier New" panose="02070309020205020404" pitchFamily="49" charset="0"/>
              </a:rPr>
              <a:t>12345 40 178 54423 45 183 […]</a:t>
            </a:r>
          </a:p>
          <a:p>
            <a:pPr lvl="1"/>
            <a:r>
              <a:rPr lang="en-US" dirty="0"/>
              <a:t>NoSQL: </a:t>
            </a:r>
            <a:r>
              <a:rPr lang="en-US" dirty="0">
                <a:latin typeface="Courier New" panose="02070309020205020404" pitchFamily="49" charset="0"/>
                <a:cs typeface="Courier New" panose="02070309020205020404" pitchFamily="49" charset="0"/>
              </a:rPr>
              <a:t>12345 54423 […] 40 45 […] 178 183 […]</a:t>
            </a:r>
          </a:p>
          <a:p>
            <a:endParaRPr lang="en-US" dirty="0"/>
          </a:p>
          <a:p>
            <a:r>
              <a:rPr lang="en-US" dirty="0"/>
              <a:t>This makes querying much faster. For example, to get average age of people:</a:t>
            </a:r>
          </a:p>
          <a:p>
            <a:pPr lvl="1"/>
            <a:endParaRPr lang="en-US" dirty="0"/>
          </a:p>
          <a:p>
            <a:pPr lvl="1"/>
            <a:r>
              <a:rPr lang="en-US" dirty="0"/>
              <a:t>All ages are clustered together and can be copied in one go to the cache of the processor. Iterating through the list with ages is now really fast.</a:t>
            </a:r>
          </a:p>
          <a:p>
            <a:pPr lvl="1"/>
            <a:endParaRPr lang="en-US" dirty="0"/>
          </a:p>
          <a:p>
            <a:pPr lvl="1"/>
            <a:r>
              <a:rPr lang="en-US" dirty="0"/>
              <a:t>We can use vectorization to sum multiple ages in 1 clock cycle.</a:t>
            </a:r>
          </a:p>
          <a:p>
            <a:endParaRPr lang="en-US" dirty="0"/>
          </a:p>
        </p:txBody>
      </p:sp>
    </p:spTree>
    <p:extLst>
      <p:ext uri="{BB962C8B-B14F-4D97-AF65-F5344CB8AC3E}">
        <p14:creationId xmlns:p14="http://schemas.microsoft.com/office/powerpoint/2010/main" val="12454214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TLDR;</a:t>
            </a:r>
          </a:p>
        </p:txBody>
      </p:sp>
      <p:sp>
        <p:nvSpPr>
          <p:cNvPr id="3" name="Text Placeholder 2"/>
          <p:cNvSpPr>
            <a:spLocks noGrp="1"/>
          </p:cNvSpPr>
          <p:nvPr>
            <p:ph type="body" idx="1"/>
          </p:nvPr>
        </p:nvSpPr>
        <p:spPr/>
        <p:txBody>
          <a:bodyPr/>
          <a:lstStyle/>
          <a:p>
            <a:pPr lvl="1"/>
            <a:endParaRPr lang="en-US" dirty="0"/>
          </a:p>
          <a:p>
            <a:r>
              <a:rPr lang="en-US" dirty="0"/>
              <a:t>NoSQL databases make Big Data possible:</a:t>
            </a:r>
          </a:p>
          <a:p>
            <a:endParaRPr lang="en-US" dirty="0"/>
          </a:p>
          <a:p>
            <a:pPr lvl="1"/>
            <a:r>
              <a:rPr lang="en-US" dirty="0" err="1"/>
              <a:t>Sharding</a:t>
            </a:r>
            <a:r>
              <a:rPr lang="en-US" dirty="0"/>
              <a:t> allows high volume and high velocity</a:t>
            </a:r>
          </a:p>
          <a:p>
            <a:pPr lvl="1"/>
            <a:r>
              <a:rPr lang="en-US" dirty="0"/>
              <a:t>Document orientation allows high variety</a:t>
            </a:r>
          </a:p>
          <a:p>
            <a:pPr lvl="1"/>
            <a:r>
              <a:rPr lang="en-US" dirty="0"/>
              <a:t>Columnar storage allows high velocity</a:t>
            </a:r>
          </a:p>
          <a:p>
            <a:pPr lvl="1"/>
            <a:endParaRPr lang="en-US" dirty="0"/>
          </a:p>
          <a:p>
            <a:r>
              <a:rPr lang="en-US" dirty="0"/>
              <a:t>Being able to use a NoSQL database</a:t>
            </a:r>
            <a:br>
              <a:rPr lang="en-US" dirty="0"/>
            </a:br>
            <a:r>
              <a:rPr lang="en-US" dirty="0"/>
              <a:t>is really important if you do</a:t>
            </a:r>
            <a:br>
              <a:rPr lang="en-US" dirty="0"/>
            </a:br>
            <a:r>
              <a:rPr lang="en-US" dirty="0"/>
              <a:t>anything with big data.</a:t>
            </a:r>
          </a:p>
          <a:p>
            <a:endParaRPr lang="en-US" dirty="0"/>
          </a:p>
          <a:p>
            <a:r>
              <a:rPr lang="en-US" dirty="0"/>
              <a:t>In DAPOM we use Elasticsearch</a:t>
            </a:r>
          </a:p>
          <a:p>
            <a:endParaRPr lang="en-US" dirty="0"/>
          </a:p>
        </p:txBody>
      </p:sp>
      <p:graphicFrame>
        <p:nvGraphicFramePr>
          <p:cNvPr id="5" name="Diagram 4"/>
          <p:cNvGraphicFramePr/>
          <p:nvPr>
            <p:extLst>
              <p:ext uri="{D42A27DB-BD31-4B8C-83A1-F6EECF244321}">
                <p14:modId xmlns:p14="http://schemas.microsoft.com/office/powerpoint/2010/main" val="1070839760"/>
              </p:ext>
            </p:extLst>
          </p:nvPr>
        </p:nvGraphicFramePr>
        <p:xfrm>
          <a:off x="5292079" y="3892842"/>
          <a:ext cx="4212103" cy="28080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7048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example</a:t>
            </a:r>
          </a:p>
        </p:txBody>
      </p:sp>
      <p:sp>
        <p:nvSpPr>
          <p:cNvPr id="3" name="Text Placeholder 2"/>
          <p:cNvSpPr>
            <a:spLocks noGrp="1"/>
          </p:cNvSpPr>
          <p:nvPr>
            <p:ph type="body" idx="1"/>
          </p:nvPr>
        </p:nvSpPr>
        <p:spPr/>
        <p:txBody>
          <a:bodyPr/>
          <a:lstStyle/>
          <a:p>
            <a:r>
              <a:rPr lang="en-US" dirty="0"/>
              <a:t>Conceptually</a:t>
            </a:r>
          </a:p>
          <a:p>
            <a:pPr lvl="1"/>
            <a:r>
              <a:rPr lang="en-US" dirty="0"/>
              <a:t>A person has an age, length, and hobbies</a:t>
            </a:r>
          </a:p>
          <a:p>
            <a:pPr lvl="1"/>
            <a:endParaRPr lang="en-US" dirty="0"/>
          </a:p>
          <a:p>
            <a:r>
              <a:rPr lang="en-US" dirty="0"/>
              <a:t>Store data as variable in Python:</a:t>
            </a:r>
          </a:p>
          <a:p>
            <a:pPr marL="250825" lvl="1" indent="0">
              <a:buNone/>
            </a:pPr>
            <a:r>
              <a:rPr lang="en-US" dirty="0">
                <a:latin typeface="Courier New" panose="02070309020205020404" pitchFamily="49" charset="0"/>
                <a:cs typeface="Courier New" panose="02070309020205020404" pitchFamily="49" charset="0"/>
              </a:rPr>
              <a:t> age = 40</a:t>
            </a:r>
          </a:p>
          <a:p>
            <a:pPr marL="250825" lvl="1" indent="0">
              <a:buNone/>
            </a:pPr>
            <a:r>
              <a:rPr lang="en-US" dirty="0">
                <a:latin typeface="Courier New" panose="02070309020205020404" pitchFamily="49" charset="0"/>
                <a:cs typeface="Courier New" panose="02070309020205020404" pitchFamily="49" charset="0"/>
              </a:rPr>
              <a:t> length = 178</a:t>
            </a:r>
          </a:p>
          <a:p>
            <a:pPr marL="250825" lvl="1" indent="0">
              <a:buNone/>
            </a:pPr>
            <a:r>
              <a:rPr lang="en-US" dirty="0">
                <a:latin typeface="Courier New" panose="02070309020205020404" pitchFamily="49" charset="0"/>
                <a:cs typeface="Courier New" panose="02070309020205020404" pitchFamily="49" charset="0"/>
              </a:rPr>
              <a:t> hobbies = ['cars', 'music', 'cocktails']</a:t>
            </a:r>
          </a:p>
          <a:p>
            <a:pPr lvl="1"/>
            <a:endParaRPr lang="en-US" dirty="0"/>
          </a:p>
          <a:p>
            <a:r>
              <a:rPr lang="en-US" dirty="0"/>
              <a:t>In Python, as dictionary:</a:t>
            </a:r>
          </a:p>
          <a:p>
            <a:pPr marL="0" indent="0">
              <a:buNone/>
            </a:pPr>
            <a:r>
              <a:rPr lang="en-US" dirty="0">
                <a:latin typeface="Courier New" panose="02070309020205020404" pitchFamily="49" charset="0"/>
                <a:cs typeface="Courier New" panose="02070309020205020404" pitchFamily="49" charset="0"/>
              </a:rPr>
              <a:t>   person = { 'age': 40,</a:t>
            </a:r>
          </a:p>
          <a:p>
            <a:pPr marL="0" indent="0">
              <a:buNone/>
            </a:pPr>
            <a:r>
              <a:rPr lang="en-US" dirty="0">
                <a:latin typeface="Courier New" panose="02070309020205020404" pitchFamily="49" charset="0"/>
                <a:cs typeface="Courier New" panose="02070309020205020404" pitchFamily="49" charset="0"/>
              </a:rPr>
              <a:t>              'length': 178,</a:t>
            </a:r>
          </a:p>
          <a:p>
            <a:pPr marL="0" indent="0">
              <a:buNone/>
            </a:pPr>
            <a:r>
              <a:rPr lang="en-US" dirty="0">
                <a:latin typeface="Courier New" panose="02070309020205020404" pitchFamily="49" charset="0"/>
                <a:cs typeface="Courier New" panose="02070309020205020404" pitchFamily="49" charset="0"/>
              </a:rPr>
              <a:t>              'hobbies': [ 'cars',</a:t>
            </a:r>
          </a:p>
          <a:p>
            <a:pPr marL="0" indent="0">
              <a:buNone/>
            </a:pPr>
            <a:r>
              <a:rPr lang="en-US" dirty="0">
                <a:latin typeface="Courier New" panose="02070309020205020404" pitchFamily="49" charset="0"/>
                <a:cs typeface="Courier New" panose="02070309020205020404" pitchFamily="49" charset="0"/>
              </a:rPr>
              <a:t>                           'music',</a:t>
            </a:r>
          </a:p>
          <a:p>
            <a:pPr marL="0" indent="0">
              <a:buNone/>
            </a:pPr>
            <a:r>
              <a:rPr lang="en-US" dirty="0">
                <a:latin typeface="Courier New" panose="02070309020205020404" pitchFamily="49" charset="0"/>
                <a:cs typeface="Courier New" panose="02070309020205020404" pitchFamily="49" charset="0"/>
              </a:rPr>
              <a:t>                           'cocktails'</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299948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Text Placeholder 2"/>
          <p:cNvSpPr>
            <a:spLocks noGrp="1"/>
          </p:cNvSpPr>
          <p:nvPr>
            <p:ph type="body" idx="1"/>
          </p:nvPr>
        </p:nvSpPr>
        <p:spPr/>
        <p:txBody>
          <a:bodyPr/>
          <a:lstStyle/>
          <a:p>
            <a:r>
              <a:rPr lang="en-US" dirty="0"/>
              <a:t>In a CSV file</a:t>
            </a:r>
          </a:p>
          <a:p>
            <a:endParaRPr lang="en-US" dirty="0"/>
          </a:p>
          <a:p>
            <a:endParaRPr lang="en-US" dirty="0"/>
          </a:p>
          <a:p>
            <a:endParaRPr lang="en-US" dirty="0"/>
          </a:p>
          <a:p>
            <a:endParaRPr lang="en-US" dirty="0"/>
          </a:p>
          <a:p>
            <a:r>
              <a:rPr lang="en-US" dirty="0"/>
              <a:t>Even better, for characteristics that can have multiple values, we create  2 CSV files:</a:t>
            </a:r>
          </a:p>
          <a:p>
            <a:endParaRPr lang="en-US" dirty="0"/>
          </a:p>
          <a:p>
            <a:endParaRPr lang="en-US" dirty="0"/>
          </a:p>
          <a:p>
            <a:endParaRPr lang="en-US" dirty="0"/>
          </a:p>
          <a:p>
            <a:endParaRPr lang="en-US" dirty="0"/>
          </a:p>
          <a:p>
            <a:endParaRPr lang="en-US" dirty="0"/>
          </a:p>
          <a:p>
            <a:endParaRPr lang="en-US" dirty="0"/>
          </a:p>
        </p:txBody>
      </p:sp>
      <p:sp>
        <p:nvSpPr>
          <p:cNvPr id="4" name="Rectangle 3"/>
          <p:cNvSpPr/>
          <p:nvPr/>
        </p:nvSpPr>
        <p:spPr>
          <a:xfrm>
            <a:off x="1547664" y="1484784"/>
            <a:ext cx="5904656" cy="923330"/>
          </a:xfrm>
          <a:prstGeom prst="rect">
            <a:avLst/>
          </a:prstGeom>
        </p:spPr>
        <p:txBody>
          <a:bodyPr wrap="square">
            <a:spAutoFit/>
          </a:bodyPr>
          <a:lstStyle/>
          <a:p>
            <a:r>
              <a:rPr lang="en-US" dirty="0">
                <a:solidFill>
                  <a:schemeClr val="bg1"/>
                </a:solidFill>
                <a:latin typeface="Courier New" panose="02070309020205020404" pitchFamily="49" charset="0"/>
                <a:cs typeface="Courier New" panose="02070309020205020404" pitchFamily="49" charset="0"/>
              </a:rPr>
              <a:t>age, length, hobbies</a:t>
            </a:r>
          </a:p>
          <a:p>
            <a:r>
              <a:rPr lang="en-US" dirty="0">
                <a:solidFill>
                  <a:schemeClr val="bg1"/>
                </a:solidFill>
                <a:latin typeface="Courier New" panose="02070309020205020404" pitchFamily="49" charset="0"/>
                <a:cs typeface="Courier New" panose="02070309020205020404" pitchFamily="49" charset="0"/>
              </a:rPr>
              <a:t>40, 178, 'cars, music, cocktails'</a:t>
            </a:r>
          </a:p>
          <a:p>
            <a:r>
              <a:rPr lang="en-US" dirty="0">
                <a:solidFill>
                  <a:schemeClr val="bg1"/>
                </a:solidFill>
                <a:latin typeface="Courier New" panose="02070309020205020404" pitchFamily="49" charset="0"/>
                <a:cs typeface="Courier New" panose="02070309020205020404" pitchFamily="49" charset="0"/>
              </a:rPr>
              <a:t>45, 183, 'walking, dogs'</a:t>
            </a:r>
          </a:p>
        </p:txBody>
      </p:sp>
      <p:sp>
        <p:nvSpPr>
          <p:cNvPr id="5" name="Rectangle 4"/>
          <p:cNvSpPr/>
          <p:nvPr/>
        </p:nvSpPr>
        <p:spPr>
          <a:xfrm>
            <a:off x="1547664" y="3498681"/>
            <a:ext cx="5904656" cy="923330"/>
          </a:xfrm>
          <a:prstGeom prst="rect">
            <a:avLst/>
          </a:prstGeom>
        </p:spPr>
        <p:txBody>
          <a:bodyPr wrap="square">
            <a:spAutoFit/>
          </a:bodyPr>
          <a:lstStyle/>
          <a:p>
            <a:r>
              <a:rPr lang="en-US" dirty="0">
                <a:solidFill>
                  <a:schemeClr val="bg1"/>
                </a:solidFill>
                <a:latin typeface="Courier New" panose="02070309020205020404" pitchFamily="49" charset="0"/>
                <a:cs typeface="Courier New" panose="02070309020205020404" pitchFamily="49" charset="0"/>
              </a:rPr>
              <a:t>BSN, age, length</a:t>
            </a:r>
          </a:p>
          <a:p>
            <a:r>
              <a:rPr lang="en-US" dirty="0">
                <a:solidFill>
                  <a:schemeClr val="bg1"/>
                </a:solidFill>
                <a:latin typeface="Courier New" panose="02070309020205020404" pitchFamily="49" charset="0"/>
                <a:cs typeface="Courier New" panose="02070309020205020404" pitchFamily="49" charset="0"/>
              </a:rPr>
              <a:t>12345, 40, 178</a:t>
            </a:r>
          </a:p>
          <a:p>
            <a:r>
              <a:rPr lang="en-US" dirty="0">
                <a:solidFill>
                  <a:schemeClr val="bg1"/>
                </a:solidFill>
                <a:latin typeface="Courier New" panose="02070309020205020404" pitchFamily="49" charset="0"/>
                <a:cs typeface="Courier New" panose="02070309020205020404" pitchFamily="49" charset="0"/>
              </a:rPr>
              <a:t>54423, 45, 183</a:t>
            </a:r>
          </a:p>
        </p:txBody>
      </p:sp>
      <p:sp>
        <p:nvSpPr>
          <p:cNvPr id="6" name="Rectangle 5"/>
          <p:cNvSpPr/>
          <p:nvPr/>
        </p:nvSpPr>
        <p:spPr>
          <a:xfrm>
            <a:off x="1547664" y="4638035"/>
            <a:ext cx="5904656" cy="2031325"/>
          </a:xfrm>
          <a:prstGeom prst="rect">
            <a:avLst/>
          </a:prstGeom>
        </p:spPr>
        <p:txBody>
          <a:bodyPr wrap="square">
            <a:spAutoFit/>
          </a:bodyPr>
          <a:lstStyle/>
          <a:p>
            <a:r>
              <a:rPr lang="en-US" dirty="0">
                <a:solidFill>
                  <a:schemeClr val="bg1"/>
                </a:solidFill>
                <a:latin typeface="Courier New" panose="02070309020205020404" pitchFamily="49" charset="0"/>
                <a:cs typeface="Courier New" panose="02070309020205020404" pitchFamily="49" charset="0"/>
              </a:rPr>
              <a:t>BSN, hobby</a:t>
            </a:r>
          </a:p>
          <a:p>
            <a:r>
              <a:rPr lang="en-US" dirty="0">
                <a:solidFill>
                  <a:schemeClr val="bg1"/>
                </a:solidFill>
                <a:latin typeface="Courier New" panose="02070309020205020404" pitchFamily="49" charset="0"/>
                <a:cs typeface="Courier New" panose="02070309020205020404" pitchFamily="49" charset="0"/>
              </a:rPr>
              <a:t>12345, cars</a:t>
            </a:r>
          </a:p>
          <a:p>
            <a:r>
              <a:rPr lang="en-US" dirty="0">
                <a:solidFill>
                  <a:schemeClr val="bg1"/>
                </a:solidFill>
                <a:latin typeface="Courier New" panose="02070309020205020404" pitchFamily="49" charset="0"/>
                <a:cs typeface="Courier New" panose="02070309020205020404" pitchFamily="49" charset="0"/>
              </a:rPr>
              <a:t>12345, music</a:t>
            </a:r>
          </a:p>
          <a:p>
            <a:r>
              <a:rPr lang="en-US" dirty="0">
                <a:solidFill>
                  <a:schemeClr val="bg1"/>
                </a:solidFill>
                <a:latin typeface="Courier New" panose="02070309020205020404" pitchFamily="49" charset="0"/>
                <a:cs typeface="Courier New" panose="02070309020205020404" pitchFamily="49" charset="0"/>
              </a:rPr>
              <a:t>12345, cocktails</a:t>
            </a:r>
          </a:p>
          <a:p>
            <a:r>
              <a:rPr lang="en-US" dirty="0">
                <a:solidFill>
                  <a:schemeClr val="bg1"/>
                </a:solidFill>
                <a:latin typeface="Courier New" panose="02070309020205020404" pitchFamily="49" charset="0"/>
                <a:cs typeface="Courier New" panose="02070309020205020404" pitchFamily="49" charset="0"/>
              </a:rPr>
              <a:t>54423, walking</a:t>
            </a:r>
          </a:p>
          <a:p>
            <a:r>
              <a:rPr lang="en-US" dirty="0">
                <a:solidFill>
                  <a:schemeClr val="bg1"/>
                </a:solidFill>
                <a:latin typeface="Courier New" panose="02070309020205020404" pitchFamily="49" charset="0"/>
                <a:cs typeface="Courier New" panose="02070309020205020404" pitchFamily="49" charset="0"/>
              </a:rPr>
              <a:t>54423, dogs</a:t>
            </a:r>
          </a:p>
          <a:p>
            <a:endParaRPr lang="en-US" dirty="0">
              <a:solidFill>
                <a:schemeClr val="bg1"/>
              </a:solidFill>
              <a:latin typeface="Courier New" panose="02070309020205020404" pitchFamily="49" charset="0"/>
              <a:cs typeface="Courier New" panose="02070309020205020404" pitchFamily="49" charset="0"/>
            </a:endParaRPr>
          </a:p>
        </p:txBody>
      </p:sp>
      <p:sp>
        <p:nvSpPr>
          <p:cNvPr id="7" name="TextBox 6"/>
          <p:cNvSpPr txBox="1"/>
          <p:nvPr/>
        </p:nvSpPr>
        <p:spPr>
          <a:xfrm>
            <a:off x="107504" y="6425714"/>
            <a:ext cx="5756961" cy="307777"/>
          </a:xfrm>
          <a:prstGeom prst="rect">
            <a:avLst/>
          </a:prstGeom>
          <a:noFill/>
        </p:spPr>
        <p:txBody>
          <a:bodyPr wrap="none" rtlCol="0">
            <a:spAutoFit/>
          </a:bodyPr>
          <a:lstStyle/>
          <a:p>
            <a:r>
              <a:rPr lang="en-US" sz="1400" dirty="0">
                <a:solidFill>
                  <a:schemeClr val="bg1"/>
                </a:solidFill>
              </a:rPr>
              <a:t>* BSN = ‘</a:t>
            </a:r>
            <a:r>
              <a:rPr lang="en-US" sz="1400" dirty="0" err="1">
                <a:solidFill>
                  <a:schemeClr val="bg1"/>
                </a:solidFill>
              </a:rPr>
              <a:t>burgerservicenummer</a:t>
            </a:r>
            <a:r>
              <a:rPr lang="en-US" sz="1400" dirty="0">
                <a:solidFill>
                  <a:schemeClr val="bg1"/>
                </a:solidFill>
              </a:rPr>
              <a:t>’, unique number for each person in NL</a:t>
            </a:r>
          </a:p>
        </p:txBody>
      </p:sp>
    </p:spTree>
    <p:extLst>
      <p:ext uri="{BB962C8B-B14F-4D97-AF65-F5344CB8AC3E}">
        <p14:creationId xmlns:p14="http://schemas.microsoft.com/office/powerpoint/2010/main" val="247281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manipulation</a:t>
            </a:r>
          </a:p>
        </p:txBody>
      </p:sp>
      <p:sp>
        <p:nvSpPr>
          <p:cNvPr id="3" name="Text Placeholder 2"/>
          <p:cNvSpPr>
            <a:spLocks noGrp="1"/>
          </p:cNvSpPr>
          <p:nvPr>
            <p:ph type="body" idx="1"/>
          </p:nvPr>
        </p:nvSpPr>
        <p:spPr/>
        <p:txBody>
          <a:bodyPr/>
          <a:lstStyle/>
          <a:p>
            <a:r>
              <a:rPr lang="en-US" dirty="0"/>
              <a:t>Data usually needs to support the following operations:</a:t>
            </a:r>
          </a:p>
          <a:p>
            <a:endParaRPr lang="en-US" dirty="0"/>
          </a:p>
          <a:p>
            <a:pPr lvl="1"/>
            <a:r>
              <a:rPr lang="en-US" u="sng" dirty="0"/>
              <a:t>C</a:t>
            </a:r>
            <a:r>
              <a:rPr lang="en-US" dirty="0"/>
              <a:t>reate</a:t>
            </a:r>
          </a:p>
          <a:p>
            <a:pPr lvl="1"/>
            <a:endParaRPr lang="en-US" dirty="0"/>
          </a:p>
          <a:p>
            <a:pPr lvl="1"/>
            <a:r>
              <a:rPr lang="en-US" u="sng" dirty="0"/>
              <a:t>R</a:t>
            </a:r>
            <a:r>
              <a:rPr lang="en-US" dirty="0"/>
              <a:t>ead</a:t>
            </a:r>
          </a:p>
          <a:p>
            <a:pPr lvl="1"/>
            <a:endParaRPr lang="en-US" dirty="0"/>
          </a:p>
          <a:p>
            <a:pPr lvl="1"/>
            <a:r>
              <a:rPr lang="en-US" u="sng" dirty="0"/>
              <a:t>U</a:t>
            </a:r>
            <a:r>
              <a:rPr lang="en-US" dirty="0"/>
              <a:t>pdate</a:t>
            </a:r>
          </a:p>
          <a:p>
            <a:pPr lvl="1"/>
            <a:endParaRPr lang="en-US" dirty="0"/>
          </a:p>
          <a:p>
            <a:pPr lvl="1"/>
            <a:r>
              <a:rPr lang="en-US" u="sng" dirty="0"/>
              <a:t>D</a:t>
            </a:r>
            <a:r>
              <a:rPr lang="en-US" dirty="0"/>
              <a:t>elete</a:t>
            </a:r>
          </a:p>
          <a:p>
            <a:endParaRPr lang="en-US" dirty="0"/>
          </a:p>
          <a:p>
            <a:r>
              <a:rPr lang="en-US" dirty="0"/>
              <a:t>It is easy to imagine how these CRUD tasks can be done in CSV files:</a:t>
            </a:r>
          </a:p>
          <a:p>
            <a:endParaRPr lang="en-US" dirty="0"/>
          </a:p>
          <a:p>
            <a:pPr lvl="1"/>
            <a:r>
              <a:rPr lang="en-US" dirty="0"/>
              <a:t>C: Read the file, add a line, save the file</a:t>
            </a:r>
          </a:p>
          <a:p>
            <a:pPr lvl="1"/>
            <a:r>
              <a:rPr lang="en-US" dirty="0"/>
              <a:t>U: Read the file, change a line, save the file</a:t>
            </a:r>
          </a:p>
          <a:p>
            <a:pPr lvl="1"/>
            <a:r>
              <a:rPr lang="en-US" dirty="0"/>
              <a:t>D: Read the file, delete a line, save the file</a:t>
            </a:r>
          </a:p>
        </p:txBody>
      </p:sp>
    </p:spTree>
    <p:extLst>
      <p:ext uri="{BB962C8B-B14F-4D97-AF65-F5344CB8AC3E}">
        <p14:creationId xmlns:p14="http://schemas.microsoft.com/office/powerpoint/2010/main" val="334119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Databases</a:t>
            </a:r>
          </a:p>
        </p:txBody>
      </p:sp>
      <p:sp>
        <p:nvSpPr>
          <p:cNvPr id="3" name="Text Placeholder 2"/>
          <p:cNvSpPr>
            <a:spLocks noGrp="1"/>
          </p:cNvSpPr>
          <p:nvPr>
            <p:ph type="body" idx="1"/>
          </p:nvPr>
        </p:nvSpPr>
        <p:spPr/>
        <p:txBody>
          <a:bodyPr/>
          <a:lstStyle/>
          <a:p>
            <a:r>
              <a:rPr lang="en-US" dirty="0"/>
              <a:t>Using csv files is a suitable way to handle data in small programs.</a:t>
            </a:r>
          </a:p>
          <a:p>
            <a:endParaRPr lang="en-US" dirty="0"/>
          </a:p>
          <a:p>
            <a:r>
              <a:rPr lang="en-US" dirty="0"/>
              <a:t>However, there are several ways in which it can go wrong:</a:t>
            </a:r>
          </a:p>
          <a:p>
            <a:endParaRPr lang="en-US" dirty="0"/>
          </a:p>
          <a:p>
            <a:pPr lvl="1"/>
            <a:r>
              <a:rPr lang="en-US" dirty="0"/>
              <a:t>If two programs simultaneously change the data, we could have a conflict.</a:t>
            </a:r>
          </a:p>
          <a:p>
            <a:pPr lvl="1"/>
            <a:endParaRPr lang="en-US" dirty="0"/>
          </a:p>
          <a:p>
            <a:pPr lvl="1"/>
            <a:r>
              <a:rPr lang="en-US" dirty="0"/>
              <a:t>If the computer crashes when I am writing the file, the database is corrupt.</a:t>
            </a:r>
          </a:p>
          <a:p>
            <a:pPr lvl="1"/>
            <a:endParaRPr lang="en-US" dirty="0"/>
          </a:p>
          <a:p>
            <a:pPr lvl="1"/>
            <a:r>
              <a:rPr lang="en-US" dirty="0"/>
              <a:t>If the file is too big to load in the computer’s memory, we have a problem.</a:t>
            </a:r>
          </a:p>
          <a:p>
            <a:pPr lvl="1"/>
            <a:endParaRPr lang="en-US" dirty="0"/>
          </a:p>
          <a:p>
            <a:pPr lvl="1"/>
            <a:r>
              <a:rPr lang="en-US" dirty="0"/>
              <a:t>Even if I can store the whole file in memory, this approach would be very slow for big files.</a:t>
            </a:r>
          </a:p>
          <a:p>
            <a:pPr lvl="1"/>
            <a:endParaRPr lang="en-US" dirty="0"/>
          </a:p>
          <a:p>
            <a:endParaRPr lang="en-US" dirty="0"/>
          </a:p>
        </p:txBody>
      </p:sp>
    </p:spTree>
    <p:extLst>
      <p:ext uri="{BB962C8B-B14F-4D97-AF65-F5344CB8AC3E}">
        <p14:creationId xmlns:p14="http://schemas.microsoft.com/office/powerpoint/2010/main" val="1239724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a:t>
            </a:r>
          </a:p>
        </p:txBody>
      </p:sp>
      <p:sp>
        <p:nvSpPr>
          <p:cNvPr id="3" name="Text Placeholder 2"/>
          <p:cNvSpPr>
            <a:spLocks noGrp="1"/>
          </p:cNvSpPr>
          <p:nvPr>
            <p:ph type="body" idx="1"/>
          </p:nvPr>
        </p:nvSpPr>
        <p:spPr>
          <a:xfrm>
            <a:off x="1" y="764704"/>
            <a:ext cx="5076056" cy="5639718"/>
          </a:xfrm>
        </p:spPr>
        <p:txBody>
          <a:bodyPr/>
          <a:lstStyle/>
          <a:p>
            <a:endParaRPr lang="en-US" dirty="0"/>
          </a:p>
          <a:p>
            <a:endParaRPr lang="en-US" dirty="0"/>
          </a:p>
          <a:p>
            <a:r>
              <a:rPr lang="en-US" dirty="0"/>
              <a:t>A better alternative is to not use files at all, but use dedicated programs for data CRUD.</a:t>
            </a:r>
          </a:p>
          <a:p>
            <a:endParaRPr lang="en-US" dirty="0"/>
          </a:p>
          <a:p>
            <a:r>
              <a:rPr lang="en-US" dirty="0"/>
              <a:t>Such programs are called Database Management Systems (DBMS)</a:t>
            </a:r>
          </a:p>
          <a:p>
            <a:endParaRPr lang="en-US" dirty="0"/>
          </a:p>
          <a:p>
            <a:r>
              <a:rPr lang="en-US" dirty="0"/>
              <a:t>DBMS is the backbone of most computer programs.</a:t>
            </a:r>
          </a:p>
          <a:p>
            <a:endParaRPr lang="en-US" dirty="0"/>
          </a:p>
        </p:txBody>
      </p:sp>
      <p:pic>
        <p:nvPicPr>
          <p:cNvPr id="1026" name="Picture 2" descr="Which Database Environments are of interest to developers in 2021? | by  Evans Doe Ocansey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1048172"/>
            <a:ext cx="3532956" cy="3532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69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 terminology</a:t>
            </a:r>
          </a:p>
        </p:txBody>
      </p:sp>
      <p:sp>
        <p:nvSpPr>
          <p:cNvPr id="3" name="Text Placeholder 2"/>
          <p:cNvSpPr>
            <a:spLocks noGrp="1"/>
          </p:cNvSpPr>
          <p:nvPr>
            <p:ph type="body" idx="1"/>
          </p:nvPr>
        </p:nvSpPr>
        <p:spPr/>
        <p:txBody>
          <a:bodyPr/>
          <a:lstStyle/>
          <a:p>
            <a:r>
              <a:rPr lang="en-US" dirty="0"/>
              <a:t>Relational Database systems, e.g., Oracle, SQL Server, MySQL, SQLite</a:t>
            </a:r>
          </a:p>
          <a:p>
            <a:endParaRPr lang="en-US" dirty="0"/>
          </a:p>
          <a:p>
            <a:r>
              <a:rPr lang="en-US" u="sng" dirty="0"/>
              <a:t>Table</a:t>
            </a:r>
            <a:r>
              <a:rPr lang="en-US" dirty="0"/>
              <a:t>: similar to a CSV file, but stored more efficiently</a:t>
            </a:r>
          </a:p>
          <a:p>
            <a:endParaRPr lang="en-US" dirty="0"/>
          </a:p>
          <a:p>
            <a:r>
              <a:rPr lang="en-US" u="sng" dirty="0"/>
              <a:t>Row</a:t>
            </a:r>
            <a:r>
              <a:rPr lang="en-US" dirty="0"/>
              <a:t> / </a:t>
            </a:r>
            <a:r>
              <a:rPr lang="en-US" u="sng" dirty="0"/>
              <a:t>Record</a:t>
            </a:r>
            <a:r>
              <a:rPr lang="en-US" dirty="0"/>
              <a:t>: similar to a row in a CSV file</a:t>
            </a:r>
          </a:p>
          <a:p>
            <a:endParaRPr lang="en-US" dirty="0"/>
          </a:p>
          <a:p>
            <a:r>
              <a:rPr lang="en-US" u="sng" dirty="0"/>
              <a:t>Column / Field</a:t>
            </a:r>
            <a:r>
              <a:rPr lang="en-US" dirty="0"/>
              <a:t>: a specific characteristic (e.g., all values of age)</a:t>
            </a:r>
          </a:p>
          <a:p>
            <a:endParaRPr lang="en-US" dirty="0"/>
          </a:p>
          <a:p>
            <a:r>
              <a:rPr lang="en-US" u="sng" dirty="0"/>
              <a:t>Relation</a:t>
            </a:r>
            <a:r>
              <a:rPr lang="en-US" dirty="0"/>
              <a:t>: Persons and Hobbies are linked by the BSN</a:t>
            </a:r>
          </a:p>
          <a:p>
            <a:endParaRPr lang="en-US" dirty="0"/>
          </a:p>
          <a:p>
            <a:r>
              <a:rPr lang="en-US" u="sng" dirty="0"/>
              <a:t>Query</a:t>
            </a:r>
            <a:r>
              <a:rPr lang="en-US" dirty="0"/>
              <a:t>: a command you give to the database. Can be any of the CRUD operations. Example: SQL</a:t>
            </a:r>
          </a:p>
          <a:p>
            <a:endParaRPr lang="en-US" dirty="0"/>
          </a:p>
          <a:p>
            <a:r>
              <a:rPr lang="en-US" u="sng" dirty="0"/>
              <a:t>Index</a:t>
            </a:r>
            <a:r>
              <a:rPr lang="en-US" dirty="0"/>
              <a:t>: Sorted data, explained later</a:t>
            </a:r>
          </a:p>
          <a:p>
            <a:pPr marL="0" indent="0">
              <a:buNone/>
            </a:pPr>
            <a:endParaRPr lang="en-US" dirty="0"/>
          </a:p>
        </p:txBody>
      </p:sp>
    </p:spTree>
    <p:extLst>
      <p:ext uri="{BB962C8B-B14F-4D97-AF65-F5344CB8AC3E}">
        <p14:creationId xmlns:p14="http://schemas.microsoft.com/office/powerpoint/2010/main" val="3924808710"/>
      </p:ext>
    </p:extLst>
  </p:cSld>
  <p:clrMapOvr>
    <a:masterClrMapping/>
  </p:clrMapOvr>
</p:sld>
</file>

<file path=ppt/theme/theme1.xml><?xml version="1.0" encoding="utf-8"?>
<a:theme xmlns:a="http://schemas.openxmlformats.org/drawingml/2006/main" name="Title Design">
  <a:themeElements>
    <a:clrScheme name="Title Design 1">
      <a:dk1>
        <a:srgbClr val="000000"/>
      </a:dk1>
      <a:lt1>
        <a:srgbClr val="FFFFFF"/>
      </a:lt1>
      <a:dk2>
        <a:srgbClr val="FFFFFF"/>
      </a:dk2>
      <a:lt2>
        <a:srgbClr val="808080"/>
      </a:lt2>
      <a:accent1>
        <a:srgbClr val="009CEF"/>
      </a:accent1>
      <a:accent2>
        <a:srgbClr val="CC0000"/>
      </a:accent2>
      <a:accent3>
        <a:srgbClr val="FFFFFF"/>
      </a:accent3>
      <a:accent4>
        <a:srgbClr val="000000"/>
      </a:accent4>
      <a:accent5>
        <a:srgbClr val="AACBF6"/>
      </a:accent5>
      <a:accent6>
        <a:srgbClr val="B90000"/>
      </a:accent6>
      <a:hlink>
        <a:srgbClr val="000000"/>
      </a:hlink>
      <a:folHlink>
        <a:srgbClr val="772D6B"/>
      </a:folHlink>
    </a:clrScheme>
    <a:fontScheme name="Title Design">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itle Design 1">
        <a:dk1>
          <a:srgbClr val="000000"/>
        </a:dk1>
        <a:lt1>
          <a:srgbClr val="FFFFFF"/>
        </a:lt1>
        <a:dk2>
          <a:srgbClr val="FFFFFF"/>
        </a:dk2>
        <a:lt2>
          <a:srgbClr val="808080"/>
        </a:lt2>
        <a:accent1>
          <a:srgbClr val="009CEF"/>
        </a:accent1>
        <a:accent2>
          <a:srgbClr val="CC0000"/>
        </a:accent2>
        <a:accent3>
          <a:srgbClr val="FFFFFF"/>
        </a:accent3>
        <a:accent4>
          <a:srgbClr val="000000"/>
        </a:accent4>
        <a:accent5>
          <a:srgbClr val="AACBF6"/>
        </a:accent5>
        <a:accent6>
          <a:srgbClr val="B90000"/>
        </a:accent6>
        <a:hlink>
          <a:srgbClr val="000000"/>
        </a:hlink>
        <a:folHlink>
          <a:srgbClr val="772D6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29387</TotalTime>
  <Words>2780</Words>
  <Application>Microsoft Macintosh PowerPoint</Application>
  <PresentationFormat>On-screen Show (4:3)</PresentationFormat>
  <Paragraphs>661</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Courier New</vt:lpstr>
      <vt:lpstr>Verdana</vt:lpstr>
      <vt:lpstr>Wingdings</vt:lpstr>
      <vt:lpstr>Title Design</vt:lpstr>
      <vt:lpstr>Data Analysis &amp; Programming for OM  Databases</vt:lpstr>
      <vt:lpstr>Contents</vt:lpstr>
      <vt:lpstr>Data</vt:lpstr>
      <vt:lpstr>Data, example</vt:lpstr>
      <vt:lpstr>Data</vt:lpstr>
      <vt:lpstr>Data manipulation</vt:lpstr>
      <vt:lpstr>Databases</vt:lpstr>
      <vt:lpstr>DBMS</vt:lpstr>
      <vt:lpstr>DBMS, terminology</vt:lpstr>
      <vt:lpstr>DBMS, terminology</vt:lpstr>
      <vt:lpstr>DBMS, SQL</vt:lpstr>
      <vt:lpstr>Index</vt:lpstr>
      <vt:lpstr>Index: binary search</vt:lpstr>
      <vt:lpstr>Index: binary search</vt:lpstr>
      <vt:lpstr>Index: binary search</vt:lpstr>
      <vt:lpstr>Index: binary search</vt:lpstr>
      <vt:lpstr>Index: binary search</vt:lpstr>
      <vt:lpstr>Index</vt:lpstr>
      <vt:lpstr>PowerPoint Presentation</vt:lpstr>
      <vt:lpstr>Limits of traditional DBMS’s</vt:lpstr>
      <vt:lpstr>Computer architecture</vt:lpstr>
      <vt:lpstr>Computer architecture</vt:lpstr>
      <vt:lpstr>PowerPoint Presentation</vt:lpstr>
      <vt:lpstr>Computer architecture</vt:lpstr>
      <vt:lpstr>Computer architecture</vt:lpstr>
      <vt:lpstr>Computer architecture</vt:lpstr>
      <vt:lpstr>Computer architecture</vt:lpstr>
      <vt:lpstr>Computer architecture</vt:lpstr>
      <vt:lpstr>Computer architecture</vt:lpstr>
      <vt:lpstr>Computer architecture</vt:lpstr>
      <vt:lpstr>Computer architecture</vt:lpstr>
      <vt:lpstr>Computer architecture</vt:lpstr>
      <vt:lpstr>Computer architecture</vt:lpstr>
      <vt:lpstr>Back to DBMS for Big Data</vt:lpstr>
      <vt:lpstr>Main differences compared to relational databases - 1</vt:lpstr>
      <vt:lpstr>Main differences compared to relational databases - 2</vt:lpstr>
      <vt:lpstr>Main differences compared to relational databases - 3</vt:lpstr>
      <vt:lpstr>Main differences compared to relational databases - 3</vt:lpstr>
      <vt:lpstr>TLDR;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W.M.C. van Wezel</dc:creator>
  <cp:keywords>Version 2.1</cp:keywords>
  <cp:lastModifiedBy>W. van Wezel</cp:lastModifiedBy>
  <cp:revision>1577</cp:revision>
  <dcterms:created xsi:type="dcterms:W3CDTF">2008-06-10T08:12:30Z</dcterms:created>
  <dcterms:modified xsi:type="dcterms:W3CDTF">2022-09-26T14:27:48Z</dcterms:modified>
  <dc:language>UK</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ype">
    <vt:lpwstr>RUG</vt:lpwstr>
  </property>
  <property fmtid="{D5CDD505-2E9C-101B-9397-08002B2CF9AE}" pid="3" name="Datum">
    <vt:lpwstr>14-04-2014</vt:lpwstr>
  </property>
  <property fmtid="{D5CDD505-2E9C-101B-9397-08002B2CF9AE}" pid="4" name="txtDate">
    <vt:lpwstr>14-04-2014</vt:lpwstr>
  </property>
  <property fmtid="{D5CDD505-2E9C-101B-9397-08002B2CF9AE}" pid="5" name="AutoDatum">
    <vt:lpwstr>JA</vt:lpwstr>
  </property>
  <property fmtid="{D5CDD505-2E9C-101B-9397-08002B2CF9AE}" pid="6" name="cboLanguage">
    <vt:lpwstr>English</vt:lpwstr>
  </property>
  <property fmtid="{D5CDD505-2E9C-101B-9397-08002B2CF9AE}" pid="7" name="cboFaculty">
    <vt:lpwstr>faculty of economics_x000d_
and business</vt:lpwstr>
  </property>
  <property fmtid="{D5CDD505-2E9C-101B-9397-08002B2CF9AE}" pid="8" name="txtDepartment">
    <vt:lpwstr>Operations</vt:lpwstr>
  </property>
</Properties>
</file>