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300" r:id="rId6"/>
    <p:sldId id="332" r:id="rId7"/>
    <p:sldId id="308" r:id="rId8"/>
    <p:sldId id="309" r:id="rId9"/>
    <p:sldId id="311" r:id="rId10"/>
    <p:sldId id="310" r:id="rId11"/>
    <p:sldId id="334" r:id="rId12"/>
    <p:sldId id="312" r:id="rId13"/>
    <p:sldId id="331" r:id="rId14"/>
    <p:sldId id="313" r:id="rId15"/>
    <p:sldId id="333" r:id="rId16"/>
    <p:sldId id="314" r:id="rId17"/>
    <p:sldId id="315" r:id="rId18"/>
    <p:sldId id="316" r:id="rId19"/>
    <p:sldId id="317" r:id="rId20"/>
    <p:sldId id="318" r:id="rId21"/>
    <p:sldId id="320" r:id="rId22"/>
    <p:sldId id="322" r:id="rId23"/>
    <p:sldId id="321" r:id="rId24"/>
    <p:sldId id="328" r:id="rId25"/>
    <p:sldId id="324" r:id="rId26"/>
    <p:sldId id="319" r:id="rId27"/>
    <p:sldId id="326" r:id="rId28"/>
    <p:sldId id="327" r:id="rId29"/>
    <p:sldId id="330" r:id="rId30"/>
    <p:sldId id="329" r:id="rId3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AAA"/>
    <a:srgbClr val="B5CDDD"/>
    <a:srgbClr val="FFFF66"/>
    <a:srgbClr val="99FF66"/>
    <a:srgbClr val="99FFCC"/>
    <a:srgbClr val="99CC00"/>
    <a:srgbClr val="50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52" autoAdjust="0"/>
    <p:restoredTop sz="95852" autoAdjust="0"/>
  </p:normalViewPr>
  <p:slideViewPr>
    <p:cSldViewPr>
      <p:cViewPr varScale="1">
        <p:scale>
          <a:sx n="102" d="100"/>
          <a:sy n="102" d="100"/>
        </p:scale>
        <p:origin x="184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AADD6B-5F19-441A-80D8-85991EC6A9A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6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082550"/>
          </a:xfrm>
          <a:noFill/>
        </p:spPr>
        <p:txBody>
          <a:bodyPr lIns="981950" tIns="216000" rIns="268265" bIns="216000" anchor="t">
            <a:spAutoFit/>
          </a:bodyPr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5425"/>
            <a:ext cx="9140825" cy="1905000"/>
          </a:xfrm>
        </p:spPr>
        <p:txBody>
          <a:bodyPr rIns="267843"/>
          <a:lstStyle>
            <a:lvl1pPr marL="0" indent="0">
              <a:buFont typeface="Verdana" pitchFamily="34" charset="0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122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200"/>
            <a:ext cx="9140825" cy="792162"/>
          </a:xfrm>
        </p:spPr>
        <p:txBody>
          <a:bodyPr/>
          <a:lstStyle>
            <a:lvl1pPr>
              <a:defRPr>
                <a:solidFill>
                  <a:schemeClr val="accent3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7999"/>
            <a:ext cx="9140825" cy="53304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19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10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720"/>
            <a:ext cx="9140825" cy="563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091" tIns="45717" rIns="270000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text styles</a:t>
            </a:r>
          </a:p>
          <a:p>
            <a:pPr lvl="1"/>
            <a:r>
              <a:rPr lang="en-GB" altLang="nl-NL" dirty="0"/>
              <a:t>Second level</a:t>
            </a:r>
          </a:p>
          <a:p>
            <a:pPr lvl="2"/>
            <a:r>
              <a:rPr lang="en-GB" altLang="nl-NL" dirty="0"/>
              <a:t>Third level</a:t>
            </a:r>
          </a:p>
          <a:p>
            <a:pPr lvl="3"/>
            <a:r>
              <a:rPr lang="en-GB" altLang="nl-NL" dirty="0"/>
              <a:t>Fourth level</a:t>
            </a:r>
          </a:p>
          <a:p>
            <a:pPr lvl="4"/>
            <a:r>
              <a:rPr lang="en-GB" altLang="nl-NL" dirty="0"/>
              <a:t>Fifth level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2800" tIns="46800" rIns="27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46" r:id="rId2"/>
    <p:sldLayoutId id="2147483956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49238" indent="-2492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›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01650" indent="-250825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500">
          <a:solidFill>
            <a:schemeClr val="bg1"/>
          </a:solidFill>
          <a:latin typeface="+mn-lt"/>
          <a:cs typeface="+mn-cs"/>
        </a:defRPr>
      </a:lvl2pPr>
      <a:lvl3pPr marL="744538" indent="-242888" algn="l" rtl="0" eaLnBrk="0" fontAlgn="base" hangingPunct="0">
        <a:spcBef>
          <a:spcPct val="20000"/>
        </a:spcBef>
        <a:spcAft>
          <a:spcPct val="0"/>
        </a:spcAft>
        <a:buSzPct val="85000"/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3pPr>
      <a:lvl4pPr marL="1009650" indent="-263525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4pPr>
      <a:lvl5pPr marL="1260475" indent="-249238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bg1"/>
          </a:solidFill>
          <a:latin typeface="+mn-lt"/>
          <a:cs typeface="+mn-cs"/>
        </a:defRPr>
      </a:lvl5pPr>
      <a:lvl6pPr marL="17176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6pPr>
      <a:lvl7pPr marL="21748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7pPr>
      <a:lvl8pPr marL="26320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8pPr>
      <a:lvl9pPr marL="3089275" indent="-249238" algn="l" rtl="0" fontAlgn="base">
        <a:spcBef>
          <a:spcPct val="20000"/>
        </a:spcBef>
        <a:spcAft>
          <a:spcPct val="0"/>
        </a:spcAft>
        <a:buFont typeface="Courier New" pitchFamily="49" charset="0"/>
        <a:buChar char="-"/>
        <a:defRPr sz="2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84288"/>
            <a:ext cx="9144000" cy="1667325"/>
          </a:xfrm>
        </p:spPr>
        <p:txBody>
          <a:bodyPr/>
          <a:lstStyle/>
          <a:p>
            <a:pPr eaLnBrk="1" hangingPunct="1"/>
            <a:r>
              <a:rPr lang="en-GB" altLang="nl-NL" sz="2400" dirty="0">
                <a:solidFill>
                  <a:schemeClr val="bg1"/>
                </a:solidFill>
              </a:rPr>
              <a:t>Data Analysis &amp; Programming for OM</a:t>
            </a:r>
            <a:br>
              <a:rPr lang="en-GB" altLang="nl-NL" sz="2400" dirty="0">
                <a:solidFill>
                  <a:schemeClr val="bg1"/>
                </a:solidFill>
              </a:rPr>
            </a:br>
            <a:br>
              <a:rPr lang="en-GB" altLang="nl-NL" sz="2400" dirty="0">
                <a:solidFill>
                  <a:schemeClr val="bg1"/>
                </a:solidFill>
              </a:rPr>
            </a:br>
            <a:r>
              <a:rPr lang="en-GB" altLang="nl-NL" sz="3200" dirty="0" err="1">
                <a:solidFill>
                  <a:schemeClr val="bg1"/>
                </a:solidFill>
              </a:rPr>
              <a:t>Elasticsearch</a:t>
            </a:r>
            <a:endParaRPr lang="en-GB" altLang="nl-NL" sz="3200" dirty="0">
              <a:solidFill>
                <a:schemeClr val="bg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nl-NL" sz="2400" dirty="0"/>
              <a:t>Wout van Wezel</a:t>
            </a:r>
          </a:p>
          <a:p>
            <a:pPr eaLnBrk="1" hangingPunct="1"/>
            <a:endParaRPr lang="en-GB" altLang="nl-NL" sz="2400" dirty="0"/>
          </a:p>
          <a:p>
            <a:pPr eaLnBrk="1" hangingPunct="1"/>
            <a:r>
              <a:rPr lang="en-US" sz="2400" dirty="0"/>
              <a:t>w.m.c.van.wezel@rug.nl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0476"/>
            <a:ext cx="2768512" cy="8272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speaks JSON. You send commands to it that are formatted as JSON, and you receive the answer as JSON as well.</a:t>
            </a:r>
          </a:p>
          <a:p>
            <a:endParaRPr lang="en-US" dirty="0"/>
          </a:p>
          <a:p>
            <a:r>
              <a:rPr lang="en-US" dirty="0"/>
              <a:t>The structure of JSON is similar to a Python Dictionary.</a:t>
            </a:r>
          </a:p>
          <a:p>
            <a:endParaRPr lang="en-US" dirty="0"/>
          </a:p>
          <a:p>
            <a:r>
              <a:rPr lang="en-US" dirty="0"/>
              <a:t>There are many commands and options. Get familiar with the ES help website: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https://www.elastic.co/guide/en/elasticsearch/reference/current/index.html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3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22FA-40AD-E785-E9D4-49BBD922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JSON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5955-A11F-B06D-783B-62D30197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12576" y="908720"/>
            <a:ext cx="5050288" cy="5639718"/>
          </a:xfrm>
        </p:spPr>
        <p:txBody>
          <a:bodyPr/>
          <a:lstStyle/>
          <a:p>
            <a:r>
              <a:rPr lang="en-NL" sz="1800" dirty="0"/>
              <a:t>ES talks Json:</a:t>
            </a:r>
          </a:p>
          <a:p>
            <a:pPr lvl="1"/>
            <a:r>
              <a:rPr lang="en-GB" sz="1800" dirty="0"/>
              <a:t>Y</a:t>
            </a:r>
            <a:r>
              <a:rPr lang="en-NL" sz="1800" dirty="0"/>
              <a:t>our commands are formulated in Json</a:t>
            </a:r>
          </a:p>
          <a:p>
            <a:pPr lvl="1"/>
            <a:r>
              <a:rPr lang="en-NL" sz="1800" dirty="0"/>
              <a:t>The result is sent back as Json</a:t>
            </a:r>
          </a:p>
          <a:p>
            <a:pPr lvl="1"/>
            <a:endParaRPr lang="en-NL" sz="1800" dirty="0"/>
          </a:p>
          <a:p>
            <a:r>
              <a:rPr lang="en-NL" sz="1800" dirty="0"/>
              <a:t>Json = Javascript Object Notation</a:t>
            </a:r>
          </a:p>
          <a:p>
            <a:r>
              <a:rPr lang="en-NL" sz="1800" dirty="0"/>
              <a:t>Key/value pairs which can be nested</a:t>
            </a:r>
          </a:p>
          <a:p>
            <a:endParaRPr lang="en-NL" sz="1800" dirty="0"/>
          </a:p>
          <a:p>
            <a:r>
              <a:rPr lang="en-NL" sz="1800" dirty="0"/>
              <a:t>In Python, you communicate with ES through dictionaries</a:t>
            </a:r>
          </a:p>
          <a:p>
            <a:pPr lvl="1"/>
            <a:r>
              <a:rPr lang="en-NL" sz="1800" dirty="0"/>
              <a:t>You formulate commands as a dictionary</a:t>
            </a:r>
          </a:p>
          <a:p>
            <a:pPr lvl="1"/>
            <a:r>
              <a:rPr lang="en-NL" sz="1800" dirty="0"/>
              <a:t>You access the result as a dictionary</a:t>
            </a:r>
          </a:p>
          <a:p>
            <a:endParaRPr lang="en-NL" sz="1800" dirty="0"/>
          </a:p>
          <a:p>
            <a:endParaRPr lang="en-N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7EACF-99B2-36C2-37DD-E325F1C3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89" y="908720"/>
            <a:ext cx="4412232" cy="5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1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&amp;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are multiple ways to talk to ES in Python.</a:t>
            </a:r>
          </a:p>
          <a:p>
            <a:endParaRPr lang="en-US" dirty="0"/>
          </a:p>
          <a:p>
            <a:r>
              <a:rPr lang="en-US" dirty="0"/>
              <a:t>The easiest is to use the standard libraries and install them through the PyCharm Package Manager</a:t>
            </a:r>
          </a:p>
          <a:p>
            <a:endParaRPr lang="en-US" dirty="0"/>
          </a:p>
          <a:p>
            <a:r>
              <a:rPr lang="en-US" dirty="0"/>
              <a:t>Or, on a terminal/command prompt, type:</a:t>
            </a:r>
          </a:p>
          <a:p>
            <a:endParaRPr lang="en-US" dirty="0"/>
          </a:p>
          <a:p>
            <a:pPr marL="250825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0825" lvl="1" indent="0">
              <a:buNone/>
            </a:pPr>
            <a:endParaRPr lang="en-US" dirty="0"/>
          </a:p>
          <a:p>
            <a:pPr marL="250825" lvl="1" indent="0">
              <a:buNone/>
            </a:pPr>
            <a:r>
              <a:rPr lang="en-US" dirty="0"/>
              <a:t>and then</a:t>
            </a:r>
          </a:p>
          <a:p>
            <a:pPr marL="250825" lvl="1" indent="0">
              <a:buNone/>
            </a:pPr>
            <a:endParaRPr lang="en-US" dirty="0"/>
          </a:p>
          <a:p>
            <a:pPr marL="250825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elasticsearch_dsl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0825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0825" lvl="1" indent="0">
              <a:buNone/>
            </a:pPr>
            <a:r>
              <a:rPr lang="en-US" dirty="0"/>
              <a:t>Note that this might also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pip3</a:t>
            </a:r>
            <a:r>
              <a:rPr lang="en-US" dirty="0"/>
              <a:t>, it depends on the computer/operating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90466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69AA-456F-ADAE-91A9-6A854E20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</a:t>
            </a:r>
            <a:r>
              <a:rPr lang="en-GB" dirty="0"/>
              <a:t>S security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5A3-4A76-5576-984A-C72371DBE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r>
              <a:rPr lang="en-NL" dirty="0"/>
              <a:t>The newest Elasticsearch version assumes access is password protected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The examples in the practical manual do not yet show this</a:t>
            </a:r>
          </a:p>
          <a:p>
            <a:endParaRPr lang="en-NL" dirty="0"/>
          </a:p>
          <a:p>
            <a:r>
              <a:rPr lang="en-NL" dirty="0"/>
              <a:t>The change to the code is easy: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36C6A-BC76-3221-E777-44B186EE18ED}"/>
              </a:ext>
            </a:extLst>
          </p:cNvPr>
          <p:cNvSpPr txBox="1"/>
          <p:nvPr/>
        </p:nvSpPr>
        <p:spPr>
          <a:xfrm>
            <a:off x="251520" y="4653136"/>
            <a:ext cx="833572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es = Elasticsearch(</a:t>
            </a:r>
          </a:p>
          <a:p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hosts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"https://elastic:password@localhost:9200/"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verify_certs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2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" y="116632"/>
            <a:ext cx="8794908" cy="6854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6227F-EE7D-DF20-5400-0E67F9479024}"/>
              </a:ext>
            </a:extLst>
          </p:cNvPr>
          <p:cNvSpPr txBox="1"/>
          <p:nvPr/>
        </p:nvSpPr>
        <p:spPr>
          <a:xfrm>
            <a:off x="404135" y="919753"/>
            <a:ext cx="833572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es = Elasticsearch(</a:t>
            </a:r>
            <a:r>
              <a:rPr lang="en-GB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"https://elastic:password@localhost:9200/"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verify_certs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4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71" t="29414" r="14031" b="40122"/>
          <a:stretch/>
        </p:blipFill>
        <p:spPr>
          <a:xfrm>
            <a:off x="683568" y="548680"/>
            <a:ext cx="7308304" cy="2088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15989C-12A6-D6B3-A941-B02D12C0432D}"/>
              </a:ext>
            </a:extLst>
          </p:cNvPr>
          <p:cNvSpPr txBox="1"/>
          <p:nvPr/>
        </p:nvSpPr>
        <p:spPr>
          <a:xfrm>
            <a:off x="683568" y="2996952"/>
            <a:ext cx="756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If you do not add the </a:t>
            </a:r>
            <a:r>
              <a:rPr lang="en-N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NL" dirty="0">
                <a:solidFill>
                  <a:schemeClr val="bg1"/>
                </a:solidFill>
              </a:rPr>
              <a:t>, Elasticsearch will create one.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>
                <a:solidFill>
                  <a:schemeClr val="bg1"/>
                </a:solidFill>
              </a:rPr>
              <a:t>If you add a document and the </a:t>
            </a:r>
            <a:r>
              <a:rPr lang="en-N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NL" dirty="0">
                <a:solidFill>
                  <a:schemeClr val="bg1"/>
                </a:solidFill>
              </a:rPr>
              <a:t> already exists, the document will be overwritten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>
                <a:solidFill>
                  <a:schemeClr val="bg1"/>
                </a:solidFill>
              </a:rPr>
              <a:t>Elasticsearch will automatically guess the data types (number, text)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>
                <a:solidFill>
                  <a:schemeClr val="bg1"/>
                </a:solidFill>
              </a:rPr>
              <a:t>You can (and sometimes should) manually specify data types before you add documents.</a:t>
            </a:r>
          </a:p>
          <a:p>
            <a:endParaRPr lang="en-NL" dirty="0">
              <a:solidFill>
                <a:schemeClr val="bg1"/>
              </a:solidFill>
            </a:endParaRPr>
          </a:p>
          <a:p>
            <a:r>
              <a:rPr lang="en-NL" dirty="0">
                <a:solidFill>
                  <a:schemeClr val="bg1"/>
                </a:solidFill>
              </a:rPr>
              <a:t>You can query ES using the </a:t>
            </a:r>
            <a:r>
              <a:rPr lang="en-N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NL" dirty="0">
                <a:solidFill>
                  <a:schemeClr val="bg1"/>
                </a:solidFill>
              </a:rPr>
              <a:t>, but you can also search based on field values (text, numbers)</a:t>
            </a:r>
          </a:p>
          <a:p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76672"/>
            <a:ext cx="9140825" cy="5639718"/>
          </a:xfrm>
        </p:spPr>
        <p:txBody>
          <a:bodyPr/>
          <a:lstStyle/>
          <a:p>
            <a:r>
              <a:rPr lang="en-US" dirty="0"/>
              <a:t>Select a record by it’s id (=identifier)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5" y="1700808"/>
            <a:ext cx="794145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9140825" cy="5639718"/>
          </a:xfrm>
        </p:spPr>
        <p:txBody>
          <a:bodyPr/>
          <a:lstStyle/>
          <a:p>
            <a:endParaRPr lang="en-US" i="1" dirty="0"/>
          </a:p>
          <a:p>
            <a:r>
              <a:rPr lang="en-US" dirty="0"/>
              <a:t>You should now get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{'_index': 'persons', '_type': '_doc', '_id': '2', '_version': 1, '_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1, '_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1, 'found': True, '_source': {'name':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'hobby':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netflix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'age': 16}}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Difficult to read? Format your </a:t>
            </a:r>
            <a:r>
              <a:rPr lang="en-US" dirty="0" err="1"/>
              <a:t>Json</a:t>
            </a:r>
            <a:r>
              <a:rPr lang="en-US" dirty="0"/>
              <a:t>: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861048"/>
            <a:ext cx="6164660" cy="24126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131840" y="3320988"/>
            <a:ext cx="720080" cy="612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87824" y="3320988"/>
            <a:ext cx="1080120" cy="2412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80"/>
            <a:ext cx="9140825" cy="5639718"/>
          </a:xfrm>
        </p:spPr>
        <p:txBody>
          <a:bodyPr/>
          <a:lstStyle/>
          <a:p>
            <a:r>
              <a:rPr lang="en-US" dirty="0"/>
              <a:t>That’s better….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3384376" cy="387531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436096" y="2060848"/>
            <a:ext cx="576064" cy="1872208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281228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Meta-information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4608" y="429396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actual requested</a:t>
            </a:r>
          </a:p>
          <a:p>
            <a:r>
              <a:rPr lang="en-US" dirty="0">
                <a:solidFill>
                  <a:schemeClr val="tx2"/>
                </a:solidFill>
              </a:rPr>
              <a:t>record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435312" y="4149080"/>
            <a:ext cx="576064" cy="936104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something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61235"/>
            <a:ext cx="7325747" cy="55824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91880" y="2348880"/>
            <a:ext cx="1152128" cy="160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6280" y="216421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records to retrieve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07904" y="3476255"/>
            <a:ext cx="1368152" cy="96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6056" y="3291588"/>
            <a:ext cx="298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 ‘hobby’ must have</a:t>
            </a:r>
          </a:p>
          <a:p>
            <a:r>
              <a:rPr lang="en-US" dirty="0"/>
              <a:t>the term ‘</a:t>
            </a:r>
            <a:r>
              <a:rPr lang="en-US" dirty="0" err="1"/>
              <a:t>netflix</a:t>
            </a:r>
            <a:r>
              <a:rPr lang="en-US" dirty="0"/>
              <a:t>’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5301208"/>
            <a:ext cx="114259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0288" y="488062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instead of get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076056" y="3972877"/>
            <a:ext cx="1124495" cy="991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9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80528" y="2132856"/>
            <a:ext cx="4447036" cy="3119438"/>
          </a:xfrm>
        </p:spPr>
        <p:txBody>
          <a:bodyPr/>
          <a:lstStyle/>
          <a:p>
            <a:r>
              <a:rPr lang="en-US" dirty="0"/>
              <a:t>Installing</a:t>
            </a:r>
          </a:p>
          <a:p>
            <a:endParaRPr lang="en-US" dirty="0"/>
          </a:p>
          <a:p>
            <a:r>
              <a:rPr lang="en-US" dirty="0"/>
              <a:t>Starting</a:t>
            </a:r>
          </a:p>
          <a:p>
            <a:endParaRPr lang="en-US" dirty="0"/>
          </a:p>
          <a:p>
            <a:r>
              <a:rPr lang="en-US" dirty="0"/>
              <a:t>Querying</a:t>
            </a:r>
          </a:p>
        </p:txBody>
      </p:sp>
      <p:pic>
        <p:nvPicPr>
          <p:cNvPr id="20482" name="Picture 2" descr="Elastic Searc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24" y="2276872"/>
            <a:ext cx="3969792" cy="18374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893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73474"/>
            <a:ext cx="4412232" cy="5270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8864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Meta-information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17154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Result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4008" y="2564904"/>
            <a:ext cx="1440160" cy="3645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3968" y="6217746"/>
            <a:ext cx="4070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 search query can have multiple hits,</a:t>
            </a:r>
          </a:p>
          <a:p>
            <a:r>
              <a:rPr lang="en-US" dirty="0">
                <a:solidFill>
                  <a:schemeClr val="tx2"/>
                </a:solidFill>
              </a:rPr>
              <a:t>so I always get a list back.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89220"/>
            <a:ext cx="3517678" cy="2295486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7524328" y="4359514"/>
            <a:ext cx="929640" cy="45720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49448" y="1052736"/>
            <a:ext cx="2738576" cy="3240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0"/>
          </p:cNvCxnSpPr>
          <p:nvPr/>
        </p:nvCxnSpPr>
        <p:spPr>
          <a:xfrm flipH="1">
            <a:off x="2225524" y="2564904"/>
            <a:ext cx="3030552" cy="1824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4389681"/>
            <a:ext cx="3659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is a strange nested structure.</a:t>
            </a:r>
          </a:p>
          <a:p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hits</a:t>
            </a:r>
            <a:r>
              <a:rPr lang="en-US" dirty="0">
                <a:solidFill>
                  <a:schemeClr val="tx2"/>
                </a:solidFill>
              </a:rPr>
              <a:t> section contains</a:t>
            </a:r>
          </a:p>
          <a:p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hits</a:t>
            </a:r>
            <a:r>
              <a:rPr lang="en-US" dirty="0">
                <a:solidFill>
                  <a:schemeClr val="tx2"/>
                </a:solidFill>
              </a:rPr>
              <a:t> section.</a:t>
            </a:r>
          </a:p>
        </p:txBody>
      </p:sp>
    </p:spTree>
    <p:extLst>
      <p:ext uri="{BB962C8B-B14F-4D97-AF65-F5344CB8AC3E}">
        <p14:creationId xmlns:p14="http://schemas.microsoft.com/office/powerpoint/2010/main" val="297264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" y="548680"/>
            <a:ext cx="9140825" cy="5639718"/>
          </a:xfrm>
        </p:spPr>
        <p:txBody>
          <a:bodyPr/>
          <a:lstStyle/>
          <a:p>
            <a:r>
              <a:rPr lang="en-US" dirty="0"/>
              <a:t>Let’s add a third person: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34" y="1196752"/>
            <a:ext cx="7382905" cy="51156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96136" y="3140968"/>
            <a:ext cx="720080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8224" y="281780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</a:t>
            </a:r>
          </a:p>
          <a:p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52705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again for </a:t>
            </a:r>
            <a:r>
              <a:rPr lang="en-US" dirty="0" err="1"/>
              <a:t>netflix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61235"/>
            <a:ext cx="7325747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6632"/>
            <a:ext cx="4048690" cy="6592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24" y="170080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43651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Freeform 6"/>
          <p:cNvSpPr/>
          <p:nvPr/>
        </p:nvSpPr>
        <p:spPr>
          <a:xfrm>
            <a:off x="4860032" y="2276872"/>
            <a:ext cx="929640" cy="45720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427984" y="5085184"/>
            <a:ext cx="929640" cy="45720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92162"/>
            <a:ext cx="7373379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search for programming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0" y="3094810"/>
            <a:ext cx="398139" cy="406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90179" y="2448479"/>
            <a:ext cx="2984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 ‘hobby’ must have</a:t>
            </a:r>
          </a:p>
          <a:p>
            <a:r>
              <a:rPr lang="en-US" dirty="0"/>
              <a:t>the term ‘programming’</a:t>
            </a:r>
          </a:p>
        </p:txBody>
      </p:sp>
    </p:spTree>
    <p:extLst>
      <p:ext uri="{BB962C8B-B14F-4D97-AF65-F5344CB8AC3E}">
        <p14:creationId xmlns:p14="http://schemas.microsoft.com/office/powerpoint/2010/main" val="75653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83243"/>
            <a:ext cx="4807983" cy="606519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932040" y="2420888"/>
            <a:ext cx="1152128" cy="72008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467220" y="5157192"/>
            <a:ext cx="1256908" cy="72008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results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result is a dictionary.</a:t>
            </a:r>
          </a:p>
          <a:p>
            <a:endParaRPr lang="en-US" dirty="0"/>
          </a:p>
          <a:p>
            <a:r>
              <a:rPr lang="en-US" dirty="0"/>
              <a:t>The hits within this dictionary are in a list (indicated by the [ ] characters).</a:t>
            </a:r>
          </a:p>
          <a:p>
            <a:endParaRPr lang="en-US" dirty="0"/>
          </a:p>
          <a:p>
            <a:r>
              <a:rPr lang="en-US" dirty="0"/>
              <a:t>You can iterate this list to extract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50426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-1"/>
            <a:ext cx="6552728" cy="683082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64088" y="5013175"/>
            <a:ext cx="673948" cy="72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8036" y="469001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results in</a:t>
            </a:r>
          </a:p>
          <a:p>
            <a:r>
              <a:rPr lang="en-US" dirty="0"/>
              <a:t>a Python 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7738" y="5954796"/>
            <a:ext cx="7862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94020" y="5770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the list</a:t>
            </a:r>
          </a:p>
        </p:txBody>
      </p:sp>
    </p:spTree>
    <p:extLst>
      <p:ext uri="{BB962C8B-B14F-4D97-AF65-F5344CB8AC3E}">
        <p14:creationId xmlns:p14="http://schemas.microsoft.com/office/powerpoint/2010/main" val="4197007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12555"/>
            <a:ext cx="2088232" cy="2011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604704"/>
            <a:ext cx="368668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the first steps in ES</a:t>
            </a:r>
          </a:p>
          <a:p>
            <a:endParaRPr lang="en-US" dirty="0"/>
          </a:p>
          <a:p>
            <a:r>
              <a:rPr lang="en-US" dirty="0"/>
              <a:t>Other functionality that we will use in DAPOM: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Numeric queries </a:t>
            </a:r>
          </a:p>
          <a:p>
            <a:pPr marL="5016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Age &gt; 40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Geographic queries</a:t>
            </a:r>
          </a:p>
          <a:p>
            <a:pPr marL="5016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All taxi drives that started within 100m of </a:t>
            </a:r>
          </a:p>
          <a:p>
            <a:pPr marL="5016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(e.g., 54.12345,6.5833)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Aggregations (chapter 6 of practical B manual)</a:t>
            </a:r>
          </a:p>
          <a:p>
            <a:pPr marL="5016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Average order amount per day of the</a:t>
            </a:r>
          </a:p>
          <a:p>
            <a:pPr marL="50165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week of Uber-eats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08720"/>
            <a:ext cx="9140825" cy="5639718"/>
          </a:xfrm>
        </p:spPr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NoSQL database.</a:t>
            </a:r>
          </a:p>
          <a:p>
            <a:endParaRPr lang="en-US" dirty="0"/>
          </a:p>
          <a:p>
            <a:pPr lvl="1"/>
            <a:r>
              <a:rPr lang="en-US" dirty="0"/>
              <a:t>It uses immutable shards to store the data, and has unlimited horizontal scaling.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stores values in columns rather than rows.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Extensive built-in support for full text search, data analysis, machine learning.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with many data sources and programming environments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free and open source.</a:t>
            </a:r>
          </a:p>
          <a:p>
            <a:endParaRPr lang="en-US" dirty="0"/>
          </a:p>
          <a:p>
            <a:pPr lvl="1"/>
            <a:r>
              <a:rPr lang="en-US" dirty="0"/>
              <a:t>(it also supports the SQL query language)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93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now know how to install and use </a:t>
            </a:r>
            <a:r>
              <a:rPr lang="en-US" dirty="0" err="1"/>
              <a:t>Elasticsearch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Carefully read Chapter 5 and Chapter 6 in the manual, and follow all steps. This will greatly help you in the individual assignment.</a:t>
            </a:r>
          </a:p>
          <a:p>
            <a:endParaRPr lang="en-US" dirty="0"/>
          </a:p>
          <a:p>
            <a:r>
              <a:rPr lang="en-US" dirty="0"/>
              <a:t>Remember that you can use exactly the same Python program to access ES on a big server or in the cloud, and that you can store/analyze millions/billions of records without problems now!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Elasticsearch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r>
              <a:rPr lang="en-US" dirty="0"/>
              <a:t> is really simple.</a:t>
            </a:r>
          </a:p>
          <a:p>
            <a:endParaRPr lang="en-US" dirty="0"/>
          </a:p>
          <a:p>
            <a:pPr lvl="1"/>
            <a:r>
              <a:rPr lang="en-US" dirty="0"/>
              <a:t>Step 1: download it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https://www.elastic.co/start</a:t>
            </a:r>
          </a:p>
          <a:p>
            <a:pPr lvl="1"/>
            <a:r>
              <a:rPr lang="en-US" dirty="0"/>
              <a:t>Unzip the downloaded file (so not only open the file in your unzip program, but actually extract the files)</a:t>
            </a:r>
          </a:p>
          <a:p>
            <a:pPr lvl="1"/>
            <a:r>
              <a:rPr lang="en-US" dirty="0"/>
              <a:t>Execute (double-click)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elasticsearch.bat</a:t>
            </a:r>
            <a:r>
              <a:rPr lang="en-US" dirty="0"/>
              <a:t>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/>
              <a:t> folder.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28579"/>
            <a:ext cx="7978947" cy="22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all kinds of text on the screen.</a:t>
            </a:r>
          </a:p>
          <a:p>
            <a:endParaRPr lang="en-US" dirty="0"/>
          </a:p>
          <a:p>
            <a:r>
              <a:rPr lang="en-US" dirty="0"/>
              <a:t>After a few minutes or so, it should say somewhere in the text: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have missed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en-US" dirty="0"/>
              <a:t> text, because it continues with all kinds of other messages. Don’t worry, you can test whether it has started.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40" y="2780928"/>
            <a:ext cx="8422344" cy="1584176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3563888" y="3861048"/>
            <a:ext cx="929640" cy="45720"/>
          </a:xfrm>
          <a:custGeom>
            <a:avLst/>
            <a:gdLst>
              <a:gd name="connsiteX0" fmla="*/ 0 w 929640"/>
              <a:gd name="connsiteY0" fmla="*/ 0 h 45720"/>
              <a:gd name="connsiteX1" fmla="*/ 91440 w 929640"/>
              <a:gd name="connsiteY1" fmla="*/ 7620 h 45720"/>
              <a:gd name="connsiteX2" fmla="*/ 121920 w 929640"/>
              <a:gd name="connsiteY2" fmla="*/ 15240 h 45720"/>
              <a:gd name="connsiteX3" fmla="*/ 175260 w 929640"/>
              <a:gd name="connsiteY3" fmla="*/ 30480 h 45720"/>
              <a:gd name="connsiteX4" fmla="*/ 487680 w 929640"/>
              <a:gd name="connsiteY4" fmla="*/ 45720 h 45720"/>
              <a:gd name="connsiteX5" fmla="*/ 929640 w 929640"/>
              <a:gd name="connsiteY5" fmla="*/ 3810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640" h="45720">
                <a:moveTo>
                  <a:pt x="0" y="0"/>
                </a:moveTo>
                <a:cubicBezTo>
                  <a:pt x="30480" y="2540"/>
                  <a:pt x="61091" y="3826"/>
                  <a:pt x="91440" y="7620"/>
                </a:cubicBezTo>
                <a:cubicBezTo>
                  <a:pt x="101832" y="8919"/>
                  <a:pt x="111816" y="12484"/>
                  <a:pt x="121920" y="15240"/>
                </a:cubicBezTo>
                <a:cubicBezTo>
                  <a:pt x="139760" y="20105"/>
                  <a:pt x="157085" y="27072"/>
                  <a:pt x="175260" y="30480"/>
                </a:cubicBezTo>
                <a:cubicBezTo>
                  <a:pt x="251621" y="44798"/>
                  <a:pt x="479090" y="45452"/>
                  <a:pt x="487680" y="45720"/>
                </a:cubicBezTo>
                <a:lnTo>
                  <a:pt x="929640" y="38100"/>
                </a:lnTo>
              </a:path>
            </a:pathLst>
          </a:custGeom>
          <a:noFill/>
          <a:ln w="377825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7D09-11B0-996D-1B51-225D592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Elasticsearch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8F48-88C4-FACC-A251-B1224BADD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  <a:p>
            <a:r>
              <a:rPr lang="en-NL" dirty="0"/>
              <a:t>The first time you start Elasticsearch, it will configure login details for security purposes</a:t>
            </a:r>
          </a:p>
          <a:p>
            <a:endParaRPr lang="en-NL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743FF-1CBF-2CFA-AAE3-0F1F1519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62550"/>
            <a:ext cx="7006480" cy="4502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645FF9-8AF2-40F8-E149-211E74DFD329}"/>
              </a:ext>
            </a:extLst>
          </p:cNvPr>
          <p:cNvSpPr/>
          <p:nvPr/>
        </p:nvSpPr>
        <p:spPr>
          <a:xfrm>
            <a:off x="1043608" y="3645024"/>
            <a:ext cx="1984186" cy="298209"/>
          </a:xfrm>
          <a:prstGeom prst="rect">
            <a:avLst/>
          </a:prstGeom>
          <a:solidFill>
            <a:srgbClr val="FFFF00">
              <a:alpha val="2866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F5076-EB44-72FC-6D4A-8F329495A7C1}"/>
              </a:ext>
            </a:extLst>
          </p:cNvPr>
          <p:cNvSpPr/>
          <p:nvPr/>
        </p:nvSpPr>
        <p:spPr>
          <a:xfrm>
            <a:off x="899592" y="5425707"/>
            <a:ext cx="6840760" cy="523573"/>
          </a:xfrm>
          <a:prstGeom prst="rect">
            <a:avLst/>
          </a:prstGeom>
          <a:solidFill>
            <a:srgbClr val="FFFF00">
              <a:alpha val="2866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6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is a </a:t>
            </a:r>
            <a:r>
              <a:rPr lang="en-US" u="sng" dirty="0"/>
              <a:t>server</a:t>
            </a:r>
            <a:r>
              <a:rPr lang="en-US" dirty="0"/>
              <a:t>. You can’t interact directly with it. You can’t click anything with your mouse or type anything in the console window.</a:t>
            </a:r>
          </a:p>
          <a:p>
            <a:endParaRPr lang="en-US" dirty="0"/>
          </a:p>
          <a:p>
            <a:r>
              <a:rPr lang="en-US" dirty="0"/>
              <a:t>Rather, you talk to it using </a:t>
            </a:r>
            <a:r>
              <a:rPr lang="en-US" u="sng" dirty="0"/>
              <a:t>http</a:t>
            </a:r>
            <a:r>
              <a:rPr lang="en-US" dirty="0"/>
              <a:t>, just like your browser talks with webservers.</a:t>
            </a:r>
          </a:p>
          <a:p>
            <a:endParaRPr lang="en-US" dirty="0"/>
          </a:p>
          <a:p>
            <a:r>
              <a:rPr lang="en-US" dirty="0"/>
              <a:t>In fact, you can use your own browser to talk to </a:t>
            </a:r>
            <a:r>
              <a:rPr lang="en-US" dirty="0" err="1"/>
              <a:t>Elasticsearch</a:t>
            </a:r>
            <a:r>
              <a:rPr lang="en-US" dirty="0"/>
              <a:t>. In your browser, go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https://elastic:yourpassword@localhost:9200/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5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now see something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worry about what all this means. If you see this, you know ES is active.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4784"/>
            <a:ext cx="6048672" cy="43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important things to remember when working with ES:</a:t>
            </a:r>
          </a:p>
          <a:p>
            <a:endParaRPr lang="en-US" dirty="0"/>
          </a:p>
          <a:p>
            <a:pPr marL="250825" lvl="1" indent="0">
              <a:buNone/>
            </a:pPr>
            <a:r>
              <a:rPr lang="en-US" dirty="0"/>
              <a:t>1. If you close the terminal window, you also close ES.</a:t>
            </a:r>
          </a:p>
          <a:p>
            <a:pPr lvl="1"/>
            <a:endParaRPr lang="en-US" dirty="0"/>
          </a:p>
          <a:p>
            <a:pPr marL="250825" lvl="1" indent="0">
              <a:buNone/>
            </a:pPr>
            <a:r>
              <a:rPr lang="en-US" dirty="0"/>
              <a:t>2. If you restart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elasticsearch.bat</a:t>
            </a:r>
            <a:r>
              <a:rPr lang="en-US" dirty="0"/>
              <a:t>, ES is again active.</a:t>
            </a:r>
          </a:p>
          <a:p>
            <a:pPr marL="250825" lvl="1" indent="0">
              <a:buNone/>
            </a:pPr>
            <a:endParaRPr lang="en-US" dirty="0"/>
          </a:p>
          <a:p>
            <a:pPr marL="250825" lvl="1" indent="0">
              <a:buNone/>
            </a:pPr>
            <a:r>
              <a:rPr lang="en-US" dirty="0"/>
              <a:t>All data that you added will still be there! (which, of course, is the purpose of a DBMS).</a:t>
            </a:r>
          </a:p>
          <a:p>
            <a:pPr lvl="1"/>
            <a:endParaRPr lang="en-US" dirty="0"/>
          </a:p>
          <a:p>
            <a:r>
              <a:rPr lang="en-US" dirty="0"/>
              <a:t>If you shutdown your computer, ES will also stop. So if you start your computer again, and want to work on your programs, first also start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elasticsearch.bat</a:t>
            </a:r>
            <a:r>
              <a:rPr lang="en-US" dirty="0"/>
              <a:t> manually.</a:t>
            </a:r>
          </a:p>
        </p:txBody>
      </p:sp>
    </p:spTree>
    <p:extLst>
      <p:ext uri="{BB962C8B-B14F-4D97-AF65-F5344CB8AC3E}">
        <p14:creationId xmlns:p14="http://schemas.microsoft.com/office/powerpoint/2010/main" val="32333884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Title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Design 1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9CE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BF6"/>
        </a:accent5>
        <a:accent6>
          <a:srgbClr val="B90000"/>
        </a:accent6>
        <a:hlink>
          <a:srgbClr val="000000"/>
        </a:hlink>
        <a:folHlink>
          <a:srgbClr val="772D6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33588</TotalTime>
  <Words>1154</Words>
  <Application>Microsoft Macintosh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Verdana</vt:lpstr>
      <vt:lpstr>Wingdings</vt:lpstr>
      <vt:lpstr>Title Design</vt:lpstr>
      <vt:lpstr>Data Analysis &amp; Programming for OM  Elasticsearch</vt:lpstr>
      <vt:lpstr>Contents</vt:lpstr>
      <vt:lpstr>About Elasticsearch</vt:lpstr>
      <vt:lpstr>Starting Elasticsearch</vt:lpstr>
      <vt:lpstr>Starting Elasticsearch</vt:lpstr>
      <vt:lpstr>Starting Elasticsearch</vt:lpstr>
      <vt:lpstr>Starting Elasticsearch</vt:lpstr>
      <vt:lpstr>Starting Elasticsearch</vt:lpstr>
      <vt:lpstr>Starting Elasticsearch</vt:lpstr>
      <vt:lpstr>Starting Elasticsearch</vt:lpstr>
      <vt:lpstr>JSON </vt:lpstr>
      <vt:lpstr>ES &amp; Python</vt:lpstr>
      <vt:lpstr>ES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something</vt:lpstr>
      <vt:lpstr>PowerPoint Presentation</vt:lpstr>
      <vt:lpstr>PowerPoint Presentation</vt:lpstr>
      <vt:lpstr>Search again for netflix</vt:lpstr>
      <vt:lpstr>PowerPoint Presentation</vt:lpstr>
      <vt:lpstr>Now search for programming</vt:lpstr>
      <vt:lpstr>PowerPoint Presentation</vt:lpstr>
      <vt:lpstr>Access the results in Python</vt:lpstr>
      <vt:lpstr>PowerPoint Presentation</vt:lpstr>
      <vt:lpstr>PowerPoint Presentation</vt:lpstr>
      <vt:lpstr>More features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W.M.C. van Wezel</dc:creator>
  <cp:keywords>Version 2.1</cp:keywords>
  <cp:lastModifiedBy>W. van Wezel</cp:lastModifiedBy>
  <cp:revision>1618</cp:revision>
  <dcterms:created xsi:type="dcterms:W3CDTF">2008-06-10T08:12:30Z</dcterms:created>
  <dcterms:modified xsi:type="dcterms:W3CDTF">2022-09-26T14:36:14Z</dcterms:modified>
  <dc:language>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">
    <vt:lpwstr>RUG</vt:lpwstr>
  </property>
  <property fmtid="{D5CDD505-2E9C-101B-9397-08002B2CF9AE}" pid="3" name="Datum">
    <vt:lpwstr>14-04-2014</vt:lpwstr>
  </property>
  <property fmtid="{D5CDD505-2E9C-101B-9397-08002B2CF9AE}" pid="4" name="txtDate">
    <vt:lpwstr>14-04-2014</vt:lpwstr>
  </property>
  <property fmtid="{D5CDD505-2E9C-101B-9397-08002B2CF9AE}" pid="5" name="AutoDatum">
    <vt:lpwstr>JA</vt:lpwstr>
  </property>
  <property fmtid="{D5CDD505-2E9C-101B-9397-08002B2CF9AE}" pid="6" name="cboLanguage">
    <vt:lpwstr>English</vt:lpwstr>
  </property>
  <property fmtid="{D5CDD505-2E9C-101B-9397-08002B2CF9AE}" pid="7" name="cboFaculty">
    <vt:lpwstr>faculty of economics_x000d_
and business</vt:lpwstr>
  </property>
  <property fmtid="{D5CDD505-2E9C-101B-9397-08002B2CF9AE}" pid="8" name="txtDepartment">
    <vt:lpwstr>Operations</vt:lpwstr>
  </property>
</Properties>
</file>