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334" r:id="rId4"/>
    <p:sldId id="335" r:id="rId5"/>
    <p:sldId id="336" r:id="rId6"/>
    <p:sldId id="337" r:id="rId7"/>
    <p:sldId id="339" r:id="rId8"/>
    <p:sldId id="340" r:id="rId9"/>
    <p:sldId id="341" r:id="rId10"/>
    <p:sldId id="342" r:id="rId11"/>
    <p:sldId id="343" r:id="rId12"/>
    <p:sldId id="344" r:id="rId13"/>
    <p:sldId id="338" r:id="rId14"/>
    <p:sldId id="345" r:id="rId1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AAA"/>
    <a:srgbClr val="B5CDDD"/>
    <a:srgbClr val="FFFF66"/>
    <a:srgbClr val="99FF66"/>
    <a:srgbClr val="99FFCC"/>
    <a:srgbClr val="99CC00"/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35" autoAdjust="0"/>
    <p:restoredTop sz="95806" autoAdjust="0"/>
  </p:normalViewPr>
  <p:slideViewPr>
    <p:cSldViewPr>
      <p:cViewPr varScale="1">
        <p:scale>
          <a:sx n="127" d="100"/>
          <a:sy n="127" d="100"/>
        </p:scale>
        <p:origin x="3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AADD6B-5F19-441A-80D8-85991EC6A9A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082550"/>
          </a:xfrm>
          <a:noFill/>
        </p:spPr>
        <p:txBody>
          <a:bodyPr lIns="981950" tIns="216000" rIns="268265" bIns="216000" anchor="t">
            <a:spAutoFit/>
          </a:bodyPr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122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200"/>
            <a:ext cx="9140825" cy="792162"/>
          </a:xfrm>
        </p:spPr>
        <p:txBody>
          <a:bodyPr/>
          <a:lstStyle>
            <a:lvl1pPr>
              <a:defRPr>
                <a:solidFill>
                  <a:schemeClr val="accent3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7999"/>
            <a:ext cx="9140825" cy="53304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19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010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720"/>
            <a:ext cx="9140825" cy="563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46" r:id="rId2"/>
    <p:sldLayoutId id="2147483956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2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bg1"/>
          </a:solidFill>
          <a:latin typeface="+mn-lt"/>
          <a:cs typeface="+mn-cs"/>
        </a:defRPr>
      </a:lvl2pPr>
      <a:lvl3pPr marL="744538" indent="-242888" algn="l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bg1"/>
          </a:solidFill>
          <a:latin typeface="+mn-lt"/>
          <a:cs typeface="+mn-cs"/>
        </a:defRPr>
      </a:lvl3pPr>
      <a:lvl4pPr marL="1009650" indent="-26352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bg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bg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667325"/>
          </a:xfrm>
        </p:spPr>
        <p:txBody>
          <a:bodyPr/>
          <a:lstStyle/>
          <a:p>
            <a:pPr eaLnBrk="1" hangingPunct="1"/>
            <a:r>
              <a:rPr lang="en-GB" altLang="nl-NL" sz="2400" dirty="0">
                <a:solidFill>
                  <a:schemeClr val="bg1"/>
                </a:solidFill>
              </a:rPr>
              <a:t>Data Analysis &amp; Programming for OM</a:t>
            </a:r>
            <a:br>
              <a:rPr lang="en-GB" altLang="nl-NL" sz="2400" dirty="0">
                <a:solidFill>
                  <a:schemeClr val="bg1"/>
                </a:solidFill>
              </a:rPr>
            </a:br>
            <a:br>
              <a:rPr lang="en-GB" altLang="nl-NL" sz="2400" dirty="0">
                <a:solidFill>
                  <a:schemeClr val="bg1"/>
                </a:solidFill>
              </a:rPr>
            </a:br>
            <a:r>
              <a:rPr lang="en-GB" altLang="nl-NL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nl-NL" sz="2400" dirty="0"/>
              <a:t>Wout van Wezel</a:t>
            </a:r>
          </a:p>
          <a:p>
            <a:pPr eaLnBrk="1" hangingPunct="1"/>
            <a:endParaRPr lang="en-GB" altLang="nl-NL" sz="2400" dirty="0"/>
          </a:p>
          <a:p>
            <a:pPr eaLnBrk="1" hangingPunct="1"/>
            <a:r>
              <a:rPr lang="en-US" sz="2400" dirty="0"/>
              <a:t>w.m.c.van.wezel@rug.nl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0476"/>
            <a:ext cx="2768512" cy="8272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257E-69A4-3B81-7275-036CFD7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list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5C8-EB72-937E-C2CF-E4C461D2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28600" y="908720"/>
            <a:ext cx="10513168" cy="563971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listWithProducts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[0] * 1500 #--&gt; don't do this in your own code!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bucket in result[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"aggregations"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]["buckets"]: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listWithProducts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[bucket["key"]] = bucket["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listWithProducts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257E-69A4-3B81-7275-036CFD7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5C8-EB72-937E-C2CF-E4C461D2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28600" y="908720"/>
            <a:ext cx="9969425" cy="563971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dataframe</a:t>
            </a:r>
            <a:r>
              <a:rPr lang="en-GB" dirty="0"/>
              <a:t> makes it much easier to do calculations, manipulations, filtering,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dfWithProducts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'orders'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bucket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"aggregations"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"buckets"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dfWithProducts.loc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]=[bucket[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bucket[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=i+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dfWithProducts.head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orders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0           1    3053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1           2    2217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2           3    2208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3           4     735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4           5    4237</a:t>
            </a:r>
          </a:p>
        </p:txBody>
      </p:sp>
    </p:spTree>
    <p:extLst>
      <p:ext uri="{BB962C8B-B14F-4D97-AF65-F5344CB8AC3E}">
        <p14:creationId xmlns:p14="http://schemas.microsoft.com/office/powerpoint/2010/main" val="230181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257E-69A4-3B81-7275-036CFD7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5C8-EB72-937E-C2CF-E4C461D2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28600" y="908720"/>
            <a:ext cx="10297144" cy="563971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dataframe</a:t>
            </a:r>
            <a:r>
              <a:rPr lang="en-GB" dirty="0"/>
              <a:t> makes it much easier to do calculations, manipulations, filtering, etc.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dfWithProducts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json_normalize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'aggregations'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'products'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'buckets'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dfWithProducts.head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orders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0         655    5542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1         132    5523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2         929    5476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3         193    5410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4         582    5331</a:t>
            </a:r>
          </a:p>
        </p:txBody>
      </p:sp>
    </p:spTree>
    <p:extLst>
      <p:ext uri="{BB962C8B-B14F-4D97-AF65-F5344CB8AC3E}">
        <p14:creationId xmlns:p14="http://schemas.microsoft.com/office/powerpoint/2010/main" val="40026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8546-52E7-67C1-07EE-35756E43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Average per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C411C-097E-7C77-C064-216296B27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the assignment you must: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a list with products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 product: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daily average</a:t>
            </a:r>
          </a:p>
          <a:p>
            <a:pPr lvl="2"/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you ask Elasticsearch for an aggregate, values that do not occur are not included in the result set!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Beware, if you use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json_normalize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trick, and then ask the mean of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days on which there was 0 demand for a product, are not included!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Tip: either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an array with 0's and iterate the result set yourself, or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 an Histogram aggregation with interval 1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8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988E-26B1-6A63-3429-E5AC31A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2D90-C955-351C-EEAA-03EA87713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093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80528" y="2132856"/>
            <a:ext cx="4447036" cy="3119438"/>
          </a:xfrm>
        </p:spPr>
        <p:txBody>
          <a:bodyPr/>
          <a:lstStyle/>
          <a:p>
            <a:r>
              <a:rPr lang="en-US" dirty="0"/>
              <a:t>How get data from Elastic in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</p:txBody>
      </p:sp>
      <p:pic>
        <p:nvPicPr>
          <p:cNvPr id="20482" name="Picture 2" descr="Elastic Search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24" y="2276872"/>
            <a:ext cx="3969792" cy="18374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893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22FA-40AD-E785-E9D4-49BBD922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JSON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45955-A11F-B06D-783B-62D30197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12576" y="908720"/>
            <a:ext cx="4608512" cy="5639718"/>
          </a:xfrm>
        </p:spPr>
        <p:txBody>
          <a:bodyPr/>
          <a:lstStyle/>
          <a:p>
            <a:r>
              <a:rPr lang="en-NL" sz="1800" dirty="0"/>
              <a:t>ES talks Json:</a:t>
            </a:r>
          </a:p>
          <a:p>
            <a:pPr lvl="1"/>
            <a:r>
              <a:rPr lang="en-GB" sz="1800" dirty="0"/>
              <a:t>Y</a:t>
            </a:r>
            <a:r>
              <a:rPr lang="en-NL" sz="1800" dirty="0"/>
              <a:t>our commands are formulated in Json</a:t>
            </a:r>
          </a:p>
          <a:p>
            <a:pPr lvl="1"/>
            <a:r>
              <a:rPr lang="en-NL" sz="1800" dirty="0"/>
              <a:t>The result is sent back as Json</a:t>
            </a:r>
          </a:p>
          <a:p>
            <a:pPr lvl="1"/>
            <a:endParaRPr lang="en-NL" sz="1800" dirty="0"/>
          </a:p>
          <a:p>
            <a:r>
              <a:rPr lang="en-NL" sz="1800" dirty="0"/>
              <a:t>Json = Javascript Object Notation</a:t>
            </a:r>
          </a:p>
          <a:p>
            <a:r>
              <a:rPr lang="en-NL" sz="1800" dirty="0"/>
              <a:t>Key/value pairs which can be nested</a:t>
            </a:r>
          </a:p>
          <a:p>
            <a:endParaRPr lang="en-NL" sz="1800" dirty="0"/>
          </a:p>
          <a:p>
            <a:r>
              <a:rPr lang="en-NL" sz="1800" dirty="0"/>
              <a:t>In Python, you communicate with ES through dictionaries</a:t>
            </a:r>
          </a:p>
          <a:p>
            <a:pPr lvl="1"/>
            <a:r>
              <a:rPr lang="en-NL" sz="1800" dirty="0"/>
              <a:t>You formulate commands as a dictionary</a:t>
            </a:r>
          </a:p>
          <a:p>
            <a:pPr lvl="1"/>
            <a:r>
              <a:rPr lang="en-NL" sz="1800" dirty="0"/>
              <a:t>You access the result as a dictionary</a:t>
            </a:r>
          </a:p>
          <a:p>
            <a:endParaRPr lang="en-NL" sz="1800" dirty="0"/>
          </a:p>
          <a:p>
            <a:endParaRPr lang="en-N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3680A-2F1D-BBDF-D9A8-78ED1DC03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" t="19901" r="57412" b="12735"/>
          <a:stretch/>
        </p:blipFill>
        <p:spPr>
          <a:xfrm>
            <a:off x="3851920" y="457008"/>
            <a:ext cx="5186164" cy="60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1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72CD-FF34-408C-1BAB-2BD5F7E2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ES to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5BE1-799E-44CA-B0AD-8A9A9EEB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0568" y="908720"/>
            <a:ext cx="9681393" cy="5639718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es = Elasticsearch(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"http://localhost:9200/"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all products</a:t>
            </a:r>
            <a:br>
              <a:rPr lang="en-GB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aggs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"terms"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"field"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es.search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dapom_orders</a:t>
            </a:r>
            <a:r>
              <a:rPr lang="en-GB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search_body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print(type(result))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could also be </a:t>
            </a:r>
            <a:r>
              <a:rPr lang="en-GB" sz="16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result.body</a:t>
            </a:r>
            <a:r>
              <a:rPr lang="en-GB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some versions of the library!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9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68B1B3-E012-1B56-C9CA-BBEE1A5F23DB}"/>
              </a:ext>
            </a:extLst>
          </p:cNvPr>
          <p:cNvSpPr txBox="1"/>
          <p:nvPr/>
        </p:nvSpPr>
        <p:spPr>
          <a:xfrm>
            <a:off x="539552" y="151179"/>
            <a:ext cx="45834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"took": 1,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timed_out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"_shards": 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"total": 1,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"successful": 1,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"skipped": 0,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"failed": 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"hits": 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"total": 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10000,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"relation": "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max_score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"hits": []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"aggregations": 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"products": 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doc_count_error_upper_bound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sum_other_doc_count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2372991,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"buckets": [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"key": 655,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5542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"key": 132,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5523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  <a:endParaRPr lang="en-NL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7D8696-5A9F-A782-545A-30F1AF585DE3}"/>
              </a:ext>
            </a:extLst>
          </p:cNvPr>
          <p:cNvCxnSpPr>
            <a:cxnSpLocks/>
          </p:cNvCxnSpPr>
          <p:nvPr/>
        </p:nvCxnSpPr>
        <p:spPr>
          <a:xfrm>
            <a:off x="1403648" y="612175"/>
            <a:ext cx="2521215" cy="87260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726B3-B163-4C8D-9F85-0AA3D01D2F28}"/>
              </a:ext>
            </a:extLst>
          </p:cNvPr>
          <p:cNvSpPr txBox="1"/>
          <p:nvPr/>
        </p:nvSpPr>
        <p:spPr>
          <a:xfrm>
            <a:off x="3986193" y="13001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B4E19-E38D-A74F-8843-BAEB9B76CDCC}"/>
              </a:ext>
            </a:extLst>
          </p:cNvPr>
          <p:cNvCxnSpPr>
            <a:cxnSpLocks/>
          </p:cNvCxnSpPr>
          <p:nvPr/>
        </p:nvCxnSpPr>
        <p:spPr>
          <a:xfrm>
            <a:off x="1907704" y="436022"/>
            <a:ext cx="4119731" cy="36081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C3BC45-7382-E6C1-4AC9-75B8BE3BA04F}"/>
              </a:ext>
            </a:extLst>
          </p:cNvPr>
          <p:cNvSpPr txBox="1"/>
          <p:nvPr/>
        </p:nvSpPr>
        <p:spPr>
          <a:xfrm>
            <a:off x="6027435" y="635923"/>
            <a:ext cx="7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8C92B-1C8C-C461-B6FA-E24D3502FDD1}"/>
              </a:ext>
            </a:extLst>
          </p:cNvPr>
          <p:cNvSpPr txBox="1"/>
          <p:nvPr/>
        </p:nvSpPr>
        <p:spPr>
          <a:xfrm>
            <a:off x="5736329" y="234888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Key is always a string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C9034-E136-A366-4946-44A5E50684AB}"/>
              </a:ext>
            </a:extLst>
          </p:cNvPr>
          <p:cNvSpPr txBox="1"/>
          <p:nvPr/>
        </p:nvSpPr>
        <p:spPr>
          <a:xfrm>
            <a:off x="5736329" y="2924944"/>
            <a:ext cx="1578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Value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</a:t>
            </a:r>
            <a:r>
              <a:rPr lang="en-NL" dirty="0">
                <a:solidFill>
                  <a:schemeClr val="bg1"/>
                </a:solidFill>
              </a:rPr>
              <a:t>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40614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257E-69A4-3B81-7275-036CFD7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NL" dirty="0"/>
              <a:t>terate the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5C8-EB72-937E-C2CF-E4C461D2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effectLst/>
            </a:endParaRPr>
          </a:p>
          <a:p>
            <a:pPr marL="0" indent="0">
              <a:buNone/>
            </a:pP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result: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(result[key]))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took &lt;class 'int'&gt;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timed_out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'bool'&gt;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_shards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hits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aggregations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257E-69A4-3B81-7275-036CFD7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NL" dirty="0"/>
              <a:t>terate the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5C8-EB72-937E-C2CF-E4C461D2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0568" y="908720"/>
            <a:ext cx="9681393" cy="5639718"/>
          </a:xfrm>
        </p:spPr>
        <p:txBody>
          <a:bodyPr/>
          <a:lstStyle/>
          <a:p>
            <a:pPr marL="0" indent="0">
              <a:buNone/>
            </a:pPr>
            <a:endParaRPr lang="en-GB" b="1" dirty="0">
              <a:effectLst/>
            </a:endParaRPr>
          </a:p>
          <a:p>
            <a:pPr marL="0" indent="0">
              <a:buNone/>
            </a:pP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result[</a:t>
            </a: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"aggregations"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(result[</a:t>
            </a: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"aggregations"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][key]))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doc_count_error_upper_bound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'int'&gt;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sum_other_doc_count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&lt;class 'int'&gt;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buckets &lt;class 'list'&gt;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So, result[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"aggregations"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]["buckets"] is a list.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257E-69A4-3B81-7275-036CFD7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NL" dirty="0"/>
              <a:t>terate the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5C8-EB72-937E-C2CF-E4C461D2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0568" y="908720"/>
            <a:ext cx="9681393" cy="5639718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bucket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result[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"aggregations"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]["buckets"]: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print(bucket, type(bucket))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{'key': 655,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5542}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{'key': 132,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5523}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{'key': 929,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5476}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{'key': 193,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5410}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{'key': 582,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5331} 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 each element of the list 'buckets' is a dictionary.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I had 5542 orders for product 655, 5523 for product 132, etc.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8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257E-69A4-3B81-7275-036CFD7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NL" dirty="0"/>
              <a:t>terate the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5C8-EB72-937E-C2CF-E4C461D2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00608" y="908720"/>
            <a:ext cx="10513168" cy="5639718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bucket in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result[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"aggregations"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]["buckets"]: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print("product: ",bucket["key"],"number of orders:", bucket["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doc_count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 655 number of orders: 5542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 132 number of orders: 5523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 929 number of orders: 5476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 193 number of orders: 5410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 582 number of orders: 5331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875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33919</TotalTime>
  <Words>1024</Words>
  <Application>Microsoft Macintosh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Verdana</vt:lpstr>
      <vt:lpstr>Wingdings</vt:lpstr>
      <vt:lpstr>Title Design</vt:lpstr>
      <vt:lpstr>Data Analysis &amp; Programming for OM  Q&amp;A</vt:lpstr>
      <vt:lpstr>Contents</vt:lpstr>
      <vt:lpstr>JSON </vt:lpstr>
      <vt:lpstr>ES to Python</vt:lpstr>
      <vt:lpstr>PowerPoint Presentation</vt:lpstr>
      <vt:lpstr>Iterate the dictionary</vt:lpstr>
      <vt:lpstr>Iterate the dictionary</vt:lpstr>
      <vt:lpstr>Iterate the dictionary</vt:lpstr>
      <vt:lpstr>Iterate the dictionary</vt:lpstr>
      <vt:lpstr>Create a list</vt:lpstr>
      <vt:lpstr>Create a Dataframe</vt:lpstr>
      <vt:lpstr>Create a Dataframe</vt:lpstr>
      <vt:lpstr>Average per day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W.M.C. van Wezel</dc:creator>
  <cp:keywords>Version 2.1</cp:keywords>
  <cp:lastModifiedBy>W. van Wezel</cp:lastModifiedBy>
  <cp:revision>1628</cp:revision>
  <dcterms:created xsi:type="dcterms:W3CDTF">2008-06-10T08:12:30Z</dcterms:created>
  <dcterms:modified xsi:type="dcterms:W3CDTF">2022-10-17T16:50:59Z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Datum">
    <vt:lpwstr>14-04-2014</vt:lpwstr>
  </property>
  <property fmtid="{D5CDD505-2E9C-101B-9397-08002B2CF9AE}" pid="4" name="txtDate">
    <vt:lpwstr>14-04-2014</vt:lpwstr>
  </property>
  <property fmtid="{D5CDD505-2E9C-101B-9397-08002B2CF9AE}" pid="5" name="AutoDatum">
    <vt:lpwstr>JA</vt:lpwstr>
  </property>
  <property fmtid="{D5CDD505-2E9C-101B-9397-08002B2CF9AE}" pid="6" name="cboLanguage">
    <vt:lpwstr>English</vt:lpwstr>
  </property>
  <property fmtid="{D5CDD505-2E9C-101B-9397-08002B2CF9AE}" pid="7" name="cboFaculty">
    <vt:lpwstr>faculty of economics_x000d_
and business</vt:lpwstr>
  </property>
  <property fmtid="{D5CDD505-2E9C-101B-9397-08002B2CF9AE}" pid="8" name="txtDepartment">
    <vt:lpwstr>Operations</vt:lpwstr>
  </property>
</Properties>
</file>