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37"/>
  </p:notesMasterIdLst>
  <p:sldIdLst>
    <p:sldId id="256" r:id="rId4"/>
    <p:sldId id="257" r:id="rId5"/>
    <p:sldId id="269" r:id="rId6"/>
    <p:sldId id="270" r:id="rId7"/>
    <p:sldId id="271" r:id="rId8"/>
    <p:sldId id="273" r:id="rId9"/>
    <p:sldId id="272" r:id="rId10"/>
    <p:sldId id="296" r:id="rId11"/>
    <p:sldId id="286" r:id="rId12"/>
    <p:sldId id="287" r:id="rId13"/>
    <p:sldId id="289" r:id="rId14"/>
    <p:sldId id="290" r:id="rId15"/>
    <p:sldId id="297" r:id="rId16"/>
    <p:sldId id="274" r:id="rId17"/>
    <p:sldId id="275" r:id="rId18"/>
    <p:sldId id="276" r:id="rId19"/>
    <p:sldId id="291" r:id="rId20"/>
    <p:sldId id="294" r:id="rId21"/>
    <p:sldId id="292" r:id="rId22"/>
    <p:sldId id="293" r:id="rId23"/>
    <p:sldId id="277" r:id="rId24"/>
    <p:sldId id="282" r:id="rId25"/>
    <p:sldId id="283" r:id="rId26"/>
    <p:sldId id="284" r:id="rId27"/>
    <p:sldId id="285" r:id="rId28"/>
    <p:sldId id="288" r:id="rId29"/>
    <p:sldId id="278" r:id="rId30"/>
    <p:sldId id="298" r:id="rId31"/>
    <p:sldId id="279" r:id="rId32"/>
    <p:sldId id="295" r:id="rId33"/>
    <p:sldId id="299" r:id="rId34"/>
    <p:sldId id="280" r:id="rId35"/>
    <p:sldId id="300" r:id="rId3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3" autoAdjust="0"/>
    <p:restoredTop sz="89874" autoAdjust="0"/>
  </p:normalViewPr>
  <p:slideViewPr>
    <p:cSldViewPr>
      <p:cViewPr>
        <p:scale>
          <a:sx n="150" d="100"/>
          <a:sy n="150" d="100"/>
        </p:scale>
        <p:origin x="3832" y="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AADD6B-5F19-441A-80D8-85991EC6A9A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11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082550"/>
          </a:xfrm>
          <a:solidFill>
            <a:srgbClr val="505050"/>
          </a:solidFill>
        </p:spPr>
        <p:txBody>
          <a:bodyPr lIns="981950" tIns="216000" rIns="268265" bIns="21600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6325-494A-4F03-B589-D1DBB24314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82122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6AD9-A199-4395-BC73-FFAB4BED49E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9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1FDE-CE11-411D-B442-8639D5D797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57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EC5D2-82F1-41A7-B061-44FDA585DA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010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7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6146" name="tb_Break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6155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73100" y="5707063"/>
            <a:ext cx="7108825" cy="384175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BD67-AFA4-4D2F-822A-B18077F3B13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6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78382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893D-8282-44F0-8C71-7AE795C3B80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82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F46B-1309-43C4-8F95-7536117A23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22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CB6F7-D2B5-4F08-A83C-1C72005245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98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71ACD-4539-438E-89C4-12B8ED75ACC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22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D3F70-7B6C-47DD-8238-A8EE79756D5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117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E6FF-F94D-4939-9DBF-D523AE6C49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3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7D5C1-B61C-424E-A399-D3D8C58A83A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975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D1C70-E325-4B60-9400-297F9E978A5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7484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07757-E27C-4888-A8C8-16677E7A66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419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0D54F-3ADA-41A0-A36A-882DB38153A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52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EB129-40B3-4CC0-8768-00AE11B8B7A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094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016000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5" name="Text Box 13" hidden="1"/>
          <p:cNvSpPr txBox="1">
            <a:spLocks noChangeArrowheads="1"/>
          </p:cNvSpPr>
          <p:nvPr/>
        </p:nvSpPr>
        <p:spPr bwMode="auto">
          <a:xfrm>
            <a:off x="5940425" y="6381750"/>
            <a:ext cx="2197100" cy="3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282" tIns="32141" rIns="64282" bIns="32141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dirty="0"/>
          </a:p>
        </p:txBody>
      </p:sp>
      <p:pic>
        <p:nvPicPr>
          <p:cNvPr id="8" name="LogoSlash_01" descr="SLASHTRA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sp>
        <p:nvSpPr>
          <p:cNvPr id="8194" name="tb_End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0825" cy="2476500"/>
          </a:xfrm>
          <a:solidFill>
            <a:srgbClr val="505050"/>
          </a:solidFill>
        </p:spPr>
        <p:txBody>
          <a:bodyPr lIns="982091" tIns="216000" rIns="267843" bIns="45717"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8203" name="Rectangle 11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1125" y="4340225"/>
            <a:ext cx="6400800" cy="1751013"/>
          </a:xfrm>
        </p:spPr>
        <p:txBody>
          <a:bodyPr lIns="64282" tIns="32141" rIns="64282" bIns="32141"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55DC-E34B-4C5F-8CA7-682712F640F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11" name="tbDate"/>
          <p:cNvSpPr txBox="1">
            <a:spLocks noChangeArrowheads="1"/>
          </p:cNvSpPr>
          <p:nvPr/>
        </p:nvSpPr>
        <p:spPr bwMode="auto">
          <a:xfrm>
            <a:off x="7484685" y="1079500"/>
            <a:ext cx="69570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>
                <a:solidFill>
                  <a:schemeClr val="bg1"/>
                </a:solidFill>
                <a:latin typeface="Verdana" pitchFamily="34" charset="0"/>
              </a:rPr>
              <a:t>16-04-2014</a:t>
            </a:r>
            <a:endParaRPr lang="en-GB" sz="9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7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DBA3-5779-4A66-9CCB-ADA4D7F1AB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84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A1067-973B-4BD4-8296-DD9C00E08F7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554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74A07-1638-478E-891D-A0EE02B70A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011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937A-A316-4D58-8700-BCF641D6B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517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2E8AE-68D2-46F2-B932-723CA8614D0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6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153B7-742E-4C08-A533-12E7B9893EF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17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26EA4-60A5-4BCD-8BFF-E871714D455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836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8F481-D7C4-4533-B216-AFFCB7F34C3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8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EC972-D28A-424C-AAFE-FA083BB124F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698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412D-0088-4045-80EE-63EF1E2B40B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80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1341438"/>
            <a:ext cx="2284412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41438"/>
            <a:ext cx="6704013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99C5-D471-4BED-8F73-BF56D8F9E2B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6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30438"/>
            <a:ext cx="44942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30438"/>
            <a:ext cx="44942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80C3-9D62-454C-90BD-E18A3CBC9CA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6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EC4D-7855-466B-8910-B5E3FD3512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6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C3ADE-3E0A-4659-B033-5652AD11E7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5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062E2-FBD5-4252-99F4-135BF390077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7D67-A4B2-40D0-94DA-674A446D98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6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E97A-AF9E-440C-B522-01D260755FF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83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1033" name="LogoSlash_01" descr="SLASHTRA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D261703-CF76-45BC-9D87-D30987DDAA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7" name="Text Box 23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1034" name="tb_Faculty"/>
          <p:cNvSpPr txBox="1">
            <a:spLocks noChangeArrowheads="1"/>
          </p:cNvSpPr>
          <p:nvPr/>
        </p:nvSpPr>
        <p:spPr bwMode="auto">
          <a:xfrm>
            <a:off x="3687763" y="339725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1035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2056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3A09991-BE18-4CF7-B0F9-E50E7DA48B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5129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5130" name="tb_Department"/>
          <p:cNvSpPr txBox="1">
            <a:spLocks noChangeAspect="1" noChangeArrowheads="1"/>
          </p:cNvSpPr>
          <p:nvPr/>
        </p:nvSpPr>
        <p:spPr bwMode="auto">
          <a:xfrm>
            <a:off x="5811838" y="341313"/>
            <a:ext cx="18002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30438"/>
            <a:ext cx="9140825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1017588"/>
            <a:ext cx="9140825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27000" y="0"/>
            <a:ext cx="254000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27000" cy="1017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pic>
        <p:nvPicPr>
          <p:cNvPr id="3080" name="LogoSlash_01" descr="SLASHTRA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3"/>
            <a:ext cx="4143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92113"/>
            <a:ext cx="4159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150" y="1079500"/>
            <a:ext cx="20037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1510272-1CD4-4DFF-8493-6ED484FF826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8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1438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8204200" y="107950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7177" name="tb_Faculty"/>
          <p:cNvSpPr txBox="1">
            <a:spLocks noChangeArrowheads="1"/>
          </p:cNvSpPr>
          <p:nvPr/>
        </p:nvSpPr>
        <p:spPr bwMode="auto">
          <a:xfrm>
            <a:off x="3687763" y="338138"/>
            <a:ext cx="114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faculty of economics</a:t>
            </a:r>
          </a:p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and business</a:t>
            </a:r>
          </a:p>
        </p:txBody>
      </p:sp>
      <p:sp>
        <p:nvSpPr>
          <p:cNvPr id="7178" name="tb_Department"/>
          <p:cNvSpPr txBox="1">
            <a:spLocks noChangeArrowheads="1"/>
          </p:cNvSpPr>
          <p:nvPr/>
        </p:nvSpPr>
        <p:spPr bwMode="auto">
          <a:xfrm>
            <a:off x="5811838" y="341313"/>
            <a:ext cx="18002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>
                <a:solidFill>
                  <a:srgbClr val="CC0000"/>
                </a:solidFill>
                <a:latin typeface="Georgia" pitchFamily="18" charset="0"/>
              </a:rPr>
              <a:t>operations</a:t>
            </a:r>
          </a:p>
        </p:txBody>
      </p:sp>
      <p:sp>
        <p:nvSpPr>
          <p:cNvPr id="7176" name="tbDate"/>
          <p:cNvSpPr txBox="1">
            <a:spLocks noChangeArrowheads="1"/>
          </p:cNvSpPr>
          <p:nvPr userDrawn="1"/>
        </p:nvSpPr>
        <p:spPr bwMode="auto">
          <a:xfrm>
            <a:off x="7484684" y="1079500"/>
            <a:ext cx="69570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900" dirty="0">
                <a:solidFill>
                  <a:schemeClr val="bg1"/>
                </a:solidFill>
                <a:latin typeface="Verdana" pitchFamily="34" charset="0"/>
              </a:rPr>
              <a:t>14-04-2015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.m.c.van.wezel@rug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667325"/>
          </a:xfrm>
        </p:spPr>
        <p:txBody>
          <a:bodyPr/>
          <a:lstStyle/>
          <a:p>
            <a:pPr eaLnBrk="1" hangingPunct="1"/>
            <a:r>
              <a:rPr lang="en-GB" altLang="nl-NL" sz="2400" dirty="0"/>
              <a:t>Data Analysis &amp; Programming for Operations Management (DAPOM)</a:t>
            </a:r>
            <a:br>
              <a:rPr lang="en-GB" altLang="nl-NL" sz="2400" dirty="0"/>
            </a:br>
            <a:endParaRPr lang="en-GB" altLang="nl-NL" sz="32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6512" y="3457809"/>
            <a:ext cx="9140825" cy="1905000"/>
          </a:xfrm>
        </p:spPr>
        <p:txBody>
          <a:bodyPr/>
          <a:lstStyle/>
          <a:p>
            <a:pPr eaLnBrk="1" hangingPunct="1"/>
            <a:r>
              <a:rPr lang="en-GB" altLang="nl-NL" dirty="0"/>
              <a:t>Wout van </a:t>
            </a:r>
            <a:r>
              <a:rPr lang="en-GB" altLang="nl-NL" dirty="0" err="1"/>
              <a:t>Wezel</a:t>
            </a:r>
            <a:r>
              <a:rPr lang="en-GB" altLang="nl-NL" dirty="0"/>
              <a:t> (Coordinator)</a:t>
            </a:r>
          </a:p>
          <a:p>
            <a:pPr eaLnBrk="1" hangingPunct="1"/>
            <a:r>
              <a:rPr lang="en-GB" altLang="nl-NL" dirty="0">
                <a:hlinkClick r:id="rId2"/>
              </a:rPr>
              <a:t>w.m.c.van.wezel@rug.nl</a:t>
            </a:r>
            <a:endParaRPr lang="en-GB" altLang="nl-NL" dirty="0"/>
          </a:p>
          <a:p>
            <a:pPr eaLnBrk="1" hangingPunct="1"/>
            <a:endParaRPr lang="en-GB" altLang="nl-NL" dirty="0"/>
          </a:p>
          <a:p>
            <a:pPr eaLnBrk="1" hangingPunct="1"/>
            <a:endParaRPr lang="de-DE" alt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74B-B298-7203-C448-93B5EA41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Boolean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0227-0E9A-02D4-9FB8-AFA3F0380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/>
          </a:p>
          <a:p>
            <a:endParaRPr lang="en-NL" sz="1800" dirty="0"/>
          </a:p>
          <a:p>
            <a:r>
              <a:rPr lang="en-NL" sz="1800" dirty="0"/>
              <a:t>Previous is equivalent to: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temp=5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snowing = False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snowing or (temp&gt;=18 and temp&lt;=30)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0308-27C0-4C72-1E18-83C58C1A3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63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7BDB-2E8C-4C8B-D1D4-D6A3F50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5E8F-F589-10F7-3359-45931B94A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600" dirty="0"/>
              <a:t>Branching: if something is True, do this, otherwise, do that</a:t>
            </a:r>
          </a:p>
          <a:p>
            <a:r>
              <a:rPr lang="en-NL" sz="1600" dirty="0"/>
              <a:t>If/then statements work on boolean expresions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temp=5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snowing = False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tooCold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temp&lt;18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tooWarm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temp&gt;30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snowing or ((not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tooCold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and (not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tooWarm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 worries")</a:t>
            </a:r>
          </a:p>
          <a:p>
            <a:pPr marL="0" indent="0">
              <a:buNone/>
            </a:pPr>
            <a:endParaRPr lang="en-NL" sz="1600" dirty="0"/>
          </a:p>
          <a:p>
            <a:endParaRPr lang="en-NL" sz="1600" dirty="0"/>
          </a:p>
          <a:p>
            <a:endParaRPr lang="en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8B5A4-BA3E-B699-09BB-499088974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74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4FC8-1F46-1CD4-C29B-521853E1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F9D1-0F5F-F0DA-DFC4-DEEF8B949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 worries")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print("The weather is not nice")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snowing: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print("put on your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snowboots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tooCold: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print("Put on a warm coat")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tooWarm: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print("Put on shorts")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60166-7461-8166-BA03-B0AF1F231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361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4FC8-1F46-1CD4-C29B-521853E1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F9D1-0F5F-F0DA-DFC4-DEEF8B949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print("No worries")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print("The weather is not nice")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snowing: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print("put on your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snowboots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tooCold: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print("Put on a warm coat")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tooWarm:</a:t>
            </a:r>
          </a:p>
          <a:p>
            <a:pPr marL="0" indent="0">
              <a:buNone/>
            </a:pPr>
            <a:r>
              <a:rPr lang="en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print("Put on shorts")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60166-7461-8166-BA03-B0AF1F231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475229-90B8-60AA-58E5-D49962C33AC4}"/>
              </a:ext>
            </a:extLst>
          </p:cNvPr>
          <p:cNvCxnSpPr/>
          <p:nvPr/>
        </p:nvCxnSpPr>
        <p:spPr>
          <a:xfrm flipV="1">
            <a:off x="5148064" y="3573016"/>
            <a:ext cx="1152128" cy="5760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1D0C03-A276-6EC9-4187-499B735E5F3D}"/>
              </a:ext>
            </a:extLst>
          </p:cNvPr>
          <p:cNvSpPr txBox="1"/>
          <p:nvPr/>
        </p:nvSpPr>
        <p:spPr>
          <a:xfrm>
            <a:off x="6300192" y="3214717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Do we ever get at</a:t>
            </a:r>
          </a:p>
          <a:p>
            <a:r>
              <a:rPr lang="en-NL" dirty="0"/>
              <a:t>this line?</a:t>
            </a:r>
          </a:p>
        </p:txBody>
      </p:sp>
    </p:spTree>
    <p:extLst>
      <p:ext uri="{BB962C8B-B14F-4D97-AF65-F5344CB8AC3E}">
        <p14:creationId xmlns:p14="http://schemas.microsoft.com/office/powerpoint/2010/main" val="374928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B231-F334-52AF-F4D9-4F839E60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79C35-C888-5962-232B-92281EBCF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Many/most programs operate on collections of data.</a:t>
            </a:r>
          </a:p>
          <a:p>
            <a:r>
              <a:rPr lang="en-NL" sz="1800" dirty="0"/>
              <a:t>In most programming languages, we have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NL" sz="1800" dirty="0"/>
              <a:t>. Not in Python.</a:t>
            </a:r>
          </a:p>
          <a:p>
            <a:endParaRPr lang="en-NL" sz="1800" dirty="0"/>
          </a:p>
          <a:p>
            <a:r>
              <a:rPr lang="en-NL" sz="1800" dirty="0"/>
              <a:t>Four kinds of collections in Python</a:t>
            </a:r>
          </a:p>
          <a:p>
            <a:pPr lvl="1"/>
            <a:r>
              <a:rPr lang="en-NL" sz="1800" dirty="0"/>
              <a:t>List</a:t>
            </a:r>
          </a:p>
          <a:p>
            <a:pPr lvl="1"/>
            <a:r>
              <a:rPr lang="en-NL" sz="1800" dirty="0"/>
              <a:t>Tuple</a:t>
            </a:r>
          </a:p>
          <a:p>
            <a:pPr lvl="1"/>
            <a:r>
              <a:rPr lang="en-NL" sz="1800" dirty="0"/>
              <a:t>Set</a:t>
            </a:r>
          </a:p>
          <a:p>
            <a:pPr lvl="1"/>
            <a:r>
              <a:rPr lang="en-NL" sz="1800" dirty="0"/>
              <a:t>Dictionary</a:t>
            </a:r>
          </a:p>
          <a:p>
            <a:pPr lvl="1"/>
            <a:endParaRPr lang="en-NL" sz="1800" dirty="0"/>
          </a:p>
          <a:p>
            <a:r>
              <a:rPr lang="en-NL" sz="1800" dirty="0"/>
              <a:t>Difference between lists, tuples, and sets is whether they can be altered, and whether the sequence of elements is important. This can influence the performance of your program.</a:t>
            </a:r>
          </a:p>
          <a:p>
            <a:endParaRPr lang="en-NL" sz="1800" dirty="0"/>
          </a:p>
          <a:p>
            <a:r>
              <a:rPr lang="en-NL" sz="1800" dirty="0"/>
              <a:t>We will primarily use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NL" sz="1800" dirty="0"/>
              <a:t> and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dictionaries</a:t>
            </a:r>
          </a:p>
          <a:p>
            <a:pPr lvl="1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BF62-4630-B2D2-B58D-C6A756918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315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3D28-667F-E337-E376-81678AD3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3931-4BC7-C2D0-0506-6E94C155F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A list is a variable with multiple values</a:t>
            </a:r>
          </a:p>
          <a:p>
            <a:endParaRPr lang="en-NL" sz="1800" dirty="0"/>
          </a:p>
          <a:p>
            <a:r>
              <a:rPr lang="en-NL" sz="1800" dirty="0"/>
              <a:t>Declare an empty list: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fruitlist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NL" sz="1800" dirty="0"/>
          </a:p>
          <a:p>
            <a:endParaRPr lang="en-NL" sz="1800" dirty="0"/>
          </a:p>
          <a:p>
            <a:r>
              <a:rPr lang="en-NL" sz="1800" dirty="0"/>
              <a:t>Add a value: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fruitlist.append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("apple")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fruitlist.append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("banana")</a:t>
            </a:r>
          </a:p>
          <a:p>
            <a:endParaRPr lang="en-NL" sz="1800" dirty="0"/>
          </a:p>
          <a:p>
            <a:r>
              <a:rPr lang="en-NL" sz="1800" dirty="0"/>
              <a:t>Initialize with values: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fruitlist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["apple", "banana", "cherry", "apple"]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A8A1C-CBF3-2BF5-B5BD-9C116D306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995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3006-C6B3-5C6C-9037-F797DFD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F08E-5F9B-6F35-70D4-658898F5D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Access a value by index using []:</a:t>
            </a:r>
          </a:p>
          <a:p>
            <a:endParaRPr lang="en-NL" sz="1800" dirty="0"/>
          </a:p>
          <a:p>
            <a:pPr marL="250825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myFruit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250825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myFruit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L" sz="1800" dirty="0"/>
          </a:p>
          <a:p>
            <a:endParaRPr lang="en-NL" sz="1800" dirty="0"/>
          </a:p>
          <a:p>
            <a:r>
              <a:rPr lang="en-NL" sz="1800" dirty="0"/>
              <a:t>The index of the first element is always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NL" sz="1800" dirty="0"/>
          </a:p>
          <a:p>
            <a:r>
              <a:rPr lang="en-NL" sz="1800" dirty="0"/>
              <a:t>Get the length of the list: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sizeOfFruitBasket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fruitlist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NL" sz="1800" dirty="0"/>
          </a:p>
          <a:p>
            <a:r>
              <a:rPr lang="en-NL" sz="1800" dirty="0"/>
              <a:t>How get the last element of the list?</a:t>
            </a:r>
          </a:p>
          <a:p>
            <a:pPr marL="0" indent="0">
              <a:buNone/>
            </a:pP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66942-F681-A6A7-BD6F-8F7EA7171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973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E077-A698-06E5-1457-1E1490EF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Iterating through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4C18-2F3E-AE0C-B93C-98D00F283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range(6):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67A3-4431-6E1D-DBF6-36FD72D74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DA7D331-ADCC-45CB-B195-B786F4A76D53}"/>
              </a:ext>
            </a:extLst>
          </p:cNvPr>
          <p:cNvSpPr/>
          <p:nvPr/>
        </p:nvSpPr>
        <p:spPr>
          <a:xfrm>
            <a:off x="2411760" y="2852936"/>
            <a:ext cx="288032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95D7B-F436-8916-D5B1-823F34167375}"/>
              </a:ext>
            </a:extLst>
          </p:cNvPr>
          <p:cNvSpPr txBox="1"/>
          <p:nvPr/>
        </p:nvSpPr>
        <p:spPr>
          <a:xfrm>
            <a:off x="2708495" y="3316342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This block is executed for each value of x</a:t>
            </a:r>
          </a:p>
        </p:txBody>
      </p:sp>
    </p:spTree>
    <p:extLst>
      <p:ext uri="{BB962C8B-B14F-4D97-AF65-F5344CB8AC3E}">
        <p14:creationId xmlns:p14="http://schemas.microsoft.com/office/powerpoint/2010/main" val="186464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E077-A698-06E5-1457-1E1490EF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Iterating through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4C18-2F3E-AE0C-B93C-98D00F283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range(6):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["apple", "banana", "cherry"]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/>
              <a:t>How can we print all values in this list?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Remember: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r>
              <a:rPr lang="en-GB" sz="1800" dirty="0"/>
              <a:t> gives me the length of the array.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fruits[0]</a:t>
            </a:r>
            <a:r>
              <a:rPr lang="en-GB" sz="1800" dirty="0"/>
              <a:t> is the first element,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fruits[1]</a:t>
            </a:r>
            <a:r>
              <a:rPr lang="en-GB" sz="1800" dirty="0"/>
              <a:t> the second, etc.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67A3-4431-6E1D-DBF6-36FD72D74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249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E077-A698-06E5-1457-1E1490EF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Iterating through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4C18-2F3E-AE0C-B93C-98D00F283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["apple", "banana", "cherry"]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(fruits)):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print(fruits[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67A3-4431-6E1D-DBF6-36FD72D74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Variables</a:t>
            </a:r>
          </a:p>
          <a:p>
            <a:r>
              <a:rPr lang="en-GB" sz="2000" dirty="0"/>
              <a:t>Collections</a:t>
            </a:r>
          </a:p>
          <a:p>
            <a:r>
              <a:rPr lang="en-GB" sz="2000" dirty="0"/>
              <a:t>Branching</a:t>
            </a:r>
          </a:p>
          <a:p>
            <a:r>
              <a:rPr lang="en-GB" sz="20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87545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E077-A698-06E5-1457-1E1490EF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Iterating through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4C18-2F3E-AE0C-B93C-98D00F283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["apple", "banana", "cherry"]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(fruits)):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print(fruits[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option: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["apple", "banana", "cherry"]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 fruit in fruits: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print(fruit)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67A3-4431-6E1D-DBF6-36FD72D74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572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1F35-85B1-11F3-B91B-B79A69C1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B561-FC41-D1E2-6E6B-8D55575E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/>
          </a:p>
          <a:p>
            <a:r>
              <a:rPr lang="en-GB" sz="1800" dirty="0"/>
              <a:t>S</a:t>
            </a:r>
            <a:r>
              <a:rPr lang="en-NL" sz="1800" dirty="0"/>
              <a:t>et of "Key – Value" pairs: a variable which is variable. Key is always a string, value can be any Python value</a:t>
            </a:r>
          </a:p>
          <a:p>
            <a:pPr marL="250825" lvl="1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{"key": "value"}</a:t>
            </a:r>
          </a:p>
          <a:p>
            <a:endParaRPr lang="en-NL" sz="1800" dirty="0"/>
          </a:p>
          <a:p>
            <a:r>
              <a:rPr lang="en-NL" sz="1800" dirty="0"/>
              <a:t>Can be used to describe objects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800" dirty="0"/>
          </a:p>
          <a:p>
            <a:pPr marL="285750" indent="-285750"/>
            <a:r>
              <a:rPr lang="en-NL" sz="1800" dirty="0"/>
              <a:t>Used to import external data (from a file or a database) in your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F733-AFF6-CAC3-C855-F2470A86C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691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1F35-85B1-11F3-B91B-B79A69C1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B561-FC41-D1E2-6E6B-8D55575E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NL" sz="1800" dirty="0"/>
          </a:p>
          <a:p>
            <a:pPr marL="285750" indent="-285750"/>
            <a:r>
              <a:rPr lang="en-NL" sz="1800" dirty="0"/>
              <a:t>Duplicates are not allowed, meaning that values are overwritten:</a:t>
            </a:r>
          </a:p>
          <a:p>
            <a:pPr marL="285750" indent="-285750"/>
            <a:endParaRPr lang="en-NL" sz="1800" dirty="0"/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1982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/>
          </a:p>
          <a:p>
            <a:pPr marL="285750" indent="-285750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F733-AFF6-CAC3-C855-F2470A86C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1368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1F35-85B1-11F3-B91B-B79A69C1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B561-FC41-D1E2-6E6B-8D55575E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NL" sz="1800" dirty="0"/>
          </a:p>
          <a:p>
            <a:pPr marL="285750" indent="-285750"/>
            <a:r>
              <a:rPr lang="en-NL" sz="1800" dirty="0"/>
              <a:t>But the value can be any type, so also a list:</a:t>
            </a:r>
          </a:p>
          <a:p>
            <a:pPr marL="285750" indent="-285750"/>
            <a:endParaRPr lang="en-NL" sz="1800" dirty="0"/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[1964, 1982]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/>
          </a:p>
          <a:p>
            <a:pPr marL="285750" indent="-285750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F733-AFF6-CAC3-C855-F2470A86C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7964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1F35-85B1-11F3-B91B-B79A69C1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B561-FC41-D1E2-6E6B-8D55575E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NL" sz="1800" dirty="0"/>
          </a:p>
          <a:p>
            <a:pPr marL="285750" indent="-285750"/>
            <a:r>
              <a:rPr lang="en-NL" sz="1800" dirty="0"/>
              <a:t>.. </a:t>
            </a:r>
            <a:r>
              <a:rPr lang="en-GB" sz="1800" dirty="0"/>
              <a:t>o</a:t>
            </a:r>
            <a:r>
              <a:rPr lang="en-NL" sz="1800" dirty="0"/>
              <a:t>r another dictionary:</a:t>
            </a:r>
          </a:p>
          <a:p>
            <a:pPr marL="285750" indent="-285750"/>
            <a:endParaRPr lang="en-NL" sz="1800" dirty="0"/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"engine":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8, "displacement": 7000}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/>
          </a:p>
          <a:p>
            <a:pPr marL="285750" indent="-285750"/>
            <a:endParaRPr lang="en-NL" sz="1800" dirty="0"/>
          </a:p>
          <a:p>
            <a:pPr marL="285750" indent="-285750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F733-AFF6-CAC3-C855-F2470A86C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65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1F35-85B1-11F3-B91B-B79A69C1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B561-FC41-D1E2-6E6B-8D55575E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NL" sz="1800" dirty="0"/>
          </a:p>
          <a:p>
            <a:pPr marL="285750" indent="-285750"/>
            <a:r>
              <a:rPr lang="en-NL" sz="1800" dirty="0"/>
              <a:t>and: lists of dictionaries: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ars = [{"brand":"volvo"},{"brand":"mercedes"}]</a:t>
            </a:r>
          </a:p>
          <a:p>
            <a:pPr marL="285750" indent="-285750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F733-AFF6-CAC3-C855-F2470A86C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311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4B54-8DBC-DDF1-CD6E-7618AC6F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78B7-3841-8518-8FBA-4FBFF6919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Names and values can also be variables: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"car"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"Volvo"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myCar = {n: b}</a:t>
            </a:r>
          </a:p>
          <a:p>
            <a:pPr marL="0" indent="0">
              <a:buNone/>
            </a:pPr>
            <a:endParaRPr lang="en-NL" sz="1800" dirty="0"/>
          </a:p>
          <a:p>
            <a:endParaRPr lang="en-NL" sz="1800" dirty="0"/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41080-BA28-EE42-335E-0A4875C8D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2233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3589-EEA8-6B47-C16D-5D79C550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9CB1-CCA4-855E-8374-7235A091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Dictionary values can be accessed using the []-notation:</a:t>
            </a:r>
          </a:p>
          <a:p>
            <a:endParaRPr lang="en-NL" sz="1800" dirty="0"/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"engines": [{"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8, "displacement": 7000},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6, "displacement": 5000},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4, "displacement": 3000}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]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/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print(car["brand"])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print(car["engine"]["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3BBFC-77F9-17A4-4B4A-A20337F91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942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3589-EEA8-6B47-C16D-5D79C550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Collections -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9CB1-CCA4-855E-8374-7235A091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1800" dirty="0"/>
          </a:p>
          <a:p>
            <a:r>
              <a:rPr lang="en-NL" sz="1800" dirty="0"/>
              <a:t>How does this one work?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car["engine"]["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NL" sz="1800" dirty="0"/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car["engine"]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dictionary</a:t>
            </a:r>
            <a:endParaRPr lang="en-NL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1800" dirty="0"/>
          </a:p>
          <a:p>
            <a:r>
              <a:rPr lang="en-NL" sz="1800" dirty="0"/>
              <a:t>You hopefully understand the following: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myEngine = car["engine"]</a:t>
            </a: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print(myEngine["cilinders"])</a:t>
            </a:r>
          </a:p>
          <a:p>
            <a:endParaRPr lang="en-NL" sz="1800" dirty="0"/>
          </a:p>
          <a:p>
            <a:r>
              <a:rPr lang="en-NL" sz="1800" dirty="0"/>
              <a:t>But we can also do it in one step: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car["engine"]["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NL" sz="1800" dirty="0"/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3BBFC-77F9-17A4-4B4A-A20337F91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248A16-136E-E289-911E-5FB386EF5C58}"/>
              </a:ext>
            </a:extLst>
          </p:cNvPr>
          <p:cNvSpPr/>
          <p:nvPr/>
        </p:nvSpPr>
        <p:spPr>
          <a:xfrm>
            <a:off x="1043608" y="6165304"/>
            <a:ext cx="20162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AC5321-F462-5104-4567-A670EFE9BD70}"/>
              </a:ext>
            </a:extLst>
          </p:cNvPr>
          <p:cNvCxnSpPr/>
          <p:nvPr/>
        </p:nvCxnSpPr>
        <p:spPr>
          <a:xfrm flipV="1">
            <a:off x="2915816" y="5949280"/>
            <a:ext cx="2736304" cy="2880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B78EA4-8290-2EEA-5F07-6B879D07A148}"/>
              </a:ext>
            </a:extLst>
          </p:cNvPr>
          <p:cNvSpPr txBox="1"/>
          <p:nvPr/>
        </p:nvSpPr>
        <p:spPr>
          <a:xfrm>
            <a:off x="5629780" y="5707771"/>
            <a:ext cx="331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Dictionary, with all it's methods</a:t>
            </a:r>
          </a:p>
        </p:txBody>
      </p:sp>
    </p:spTree>
    <p:extLst>
      <p:ext uri="{BB962C8B-B14F-4D97-AF65-F5344CB8AC3E}">
        <p14:creationId xmlns:p14="http://schemas.microsoft.com/office/powerpoint/2010/main" val="29830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6E34-55A1-6D75-EB6B-0755D072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Iterating 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B13E-7332-5C96-783E-B10B4B6A7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2412" lvl="1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"engine":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8, "displacement": 7000}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/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NL" sz="1800" dirty="0"/>
              <a:t>Iterate keys: </a:t>
            </a:r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key in car: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print(key)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8272-B29E-7601-587B-E5E00DCB2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645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r>
              <a:rPr lang="en-US" sz="1900" dirty="0"/>
              <a:t>Programming is more a mindset than a skill.</a:t>
            </a:r>
          </a:p>
          <a:p>
            <a:endParaRPr lang="en-US" sz="1900" dirty="0"/>
          </a:p>
          <a:p>
            <a:r>
              <a:rPr lang="en-US" sz="1900" dirty="0"/>
              <a:t>Essentially, programming is really easy. We have:</a:t>
            </a:r>
          </a:p>
          <a:p>
            <a:pPr lvl="1"/>
            <a:r>
              <a:rPr lang="en-US" sz="1900" dirty="0"/>
              <a:t>Variables</a:t>
            </a:r>
          </a:p>
          <a:p>
            <a:pPr marL="501650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a=3, b=2, c=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dirty="0"/>
              <a:t>Branching based on conditions</a:t>
            </a:r>
          </a:p>
          <a:p>
            <a:pPr marL="501650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a &gt; 4 then a=a+2 else a=a+3</a:t>
            </a:r>
          </a:p>
          <a:p>
            <a:pPr lvl="1"/>
            <a:r>
              <a:rPr lang="en-US" sz="1900" dirty="0"/>
              <a:t>Iteration</a:t>
            </a:r>
          </a:p>
          <a:p>
            <a:pPr marL="501650" lvl="2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while a&lt;b do a=a*2</a:t>
            </a:r>
          </a:p>
          <a:p>
            <a:pPr lvl="1"/>
            <a:r>
              <a:rPr lang="en-US" sz="1900" dirty="0"/>
              <a:t>Encapsulation (procedures, objects, libraries): combine multiple programming commands to logical units that you can reuse.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00773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6E34-55A1-6D75-EB6B-0755D072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Iterating 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B13E-7332-5C96-783E-B10B4B6A7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2412" lvl="1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"engine":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8, "displacement": 7000}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/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NL" sz="1800" dirty="0"/>
              <a:t>Iterate values:</a:t>
            </a:r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key in car: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print(car[key])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8272-B29E-7601-587B-E5E00DCB2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4619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F37F-B03C-9553-AA37-A35A3AB5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Iterating 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CABC-5C7D-EA52-51DE-578D42C57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"engine":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8, "displacement": 7000}</a:t>
            </a:r>
          </a:p>
          <a:p>
            <a:pPr marL="252412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/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NL" sz="1800" dirty="0"/>
              <a:t>Iterate key/value pairs:</a:t>
            </a:r>
            <a:endParaRPr lang="en-NL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car.items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"is", v)</a:t>
            </a: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B6E5-D47D-3BC6-215D-098238C3F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5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4A4B-A718-5C41-815E-117481B1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Advanced: iterating a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24F8-A67D-AE6E-E352-A87869E4E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"engine":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8, "displacement": 7000}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generic code to iterate a dictionary hierarchically, i.e., also show the engine key/value pairs.</a:t>
            </a:r>
          </a:p>
          <a:p>
            <a:pPr marL="0" indent="0"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 1: use a def</a:t>
            </a:r>
          </a:p>
          <a:p>
            <a:pPr marL="0" indent="0"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 2: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str(type(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[key]))=="&lt;class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'&gt;":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203B5-6A4E-F2E9-6BCE-06794F0B0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9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4A4B-A718-5C41-815E-117481B1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Advanced: iterating a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24F8-A67D-AE6E-E352-A87869E4E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iterate(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key in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str(type(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[key]))=="&lt;class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'&gt;":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iterate(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print(key+" is "+str(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[key]))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car = {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"brand": "Ford",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"model": "Mustang",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"year": 1964,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"engine": {"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cilinders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8, "displacement": 7000}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iterate(car)</a:t>
            </a:r>
            <a:br>
              <a:rPr lang="en-GB" dirty="0"/>
            </a:b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203B5-6A4E-F2E9-6BCE-06794F0B0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278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8504-D5B3-A689-2DBA-ECB5872E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087E-0B49-BC34-4CBC-F1C8E48E2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Variables can be of different types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N</a:t>
            </a:r>
            <a:r>
              <a:rPr lang="en-NL" sz="1800" dirty="0"/>
              <a:t>umber</a:t>
            </a:r>
          </a:p>
          <a:p>
            <a:pPr lvl="2"/>
            <a:r>
              <a:rPr lang="en-GB" sz="1800" dirty="0"/>
              <a:t>I</a:t>
            </a:r>
            <a:r>
              <a:rPr lang="en-NL" sz="1800" dirty="0"/>
              <a:t>nteger: 1, 5, 12345</a:t>
            </a:r>
          </a:p>
          <a:p>
            <a:pPr lvl="2"/>
            <a:r>
              <a:rPr lang="en-NL" sz="1800" dirty="0"/>
              <a:t>Float: 1.3, 123.456</a:t>
            </a:r>
          </a:p>
          <a:p>
            <a:pPr lvl="2"/>
            <a:endParaRPr lang="en-NL" sz="1800" dirty="0"/>
          </a:p>
          <a:p>
            <a:pPr lvl="1"/>
            <a:r>
              <a:rPr lang="en-NL" sz="1800" dirty="0"/>
              <a:t>Text (string)</a:t>
            </a:r>
          </a:p>
          <a:p>
            <a:pPr lvl="2"/>
            <a:r>
              <a:rPr lang="en-NL" sz="1800" dirty="0"/>
              <a:t>"Welcome"</a:t>
            </a:r>
          </a:p>
          <a:p>
            <a:pPr lvl="2"/>
            <a:endParaRPr lang="en-NL" sz="1800" dirty="0"/>
          </a:p>
          <a:p>
            <a:pPr lvl="1"/>
            <a:r>
              <a:rPr lang="en-NL" sz="1800" dirty="0"/>
              <a:t>Boolean</a:t>
            </a:r>
          </a:p>
          <a:p>
            <a:pPr lvl="2"/>
            <a:r>
              <a:rPr lang="en-NL" sz="1800" dirty="0"/>
              <a:t>Possible values: True or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75C33-263A-6F9D-86F9-05DE0DB36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7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26D8-B684-E8DC-B182-D61ACFA6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9ECCF-74E4-F418-129D-84EE25308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Python infers the type during assignment</a:t>
            </a:r>
          </a:p>
          <a:p>
            <a:pPr marL="0" indent="0">
              <a:buNone/>
            </a:pPr>
            <a:endParaRPr lang="en-NL" sz="1800" dirty="0"/>
          </a:p>
          <a:p>
            <a:pPr marL="495300" lvl="2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a=3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b=5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95300" lvl="2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95300" lvl="2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a="3"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b="5"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95300" lvl="2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D65C-A564-A8A0-5F28-AA8C7541A0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558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D49E-BD45-C33F-4B67-A939B800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0EE8-3532-93AD-8ED3-A962BA44E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Basic operations</a:t>
            </a:r>
          </a:p>
          <a:p>
            <a:endParaRPr lang="en-NL" sz="1800" dirty="0"/>
          </a:p>
          <a:p>
            <a:pPr lvl="1"/>
            <a:r>
              <a:rPr lang="en-GB" sz="1800" dirty="0"/>
              <a:t>F</a:t>
            </a:r>
            <a:r>
              <a:rPr lang="en-NL" sz="1800" dirty="0"/>
              <a:t>or numbers: mathematical: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- *</a:t>
            </a:r>
            <a:r>
              <a:rPr lang="en-NL" sz="1800" dirty="0"/>
              <a:t> etc.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For strings: concatenation: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*</a:t>
            </a:r>
          </a:p>
          <a:p>
            <a:pPr lvl="1"/>
            <a:endParaRPr lang="en-NL" sz="1800" dirty="0"/>
          </a:p>
          <a:p>
            <a:pPr lvl="1"/>
            <a:r>
              <a:rPr lang="en-NL" sz="1800" dirty="0"/>
              <a:t>For booleans: logical operators: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NL" sz="1800" dirty="0"/>
              <a:t>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NL" sz="1800" dirty="0"/>
              <a:t>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pPr lvl="2"/>
            <a:r>
              <a:rPr lang="en-NL" sz="1800" dirty="0"/>
              <a:t>Can be nested: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or (not(b or c) and d)</a:t>
            </a:r>
          </a:p>
          <a:p>
            <a:pPr lvl="2"/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91EB-DF01-98FC-0741-3859AC04C1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521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1A52-24FD-02E2-FA32-7ECFDFB3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1C1F-B677-C2EB-4CF7-C78AEBBC6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800" dirty="0"/>
              <a:t>Incompatible variables are </a:t>
            </a:r>
            <a:r>
              <a:rPr lang="en-NL" sz="1800" u="sng" dirty="0"/>
              <a:t>not</a:t>
            </a:r>
            <a:r>
              <a:rPr lang="en-NL" sz="1800" dirty="0"/>
              <a:t> converted automatically</a:t>
            </a:r>
          </a:p>
          <a:p>
            <a:pPr marL="495300" lvl="2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a="3"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b=5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NL" sz="1800" dirty="0"/>
          </a:p>
          <a:p>
            <a:r>
              <a:rPr lang="en-NL" sz="1800" dirty="0"/>
              <a:t>You need to do this explicitly:</a:t>
            </a:r>
          </a:p>
          <a:p>
            <a:pPr marL="495300" lvl="2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a="3"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b=5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print(int(a)+b)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NL" sz="1800" dirty="0"/>
          </a:p>
          <a:p>
            <a:pPr marL="495300" lvl="2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a="3"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b=5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a+str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NL" sz="1800" dirty="0"/>
          </a:p>
          <a:p>
            <a:endParaRPr lang="en-NL" sz="1800" dirty="0"/>
          </a:p>
          <a:p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0D35F-2412-2EA0-7FB9-10906E9F0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6CA4A4-CE84-4544-60A8-6436D0FDF6B9}"/>
              </a:ext>
            </a:extLst>
          </p:cNvPr>
          <p:cNvCxnSpPr>
            <a:cxnSpLocks/>
          </p:cNvCxnSpPr>
          <p:nvPr/>
        </p:nvCxnSpPr>
        <p:spPr>
          <a:xfrm>
            <a:off x="2555776" y="5013176"/>
            <a:ext cx="20162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7C119-7DB5-9DC9-E665-A25A8C34AF93}"/>
              </a:ext>
            </a:extLst>
          </p:cNvPr>
          <p:cNvCxnSpPr>
            <a:cxnSpLocks/>
          </p:cNvCxnSpPr>
          <p:nvPr/>
        </p:nvCxnSpPr>
        <p:spPr>
          <a:xfrm flipV="1">
            <a:off x="2915816" y="5301208"/>
            <a:ext cx="158417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2F070-3233-B054-CEAA-F896CBE8687F}"/>
              </a:ext>
            </a:extLst>
          </p:cNvPr>
          <p:cNvSpPr txBox="1"/>
          <p:nvPr/>
        </p:nvSpPr>
        <p:spPr>
          <a:xfrm>
            <a:off x="4644010" y="4978913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/>
              <a:t>Explicitly convert a string to a number</a:t>
            </a:r>
          </a:p>
          <a:p>
            <a:r>
              <a:rPr lang="en-GB" sz="1600" dirty="0"/>
              <a:t>o</a:t>
            </a:r>
            <a:r>
              <a:rPr lang="en-NL" sz="1600" dirty="0"/>
              <a:t>r the other way around</a:t>
            </a:r>
          </a:p>
        </p:txBody>
      </p:sp>
    </p:spTree>
    <p:extLst>
      <p:ext uri="{BB962C8B-B14F-4D97-AF65-F5344CB8AC3E}">
        <p14:creationId xmlns:p14="http://schemas.microsoft.com/office/powerpoint/2010/main" val="297433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74B-B298-7203-C448-93B5EA41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Boolean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0227-0E9A-02D4-9FB8-AFA3F03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04864"/>
            <a:ext cx="9140825" cy="4318000"/>
          </a:xfrm>
        </p:spPr>
        <p:txBody>
          <a:bodyPr/>
          <a:lstStyle/>
          <a:p>
            <a:r>
              <a:rPr lang="en-NL" sz="1800" dirty="0"/>
              <a:t>Next to numerical and string variables, we have Boolean variables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niceWeather = True</a:t>
            </a:r>
          </a:p>
          <a:p>
            <a:endParaRPr lang="en-NL" sz="1800" dirty="0"/>
          </a:p>
          <a:p>
            <a:r>
              <a:rPr lang="en-NL" sz="1800" dirty="0"/>
              <a:t>Comparison of a variable to a value or to another variable results in a boolean value (True or False):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0412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b : test for equal</a:t>
            </a:r>
          </a:p>
          <a:p>
            <a:pPr marL="760412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 b : bigger or equal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b : smaller or equal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&gt; b : bigger than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&lt; b : smaller than</a:t>
            </a:r>
          </a:p>
          <a:p>
            <a:pPr marL="760412" lvl="3" indent="0">
              <a:buNone/>
            </a:pPr>
            <a:r>
              <a:rPr lang="en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!= b : is not equal</a:t>
            </a:r>
          </a:p>
          <a:p>
            <a:pPr marL="0" indent="0">
              <a:buNone/>
            </a:pPr>
            <a:endParaRPr lang="en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0308-27C0-4C72-1E18-83C58C1A3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39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74B-B298-7203-C448-93B5EA41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Boolean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0227-0E9A-02D4-9FB8-AFA3F0380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(Note: 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a=5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assignment, </a:t>
            </a:r>
            <a:r>
              <a:rPr lang="en-US" sz="18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a==5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comparison)</a:t>
            </a:r>
          </a:p>
          <a:p>
            <a:endParaRPr lang="en-NL" sz="1800" b="1" dirty="0"/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temp=5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snowing = False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tooCold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temp&lt;18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tooWarm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temp&gt;30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snowing or ((not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tooCold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and (not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tooWarm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niceWeather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0308-27C0-4C72-1E18-83C58C1A3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EC5D2-82F1-41A7-B061-44FDA585DAC2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87695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22097</TotalTime>
  <Words>1864</Words>
  <Application>Microsoft Macintosh PowerPoint</Application>
  <PresentationFormat>On-screen Show (4:3)</PresentationFormat>
  <Paragraphs>365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Data Analysis &amp; Programming for Operations Management (DAPOM) </vt:lpstr>
      <vt:lpstr>Contents</vt:lpstr>
      <vt:lpstr>Programming</vt:lpstr>
      <vt:lpstr>Variables</vt:lpstr>
      <vt:lpstr>Variables</vt:lpstr>
      <vt:lpstr>Variables</vt:lpstr>
      <vt:lpstr>Variables</vt:lpstr>
      <vt:lpstr>Boolean expressions</vt:lpstr>
      <vt:lpstr>Boolean expressions</vt:lpstr>
      <vt:lpstr>Boolean expressions</vt:lpstr>
      <vt:lpstr>Branching</vt:lpstr>
      <vt:lpstr>Branching</vt:lpstr>
      <vt:lpstr>Branching</vt:lpstr>
      <vt:lpstr>Collections</vt:lpstr>
      <vt:lpstr>Collections - List</vt:lpstr>
      <vt:lpstr>Collections - List</vt:lpstr>
      <vt:lpstr>Iterating through a list</vt:lpstr>
      <vt:lpstr>Iterating through a list</vt:lpstr>
      <vt:lpstr>Iterating through a list</vt:lpstr>
      <vt:lpstr>Iterating through a list</vt:lpstr>
      <vt:lpstr>Collections - Dictionaries</vt:lpstr>
      <vt:lpstr>Collections - Dictionaries</vt:lpstr>
      <vt:lpstr>Collections - Dictionaries</vt:lpstr>
      <vt:lpstr>Collections - Dictionaries</vt:lpstr>
      <vt:lpstr>Collections - Dictionaries</vt:lpstr>
      <vt:lpstr>Collections - Dictionaries</vt:lpstr>
      <vt:lpstr>Collections - Dictionaries</vt:lpstr>
      <vt:lpstr>Collections - Dictionaries</vt:lpstr>
      <vt:lpstr>Iterating a dictionary</vt:lpstr>
      <vt:lpstr>Iterating a dictionary</vt:lpstr>
      <vt:lpstr>Iterating a dictionary</vt:lpstr>
      <vt:lpstr>Advanced: iterating a hierarchy</vt:lpstr>
      <vt:lpstr>Advanced: iterating a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W.M.C. van Wezel</dc:creator>
  <cp:keywords>Version 2.1</cp:keywords>
  <cp:lastModifiedBy>W. van Wezel</cp:lastModifiedBy>
  <cp:revision>1287</cp:revision>
  <dcterms:created xsi:type="dcterms:W3CDTF">2008-06-10T08:12:30Z</dcterms:created>
  <dcterms:modified xsi:type="dcterms:W3CDTF">2022-09-12T18:10:44Z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Datum">
    <vt:lpwstr>14-04-2014</vt:lpwstr>
  </property>
  <property fmtid="{D5CDD505-2E9C-101B-9397-08002B2CF9AE}" pid="4" name="txtDate">
    <vt:lpwstr>14-04-2014</vt:lpwstr>
  </property>
  <property fmtid="{D5CDD505-2E9C-101B-9397-08002B2CF9AE}" pid="5" name="AutoDatum">
    <vt:lpwstr>JA</vt:lpwstr>
  </property>
  <property fmtid="{D5CDD505-2E9C-101B-9397-08002B2CF9AE}" pid="6" name="cboLanguage">
    <vt:lpwstr>English</vt:lpwstr>
  </property>
  <property fmtid="{D5CDD505-2E9C-101B-9397-08002B2CF9AE}" pid="7" name="cboFaculty">
    <vt:lpwstr>faculty of economics_x000d_
and business</vt:lpwstr>
  </property>
  <property fmtid="{D5CDD505-2E9C-101B-9397-08002B2CF9AE}" pid="8" name="txtDepartment">
    <vt:lpwstr>Operations</vt:lpwstr>
  </property>
</Properties>
</file>