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2" r:id="rId3"/>
  </p:sldMasterIdLst>
  <p:notesMasterIdLst>
    <p:notesMasterId r:id="rId27"/>
  </p:notesMasterIdLst>
  <p:sldIdLst>
    <p:sldId id="256" r:id="rId4"/>
    <p:sldId id="257" r:id="rId5"/>
    <p:sldId id="269" r:id="rId6"/>
    <p:sldId id="270" r:id="rId7"/>
    <p:sldId id="273" r:id="rId8"/>
    <p:sldId id="296" r:id="rId9"/>
    <p:sldId id="274" r:id="rId10"/>
    <p:sldId id="308" r:id="rId11"/>
    <p:sldId id="291" r:id="rId12"/>
    <p:sldId id="301" r:id="rId13"/>
    <p:sldId id="309" r:id="rId14"/>
    <p:sldId id="302" r:id="rId15"/>
    <p:sldId id="303" r:id="rId16"/>
    <p:sldId id="315" r:id="rId17"/>
    <p:sldId id="304" r:id="rId18"/>
    <p:sldId id="307" r:id="rId19"/>
    <p:sldId id="306" r:id="rId20"/>
    <p:sldId id="310" r:id="rId21"/>
    <p:sldId id="311" r:id="rId22"/>
    <p:sldId id="305" r:id="rId23"/>
    <p:sldId id="312" r:id="rId24"/>
    <p:sldId id="313" r:id="rId25"/>
    <p:sldId id="314" r:id="rId26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05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62" autoAdjust="0"/>
    <p:restoredTop sz="89838" autoAdjust="0"/>
  </p:normalViewPr>
  <p:slideViewPr>
    <p:cSldViewPr>
      <p:cViewPr varScale="1">
        <p:scale>
          <a:sx n="105" d="100"/>
          <a:sy n="105" d="100"/>
        </p:scale>
        <p:origin x="235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/>
              <a:t>Click to edit Master text styles</a:t>
            </a:r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/>
              <a:t>Third level</a:t>
            </a:r>
          </a:p>
          <a:p>
            <a:pPr lvl="3"/>
            <a:r>
              <a:rPr lang="nl-NL" noProof="0"/>
              <a:t>Fourth level</a:t>
            </a:r>
          </a:p>
          <a:p>
            <a:pPr lvl="4"/>
            <a:r>
              <a:rPr lang="nl-NL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DAADD6B-5F19-441A-80D8-85991EC6A9A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3965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1017588"/>
            <a:ext cx="9140825" cy="2667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sp>
        <p:nvSpPr>
          <p:cNvPr id="5" name="shape_TransFollower"/>
          <p:cNvSpPr>
            <a:spLocks noChangeArrowheads="1"/>
          </p:cNvSpPr>
          <p:nvPr/>
        </p:nvSpPr>
        <p:spPr bwMode="auto">
          <a:xfrm>
            <a:off x="0" y="0"/>
            <a:ext cx="127000" cy="10175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pic>
        <p:nvPicPr>
          <p:cNvPr id="8" name="LogoSlash_01" descr="SLASHTRA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92113"/>
            <a:ext cx="4143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LogoSlash_02" descr="SLASHTRA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392113"/>
            <a:ext cx="41592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8204200" y="1079500"/>
            <a:ext cx="529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900" dirty="0">
                <a:solidFill>
                  <a:schemeClr val="bg1"/>
                </a:solidFill>
                <a:latin typeface="Verdana" pitchFamily="34" charset="0"/>
              </a:rPr>
              <a:t>|</a:t>
            </a:r>
          </a:p>
        </p:txBody>
      </p:sp>
      <p:sp>
        <p:nvSpPr>
          <p:cNvPr id="11" name="shape_Transparantie"/>
          <p:cNvSpPr>
            <a:spLocks noChangeArrowheads="1"/>
          </p:cNvSpPr>
          <p:nvPr/>
        </p:nvSpPr>
        <p:spPr bwMode="auto">
          <a:xfrm>
            <a:off x="127000" y="0"/>
            <a:ext cx="254000" cy="1017588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284288"/>
            <a:ext cx="9144000" cy="1082550"/>
          </a:xfrm>
          <a:solidFill>
            <a:srgbClr val="505050"/>
          </a:solidFill>
        </p:spPr>
        <p:txBody>
          <a:bodyPr lIns="981950" tIns="216000" rIns="268265" bIns="216000" anchor="t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035425"/>
            <a:ext cx="9140825" cy="1905000"/>
          </a:xfrm>
        </p:spPr>
        <p:txBody>
          <a:bodyPr rIns="267843"/>
          <a:lstStyle>
            <a:lvl1pPr marL="0" indent="0">
              <a:buFont typeface="Verdana" pitchFamily="34" charset="0"/>
              <a:buNone/>
              <a:defRPr sz="1900"/>
            </a:lvl1pPr>
          </a:lstStyle>
          <a:p>
            <a:pPr lvl="0"/>
            <a:r>
              <a:rPr lang="en-GB" noProof="0" dirty="0"/>
              <a:t>Click to edit Master subtitle style</a:t>
            </a:r>
          </a:p>
        </p:txBody>
      </p:sp>
      <p:sp>
        <p:nvSpPr>
          <p:cNvPr id="13" name="Rectangle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96325-494A-4F03-B589-D1DBB243146C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2" name="RUGlogoTop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" y="205232"/>
            <a:ext cx="2399004" cy="660400"/>
          </a:xfrm>
          <a:prstGeom prst="rect">
            <a:avLst/>
          </a:prstGeom>
        </p:spPr>
      </p:pic>
      <p:sp>
        <p:nvSpPr>
          <p:cNvPr id="6" name="tb_Faculty"/>
          <p:cNvSpPr txBox="1">
            <a:spLocks noChangeArrowheads="1"/>
          </p:cNvSpPr>
          <p:nvPr/>
        </p:nvSpPr>
        <p:spPr bwMode="auto">
          <a:xfrm>
            <a:off x="3687763" y="338138"/>
            <a:ext cx="114935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faculty of economics</a:t>
            </a:r>
          </a:p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and business</a:t>
            </a:r>
          </a:p>
        </p:txBody>
      </p:sp>
      <p:sp>
        <p:nvSpPr>
          <p:cNvPr id="7" name="tb_Department"/>
          <p:cNvSpPr txBox="1">
            <a:spLocks noChangeAspect="1" noChangeArrowheads="1"/>
          </p:cNvSpPr>
          <p:nvPr/>
        </p:nvSpPr>
        <p:spPr bwMode="auto">
          <a:xfrm>
            <a:off x="5811838" y="341313"/>
            <a:ext cx="1800225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821221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696AD9-A199-4395-BC73-FFAB4BED49E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894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1341438"/>
            <a:ext cx="2284412" cy="520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341438"/>
            <a:ext cx="6704013" cy="520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A1FDE-CE11-411D-B442-8639D5D7974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5574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EC5D2-82F1-41A7-B061-44FDA585DAC2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10101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1017588"/>
            <a:ext cx="9140825" cy="2667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pic>
        <p:nvPicPr>
          <p:cNvPr id="7" name="LogoSlash_01" descr="SLASHTRA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92113"/>
            <a:ext cx="4143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LogoSlash_02" descr="SLASHTRA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392113"/>
            <a:ext cx="41592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8204200" y="1079500"/>
            <a:ext cx="529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900" dirty="0">
                <a:solidFill>
                  <a:schemeClr val="bg1"/>
                </a:solidFill>
                <a:latin typeface="Verdana" pitchFamily="34" charset="0"/>
              </a:rPr>
              <a:t>|</a:t>
            </a:r>
          </a:p>
        </p:txBody>
      </p:sp>
      <p:sp>
        <p:nvSpPr>
          <p:cNvPr id="6146" name="tb_Break"/>
          <p:cNvSpPr>
            <a:spLocks noGrp="1" noChangeArrowheads="1"/>
          </p:cNvSpPr>
          <p:nvPr>
            <p:ph type="ctrTitle"/>
          </p:nvPr>
        </p:nvSpPr>
        <p:spPr>
          <a:xfrm>
            <a:off x="0" y="1284288"/>
            <a:ext cx="9140825" cy="2476500"/>
          </a:xfrm>
          <a:solidFill>
            <a:srgbClr val="505050"/>
          </a:solidFill>
        </p:spPr>
        <p:txBody>
          <a:bodyPr lIns="982091" tIns="216000" rIns="267843" bIns="45717" anchor="t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lvl="0"/>
            <a:endParaRPr lang="en-GB" noProof="0" dirty="0"/>
          </a:p>
        </p:txBody>
      </p:sp>
      <p:sp>
        <p:nvSpPr>
          <p:cNvPr id="6155" name="Rectangle 11" hidden="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73100" y="5707063"/>
            <a:ext cx="7108825" cy="384175"/>
          </a:xfrm>
        </p:spPr>
        <p:txBody>
          <a:bodyPr lIns="64282" tIns="32141" rIns="64282" bIns="32141"/>
          <a:lstStyle>
            <a:lvl1pPr marL="0" indent="0" algn="ctr">
              <a:buFont typeface="Verdana" pitchFamily="34" charset="0"/>
              <a:buNone/>
              <a:defRPr/>
            </a:lvl1pPr>
          </a:lstStyle>
          <a:p>
            <a:pPr lvl="0"/>
            <a:r>
              <a:rPr lang="en-GB" noProof="0" dirty="0"/>
              <a:t>Click to edit Master subtitle style</a:t>
            </a:r>
          </a:p>
        </p:txBody>
      </p:sp>
      <p:sp>
        <p:nvSpPr>
          <p:cNvPr id="11" name="Rectangle 1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8BD67-AFA4-4D2F-822A-B18077F3B13F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2" name="RUGlogoTop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" y="205232"/>
            <a:ext cx="2399004" cy="660400"/>
          </a:xfrm>
          <a:prstGeom prst="rect">
            <a:avLst/>
          </a:prstGeom>
        </p:spPr>
      </p:pic>
      <p:sp>
        <p:nvSpPr>
          <p:cNvPr id="5" name="tb_Faculty"/>
          <p:cNvSpPr txBox="1">
            <a:spLocks noChangeArrowheads="1"/>
          </p:cNvSpPr>
          <p:nvPr/>
        </p:nvSpPr>
        <p:spPr bwMode="auto">
          <a:xfrm>
            <a:off x="3687763" y="338138"/>
            <a:ext cx="114935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faculty of economics</a:t>
            </a:r>
          </a:p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and business</a:t>
            </a:r>
          </a:p>
        </p:txBody>
      </p:sp>
      <p:sp>
        <p:nvSpPr>
          <p:cNvPr id="6" name="tb_Department"/>
          <p:cNvSpPr txBox="1">
            <a:spLocks noChangeArrowheads="1"/>
          </p:cNvSpPr>
          <p:nvPr/>
        </p:nvSpPr>
        <p:spPr bwMode="auto">
          <a:xfrm>
            <a:off x="5811838" y="341313"/>
            <a:ext cx="1800225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2783829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3893D-8282-44F0-8C71-7AE795C3B80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9824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BF46B-1309-43C4-8F95-7536117A23C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1220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2230438"/>
            <a:ext cx="4494213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2230438"/>
            <a:ext cx="4494212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0CB6F7-D2B5-4F08-A83C-1C720052450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998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71ACD-4539-438E-89C4-12B8ED75ACC9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2225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D3F70-7B6C-47DD-8238-A8EE79756D5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11178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7E6FF-F94D-4939-9DBF-D523AE6C49B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033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87D5C1-B61C-424E-A399-D3D8C58A83A2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19752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ED1C70-E325-4B60-9400-297F9E978A5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74848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307757-E27C-4888-A8C8-16677E7A666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34193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0D54F-3ADA-41A0-A36A-882DB38153A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4526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1341438"/>
            <a:ext cx="2284412" cy="520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341438"/>
            <a:ext cx="6704013" cy="520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EB129-40B3-4CC0-8768-00AE11B8B7A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0946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1016000"/>
            <a:ext cx="9140825" cy="2667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sp>
        <p:nvSpPr>
          <p:cNvPr id="5" name="Text Box 13" hidden="1"/>
          <p:cNvSpPr txBox="1">
            <a:spLocks noChangeArrowheads="1"/>
          </p:cNvSpPr>
          <p:nvPr/>
        </p:nvSpPr>
        <p:spPr bwMode="auto">
          <a:xfrm>
            <a:off x="5940425" y="6381750"/>
            <a:ext cx="2197100" cy="341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4282" tIns="32141" rIns="64282" bIns="32141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GB" dirty="0"/>
          </a:p>
        </p:txBody>
      </p:sp>
      <p:pic>
        <p:nvPicPr>
          <p:cNvPr id="8" name="LogoSlash_01" descr="SLASHTRA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92113"/>
            <a:ext cx="4143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LogoSlash_02" descr="SLASHTRA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392113"/>
            <a:ext cx="41592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8204200" y="1079500"/>
            <a:ext cx="529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900" dirty="0">
                <a:solidFill>
                  <a:schemeClr val="bg1"/>
                </a:solidFill>
                <a:latin typeface="Verdana" pitchFamily="34" charset="0"/>
              </a:rPr>
              <a:t>|</a:t>
            </a:r>
          </a:p>
        </p:txBody>
      </p:sp>
      <p:sp>
        <p:nvSpPr>
          <p:cNvPr id="8194" name="tb_End"/>
          <p:cNvSpPr>
            <a:spLocks noGrp="1" noChangeArrowheads="1"/>
          </p:cNvSpPr>
          <p:nvPr>
            <p:ph type="ctrTitle"/>
          </p:nvPr>
        </p:nvSpPr>
        <p:spPr>
          <a:xfrm>
            <a:off x="0" y="1284288"/>
            <a:ext cx="9140825" cy="2476500"/>
          </a:xfrm>
          <a:solidFill>
            <a:srgbClr val="505050"/>
          </a:solidFill>
        </p:spPr>
        <p:txBody>
          <a:bodyPr lIns="982091" tIns="216000" rIns="267843" bIns="45717" anchor="t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lvl="0"/>
            <a:endParaRPr lang="en-GB" noProof="0" dirty="0"/>
          </a:p>
        </p:txBody>
      </p:sp>
      <p:sp>
        <p:nvSpPr>
          <p:cNvPr id="8203" name="Rectangle 11" hidden="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1125" y="4340225"/>
            <a:ext cx="6400800" cy="1751013"/>
          </a:xfrm>
        </p:spPr>
        <p:txBody>
          <a:bodyPr lIns="64282" tIns="32141" rIns="64282" bIns="32141"/>
          <a:lstStyle>
            <a:lvl1pPr marL="0" indent="0" algn="ctr">
              <a:buFont typeface="Verdana" pitchFamily="34" charset="0"/>
              <a:buNone/>
              <a:defRPr/>
            </a:lvl1pPr>
          </a:lstStyle>
          <a:p>
            <a:pPr lvl="0"/>
            <a:r>
              <a:rPr lang="en-GB" noProof="0" dirty="0"/>
              <a:t>Click to edit Master subtitle style</a:t>
            </a:r>
          </a:p>
        </p:txBody>
      </p:sp>
      <p:sp>
        <p:nvSpPr>
          <p:cNvPr id="12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955DC-E34B-4C5F-8CA7-682712F640F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2" name="RUGlogoTop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" y="205232"/>
            <a:ext cx="2399004" cy="660400"/>
          </a:xfrm>
          <a:prstGeom prst="rect">
            <a:avLst/>
          </a:prstGeom>
        </p:spPr>
      </p:pic>
      <p:sp>
        <p:nvSpPr>
          <p:cNvPr id="6" name="tb_Faculty"/>
          <p:cNvSpPr txBox="1">
            <a:spLocks noChangeArrowheads="1"/>
          </p:cNvSpPr>
          <p:nvPr/>
        </p:nvSpPr>
        <p:spPr bwMode="auto">
          <a:xfrm>
            <a:off x="3687763" y="338138"/>
            <a:ext cx="114935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faculty of economics</a:t>
            </a:r>
          </a:p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and business</a:t>
            </a:r>
          </a:p>
        </p:txBody>
      </p:sp>
      <p:sp>
        <p:nvSpPr>
          <p:cNvPr id="7" name="tb_Department"/>
          <p:cNvSpPr txBox="1">
            <a:spLocks noChangeAspect="1" noChangeArrowheads="1"/>
          </p:cNvSpPr>
          <p:nvPr/>
        </p:nvSpPr>
        <p:spPr bwMode="auto">
          <a:xfrm>
            <a:off x="5811838" y="341313"/>
            <a:ext cx="1800225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operations</a:t>
            </a:r>
          </a:p>
        </p:txBody>
      </p:sp>
      <p:sp>
        <p:nvSpPr>
          <p:cNvPr id="11" name="tbDate"/>
          <p:cNvSpPr txBox="1">
            <a:spLocks noChangeArrowheads="1"/>
          </p:cNvSpPr>
          <p:nvPr/>
        </p:nvSpPr>
        <p:spPr bwMode="auto">
          <a:xfrm>
            <a:off x="7484685" y="1079500"/>
            <a:ext cx="69570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GB" sz="900">
                <a:solidFill>
                  <a:schemeClr val="bg1"/>
                </a:solidFill>
                <a:latin typeface="Verdana" pitchFamily="34" charset="0"/>
              </a:rPr>
              <a:t>16-04-2014</a:t>
            </a:r>
            <a:endParaRPr lang="en-GB" sz="900" dirty="0">
              <a:solidFill>
                <a:schemeClr val="bg1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5972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4DBA3-5779-4A66-9CCB-ADA4D7F1ABA8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8440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A1067-973B-4BD4-8296-DD9C00E08F7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75541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2230438"/>
            <a:ext cx="4494213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2230438"/>
            <a:ext cx="4494212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74A07-1638-478E-891D-A0EE02B70A42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40113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6937A-A316-4D58-8700-BCF641D6BFB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35174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2E8AE-68D2-46F2-B932-723CA8614D08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462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A153B7-742E-4C08-A533-12E7B9893EF1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44176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26EA4-60A5-4BCD-8BFF-E871714D455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98366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8F481-D7C4-4533-B216-AFFCB7F34C3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6787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EC972-D28A-424C-AAFE-FA083BB124F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16982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2412D-0088-4045-80EE-63EF1E2B40B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8801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1341438"/>
            <a:ext cx="2284412" cy="520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341438"/>
            <a:ext cx="6704013" cy="520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B99C5-D471-4BED-8F73-BF56D8F9E2B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63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2230438"/>
            <a:ext cx="4494213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2230438"/>
            <a:ext cx="4494212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180C3-9D62-454C-90BD-E18A3CBC9CA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363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DEC4D-7855-466B-8910-B5E3FD351201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160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C3ADE-3E0A-4659-B033-5652AD11E71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958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062E2-FBD5-4252-99F4-135BF390077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099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F7D67-A4B2-40D0-94DA-674A446D98A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967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1E97A-AF9E-440C-B522-01D260755FF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8830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230438"/>
            <a:ext cx="9140825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091" tIns="45717" rIns="270000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 dirty="0"/>
              <a:t>Click to edit Master text styles</a:t>
            </a:r>
          </a:p>
          <a:p>
            <a:pPr lvl="1"/>
            <a:r>
              <a:rPr lang="en-GB" altLang="nl-NL" dirty="0"/>
              <a:t>Second level</a:t>
            </a:r>
          </a:p>
          <a:p>
            <a:pPr lvl="2"/>
            <a:r>
              <a:rPr lang="en-GB" altLang="nl-NL" dirty="0"/>
              <a:t>Third level</a:t>
            </a:r>
          </a:p>
          <a:p>
            <a:pPr lvl="3"/>
            <a:r>
              <a:rPr lang="en-GB" altLang="nl-NL" dirty="0"/>
              <a:t>Fourth level</a:t>
            </a:r>
          </a:p>
          <a:p>
            <a:pPr lvl="4"/>
            <a:r>
              <a:rPr lang="en-GB" altLang="nl-NL" dirty="0"/>
              <a:t>Fifth level</a:t>
            </a:r>
          </a:p>
        </p:txBody>
      </p:sp>
      <p:sp>
        <p:nvSpPr>
          <p:cNvPr id="1027" name="Rectangle 7"/>
          <p:cNvSpPr>
            <a:spLocks noChangeArrowheads="1"/>
          </p:cNvSpPr>
          <p:nvPr/>
        </p:nvSpPr>
        <p:spPr bwMode="auto">
          <a:xfrm>
            <a:off x="0" y="1017588"/>
            <a:ext cx="9140825" cy="2667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sp>
        <p:nvSpPr>
          <p:cNvPr id="1028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0" y="1341438"/>
            <a:ext cx="91408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800" tIns="46800" rIns="27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 dirty="0"/>
              <a:t>Click to edit Master title style</a:t>
            </a:r>
          </a:p>
        </p:txBody>
      </p:sp>
      <p:sp>
        <p:nvSpPr>
          <p:cNvPr id="1030" name="shape_Transparantie"/>
          <p:cNvSpPr>
            <a:spLocks noChangeArrowheads="1"/>
          </p:cNvSpPr>
          <p:nvPr/>
        </p:nvSpPr>
        <p:spPr bwMode="auto">
          <a:xfrm>
            <a:off x="127000" y="0"/>
            <a:ext cx="254000" cy="10175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sp>
        <p:nvSpPr>
          <p:cNvPr id="1031" name="shape_TransFollower"/>
          <p:cNvSpPr>
            <a:spLocks noChangeArrowheads="1"/>
          </p:cNvSpPr>
          <p:nvPr/>
        </p:nvSpPr>
        <p:spPr bwMode="auto">
          <a:xfrm>
            <a:off x="0" y="0"/>
            <a:ext cx="127000" cy="10175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pic>
        <p:nvPicPr>
          <p:cNvPr id="1033" name="LogoSlash_01" descr="SLASHTRANS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92113"/>
            <a:ext cx="4143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LogoSlash_02" descr="SLASHTRANS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392113"/>
            <a:ext cx="41592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2150" y="1079500"/>
            <a:ext cx="200376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D261703-CF76-45BC-9D87-D30987DDAAD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037" name="Text Box 23"/>
          <p:cNvSpPr txBox="1">
            <a:spLocks noChangeArrowheads="1"/>
          </p:cNvSpPr>
          <p:nvPr/>
        </p:nvSpPr>
        <p:spPr bwMode="auto">
          <a:xfrm>
            <a:off x="8204200" y="1079500"/>
            <a:ext cx="529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900" dirty="0">
                <a:solidFill>
                  <a:schemeClr val="bg1"/>
                </a:solidFill>
                <a:latin typeface="Verdana" pitchFamily="34" charset="0"/>
              </a:rPr>
              <a:t>|</a:t>
            </a:r>
          </a:p>
        </p:txBody>
      </p:sp>
      <p:pic>
        <p:nvPicPr>
          <p:cNvPr id="3" name="RUGlogoTop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" y="205232"/>
            <a:ext cx="2399004" cy="660400"/>
          </a:xfrm>
          <a:prstGeom prst="rect">
            <a:avLst/>
          </a:prstGeom>
        </p:spPr>
      </p:pic>
      <p:sp>
        <p:nvSpPr>
          <p:cNvPr id="1034" name="tb_Faculty"/>
          <p:cNvSpPr txBox="1">
            <a:spLocks noChangeArrowheads="1"/>
          </p:cNvSpPr>
          <p:nvPr/>
        </p:nvSpPr>
        <p:spPr bwMode="auto">
          <a:xfrm>
            <a:off x="3687763" y="339725"/>
            <a:ext cx="114935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faculty of economics</a:t>
            </a:r>
          </a:p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and business</a:t>
            </a:r>
          </a:p>
        </p:txBody>
      </p:sp>
      <p:sp>
        <p:nvSpPr>
          <p:cNvPr id="1035" name="tb_Department"/>
          <p:cNvSpPr txBox="1">
            <a:spLocks noChangeArrowheads="1"/>
          </p:cNvSpPr>
          <p:nvPr/>
        </p:nvSpPr>
        <p:spPr bwMode="auto">
          <a:xfrm>
            <a:off x="5811838" y="341313"/>
            <a:ext cx="1800225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operations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9pPr>
    </p:titleStyle>
    <p:bodyStyle>
      <a:lvl1pPr marL="249238" indent="-2492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›"/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501650" indent="-250825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§"/>
        <a:defRPr sz="2500">
          <a:solidFill>
            <a:schemeClr val="tx1"/>
          </a:solidFill>
          <a:latin typeface="+mn-lt"/>
          <a:cs typeface="+mn-cs"/>
        </a:defRPr>
      </a:lvl2pPr>
      <a:lvl3pPr marL="744538" indent="-242888" algn="l" rtl="0" eaLnBrk="0" fontAlgn="base" hangingPunct="0">
        <a:spcBef>
          <a:spcPct val="20000"/>
        </a:spcBef>
        <a:spcAft>
          <a:spcPct val="0"/>
        </a:spcAft>
        <a:buSzPct val="85000"/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3pPr>
      <a:lvl4pPr marL="1009650" indent="-263525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4pPr>
      <a:lvl5pPr marL="1260475" indent="-249238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5pPr>
      <a:lvl6pPr marL="17176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6pPr>
      <a:lvl7pPr marL="21748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7pPr>
      <a:lvl8pPr marL="26320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8pPr>
      <a:lvl9pPr marL="30892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230438"/>
            <a:ext cx="9140825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091" tIns="45717" rIns="267843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 dirty="0"/>
              <a:t>Click to edit Master text styles</a:t>
            </a:r>
          </a:p>
          <a:p>
            <a:pPr lvl="1"/>
            <a:r>
              <a:rPr lang="en-GB" altLang="nl-NL" dirty="0"/>
              <a:t>Second level</a:t>
            </a:r>
          </a:p>
          <a:p>
            <a:pPr lvl="0"/>
            <a:r>
              <a:rPr lang="en-GB" altLang="nl-NL" dirty="0"/>
              <a:t>Third level</a:t>
            </a:r>
          </a:p>
          <a:p>
            <a:pPr lvl="1"/>
            <a:r>
              <a:rPr lang="en-GB" altLang="nl-NL" dirty="0"/>
              <a:t>Fourth level</a:t>
            </a:r>
          </a:p>
          <a:p>
            <a:pPr lvl="2"/>
            <a:r>
              <a:rPr lang="en-GB" altLang="nl-NL" dirty="0"/>
              <a:t>Fifth level</a:t>
            </a:r>
          </a:p>
        </p:txBody>
      </p:sp>
      <p:sp>
        <p:nvSpPr>
          <p:cNvPr id="2051" name="Rectangle 7"/>
          <p:cNvSpPr>
            <a:spLocks noChangeArrowheads="1"/>
          </p:cNvSpPr>
          <p:nvPr/>
        </p:nvSpPr>
        <p:spPr bwMode="auto">
          <a:xfrm>
            <a:off x="0" y="1017588"/>
            <a:ext cx="9140825" cy="2667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sp>
        <p:nvSpPr>
          <p:cNvPr id="2053" name="shape_Transparantie"/>
          <p:cNvSpPr>
            <a:spLocks noChangeArrowheads="1"/>
          </p:cNvSpPr>
          <p:nvPr/>
        </p:nvSpPr>
        <p:spPr bwMode="auto">
          <a:xfrm>
            <a:off x="127000" y="0"/>
            <a:ext cx="254000" cy="10175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sp>
        <p:nvSpPr>
          <p:cNvPr id="2054" name="shape_TransFollower"/>
          <p:cNvSpPr>
            <a:spLocks noChangeArrowheads="1"/>
          </p:cNvSpPr>
          <p:nvPr/>
        </p:nvSpPr>
        <p:spPr bwMode="auto">
          <a:xfrm>
            <a:off x="0" y="0"/>
            <a:ext cx="127000" cy="10175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pic>
        <p:nvPicPr>
          <p:cNvPr id="2056" name="LogoSlash_01" descr="SLASHTRAN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92113"/>
            <a:ext cx="4143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LogoSlash_02" descr="SLASHTRANS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392113"/>
            <a:ext cx="41592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2150" y="1079500"/>
            <a:ext cx="200376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3A09991-BE18-4CF7-B0F9-E50E7DA48B1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059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0" y="1341438"/>
            <a:ext cx="91408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800" tIns="45720" rIns="270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 dirty="0"/>
              <a:t>Click to edit Master title style</a:t>
            </a:r>
          </a:p>
        </p:txBody>
      </p:sp>
      <p:sp>
        <p:nvSpPr>
          <p:cNvPr id="2061" name="Text Box 17"/>
          <p:cNvSpPr txBox="1">
            <a:spLocks noChangeArrowheads="1"/>
          </p:cNvSpPr>
          <p:nvPr/>
        </p:nvSpPr>
        <p:spPr bwMode="auto">
          <a:xfrm>
            <a:off x="8204200" y="1079500"/>
            <a:ext cx="529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900" dirty="0">
                <a:solidFill>
                  <a:schemeClr val="bg1"/>
                </a:solidFill>
                <a:latin typeface="Verdana" pitchFamily="34" charset="0"/>
              </a:rPr>
              <a:t>|</a:t>
            </a:r>
          </a:p>
        </p:txBody>
      </p:sp>
      <p:pic>
        <p:nvPicPr>
          <p:cNvPr id="2" name="RUGlogoTop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" y="205232"/>
            <a:ext cx="2399004" cy="660400"/>
          </a:xfrm>
          <a:prstGeom prst="rect">
            <a:avLst/>
          </a:prstGeom>
        </p:spPr>
      </p:pic>
      <p:sp>
        <p:nvSpPr>
          <p:cNvPr id="5129" name="tb_Faculty"/>
          <p:cNvSpPr txBox="1">
            <a:spLocks noChangeArrowheads="1"/>
          </p:cNvSpPr>
          <p:nvPr/>
        </p:nvSpPr>
        <p:spPr bwMode="auto">
          <a:xfrm>
            <a:off x="3687763" y="338138"/>
            <a:ext cx="114935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faculty of economics</a:t>
            </a:r>
          </a:p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and business</a:t>
            </a:r>
          </a:p>
        </p:txBody>
      </p:sp>
      <p:sp>
        <p:nvSpPr>
          <p:cNvPr id="5130" name="tb_Department"/>
          <p:cNvSpPr txBox="1">
            <a:spLocks noChangeAspect="1" noChangeArrowheads="1"/>
          </p:cNvSpPr>
          <p:nvPr/>
        </p:nvSpPr>
        <p:spPr bwMode="auto">
          <a:xfrm>
            <a:off x="5811838" y="341313"/>
            <a:ext cx="1800225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operations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249238" indent="-2492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›"/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517525" indent="-266700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§"/>
        <a:defRPr sz="2500">
          <a:solidFill>
            <a:schemeClr val="tx1"/>
          </a:solidFill>
          <a:latin typeface="+mn-lt"/>
          <a:cs typeface="+mn-cs"/>
        </a:defRPr>
      </a:lvl2pPr>
      <a:lvl3pPr marL="760413" indent="-2413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3pPr>
      <a:lvl4pPr marL="1009650" indent="-249238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4pPr>
      <a:lvl5pPr marL="1260475" indent="-249238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5pPr>
      <a:lvl6pPr marL="17176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6pPr>
      <a:lvl7pPr marL="21748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7pPr>
      <a:lvl8pPr marL="26320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8pPr>
      <a:lvl9pPr marL="30892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230438"/>
            <a:ext cx="9140825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091" tIns="45717" rIns="267843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 dirty="0"/>
              <a:t>Click to edit Master text styles</a:t>
            </a:r>
          </a:p>
          <a:p>
            <a:pPr lvl="1"/>
            <a:r>
              <a:rPr lang="en-GB" altLang="nl-NL" dirty="0"/>
              <a:t>Second level</a:t>
            </a:r>
          </a:p>
          <a:p>
            <a:pPr lvl="2"/>
            <a:r>
              <a:rPr lang="en-GB" altLang="nl-NL" dirty="0"/>
              <a:t>Third level</a:t>
            </a:r>
          </a:p>
          <a:p>
            <a:pPr lvl="3"/>
            <a:r>
              <a:rPr lang="en-GB" altLang="nl-NL" dirty="0"/>
              <a:t>Fourth level</a:t>
            </a:r>
          </a:p>
          <a:p>
            <a:pPr lvl="4"/>
            <a:r>
              <a:rPr lang="en-GB" altLang="nl-NL" dirty="0"/>
              <a:t>Fifth level</a:t>
            </a:r>
          </a:p>
        </p:txBody>
      </p:sp>
      <p:sp>
        <p:nvSpPr>
          <p:cNvPr id="3075" name="Rectangle 7"/>
          <p:cNvSpPr>
            <a:spLocks noChangeArrowheads="1"/>
          </p:cNvSpPr>
          <p:nvPr/>
        </p:nvSpPr>
        <p:spPr bwMode="auto">
          <a:xfrm>
            <a:off x="0" y="1017588"/>
            <a:ext cx="9140825" cy="2667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sp>
        <p:nvSpPr>
          <p:cNvPr id="3077" name="shape_Transparantie"/>
          <p:cNvSpPr>
            <a:spLocks noChangeArrowheads="1"/>
          </p:cNvSpPr>
          <p:nvPr/>
        </p:nvSpPr>
        <p:spPr bwMode="auto">
          <a:xfrm>
            <a:off x="127000" y="0"/>
            <a:ext cx="254000" cy="10175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sp>
        <p:nvSpPr>
          <p:cNvPr id="3078" name="shape_TransFollower"/>
          <p:cNvSpPr>
            <a:spLocks noChangeArrowheads="1"/>
          </p:cNvSpPr>
          <p:nvPr/>
        </p:nvSpPr>
        <p:spPr bwMode="auto">
          <a:xfrm>
            <a:off x="0" y="0"/>
            <a:ext cx="127000" cy="10175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pic>
        <p:nvPicPr>
          <p:cNvPr id="3080" name="LogoSlash_01" descr="SLASHTRAN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92113"/>
            <a:ext cx="4143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LogoSlash_02" descr="SLASHTRANS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392113"/>
            <a:ext cx="41592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2150" y="1079500"/>
            <a:ext cx="200376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51510272-1CD4-4DFF-8493-6ED484FF826F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3083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0" y="1341438"/>
            <a:ext cx="91408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800" tIns="45720" rIns="270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 dirty="0"/>
              <a:t>Click to edit Master title style</a:t>
            </a:r>
          </a:p>
        </p:txBody>
      </p:sp>
      <p:sp>
        <p:nvSpPr>
          <p:cNvPr id="3085" name="Text Box 17"/>
          <p:cNvSpPr txBox="1">
            <a:spLocks noChangeArrowheads="1"/>
          </p:cNvSpPr>
          <p:nvPr/>
        </p:nvSpPr>
        <p:spPr bwMode="auto">
          <a:xfrm>
            <a:off x="8204200" y="1079500"/>
            <a:ext cx="529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900" dirty="0">
                <a:solidFill>
                  <a:schemeClr val="bg1"/>
                </a:solidFill>
                <a:latin typeface="Verdana" pitchFamily="34" charset="0"/>
              </a:rPr>
              <a:t>|</a:t>
            </a:r>
          </a:p>
        </p:txBody>
      </p:sp>
      <p:pic>
        <p:nvPicPr>
          <p:cNvPr id="2" name="RUGlogoTop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" y="205232"/>
            <a:ext cx="2399004" cy="660400"/>
          </a:xfrm>
          <a:prstGeom prst="rect">
            <a:avLst/>
          </a:prstGeom>
        </p:spPr>
      </p:pic>
      <p:sp>
        <p:nvSpPr>
          <p:cNvPr id="7177" name="tb_Faculty"/>
          <p:cNvSpPr txBox="1">
            <a:spLocks noChangeArrowheads="1"/>
          </p:cNvSpPr>
          <p:nvPr/>
        </p:nvSpPr>
        <p:spPr bwMode="auto">
          <a:xfrm>
            <a:off x="3687763" y="338138"/>
            <a:ext cx="114935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faculty of economics</a:t>
            </a:r>
          </a:p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and business</a:t>
            </a:r>
          </a:p>
        </p:txBody>
      </p:sp>
      <p:sp>
        <p:nvSpPr>
          <p:cNvPr id="7178" name="tb_Department"/>
          <p:cNvSpPr txBox="1">
            <a:spLocks noChangeArrowheads="1"/>
          </p:cNvSpPr>
          <p:nvPr/>
        </p:nvSpPr>
        <p:spPr bwMode="auto">
          <a:xfrm>
            <a:off x="5811838" y="341313"/>
            <a:ext cx="1800225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operations</a:t>
            </a:r>
          </a:p>
        </p:txBody>
      </p:sp>
      <p:sp>
        <p:nvSpPr>
          <p:cNvPr id="7176" name="tbDate"/>
          <p:cNvSpPr txBox="1">
            <a:spLocks noChangeArrowheads="1"/>
          </p:cNvSpPr>
          <p:nvPr userDrawn="1"/>
        </p:nvSpPr>
        <p:spPr bwMode="auto">
          <a:xfrm>
            <a:off x="7484684" y="1079500"/>
            <a:ext cx="69570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GB" sz="900" dirty="0">
                <a:solidFill>
                  <a:schemeClr val="bg1"/>
                </a:solidFill>
                <a:latin typeface="Verdana" pitchFamily="34" charset="0"/>
              </a:rPr>
              <a:t>14-04-2015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249238" indent="-2492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›"/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501650" indent="-250825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§"/>
        <a:defRPr sz="2500">
          <a:solidFill>
            <a:schemeClr val="tx1"/>
          </a:solidFill>
          <a:latin typeface="+mn-lt"/>
          <a:cs typeface="+mn-cs"/>
        </a:defRPr>
      </a:lvl2pPr>
      <a:lvl3pPr marL="760413" indent="-258763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3pPr>
      <a:lvl4pPr marL="1009650" indent="-249238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4pPr>
      <a:lvl5pPr marL="1268413" indent="-257175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5pPr>
      <a:lvl6pPr marL="1725613" indent="-257175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6pPr>
      <a:lvl7pPr marL="2182813" indent="-257175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7pPr>
      <a:lvl8pPr marL="2640013" indent="-257175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8pPr>
      <a:lvl9pPr marL="3097213" indent="-257175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.m.c.van.wezel@rug.n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284288"/>
            <a:ext cx="9144000" cy="1667325"/>
          </a:xfrm>
        </p:spPr>
        <p:txBody>
          <a:bodyPr/>
          <a:lstStyle/>
          <a:p>
            <a:pPr eaLnBrk="1" hangingPunct="1"/>
            <a:r>
              <a:rPr lang="en-GB" altLang="nl-NL" sz="2400" dirty="0"/>
              <a:t>Data Analysis &amp; Programming for Operations Management (DAPOM)</a:t>
            </a:r>
            <a:br>
              <a:rPr lang="en-GB" altLang="nl-NL" sz="2400" dirty="0"/>
            </a:br>
            <a:endParaRPr lang="en-GB" altLang="nl-NL" sz="3200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36512" y="3457809"/>
            <a:ext cx="9140825" cy="1905000"/>
          </a:xfrm>
        </p:spPr>
        <p:txBody>
          <a:bodyPr/>
          <a:lstStyle/>
          <a:p>
            <a:pPr eaLnBrk="1" hangingPunct="1"/>
            <a:r>
              <a:rPr lang="en-GB" altLang="nl-NL" dirty="0"/>
              <a:t>Wout van </a:t>
            </a:r>
            <a:r>
              <a:rPr lang="en-GB" altLang="nl-NL" dirty="0" err="1"/>
              <a:t>Wezel</a:t>
            </a:r>
            <a:r>
              <a:rPr lang="en-GB" altLang="nl-NL" dirty="0"/>
              <a:t> (Coordinator)</a:t>
            </a:r>
          </a:p>
          <a:p>
            <a:pPr eaLnBrk="1" hangingPunct="1"/>
            <a:r>
              <a:rPr lang="en-GB" altLang="nl-NL" dirty="0">
                <a:hlinkClick r:id="rId2"/>
              </a:rPr>
              <a:t>w.m.c.van.wezel@rug.nl</a:t>
            </a:r>
            <a:endParaRPr lang="en-GB" altLang="nl-NL" dirty="0"/>
          </a:p>
          <a:p>
            <a:pPr eaLnBrk="1" hangingPunct="1"/>
            <a:endParaRPr lang="en-GB" altLang="nl-NL" dirty="0"/>
          </a:p>
          <a:p>
            <a:pPr eaLnBrk="1" hangingPunct="1"/>
            <a:endParaRPr lang="de-DE" altLang="nl-N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D521C-7EE2-E76F-ED2B-19D68467A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sz="3200" dirty="0"/>
              <a:t>The pandas way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6A476-2CFD-D10A-D965-420199486B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pd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ages=[5,8,23,88]</a:t>
            </a:r>
          </a:p>
          <a:p>
            <a:pPr marL="0" indent="0">
              <a:buNone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df_ages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(ages)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print('pandas mean',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df_ages.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endParaRPr lang="en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NL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3DDB2-69DB-98A8-3302-CF1FA4F461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10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41917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D521C-7EE2-E76F-ED2B-19D68467A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sz="3200" dirty="0"/>
              <a:t>The pandas way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6A476-2CFD-D10A-D965-420199486B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pd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ages=[5,8,23,88]</a:t>
            </a:r>
          </a:p>
          <a:p>
            <a:pPr marL="0" indent="0">
              <a:buNone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df_ages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(ages)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print('pandas mean',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df_ages.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endParaRPr lang="en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NL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3DDB2-69DB-98A8-3302-CF1FA4F461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11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26282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D521C-7EE2-E76F-ED2B-19D68467A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sz="3200" dirty="0"/>
              <a:t>The pandas way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6A476-2CFD-D10A-D965-420199486B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pd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ages=[5,8,23,88]</a:t>
            </a:r>
          </a:p>
          <a:p>
            <a:pPr marL="0" indent="0">
              <a:buNone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df_ages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(ages)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print('pandas mean',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df_ages.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+mj-lt"/>
                <a:cs typeface="Courier New" panose="02070309020205020404" pitchFamily="49" charset="0"/>
              </a:rPr>
              <a:t>..and many more functions available..</a:t>
            </a:r>
          </a:p>
          <a:p>
            <a:pPr marL="0" indent="0">
              <a:buNone/>
            </a:pPr>
            <a:endParaRPr lang="en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NL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3DDB2-69DB-98A8-3302-CF1FA4F461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12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7278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6B1A2-3DF8-D7CD-71AE-80A448FB1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sz="3600" dirty="0"/>
              <a:t>Pandas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6A3FB-4D9D-AED3-E038-F471EEBDD1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sz="1800" dirty="0"/>
              <a:t>Operates on 2-dimensional data (rows/columns, just like Excel)</a:t>
            </a:r>
          </a:p>
          <a:p>
            <a:r>
              <a:rPr lang="en-NL" sz="1800" dirty="0"/>
              <a:t>Dataframe</a:t>
            </a:r>
          </a:p>
          <a:p>
            <a:endParaRPr lang="en-NL" sz="1800" dirty="0"/>
          </a:p>
          <a:p>
            <a:r>
              <a:rPr lang="en-NL" sz="1800" dirty="0"/>
              <a:t>Provides many methods, for example:</a:t>
            </a:r>
          </a:p>
          <a:p>
            <a:pPr lvl="1"/>
            <a:r>
              <a:rPr lang="en-NL" sz="1800" dirty="0"/>
              <a:t>Importing/exporting data (csv, Excel, …)</a:t>
            </a:r>
          </a:p>
          <a:p>
            <a:pPr lvl="1"/>
            <a:r>
              <a:rPr lang="en-NL" sz="1800" dirty="0"/>
              <a:t>Describing your data</a:t>
            </a:r>
          </a:p>
          <a:p>
            <a:pPr lvl="1"/>
            <a:r>
              <a:rPr lang="en-NL" sz="1800" dirty="0"/>
              <a:t>Combining data (compare to Excel vlookup)</a:t>
            </a:r>
          </a:p>
          <a:p>
            <a:pPr lvl="1"/>
            <a:r>
              <a:rPr lang="en-NL" sz="1800" dirty="0"/>
              <a:t>Calculations (through numpy)</a:t>
            </a:r>
          </a:p>
          <a:p>
            <a:pPr lvl="1"/>
            <a:r>
              <a:rPr lang="en-NL" sz="1800" dirty="0"/>
              <a:t>Adding and removing columns</a:t>
            </a:r>
          </a:p>
          <a:p>
            <a:pPr lvl="1"/>
            <a:r>
              <a:rPr lang="en-NL" sz="1800" dirty="0"/>
              <a:t>Adding and removing rows</a:t>
            </a:r>
          </a:p>
          <a:p>
            <a:pPr lvl="1"/>
            <a:r>
              <a:rPr lang="en-NL" sz="1800" dirty="0"/>
              <a:t>Querying/filtering rows</a:t>
            </a:r>
          </a:p>
          <a:p>
            <a:pPr lvl="1"/>
            <a:r>
              <a:rPr lang="en-NL" sz="1800" dirty="0"/>
              <a:t>Visualization (through matplotlib)</a:t>
            </a:r>
          </a:p>
          <a:p>
            <a:pPr lvl="1"/>
            <a:endParaRPr lang="en-NL" sz="1800" dirty="0"/>
          </a:p>
          <a:p>
            <a:endParaRPr lang="en-NL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76987-C80A-16DC-C8CD-8CC56583E5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13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05343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536ED-643B-5082-BDEC-0C540229C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sz="3200" dirty="0"/>
              <a:t>Pandas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61100-DA35-BB7D-DD53-B3FE274929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sz="1800" dirty="0"/>
              <a:t>Excel can handle approx 1.000.000 rows</a:t>
            </a:r>
          </a:p>
          <a:p>
            <a:endParaRPr lang="en-NL" sz="1800" dirty="0"/>
          </a:p>
          <a:p>
            <a:r>
              <a:rPr lang="en-NL" sz="1800" dirty="0"/>
              <a:t>Pandas can handle bigger datasets</a:t>
            </a:r>
          </a:p>
          <a:p>
            <a:endParaRPr lang="en-NL" sz="1800" dirty="0"/>
          </a:p>
          <a:p>
            <a:r>
              <a:rPr lang="en-NL" sz="1800" dirty="0"/>
              <a:t>With a really big dataset, Pandas becomes slow as well (or it does not fit in internal memory)</a:t>
            </a:r>
          </a:p>
          <a:p>
            <a:endParaRPr lang="en-NL" sz="1800" dirty="0"/>
          </a:p>
          <a:p>
            <a:r>
              <a:rPr lang="en-NL" sz="1800" dirty="0"/>
              <a:t>Next week: Elasticsearch can handle much bigger datasets as well, with similar functionality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6E000-EB30-E6FF-0112-E02E12F38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14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64834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C5E50-CC0C-06D8-9C53-CA50B0B9A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sz="3600" dirty="0"/>
              <a:t>Pandas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80D6B-71C5-F31F-2903-28E5919C5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sz="1800" dirty="0"/>
              <a:t>A calculation always operates on a column:</a:t>
            </a:r>
          </a:p>
          <a:p>
            <a:endParaRPr lang="en-GB" sz="1800" dirty="0"/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pd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ages=[5,8,23,88]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lengths=[50,80,180,165]</a:t>
            </a:r>
          </a:p>
          <a:p>
            <a:pPr marL="0" indent="0">
              <a:buNone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['ages']=ages</a:t>
            </a:r>
          </a:p>
          <a:p>
            <a:pPr marL="0" indent="0">
              <a:buNone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['lengths']=lengths</a:t>
            </a:r>
          </a:p>
          <a:p>
            <a:pPr marL="0" indent="0">
              <a:buNone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cmPerYear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']=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['lengths']/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['ages']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df.head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df.corr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800" dirty="0"/>
          </a:p>
          <a:p>
            <a:endParaRPr lang="en-NL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76E22-B8B9-3D7A-B544-F839DC6F57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15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43798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C5E50-CC0C-06D8-9C53-CA50B0B9A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sz="3600" dirty="0"/>
              <a:t>Pandas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80D6B-71C5-F31F-2903-28E5919C5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sz="1800" dirty="0"/>
              <a:t>Querying your data:</a:t>
            </a:r>
          </a:p>
          <a:p>
            <a:endParaRPr lang="en-GB" sz="1800" dirty="0"/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ages=[5,8,23,88]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lengths=[50,80,180,165]</a:t>
            </a:r>
          </a:p>
          <a:p>
            <a:pPr marL="0" indent="0">
              <a:buNone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['ages']=ages</a:t>
            </a:r>
          </a:p>
          <a:p>
            <a:pPr marL="0" indent="0">
              <a:buNone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['lengths']=lengths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df2=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df.query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('ages&gt;10')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print(df2.head())</a:t>
            </a:r>
            <a:endParaRPr lang="en-GB" sz="1800" dirty="0"/>
          </a:p>
          <a:p>
            <a:endParaRPr lang="en-NL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76E22-B8B9-3D7A-B544-F839DC6F57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16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33451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6CBCD-3B99-BF1B-B4C9-9378AE5DE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sz="3200" dirty="0"/>
              <a:t>Plotting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421B2-BB28-8EFF-99EE-BA19F932D8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sz="1800" dirty="0"/>
          </a:p>
          <a:p>
            <a:r>
              <a:rPr lang="en-GB" sz="1800" dirty="0"/>
              <a:t>Matplotlib is the generic graphing library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	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…draw do stuff…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df.plot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NL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DEA2F-8783-123D-3F10-E9E84F4DC9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73564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6CBCD-3B99-BF1B-B4C9-9378AE5DE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sz="3200" dirty="0"/>
              <a:t>Plotting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421B2-BB28-8EFF-99EE-BA19F932D8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sz="1800" dirty="0"/>
          </a:p>
          <a:p>
            <a:r>
              <a:rPr lang="en-GB" sz="1800" dirty="0"/>
              <a:t>Matplotlib is the generic graphing library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pd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ages=[5,8,23,88]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lengths=[50,80,180,165]</a:t>
            </a:r>
          </a:p>
          <a:p>
            <a:pPr marL="0" indent="0">
              <a:buNone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['ages']=ages</a:t>
            </a:r>
          </a:p>
          <a:p>
            <a:pPr marL="0" indent="0">
              <a:buNone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['lengths']=lengths</a:t>
            </a:r>
          </a:p>
          <a:p>
            <a:pPr marL="0" indent="0">
              <a:buNone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df.plot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(kind = 'scatter', x = 'ages', y = 'lengths')</a:t>
            </a:r>
          </a:p>
          <a:p>
            <a:pPr marL="0" indent="0">
              <a:buNone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NL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DEA2F-8783-123D-3F10-E9E84F4DC9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18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06542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94D8-B827-B611-B797-CCAAC30A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sz="3200" dirty="0"/>
              <a:t>Aggregations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E82E5-509C-22D6-E575-5F329817B9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sz="1800" dirty="0"/>
              <a:t>Make calculations based on grouping</a:t>
            </a:r>
          </a:p>
          <a:p>
            <a:r>
              <a:rPr lang="en-NL" sz="1800" dirty="0"/>
              <a:t>For example:</a:t>
            </a:r>
          </a:p>
          <a:p>
            <a:pPr lvl="1"/>
            <a:r>
              <a:rPr lang="en-NL" sz="1800" dirty="0"/>
              <a:t>The average price per brand</a:t>
            </a:r>
          </a:p>
          <a:p>
            <a:pPr lvl="1"/>
            <a:r>
              <a:rPr lang="en-GB" sz="1800" dirty="0"/>
              <a:t>T</a:t>
            </a:r>
            <a:r>
              <a:rPr lang="en-NL" sz="1800" dirty="0"/>
              <a:t>he number of orders per day</a:t>
            </a:r>
          </a:p>
          <a:p>
            <a:pPr lvl="1"/>
            <a:r>
              <a:rPr lang="en-NL" sz="1800" dirty="0"/>
              <a:t>The average amount of orders per day</a:t>
            </a:r>
          </a:p>
          <a:p>
            <a:pPr lvl="1"/>
            <a:r>
              <a:rPr lang="en-NL" sz="1800" dirty="0"/>
              <a:t>The average volume per day per brand</a:t>
            </a:r>
          </a:p>
          <a:p>
            <a:pPr lvl="1"/>
            <a:endParaRPr lang="en-NL" sz="1800" dirty="0"/>
          </a:p>
          <a:p>
            <a:r>
              <a:rPr lang="en-NL" sz="1800" dirty="0"/>
              <a:t>Similar to Pivot tables in Excel</a:t>
            </a:r>
          </a:p>
          <a:p>
            <a:pPr lvl="1"/>
            <a:endParaRPr lang="en-NL" sz="1800" dirty="0"/>
          </a:p>
          <a:p>
            <a:pPr lvl="1"/>
            <a:endParaRPr lang="en-NL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BEF2A-CCF3-FA28-54C9-CD9F940FFE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19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5422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204864"/>
            <a:ext cx="9140825" cy="4318000"/>
          </a:xfrm>
        </p:spPr>
        <p:txBody>
          <a:bodyPr/>
          <a:lstStyle/>
          <a:p>
            <a:endParaRPr lang="en-GB" sz="2000" dirty="0"/>
          </a:p>
          <a:p>
            <a:r>
              <a:rPr lang="en-GB" sz="2000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875452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49E3-1975-D923-ECAD-D23A245E6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sz="3200" dirty="0"/>
              <a:t>Aggregations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27F15-5487-F900-01D3-C0C8197AF1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pd</a:t>
            </a: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orders_df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pd.read_excel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pandas_example_small.xlsx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orders_df.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(['day']).size())</a:t>
            </a:r>
            <a:endParaRPr lang="en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5C676-1000-3F4B-846E-3D4B86EBA6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20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52069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49E3-1975-D923-ECAD-D23A245E6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sz="3200" dirty="0"/>
              <a:t>Aggregations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27F15-5487-F900-01D3-C0C8197AF1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pd</a:t>
            </a: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orders_df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pd.read_excel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pandas_example_small.xlsx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orders_df.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(['day'])['amount'].mean())</a:t>
            </a:r>
            <a:endParaRPr lang="en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5C676-1000-3F4B-846E-3D4B86EBA6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21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8354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49E3-1975-D923-ECAD-D23A245E6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sz="3200" dirty="0"/>
              <a:t>Aggregations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27F15-5487-F900-01D3-C0C8197AF1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pd</a:t>
            </a: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orders_df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pd.read_excel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pandas_example_small.xlsx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orders_df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['weekday'] =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orders_df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['day'].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dt.day_name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orders_df.head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(10))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5C676-1000-3F4B-846E-3D4B86EBA6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22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92582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DEAD-5662-DBFA-EF43-F33D68EEB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sz="3200" dirty="0"/>
              <a:t>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C2B8E-1BCB-05A2-F7F1-28F8258213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sz="1800" dirty="0"/>
          </a:p>
          <a:p>
            <a:r>
              <a:rPr lang="en-NL" sz="1800" dirty="0"/>
              <a:t>Average amount per weekday</a:t>
            </a:r>
          </a:p>
          <a:p>
            <a:endParaRPr lang="en-NL" sz="1800" dirty="0"/>
          </a:p>
          <a:p>
            <a:r>
              <a:rPr lang="en-NL" sz="1800" dirty="0"/>
              <a:t>Add a volume column (width, height, depth)</a:t>
            </a:r>
          </a:p>
          <a:p>
            <a:endParaRPr lang="en-NL" sz="1800" dirty="0"/>
          </a:p>
          <a:p>
            <a:r>
              <a:rPr lang="en-NL" sz="1800" dirty="0"/>
              <a:t>Calculate average volume per weekday</a:t>
            </a:r>
          </a:p>
          <a:p>
            <a:endParaRPr lang="en-NL" sz="1800" dirty="0"/>
          </a:p>
          <a:p>
            <a:r>
              <a:rPr lang="en-NL" sz="1800" dirty="0"/>
              <a:t>Make some charts (e.g., number of orders and average value per weekday)</a:t>
            </a:r>
          </a:p>
          <a:p>
            <a:endParaRPr lang="en-NL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0264C-FFC3-FB33-C356-F80B671ABB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23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57264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204864"/>
            <a:ext cx="9140825" cy="4318000"/>
          </a:xfrm>
        </p:spPr>
        <p:txBody>
          <a:bodyPr/>
          <a:lstStyle/>
          <a:p>
            <a:r>
              <a:rPr lang="en-US" sz="1900" dirty="0"/>
              <a:t>Programming is more a mindset than a skill.</a:t>
            </a:r>
          </a:p>
          <a:p>
            <a:endParaRPr lang="en-US" sz="1900" dirty="0"/>
          </a:p>
          <a:p>
            <a:r>
              <a:rPr lang="en-US" sz="1900" dirty="0"/>
              <a:t>Essentially, programming is really easy. We have:</a:t>
            </a:r>
          </a:p>
          <a:p>
            <a:pPr lvl="1"/>
            <a:r>
              <a:rPr lang="en-US" sz="1900" dirty="0"/>
              <a:t>Variables</a:t>
            </a:r>
          </a:p>
          <a:p>
            <a:pPr marL="501650" lvl="2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a=3, b=2, c=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900" dirty="0"/>
              <a:t>Branching based on conditions</a:t>
            </a:r>
          </a:p>
          <a:p>
            <a:pPr marL="501650" lvl="2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if a &gt; 4 then a=a+2 else a=a+3</a:t>
            </a:r>
          </a:p>
          <a:p>
            <a:pPr lvl="1"/>
            <a:r>
              <a:rPr lang="en-US" sz="1900" dirty="0"/>
              <a:t>Iteration</a:t>
            </a:r>
          </a:p>
          <a:p>
            <a:pPr marL="501650" lvl="2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while a&lt;b do a=a*2</a:t>
            </a:r>
          </a:p>
          <a:p>
            <a:pPr lvl="1"/>
            <a:r>
              <a:rPr lang="en-US" sz="1900" dirty="0"/>
              <a:t>Encapsulation (procedures, objects, libraries): combine multiple programming commands to logical units that you can reuse.</a:t>
            </a:r>
          </a:p>
          <a:p>
            <a:endParaRPr lang="en-US" sz="1900" dirty="0"/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700773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08504-D5B3-A689-2DBA-ECB5872E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F087E-0B49-BC34-4CBC-F1C8E48E26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sz="1800" dirty="0"/>
              <a:t>Variables can be of different types</a:t>
            </a:r>
          </a:p>
          <a:p>
            <a:pPr lvl="1"/>
            <a:endParaRPr lang="en-GB" sz="1800" dirty="0"/>
          </a:p>
          <a:p>
            <a:pPr lvl="1"/>
            <a:r>
              <a:rPr lang="en-GB" sz="1800" dirty="0"/>
              <a:t>N</a:t>
            </a:r>
            <a:r>
              <a:rPr lang="en-NL" sz="1800" dirty="0"/>
              <a:t>umber</a:t>
            </a:r>
          </a:p>
          <a:p>
            <a:pPr lvl="2"/>
            <a:r>
              <a:rPr lang="en-GB" sz="1800" dirty="0"/>
              <a:t>I</a:t>
            </a:r>
            <a:r>
              <a:rPr lang="en-NL" sz="1800" dirty="0"/>
              <a:t>nteger: 1, 5, 12345</a:t>
            </a:r>
          </a:p>
          <a:p>
            <a:pPr lvl="2"/>
            <a:r>
              <a:rPr lang="en-NL" sz="1800" dirty="0"/>
              <a:t>Float: 1.3, 123.456</a:t>
            </a:r>
          </a:p>
          <a:p>
            <a:pPr lvl="2"/>
            <a:endParaRPr lang="en-NL" sz="1800" dirty="0"/>
          </a:p>
          <a:p>
            <a:pPr lvl="1"/>
            <a:r>
              <a:rPr lang="en-NL" sz="1800" dirty="0"/>
              <a:t>Text (string)</a:t>
            </a:r>
          </a:p>
          <a:p>
            <a:pPr lvl="2"/>
            <a:r>
              <a:rPr lang="en-NL" sz="1800" dirty="0"/>
              <a:t>"Welcome"</a:t>
            </a:r>
          </a:p>
          <a:p>
            <a:pPr lvl="2"/>
            <a:endParaRPr lang="en-NL" sz="1800" dirty="0"/>
          </a:p>
          <a:p>
            <a:pPr lvl="1"/>
            <a:r>
              <a:rPr lang="en-NL" sz="1800" dirty="0"/>
              <a:t>Boolean</a:t>
            </a:r>
          </a:p>
          <a:p>
            <a:pPr lvl="2"/>
            <a:r>
              <a:rPr lang="en-NL" sz="1800" dirty="0"/>
              <a:t>Possible values: True or 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75C33-263A-6F9D-86F9-05DE0DB365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8741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4D49E-BD45-C33F-4B67-A939B800F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A0EE8-3532-93AD-8ED3-A962BA44E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sz="1800" dirty="0"/>
              <a:t>Basic operations</a:t>
            </a:r>
          </a:p>
          <a:p>
            <a:endParaRPr lang="en-NL" sz="1800" dirty="0"/>
          </a:p>
          <a:p>
            <a:pPr lvl="1"/>
            <a:r>
              <a:rPr lang="en-GB" sz="1800" dirty="0"/>
              <a:t>F</a:t>
            </a:r>
            <a:r>
              <a:rPr lang="en-NL" sz="1800" dirty="0"/>
              <a:t>or numbers: mathematical: </a:t>
            </a:r>
            <a:r>
              <a:rPr lang="en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 - *</a:t>
            </a:r>
            <a:r>
              <a:rPr lang="en-NL" sz="1800" dirty="0"/>
              <a:t> etc.</a:t>
            </a:r>
          </a:p>
          <a:p>
            <a:pPr lvl="1"/>
            <a:endParaRPr lang="en-NL" sz="1800" dirty="0"/>
          </a:p>
          <a:p>
            <a:pPr lvl="1"/>
            <a:r>
              <a:rPr lang="en-NL" sz="1800" dirty="0"/>
              <a:t>For strings: concatenation: </a:t>
            </a:r>
            <a:r>
              <a:rPr lang="en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 *</a:t>
            </a:r>
          </a:p>
          <a:p>
            <a:pPr lvl="1"/>
            <a:endParaRPr lang="en-NL" sz="1800" dirty="0"/>
          </a:p>
          <a:p>
            <a:pPr lvl="1"/>
            <a:r>
              <a:rPr lang="en-NL" sz="1800" dirty="0"/>
              <a:t>For booleans: logical operators: </a:t>
            </a:r>
            <a:r>
              <a:rPr lang="en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NL" sz="1800" dirty="0"/>
              <a:t> </a:t>
            </a:r>
            <a:r>
              <a:rPr lang="en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NL" sz="1800" dirty="0"/>
              <a:t> </a:t>
            </a:r>
            <a:r>
              <a:rPr lang="en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</a:p>
          <a:p>
            <a:pPr lvl="2"/>
            <a:r>
              <a:rPr lang="en-NL" sz="1800" dirty="0"/>
              <a:t>Can be nested: </a:t>
            </a:r>
            <a:r>
              <a:rPr lang="en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or (not(b or c) and d)</a:t>
            </a:r>
          </a:p>
          <a:p>
            <a:pPr lvl="2"/>
            <a:endParaRPr lang="en-NL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691EB-DF01-98FC-0741-3859AC04C1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75210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074B-B298-7203-C448-93B5EA41B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Boolean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A0227-0E9A-02D4-9FB8-AFA3F0380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204864"/>
            <a:ext cx="9140825" cy="4318000"/>
          </a:xfrm>
        </p:spPr>
        <p:txBody>
          <a:bodyPr/>
          <a:lstStyle/>
          <a:p>
            <a:r>
              <a:rPr lang="en-NL" sz="1800" dirty="0"/>
              <a:t>Next to numerical and string variables, we have Boolean variables</a:t>
            </a:r>
          </a:p>
          <a:p>
            <a:pPr marL="0" indent="0">
              <a:buNone/>
            </a:pPr>
            <a:endParaRPr lang="en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niceWeather = True</a:t>
            </a:r>
          </a:p>
          <a:p>
            <a:endParaRPr lang="en-NL" sz="1800" dirty="0"/>
          </a:p>
          <a:p>
            <a:r>
              <a:rPr lang="en-NL" sz="1800" dirty="0"/>
              <a:t>Comparison of a variable to a value or to another variable results in a boolean value (True or False):</a:t>
            </a:r>
          </a:p>
          <a:p>
            <a:pPr marL="0" indent="0">
              <a:buNone/>
            </a:pPr>
            <a:endParaRPr lang="en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0412" lvl="3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== b : test for equal</a:t>
            </a:r>
          </a:p>
          <a:p>
            <a:pPr marL="760412" lvl="3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&gt;= b : bigger or equal</a:t>
            </a:r>
          </a:p>
          <a:p>
            <a:pPr marL="760412" lvl="3" indent="0">
              <a:buNone/>
            </a:pPr>
            <a:r>
              <a:rPr lang="en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&lt;= b : smaller or equal</a:t>
            </a:r>
          </a:p>
          <a:p>
            <a:pPr marL="760412" lvl="3" indent="0">
              <a:buNone/>
            </a:pPr>
            <a:r>
              <a:rPr lang="en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&gt; b : bigger than</a:t>
            </a:r>
          </a:p>
          <a:p>
            <a:pPr marL="760412" lvl="3" indent="0">
              <a:buNone/>
            </a:pPr>
            <a:r>
              <a:rPr lang="en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&lt; b : smaller than</a:t>
            </a:r>
          </a:p>
          <a:p>
            <a:pPr marL="760412" lvl="3" indent="0">
              <a:buNone/>
            </a:pPr>
            <a:r>
              <a:rPr lang="en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!= b : is not equal</a:t>
            </a:r>
          </a:p>
          <a:p>
            <a:pPr marL="0" indent="0">
              <a:buNone/>
            </a:pPr>
            <a:endParaRPr lang="en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60308-27C0-4C72-1E18-83C58C1A34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0398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0B231-F334-52AF-F4D9-4F839E608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Collections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79C35-C888-5962-232B-92281EBCF3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sz="1800" dirty="0"/>
              <a:t>Many/most programs operate on collections of data.</a:t>
            </a:r>
          </a:p>
          <a:p>
            <a:endParaRPr lang="en-NL" sz="1800" dirty="0"/>
          </a:p>
          <a:p>
            <a:r>
              <a:rPr lang="en-NL" sz="1800" dirty="0"/>
              <a:t>A Python </a:t>
            </a:r>
            <a:r>
              <a:rPr lang="en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NL" sz="1800" dirty="0"/>
              <a:t> can hold items over different kinds: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fruitlist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["apple", 23, [1,2,3], "apple"]</a:t>
            </a: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L" sz="1800" dirty="0"/>
              <a:t>This is bad for performance when we do calculations</a:t>
            </a:r>
          </a:p>
          <a:p>
            <a:endParaRPr lang="en-NL" sz="1800" dirty="0"/>
          </a:p>
          <a:p>
            <a:r>
              <a:rPr lang="en-GB" sz="1800" dirty="0"/>
              <a:t>T</a:t>
            </a:r>
            <a:r>
              <a:rPr lang="en-NL" sz="1800" dirty="0"/>
              <a:t>he library </a:t>
            </a:r>
            <a:r>
              <a:rPr lang="en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NL" sz="1800" dirty="0"/>
              <a:t> provides arrays: a list of whic</a:t>
            </a:r>
            <a:r>
              <a:rPr lang="en-GB" sz="1800" dirty="0"/>
              <a:t>h</a:t>
            </a:r>
            <a:r>
              <a:rPr lang="en-NL" sz="1800" dirty="0"/>
              <a:t> all elements have the same type (integer, float)</a:t>
            </a:r>
          </a:p>
          <a:p>
            <a:r>
              <a:rPr lang="en-NL" sz="1800" dirty="0"/>
              <a:t>Numpy provides many methods for calculations</a:t>
            </a:r>
          </a:p>
          <a:p>
            <a:endParaRPr lang="en-NL" sz="1800" dirty="0"/>
          </a:p>
          <a:p>
            <a:r>
              <a:rPr lang="en-NL" sz="1800" dirty="0"/>
              <a:t>The library </a:t>
            </a:r>
            <a:r>
              <a:rPr lang="en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en-NL" sz="1800" dirty="0"/>
              <a:t> is built on top of </a:t>
            </a:r>
            <a:r>
              <a:rPr lang="en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NL" sz="1800" dirty="0"/>
              <a:t>, and provides methods for data handling</a:t>
            </a:r>
          </a:p>
          <a:p>
            <a:endParaRPr lang="en-NL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ABF62-4630-B2D2-B58D-C6A756918F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33157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C4CF8-527A-1D05-B8BC-1975F9D83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sz="3200" dirty="0"/>
              <a:t>How calculate average?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38E09-7B67-3839-C3FA-1429F7960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ages=[5,8,23,88]</a:t>
            </a:r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AA1F8-8E14-5C49-A41B-9DB499FFD5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11441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6E077-A698-06E5-1457-1E1490EF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sz="3200" dirty="0"/>
              <a:t>Iterating through a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54C18-2F3E-AE0C-B93C-98D00F2839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ages=[5,8,23,88]</a:t>
            </a:r>
          </a:p>
          <a:p>
            <a:pPr marL="0" indent="0">
              <a:buNone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totalAge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age in ages: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totalAge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totalAge+age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print("total",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totalAge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averageAge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totalAge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(ages)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print("average",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averageAge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467A3-4431-6E1D-DBF6-36FD72D74A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64648329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Design">
  <a:themeElements>
    <a:clrScheme name="Title Design 1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009CEF"/>
      </a:accent1>
      <a:accent2>
        <a:srgbClr val="CC0000"/>
      </a:accent2>
      <a:accent3>
        <a:srgbClr val="FFFFFF"/>
      </a:accent3>
      <a:accent4>
        <a:srgbClr val="000000"/>
      </a:accent4>
      <a:accent5>
        <a:srgbClr val="AACBF6"/>
      </a:accent5>
      <a:accent6>
        <a:srgbClr val="B90000"/>
      </a:accent6>
      <a:hlink>
        <a:srgbClr val="000000"/>
      </a:hlink>
      <a:folHlink>
        <a:srgbClr val="772D6B"/>
      </a:folHlink>
    </a:clrScheme>
    <a:fontScheme name="Title Design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itle Design 1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09CEF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BF6"/>
        </a:accent5>
        <a:accent6>
          <a:srgbClr val="B90000"/>
        </a:accent6>
        <a:hlink>
          <a:srgbClr val="000000"/>
        </a:hlink>
        <a:folHlink>
          <a:srgbClr val="772D6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reak Design">
  <a:themeElements>
    <a:clrScheme name="Break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eak Design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reak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09CEF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BF6"/>
        </a:accent5>
        <a:accent6>
          <a:srgbClr val="B90000"/>
        </a:accent6>
        <a:hlink>
          <a:srgbClr val="000000"/>
        </a:hlink>
        <a:folHlink>
          <a:srgbClr val="772D6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End Design">
  <a:themeElements>
    <a:clrScheme name="End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nd Design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nd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09CEF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BF6"/>
        </a:accent5>
        <a:accent6>
          <a:srgbClr val="B90000"/>
        </a:accent6>
        <a:hlink>
          <a:srgbClr val="000000"/>
        </a:hlink>
        <a:folHlink>
          <a:srgbClr val="772D6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22444</TotalTime>
  <Words>1057</Words>
  <Application>Microsoft Macintosh PowerPoint</Application>
  <PresentationFormat>On-screen Show (4:3)</PresentationFormat>
  <Paragraphs>221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Courier New</vt:lpstr>
      <vt:lpstr>Georgia</vt:lpstr>
      <vt:lpstr>Verdana</vt:lpstr>
      <vt:lpstr>Wingdings</vt:lpstr>
      <vt:lpstr>Title Design</vt:lpstr>
      <vt:lpstr>Break Design</vt:lpstr>
      <vt:lpstr>End Design</vt:lpstr>
      <vt:lpstr>Data Analysis &amp; Programming for Operations Management (DAPOM) </vt:lpstr>
      <vt:lpstr>Contents</vt:lpstr>
      <vt:lpstr>Programming</vt:lpstr>
      <vt:lpstr>Variables</vt:lpstr>
      <vt:lpstr>Variables</vt:lpstr>
      <vt:lpstr>Boolean expressions</vt:lpstr>
      <vt:lpstr>Collections</vt:lpstr>
      <vt:lpstr>How calculate average?</vt:lpstr>
      <vt:lpstr>Iterating through a list</vt:lpstr>
      <vt:lpstr>The pandas way</vt:lpstr>
      <vt:lpstr>The pandas way</vt:lpstr>
      <vt:lpstr>The pandas way</vt:lpstr>
      <vt:lpstr>Pandas</vt:lpstr>
      <vt:lpstr>Pandas</vt:lpstr>
      <vt:lpstr>Pandas</vt:lpstr>
      <vt:lpstr>Pandas</vt:lpstr>
      <vt:lpstr>Plotting data</vt:lpstr>
      <vt:lpstr>Plotting data</vt:lpstr>
      <vt:lpstr>Aggregations</vt:lpstr>
      <vt:lpstr>Aggregations</vt:lpstr>
      <vt:lpstr>Aggregations</vt:lpstr>
      <vt:lpstr>Aggregations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W.M.C. van Wezel</dc:creator>
  <cp:keywords>Version 2.1</cp:keywords>
  <cp:lastModifiedBy>W. van Wezel</cp:lastModifiedBy>
  <cp:revision>1306</cp:revision>
  <dcterms:created xsi:type="dcterms:W3CDTF">2008-06-10T08:12:30Z</dcterms:created>
  <dcterms:modified xsi:type="dcterms:W3CDTF">2022-09-19T13:22:50Z</dcterms:modified>
  <dc:language>UK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ype">
    <vt:lpwstr>RUG</vt:lpwstr>
  </property>
  <property fmtid="{D5CDD505-2E9C-101B-9397-08002B2CF9AE}" pid="3" name="Datum">
    <vt:lpwstr>14-04-2014</vt:lpwstr>
  </property>
  <property fmtid="{D5CDD505-2E9C-101B-9397-08002B2CF9AE}" pid="4" name="txtDate">
    <vt:lpwstr>14-04-2014</vt:lpwstr>
  </property>
  <property fmtid="{D5CDD505-2E9C-101B-9397-08002B2CF9AE}" pid="5" name="AutoDatum">
    <vt:lpwstr>JA</vt:lpwstr>
  </property>
  <property fmtid="{D5CDD505-2E9C-101B-9397-08002B2CF9AE}" pid="6" name="cboLanguage">
    <vt:lpwstr>English</vt:lpwstr>
  </property>
  <property fmtid="{D5CDD505-2E9C-101B-9397-08002B2CF9AE}" pid="7" name="cboFaculty">
    <vt:lpwstr>faculty of economics_x000d_
and business</vt:lpwstr>
  </property>
  <property fmtid="{D5CDD505-2E9C-101B-9397-08002B2CF9AE}" pid="8" name="txtDepartment">
    <vt:lpwstr>Operations</vt:lpwstr>
  </property>
</Properties>
</file>