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26"/>
  </p:notesMasterIdLst>
  <p:sldIdLst>
    <p:sldId id="256" r:id="rId4"/>
    <p:sldId id="257" r:id="rId5"/>
    <p:sldId id="314" r:id="rId6"/>
    <p:sldId id="327" r:id="rId7"/>
    <p:sldId id="315" r:id="rId8"/>
    <p:sldId id="316" r:id="rId9"/>
    <p:sldId id="317" r:id="rId10"/>
    <p:sldId id="320" r:id="rId11"/>
    <p:sldId id="328" r:id="rId12"/>
    <p:sldId id="335" r:id="rId13"/>
    <p:sldId id="322" r:id="rId14"/>
    <p:sldId id="321" r:id="rId15"/>
    <p:sldId id="324" r:id="rId16"/>
    <p:sldId id="323" r:id="rId17"/>
    <p:sldId id="325" r:id="rId18"/>
    <p:sldId id="330" r:id="rId19"/>
    <p:sldId id="331" r:id="rId20"/>
    <p:sldId id="333" r:id="rId21"/>
    <p:sldId id="334" r:id="rId22"/>
    <p:sldId id="326" r:id="rId23"/>
    <p:sldId id="336" r:id="rId24"/>
    <p:sldId id="329" r:id="rId2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8" autoAdjust="0"/>
    <p:restoredTop sz="89843" autoAdjust="0"/>
  </p:normalViewPr>
  <p:slideViewPr>
    <p:cSldViewPr>
      <p:cViewPr varScale="1">
        <p:scale>
          <a:sx n="119" d="100"/>
          <a:sy n="119" d="100"/>
        </p:scale>
        <p:origin x="19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AADD6B-5F19-441A-80D8-85991EC6A9A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082550"/>
          </a:xfrm>
          <a:solidFill>
            <a:srgbClr val="505050"/>
          </a:solidFill>
        </p:spPr>
        <p:txBody>
          <a:bodyPr lIns="981950" tIns="216000" rIns="268265" bIns="21600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6325-494A-4F03-B589-D1DBB24314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2122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6AD9-A199-4395-BC73-FFAB4BED49E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9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1FDE-CE11-411D-B442-8639D5D797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57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EC5D2-82F1-41A7-B061-44FDA585DA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010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7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6146" name="tb_Break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6155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73100" y="5707063"/>
            <a:ext cx="7108825" cy="384175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BD67-AFA4-4D2F-822A-B18077F3B13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6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78382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893D-8282-44F0-8C71-7AE795C3B8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82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F46B-1309-43C4-8F95-7536117A23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22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B6F7-D2B5-4F08-A83C-1C72005245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98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71ACD-4539-438E-89C4-12B8ED75ACC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22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D3F70-7B6C-47DD-8238-A8EE79756D5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117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E6FF-F94D-4939-9DBF-D523AE6C49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3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7D5C1-B61C-424E-A399-D3D8C58A83A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975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1C70-E325-4B60-9400-297F9E978A5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484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07757-E27C-4888-A8C8-16677E7A66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419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0D54F-3ADA-41A0-A36A-882DB38153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52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EB129-40B3-4CC0-8768-00AE11B8B7A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94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6000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Text Box 13" hidden="1"/>
          <p:cNvSpPr txBox="1">
            <a:spLocks noChangeArrowheads="1"/>
          </p:cNvSpPr>
          <p:nvPr/>
        </p:nvSpPr>
        <p:spPr bwMode="auto">
          <a:xfrm>
            <a:off x="5940425" y="6381750"/>
            <a:ext cx="2197100" cy="3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282" tIns="32141" rIns="64282" bIns="3214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8194" name="tb_End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8203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1125" y="4340225"/>
            <a:ext cx="6400800" cy="1751013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55DC-E34B-4C5F-8CA7-682712F640F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11" name="tbDate"/>
          <p:cNvSpPr txBox="1">
            <a:spLocks noChangeArrowheads="1"/>
          </p:cNvSpPr>
          <p:nvPr/>
        </p:nvSpPr>
        <p:spPr bwMode="auto">
          <a:xfrm>
            <a:off x="7484685" y="1079500"/>
            <a:ext cx="69570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16-04-2014</a:t>
            </a:r>
            <a:endParaRPr lang="en-GB" sz="9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7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DBA3-5779-4A66-9CCB-ADA4D7F1AB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84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A1067-973B-4BD4-8296-DD9C00E08F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554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74A07-1638-478E-891D-A0EE02B70A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011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937A-A316-4D58-8700-BCF641D6B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517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2E8AE-68D2-46F2-B932-723CA8614D0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6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153B7-742E-4C08-A533-12E7B9893EF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17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26EA4-60A5-4BCD-8BFF-E871714D45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836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8F481-D7C4-4533-B216-AFFCB7F34C3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8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EC972-D28A-424C-AAFE-FA083BB124F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698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412D-0088-4045-80EE-63EF1E2B40B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80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99C5-D471-4BED-8F73-BF56D8F9E2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80C3-9D62-454C-90BD-E18A3CBC9CA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6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EC4D-7855-466B-8910-B5E3FD3512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6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C3ADE-3E0A-4659-B033-5652AD11E7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5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062E2-FBD5-4252-99F4-135BF390077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7D67-A4B2-40D0-94DA-674A446D98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6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E97A-AF9E-440C-B522-01D260755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83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1033" name="LogoSlash_01" descr="SLASHTRA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D261703-CF76-45BC-9D87-D30987DDAA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7" name="Text Box 23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1034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1035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2056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3A09991-BE18-4CF7-B0F9-E50E7DA48B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129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5130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3080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1510272-1CD4-4DFF-8493-6ED484FF826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8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7177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178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7176" name="tbDate"/>
          <p:cNvSpPr txBox="1">
            <a:spLocks noChangeArrowheads="1"/>
          </p:cNvSpPr>
          <p:nvPr userDrawn="1"/>
        </p:nvSpPr>
        <p:spPr bwMode="auto">
          <a:xfrm>
            <a:off x="7484684" y="1079500"/>
            <a:ext cx="69570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14-04-2015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.m.c.van.wezel@rug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667325"/>
          </a:xfrm>
        </p:spPr>
        <p:txBody>
          <a:bodyPr/>
          <a:lstStyle/>
          <a:p>
            <a:pPr eaLnBrk="1" hangingPunct="1"/>
            <a:r>
              <a:rPr lang="en-GB" altLang="nl-NL" sz="2400" dirty="0"/>
              <a:t>Data Analysis &amp; Programming for Operations Management (DAPOM)</a:t>
            </a:r>
            <a:br>
              <a:rPr lang="en-GB" altLang="nl-NL" sz="2400" dirty="0"/>
            </a:br>
            <a:endParaRPr lang="en-GB" altLang="nl-NL" sz="32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6512" y="3457809"/>
            <a:ext cx="9140825" cy="1905000"/>
          </a:xfrm>
        </p:spPr>
        <p:txBody>
          <a:bodyPr/>
          <a:lstStyle/>
          <a:p>
            <a:pPr eaLnBrk="1" hangingPunct="1"/>
            <a:r>
              <a:rPr lang="en-GB" altLang="nl-NL" dirty="0"/>
              <a:t>Wout van </a:t>
            </a:r>
            <a:r>
              <a:rPr lang="en-GB" altLang="nl-NL" dirty="0" err="1"/>
              <a:t>Wezel</a:t>
            </a:r>
            <a:r>
              <a:rPr lang="en-GB" altLang="nl-NL" dirty="0"/>
              <a:t> (Coordinator)</a:t>
            </a:r>
          </a:p>
          <a:p>
            <a:pPr eaLnBrk="1" hangingPunct="1"/>
            <a:r>
              <a:rPr lang="en-GB" altLang="nl-NL" dirty="0">
                <a:hlinkClick r:id="rId2"/>
              </a:rPr>
              <a:t>w.m.c.van.wezel@rug.nl</a:t>
            </a:r>
            <a:endParaRPr lang="en-GB" altLang="nl-NL" dirty="0"/>
          </a:p>
          <a:p>
            <a:pPr eaLnBrk="1" hangingPunct="1"/>
            <a:endParaRPr lang="en-GB" altLang="nl-NL" dirty="0"/>
          </a:p>
          <a:p>
            <a:pPr eaLnBrk="1" hangingPunct="1"/>
            <a:endParaRPr lang="de-DE" alt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1312-B9AB-C927-EC2E-4CC7E7FB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How aggregate data in 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2B5A-D190-5CC7-B169-DC103570D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From the manual: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D4D31-ABC0-329B-7400-8B4AC47AC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FA9DF-1423-0B3B-B98B-38AD4B775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724" y="2890962"/>
            <a:ext cx="6313264" cy="29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22CA-4F05-DC66-EAE4-8191923A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2800" dirty="0"/>
              <a:t>How aggregate data in 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B717-D01A-78AB-B29E-5FA4B4FD0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(example from practical manual)</a:t>
            </a:r>
          </a:p>
          <a:p>
            <a:pPr marL="0" indent="0">
              <a:buNone/>
            </a:pPr>
            <a:endParaRPr lang="en-GB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search_body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07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800" dirty="0" err="1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aggs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800" dirty="0" err="1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countPerRegion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"terms"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"field"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 err="1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region.keyword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98CF5-4063-B15A-3F63-83A020C53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C172BB-E405-A93B-62FD-E6F9AA321107}"/>
              </a:ext>
            </a:extLst>
          </p:cNvPr>
          <p:cNvCxnSpPr>
            <a:cxnSpLocks/>
          </p:cNvCxnSpPr>
          <p:nvPr/>
        </p:nvCxnSpPr>
        <p:spPr>
          <a:xfrm flipV="1">
            <a:off x="3779912" y="3730232"/>
            <a:ext cx="1728192" cy="202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E4E303-CC84-4646-8855-6C4AA19A9207}"/>
              </a:ext>
            </a:extLst>
          </p:cNvPr>
          <p:cNvSpPr txBox="1"/>
          <p:nvPr/>
        </p:nvSpPr>
        <p:spPr>
          <a:xfrm>
            <a:off x="5665208" y="3407067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The name you use for the</a:t>
            </a:r>
          </a:p>
          <a:p>
            <a:r>
              <a:rPr lang="en-GB" dirty="0"/>
              <a:t>A</a:t>
            </a:r>
            <a:r>
              <a:rPr lang="en-NL" dirty="0"/>
              <a:t>ggregation.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423E9-1717-3C98-7628-E4BF2FE5F9EE}"/>
              </a:ext>
            </a:extLst>
          </p:cNvPr>
          <p:cNvCxnSpPr>
            <a:cxnSpLocks/>
          </p:cNvCxnSpPr>
          <p:nvPr/>
        </p:nvCxnSpPr>
        <p:spPr>
          <a:xfrm>
            <a:off x="4860032" y="4906034"/>
            <a:ext cx="792088" cy="323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7BAEE5-7B0C-448F-887D-7B63EBB921F0}"/>
              </a:ext>
            </a:extLst>
          </p:cNvPr>
          <p:cNvSpPr txBox="1"/>
          <p:nvPr/>
        </p:nvSpPr>
        <p:spPr>
          <a:xfrm>
            <a:off x="5698935" y="4906034"/>
            <a:ext cx="344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The field/column you want to aggregate on.</a:t>
            </a:r>
          </a:p>
          <a:p>
            <a:r>
              <a:rPr lang="en-NL" dirty="0"/>
              <a:t>(If it is a numeric field, the .keyword is not necessary)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9C5A4D-339D-7E26-856E-EB8E959616DC}"/>
              </a:ext>
            </a:extLst>
          </p:cNvPr>
          <p:cNvCxnSpPr>
            <a:cxnSpLocks/>
          </p:cNvCxnSpPr>
          <p:nvPr/>
        </p:nvCxnSpPr>
        <p:spPr>
          <a:xfrm flipV="1">
            <a:off x="2627784" y="2230438"/>
            <a:ext cx="3688568" cy="112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DB00AF-DFE9-4EBF-5EFA-52A28CDC27DF}"/>
              </a:ext>
            </a:extLst>
          </p:cNvPr>
          <p:cNvSpPr txBox="1"/>
          <p:nvPr/>
        </p:nvSpPr>
        <p:spPr>
          <a:xfrm>
            <a:off x="6316352" y="1881365"/>
            <a:ext cx="250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don't need the underlying records themselves; only the aggregated results.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8292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22CA-4F05-DC66-EAE4-8191923A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B717-D01A-78AB-B29E-5FA4B4FD0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search_body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07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800" dirty="0" err="1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aggs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800" dirty="0" err="1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countPerRegion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"terms"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"field"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 err="1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region.keyword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"size": 10000,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"order":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"_key": "</a:t>
            </a:r>
            <a:r>
              <a:rPr lang="en-GB" sz="1800" dirty="0" err="1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A01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98CF5-4063-B15A-3F63-83A020C53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95DBD-6A2A-0113-85CB-E39FDB02F5A9}"/>
              </a:ext>
            </a:extLst>
          </p:cNvPr>
          <p:cNvCxnSpPr>
            <a:cxnSpLocks/>
          </p:cNvCxnSpPr>
          <p:nvPr/>
        </p:nvCxnSpPr>
        <p:spPr>
          <a:xfrm flipV="1">
            <a:off x="3923928" y="2807877"/>
            <a:ext cx="2304256" cy="1485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30859C-CAFA-F4E6-6658-7C8887D81638}"/>
              </a:ext>
            </a:extLst>
          </p:cNvPr>
          <p:cNvSpPr txBox="1"/>
          <p:nvPr/>
        </p:nvSpPr>
        <p:spPr>
          <a:xfrm>
            <a:off x="6252536" y="2387569"/>
            <a:ext cx="281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back all products (otherwise it is limited to 10)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B8C56-87F9-EA33-E5AD-11BB965B097E}"/>
              </a:ext>
            </a:extLst>
          </p:cNvPr>
          <p:cNvCxnSpPr>
            <a:cxnSpLocks/>
          </p:cNvCxnSpPr>
          <p:nvPr/>
        </p:nvCxnSpPr>
        <p:spPr>
          <a:xfrm>
            <a:off x="4427984" y="5085184"/>
            <a:ext cx="913471" cy="10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1F8041-87CD-0507-D526-A83338540D7F}"/>
              </a:ext>
            </a:extLst>
          </p:cNvPr>
          <p:cNvSpPr txBox="1"/>
          <p:nvPr/>
        </p:nvSpPr>
        <p:spPr>
          <a:xfrm>
            <a:off x="5498559" y="4870231"/>
            <a:ext cx="281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results by </a:t>
            </a:r>
            <a:r>
              <a:rPr lang="en-US" dirty="0" err="1"/>
              <a:t>product_id</a:t>
            </a:r>
            <a:r>
              <a:rPr lang="en-US" dirty="0"/>
              <a:t> (not really necessary here)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DC64C-160D-D10F-1E63-143608AAB791}"/>
              </a:ext>
            </a:extLst>
          </p:cNvPr>
          <p:cNvCxnSpPr>
            <a:cxnSpLocks/>
          </p:cNvCxnSpPr>
          <p:nvPr/>
        </p:nvCxnSpPr>
        <p:spPr>
          <a:xfrm flipV="1">
            <a:off x="1344706" y="1916832"/>
            <a:ext cx="3540013" cy="9447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11107F-CAA2-2DE9-1913-B9D153B8CA6E}"/>
              </a:ext>
            </a:extLst>
          </p:cNvPr>
          <p:cNvSpPr txBox="1"/>
          <p:nvPr/>
        </p:nvSpPr>
        <p:spPr>
          <a:xfrm>
            <a:off x="5049445" y="162802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could add a query/filter here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3121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75F1-491F-D2CA-7EF8-7D25BA03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96552" y="1481852"/>
            <a:ext cx="9140825" cy="431800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NewPSMT" panose="02070309020205020404" pitchFamily="49" charset="0"/>
              </a:rPr>
              <a:t>   </a:t>
            </a:r>
            <a:r>
              <a:rPr lang="en-GB" sz="1400" dirty="0">
                <a:effectLst/>
                <a:latin typeface="CourierNewPSMT" panose="02070309020205020404" pitchFamily="49" charset="0"/>
              </a:rPr>
              <a:t>..</a:t>
            </a:r>
            <a:r>
              <a:rPr lang="en-GB" sz="1400" dirty="0" err="1">
                <a:effectLst/>
                <a:latin typeface="CourierNewPSMT" panose="02070309020205020404" pitchFamily="49" charset="0"/>
              </a:rPr>
              <a:t>blabla</a:t>
            </a:r>
            <a:r>
              <a:rPr lang="en-GB" sz="1400" dirty="0">
                <a:effectLst/>
                <a:latin typeface="CourierNewPSMT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"hits":{..</a:t>
            </a:r>
            <a:r>
              <a:rPr lang="en-GB" sz="1400" dirty="0" err="1">
                <a:effectLst/>
                <a:latin typeface="CourierNewPSMT" panose="02070309020205020404" pitchFamily="49" charset="0"/>
              </a:rPr>
              <a:t>blabla</a:t>
            </a:r>
            <a:r>
              <a:rPr lang="en-GB" sz="1400" dirty="0">
                <a:effectLst/>
                <a:latin typeface="CourierNewPSMT" panose="02070309020205020404" pitchFamily="49" charset="0"/>
              </a:rPr>
              <a:t>..},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"aggregations":{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"</a:t>
            </a:r>
            <a:r>
              <a:rPr lang="en-GB" sz="1400" dirty="0" err="1">
                <a:effectLst/>
                <a:latin typeface="CourierNewPSMT" panose="02070309020205020404" pitchFamily="49" charset="0"/>
              </a:rPr>
              <a:t>countPerRegion</a:t>
            </a:r>
            <a:r>
              <a:rPr lang="en-GB" sz="1400" dirty="0">
                <a:effectLst/>
                <a:latin typeface="CourierNewPSMT" panose="02070309020205020404" pitchFamily="49" charset="0"/>
              </a:rPr>
              <a:t>":{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"doc_count_error_upper_bound":0,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"sum_other_doc_count":0,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"buckets":[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   "key":"</a:t>
            </a:r>
            <a:r>
              <a:rPr lang="en-GB" sz="1400" dirty="0" err="1">
                <a:effectLst/>
                <a:latin typeface="CourierNewPSMT" panose="02070309020205020404" pitchFamily="49" charset="0"/>
              </a:rPr>
              <a:t>france</a:t>
            </a:r>
            <a:r>
              <a:rPr lang="en-GB" sz="1400" dirty="0">
                <a:effectLst/>
                <a:latin typeface="CourierNewPSMT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   "doc_count":3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},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   "key":"</a:t>
            </a:r>
            <a:r>
              <a:rPr lang="en-GB" sz="1400" dirty="0" err="1">
                <a:effectLst/>
                <a:latin typeface="CourierNewPSMT" panose="02070309020205020404" pitchFamily="49" charset="0"/>
              </a:rPr>
              <a:t>spain</a:t>
            </a:r>
            <a:r>
              <a:rPr lang="en-GB" sz="1400" dirty="0">
                <a:effectLst/>
                <a:latin typeface="CourierNewPSMT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   "doc_count":2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   ]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NewPSMT" panose="02070309020205020404" pitchFamily="49" charset="0"/>
              </a:rPr>
              <a:t>}</a:t>
            </a:r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2EFFB-60BC-60E8-0176-E838AAF3B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57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E223-2F8E-3F97-F514-5274A5CB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Tip 1 (step 1.1)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48CF-F779-5EE0-B066-5ADFA247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8487" y="2257039"/>
            <a:ext cx="10197031" cy="4626362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json_normalize</a:t>
            </a:r>
            <a:r>
              <a:rPr lang="en-GB" sz="1800" dirty="0"/>
              <a:t>, you can get the ES results in Pandas</a:t>
            </a:r>
          </a:p>
          <a:p>
            <a:pPr marL="0" indent="0">
              <a:buNone/>
            </a:pPr>
            <a:r>
              <a:rPr lang="en-GB" sz="1800" dirty="0"/>
              <a:t>For our orders file: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json_normalize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es.search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dapom_orders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dfProducts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json_normalize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'aggregations'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'days'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'buckets'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dfProducts.rename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sz="1600" dirty="0" err="1"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'days' is the name I gave to the 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I rename 'key' to something more sensible</a:t>
            </a: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3D806-B929-179D-9F3B-FBE08830D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2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5F93-A203-6D3D-C9BB-C8C759C3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8611-4117-70BB-7574-F1985E9C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/>
          </a:p>
          <a:p>
            <a:r>
              <a:rPr lang="en-NL" sz="1800" dirty="0"/>
              <a:t>We need to get the average and standard deviation of daily demand per product. 700 days x 1200 products = 840.000 data points</a:t>
            </a:r>
          </a:p>
          <a:p>
            <a:endParaRPr lang="en-NL" sz="1800" dirty="0"/>
          </a:p>
          <a:p>
            <a:r>
              <a:rPr lang="en-NL" sz="1800" dirty="0"/>
              <a:t>Elasticsearch prefers to do multiple smaller tasks instead of one big task. Reasons are, for example: memory overload, time-out on http.</a:t>
            </a:r>
          </a:p>
          <a:p>
            <a:endParaRPr lang="en-NL" sz="1800" dirty="0"/>
          </a:p>
          <a:p>
            <a:r>
              <a:rPr lang="en-NL" sz="1800" dirty="0"/>
              <a:t>Possible solution:</a:t>
            </a:r>
          </a:p>
          <a:p>
            <a:pPr lvl="1"/>
            <a:r>
              <a:rPr lang="en-NL" sz="1800" dirty="0"/>
              <a:t>Iterate the list with products</a:t>
            </a:r>
          </a:p>
          <a:p>
            <a:pPr lvl="1"/>
            <a:r>
              <a:rPr lang="en-NL" sz="1800" dirty="0"/>
              <a:t>Ask Elasticsearch for the number of orders per day for that product</a:t>
            </a:r>
          </a:p>
          <a:p>
            <a:pPr lvl="1"/>
            <a:r>
              <a:rPr lang="en-NL" sz="1800" dirty="0"/>
              <a:t>Transfer the list to Pandas</a:t>
            </a:r>
          </a:p>
          <a:p>
            <a:pPr lvl="1"/>
            <a:r>
              <a:rPr lang="en-NL" sz="1800" dirty="0"/>
              <a:t>Calculate the average and standard deviation in Pandas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E9C1E-5A71-275A-8012-75F4AF83D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0DE8-21A2-59A3-A436-C2526D832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273" y="1193417"/>
            <a:ext cx="4968552" cy="12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3C3152-1253-E6F9-3800-76B37B95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13901"/>
              </p:ext>
            </p:extLst>
          </p:nvPr>
        </p:nvGraphicFramePr>
        <p:xfrm>
          <a:off x="1043608" y="2132856"/>
          <a:ext cx="2841724" cy="3390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0862">
                  <a:extLst>
                    <a:ext uri="{9D8B030D-6E8A-4147-A177-3AD203B41FA5}">
                      <a16:colId xmlns:a16="http://schemas.microsoft.com/office/drawing/2014/main" val="3562400023"/>
                    </a:ext>
                  </a:extLst>
                </a:gridCol>
                <a:gridCol w="1420862">
                  <a:extLst>
                    <a:ext uri="{9D8B030D-6E8A-4147-A177-3AD203B41FA5}">
                      <a16:colId xmlns:a16="http://schemas.microsoft.com/office/drawing/2014/main" val="1566778009"/>
                    </a:ext>
                  </a:extLst>
                </a:gridCol>
              </a:tblGrid>
              <a:tr h="55178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Source data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902266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437523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day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product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709480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582721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914734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 dirty="0">
                          <a:effectLst/>
                        </a:rPr>
                        <a:t>1</a:t>
                      </a:r>
                      <a:endParaRPr lang="en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961310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84278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299770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498746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880565"/>
                  </a:ext>
                </a:extLst>
              </a:tr>
              <a:tr h="281178"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1100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24A99B-D518-FC0C-C976-CF1AC39A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5182"/>
              </p:ext>
            </p:extLst>
          </p:nvPr>
        </p:nvGraphicFramePr>
        <p:xfrm>
          <a:off x="5258670" y="2996952"/>
          <a:ext cx="147357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570">
                  <a:extLst>
                    <a:ext uri="{9D8B030D-6E8A-4147-A177-3AD203B41FA5}">
                      <a16:colId xmlns:a16="http://schemas.microsoft.com/office/drawing/2014/main" val="7399594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Step 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346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7569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product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219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19979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21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70881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248A92-35A9-D13C-88E6-33B136501234}"/>
              </a:ext>
            </a:extLst>
          </p:cNvPr>
          <p:cNvCxnSpPr/>
          <p:nvPr/>
        </p:nvCxnSpPr>
        <p:spPr>
          <a:xfrm>
            <a:off x="4319348" y="3861048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7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8940E-776A-506A-873E-5788853DD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4224"/>
              </p:ext>
            </p:extLst>
          </p:nvPr>
        </p:nvGraphicFramePr>
        <p:xfrm>
          <a:off x="4067944" y="1628800"/>
          <a:ext cx="4622625" cy="4662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875">
                  <a:extLst>
                    <a:ext uri="{9D8B030D-6E8A-4147-A177-3AD203B41FA5}">
                      <a16:colId xmlns:a16="http://schemas.microsoft.com/office/drawing/2014/main" val="3895756532"/>
                    </a:ext>
                  </a:extLst>
                </a:gridCol>
                <a:gridCol w="1540875">
                  <a:extLst>
                    <a:ext uri="{9D8B030D-6E8A-4147-A177-3AD203B41FA5}">
                      <a16:colId xmlns:a16="http://schemas.microsoft.com/office/drawing/2014/main" val="1939556023"/>
                    </a:ext>
                  </a:extLst>
                </a:gridCol>
                <a:gridCol w="1540875">
                  <a:extLst>
                    <a:ext uri="{9D8B030D-6E8A-4147-A177-3AD203B41FA5}">
                      <a16:colId xmlns:a16="http://schemas.microsoft.com/office/drawing/2014/main" val="3291175305"/>
                    </a:ext>
                  </a:extLst>
                </a:gridCol>
              </a:tblGrid>
              <a:tr h="311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Step 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28853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421058"/>
                  </a:ext>
                </a:extLst>
              </a:tr>
              <a:tr h="612641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product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day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total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26370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381737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790540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220017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496764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940526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0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27364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9819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7472489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0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24436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49629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 dirty="0">
                          <a:effectLst/>
                        </a:rPr>
                        <a:t>1</a:t>
                      </a:r>
                      <a:endParaRPr lang="en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07312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BF06-E444-3628-EA20-97F288988FEF}"/>
              </a:ext>
            </a:extLst>
          </p:cNvPr>
          <p:cNvCxnSpPr/>
          <p:nvPr/>
        </p:nvCxnSpPr>
        <p:spPr>
          <a:xfrm>
            <a:off x="2843808" y="4149080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D3ABC1-4D57-18CA-D5D3-B5F2930CD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11244"/>
              </p:ext>
            </p:extLst>
          </p:nvPr>
        </p:nvGraphicFramePr>
        <p:xfrm>
          <a:off x="827584" y="3297545"/>
          <a:ext cx="147357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570">
                  <a:extLst>
                    <a:ext uri="{9D8B030D-6E8A-4147-A177-3AD203B41FA5}">
                      <a16:colId xmlns:a16="http://schemas.microsoft.com/office/drawing/2014/main" val="7399594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Step 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346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7569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product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219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19979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21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70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34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8940E-776A-506A-873E-5788853DD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50577"/>
              </p:ext>
            </p:extLst>
          </p:nvPr>
        </p:nvGraphicFramePr>
        <p:xfrm>
          <a:off x="251520" y="1772816"/>
          <a:ext cx="4622625" cy="4662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875">
                  <a:extLst>
                    <a:ext uri="{9D8B030D-6E8A-4147-A177-3AD203B41FA5}">
                      <a16:colId xmlns:a16="http://schemas.microsoft.com/office/drawing/2014/main" val="3895756532"/>
                    </a:ext>
                  </a:extLst>
                </a:gridCol>
                <a:gridCol w="1540875">
                  <a:extLst>
                    <a:ext uri="{9D8B030D-6E8A-4147-A177-3AD203B41FA5}">
                      <a16:colId xmlns:a16="http://schemas.microsoft.com/office/drawing/2014/main" val="1939556023"/>
                    </a:ext>
                  </a:extLst>
                </a:gridCol>
                <a:gridCol w="1540875">
                  <a:extLst>
                    <a:ext uri="{9D8B030D-6E8A-4147-A177-3AD203B41FA5}">
                      <a16:colId xmlns:a16="http://schemas.microsoft.com/office/drawing/2014/main" val="3291175305"/>
                    </a:ext>
                  </a:extLst>
                </a:gridCol>
              </a:tblGrid>
              <a:tr h="311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Step 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28853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421058"/>
                  </a:ext>
                </a:extLst>
              </a:tr>
              <a:tr h="612641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product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day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total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26370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381737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790540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220017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496764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940526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0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27364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9819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7472489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0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24436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49629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 dirty="0">
                          <a:effectLst/>
                        </a:rPr>
                        <a:t>1</a:t>
                      </a:r>
                      <a:endParaRPr lang="en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07312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A74688-4462-F75F-15B1-97C3C5A26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39078"/>
              </p:ext>
            </p:extLst>
          </p:nvPr>
        </p:nvGraphicFramePr>
        <p:xfrm>
          <a:off x="6012160" y="2204864"/>
          <a:ext cx="2808312" cy="397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33736075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8253705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Step 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520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8119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product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average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857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1.3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2049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1349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45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3448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0.7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444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144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8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090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800" u="none" strike="noStrike">
                          <a:effectLst/>
                        </a:rPr>
                        <a:t>0.7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3275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055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34459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F0A45E-D718-7EA3-892D-005837AA2B47}"/>
              </a:ext>
            </a:extLst>
          </p:cNvPr>
          <p:cNvCxnSpPr/>
          <p:nvPr/>
        </p:nvCxnSpPr>
        <p:spPr>
          <a:xfrm>
            <a:off x="5148064" y="4077072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8940E-776A-506A-873E-5788853DD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13665"/>
              </p:ext>
            </p:extLst>
          </p:nvPr>
        </p:nvGraphicFramePr>
        <p:xfrm>
          <a:off x="5501894" y="1628800"/>
          <a:ext cx="1473570" cy="4662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190">
                  <a:extLst>
                    <a:ext uri="{9D8B030D-6E8A-4147-A177-3AD203B41FA5}">
                      <a16:colId xmlns:a16="http://schemas.microsoft.com/office/drawing/2014/main" val="3895756532"/>
                    </a:ext>
                  </a:extLst>
                </a:gridCol>
                <a:gridCol w="491190">
                  <a:extLst>
                    <a:ext uri="{9D8B030D-6E8A-4147-A177-3AD203B41FA5}">
                      <a16:colId xmlns:a16="http://schemas.microsoft.com/office/drawing/2014/main" val="1939556023"/>
                    </a:ext>
                  </a:extLst>
                </a:gridCol>
                <a:gridCol w="491190">
                  <a:extLst>
                    <a:ext uri="{9D8B030D-6E8A-4147-A177-3AD203B41FA5}">
                      <a16:colId xmlns:a16="http://schemas.microsoft.com/office/drawing/2014/main" val="3291175305"/>
                    </a:ext>
                  </a:extLst>
                </a:gridCol>
              </a:tblGrid>
              <a:tr h="311548"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28853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421058"/>
                  </a:ext>
                </a:extLst>
              </a:tr>
              <a:tr h="612641"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day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26370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381737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790540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220017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496764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940526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27364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98193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7472489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0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244361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2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1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49629"/>
                  </a:ext>
                </a:extLst>
              </a:tr>
              <a:tr h="311548">
                <a:tc>
                  <a:txBody>
                    <a:bodyPr/>
                    <a:lstStyle/>
                    <a:p>
                      <a:pPr algn="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>
                          <a:effectLst/>
                        </a:rPr>
                        <a:t>3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400" u="none" strike="noStrike" dirty="0">
                          <a:effectLst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07312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A74688-4462-F75F-15B1-97C3C5A26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6763"/>
              </p:ext>
            </p:extLst>
          </p:nvPr>
        </p:nvGraphicFramePr>
        <p:xfrm>
          <a:off x="8013894" y="2621730"/>
          <a:ext cx="952378" cy="284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189">
                  <a:extLst>
                    <a:ext uri="{9D8B030D-6E8A-4147-A177-3AD203B41FA5}">
                      <a16:colId xmlns:a16="http://schemas.microsoft.com/office/drawing/2014/main" val="2337360757"/>
                    </a:ext>
                  </a:extLst>
                </a:gridCol>
                <a:gridCol w="476189">
                  <a:extLst>
                    <a:ext uri="{9D8B030D-6E8A-4147-A177-3AD203B41FA5}">
                      <a16:colId xmlns:a16="http://schemas.microsoft.com/office/drawing/2014/main" val="38253705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520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8119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err="1">
                          <a:effectLst/>
                        </a:rPr>
                        <a:t>avg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857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1.3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2049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1349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45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3448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0.7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444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144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8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090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0.7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3275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055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34459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F0A45E-D718-7EA3-892D-005837AA2B47}"/>
              </a:ext>
            </a:extLst>
          </p:cNvPr>
          <p:cNvCxnSpPr>
            <a:cxnSpLocks/>
          </p:cNvCxnSpPr>
          <p:nvPr/>
        </p:nvCxnSpPr>
        <p:spPr>
          <a:xfrm flipV="1">
            <a:off x="7185707" y="3356992"/>
            <a:ext cx="720080" cy="346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AA53F3-7FCE-3428-18F9-1DAB14E835B8}"/>
              </a:ext>
            </a:extLst>
          </p:cNvPr>
          <p:cNvCxnSpPr>
            <a:cxnSpLocks/>
          </p:cNvCxnSpPr>
          <p:nvPr/>
        </p:nvCxnSpPr>
        <p:spPr>
          <a:xfrm flipV="1">
            <a:off x="4440179" y="3065787"/>
            <a:ext cx="936104" cy="959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E2B482-9A2E-28D4-588A-9E5B8503D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16506"/>
              </p:ext>
            </p:extLst>
          </p:nvPr>
        </p:nvGraphicFramePr>
        <p:xfrm>
          <a:off x="3563888" y="3278439"/>
          <a:ext cx="684060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060">
                  <a:extLst>
                    <a:ext uri="{9D8B030D-6E8A-4147-A177-3AD203B41FA5}">
                      <a16:colId xmlns:a16="http://schemas.microsoft.com/office/drawing/2014/main" val="7399594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346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7569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219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19979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218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70881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EE4F2-3F6F-4EBF-06E2-48AAABFFB25E}"/>
              </a:ext>
            </a:extLst>
          </p:cNvPr>
          <p:cNvCxnSpPr>
            <a:cxnSpLocks/>
          </p:cNvCxnSpPr>
          <p:nvPr/>
        </p:nvCxnSpPr>
        <p:spPr>
          <a:xfrm>
            <a:off x="4402139" y="4286551"/>
            <a:ext cx="974144" cy="7200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735737-814C-5FC4-7CE9-4E0CE875ADB9}"/>
              </a:ext>
            </a:extLst>
          </p:cNvPr>
          <p:cNvCxnSpPr>
            <a:cxnSpLocks/>
          </p:cNvCxnSpPr>
          <p:nvPr/>
        </p:nvCxnSpPr>
        <p:spPr>
          <a:xfrm flipV="1">
            <a:off x="7127724" y="4077072"/>
            <a:ext cx="778063" cy="53867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AAF74A-01E7-82B4-167F-C7AD7AA7D28F}"/>
              </a:ext>
            </a:extLst>
          </p:cNvPr>
          <p:cNvCxnSpPr>
            <a:cxnSpLocks/>
          </p:cNvCxnSpPr>
          <p:nvPr/>
        </p:nvCxnSpPr>
        <p:spPr>
          <a:xfrm flipV="1">
            <a:off x="7156715" y="4869160"/>
            <a:ext cx="749072" cy="10513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19AE63-C8CF-E623-F0B4-E0BCF61F4C33}"/>
              </a:ext>
            </a:extLst>
          </p:cNvPr>
          <p:cNvCxnSpPr>
            <a:cxnSpLocks/>
          </p:cNvCxnSpPr>
          <p:nvPr/>
        </p:nvCxnSpPr>
        <p:spPr>
          <a:xfrm>
            <a:off x="4393776" y="4563198"/>
            <a:ext cx="1041075" cy="109150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61C3FF-ACEE-2171-445F-6BBE2A9EABB6}"/>
              </a:ext>
            </a:extLst>
          </p:cNvPr>
          <p:cNvSpPr txBox="1"/>
          <p:nvPr/>
        </p:nvSpPr>
        <p:spPr>
          <a:xfrm>
            <a:off x="4382478" y="280488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BC01-371C-3430-A8E1-3C2CE7E37E61}"/>
              </a:ext>
            </a:extLst>
          </p:cNvPr>
          <p:cNvSpPr txBox="1"/>
          <p:nvPr/>
        </p:nvSpPr>
        <p:spPr>
          <a:xfrm>
            <a:off x="7063744" y="204174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Pandas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9F814-A28B-7239-0549-4A855C20A151}"/>
              </a:ext>
            </a:extLst>
          </p:cNvPr>
          <p:cNvSpPr txBox="1"/>
          <p:nvPr/>
        </p:nvSpPr>
        <p:spPr>
          <a:xfrm>
            <a:off x="2757958" y="298766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3685322-8307-F416-058D-72D359C95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68025"/>
              </p:ext>
            </p:extLst>
          </p:nvPr>
        </p:nvGraphicFramePr>
        <p:xfrm>
          <a:off x="177728" y="3545759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7600377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23208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478771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row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day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product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906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1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1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414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…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…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…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535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2.000.000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200" u="none" strike="noStrike">
                          <a:effectLst/>
                        </a:rPr>
                        <a:t>700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3797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E353CB-570E-17DF-ABAF-F16B2B5F1CCA}"/>
              </a:ext>
            </a:extLst>
          </p:cNvPr>
          <p:cNvCxnSpPr>
            <a:cxnSpLocks/>
          </p:cNvCxnSpPr>
          <p:nvPr/>
        </p:nvCxnSpPr>
        <p:spPr>
          <a:xfrm>
            <a:off x="2842143" y="4077072"/>
            <a:ext cx="64973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4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Final assignment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7545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2F3-D00A-1276-70EA-AB04F183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Tip 2 (step 1.2)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A6D3-3855-1F31-1060-1B347E19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56592" y="2230438"/>
            <a:ext cx="10441160" cy="4318000"/>
          </a:xfrm>
        </p:spPr>
        <p:txBody>
          <a:bodyPr/>
          <a:lstStyle/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..ask ES for a list with unique products using aggregation..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..convert it to a dataframe dfProducts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index, row in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dfProducts.iterrows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..do a combined filter query (only current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row['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aggregate on the "day" field in ES..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..transfer result to a new Pandas dataframe..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..ask Pandas for the mean and standard deviation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..add those as additional columns to the dataframe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products</a:t>
            </a:r>
            <a:r>
              <a:rPr lang="en-NL" sz="1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endParaRPr lang="en-GB" sz="1200" baseline="30000" dirty="0"/>
          </a:p>
          <a:p>
            <a:pPr marL="0" indent="0">
              <a:buNone/>
            </a:pPr>
            <a:endParaRPr lang="en-GB" sz="1200" baseline="30000" dirty="0"/>
          </a:p>
          <a:p>
            <a:pPr marL="0" indent="0">
              <a:buNone/>
            </a:pPr>
            <a:r>
              <a:rPr lang="en-GB" sz="1200" baseline="30000" dirty="0"/>
              <a:t>*</a:t>
            </a:r>
            <a:r>
              <a:rPr lang="en-GB" sz="1200" dirty="0"/>
              <a:t>Example: </a:t>
            </a:r>
            <a:r>
              <a:rPr lang="en-GB" sz="1200" dirty="0" err="1"/>
              <a:t>dfProducts.at</a:t>
            </a:r>
            <a:r>
              <a:rPr lang="en-GB" sz="1200" dirty="0"/>
              <a:t>[index, </a:t>
            </a:r>
            <a:r>
              <a:rPr lang="en-GB" sz="1200" b="1" dirty="0">
                <a:solidFill>
                  <a:srgbClr val="008000"/>
                </a:solidFill>
                <a:effectLst/>
              </a:rPr>
              <a:t>"</a:t>
            </a:r>
            <a:r>
              <a:rPr lang="en-GB" sz="1200" b="1" dirty="0" err="1">
                <a:solidFill>
                  <a:srgbClr val="008000"/>
                </a:solidFill>
                <a:effectLst/>
              </a:rPr>
              <a:t>averageDemand</a:t>
            </a:r>
            <a:r>
              <a:rPr lang="en-GB" sz="1200" b="1" dirty="0">
                <a:solidFill>
                  <a:srgbClr val="008000"/>
                </a:solidFill>
                <a:effectLst/>
              </a:rPr>
              <a:t>"</a:t>
            </a:r>
            <a:r>
              <a:rPr lang="en-GB" sz="1200" dirty="0"/>
              <a:t>] = </a:t>
            </a:r>
            <a:r>
              <a:rPr lang="en-GB" sz="1200" dirty="0" err="1"/>
              <a:t>dfDemandPerProductForDay</a:t>
            </a:r>
            <a:r>
              <a:rPr lang="en-GB" sz="1200" dirty="0"/>
              <a:t>[</a:t>
            </a:r>
            <a:r>
              <a:rPr lang="en-GB" sz="1200" b="1" dirty="0">
                <a:solidFill>
                  <a:srgbClr val="008000"/>
                </a:solidFill>
                <a:effectLst/>
              </a:rPr>
              <a:t>"</a:t>
            </a:r>
            <a:r>
              <a:rPr lang="en-GB" sz="1200" b="1" dirty="0" err="1">
                <a:solidFill>
                  <a:srgbClr val="008000"/>
                </a:solidFill>
                <a:effectLst/>
              </a:rPr>
              <a:t>doc_count</a:t>
            </a:r>
            <a:r>
              <a:rPr lang="en-GB" sz="1200" b="1" dirty="0">
                <a:solidFill>
                  <a:srgbClr val="008000"/>
                </a:solidFill>
                <a:effectLst/>
              </a:rPr>
              <a:t>"</a:t>
            </a:r>
            <a:r>
              <a:rPr lang="en-GB" sz="1200" dirty="0"/>
              <a:t>].mean()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7135-7993-B44C-ACD5-8FA8FAFAF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1137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ECAC-61D5-6B86-AED6-9ECAC3F8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Further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6B3D-860E-651C-DC2F-B2864BD57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Do not start the assignments before you master the corresponding chapters in the practical manuals.</a:t>
            </a:r>
          </a:p>
          <a:p>
            <a:endParaRPr lang="en-NL" sz="1800" dirty="0"/>
          </a:p>
          <a:p>
            <a:r>
              <a:rPr lang="en-NL" sz="1800" dirty="0"/>
              <a:t>Go step by step.</a:t>
            </a:r>
          </a:p>
          <a:p>
            <a:endParaRPr lang="en-NL" sz="1800" dirty="0"/>
          </a:p>
          <a:p>
            <a:r>
              <a:rPr lang="en-NL" sz="1800" dirty="0"/>
              <a:t>Print and analyse your data each step before continuing.</a:t>
            </a:r>
          </a:p>
          <a:p>
            <a:endParaRPr lang="en-NL" sz="1800" dirty="0"/>
          </a:p>
          <a:p>
            <a:r>
              <a:rPr lang="en-NL" sz="1800" dirty="0"/>
              <a:t>Most steps in the assignment are between 1 and 10 lines of code.</a:t>
            </a:r>
          </a:p>
          <a:p>
            <a:endParaRPr lang="en-NL" sz="1800" dirty="0"/>
          </a:p>
          <a:p>
            <a:r>
              <a:rPr lang="en-NL" sz="1800" dirty="0"/>
              <a:t>There are many ways to model your data. If you have a question, be prepared to explain to us what you did.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14C9A-3A55-A227-53B0-04169D316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2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8072-1AA7-9FD5-862B-B99D1970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B1A21-298A-9D75-72F2-A02E9332D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ED1D5-A299-A5BB-8C56-7F657A9C5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79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04F7-76EB-22B3-251B-2D6ADEAA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Final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B8B8-C09B-C0A7-DC70-51A7FF2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T</a:t>
            </a:r>
            <a:r>
              <a:rPr lang="en-GB" sz="1800" dirty="0"/>
              <a:t>h</a:t>
            </a:r>
            <a:r>
              <a:rPr lang="en-NL" sz="1800" dirty="0"/>
              <a:t>e assignment is insprired by Belsimpel, but the specific context and assumptions are all hypothetical!</a:t>
            </a:r>
          </a:p>
          <a:p>
            <a:pPr lvl="1"/>
            <a:endParaRPr lang="en-NL" sz="1800" dirty="0"/>
          </a:p>
          <a:p>
            <a:r>
              <a:rPr lang="en-NL" sz="1800" dirty="0"/>
              <a:t>Assumptions:</a:t>
            </a:r>
          </a:p>
          <a:p>
            <a:endParaRPr lang="en-NL" sz="1800" dirty="0"/>
          </a:p>
          <a:p>
            <a:pPr lvl="1"/>
            <a:r>
              <a:rPr lang="en-NL" sz="1800" dirty="0"/>
              <a:t>The current warehouse is too small to handle the increased sales</a:t>
            </a:r>
          </a:p>
          <a:p>
            <a:pPr lvl="1"/>
            <a:r>
              <a:rPr lang="en-NL" sz="1800" dirty="0"/>
              <a:t>A second warehouse cannot offer 1-day delivery</a:t>
            </a:r>
          </a:p>
          <a:p>
            <a:pPr lvl="1"/>
            <a:r>
              <a:rPr lang="en-NL" sz="1800" dirty="0"/>
              <a:t>Loss of sales when a product is stored at the second warehouse</a:t>
            </a:r>
          </a:p>
          <a:p>
            <a:pPr lvl="1"/>
            <a:endParaRPr lang="en-NL" sz="1800" dirty="0"/>
          </a:p>
          <a:p>
            <a:r>
              <a:rPr lang="en-NL" sz="1800" dirty="0"/>
              <a:t>Your task: decide which products will be stored at the second warehouse, given limited capacity of the main warehouse</a:t>
            </a:r>
          </a:p>
          <a:p>
            <a:endParaRPr lang="en-NL" sz="1800" dirty="0"/>
          </a:p>
          <a:p>
            <a:r>
              <a:rPr lang="en-NL" sz="1800" dirty="0"/>
              <a:t>Additional data: dimensions of products and profit margins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157C-DAC9-493A-B631-55A1AF883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1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5820-DC04-C301-6AFE-9F966DE3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Final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1090-2B98-53CC-EF06-4B3F787C3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/>
          </a:p>
          <a:p>
            <a:r>
              <a:rPr lang="en-NL" sz="1800" dirty="0"/>
              <a:t>The assignments uses the various elements from the course:</a:t>
            </a:r>
          </a:p>
          <a:p>
            <a:endParaRPr lang="en-NL" sz="1800" dirty="0"/>
          </a:p>
          <a:p>
            <a:pPr lvl="1"/>
            <a:r>
              <a:rPr lang="en-NL" sz="1800" dirty="0"/>
              <a:t>Create it in Phyton</a:t>
            </a:r>
          </a:p>
          <a:p>
            <a:pPr lvl="1"/>
            <a:r>
              <a:rPr lang="en-NL" sz="1800" dirty="0"/>
              <a:t>Use Elasticsearch to store/retrieve data</a:t>
            </a:r>
          </a:p>
          <a:p>
            <a:pPr lvl="1"/>
            <a:r>
              <a:rPr lang="en-NL" sz="1800" dirty="0"/>
              <a:t>Use Pandas for numerical analyses</a:t>
            </a:r>
          </a:p>
          <a:p>
            <a:pPr lvl="1"/>
            <a:r>
              <a:rPr lang="en-NL" sz="1800" dirty="0"/>
              <a:t>Matplotlib for visualization</a:t>
            </a:r>
          </a:p>
          <a:p>
            <a:pPr lvl="1"/>
            <a:r>
              <a:rPr lang="en-NL" sz="1800" dirty="0"/>
              <a:t>Gurobi for optimization</a:t>
            </a:r>
          </a:p>
          <a:p>
            <a:pPr lvl="1"/>
            <a:endParaRPr lang="en-NL" sz="1800" dirty="0"/>
          </a:p>
          <a:p>
            <a:r>
              <a:rPr lang="en-NL" sz="1800" dirty="0"/>
              <a:t>Do not start the assignments before you master the corresponding chapters in the practical manuals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9C14-642F-0086-CCDF-3D1512349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40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6568-6550-0EDD-60D7-7FA1781F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Final assignment, basic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E2EC-E868-3009-661C-72B12841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00608" y="2230438"/>
            <a:ext cx="10041433" cy="4318000"/>
          </a:xfrm>
        </p:spPr>
        <p:txBody>
          <a:bodyPr/>
          <a:lstStyle/>
          <a:p>
            <a:pPr lvl="1"/>
            <a:r>
              <a:rPr lang="en-NL" sz="1600" dirty="0"/>
              <a:t>Determine basic stock level per product: expected weekly sales plus a bit of safety stock</a:t>
            </a:r>
          </a:p>
          <a:p>
            <a:pPr lvl="1"/>
            <a:endParaRPr lang="en-NL" sz="1600" dirty="0"/>
          </a:p>
          <a:p>
            <a:pPr lvl="1"/>
            <a:r>
              <a:rPr lang="en-NL" sz="1600" dirty="0"/>
              <a:t>Assume weekly replenishment, s</a:t>
            </a:r>
            <a:r>
              <a:rPr lang="en-GB" sz="1600" dirty="0"/>
              <a:t>o at least one time per week, space is needed for the basic stock level.</a:t>
            </a:r>
            <a:endParaRPr lang="en-NL" sz="1600" dirty="0"/>
          </a:p>
          <a:p>
            <a:pPr lvl="1"/>
            <a:endParaRPr lang="en-NL" sz="1600" dirty="0"/>
          </a:p>
          <a:p>
            <a:pPr lvl="1"/>
            <a:r>
              <a:rPr lang="en-NL" sz="1600" dirty="0"/>
              <a:t>Determine, for each product how many storage locations are needed (==&gt; basic stock level * dimensions)</a:t>
            </a:r>
          </a:p>
          <a:p>
            <a:pPr lvl="1"/>
            <a:endParaRPr lang="en-NL" sz="1600" dirty="0"/>
          </a:p>
          <a:p>
            <a:pPr lvl="1"/>
            <a:r>
              <a:rPr lang="en-NL" sz="1600" dirty="0"/>
              <a:t>Now decide per product, whether it will be in the main warehouse or in the second warehouse.</a:t>
            </a:r>
          </a:p>
          <a:p>
            <a:pPr lvl="1"/>
            <a:endParaRPr lang="en-NL" sz="1600" dirty="0"/>
          </a:p>
          <a:p>
            <a:pPr lvl="1"/>
            <a:r>
              <a:rPr lang="en-NL" sz="1600" dirty="0"/>
              <a:t>If it is in the second warehouse, profit goes down by:</a:t>
            </a:r>
          </a:p>
          <a:p>
            <a:pPr marL="250825" lvl="1" indent="0">
              <a:buNone/>
            </a:pPr>
            <a:r>
              <a:rPr lang="en-NL" sz="1600" dirty="0"/>
              <a:t>	% loss of demand * (profit margin * demand)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AB0CC-599F-E192-A36C-992AD5646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135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5E9D-FF42-3D39-ACC3-7BEE09B3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Final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A69C-06BD-8E26-E5DE-44CF4F4A0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We have list with days/product numbers:</a:t>
            </a:r>
          </a:p>
          <a:p>
            <a:endParaRPr lang="en-NL" sz="1800" dirty="0"/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"day","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1,"794"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1,"261"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1,"492"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730,"704"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730,"42"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730,"95"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730,"42"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730,"628"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730,"842"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03BB-5FF8-39D6-B263-62115E320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506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FE88-682A-E368-22BF-709E330F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Final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6E9B2-B363-6DB7-50B8-C582E44E5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We have list with days/product numbers. This list is now quite small, but it will grow in the future.</a:t>
            </a:r>
          </a:p>
          <a:p>
            <a:endParaRPr lang="en-NL" sz="1800" dirty="0"/>
          </a:p>
          <a:p>
            <a:r>
              <a:rPr lang="en-NL" sz="1800" dirty="0"/>
              <a:t>So we cannot assume it is possible to load the entire list in Pandas.</a:t>
            </a:r>
          </a:p>
          <a:p>
            <a:endParaRPr lang="en-NL" sz="1800" dirty="0"/>
          </a:p>
          <a:p>
            <a:r>
              <a:rPr lang="en-NL" sz="1800" dirty="0"/>
              <a:t>To determine the best solution, the data can be </a:t>
            </a:r>
            <a:r>
              <a:rPr lang="en-NL" sz="1800" i="1" dirty="0"/>
              <a:t>aggregated</a:t>
            </a:r>
            <a:r>
              <a:rPr lang="en-NL" sz="1800" dirty="0"/>
              <a:t> to average daily demand per product:</a:t>
            </a:r>
          </a:p>
          <a:p>
            <a:pPr marL="501650" lvl="2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	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average_daily_demand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"794", 		"1"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"261",	 	"1"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"704", 		"1"</a:t>
            </a:r>
          </a:p>
          <a:p>
            <a:pPr marL="760412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"42", 		"2"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7DEA4-3BD9-62F8-645D-96C507D25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08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7D38-BEE6-B6B4-BEDD-CE7AD18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Final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75DBA-0981-E81B-4D0E-E1DE9A55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12576" y="2230438"/>
            <a:ext cx="9753401" cy="4318000"/>
          </a:xfrm>
        </p:spPr>
        <p:txBody>
          <a:bodyPr/>
          <a:lstStyle/>
          <a:p>
            <a:r>
              <a:rPr lang="en-NL" sz="1800" dirty="0"/>
              <a:t>In these kinds of tasks, you need a mix of technologies. In this case: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You need to optimize, but the mathetmatical model of Gurobi cannot magically handle a list with orders.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To calculate the data necessary for Gurobi, you can use Pandas.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Pandas, however, cannot handle big data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To handle big data, you can use Elasticsearch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(ES could also be used for the calculations, but is not as powerful as Pandas)</a:t>
            </a:r>
          </a:p>
          <a:p>
            <a:pPr lvl="1"/>
            <a:endParaRPr lang="en-NL" sz="1800" dirty="0"/>
          </a:p>
          <a:p>
            <a:pPr lvl="1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3762E-AE7A-F584-749E-B06BD586E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54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7D38-BEE6-B6B4-BEDD-CE7AD18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Final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75DBA-0981-E81B-4D0E-E1DE9A55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12576" y="2230438"/>
            <a:ext cx="9753401" cy="4318000"/>
          </a:xfrm>
        </p:spPr>
        <p:txBody>
          <a:bodyPr/>
          <a:lstStyle/>
          <a:p>
            <a:r>
              <a:rPr lang="en-NL" sz="1800" dirty="0"/>
              <a:t>Tools for the final assignment:</a:t>
            </a:r>
          </a:p>
          <a:p>
            <a:endParaRPr lang="en-NL" sz="1800" dirty="0"/>
          </a:p>
          <a:p>
            <a:pPr lvl="1"/>
            <a:r>
              <a:rPr lang="en-NL" sz="1800" dirty="0"/>
              <a:t>Use Elasticsearch to aggregate orders (which could be an unlimited amount) to daily demand per product.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Data per day per product is something we can handle in Pandas.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Transfer ES results to Pandas to:</a:t>
            </a:r>
          </a:p>
          <a:p>
            <a:pPr lvl="2"/>
            <a:r>
              <a:rPr lang="en-NL" sz="1800" dirty="0"/>
              <a:t>Calculate average demand per product over all days</a:t>
            </a:r>
          </a:p>
          <a:p>
            <a:pPr lvl="2"/>
            <a:r>
              <a:rPr lang="en-GB" sz="1800" dirty="0"/>
              <a:t>D</a:t>
            </a:r>
            <a:r>
              <a:rPr lang="en-NL" sz="1800" dirty="0"/>
              <a:t>raw graphs to get a feel of the data</a:t>
            </a:r>
          </a:p>
          <a:p>
            <a:pPr lvl="2"/>
            <a:r>
              <a:rPr lang="en-NL" sz="1800" dirty="0"/>
              <a:t>Calculate the volume needed per product in the warehouse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Use the data in Pandas to build a model for Gurobi</a:t>
            </a:r>
          </a:p>
          <a:p>
            <a:pPr lvl="1"/>
            <a:endParaRPr lang="en-NL" sz="1800" dirty="0"/>
          </a:p>
          <a:p>
            <a:pPr lvl="1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3762E-AE7A-F584-749E-B06BD586E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716538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22744</TotalTime>
  <Words>1443</Words>
  <Application>Microsoft Macintosh PowerPoint</Application>
  <PresentationFormat>On-screen Show (4:3)</PresentationFormat>
  <Paragraphs>350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CourierNewPSMT</vt:lpstr>
      <vt:lpstr>Georgia</vt:lpstr>
      <vt:lpstr>Verdana</vt:lpstr>
      <vt:lpstr>Wingdings</vt:lpstr>
      <vt:lpstr>Title Design</vt:lpstr>
      <vt:lpstr>Break Design</vt:lpstr>
      <vt:lpstr>End Design</vt:lpstr>
      <vt:lpstr>Data Analysis &amp; Programming for Operations Management (DAPOM) </vt:lpstr>
      <vt:lpstr>Contents</vt:lpstr>
      <vt:lpstr>Final assignment</vt:lpstr>
      <vt:lpstr>Final assignment</vt:lpstr>
      <vt:lpstr>Final assignment, basic approach</vt:lpstr>
      <vt:lpstr>Final assignment</vt:lpstr>
      <vt:lpstr>Final assignment</vt:lpstr>
      <vt:lpstr>Final assignment</vt:lpstr>
      <vt:lpstr>Final assignment</vt:lpstr>
      <vt:lpstr>How aggregate data in ES?</vt:lpstr>
      <vt:lpstr>How aggregate data in ES?</vt:lpstr>
      <vt:lpstr>Aggregation</vt:lpstr>
      <vt:lpstr>PowerPoint Presentation</vt:lpstr>
      <vt:lpstr>Tip 1 (step 1.1)</vt:lpstr>
      <vt:lpstr>Aggregation</vt:lpstr>
      <vt:lpstr>PowerPoint Presentation</vt:lpstr>
      <vt:lpstr>PowerPoint Presentation</vt:lpstr>
      <vt:lpstr>PowerPoint Presentation</vt:lpstr>
      <vt:lpstr>PowerPoint Presentation</vt:lpstr>
      <vt:lpstr>Tip 2 (step 1.2)</vt:lpstr>
      <vt:lpstr>Further tips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W.M.C. van Wezel</dc:creator>
  <cp:keywords>Version 2.1</cp:keywords>
  <cp:lastModifiedBy>W. van Wezel</cp:lastModifiedBy>
  <cp:revision>1338</cp:revision>
  <dcterms:created xsi:type="dcterms:W3CDTF">2008-06-10T08:12:30Z</dcterms:created>
  <dcterms:modified xsi:type="dcterms:W3CDTF">2022-10-10T14:11:51Z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Datum">
    <vt:lpwstr>14-04-2014</vt:lpwstr>
  </property>
  <property fmtid="{D5CDD505-2E9C-101B-9397-08002B2CF9AE}" pid="4" name="txtDate">
    <vt:lpwstr>14-04-2014</vt:lpwstr>
  </property>
  <property fmtid="{D5CDD505-2E9C-101B-9397-08002B2CF9AE}" pid="5" name="AutoDatum">
    <vt:lpwstr>JA</vt:lpwstr>
  </property>
  <property fmtid="{D5CDD505-2E9C-101B-9397-08002B2CF9AE}" pid="6" name="cboLanguage">
    <vt:lpwstr>English</vt:lpwstr>
  </property>
  <property fmtid="{D5CDD505-2E9C-101B-9397-08002B2CF9AE}" pid="7" name="cboFaculty">
    <vt:lpwstr>faculty of economics_x000d_
and business</vt:lpwstr>
  </property>
  <property fmtid="{D5CDD505-2E9C-101B-9397-08002B2CF9AE}" pid="8" name="txtDepartment">
    <vt:lpwstr>Operations</vt:lpwstr>
  </property>
</Properties>
</file>