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52" r:id="rId3"/>
  </p:sldMasterIdLst>
  <p:notesMasterIdLst>
    <p:notesMasterId r:id="rId18"/>
  </p:notesMasterIdLst>
  <p:sldIdLst>
    <p:sldId id="256" r:id="rId4"/>
    <p:sldId id="257" r:id="rId5"/>
    <p:sldId id="314" r:id="rId6"/>
    <p:sldId id="330" r:id="rId7"/>
    <p:sldId id="336" r:id="rId8"/>
    <p:sldId id="337" r:id="rId9"/>
    <p:sldId id="338" r:id="rId10"/>
    <p:sldId id="340" r:id="rId11"/>
    <p:sldId id="334" r:id="rId12"/>
    <p:sldId id="335" r:id="rId13"/>
    <p:sldId id="331" r:id="rId14"/>
    <p:sldId id="332" r:id="rId15"/>
    <p:sldId id="333" r:id="rId16"/>
    <p:sldId id="329" r:id="rId17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505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57" autoAdjust="0"/>
    <p:restoredTop sz="89908" autoAdjust="0"/>
  </p:normalViewPr>
  <p:slideViewPr>
    <p:cSldViewPr>
      <p:cViewPr varScale="1">
        <p:scale>
          <a:sx n="119" d="100"/>
          <a:sy n="119" d="100"/>
        </p:scale>
        <p:origin x="74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/>
              <a:t>Click to edit Master text styles</a:t>
            </a:r>
          </a:p>
          <a:p>
            <a:pPr lvl="1"/>
            <a:r>
              <a:rPr lang="nl-NL" noProof="0"/>
              <a:t>Second level</a:t>
            </a:r>
          </a:p>
          <a:p>
            <a:pPr lvl="2"/>
            <a:r>
              <a:rPr lang="nl-NL" noProof="0"/>
              <a:t>Third level</a:t>
            </a:r>
          </a:p>
          <a:p>
            <a:pPr lvl="3"/>
            <a:r>
              <a:rPr lang="nl-NL" noProof="0"/>
              <a:t>Fourth level</a:t>
            </a:r>
          </a:p>
          <a:p>
            <a:pPr lvl="4"/>
            <a:r>
              <a:rPr lang="nl-NL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DAADD6B-5F19-441A-80D8-85991EC6A9AE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3965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1017588"/>
            <a:ext cx="9140825" cy="2667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/>
          </a:p>
        </p:txBody>
      </p:sp>
      <p:sp>
        <p:nvSpPr>
          <p:cNvPr id="5" name="shape_TransFollower"/>
          <p:cNvSpPr>
            <a:spLocks noChangeArrowheads="1"/>
          </p:cNvSpPr>
          <p:nvPr/>
        </p:nvSpPr>
        <p:spPr bwMode="auto">
          <a:xfrm>
            <a:off x="0" y="0"/>
            <a:ext cx="127000" cy="10175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/>
          </a:p>
        </p:txBody>
      </p:sp>
      <p:pic>
        <p:nvPicPr>
          <p:cNvPr id="8" name="LogoSlash_01" descr="SLASHTRA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65475" y="392113"/>
            <a:ext cx="41433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LogoSlash_02" descr="SLASHTRA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86375" y="392113"/>
            <a:ext cx="41592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8204200" y="1079500"/>
            <a:ext cx="529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 sz="900" dirty="0">
                <a:solidFill>
                  <a:schemeClr val="bg1"/>
                </a:solidFill>
                <a:latin typeface="Verdana" pitchFamily="34" charset="0"/>
              </a:rPr>
              <a:t>|</a:t>
            </a:r>
          </a:p>
        </p:txBody>
      </p:sp>
      <p:sp>
        <p:nvSpPr>
          <p:cNvPr id="11" name="shape_Transparantie"/>
          <p:cNvSpPr>
            <a:spLocks noChangeArrowheads="1"/>
          </p:cNvSpPr>
          <p:nvPr/>
        </p:nvSpPr>
        <p:spPr bwMode="auto">
          <a:xfrm>
            <a:off x="127000" y="0"/>
            <a:ext cx="254000" cy="1017588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757575">
                  <a:alpha val="0"/>
                </a:srgbClr>
              </a:gs>
            </a:gsLst>
            <a:lin ang="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284288"/>
            <a:ext cx="9144000" cy="1082550"/>
          </a:xfrm>
          <a:solidFill>
            <a:srgbClr val="505050"/>
          </a:solidFill>
        </p:spPr>
        <p:txBody>
          <a:bodyPr lIns="981950" tIns="216000" rIns="268265" bIns="216000" anchor="t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035425"/>
            <a:ext cx="9140825" cy="1905000"/>
          </a:xfrm>
        </p:spPr>
        <p:txBody>
          <a:bodyPr rIns="267843"/>
          <a:lstStyle>
            <a:lvl1pPr marL="0" indent="0">
              <a:buFont typeface="Verdana" pitchFamily="34" charset="0"/>
              <a:buNone/>
              <a:defRPr sz="1900"/>
            </a:lvl1pPr>
          </a:lstStyle>
          <a:p>
            <a:pPr lvl="0"/>
            <a:r>
              <a:rPr lang="en-GB" noProof="0" dirty="0"/>
              <a:t>Click to edit Master subtitle style</a:t>
            </a:r>
          </a:p>
        </p:txBody>
      </p:sp>
      <p:sp>
        <p:nvSpPr>
          <p:cNvPr id="13" name="Rectangle 1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B96325-494A-4F03-B589-D1DBB243146C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2" name="RUGlogoTop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050" y="205232"/>
            <a:ext cx="2399004" cy="660400"/>
          </a:xfrm>
          <a:prstGeom prst="rect">
            <a:avLst/>
          </a:prstGeom>
        </p:spPr>
      </p:pic>
      <p:sp>
        <p:nvSpPr>
          <p:cNvPr id="6" name="tb_Faculty"/>
          <p:cNvSpPr txBox="1">
            <a:spLocks noChangeArrowheads="1"/>
          </p:cNvSpPr>
          <p:nvPr/>
        </p:nvSpPr>
        <p:spPr bwMode="auto">
          <a:xfrm>
            <a:off x="3687763" y="338138"/>
            <a:ext cx="114935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GB" sz="1000" dirty="0">
                <a:solidFill>
                  <a:srgbClr val="CC0000"/>
                </a:solidFill>
                <a:latin typeface="Georgia" pitchFamily="18" charset="0"/>
              </a:rPr>
              <a:t>faculty of economics</a:t>
            </a:r>
          </a:p>
          <a:p>
            <a:pPr>
              <a:defRPr/>
            </a:pPr>
            <a:r>
              <a:rPr lang="en-GB" sz="1000" dirty="0">
                <a:solidFill>
                  <a:srgbClr val="CC0000"/>
                </a:solidFill>
                <a:latin typeface="Georgia" pitchFamily="18" charset="0"/>
              </a:rPr>
              <a:t>and business</a:t>
            </a:r>
          </a:p>
        </p:txBody>
      </p:sp>
      <p:sp>
        <p:nvSpPr>
          <p:cNvPr id="7" name="tb_Department"/>
          <p:cNvSpPr txBox="1">
            <a:spLocks noChangeAspect="1" noChangeArrowheads="1"/>
          </p:cNvSpPr>
          <p:nvPr/>
        </p:nvSpPr>
        <p:spPr bwMode="auto">
          <a:xfrm>
            <a:off x="5811838" y="341313"/>
            <a:ext cx="1800225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GB" sz="1000" dirty="0">
                <a:solidFill>
                  <a:srgbClr val="CC0000"/>
                </a:solidFill>
                <a:latin typeface="Georgia" pitchFamily="18" charset="0"/>
              </a:rPr>
              <a:t>operations</a:t>
            </a:r>
          </a:p>
        </p:txBody>
      </p:sp>
    </p:spTree>
    <p:extLst>
      <p:ext uri="{BB962C8B-B14F-4D97-AF65-F5344CB8AC3E}">
        <p14:creationId xmlns:p14="http://schemas.microsoft.com/office/powerpoint/2010/main" val="8212215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696AD9-A199-4395-BC73-FFAB4BED49E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8941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6413" y="1341438"/>
            <a:ext cx="2284412" cy="520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341438"/>
            <a:ext cx="6704013" cy="520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A1FDE-CE11-411D-B442-8639D5D7974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5574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8EC5D2-82F1-41A7-B061-44FDA585DAC2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10101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1017588"/>
            <a:ext cx="9140825" cy="2667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/>
          </a:p>
        </p:txBody>
      </p:sp>
      <p:pic>
        <p:nvPicPr>
          <p:cNvPr id="7" name="LogoSlash_01" descr="SLASHTRA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65475" y="392113"/>
            <a:ext cx="41433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LogoSlash_02" descr="SLASHTRA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86375" y="392113"/>
            <a:ext cx="41592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8204200" y="1079500"/>
            <a:ext cx="529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 sz="900" dirty="0">
                <a:solidFill>
                  <a:schemeClr val="bg1"/>
                </a:solidFill>
                <a:latin typeface="Verdana" pitchFamily="34" charset="0"/>
              </a:rPr>
              <a:t>|</a:t>
            </a:r>
          </a:p>
        </p:txBody>
      </p:sp>
      <p:sp>
        <p:nvSpPr>
          <p:cNvPr id="6146" name="tb_Break"/>
          <p:cNvSpPr>
            <a:spLocks noGrp="1" noChangeArrowheads="1"/>
          </p:cNvSpPr>
          <p:nvPr>
            <p:ph type="ctrTitle"/>
          </p:nvPr>
        </p:nvSpPr>
        <p:spPr>
          <a:xfrm>
            <a:off x="0" y="1284288"/>
            <a:ext cx="9140825" cy="2476500"/>
          </a:xfrm>
          <a:solidFill>
            <a:srgbClr val="505050"/>
          </a:solidFill>
        </p:spPr>
        <p:txBody>
          <a:bodyPr lIns="982091" tIns="216000" rIns="267843" bIns="45717" anchor="t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lvl="0"/>
            <a:endParaRPr lang="en-GB" noProof="0" dirty="0"/>
          </a:p>
        </p:txBody>
      </p:sp>
      <p:sp>
        <p:nvSpPr>
          <p:cNvPr id="6155" name="Rectangle 11" hidden="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73100" y="5707063"/>
            <a:ext cx="7108825" cy="384175"/>
          </a:xfrm>
        </p:spPr>
        <p:txBody>
          <a:bodyPr lIns="64282" tIns="32141" rIns="64282" bIns="32141"/>
          <a:lstStyle>
            <a:lvl1pPr marL="0" indent="0" algn="ctr">
              <a:buFont typeface="Verdana" pitchFamily="34" charset="0"/>
              <a:buNone/>
              <a:defRPr/>
            </a:lvl1pPr>
          </a:lstStyle>
          <a:p>
            <a:pPr lvl="0"/>
            <a:r>
              <a:rPr lang="en-GB" noProof="0" dirty="0"/>
              <a:t>Click to edit Master subtitle style</a:t>
            </a:r>
          </a:p>
        </p:txBody>
      </p:sp>
      <p:sp>
        <p:nvSpPr>
          <p:cNvPr id="11" name="Rectangle 1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78BD67-AFA4-4D2F-822A-B18077F3B13F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2" name="RUGlogoTop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050" y="205232"/>
            <a:ext cx="2399004" cy="660400"/>
          </a:xfrm>
          <a:prstGeom prst="rect">
            <a:avLst/>
          </a:prstGeom>
        </p:spPr>
      </p:pic>
      <p:sp>
        <p:nvSpPr>
          <p:cNvPr id="5" name="tb_Faculty"/>
          <p:cNvSpPr txBox="1">
            <a:spLocks noChangeArrowheads="1"/>
          </p:cNvSpPr>
          <p:nvPr/>
        </p:nvSpPr>
        <p:spPr bwMode="auto">
          <a:xfrm>
            <a:off x="3687763" y="338138"/>
            <a:ext cx="114935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GB" sz="1000" dirty="0">
                <a:solidFill>
                  <a:srgbClr val="CC0000"/>
                </a:solidFill>
                <a:latin typeface="Georgia" pitchFamily="18" charset="0"/>
              </a:rPr>
              <a:t>faculty of economics</a:t>
            </a:r>
          </a:p>
          <a:p>
            <a:pPr>
              <a:defRPr/>
            </a:pPr>
            <a:r>
              <a:rPr lang="en-GB" sz="1000" dirty="0">
                <a:solidFill>
                  <a:srgbClr val="CC0000"/>
                </a:solidFill>
                <a:latin typeface="Georgia" pitchFamily="18" charset="0"/>
              </a:rPr>
              <a:t>and business</a:t>
            </a:r>
          </a:p>
        </p:txBody>
      </p:sp>
      <p:sp>
        <p:nvSpPr>
          <p:cNvPr id="6" name="tb_Department"/>
          <p:cNvSpPr txBox="1">
            <a:spLocks noChangeArrowheads="1"/>
          </p:cNvSpPr>
          <p:nvPr/>
        </p:nvSpPr>
        <p:spPr bwMode="auto">
          <a:xfrm>
            <a:off x="5811838" y="341313"/>
            <a:ext cx="1800225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GB" sz="1000" dirty="0">
                <a:solidFill>
                  <a:srgbClr val="CC0000"/>
                </a:solidFill>
                <a:latin typeface="Georgia" pitchFamily="18" charset="0"/>
              </a:rPr>
              <a:t>operations</a:t>
            </a:r>
          </a:p>
        </p:txBody>
      </p:sp>
    </p:spTree>
    <p:extLst>
      <p:ext uri="{BB962C8B-B14F-4D97-AF65-F5344CB8AC3E}">
        <p14:creationId xmlns:p14="http://schemas.microsoft.com/office/powerpoint/2010/main" val="2783829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33893D-8282-44F0-8C71-7AE795C3B80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9824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EBF46B-1309-43C4-8F95-7536117A23CA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1220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2230438"/>
            <a:ext cx="4494213" cy="431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2230438"/>
            <a:ext cx="4494212" cy="431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0CB6F7-D2B5-4F08-A83C-1C7200524504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9986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71ACD-4539-438E-89C4-12B8ED75ACC9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22252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ED3F70-7B6C-47DD-8238-A8EE79756D5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11178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7E6FF-F94D-4939-9DBF-D523AE6C49B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0333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87D5C1-B61C-424E-A399-D3D8C58A83A2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19752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ED1C70-E325-4B60-9400-297F9E978A5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74848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307757-E27C-4888-A8C8-16677E7A6667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34193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80D54F-3ADA-41A0-A36A-882DB38153A7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4526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6413" y="1341438"/>
            <a:ext cx="2284412" cy="520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341438"/>
            <a:ext cx="6704013" cy="520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EB129-40B3-4CC0-8768-00AE11B8B7AA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10946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1016000"/>
            <a:ext cx="9140825" cy="2667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/>
          </a:p>
        </p:txBody>
      </p:sp>
      <p:sp>
        <p:nvSpPr>
          <p:cNvPr id="5" name="Text Box 13" hidden="1"/>
          <p:cNvSpPr txBox="1">
            <a:spLocks noChangeArrowheads="1"/>
          </p:cNvSpPr>
          <p:nvPr/>
        </p:nvSpPr>
        <p:spPr bwMode="auto">
          <a:xfrm>
            <a:off x="5940425" y="6381750"/>
            <a:ext cx="2197100" cy="341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4282" tIns="32141" rIns="64282" bIns="32141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GB" dirty="0"/>
          </a:p>
        </p:txBody>
      </p:sp>
      <p:pic>
        <p:nvPicPr>
          <p:cNvPr id="8" name="LogoSlash_01" descr="SLASHTRA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65475" y="392113"/>
            <a:ext cx="41433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LogoSlash_02" descr="SLASHTRA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86375" y="392113"/>
            <a:ext cx="41592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8204200" y="1079500"/>
            <a:ext cx="529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 sz="900" dirty="0">
                <a:solidFill>
                  <a:schemeClr val="bg1"/>
                </a:solidFill>
                <a:latin typeface="Verdana" pitchFamily="34" charset="0"/>
              </a:rPr>
              <a:t>|</a:t>
            </a:r>
          </a:p>
        </p:txBody>
      </p:sp>
      <p:sp>
        <p:nvSpPr>
          <p:cNvPr id="8194" name="tb_End"/>
          <p:cNvSpPr>
            <a:spLocks noGrp="1" noChangeArrowheads="1"/>
          </p:cNvSpPr>
          <p:nvPr>
            <p:ph type="ctrTitle"/>
          </p:nvPr>
        </p:nvSpPr>
        <p:spPr>
          <a:xfrm>
            <a:off x="0" y="1284288"/>
            <a:ext cx="9140825" cy="2476500"/>
          </a:xfrm>
          <a:solidFill>
            <a:srgbClr val="505050"/>
          </a:solidFill>
        </p:spPr>
        <p:txBody>
          <a:bodyPr lIns="982091" tIns="216000" rIns="267843" bIns="45717" anchor="t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lvl="0"/>
            <a:endParaRPr lang="en-GB" noProof="0" dirty="0"/>
          </a:p>
        </p:txBody>
      </p:sp>
      <p:sp>
        <p:nvSpPr>
          <p:cNvPr id="8203" name="Rectangle 11" hidden="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1125" y="4340225"/>
            <a:ext cx="6400800" cy="1751013"/>
          </a:xfrm>
        </p:spPr>
        <p:txBody>
          <a:bodyPr lIns="64282" tIns="32141" rIns="64282" bIns="32141"/>
          <a:lstStyle>
            <a:lvl1pPr marL="0" indent="0" algn="ctr">
              <a:buFont typeface="Verdana" pitchFamily="34" charset="0"/>
              <a:buNone/>
              <a:defRPr/>
            </a:lvl1pPr>
          </a:lstStyle>
          <a:p>
            <a:pPr lvl="0"/>
            <a:r>
              <a:rPr lang="en-GB" noProof="0" dirty="0"/>
              <a:t>Click to edit Master subtitle style</a:t>
            </a:r>
          </a:p>
        </p:txBody>
      </p:sp>
      <p:sp>
        <p:nvSpPr>
          <p:cNvPr id="12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955DC-E34B-4C5F-8CA7-682712F640F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2" name="RUGlogoTop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050" y="205232"/>
            <a:ext cx="2399004" cy="660400"/>
          </a:xfrm>
          <a:prstGeom prst="rect">
            <a:avLst/>
          </a:prstGeom>
        </p:spPr>
      </p:pic>
      <p:sp>
        <p:nvSpPr>
          <p:cNvPr id="6" name="tb_Faculty"/>
          <p:cNvSpPr txBox="1">
            <a:spLocks noChangeArrowheads="1"/>
          </p:cNvSpPr>
          <p:nvPr/>
        </p:nvSpPr>
        <p:spPr bwMode="auto">
          <a:xfrm>
            <a:off x="3687763" y="338138"/>
            <a:ext cx="114935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GB" sz="1000" dirty="0">
                <a:solidFill>
                  <a:srgbClr val="CC0000"/>
                </a:solidFill>
                <a:latin typeface="Georgia" pitchFamily="18" charset="0"/>
              </a:rPr>
              <a:t>faculty of economics</a:t>
            </a:r>
          </a:p>
          <a:p>
            <a:pPr>
              <a:defRPr/>
            </a:pPr>
            <a:r>
              <a:rPr lang="en-GB" sz="1000" dirty="0">
                <a:solidFill>
                  <a:srgbClr val="CC0000"/>
                </a:solidFill>
                <a:latin typeface="Georgia" pitchFamily="18" charset="0"/>
              </a:rPr>
              <a:t>and business</a:t>
            </a:r>
          </a:p>
        </p:txBody>
      </p:sp>
      <p:sp>
        <p:nvSpPr>
          <p:cNvPr id="7" name="tb_Department"/>
          <p:cNvSpPr txBox="1">
            <a:spLocks noChangeAspect="1" noChangeArrowheads="1"/>
          </p:cNvSpPr>
          <p:nvPr/>
        </p:nvSpPr>
        <p:spPr bwMode="auto">
          <a:xfrm>
            <a:off x="5811838" y="341313"/>
            <a:ext cx="1800225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GB" sz="1000" dirty="0">
                <a:solidFill>
                  <a:srgbClr val="CC0000"/>
                </a:solidFill>
                <a:latin typeface="Georgia" pitchFamily="18" charset="0"/>
              </a:rPr>
              <a:t>operations</a:t>
            </a:r>
          </a:p>
        </p:txBody>
      </p:sp>
      <p:sp>
        <p:nvSpPr>
          <p:cNvPr id="11" name="tbDate"/>
          <p:cNvSpPr txBox="1">
            <a:spLocks noChangeArrowheads="1"/>
          </p:cNvSpPr>
          <p:nvPr/>
        </p:nvSpPr>
        <p:spPr bwMode="auto">
          <a:xfrm>
            <a:off x="7484685" y="1079500"/>
            <a:ext cx="695703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en-GB" sz="900">
                <a:solidFill>
                  <a:schemeClr val="bg1"/>
                </a:solidFill>
                <a:latin typeface="Verdana" pitchFamily="34" charset="0"/>
              </a:rPr>
              <a:t>16-04-2014</a:t>
            </a:r>
            <a:endParaRPr lang="en-GB" sz="900" dirty="0">
              <a:solidFill>
                <a:schemeClr val="bg1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5972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04DBA3-5779-4A66-9CCB-ADA4D7F1ABA8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8440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A1067-973B-4BD4-8296-DD9C00E08F7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75541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2230438"/>
            <a:ext cx="4494213" cy="431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2230438"/>
            <a:ext cx="4494212" cy="431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674A07-1638-478E-891D-A0EE02B70A42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40113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6937A-A316-4D58-8700-BCF641D6BFB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35174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42E8AE-68D2-46F2-B932-723CA8614D08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4628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A153B7-742E-4C08-A533-12E7B9893EF1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44176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726EA4-60A5-4BCD-8BFF-E871714D455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98366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48F481-D7C4-4533-B216-AFFCB7F34C3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6787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9EC972-D28A-424C-AAFE-FA083BB124F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16982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D2412D-0088-4045-80EE-63EF1E2B40B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88012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6413" y="1341438"/>
            <a:ext cx="2284412" cy="520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341438"/>
            <a:ext cx="6704013" cy="520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B99C5-D471-4BED-8F73-BF56D8F9E2B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637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2230438"/>
            <a:ext cx="4494213" cy="431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2230438"/>
            <a:ext cx="4494212" cy="431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0180C3-9D62-454C-90BD-E18A3CBC9CAD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3631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DEC4D-7855-466B-8910-B5E3FD351201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160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C3ADE-3E0A-4659-B033-5652AD11E71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958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062E2-FBD5-4252-99F4-135BF390077E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0990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F7D67-A4B2-40D0-94DA-674A446D98A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9676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51E97A-AF9E-440C-B522-01D260755FF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8830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230438"/>
            <a:ext cx="9140825" cy="431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2091" tIns="45717" rIns="270000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nl-NL" dirty="0"/>
              <a:t>Click to edit Master text styles</a:t>
            </a:r>
          </a:p>
          <a:p>
            <a:pPr lvl="1"/>
            <a:r>
              <a:rPr lang="en-GB" altLang="nl-NL" dirty="0"/>
              <a:t>Second level</a:t>
            </a:r>
          </a:p>
          <a:p>
            <a:pPr lvl="2"/>
            <a:r>
              <a:rPr lang="en-GB" altLang="nl-NL" dirty="0"/>
              <a:t>Third level</a:t>
            </a:r>
          </a:p>
          <a:p>
            <a:pPr lvl="3"/>
            <a:r>
              <a:rPr lang="en-GB" altLang="nl-NL" dirty="0"/>
              <a:t>Fourth level</a:t>
            </a:r>
          </a:p>
          <a:p>
            <a:pPr lvl="4"/>
            <a:r>
              <a:rPr lang="en-GB" altLang="nl-NL" dirty="0"/>
              <a:t>Fifth level</a:t>
            </a:r>
          </a:p>
        </p:txBody>
      </p:sp>
      <p:sp>
        <p:nvSpPr>
          <p:cNvPr id="1027" name="Rectangle 7"/>
          <p:cNvSpPr>
            <a:spLocks noChangeArrowheads="1"/>
          </p:cNvSpPr>
          <p:nvPr/>
        </p:nvSpPr>
        <p:spPr bwMode="auto">
          <a:xfrm>
            <a:off x="0" y="1017588"/>
            <a:ext cx="9140825" cy="2667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/>
          </a:p>
        </p:txBody>
      </p:sp>
      <p:sp>
        <p:nvSpPr>
          <p:cNvPr id="1028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0" y="1341438"/>
            <a:ext cx="9140825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2800" tIns="46800" rIns="27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nl-NL" dirty="0"/>
              <a:t>Click to edit Master title style</a:t>
            </a:r>
          </a:p>
        </p:txBody>
      </p:sp>
      <p:sp>
        <p:nvSpPr>
          <p:cNvPr id="1030" name="shape_Transparantie"/>
          <p:cNvSpPr>
            <a:spLocks noChangeArrowheads="1"/>
          </p:cNvSpPr>
          <p:nvPr/>
        </p:nvSpPr>
        <p:spPr bwMode="auto">
          <a:xfrm>
            <a:off x="127000" y="0"/>
            <a:ext cx="254000" cy="10175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757575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/>
          </a:p>
        </p:txBody>
      </p:sp>
      <p:sp>
        <p:nvSpPr>
          <p:cNvPr id="1031" name="shape_TransFollower"/>
          <p:cNvSpPr>
            <a:spLocks noChangeArrowheads="1"/>
          </p:cNvSpPr>
          <p:nvPr/>
        </p:nvSpPr>
        <p:spPr bwMode="auto">
          <a:xfrm>
            <a:off x="0" y="0"/>
            <a:ext cx="127000" cy="10175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/>
          </a:p>
        </p:txBody>
      </p:sp>
      <p:pic>
        <p:nvPicPr>
          <p:cNvPr id="1033" name="LogoSlash_01" descr="SLASHTRANS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65475" y="392113"/>
            <a:ext cx="41433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LogoSlash_02" descr="SLASHTRANS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86375" y="392113"/>
            <a:ext cx="41592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2150" y="1079500"/>
            <a:ext cx="200376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D261703-CF76-45BC-9D87-D30987DDAAD8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037" name="Text Box 23"/>
          <p:cNvSpPr txBox="1">
            <a:spLocks noChangeArrowheads="1"/>
          </p:cNvSpPr>
          <p:nvPr/>
        </p:nvSpPr>
        <p:spPr bwMode="auto">
          <a:xfrm>
            <a:off x="8204200" y="1079500"/>
            <a:ext cx="529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 sz="900" dirty="0">
                <a:solidFill>
                  <a:schemeClr val="bg1"/>
                </a:solidFill>
                <a:latin typeface="Verdana" pitchFamily="34" charset="0"/>
              </a:rPr>
              <a:t>|</a:t>
            </a:r>
          </a:p>
        </p:txBody>
      </p:sp>
      <p:pic>
        <p:nvPicPr>
          <p:cNvPr id="3" name="RUGlogoTop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050" y="205232"/>
            <a:ext cx="2399004" cy="660400"/>
          </a:xfrm>
          <a:prstGeom prst="rect">
            <a:avLst/>
          </a:prstGeom>
        </p:spPr>
      </p:pic>
      <p:sp>
        <p:nvSpPr>
          <p:cNvPr id="1034" name="tb_Faculty"/>
          <p:cNvSpPr txBox="1">
            <a:spLocks noChangeArrowheads="1"/>
          </p:cNvSpPr>
          <p:nvPr/>
        </p:nvSpPr>
        <p:spPr bwMode="auto">
          <a:xfrm>
            <a:off x="3687763" y="339725"/>
            <a:ext cx="114935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GB" sz="1000" dirty="0">
                <a:solidFill>
                  <a:srgbClr val="CC0000"/>
                </a:solidFill>
                <a:latin typeface="Georgia" pitchFamily="18" charset="0"/>
              </a:rPr>
              <a:t>faculty of economics</a:t>
            </a:r>
          </a:p>
          <a:p>
            <a:pPr>
              <a:defRPr/>
            </a:pPr>
            <a:r>
              <a:rPr lang="en-GB" sz="1000" dirty="0">
                <a:solidFill>
                  <a:srgbClr val="CC0000"/>
                </a:solidFill>
                <a:latin typeface="Georgia" pitchFamily="18" charset="0"/>
              </a:rPr>
              <a:t>and business</a:t>
            </a:r>
          </a:p>
        </p:txBody>
      </p:sp>
      <p:sp>
        <p:nvSpPr>
          <p:cNvPr id="1035" name="tb_Department"/>
          <p:cNvSpPr txBox="1">
            <a:spLocks noChangeArrowheads="1"/>
          </p:cNvSpPr>
          <p:nvPr/>
        </p:nvSpPr>
        <p:spPr bwMode="auto">
          <a:xfrm>
            <a:off x="5811838" y="341313"/>
            <a:ext cx="1800225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GB" sz="1000" dirty="0">
                <a:solidFill>
                  <a:srgbClr val="CC0000"/>
                </a:solidFill>
                <a:latin typeface="Georgia" pitchFamily="18" charset="0"/>
              </a:rPr>
              <a:t>operations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  <p:sldLayoutId id="2147483956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9pPr>
    </p:titleStyle>
    <p:bodyStyle>
      <a:lvl1pPr marL="249238" indent="-249238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›"/>
        <a:defRPr sz="2500">
          <a:solidFill>
            <a:schemeClr val="tx1"/>
          </a:solidFill>
          <a:latin typeface="+mn-lt"/>
          <a:ea typeface="+mn-ea"/>
          <a:cs typeface="+mn-cs"/>
        </a:defRPr>
      </a:lvl1pPr>
      <a:lvl2pPr marL="501650" indent="-250825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itchFamily="2" charset="2"/>
        <a:buChar char="§"/>
        <a:defRPr sz="2500">
          <a:solidFill>
            <a:schemeClr val="tx1"/>
          </a:solidFill>
          <a:latin typeface="+mn-lt"/>
          <a:cs typeface="+mn-cs"/>
        </a:defRPr>
      </a:lvl2pPr>
      <a:lvl3pPr marL="744538" indent="-242888" algn="l" rtl="0" eaLnBrk="0" fontAlgn="base" hangingPunct="0">
        <a:spcBef>
          <a:spcPct val="20000"/>
        </a:spcBef>
        <a:spcAft>
          <a:spcPct val="0"/>
        </a:spcAft>
        <a:buSzPct val="85000"/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3pPr>
      <a:lvl4pPr marL="1009650" indent="-263525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4pPr>
      <a:lvl5pPr marL="1260475" indent="-249238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5pPr>
      <a:lvl6pPr marL="1717675" indent="-249238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6pPr>
      <a:lvl7pPr marL="2174875" indent="-249238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7pPr>
      <a:lvl8pPr marL="2632075" indent="-249238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8pPr>
      <a:lvl9pPr marL="3089275" indent="-249238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230438"/>
            <a:ext cx="9140825" cy="431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2091" tIns="45717" rIns="267843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nl-NL" dirty="0"/>
              <a:t>Click to edit Master text styles</a:t>
            </a:r>
          </a:p>
          <a:p>
            <a:pPr lvl="1"/>
            <a:r>
              <a:rPr lang="en-GB" altLang="nl-NL" dirty="0"/>
              <a:t>Second level</a:t>
            </a:r>
          </a:p>
          <a:p>
            <a:pPr lvl="0"/>
            <a:r>
              <a:rPr lang="en-GB" altLang="nl-NL" dirty="0"/>
              <a:t>Third level</a:t>
            </a:r>
          </a:p>
          <a:p>
            <a:pPr lvl="1"/>
            <a:r>
              <a:rPr lang="en-GB" altLang="nl-NL" dirty="0"/>
              <a:t>Fourth level</a:t>
            </a:r>
          </a:p>
          <a:p>
            <a:pPr lvl="2"/>
            <a:r>
              <a:rPr lang="en-GB" altLang="nl-NL" dirty="0"/>
              <a:t>Fifth level</a:t>
            </a:r>
          </a:p>
        </p:txBody>
      </p:sp>
      <p:sp>
        <p:nvSpPr>
          <p:cNvPr id="2051" name="Rectangle 7"/>
          <p:cNvSpPr>
            <a:spLocks noChangeArrowheads="1"/>
          </p:cNvSpPr>
          <p:nvPr/>
        </p:nvSpPr>
        <p:spPr bwMode="auto">
          <a:xfrm>
            <a:off x="0" y="1017588"/>
            <a:ext cx="9140825" cy="2667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/>
          </a:p>
        </p:txBody>
      </p:sp>
      <p:sp>
        <p:nvSpPr>
          <p:cNvPr id="2053" name="shape_Transparantie"/>
          <p:cNvSpPr>
            <a:spLocks noChangeArrowheads="1"/>
          </p:cNvSpPr>
          <p:nvPr/>
        </p:nvSpPr>
        <p:spPr bwMode="auto">
          <a:xfrm>
            <a:off x="127000" y="0"/>
            <a:ext cx="254000" cy="10175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757575"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/>
          </a:p>
        </p:txBody>
      </p:sp>
      <p:sp>
        <p:nvSpPr>
          <p:cNvPr id="2054" name="shape_TransFollower"/>
          <p:cNvSpPr>
            <a:spLocks noChangeArrowheads="1"/>
          </p:cNvSpPr>
          <p:nvPr/>
        </p:nvSpPr>
        <p:spPr bwMode="auto">
          <a:xfrm>
            <a:off x="0" y="0"/>
            <a:ext cx="127000" cy="10175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/>
          </a:p>
        </p:txBody>
      </p:sp>
      <p:pic>
        <p:nvPicPr>
          <p:cNvPr id="2056" name="LogoSlash_01" descr="SLASHTRANS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65475" y="392113"/>
            <a:ext cx="41433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LogoSlash_02" descr="SLASHTRANS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86375" y="392113"/>
            <a:ext cx="41592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5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2150" y="1079500"/>
            <a:ext cx="200376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3A09991-BE18-4CF7-B0F9-E50E7DA48B1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059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0" y="1341438"/>
            <a:ext cx="9140825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2800" tIns="45720" rIns="270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nl-NL" dirty="0"/>
              <a:t>Click to edit Master title style</a:t>
            </a:r>
          </a:p>
        </p:txBody>
      </p:sp>
      <p:sp>
        <p:nvSpPr>
          <p:cNvPr id="2061" name="Text Box 17"/>
          <p:cNvSpPr txBox="1">
            <a:spLocks noChangeArrowheads="1"/>
          </p:cNvSpPr>
          <p:nvPr/>
        </p:nvSpPr>
        <p:spPr bwMode="auto">
          <a:xfrm>
            <a:off x="8204200" y="1079500"/>
            <a:ext cx="529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 sz="900" dirty="0">
                <a:solidFill>
                  <a:schemeClr val="bg1"/>
                </a:solidFill>
                <a:latin typeface="Verdana" pitchFamily="34" charset="0"/>
              </a:rPr>
              <a:t>|</a:t>
            </a:r>
          </a:p>
        </p:txBody>
      </p:sp>
      <p:pic>
        <p:nvPicPr>
          <p:cNvPr id="2" name="RUGlogoTop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050" y="205232"/>
            <a:ext cx="2399004" cy="660400"/>
          </a:xfrm>
          <a:prstGeom prst="rect">
            <a:avLst/>
          </a:prstGeom>
        </p:spPr>
      </p:pic>
      <p:sp>
        <p:nvSpPr>
          <p:cNvPr id="5129" name="tb_Faculty"/>
          <p:cNvSpPr txBox="1">
            <a:spLocks noChangeArrowheads="1"/>
          </p:cNvSpPr>
          <p:nvPr/>
        </p:nvSpPr>
        <p:spPr bwMode="auto">
          <a:xfrm>
            <a:off x="3687763" y="338138"/>
            <a:ext cx="114935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GB" sz="1000" dirty="0">
                <a:solidFill>
                  <a:srgbClr val="CC0000"/>
                </a:solidFill>
                <a:latin typeface="Georgia" pitchFamily="18" charset="0"/>
              </a:rPr>
              <a:t>faculty of economics</a:t>
            </a:r>
          </a:p>
          <a:p>
            <a:pPr>
              <a:defRPr/>
            </a:pPr>
            <a:r>
              <a:rPr lang="en-GB" sz="1000" dirty="0">
                <a:solidFill>
                  <a:srgbClr val="CC0000"/>
                </a:solidFill>
                <a:latin typeface="Georgia" pitchFamily="18" charset="0"/>
              </a:rPr>
              <a:t>and business</a:t>
            </a:r>
          </a:p>
        </p:txBody>
      </p:sp>
      <p:sp>
        <p:nvSpPr>
          <p:cNvPr id="5130" name="tb_Department"/>
          <p:cNvSpPr txBox="1">
            <a:spLocks noChangeAspect="1" noChangeArrowheads="1"/>
          </p:cNvSpPr>
          <p:nvPr/>
        </p:nvSpPr>
        <p:spPr bwMode="auto">
          <a:xfrm>
            <a:off x="5811838" y="341313"/>
            <a:ext cx="1800225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GB" sz="1000" dirty="0">
                <a:solidFill>
                  <a:srgbClr val="CC0000"/>
                </a:solidFill>
                <a:latin typeface="Georgia" pitchFamily="18" charset="0"/>
              </a:rPr>
              <a:t>operations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57" r:id="rId2"/>
    <p:sldLayoutId id="2147483958" r:id="rId3"/>
    <p:sldLayoutId id="2147483959" r:id="rId4"/>
    <p:sldLayoutId id="2147483960" r:id="rId5"/>
    <p:sldLayoutId id="2147483961" r:id="rId6"/>
    <p:sldLayoutId id="2147483962" r:id="rId7"/>
    <p:sldLayoutId id="2147483963" r:id="rId8"/>
    <p:sldLayoutId id="2147483964" r:id="rId9"/>
    <p:sldLayoutId id="2147483965" r:id="rId10"/>
    <p:sldLayoutId id="214748396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marL="249238" indent="-249238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›"/>
        <a:defRPr sz="2500">
          <a:solidFill>
            <a:schemeClr val="tx1"/>
          </a:solidFill>
          <a:latin typeface="+mn-lt"/>
          <a:ea typeface="+mn-ea"/>
          <a:cs typeface="+mn-cs"/>
        </a:defRPr>
      </a:lvl1pPr>
      <a:lvl2pPr marL="517525" indent="-266700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itchFamily="2" charset="2"/>
        <a:buChar char="§"/>
        <a:defRPr sz="2500">
          <a:solidFill>
            <a:schemeClr val="tx1"/>
          </a:solidFill>
          <a:latin typeface="+mn-lt"/>
          <a:cs typeface="+mn-cs"/>
        </a:defRPr>
      </a:lvl2pPr>
      <a:lvl3pPr marL="760413" indent="-2413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3pPr>
      <a:lvl4pPr marL="1009650" indent="-249238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4pPr>
      <a:lvl5pPr marL="1260475" indent="-249238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5pPr>
      <a:lvl6pPr marL="1717675" indent="-249238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6pPr>
      <a:lvl7pPr marL="2174875" indent="-249238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7pPr>
      <a:lvl8pPr marL="2632075" indent="-249238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8pPr>
      <a:lvl9pPr marL="3089275" indent="-249238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230438"/>
            <a:ext cx="9140825" cy="431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2091" tIns="45717" rIns="267843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nl-NL" dirty="0"/>
              <a:t>Click to edit Master text styles</a:t>
            </a:r>
          </a:p>
          <a:p>
            <a:pPr lvl="1"/>
            <a:r>
              <a:rPr lang="en-GB" altLang="nl-NL" dirty="0"/>
              <a:t>Second level</a:t>
            </a:r>
          </a:p>
          <a:p>
            <a:pPr lvl="2"/>
            <a:r>
              <a:rPr lang="en-GB" altLang="nl-NL" dirty="0"/>
              <a:t>Third level</a:t>
            </a:r>
          </a:p>
          <a:p>
            <a:pPr lvl="3"/>
            <a:r>
              <a:rPr lang="en-GB" altLang="nl-NL" dirty="0"/>
              <a:t>Fourth level</a:t>
            </a:r>
          </a:p>
          <a:p>
            <a:pPr lvl="4"/>
            <a:r>
              <a:rPr lang="en-GB" altLang="nl-NL" dirty="0"/>
              <a:t>Fifth level</a:t>
            </a:r>
          </a:p>
        </p:txBody>
      </p:sp>
      <p:sp>
        <p:nvSpPr>
          <p:cNvPr id="3075" name="Rectangle 7"/>
          <p:cNvSpPr>
            <a:spLocks noChangeArrowheads="1"/>
          </p:cNvSpPr>
          <p:nvPr/>
        </p:nvSpPr>
        <p:spPr bwMode="auto">
          <a:xfrm>
            <a:off x="0" y="1017588"/>
            <a:ext cx="9140825" cy="2667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/>
          </a:p>
        </p:txBody>
      </p:sp>
      <p:sp>
        <p:nvSpPr>
          <p:cNvPr id="3077" name="shape_Transparantie"/>
          <p:cNvSpPr>
            <a:spLocks noChangeArrowheads="1"/>
          </p:cNvSpPr>
          <p:nvPr/>
        </p:nvSpPr>
        <p:spPr bwMode="auto">
          <a:xfrm>
            <a:off x="127000" y="0"/>
            <a:ext cx="254000" cy="10175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757575"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/>
          </a:p>
        </p:txBody>
      </p:sp>
      <p:sp>
        <p:nvSpPr>
          <p:cNvPr id="3078" name="shape_TransFollower"/>
          <p:cNvSpPr>
            <a:spLocks noChangeArrowheads="1"/>
          </p:cNvSpPr>
          <p:nvPr/>
        </p:nvSpPr>
        <p:spPr bwMode="auto">
          <a:xfrm>
            <a:off x="0" y="0"/>
            <a:ext cx="127000" cy="10175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/>
          </a:p>
        </p:txBody>
      </p:sp>
      <p:pic>
        <p:nvPicPr>
          <p:cNvPr id="3080" name="LogoSlash_01" descr="SLASHTRANS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65475" y="392113"/>
            <a:ext cx="41433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LogoSlash_02" descr="SLASHTRANS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86375" y="392113"/>
            <a:ext cx="41592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2150" y="1079500"/>
            <a:ext cx="200376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51510272-1CD4-4DFF-8493-6ED484FF826F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3083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0" y="1341438"/>
            <a:ext cx="9140825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2800" tIns="45720" rIns="270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nl-NL" dirty="0"/>
              <a:t>Click to edit Master title style</a:t>
            </a:r>
          </a:p>
        </p:txBody>
      </p:sp>
      <p:sp>
        <p:nvSpPr>
          <p:cNvPr id="3085" name="Text Box 17"/>
          <p:cNvSpPr txBox="1">
            <a:spLocks noChangeArrowheads="1"/>
          </p:cNvSpPr>
          <p:nvPr/>
        </p:nvSpPr>
        <p:spPr bwMode="auto">
          <a:xfrm>
            <a:off x="8204200" y="1079500"/>
            <a:ext cx="529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 sz="900" dirty="0">
                <a:solidFill>
                  <a:schemeClr val="bg1"/>
                </a:solidFill>
                <a:latin typeface="Verdana" pitchFamily="34" charset="0"/>
              </a:rPr>
              <a:t>|</a:t>
            </a:r>
          </a:p>
        </p:txBody>
      </p:sp>
      <p:pic>
        <p:nvPicPr>
          <p:cNvPr id="2" name="RUGlogoTop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050" y="205232"/>
            <a:ext cx="2399004" cy="660400"/>
          </a:xfrm>
          <a:prstGeom prst="rect">
            <a:avLst/>
          </a:prstGeom>
        </p:spPr>
      </p:pic>
      <p:sp>
        <p:nvSpPr>
          <p:cNvPr id="7177" name="tb_Faculty"/>
          <p:cNvSpPr txBox="1">
            <a:spLocks noChangeArrowheads="1"/>
          </p:cNvSpPr>
          <p:nvPr/>
        </p:nvSpPr>
        <p:spPr bwMode="auto">
          <a:xfrm>
            <a:off x="3687763" y="338138"/>
            <a:ext cx="114935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GB" sz="1000" dirty="0">
                <a:solidFill>
                  <a:srgbClr val="CC0000"/>
                </a:solidFill>
                <a:latin typeface="Georgia" pitchFamily="18" charset="0"/>
              </a:rPr>
              <a:t>faculty of economics</a:t>
            </a:r>
          </a:p>
          <a:p>
            <a:pPr>
              <a:defRPr/>
            </a:pPr>
            <a:r>
              <a:rPr lang="en-GB" sz="1000" dirty="0">
                <a:solidFill>
                  <a:srgbClr val="CC0000"/>
                </a:solidFill>
                <a:latin typeface="Georgia" pitchFamily="18" charset="0"/>
              </a:rPr>
              <a:t>and business</a:t>
            </a:r>
          </a:p>
        </p:txBody>
      </p:sp>
      <p:sp>
        <p:nvSpPr>
          <p:cNvPr id="7178" name="tb_Department"/>
          <p:cNvSpPr txBox="1">
            <a:spLocks noChangeArrowheads="1"/>
          </p:cNvSpPr>
          <p:nvPr/>
        </p:nvSpPr>
        <p:spPr bwMode="auto">
          <a:xfrm>
            <a:off x="5811838" y="341313"/>
            <a:ext cx="1800225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GB" sz="1000" dirty="0">
                <a:solidFill>
                  <a:srgbClr val="CC0000"/>
                </a:solidFill>
                <a:latin typeface="Georgia" pitchFamily="18" charset="0"/>
              </a:rPr>
              <a:t>operations</a:t>
            </a:r>
          </a:p>
        </p:txBody>
      </p:sp>
      <p:sp>
        <p:nvSpPr>
          <p:cNvPr id="7176" name="tbDate"/>
          <p:cNvSpPr txBox="1">
            <a:spLocks noChangeArrowheads="1"/>
          </p:cNvSpPr>
          <p:nvPr userDrawn="1"/>
        </p:nvSpPr>
        <p:spPr bwMode="auto">
          <a:xfrm>
            <a:off x="7484684" y="1079500"/>
            <a:ext cx="695704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en-GB" sz="900" dirty="0">
                <a:solidFill>
                  <a:schemeClr val="bg1"/>
                </a:solidFill>
                <a:latin typeface="Verdana" pitchFamily="34" charset="0"/>
              </a:rPr>
              <a:t>14-04-2015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marL="249238" indent="-249238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›"/>
        <a:defRPr sz="2500">
          <a:solidFill>
            <a:schemeClr val="tx1"/>
          </a:solidFill>
          <a:latin typeface="+mn-lt"/>
          <a:ea typeface="+mn-ea"/>
          <a:cs typeface="+mn-cs"/>
        </a:defRPr>
      </a:lvl1pPr>
      <a:lvl2pPr marL="501650" indent="-250825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itchFamily="2" charset="2"/>
        <a:buChar char="§"/>
        <a:defRPr sz="2500">
          <a:solidFill>
            <a:schemeClr val="tx1"/>
          </a:solidFill>
          <a:latin typeface="+mn-lt"/>
          <a:cs typeface="+mn-cs"/>
        </a:defRPr>
      </a:lvl2pPr>
      <a:lvl3pPr marL="760413" indent="-258763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3pPr>
      <a:lvl4pPr marL="1009650" indent="-249238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4pPr>
      <a:lvl5pPr marL="1268413" indent="-257175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5pPr>
      <a:lvl6pPr marL="1725613" indent="-257175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6pPr>
      <a:lvl7pPr marL="2182813" indent="-257175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7pPr>
      <a:lvl8pPr marL="2640013" indent="-257175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8pPr>
      <a:lvl9pPr marL="3097213" indent="-257175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w.m.c.van.wezel@rug.n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284288"/>
            <a:ext cx="9144000" cy="1667325"/>
          </a:xfrm>
        </p:spPr>
        <p:txBody>
          <a:bodyPr/>
          <a:lstStyle/>
          <a:p>
            <a:pPr eaLnBrk="1" hangingPunct="1"/>
            <a:r>
              <a:rPr lang="en-GB" altLang="nl-NL" sz="2400" dirty="0"/>
              <a:t>Data Analysis &amp; Programming for Operations Management (DAPOM)</a:t>
            </a:r>
            <a:br>
              <a:rPr lang="en-GB" altLang="nl-NL" sz="2400" dirty="0"/>
            </a:br>
            <a:endParaRPr lang="en-GB" altLang="nl-NL" sz="3200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36512" y="3457809"/>
            <a:ext cx="9140825" cy="1905000"/>
          </a:xfrm>
        </p:spPr>
        <p:txBody>
          <a:bodyPr/>
          <a:lstStyle/>
          <a:p>
            <a:pPr eaLnBrk="1" hangingPunct="1"/>
            <a:r>
              <a:rPr lang="en-GB" altLang="nl-NL" dirty="0"/>
              <a:t>Wout van </a:t>
            </a:r>
            <a:r>
              <a:rPr lang="en-GB" altLang="nl-NL" dirty="0" err="1"/>
              <a:t>Wezel</a:t>
            </a:r>
            <a:r>
              <a:rPr lang="en-GB" altLang="nl-NL" dirty="0"/>
              <a:t> (Coordinator)</a:t>
            </a:r>
          </a:p>
          <a:p>
            <a:pPr eaLnBrk="1" hangingPunct="1"/>
            <a:r>
              <a:rPr lang="en-GB" altLang="nl-NL" dirty="0">
                <a:hlinkClick r:id="rId2"/>
              </a:rPr>
              <a:t>w.m.c.van.wezel@rug.nl</a:t>
            </a:r>
            <a:endParaRPr lang="en-GB" altLang="nl-NL" dirty="0"/>
          </a:p>
          <a:p>
            <a:pPr eaLnBrk="1" hangingPunct="1"/>
            <a:endParaRPr lang="en-GB" altLang="nl-NL" dirty="0"/>
          </a:p>
          <a:p>
            <a:pPr eaLnBrk="1" hangingPunct="1"/>
            <a:endParaRPr lang="de-DE" altLang="nl-N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FE552-D478-D6D3-F933-FC92742C9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621E9-60F5-5E61-0F16-4CB1E102D1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D8678-0BD8-6984-F5DF-B56B22FC62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8EC5D2-82F1-41A7-B061-44FDA585DAC2}" type="slidenum">
              <a:rPr lang="nl-NL" smtClean="0"/>
              <a:pPr>
                <a:defRPr/>
              </a:pPr>
              <a:t>10</a:t>
            </a:fld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5289E1-0E98-84B8-C308-B171609F4A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4568" y="266357"/>
            <a:ext cx="8325231" cy="646137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4160D3-E441-6F56-343C-8057E16D1F33}"/>
              </a:ext>
            </a:extLst>
          </p:cNvPr>
          <p:cNvCxnSpPr/>
          <p:nvPr/>
        </p:nvCxnSpPr>
        <p:spPr>
          <a:xfrm flipV="1">
            <a:off x="2267744" y="1916832"/>
            <a:ext cx="1800200" cy="504056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57AE09F-25BF-467D-3081-A7B01FDEE466}"/>
              </a:ext>
            </a:extLst>
          </p:cNvPr>
          <p:cNvSpPr txBox="1"/>
          <p:nvPr/>
        </p:nvSpPr>
        <p:spPr>
          <a:xfrm>
            <a:off x="4129728" y="1669249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LINE NUMBERS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0E0B77-1939-8221-7A95-AC94A8FFA2EF}"/>
              </a:ext>
            </a:extLst>
          </p:cNvPr>
          <p:cNvCxnSpPr>
            <a:cxnSpLocks/>
          </p:cNvCxnSpPr>
          <p:nvPr/>
        </p:nvCxnSpPr>
        <p:spPr>
          <a:xfrm flipH="1" flipV="1">
            <a:off x="6804248" y="3871601"/>
            <a:ext cx="285489" cy="42034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40FF01F-299C-54E7-6EB3-320397B50DC7}"/>
              </a:ext>
            </a:extLst>
          </p:cNvPr>
          <p:cNvSpPr txBox="1"/>
          <p:nvPr/>
        </p:nvSpPr>
        <p:spPr>
          <a:xfrm>
            <a:off x="6353809" y="4314981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ALTERNATING</a:t>
            </a:r>
          </a:p>
          <a:p>
            <a:r>
              <a:rPr lang="en-NL" dirty="0"/>
              <a:t>ROW COLORS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BA6FF13-7290-9CE9-A889-FF76144FC5C1}"/>
              </a:ext>
            </a:extLst>
          </p:cNvPr>
          <p:cNvCxnSpPr>
            <a:cxnSpLocks/>
          </p:cNvCxnSpPr>
          <p:nvPr/>
        </p:nvCxnSpPr>
        <p:spPr>
          <a:xfrm flipH="1" flipV="1">
            <a:off x="5724128" y="2604684"/>
            <a:ext cx="936609" cy="446336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A95E5CC-010A-82D1-B0BA-3D7E60702D3A}"/>
              </a:ext>
            </a:extLst>
          </p:cNvPr>
          <p:cNvSpPr txBox="1"/>
          <p:nvPr/>
        </p:nvSpPr>
        <p:spPr>
          <a:xfrm>
            <a:off x="6660737" y="2727854"/>
            <a:ext cx="1851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KEYWORD</a:t>
            </a:r>
          </a:p>
          <a:p>
            <a:r>
              <a:rPr lang="en-NL" dirty="0"/>
              <a:t>HIGHLIGHTING</a:t>
            </a:r>
          </a:p>
        </p:txBody>
      </p:sp>
    </p:spTree>
    <p:extLst>
      <p:ext uri="{BB962C8B-B14F-4D97-AF65-F5344CB8AC3E}">
        <p14:creationId xmlns:p14="http://schemas.microsoft.com/office/powerpoint/2010/main" val="1064515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725E-866D-6ACA-3F26-464CEE9EC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sz="3200" dirty="0"/>
              <a:t>Assessment 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72B690-3F24-262C-AA65-0D2CFBC877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8EC5D2-82F1-41A7-B061-44FDA585DAC2}" type="slidenum">
              <a:rPr lang="nl-NL" smtClean="0"/>
              <a:pPr>
                <a:defRPr/>
              </a:pPr>
              <a:t>11</a:t>
            </a:fld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9A0F32-2BE8-8685-8923-2934CEEF4A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691" y="2636912"/>
            <a:ext cx="9093503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50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D34E4-53B4-25AF-EA00-D5B0A8B90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sz="3600" dirty="0"/>
              <a:t>Assessment form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3C93C-1455-7A63-5921-F2AFF4523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81609" y="2351360"/>
            <a:ext cx="9504041" cy="4318000"/>
          </a:xfrm>
        </p:spPr>
        <p:txBody>
          <a:bodyPr/>
          <a:lstStyle/>
          <a:p>
            <a:pPr marL="0" indent="0">
              <a:buNone/>
            </a:pPr>
            <a:r>
              <a:rPr lang="en-N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1	1..5	Reading files and basic statistics</a:t>
            </a:r>
          </a:p>
          <a:p>
            <a:pPr marL="0" indent="0">
              <a:buNone/>
            </a:pPr>
            <a:r>
              <a:rPr lang="en-N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6..9	Product classes</a:t>
            </a:r>
          </a:p>
          <a:p>
            <a:pPr marL="0" indent="0">
              <a:buNone/>
            </a:pPr>
            <a:r>
              <a:rPr lang="en-N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10..13	Base stock levels</a:t>
            </a:r>
          </a:p>
          <a:p>
            <a:pPr marL="0" indent="0">
              <a:buNone/>
            </a:pPr>
            <a:r>
              <a:rPr lang="en-N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14..17	Product couples</a:t>
            </a:r>
          </a:p>
          <a:p>
            <a:pPr marL="0" indent="0">
              <a:buNone/>
            </a:pPr>
            <a:r>
              <a:rPr lang="en-N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</a:p>
          <a:p>
            <a:pPr marL="0" indent="0">
              <a:buNone/>
            </a:pPr>
            <a:r>
              <a:rPr lang="en-N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2	1	Daily loss</a:t>
            </a:r>
          </a:p>
          <a:p>
            <a:pPr marL="0" indent="0">
              <a:buNone/>
            </a:pPr>
            <a:r>
              <a:rPr lang="en-N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2	Heuristic 1</a:t>
            </a:r>
          </a:p>
          <a:p>
            <a:pPr marL="0" indent="0">
              <a:buNone/>
            </a:pPr>
            <a:r>
              <a:rPr lang="en-N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3	Heuristic 2</a:t>
            </a:r>
          </a:p>
          <a:p>
            <a:pPr marL="0" indent="0">
              <a:buNone/>
            </a:pPr>
            <a:r>
              <a:rPr lang="en-N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4	IP model</a:t>
            </a:r>
          </a:p>
          <a:p>
            <a:pPr marL="0" indent="0">
              <a:buNone/>
            </a:pPr>
            <a:r>
              <a:rPr lang="en-N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5..6	Comments</a:t>
            </a:r>
          </a:p>
          <a:p>
            <a:pPr marL="0" indent="0">
              <a:buNone/>
            </a:pPr>
            <a:r>
              <a:rPr lang="en-N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2A1D8-4C77-346E-BB30-66065250D5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8EC5D2-82F1-41A7-B061-44FDA585DAC2}" type="slidenum">
              <a:rPr lang="nl-NL" smtClean="0"/>
              <a:pPr>
                <a:defRPr/>
              </a:pPr>
              <a:t>12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29472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F64CD-646F-D009-CD1E-077802143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824B6-A9F0-A837-0B65-172C15B9B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396552" y="2257039"/>
            <a:ext cx="9537377" cy="4318000"/>
          </a:xfrm>
        </p:spPr>
        <p:txBody>
          <a:bodyPr/>
          <a:lstStyle/>
          <a:p>
            <a:pPr marL="0" indent="0">
              <a:buNone/>
            </a:pPr>
            <a:r>
              <a:rPr lang="en-N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3	1..6	Basic functionality		</a:t>
            </a:r>
          </a:p>
          <a:p>
            <a:pPr marL="0" indent="0">
              <a:buNone/>
            </a:pPr>
            <a:r>
              <a:rPr lang="en-N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</a:p>
          <a:p>
            <a:pPr marL="0" indent="0">
              <a:buNone/>
            </a:pPr>
            <a:r>
              <a:rPr lang="en-N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Report	1	Argumentation</a:t>
            </a:r>
          </a:p>
          <a:p>
            <a:pPr marL="0" indent="0">
              <a:buNone/>
            </a:pPr>
            <a:r>
              <a:rPr lang="en-N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2	Vizualization</a:t>
            </a:r>
          </a:p>
          <a:p>
            <a:pPr marL="0" indent="0">
              <a:buNone/>
            </a:pPr>
            <a:r>
              <a:rPr lang="en-N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3	Completeness (intro, sections, conclusion)</a:t>
            </a:r>
          </a:p>
          <a:p>
            <a:pPr marL="0" indent="0">
              <a:buNone/>
            </a:pPr>
            <a:r>
              <a:rPr lang="en-N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4	Max 3 pages of text (excluding graphs etc.)</a:t>
            </a:r>
          </a:p>
          <a:p>
            <a:pPr marL="0" indent="0">
              <a:buNone/>
            </a:pPr>
            <a:r>
              <a:rPr lang="en-N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</a:p>
          <a:p>
            <a:pPr marL="0" indent="0">
              <a:buNone/>
            </a:pPr>
            <a:r>
              <a:rPr lang="en-N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	1	Completeness</a:t>
            </a:r>
          </a:p>
          <a:p>
            <a:pPr marL="0" indent="0">
              <a:buNone/>
            </a:pPr>
            <a:r>
              <a:rPr lang="en-N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2	Readability</a:t>
            </a:r>
          </a:p>
          <a:p>
            <a:pPr marL="0" indent="0">
              <a:buNone/>
            </a:pPr>
            <a:r>
              <a:rPr lang="en-N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3	Use of good programming style</a:t>
            </a:r>
          </a:p>
          <a:p>
            <a:pPr marL="0" indent="0">
              <a:buNone/>
            </a:pPr>
            <a:endParaRPr lang="en-NL" sz="1800" dirty="0"/>
          </a:p>
          <a:p>
            <a:pPr marL="0" indent="0">
              <a:buNone/>
            </a:pPr>
            <a:r>
              <a:rPr lang="en-GB" sz="1600" dirty="0"/>
              <a:t>Approximate weights: Step 1: 40%, Step 2: 35%,  Code: 15%, Report: 10%</a:t>
            </a:r>
          </a:p>
          <a:p>
            <a:pPr marL="0" indent="0">
              <a:buNone/>
            </a:pPr>
            <a:r>
              <a:rPr lang="en-GB" sz="1600" dirty="0"/>
              <a:t>The teacher can decide to deviate from these percentages.</a:t>
            </a:r>
            <a:endParaRPr lang="en-NL" sz="1600" dirty="0"/>
          </a:p>
          <a:p>
            <a:pPr marL="0" indent="0">
              <a:buNone/>
            </a:pPr>
            <a:endParaRPr lang="en-NL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DA8C3-6489-9829-0BD7-C059636DE0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8EC5D2-82F1-41A7-B061-44FDA585DAC2}" type="slidenum">
              <a:rPr lang="nl-NL" smtClean="0"/>
              <a:pPr>
                <a:defRPr/>
              </a:pPr>
              <a:t>13</a:t>
            </a:fld>
            <a:endParaRPr lang="nl-NL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30539E0-C24D-6D98-DBB9-DEB5A0EDD7A3}"/>
              </a:ext>
            </a:extLst>
          </p:cNvPr>
          <p:cNvCxnSpPr/>
          <p:nvPr/>
        </p:nvCxnSpPr>
        <p:spPr>
          <a:xfrm flipV="1">
            <a:off x="5436096" y="4869160"/>
            <a:ext cx="720080" cy="4320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5D87B71-227A-3829-4F55-BC058FA223AD}"/>
              </a:ext>
            </a:extLst>
          </p:cNvPr>
          <p:cNvSpPr txBox="1"/>
          <p:nvPr/>
        </p:nvSpPr>
        <p:spPr>
          <a:xfrm>
            <a:off x="6181647" y="4470211"/>
            <a:ext cx="29623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600" dirty="0"/>
              <a:t>Use functions and</a:t>
            </a:r>
          </a:p>
          <a:p>
            <a:r>
              <a:rPr lang="en-GB" sz="1600" dirty="0"/>
              <a:t>m</a:t>
            </a:r>
            <a:r>
              <a:rPr lang="en-NL" sz="1600" dirty="0"/>
              <a:t>odules.</a:t>
            </a:r>
          </a:p>
          <a:p>
            <a:r>
              <a:rPr lang="en-NL" sz="1600" dirty="0"/>
              <a:t>Use sensible variable names.</a:t>
            </a:r>
          </a:p>
        </p:txBody>
      </p:sp>
    </p:spTree>
    <p:extLst>
      <p:ext uri="{BB962C8B-B14F-4D97-AF65-F5344CB8AC3E}">
        <p14:creationId xmlns:p14="http://schemas.microsoft.com/office/powerpoint/2010/main" val="295727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28072-1AA7-9FD5-862B-B99D1970F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Any 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B1A21-298A-9D75-72F2-A02E9332D8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ED1D5-A299-A5BB-8C56-7F657A9C5E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8EC5D2-82F1-41A7-B061-44FDA585DAC2}" type="slidenum">
              <a:rPr lang="nl-NL" smtClean="0"/>
              <a:pPr>
                <a:defRPr/>
              </a:pPr>
              <a:t>14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20797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204864"/>
            <a:ext cx="9140825" cy="4318000"/>
          </a:xfrm>
        </p:spPr>
        <p:txBody>
          <a:bodyPr/>
          <a:lstStyle/>
          <a:p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Final assignment</a:t>
            </a:r>
          </a:p>
          <a:p>
            <a:endParaRPr lang="en-GB" sz="2000" dirty="0"/>
          </a:p>
          <a:p>
            <a:pPr lvl="1"/>
            <a:r>
              <a:rPr lang="en-GB" sz="2000" dirty="0"/>
              <a:t>Correlation matrix</a:t>
            </a:r>
          </a:p>
          <a:p>
            <a:pPr lvl="1"/>
            <a:r>
              <a:rPr lang="en-GB" sz="2000" dirty="0"/>
              <a:t>Deliverables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875452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E04F7-76EB-22B3-251B-2D6ADEAA1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Final assignment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8B8B8-C09B-C0A7-DC70-51A7FF238F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Email support</a:t>
            </a:r>
          </a:p>
          <a:p>
            <a:endParaRPr lang="en-US" sz="1800" dirty="0"/>
          </a:p>
          <a:p>
            <a:pPr lvl="1"/>
            <a:r>
              <a:rPr lang="en-NL" sz="1800" dirty="0"/>
              <a:t>Don't ask 'how should I do this' without any code in which we can see what you attempted.</a:t>
            </a:r>
          </a:p>
          <a:p>
            <a:pPr lvl="1"/>
            <a:endParaRPr lang="en-NL" sz="1800" dirty="0"/>
          </a:p>
          <a:p>
            <a:pPr lvl="1"/>
            <a:r>
              <a:rPr lang="en-NL" sz="1800" dirty="0"/>
              <a:t>Send your code so we can run it. No screenshots, and if you send a file, make sure we can trace what happens (i.e., what is the input)</a:t>
            </a:r>
          </a:p>
          <a:p>
            <a:pPr lvl="1"/>
            <a:endParaRPr lang="en-NL" sz="1800" dirty="0"/>
          </a:p>
          <a:p>
            <a:r>
              <a:rPr lang="en-NL" sz="1800" dirty="0"/>
              <a:t>If running all queries takes long each time you run: store the resulting dataframes in a file, and next time, load the dataframes from file.</a:t>
            </a:r>
          </a:p>
          <a:p>
            <a:endParaRPr lang="en-NL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DE157C-DAC9-493A-B631-55A1AF8837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8EC5D2-82F1-41A7-B061-44FDA585DAC2}" type="slidenum">
              <a:rPr lang="nl-NL" smtClean="0"/>
              <a:pPr>
                <a:defRPr/>
              </a:pPr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52184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6EC46-0BEA-7A4C-EDF9-682E4D9AB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sz="3200" dirty="0"/>
              <a:t>Correlation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21350-7A9A-45F6-6E91-D068CE5F2E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dirty="0"/>
              <a:t>The degree to which a pair of variables are linearly related.</a:t>
            </a:r>
          </a:p>
          <a:p>
            <a:endParaRPr lang="en-GB" sz="1800" dirty="0"/>
          </a:p>
          <a:p>
            <a:r>
              <a:rPr lang="en-GB" sz="1800" dirty="0"/>
              <a:t>For example, between hours of sunshine and average temperature:</a:t>
            </a:r>
          </a:p>
          <a:p>
            <a:pPr marL="0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tempPerDay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GB" sz="1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sunHours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GB" sz="1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plt.scatter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tempPerDay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sunHours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NL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8FC429-8B5A-A886-A4AB-6E23B0E699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8EC5D2-82F1-41A7-B061-44FDA585DAC2}" type="slidenum">
              <a:rPr lang="nl-NL" smtClean="0"/>
              <a:pPr>
                <a:defRPr/>
              </a:pPr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08125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6EC46-0BEA-7A4C-EDF9-682E4D9AB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sz="3200" dirty="0"/>
              <a:t>Correlation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21350-7A9A-45F6-6E91-D068CE5F2E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dirty="0"/>
              <a:t>The degree to which a pair of variables are linearly related.</a:t>
            </a:r>
          </a:p>
          <a:p>
            <a:endParaRPr lang="en-GB" sz="1800" dirty="0"/>
          </a:p>
          <a:p>
            <a:pPr marL="0" indent="0">
              <a:buNone/>
            </a:pP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tempPerDay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GB" sz="1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sunHours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GB" sz="1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pearsonr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tempPerDay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sunHours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"a: "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en-GB" sz="16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'temp'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'sun'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6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'temp'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tempPerDay</a:t>
            </a:r>
            <a:b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6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'sun'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sunHours</a:t>
            </a:r>
            <a:b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corr2 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6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'temp'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6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'sun'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"b: "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corr2)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NL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8FC429-8B5A-A886-A4AB-6E23B0E699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8EC5D2-82F1-41A7-B061-44FDA585DAC2}" type="slidenum">
              <a:rPr lang="nl-NL" smtClean="0"/>
              <a:pPr>
                <a:defRPr/>
              </a:pPr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93474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20AF2-4773-C352-6EAE-946B638E7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sz="3200" dirty="0"/>
              <a:t>Correlation</a:t>
            </a:r>
            <a:endParaRPr lang="en-NL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1B2FA-E6F9-B582-3FE9-9130864C67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dirty="0">
                <a:ea typeface="Verdana" panose="020B0604030504040204" pitchFamily="34" charset="0"/>
                <a:cs typeface="Verdana" panose="020B0604030504040204" pitchFamily="34" charset="0"/>
              </a:rPr>
              <a:t>Correlations between more than two sets</a:t>
            </a:r>
          </a:p>
          <a:p>
            <a:pPr marL="0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rainPerDay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GB" sz="1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6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'rain'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rainPerDay</a:t>
            </a:r>
            <a:b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If the row is observation and column is variable or feature</a:t>
            </a:r>
            <a:br>
              <a:rPr lang="en-GB" sz="16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6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pearsons_coefficient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np.corrcoef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 dirty="0" err="1"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rowvar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pearsons_coefficient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[[ 1.          0.960228   -0.78259806]</a:t>
            </a:r>
          </a:p>
          <a:p>
            <a:pPr marL="0" indent="0">
              <a:buNone/>
            </a:pPr>
            <a:r>
              <a:rPr lang="en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[ 0.960228    1.         -0.84169026]</a:t>
            </a:r>
          </a:p>
          <a:p>
            <a:pPr marL="0" indent="0">
              <a:buNone/>
            </a:pPr>
            <a:r>
              <a:rPr lang="en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[-0.78259806 -0.84169026  1.        ]]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32D98-EE46-8D7E-6EAC-D4D65F86F6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8EC5D2-82F1-41A7-B061-44FDA585DAC2}" type="slidenum">
              <a:rPr lang="nl-NL" smtClean="0"/>
              <a:pPr>
                <a:defRPr/>
              </a:pPr>
              <a:t>6</a:t>
            </a:fld>
            <a:endParaRPr lang="nl-NL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F993FCDB-C1DF-2F22-092A-28959134D73D}"/>
              </a:ext>
            </a:extLst>
          </p:cNvPr>
          <p:cNvSpPr/>
          <p:nvPr/>
        </p:nvSpPr>
        <p:spPr>
          <a:xfrm>
            <a:off x="7164288" y="4221088"/>
            <a:ext cx="293493" cy="507641"/>
          </a:xfrm>
          <a:custGeom>
            <a:avLst/>
            <a:gdLst>
              <a:gd name="connsiteX0" fmla="*/ 0 w 544138"/>
              <a:gd name="connsiteY0" fmla="*/ 395464 h 507641"/>
              <a:gd name="connsiteX1" fmla="*/ 86498 w 544138"/>
              <a:gd name="connsiteY1" fmla="*/ 432534 h 507641"/>
              <a:gd name="connsiteX2" fmla="*/ 123568 w 544138"/>
              <a:gd name="connsiteY2" fmla="*/ 457247 h 507641"/>
              <a:gd name="connsiteX3" fmla="*/ 160638 w 544138"/>
              <a:gd name="connsiteY3" fmla="*/ 469604 h 507641"/>
              <a:gd name="connsiteX4" fmla="*/ 234779 w 544138"/>
              <a:gd name="connsiteY4" fmla="*/ 506674 h 507641"/>
              <a:gd name="connsiteX5" fmla="*/ 481914 w 544138"/>
              <a:gd name="connsiteY5" fmla="*/ 494318 h 507641"/>
              <a:gd name="connsiteX6" fmla="*/ 543698 w 544138"/>
              <a:gd name="connsiteY6" fmla="*/ 383107 h 507641"/>
              <a:gd name="connsiteX7" fmla="*/ 518984 w 544138"/>
              <a:gd name="connsiteY7" fmla="*/ 135972 h 507641"/>
              <a:gd name="connsiteX8" fmla="*/ 494271 w 544138"/>
              <a:gd name="connsiteY8" fmla="*/ 98901 h 507641"/>
              <a:gd name="connsiteX9" fmla="*/ 420130 w 544138"/>
              <a:gd name="connsiteY9" fmla="*/ 49474 h 507641"/>
              <a:gd name="connsiteX10" fmla="*/ 383060 w 544138"/>
              <a:gd name="connsiteY10" fmla="*/ 24761 h 507641"/>
              <a:gd name="connsiteX11" fmla="*/ 333633 w 544138"/>
              <a:gd name="connsiteY11" fmla="*/ 47 h 507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4138" h="507641">
                <a:moveTo>
                  <a:pt x="0" y="395464"/>
                </a:moveTo>
                <a:cubicBezTo>
                  <a:pt x="28833" y="407821"/>
                  <a:pt x="58441" y="418506"/>
                  <a:pt x="86498" y="432534"/>
                </a:cubicBezTo>
                <a:cubicBezTo>
                  <a:pt x="99781" y="439175"/>
                  <a:pt x="110285" y="450606"/>
                  <a:pt x="123568" y="457247"/>
                </a:cubicBezTo>
                <a:cubicBezTo>
                  <a:pt x="135218" y="463072"/>
                  <a:pt x="148988" y="463779"/>
                  <a:pt x="160638" y="469604"/>
                </a:cubicBezTo>
                <a:cubicBezTo>
                  <a:pt x="256443" y="517508"/>
                  <a:pt x="141610" y="475620"/>
                  <a:pt x="234779" y="506674"/>
                </a:cubicBezTo>
                <a:cubicBezTo>
                  <a:pt x="317157" y="502555"/>
                  <a:pt x="402732" y="517413"/>
                  <a:pt x="481914" y="494318"/>
                </a:cubicBezTo>
                <a:cubicBezTo>
                  <a:pt x="513290" y="485167"/>
                  <a:pt x="533033" y="415103"/>
                  <a:pt x="543698" y="383107"/>
                </a:cubicBezTo>
                <a:cubicBezTo>
                  <a:pt x="542975" y="370814"/>
                  <a:pt x="551220" y="200445"/>
                  <a:pt x="518984" y="135972"/>
                </a:cubicBezTo>
                <a:cubicBezTo>
                  <a:pt x="512342" y="122689"/>
                  <a:pt x="505448" y="108681"/>
                  <a:pt x="494271" y="98901"/>
                </a:cubicBezTo>
                <a:cubicBezTo>
                  <a:pt x="471918" y="79342"/>
                  <a:pt x="444844" y="65950"/>
                  <a:pt x="420130" y="49474"/>
                </a:cubicBezTo>
                <a:lnTo>
                  <a:pt x="383060" y="24761"/>
                </a:lnTo>
                <a:cubicBezTo>
                  <a:pt x="342562" y="-2238"/>
                  <a:pt x="360840" y="47"/>
                  <a:pt x="333633" y="47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5004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46C50-BC7B-8D89-A640-65DB31176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sz="3200" dirty="0"/>
              <a:t>Correlation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6EA97-E13D-C300-BF6A-B303B91CDC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sz="1800" dirty="0"/>
              <a:t>In the assignment, you need to do the same:</a:t>
            </a:r>
          </a:p>
          <a:p>
            <a:endParaRPr lang="en-NL" sz="1800" dirty="0"/>
          </a:p>
          <a:p>
            <a:pPr lvl="1"/>
            <a:r>
              <a:rPr lang="en-NL" sz="1800" dirty="0"/>
              <a:t>1263 products, demand per day, for 730 days</a:t>
            </a:r>
          </a:p>
          <a:p>
            <a:pPr lvl="1"/>
            <a:r>
              <a:rPr lang="en-NL" sz="1800" dirty="0"/>
              <a:t>So a matrix of 1263 x 730</a:t>
            </a:r>
          </a:p>
          <a:p>
            <a:pPr marL="0" indent="0">
              <a:buNone/>
            </a:pPr>
            <a:endParaRPr lang="en-NL" sz="1800" dirty="0"/>
          </a:p>
          <a:p>
            <a:r>
              <a:rPr lang="en-NL" sz="1800" dirty="0"/>
              <a:t>Load this into a Dataframe through Elasticsearch</a:t>
            </a:r>
          </a:p>
          <a:p>
            <a:endParaRPr lang="en-NL" sz="1800" dirty="0"/>
          </a:p>
          <a:p>
            <a:r>
              <a:rPr lang="en-NL" sz="1800" dirty="0"/>
              <a:t>Calculate the correlation</a:t>
            </a:r>
          </a:p>
          <a:p>
            <a:pPr marL="0" indent="0">
              <a:buNone/>
            </a:pPr>
            <a:endParaRPr lang="en-NL" sz="1800" dirty="0"/>
          </a:p>
          <a:p>
            <a:endParaRPr lang="en-NL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C8DF8-0E93-F5C3-42D1-67AB104B60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8EC5D2-82F1-41A7-B061-44FDA585DAC2}" type="slidenum">
              <a:rPr lang="nl-NL" smtClean="0"/>
              <a:pPr>
                <a:defRPr/>
              </a:pPr>
              <a:t>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03175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F7188-1100-F672-048B-123BCFBD2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sz="3200" dirty="0"/>
              <a:t>Correlation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AAAC2-BBA5-D23F-8043-131CD835D8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1.15: pairs such that (1) the correlation coefficient between their daily demands is larger than or equal to the threshold value and (2) the first product belongs to a higher class than the second product. </a:t>
            </a:r>
          </a:p>
          <a:p>
            <a:endParaRPr lang="en-NL" sz="1800" dirty="0"/>
          </a:p>
          <a:p>
            <a:r>
              <a:rPr lang="en-NL" sz="1800" dirty="0"/>
              <a:t>This is an approximation, because we do not have actual orders with items within each order.</a:t>
            </a:r>
          </a:p>
          <a:p>
            <a:endParaRPr lang="en-NL" sz="1800" dirty="0"/>
          </a:p>
          <a:p>
            <a:r>
              <a:rPr lang="en-NL" sz="1800" dirty="0"/>
              <a:t>Rationale for 'higher class': I don't want to lose sales of a phone because the screen protector has a two day delivery time.</a:t>
            </a:r>
          </a:p>
          <a:p>
            <a:endParaRPr lang="en-NL" sz="1800" dirty="0"/>
          </a:p>
          <a:p>
            <a:r>
              <a:rPr lang="en-NL" sz="1800" dirty="0"/>
              <a:t>Correlation between expensive items (e.g., phones) is probably caused by new introductions.</a:t>
            </a:r>
          </a:p>
          <a:p>
            <a:endParaRPr lang="en-NL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AA5CF3-28FA-327C-5BCE-40802C73EB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8EC5D2-82F1-41A7-B061-44FDA585DAC2}" type="slidenum">
              <a:rPr lang="nl-NL" smtClean="0"/>
              <a:pPr>
                <a:defRPr/>
              </a:pPr>
              <a:t>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82695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10ED1-579F-B842-904B-0C22C1255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sz="3200" dirty="0"/>
              <a:t>Deliverables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21B8B-5915-E697-28EA-9B93F9D018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sz="1800" dirty="0"/>
              <a:t>Report: max 3 pages excluding code, figures, tables, etc.</a:t>
            </a:r>
          </a:p>
          <a:p>
            <a:endParaRPr lang="en-NL" sz="1800" dirty="0"/>
          </a:p>
          <a:p>
            <a:r>
              <a:rPr lang="en-NL" sz="1800" dirty="0"/>
              <a:t>Code as appendix. Make sure it is readable (watch out for line breaks)</a:t>
            </a:r>
          </a:p>
          <a:p>
            <a:endParaRPr lang="en-NL" sz="1800" dirty="0"/>
          </a:p>
          <a:p>
            <a:r>
              <a:rPr lang="en-NL" sz="1800" dirty="0"/>
              <a:t> Use a highlighter, for example: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	https://</a:t>
            </a:r>
            <a:r>
              <a:rPr lang="en-GB" sz="1800" dirty="0" err="1"/>
              <a:t>highlighter.christof.weickhardt.ch</a:t>
            </a:r>
            <a:r>
              <a:rPr lang="en-GB" sz="1800" dirty="0"/>
              <a:t>/</a:t>
            </a:r>
            <a:endParaRPr lang="en-NL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208CA-E74D-AD45-DE2D-A3A15C9B18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8EC5D2-82F1-41A7-B061-44FDA585DAC2}" type="slidenum">
              <a:rPr lang="nl-NL" smtClean="0"/>
              <a:pPr>
                <a:defRPr/>
              </a:pPr>
              <a:t>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1650398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Design">
  <a:themeElements>
    <a:clrScheme name="Title Design 1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009CEF"/>
      </a:accent1>
      <a:accent2>
        <a:srgbClr val="CC0000"/>
      </a:accent2>
      <a:accent3>
        <a:srgbClr val="FFFFFF"/>
      </a:accent3>
      <a:accent4>
        <a:srgbClr val="000000"/>
      </a:accent4>
      <a:accent5>
        <a:srgbClr val="AACBF6"/>
      </a:accent5>
      <a:accent6>
        <a:srgbClr val="B90000"/>
      </a:accent6>
      <a:hlink>
        <a:srgbClr val="000000"/>
      </a:hlink>
      <a:folHlink>
        <a:srgbClr val="772D6B"/>
      </a:folHlink>
    </a:clrScheme>
    <a:fontScheme name="Title Design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itle Design 1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009CEF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BF6"/>
        </a:accent5>
        <a:accent6>
          <a:srgbClr val="B90000"/>
        </a:accent6>
        <a:hlink>
          <a:srgbClr val="000000"/>
        </a:hlink>
        <a:folHlink>
          <a:srgbClr val="772D6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reak Design">
  <a:themeElements>
    <a:clrScheme name="Break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reak Design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reak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eak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eak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eak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eak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eak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 Design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009CEF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BF6"/>
        </a:accent5>
        <a:accent6>
          <a:srgbClr val="B90000"/>
        </a:accent6>
        <a:hlink>
          <a:srgbClr val="000000"/>
        </a:hlink>
        <a:folHlink>
          <a:srgbClr val="772D6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End Design">
  <a:themeElements>
    <a:clrScheme name="End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nd Design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nd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d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d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d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d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d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 Design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009CEF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BF6"/>
        </a:accent5>
        <a:accent6>
          <a:srgbClr val="B90000"/>
        </a:accent6>
        <a:hlink>
          <a:srgbClr val="000000"/>
        </a:hlink>
        <a:folHlink>
          <a:srgbClr val="772D6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23188</TotalTime>
  <Words>792</Words>
  <Application>Microsoft Macintosh PowerPoint</Application>
  <PresentationFormat>On-screen Show (4:3)</PresentationFormat>
  <Paragraphs>111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Courier New</vt:lpstr>
      <vt:lpstr>Georgia</vt:lpstr>
      <vt:lpstr>Verdana</vt:lpstr>
      <vt:lpstr>Wingdings</vt:lpstr>
      <vt:lpstr>Title Design</vt:lpstr>
      <vt:lpstr>Break Design</vt:lpstr>
      <vt:lpstr>End Design</vt:lpstr>
      <vt:lpstr>Data Analysis &amp; Programming for Operations Management (DAPOM) </vt:lpstr>
      <vt:lpstr>Contents</vt:lpstr>
      <vt:lpstr>Final assignment</vt:lpstr>
      <vt:lpstr>Correlation</vt:lpstr>
      <vt:lpstr>Correlation</vt:lpstr>
      <vt:lpstr>Correlation</vt:lpstr>
      <vt:lpstr>Correlation</vt:lpstr>
      <vt:lpstr>Correlation</vt:lpstr>
      <vt:lpstr>Deliverables</vt:lpstr>
      <vt:lpstr>PowerPoint Presentation</vt:lpstr>
      <vt:lpstr>Assessment form</vt:lpstr>
      <vt:lpstr>Assessment form</vt:lpstr>
      <vt:lpstr>PowerPoint Presentation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W.M.C. van Wezel</dc:creator>
  <cp:keywords>Version 2.1</cp:keywords>
  <cp:lastModifiedBy>W. van Wezel</cp:lastModifiedBy>
  <cp:revision>1351</cp:revision>
  <dcterms:created xsi:type="dcterms:W3CDTF">2008-06-10T08:12:30Z</dcterms:created>
  <dcterms:modified xsi:type="dcterms:W3CDTF">2022-10-24T18:02:42Z</dcterms:modified>
  <dc:language>UK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ype">
    <vt:lpwstr>RUG</vt:lpwstr>
  </property>
  <property fmtid="{D5CDD505-2E9C-101B-9397-08002B2CF9AE}" pid="3" name="Datum">
    <vt:lpwstr>14-04-2014</vt:lpwstr>
  </property>
  <property fmtid="{D5CDD505-2E9C-101B-9397-08002B2CF9AE}" pid="4" name="txtDate">
    <vt:lpwstr>14-04-2014</vt:lpwstr>
  </property>
  <property fmtid="{D5CDD505-2E9C-101B-9397-08002B2CF9AE}" pid="5" name="AutoDatum">
    <vt:lpwstr>JA</vt:lpwstr>
  </property>
  <property fmtid="{D5CDD505-2E9C-101B-9397-08002B2CF9AE}" pid="6" name="cboLanguage">
    <vt:lpwstr>English</vt:lpwstr>
  </property>
  <property fmtid="{D5CDD505-2E9C-101B-9397-08002B2CF9AE}" pid="7" name="cboFaculty">
    <vt:lpwstr>faculty of economics_x000d_
and business</vt:lpwstr>
  </property>
  <property fmtid="{D5CDD505-2E9C-101B-9397-08002B2CF9AE}" pid="8" name="txtDepartment">
    <vt:lpwstr>Operations</vt:lpwstr>
  </property>
</Properties>
</file>